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62" r:id="rId2"/>
    <p:sldMasterId id="2147483674" r:id="rId3"/>
  </p:sldMasterIdLst>
  <p:notesMasterIdLst>
    <p:notesMasterId r:id="rId44"/>
  </p:notesMasterIdLst>
  <p:handoutMasterIdLst>
    <p:handoutMasterId r:id="rId45"/>
  </p:handoutMasterIdLst>
  <p:sldIdLst>
    <p:sldId id="507" r:id="rId4"/>
    <p:sldId id="508" r:id="rId5"/>
    <p:sldId id="509" r:id="rId6"/>
    <p:sldId id="511" r:id="rId7"/>
    <p:sldId id="512" r:id="rId8"/>
    <p:sldId id="513" r:id="rId9"/>
    <p:sldId id="514" r:id="rId10"/>
    <p:sldId id="515" r:id="rId11"/>
    <p:sldId id="516" r:id="rId12"/>
    <p:sldId id="517" r:id="rId13"/>
    <p:sldId id="518" r:id="rId14"/>
    <p:sldId id="519" r:id="rId15"/>
    <p:sldId id="520" r:id="rId16"/>
    <p:sldId id="555" r:id="rId17"/>
    <p:sldId id="557" r:id="rId18"/>
    <p:sldId id="521" r:id="rId19"/>
    <p:sldId id="551" r:id="rId20"/>
    <p:sldId id="556" r:id="rId21"/>
    <p:sldId id="547" r:id="rId22"/>
    <p:sldId id="548" r:id="rId23"/>
    <p:sldId id="522" r:id="rId24"/>
    <p:sldId id="552" r:id="rId25"/>
    <p:sldId id="523" r:id="rId26"/>
    <p:sldId id="524" r:id="rId27"/>
    <p:sldId id="535" r:id="rId28"/>
    <p:sldId id="553" r:id="rId29"/>
    <p:sldId id="526" r:id="rId30"/>
    <p:sldId id="549" r:id="rId31"/>
    <p:sldId id="525" r:id="rId32"/>
    <p:sldId id="531" r:id="rId33"/>
    <p:sldId id="532" r:id="rId34"/>
    <p:sldId id="533" r:id="rId35"/>
    <p:sldId id="534" r:id="rId36"/>
    <p:sldId id="538" r:id="rId37"/>
    <p:sldId id="539" r:id="rId38"/>
    <p:sldId id="540" r:id="rId39"/>
    <p:sldId id="541" r:id="rId40"/>
    <p:sldId id="542" r:id="rId41"/>
    <p:sldId id="550" r:id="rId42"/>
    <p:sldId id="554" r:id="rId43"/>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bg1"/>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6FF33"/>
    <a:srgbClr val="00FF00"/>
    <a:srgbClr val="FF0000"/>
    <a:srgbClr val="99FFCC"/>
    <a:srgbClr val="FFFF99"/>
    <a:srgbClr val="FFFF66"/>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F3FBA-DE21-464B-93E1-DF2BEC7734DE}" v="36" dt="2025-09-04T21:16:51.4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75" autoAdjust="0"/>
    <p:restoredTop sz="85738" autoAdjust="0"/>
  </p:normalViewPr>
  <p:slideViewPr>
    <p:cSldViewPr snapToGrid="0">
      <p:cViewPr>
        <p:scale>
          <a:sx n="75" d="100"/>
          <a:sy n="75" d="100"/>
        </p:scale>
        <p:origin x="946"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974"/>
    </p:cViewPr>
  </p:notesTextViewPr>
  <p:sorterViewPr>
    <p:cViewPr>
      <p:scale>
        <a:sx n="125" d="100"/>
        <a:sy n="125" d="100"/>
      </p:scale>
      <p:origin x="0" y="-11400"/>
    </p:cViewPr>
  </p:sorterViewPr>
  <p:notesViewPr>
    <p:cSldViewPr snapToGrid="0">
      <p:cViewPr varScale="1">
        <p:scale>
          <a:sx n="126" d="100"/>
          <a:sy n="126" d="100"/>
        </p:scale>
        <p:origin x="4912"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handoutMaster" Target="handoutMasters/handout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theme" Target="theme/theme1.xml"/><Relationship Id="rId8" Type="http://schemas.openxmlformats.org/officeDocument/2006/relationships/slide" Target="slides/slide5.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presProps" Target="presProps.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modSld">
      <pc:chgData name="Zonghua Gu" userId="9a7e1853e1951ef5" providerId="LiveId" clId="{CF1FAA12-072C-4ED5-BA76-0FFFAEFDB88A}" dt="2025-09-04T20:53:30.505" v="333" actId="20577"/>
      <pc:docMkLst>
        <pc:docMk/>
      </pc:docMkLst>
      <pc:sldChg chg="delSp mod">
        <pc:chgData name="Zonghua Gu" userId="9a7e1853e1951ef5" providerId="LiveId" clId="{CF1FAA12-072C-4ED5-BA76-0FFFAEFDB88A}" dt="2025-09-04T18:31:56.801" v="0" actId="478"/>
        <pc:sldMkLst>
          <pc:docMk/>
          <pc:sldMk cId="669218787" sldId="507"/>
        </pc:sldMkLst>
        <pc:picChg chg="del">
          <ac:chgData name="Zonghua Gu" userId="9a7e1853e1951ef5" providerId="LiveId" clId="{CF1FAA12-072C-4ED5-BA76-0FFFAEFDB88A}" dt="2025-09-04T18:31:56.801" v="0" actId="478"/>
          <ac:picMkLst>
            <pc:docMk/>
            <pc:sldMk cId="669218787" sldId="507"/>
            <ac:picMk id="5" creationId="{00000000-0000-0000-0000-000000000000}"/>
          </ac:picMkLst>
        </pc:picChg>
      </pc:sldChg>
      <pc:sldChg chg="addSp modSp mod">
        <pc:chgData name="Zonghua Gu" userId="9a7e1853e1951ef5" providerId="LiveId" clId="{CF1FAA12-072C-4ED5-BA76-0FFFAEFDB88A}" dt="2025-09-04T20:46:40.996" v="116" actId="1076"/>
        <pc:sldMkLst>
          <pc:docMk/>
          <pc:sldMk cId="1562305934" sldId="551"/>
        </pc:sldMkLst>
        <pc:spChg chg="mod">
          <ac:chgData name="Zonghua Gu" userId="9a7e1853e1951ef5" providerId="LiveId" clId="{CF1FAA12-072C-4ED5-BA76-0FFFAEFDB88A}" dt="2025-09-04T20:46:40.996" v="116" actId="1076"/>
          <ac:spMkLst>
            <pc:docMk/>
            <pc:sldMk cId="1562305934" sldId="551"/>
            <ac:spMk id="6" creationId="{00000000-0000-0000-0000-000000000000}"/>
          </ac:spMkLst>
        </pc:spChg>
        <pc:spChg chg="mod">
          <ac:chgData name="Zonghua Gu" userId="9a7e1853e1951ef5" providerId="LiveId" clId="{CF1FAA12-072C-4ED5-BA76-0FFFAEFDB88A}" dt="2025-09-04T20:46:40.996" v="116" actId="1076"/>
          <ac:spMkLst>
            <pc:docMk/>
            <pc:sldMk cId="1562305934" sldId="551"/>
            <ac:spMk id="8" creationId="{00000000-0000-0000-0000-000000000000}"/>
          </ac:spMkLst>
        </pc:spChg>
        <pc:graphicFrameChg chg="add mod">
          <ac:chgData name="Zonghua Gu" userId="9a7e1853e1951ef5" providerId="LiveId" clId="{CF1FAA12-072C-4ED5-BA76-0FFFAEFDB88A}" dt="2025-09-04T20:44:12.302" v="80"/>
          <ac:graphicFrameMkLst>
            <pc:docMk/>
            <pc:sldMk cId="1562305934" sldId="551"/>
            <ac:graphicFrameMk id="4" creationId="{A3B36F04-07A0-0131-9227-3C1344CD6862}"/>
          </ac:graphicFrameMkLst>
        </pc:graphicFrameChg>
        <pc:graphicFrameChg chg="add mod">
          <ac:chgData name="Zonghua Gu" userId="9a7e1853e1951ef5" providerId="LiveId" clId="{CF1FAA12-072C-4ED5-BA76-0FFFAEFDB88A}" dt="2025-09-04T20:46:40.124" v="115" actId="1076"/>
          <ac:graphicFrameMkLst>
            <pc:docMk/>
            <pc:sldMk cId="1562305934" sldId="551"/>
            <ac:graphicFrameMk id="5" creationId="{DFF2DA75-B325-0C7C-D50D-4A55C555A28D}"/>
          </ac:graphicFrameMkLst>
        </pc:graphicFrameChg>
        <pc:picChg chg="mod">
          <ac:chgData name="Zonghua Gu" userId="9a7e1853e1951ef5" providerId="LiveId" clId="{CF1FAA12-072C-4ED5-BA76-0FFFAEFDB88A}" dt="2025-09-04T20:46:40.996" v="116" actId="1076"/>
          <ac:picMkLst>
            <pc:docMk/>
            <pc:sldMk cId="1562305934" sldId="551"/>
            <ac:picMk id="7" creationId="{00000000-0000-0000-0000-000000000000}"/>
          </ac:picMkLst>
        </pc:picChg>
        <pc:picChg chg="mod">
          <ac:chgData name="Zonghua Gu" userId="9a7e1853e1951ef5" providerId="LiveId" clId="{CF1FAA12-072C-4ED5-BA76-0FFFAEFDB88A}" dt="2025-09-04T20:46:40.996" v="116" actId="1076"/>
          <ac:picMkLst>
            <pc:docMk/>
            <pc:sldMk cId="1562305934" sldId="551"/>
            <ac:picMk id="10" creationId="{00000000-0000-0000-0000-000000000000}"/>
          </ac:picMkLst>
        </pc:picChg>
      </pc:sldChg>
      <pc:sldChg chg="modSp new mod">
        <pc:chgData name="Zonghua Gu" userId="9a7e1853e1951ef5" providerId="LiveId" clId="{CF1FAA12-072C-4ED5-BA76-0FFFAEFDB88A}" dt="2025-09-04T20:18:41.884" v="54" actId="20577"/>
        <pc:sldMkLst>
          <pc:docMk/>
          <pc:sldMk cId="4009754153" sldId="554"/>
        </pc:sldMkLst>
        <pc:spChg chg="mod">
          <ac:chgData name="Zonghua Gu" userId="9a7e1853e1951ef5" providerId="LiveId" clId="{CF1FAA12-072C-4ED5-BA76-0FFFAEFDB88A}" dt="2025-09-04T20:17:21.995" v="15" actId="20577"/>
          <ac:spMkLst>
            <pc:docMk/>
            <pc:sldMk cId="4009754153" sldId="554"/>
            <ac:spMk id="2" creationId="{B5BCB23D-EFE6-FA45-DAF9-9FF26087AA94}"/>
          </ac:spMkLst>
        </pc:spChg>
        <pc:spChg chg="mod">
          <ac:chgData name="Zonghua Gu" userId="9a7e1853e1951ef5" providerId="LiveId" clId="{CF1FAA12-072C-4ED5-BA76-0FFFAEFDB88A}" dt="2025-09-04T20:18:41.884" v="54" actId="20577"/>
          <ac:spMkLst>
            <pc:docMk/>
            <pc:sldMk cId="4009754153" sldId="554"/>
            <ac:spMk id="3" creationId="{88866A56-D44E-D648-C861-46FA398FDE43}"/>
          </ac:spMkLst>
        </pc:spChg>
      </pc:sldChg>
      <pc:sldChg chg="addSp delSp modSp add mod">
        <pc:chgData name="Zonghua Gu" userId="9a7e1853e1951ef5" providerId="LiveId" clId="{CF1FAA12-072C-4ED5-BA76-0FFFAEFDB88A}" dt="2025-09-04T20:51:54.769" v="291" actId="20577"/>
        <pc:sldMkLst>
          <pc:docMk/>
          <pc:sldMk cId="3052015118" sldId="555"/>
        </pc:sldMkLst>
        <pc:spChg chg="add del mod">
          <ac:chgData name="Zonghua Gu" userId="9a7e1853e1951ef5" providerId="LiveId" clId="{CF1FAA12-072C-4ED5-BA76-0FFFAEFDB88A}" dt="2025-09-04T20:42:29.673" v="79"/>
          <ac:spMkLst>
            <pc:docMk/>
            <pc:sldMk cId="3052015118" sldId="555"/>
            <ac:spMk id="7" creationId="{9D07275F-FE57-97CB-CFAC-E5275914D3AD}"/>
          </ac:spMkLst>
        </pc:spChg>
        <pc:spChg chg="add mod">
          <ac:chgData name="Zonghua Gu" userId="9a7e1853e1951ef5" providerId="LiveId" clId="{CF1FAA12-072C-4ED5-BA76-0FFFAEFDB88A}" dt="2025-09-04T20:51:54.769" v="291" actId="20577"/>
          <ac:spMkLst>
            <pc:docMk/>
            <pc:sldMk cId="3052015118" sldId="555"/>
            <ac:spMk id="8" creationId="{79D4566C-80D1-35D7-5D62-39D3D6501E04}"/>
          </ac:spMkLst>
        </pc:spChg>
        <pc:spChg chg="mod">
          <ac:chgData name="Zonghua Gu" userId="9a7e1853e1951ef5" providerId="LiveId" clId="{CF1FAA12-072C-4ED5-BA76-0FFFAEFDB88A}" dt="2025-09-04T20:41:17.464" v="58" actId="20577"/>
          <ac:spMkLst>
            <pc:docMk/>
            <pc:sldMk cId="3052015118" sldId="555"/>
            <ac:spMk id="9" creationId="{BEFB63DC-7404-B857-F137-6BFFAAF3980B}"/>
          </ac:spMkLst>
        </pc:spChg>
        <pc:graphicFrameChg chg="mod modGraphic">
          <ac:chgData name="Zonghua Gu" userId="9a7e1853e1951ef5" providerId="LiveId" clId="{CF1FAA12-072C-4ED5-BA76-0FFFAEFDB88A}" dt="2025-09-04T20:42:02.860" v="76" actId="20577"/>
          <ac:graphicFrameMkLst>
            <pc:docMk/>
            <pc:sldMk cId="3052015118" sldId="555"/>
            <ac:graphicFrameMk id="3" creationId="{7DC197C3-D780-88B0-CB6E-C6D311E48884}"/>
          </ac:graphicFrameMkLst>
        </pc:graphicFrameChg>
      </pc:sldChg>
      <pc:sldChg chg="addSp modSp new mod">
        <pc:chgData name="Zonghua Gu" userId="9a7e1853e1951ef5" providerId="LiveId" clId="{CF1FAA12-072C-4ED5-BA76-0FFFAEFDB88A}" dt="2025-09-04T20:47:25.282" v="151" actId="14100"/>
        <pc:sldMkLst>
          <pc:docMk/>
          <pc:sldMk cId="3150338549" sldId="556"/>
        </pc:sldMkLst>
        <pc:spChg chg="mod">
          <ac:chgData name="Zonghua Gu" userId="9a7e1853e1951ef5" providerId="LiveId" clId="{CF1FAA12-072C-4ED5-BA76-0FFFAEFDB88A}" dt="2025-09-04T20:47:09.284" v="146" actId="20577"/>
          <ac:spMkLst>
            <pc:docMk/>
            <pc:sldMk cId="3150338549" sldId="556"/>
            <ac:spMk id="2" creationId="{823DA39A-8FF4-D275-C5FA-39DB0A8FDEB5}"/>
          </ac:spMkLst>
        </pc:spChg>
        <pc:graphicFrameChg chg="add mod modGraphic">
          <ac:chgData name="Zonghua Gu" userId="9a7e1853e1951ef5" providerId="LiveId" clId="{CF1FAA12-072C-4ED5-BA76-0FFFAEFDB88A}" dt="2025-09-04T20:47:25.282" v="151" actId="14100"/>
          <ac:graphicFrameMkLst>
            <pc:docMk/>
            <pc:sldMk cId="3150338549" sldId="556"/>
            <ac:graphicFrameMk id="4" creationId="{60E50A76-3E26-7AA6-DD27-20E721DD68C5}"/>
          </ac:graphicFrameMkLst>
        </pc:graphicFrameChg>
      </pc:sldChg>
      <pc:sldChg chg="modSp new mod">
        <pc:chgData name="Zonghua Gu" userId="9a7e1853e1951ef5" providerId="LiveId" clId="{CF1FAA12-072C-4ED5-BA76-0FFFAEFDB88A}" dt="2025-09-04T20:53:30.505" v="333" actId="20577"/>
        <pc:sldMkLst>
          <pc:docMk/>
          <pc:sldMk cId="795827474" sldId="557"/>
        </pc:sldMkLst>
        <pc:spChg chg="mod">
          <ac:chgData name="Zonghua Gu" userId="9a7e1853e1951ef5" providerId="LiveId" clId="{CF1FAA12-072C-4ED5-BA76-0FFFAEFDB88A}" dt="2025-09-04T20:52:36.155" v="296" actId="20577"/>
          <ac:spMkLst>
            <pc:docMk/>
            <pc:sldMk cId="795827474" sldId="557"/>
            <ac:spMk id="2" creationId="{718CB121-E546-7A53-7CE3-60CAA65C9F79}"/>
          </ac:spMkLst>
        </pc:spChg>
        <pc:spChg chg="mod">
          <ac:chgData name="Zonghua Gu" userId="9a7e1853e1951ef5" providerId="LiveId" clId="{CF1FAA12-072C-4ED5-BA76-0FFFAEFDB88A}" dt="2025-09-04T20:53:30.505" v="333" actId="20577"/>
          <ac:spMkLst>
            <pc:docMk/>
            <pc:sldMk cId="795827474" sldId="557"/>
            <ac:spMk id="3" creationId="{CF93CA2C-6BF3-F8F5-A739-069BC284E5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D9EC5AB-9ABD-4631-B05F-46FAC90D6183}" type="datetimeFigureOut">
              <a:rPr lang="en-US" smtClean="0"/>
              <a:t>9/4/2025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D55C69-938C-47E3-8094-01E3593FFD22}" type="slidenum">
              <a:rPr lang="en-US" smtClean="0"/>
              <a:t>‹#›</a:t>
            </a:fld>
            <a:endParaRPr lang="en-US"/>
          </a:p>
        </p:txBody>
      </p:sp>
    </p:spTree>
    <p:extLst>
      <p:ext uri="{BB962C8B-B14F-4D97-AF65-F5344CB8AC3E}">
        <p14:creationId xmlns:p14="http://schemas.microsoft.com/office/powerpoint/2010/main" val="185529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746199-50B6-4D57-82C9-281804AC6C8E}" type="datetimeFigureOut">
              <a:rPr lang="en-US" smtClean="0"/>
              <a:t>9/4/2025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33BBA0F-9BBE-41FE-A859-D6EE6CD9FB52}" type="slidenum">
              <a:rPr lang="en-US" smtClean="0"/>
              <a:t>‹#›</a:t>
            </a:fld>
            <a:endParaRPr lang="en-US"/>
          </a:p>
        </p:txBody>
      </p:sp>
    </p:spTree>
    <p:extLst>
      <p:ext uri="{BB962C8B-B14F-4D97-AF65-F5344CB8AC3E}">
        <p14:creationId xmlns:p14="http://schemas.microsoft.com/office/powerpoint/2010/main" val="2305131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33BBA0F-9BBE-41FE-A859-D6EE6CD9FB52}" type="slidenum">
              <a:rPr lang="en-US" smtClean="0"/>
              <a:t>1</a:t>
            </a:fld>
            <a:endParaRPr lang="en-US"/>
          </a:p>
        </p:txBody>
      </p:sp>
    </p:spTree>
    <p:extLst>
      <p:ext uri="{BB962C8B-B14F-4D97-AF65-F5344CB8AC3E}">
        <p14:creationId xmlns:p14="http://schemas.microsoft.com/office/powerpoint/2010/main" val="34644561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8C674-7B50-7AE4-A5CD-F98AB88C6344}"/>
            </a:ext>
          </a:extLst>
        </p:cNvPr>
        <p:cNvGrpSpPr/>
        <p:nvPr/>
      </p:nvGrpSpPr>
      <p:grpSpPr>
        <a:xfrm>
          <a:off x="0" y="0"/>
          <a:ext cx="0" cy="0"/>
          <a:chOff x="0" y="0"/>
          <a:chExt cx="0" cy="0"/>
        </a:xfrm>
      </p:grpSpPr>
      <p:sp>
        <p:nvSpPr>
          <p:cNvPr id="1324034" name="Rectangle 2">
            <a:extLst>
              <a:ext uri="{FF2B5EF4-FFF2-40B4-BE49-F238E27FC236}">
                <a16:creationId xmlns:a16="http://schemas.microsoft.com/office/drawing/2014/main" id="{87588E4E-45E9-EA0A-BA85-1E5080D077B8}"/>
              </a:ext>
            </a:extLst>
          </p:cNvPr>
          <p:cNvSpPr>
            <a:spLocks noGrp="1" noRot="1" noChangeAspect="1" noChangeArrowheads="1" noTextEdit="1"/>
          </p:cNvSpPr>
          <p:nvPr>
            <p:ph type="sldImg"/>
          </p:nvPr>
        </p:nvSpPr>
        <p:spPr/>
      </p:sp>
      <p:sp>
        <p:nvSpPr>
          <p:cNvPr id="1324035" name="Rectangle 3">
            <a:extLst>
              <a:ext uri="{FF2B5EF4-FFF2-40B4-BE49-F238E27FC236}">
                <a16:creationId xmlns:a16="http://schemas.microsoft.com/office/drawing/2014/main" id="{35AF9DD0-4629-A162-3F6B-6C6FDC7B7315}"/>
              </a:ext>
            </a:extLst>
          </p:cNvPr>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604543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32</m:t>
                    </m:r>
                  </m:oMath>
                </a14:m>
                <a:r>
                  <a:rPr lang="en-US" sz="1200" b="0" i="0" kern="1200" dirty="0">
                    <a:solidFill>
                      <a:schemeClr val="tx1"/>
                    </a:solidFill>
                    <a:effectLst/>
                    <a:latin typeface="+mn-lt"/>
                    <a:ea typeface="+mn-ea"/>
                    <a:cs typeface="+mn-cs"/>
                  </a:rPr>
                  <a:t> to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31</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14:m>
                  <m:oMath xmlns:m="http://schemas.openxmlformats.org/officeDocument/2006/math">
                    <m:r>
                      <a:rPr lang="en-US" sz="120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in binary: </a:t>
                </a:r>
                <a14:m>
                  <m:oMath xmlns:m="http://schemas.openxmlformats.org/officeDocument/2006/math">
                    <m:r>
                      <a:rPr lang="en-US" sz="1200" kern="1200">
                        <a:solidFill>
                          <a:schemeClr val="tx1"/>
                        </a:solidFill>
                        <a:latin typeface="+mn-lt"/>
                        <a:ea typeface="+mn-ea"/>
                        <a:cs typeface="+mn-cs"/>
                      </a:rPr>
                      <m:t>010000</m:t>
                    </m:r>
                  </m:oMath>
                </a14:m>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mn-lt"/>
                        <a:ea typeface="+mn-ea"/>
                        <a:cs typeface="+mn-cs"/>
                      </a:rPr>
                      <m:t>101111</m:t>
                    </m:r>
                  </m:oMath>
                </a14:m>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mn-lt"/>
                        <a:ea typeface="+mn-ea"/>
                        <a:cs typeface="+mn-cs"/>
                      </a:rPr>
                      <m:t>101111</m:t>
                    </m:r>
                    <m:r>
                      <a:rPr lang="en-US" sz="1200" i="0" kern="1200">
                        <a:solidFill>
                          <a:schemeClr val="tx1"/>
                        </a:solidFill>
                        <a:latin typeface="+mn-lt"/>
                        <a:ea typeface="+mn-ea"/>
                        <a:cs typeface="+mn-cs"/>
                      </a:rPr>
                      <m:t>+1=110000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in 6-bit two's complement is </a:t>
                </a:r>
                <a14:m>
                  <m:oMath xmlns:m="http://schemas.openxmlformats.org/officeDocument/2006/math">
                    <m:r>
                      <a:rPr lang="en-US" sz="1200" kern="1200">
                        <a:solidFill>
                          <a:schemeClr val="tx1"/>
                        </a:solidFill>
                        <a:latin typeface="+mn-lt"/>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14:m>
                  <m:oMath xmlns:m="http://schemas.openxmlformats.org/officeDocument/2006/math">
                    <m:r>
                      <a:rPr lang="en-US" sz="1200" kern="1200">
                        <a:solidFill>
                          <a:schemeClr val="tx1"/>
                        </a:solidFill>
                        <a:latin typeface="+mn-lt"/>
                        <a:ea typeface="+mn-ea"/>
                        <a:cs typeface="+mn-cs"/>
                      </a:rPr>
                      <m:t>110000</m:t>
                    </m:r>
                  </m:oMath>
                </a14:m>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14:m>
                  <m:oMath xmlns:m="http://schemas.openxmlformats.org/officeDocument/2006/math">
                    <m:r>
                      <a:rPr lang="en-US" sz="1200" kern="1200">
                        <a:solidFill>
                          <a:schemeClr val="tx1"/>
                        </a:solidFill>
                        <a:latin typeface="+mn-lt"/>
                        <a:ea typeface="+mn-ea"/>
                        <a:cs typeface="+mn-cs"/>
                      </a:rPr>
                      <m:t>001111</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14:m>
                  <m:oMath xmlns:m="http://schemas.openxmlformats.org/officeDocument/2006/math">
                    <m:r>
                      <a:rPr lang="en-US" sz="1200" kern="1200">
                        <a:solidFill>
                          <a:schemeClr val="tx1"/>
                        </a:solidFill>
                        <a:latin typeface="+mn-lt"/>
                        <a:ea typeface="+mn-ea"/>
                        <a:cs typeface="+mn-cs"/>
                      </a:rPr>
                      <m:t>001111</m:t>
                    </m:r>
                    <m:r>
                      <a:rPr lang="en-US" sz="1200" i="0" kern="1200">
                        <a:solidFill>
                          <a:schemeClr val="tx1"/>
                        </a:solidFill>
                        <a:latin typeface="+mn-lt"/>
                        <a:ea typeface="+mn-ea"/>
                        <a:cs typeface="+mn-cs"/>
                      </a:rPr>
                      <m:t>+1=010000</m:t>
                    </m:r>
                  </m:oMath>
                </a14:m>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14:m>
                  <m:oMath xmlns:m="http://schemas.openxmlformats.org/officeDocument/2006/math">
                    <m:r>
                      <a:rPr lang="en-US" sz="120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in binary, so the negation of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is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is the minimum and its negation wraps onto itself, in 6 bits </a:t>
                </a:r>
                <a14:m>
                  <m:oMath xmlns:m="http://schemas.openxmlformats.org/officeDocument/2006/math">
                    <m:r>
                      <a:rPr lang="en-US" sz="1200" kern="1200">
                        <a:solidFill>
                          <a:schemeClr val="tx1"/>
                        </a:solidFill>
                        <a:latin typeface="+mn-lt"/>
                        <a:ea typeface="+mn-ea"/>
                        <a:cs typeface="+mn-cs"/>
                      </a:rPr>
                      <m:t>−</m:t>
                    </m:r>
                    <m:r>
                      <a:rPr lang="en-US" sz="1200" i="0" kern="1200">
                        <a:solidFill>
                          <a:schemeClr val="tx1"/>
                        </a:solidFill>
                        <a:latin typeface="+mn-lt"/>
                        <a:ea typeface="+mn-ea"/>
                        <a:cs typeface="+mn-cs"/>
                      </a:rPr>
                      <m:t>16</m:t>
                    </m:r>
                  </m:oMath>
                </a14:m>
                <a:r>
                  <a:rPr lang="en-US" sz="1200" b="0" i="0" kern="1200" dirty="0">
                    <a:solidFill>
                      <a:schemeClr val="tx1"/>
                    </a:solidFill>
                    <a:effectLst/>
                    <a:latin typeface="+mn-lt"/>
                    <a:ea typeface="+mn-ea"/>
                    <a:cs typeface="+mn-cs"/>
                  </a:rPr>
                  <a:t> behaves normally with correct negation.</a:t>
                </a:r>
              </a:p>
              <a:p>
                <a:endParaRPr lang="en-US" dirty="0"/>
              </a:p>
            </p:txBody>
          </p:sp>
        </mc:Choice>
        <mc:Fallback>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a 6-bit two's complement number:</a:t>
                </a:r>
              </a:p>
              <a:p>
                <a:r>
                  <a:rPr lang="en-US" sz="1200" b="0" i="0" kern="1200" dirty="0">
                    <a:solidFill>
                      <a:schemeClr val="tx1"/>
                    </a:solidFill>
                    <a:effectLst/>
                    <a:latin typeface="+mn-lt"/>
                    <a:ea typeface="+mn-ea"/>
                    <a:cs typeface="+mn-cs"/>
                  </a:rPr>
                  <a:t>The range of representable integers is from </a:t>
                </a:r>
                <a:r>
                  <a:rPr lang="en-US" sz="1200" i="0" kern="1200">
                    <a:solidFill>
                      <a:schemeClr val="tx1"/>
                    </a:solidFill>
                    <a:latin typeface="+mn-lt"/>
                    <a:ea typeface="+mn-ea"/>
                    <a:cs typeface="+mn-cs"/>
                  </a:rPr>
                  <a:t>−32</a:t>
                </a:r>
                <a:r>
                  <a:rPr lang="en-US" sz="1200" b="0" i="0" kern="1200" dirty="0">
                    <a:solidFill>
                      <a:schemeClr val="tx1"/>
                    </a:solidFill>
                    <a:effectLst/>
                    <a:latin typeface="+mn-lt"/>
                    <a:ea typeface="+mn-ea"/>
                    <a:cs typeface="+mn-cs"/>
                  </a:rPr>
                  <a:t> to </a:t>
                </a:r>
                <a:r>
                  <a:rPr lang="en-US" sz="1200" i="0" kern="1200">
                    <a:solidFill>
                      <a:schemeClr val="tx1"/>
                    </a:solidFill>
                    <a:latin typeface="+mn-lt"/>
                    <a:ea typeface="+mn-ea"/>
                    <a:cs typeface="+mn-cs"/>
                  </a:rPr>
                  <a:t>+31</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represent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 bits:</a:t>
                </a:r>
              </a:p>
              <a:p>
                <a:pPr lvl="1"/>
                <a:r>
                  <a:rPr lang="en-US" sz="1200" b="0" i="0" kern="1200" dirty="0">
                    <a:solidFill>
                      <a:schemeClr val="tx1"/>
                    </a:solidFill>
                    <a:effectLst/>
                    <a:latin typeface="+mn-lt"/>
                    <a:ea typeface="+mn-ea"/>
                    <a:cs typeface="+mn-cs"/>
                  </a:rPr>
                  <a:t>Write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a:t>
                </a:r>
                <a:r>
                  <a:rPr lang="en-US" sz="1200" i="0" kern="1200">
                    <a:solidFill>
                      <a:schemeClr val="tx1"/>
                    </a:solidFill>
                    <a:latin typeface="+mn-lt"/>
                    <a:ea typeface="+mn-ea"/>
                    <a:cs typeface="+mn-cs"/>
                  </a:rPr>
                  <a:t>010000</a:t>
                </a:r>
                <a:endParaRPr lang="en-US" sz="1200" b="0" i="0" kern="1200" dirty="0">
                  <a:solidFill>
                    <a:schemeClr val="tx1"/>
                  </a:solidFill>
                  <a:effectLst/>
                  <a:latin typeface="+mn-lt"/>
                  <a:ea typeface="+mn-ea"/>
                  <a:cs typeface="+mn-cs"/>
                </a:endParaRPr>
              </a:p>
              <a:p>
                <a:pPr lvl="1"/>
                <a:r>
                  <a:rPr lang="en-US" sz="1200" b="0" i="0" kern="1200" dirty="0">
                    <a:solidFill>
                      <a:schemeClr val="tx1"/>
                    </a:solidFill>
                    <a:effectLst/>
                    <a:latin typeface="+mn-lt"/>
                    <a:ea typeface="+mn-ea"/>
                    <a:cs typeface="+mn-cs"/>
                  </a:rPr>
                  <a:t>Take the two's complement (invert bits and add 1):</a:t>
                </a:r>
              </a:p>
              <a:p>
                <a:pPr lvl="2"/>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101111</a:t>
                </a:r>
                <a:endParaRPr lang="en-US" sz="1200" b="0" i="0" kern="1200" dirty="0">
                  <a:solidFill>
                    <a:schemeClr val="tx1"/>
                  </a:solidFill>
                  <a:effectLst/>
                  <a:latin typeface="+mn-lt"/>
                  <a:ea typeface="+mn-ea"/>
                  <a:cs typeface="+mn-cs"/>
                </a:endParaRPr>
              </a:p>
              <a:p>
                <a:pPr lvl="2"/>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101111+1=110000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So,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6-bit two's complement is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To take the negation of this (i.e., find the two's complement of </a:t>
                </a:r>
                <a:r>
                  <a:rPr lang="en-US" sz="1200" i="0" kern="1200">
                    <a:solidFill>
                      <a:schemeClr val="tx1"/>
                    </a:solidFill>
                    <a:latin typeface="+mn-lt"/>
                    <a:ea typeface="+mn-ea"/>
                    <a:cs typeface="+mn-cs"/>
                  </a:rPr>
                  <a:t>110000</a:t>
                </a:r>
                <a:r>
                  <a:rPr lang="en-US" sz="1200" b="0" i="0" kern="1200" dirty="0">
                    <a:solidFill>
                      <a:schemeClr val="tx1"/>
                    </a:solidFill>
                    <a:effectLst/>
                    <a:latin typeface="+mn-lt"/>
                    <a:ea typeface="+mn-ea"/>
                    <a:cs typeface="+mn-cs"/>
                  </a:rPr>
                  <a:t>):</a:t>
                </a:r>
              </a:p>
              <a:p>
                <a:r>
                  <a:rPr lang="en-US" sz="1200" b="0" i="0" kern="1200" dirty="0">
                    <a:solidFill>
                      <a:schemeClr val="tx1"/>
                    </a:solidFill>
                    <a:effectLst/>
                    <a:latin typeface="+mn-lt"/>
                    <a:ea typeface="+mn-ea"/>
                    <a:cs typeface="+mn-cs"/>
                  </a:rPr>
                  <a:t>Invert bits: </a:t>
                </a:r>
                <a:r>
                  <a:rPr lang="en-US" sz="1200" i="0" kern="1200">
                    <a:solidFill>
                      <a:schemeClr val="tx1"/>
                    </a:solidFill>
                    <a:latin typeface="+mn-lt"/>
                    <a:ea typeface="+mn-ea"/>
                    <a:cs typeface="+mn-cs"/>
                  </a:rPr>
                  <a:t>001111</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Add 1: </a:t>
                </a:r>
                <a:r>
                  <a:rPr lang="en-US" sz="1200" i="0" kern="1200">
                    <a:solidFill>
                      <a:schemeClr val="tx1"/>
                    </a:solidFill>
                    <a:latin typeface="+mn-lt"/>
                    <a:ea typeface="+mn-ea"/>
                    <a:cs typeface="+mn-cs"/>
                  </a:rPr>
                  <a:t>001111+1=010000</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in binary, so the negation of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as expected.</a:t>
                </a:r>
              </a:p>
              <a:p>
                <a:r>
                  <a:rPr lang="en-US" sz="1200" b="0" i="0" kern="1200" dirty="0">
                    <a:solidFill>
                      <a:schemeClr val="tx1"/>
                    </a:solidFill>
                    <a:effectLst/>
                    <a:latin typeface="+mn-lt"/>
                    <a:ea typeface="+mn-ea"/>
                    <a:cs typeface="+mn-cs"/>
                  </a:rPr>
                  <a:t>Unlike the 5-bit case where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is the minimum and its negation wraps onto itself, in 6 bits </a:t>
                </a:r>
                <a:r>
                  <a:rPr lang="en-US" sz="1200" i="0" kern="1200">
                    <a:solidFill>
                      <a:schemeClr val="tx1"/>
                    </a:solidFill>
                    <a:latin typeface="+mn-lt"/>
                    <a:ea typeface="+mn-ea"/>
                    <a:cs typeface="+mn-cs"/>
                  </a:rPr>
                  <a:t>−16</a:t>
                </a:r>
                <a:r>
                  <a:rPr lang="en-US" sz="1200" b="0" i="0" kern="1200" dirty="0">
                    <a:solidFill>
                      <a:schemeClr val="tx1"/>
                    </a:solidFill>
                    <a:effectLst/>
                    <a:latin typeface="+mn-lt"/>
                    <a:ea typeface="+mn-ea"/>
                    <a:cs typeface="+mn-cs"/>
                  </a:rPr>
                  <a:t> behaves normally with correct negation.</a:t>
                </a:r>
              </a:p>
              <a:p>
                <a:endParaRPr lang="en-US" dirty="0"/>
              </a:p>
            </p:txBody>
          </p:sp>
        </mc:Fallback>
      </mc:AlternateContent>
      <p:sp>
        <p:nvSpPr>
          <p:cNvPr id="4" name="Slide Number Placeholder 3"/>
          <p:cNvSpPr>
            <a:spLocks noGrp="1"/>
          </p:cNvSpPr>
          <p:nvPr>
            <p:ph type="sldNum" sz="quarter" idx="5"/>
          </p:nvPr>
        </p:nvSpPr>
        <p:spPr/>
        <p:txBody>
          <a:bodyPr/>
          <a:lstStyle/>
          <a:p>
            <a:fld id="{633BBA0F-9BBE-41FE-A859-D6EE6CD9FB52}" type="slidenum">
              <a:rPr lang="en-US" smtClean="0"/>
              <a:t>15</a:t>
            </a:fld>
            <a:endParaRPr lang="en-US"/>
          </a:p>
        </p:txBody>
      </p:sp>
    </p:spTree>
    <p:extLst>
      <p:ext uri="{BB962C8B-B14F-4D97-AF65-F5344CB8AC3E}">
        <p14:creationId xmlns:p14="http://schemas.microsoft.com/office/powerpoint/2010/main" val="2459963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F90BD9A7-939F-844E-AA9E-BD9AA155276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030033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710372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For signed numbers represented in two’s complement, an overflow occurs only in two scenarios: </a:t>
            </a:r>
          </a:p>
          <a:p>
            <a:pPr marL="228600" lvl="0" indent="-228600">
              <a:buFont typeface="+mj-lt"/>
              <a:buAutoNum type="arabicPeriod"/>
            </a:pPr>
            <a:r>
              <a:rPr lang="en-US" sz="1200" kern="1200" dirty="0">
                <a:solidFill>
                  <a:schemeClr val="tx1"/>
                </a:solidFill>
                <a:effectLst/>
                <a:latin typeface="+mn-lt"/>
                <a:ea typeface="+mn-ea"/>
                <a:cs typeface="+mn-cs"/>
              </a:rPr>
              <a:t>Add two positive numbers and get a negative result</a:t>
            </a:r>
          </a:p>
          <a:p>
            <a:pPr marL="228600" lvl="0" indent="-228600">
              <a:buFont typeface="+mj-lt"/>
              <a:buAutoNum type="arabicPeriod"/>
            </a:pPr>
            <a:r>
              <a:rPr lang="en-US" sz="1200" kern="1200" dirty="0">
                <a:solidFill>
                  <a:schemeClr val="tx1"/>
                </a:solidFill>
                <a:effectLst/>
                <a:latin typeface="+mn-lt"/>
                <a:ea typeface="+mn-ea"/>
                <a:cs typeface="+mn-cs"/>
              </a:rPr>
              <a:t>Add two negative numbers and get a positive result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 is cleared </a:t>
            </a:r>
            <a:r>
              <a:rPr lang="en-US" dirty="0">
                <a:cs typeface="Times New Roman" pitchFamily="18" charset="0"/>
              </a:rPr>
              <a:t>upon </a:t>
            </a:r>
            <a:r>
              <a:rPr lang="en-US" dirty="0"/>
              <a:t>an </a:t>
            </a:r>
            <a:r>
              <a:rPr lang="en-US" b="1" u="sng" dirty="0">
                <a:solidFill>
                  <a:srgbClr val="800000"/>
                </a:solidFill>
              </a:rPr>
              <a:t>unsigned</a:t>
            </a:r>
            <a:r>
              <a:rPr lang="en-US" dirty="0"/>
              <a:t> subtract if the answer is wrong</a:t>
            </a:r>
            <a:endParaRPr lang="en-US" sz="300"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0024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3496305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Why</a:t>
            </a:r>
            <a:r>
              <a:rPr lang="en-US" baseline="0" dirty="0"/>
              <a:t> do we use two’s complement? {{Pause=0.5}}  One of the advantages is that two’s complement can simplify the hardware implementation of arithmetic functions. </a:t>
            </a:r>
            <a:r>
              <a:rPr lang="en-US" dirty="0"/>
              <a:t>If signed</a:t>
            </a:r>
            <a:r>
              <a:rPr lang="en-US" baseline="0" dirty="0"/>
              <a:t> integers are represented in two’s complement, the hardware can ignore the sign of operands for addition or subtraction. If </a:t>
            </a:r>
            <a:r>
              <a:rPr lang="en-US" sz="1200" dirty="0"/>
              <a:t>the product is required to keep the same number of bits as operands, the multiplication hardware can also ignore the sign of operands. This property of two’s complement </a:t>
            </a:r>
            <a:r>
              <a:rPr lang="en-US" sz="1200" baseline="0" dirty="0"/>
              <a:t>simplifies the hardware design for addition, subtraction and multiplication. Note that this property does not hold true for division.</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816701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89867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a:t>{{Pause=1}} Similarly, the same subtraction hardware works correctly for both signed and unsigned subtraction, even though the sign of input operands is not examined. {{Pause=0.3}} This example subtracts 6 from negative 9. The hardware ignores the sign of the inputs, and subtracts 6 from 23. The result is 17, in decimal, {{Pause=0.3}} or one, zero, zero, zero, one, in binary.  If the result represents a signed integer in two’s complement, then the result is negative 15. This is exactly the result of subtracting the original signed integers.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318404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602063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64565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For unsigned numbers, the carry flag is set when adding two numbers and the result is larger than the maximum that can represented. For subtraction, the borrow bit is set when the result is positive, representing no borrowing occurs. The borrow bit is cleared when the result is negative. On the ARM processor, the carry bit and borrow bit are the same flag bit in the status register.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For subtraction, carry = NOT borrow.</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628140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41091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77A2E23-6A31-4B03-9F0A-B60919A3DF29}"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8418" name="Rectangle 2"/>
          <p:cNvSpPr>
            <a:spLocks noGrp="1" noRot="1" noChangeAspect="1" noChangeArrowheads="1" noTextEdit="1"/>
          </p:cNvSpPr>
          <p:nvPr>
            <p:ph type="sldImg"/>
          </p:nvPr>
        </p:nvSpPr>
        <p:spPr>
          <a:ln/>
        </p:spPr>
      </p:sp>
      <p:sp>
        <p:nvSpPr>
          <p:cNvPr id="188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93855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4742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1832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66889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5881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1051611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3349359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7119003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127942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72164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3764264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836903823"/>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6553068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041704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2216072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7256655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101327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5700384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2877819416"/>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5641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04894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185290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3701699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9/4/2025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146184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3737300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9/4/2025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512687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351943933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9/4/2025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23816934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9/4/2025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91214678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9/4/2025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733140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9/4/2025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9335415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062092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9/4/2025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230898668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62701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71755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2452696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3377721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647670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518185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41859735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1056167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183984812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9/4/2025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2822689148"/>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71.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7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15.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8.emf"/><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15.xml"/><Relationship Id="rId5" Type="http://schemas.openxmlformats.org/officeDocument/2006/relationships/image" Target="../media/image24.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27.png"/><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5.xml"/><Relationship Id="rId1" Type="http://schemas.openxmlformats.org/officeDocument/2006/relationships/tags" Target="../tags/tag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png"/><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MxGW2WurKuM&amp;list=PLRJhV4hUhIymmp5CCeIFPyxbknsdcXCc8&amp;index=2" TargetMode="External"/><Relationship Id="rId2" Type="http://schemas.openxmlformats.org/officeDocument/2006/relationships/hyperlink" Target="https://www.youtube.com/watch?v=lJCefqV80ck&amp;list=PLRJhV4hUhIymmp5CCeIFPyxbknsdcXCc8&amp;index=1" TargetMode="External"/><Relationship Id="rId1" Type="http://schemas.openxmlformats.org/officeDocument/2006/relationships/slideLayout" Target="../slideLayouts/slideLayout15.xml"/><Relationship Id="rId4" Type="http://schemas.openxmlformats.org/officeDocument/2006/relationships/hyperlink" Target="https://www.youtube.com/watch?v=BIn6iyYIGio&amp;list=PLRJhV4hUhIymmp5CCeIFPyxbknsdcXCc8&amp;index=3"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3.xml"/><Relationship Id="rId1" Type="http://schemas.openxmlformats.org/officeDocument/2006/relationships/slideLayout" Target="../slideLayouts/slideLayout15.xml"/><Relationship Id="rId6" Type="http://schemas.openxmlformats.org/officeDocument/2006/relationships/image" Target="../media/image7.emf"/><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11.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openxmlformats.org/officeDocument/2006/relationships/image" Target="../media/image1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a:defRPr/>
            </a:pPr>
            <a:fld id="{8D43B739-56F2-41EE-BBB5-C352609D8380}" type="slidenum">
              <a:rPr lang="en-US" smtClean="0"/>
              <a:pPr>
                <a:defRPr/>
              </a:pPr>
              <a:t>1</a:t>
            </a:fld>
            <a:endParaRPr lang="en-US" dirty="0"/>
          </a:p>
        </p:txBody>
      </p:sp>
      <p:sp>
        <p:nvSpPr>
          <p:cNvPr id="4" name="Rectangle 3"/>
          <p:cNvSpPr/>
          <p:nvPr/>
        </p:nvSpPr>
        <p:spPr>
          <a:xfrm>
            <a:off x="2992401" y="6582489"/>
            <a:ext cx="4031873" cy="246221"/>
          </a:xfrm>
          <a:prstGeom prst="rect">
            <a:avLst/>
          </a:prstGeom>
        </p:spPr>
        <p:txBody>
          <a:bodyPr wrap="none">
            <a:spAutoFit/>
          </a:bodyPr>
          <a:lstStyle/>
          <a:p>
            <a:r>
              <a:rPr lang="en-US" sz="1000" b="0" dirty="0">
                <a:solidFill>
                  <a:schemeClr val="bg1">
                    <a:lumMod val="50000"/>
                  </a:schemeClr>
                </a:solidFill>
              </a:rPr>
              <a:t>Acknowledgement: some slides taken from Yifeng Zhu’s courseware</a:t>
            </a:r>
          </a:p>
        </p:txBody>
      </p:sp>
    </p:spTree>
    <p:extLst>
      <p:ext uri="{BB962C8B-B14F-4D97-AF65-F5344CB8AC3E}">
        <p14:creationId xmlns:p14="http://schemas.microsoft.com/office/powerpoint/2010/main" val="669218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3C89448-AD74-4018-9305-3850ACD33B3A}"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187395" name="Rectangle 3"/>
          <p:cNvSpPr>
            <a:spLocks noGrp="1" noChangeArrowheads="1"/>
          </p:cNvSpPr>
          <p:nvPr>
            <p:ph type="body" idx="1"/>
          </p:nvPr>
        </p:nvSpPr>
        <p:spPr>
          <a:xfrm>
            <a:off x="381000" y="3124200"/>
            <a:ext cx="4419600" cy="3352800"/>
          </a:xfrm>
          <a:noFill/>
          <a:extLst>
            <a:ext uri="{909E8E84-426E-40DD-AFC4-6F175D3DCCD1}">
              <a14:hiddenFill xmlns:a14="http://schemas.microsoft.com/office/drawing/2010/main">
                <a:solidFill>
                  <a:srgbClr val="E4F5FF"/>
                </a:solidFill>
              </a14:hiddenFill>
            </a:ext>
          </a:extLst>
        </p:spPr>
        <p:txBody>
          <a:bodyPr>
            <a:normAutofit fontScale="77500" lnSpcReduction="20000"/>
          </a:bodyPr>
          <a:lstStyle/>
          <a:p>
            <a:r>
              <a:rPr lang="en-US" dirty="0"/>
              <a:t>Example:  in a 5-bit system</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r>
              <a:rPr lang="en-US" dirty="0">
                <a:solidFill>
                  <a:schemeClr val="tx1"/>
                </a:solidFill>
                <a:latin typeface="Consolas" panose="020B0609020204030204" pitchFamily="49" charset="0"/>
                <a:cs typeface="Consolas" panose="020B0609020204030204" pitchFamily="49" charset="0"/>
              </a:rPr>
              <a:t>-7</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0111</a:t>
            </a:r>
            <a:r>
              <a:rPr lang="en-US" baseline="-25000" dirty="0">
                <a:solidFill>
                  <a:schemeClr val="tx1"/>
                </a:solidFill>
                <a:latin typeface="Consolas" panose="020B0609020204030204" pitchFamily="49" charset="0"/>
                <a:cs typeface="Consolas" panose="020B0609020204030204" pitchFamily="49" charset="0"/>
              </a:rPr>
              <a:t>2</a:t>
            </a:r>
          </a:p>
          <a:p>
            <a:pPr lvl="1"/>
            <a:endParaRPr lang="en-US" dirty="0">
              <a:solidFill>
                <a:srgbClr val="0000FF"/>
              </a:solidFill>
              <a:latin typeface="Consolas" panose="020B0609020204030204" pitchFamily="49" charset="0"/>
              <a:cs typeface="Consolas" panose="020B0609020204030204" pitchFamily="49" charset="0"/>
            </a:endParaRPr>
          </a:p>
          <a:p>
            <a:r>
              <a:rPr lang="en-US" dirty="0"/>
              <a:t>Two ways to represent zero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0</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r>
              <a:rPr lang="en-US" dirty="0">
                <a:solidFill>
                  <a:srgbClr val="0000FF"/>
                </a:solidFill>
                <a:latin typeface="Consolas" panose="020B0609020204030204" pitchFamily="49" charset="0"/>
                <a:cs typeface="Consolas" panose="020B0609020204030204" pitchFamily="49" charset="0"/>
              </a:rPr>
              <a:t> </a:t>
            </a:r>
          </a:p>
          <a:p>
            <a:pPr lvl="1"/>
            <a:r>
              <a:rPr lang="en-US" dirty="0">
                <a:solidFill>
                  <a:schemeClr val="tx1"/>
                </a:solidFill>
                <a:latin typeface="Consolas" panose="020B0609020204030204" pitchFamily="49" charset="0"/>
                <a:cs typeface="Consolas" panose="020B0609020204030204" pitchFamily="49" charset="0"/>
              </a:rPr>
              <a:t>-0</a:t>
            </a:r>
            <a:r>
              <a:rPr lang="en-US" baseline="-25000" dirty="0">
                <a:solidFill>
                  <a:schemeClr val="tx1"/>
                </a:solidFill>
                <a:latin typeface="Consolas" panose="020B0609020204030204" pitchFamily="49" charset="0"/>
                <a:cs typeface="Consolas" panose="020B0609020204030204" pitchFamily="49" charset="0"/>
              </a:rPr>
              <a:t>10</a:t>
            </a:r>
            <a:r>
              <a:rPr lang="en-US" dirty="0">
                <a:solidFill>
                  <a:schemeClr val="tx1"/>
                </a:solidFill>
                <a:latin typeface="Consolas" panose="020B0609020204030204" pitchFamily="49" charset="0"/>
                <a:cs typeface="Consolas" panose="020B0609020204030204" pitchFamily="49" charset="0"/>
              </a:rPr>
              <a:t> = </a:t>
            </a:r>
            <a:r>
              <a:rPr lang="en-US" dirty="0">
                <a:solidFill>
                  <a:srgbClr val="FF0000"/>
                </a:solidFill>
                <a:latin typeface="Consolas" panose="020B0609020204030204" pitchFamily="49" charset="0"/>
                <a:cs typeface="Consolas" panose="020B0609020204030204" pitchFamily="49" charset="0"/>
              </a:rPr>
              <a:t>1</a:t>
            </a:r>
            <a:r>
              <a:rPr lang="en-US" dirty="0">
                <a:solidFill>
                  <a:srgbClr val="0000FF"/>
                </a:solidFill>
                <a:latin typeface="Consolas" panose="020B0609020204030204" pitchFamily="49" charset="0"/>
                <a:cs typeface="Consolas" panose="020B0609020204030204" pitchFamily="49" charset="0"/>
              </a:rPr>
              <a:t>0000</a:t>
            </a:r>
            <a:r>
              <a:rPr lang="en-US" baseline="-25000" dirty="0">
                <a:solidFill>
                  <a:schemeClr val="tx1"/>
                </a:solidFill>
                <a:latin typeface="Consolas" panose="020B0609020204030204" pitchFamily="49" charset="0"/>
                <a:cs typeface="Consolas" panose="020B0609020204030204" pitchFamily="49" charset="0"/>
              </a:rPr>
              <a:t>2</a:t>
            </a:r>
            <a:endParaRPr lang="en-US" dirty="0">
              <a:solidFill>
                <a:schemeClr val="tx1"/>
              </a:solidFill>
              <a:latin typeface="Consolas" panose="020B0609020204030204" pitchFamily="49" charset="0"/>
              <a:cs typeface="Consolas" panose="020B0609020204030204" pitchFamily="49" charset="0"/>
            </a:endParaRPr>
          </a:p>
          <a:p>
            <a:pPr lvl="1"/>
            <a:endParaRPr lang="en-US" baseline="-25000" dirty="0">
              <a:solidFill>
                <a:schemeClr val="tx1"/>
              </a:solidFill>
              <a:latin typeface="Consolas" panose="020B0609020204030204" pitchFamily="49" charset="0"/>
              <a:cs typeface="Consolas" panose="020B0609020204030204" pitchFamily="49" charset="0"/>
            </a:endParaRPr>
          </a:p>
          <a:p>
            <a:r>
              <a:rPr lang="en-US" dirty="0">
                <a:cs typeface="Consolas" panose="020B0609020204030204" pitchFamily="49" charset="0"/>
              </a:rPr>
              <a:t>Not used in modern systems</a:t>
            </a:r>
          </a:p>
          <a:p>
            <a:pPr lvl="1"/>
            <a:r>
              <a:rPr lang="en-US" dirty="0">
                <a:cs typeface="Consolas" panose="020B0609020204030204" pitchFamily="49" charset="0"/>
              </a:rPr>
              <a:t>Hardware complexity</a:t>
            </a:r>
          </a:p>
          <a:p>
            <a:pPr lvl="1"/>
            <a:r>
              <a:rPr lang="en-US" dirty="0">
                <a:cs typeface="Consolas" panose="020B0609020204030204" pitchFamily="49" charset="0"/>
              </a:rPr>
              <a:t>Two zeros </a:t>
            </a:r>
            <a:endParaRPr lang="en-US" dirty="0">
              <a:solidFill>
                <a:schemeClr val="tx1"/>
              </a:solidFill>
              <a:cs typeface="Consolas" panose="020B0609020204030204" pitchFamily="49" charset="0"/>
            </a:endParaRPr>
          </a:p>
        </p:txBody>
      </p:sp>
      <p:sp>
        <p:nvSpPr>
          <p:cNvPr id="2" name="Title 1"/>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1: Signed magnitude </a:t>
            </a:r>
          </a:p>
        </p:txBody>
      </p:sp>
      <mc:AlternateContent xmlns:mc="http://schemas.openxmlformats.org/markup-compatibility/2006" xmlns:a14="http://schemas.microsoft.com/office/drawing/2010/main">
        <mc:Choice Requires="a14">
          <p:sp>
            <p:nvSpPr>
              <p:cNvPr id="3" name="Rectangle 2"/>
              <p:cNvSpPr/>
              <p:nvPr/>
            </p:nvSpPr>
            <p:spPr>
              <a:xfrm>
                <a:off x="381000" y="1275707"/>
                <a:ext cx="5181600" cy="875753"/>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1" u="none" strike="noStrike" kern="1200" cap="none" spc="0" normalizeH="0" baseline="0" noProof="0" dirty="0">
                    <a:ln>
                      <a:noFill/>
                    </a:ln>
                    <a:solidFill>
                      <a:prstClr val="black"/>
                    </a:solidFill>
                    <a:effectLst/>
                    <a:uLnTx/>
                    <a:uFillTx/>
                    <a:latin typeface="Gill Sans MT"/>
                    <a:ea typeface="+mn-ea"/>
                    <a:cs typeface="+mn-cs"/>
                  </a:rPr>
                  <a:t>Sign-and-Magnitude:</a:t>
                </a: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400" b="1" i="1" u="none" strike="noStrike" kern="1200" cap="none" spc="0" normalizeH="0" baseline="0" noProof="0">
                          <a:ln>
                            <a:noFill/>
                          </a:ln>
                          <a:solidFill>
                            <a:prstClr val="black"/>
                          </a:solidFill>
                          <a:effectLst/>
                          <a:uLnTx/>
                          <a:uFillTx/>
                          <a:latin typeface="Cambria Math"/>
                          <a:ea typeface="+mn-ea"/>
                          <a:cs typeface="+mn-cs"/>
                        </a:rPr>
                        <m:t>𝒗𝒂𝒍𝒖𝒆</m:t>
                      </m:r>
                      <m:r>
                        <a:rPr kumimoji="0" lang="en-US" sz="24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4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a:ln>
                                <a:noFill/>
                              </a:ln>
                              <a:solidFill>
                                <a:prstClr val="black"/>
                              </a:solidFill>
                              <a:effectLst/>
                              <a:uLnTx/>
                              <a:uFillTx/>
                              <a:latin typeface="Cambria Math"/>
                              <a:ea typeface="+mn-ea"/>
                              <a:cs typeface="+mn-cs"/>
                            </a:rPr>
                            <m:t>𝟏</m:t>
                          </m:r>
                          <m:r>
                            <a:rPr kumimoji="0" lang="en-US" sz="2400" b="1" i="1" u="none" strike="noStrike" kern="1200" cap="none" spc="0" normalizeH="0" baseline="0" noProof="0">
                              <a:ln>
                                <a:noFill/>
                              </a:ln>
                              <a:solidFill>
                                <a:prstClr val="black"/>
                              </a:solidFill>
                              <a:effectLst/>
                              <a:uLnTx/>
                              <a:uFillTx/>
                              <a:latin typeface="Cambria Math"/>
                              <a:ea typeface="+mn-ea"/>
                              <a:cs typeface="+mn-cs"/>
                            </a:rPr>
                            <m:t>)</m:t>
                          </m:r>
                        </m:e>
                        <m:sup>
                          <m:r>
                            <a:rPr kumimoji="0" lang="en-US" sz="2400" b="1" i="1" u="none" strike="noStrike" kern="1200" cap="none" spc="0" normalizeH="0" baseline="0" noProof="0" smtClean="0">
                              <a:ln>
                                <a:noFill/>
                              </a:ln>
                              <a:solidFill>
                                <a:srgbClr val="FF0000"/>
                              </a:solidFill>
                              <a:effectLst/>
                              <a:uLnTx/>
                              <a:uFillTx/>
                              <a:latin typeface="Cambria Math"/>
                              <a:ea typeface="+mn-ea"/>
                              <a:cs typeface="+mn-cs"/>
                            </a:rPr>
                            <m:t>𝒔𝒊𝒈𝒏</m:t>
                          </m:r>
                        </m:sup>
                      </m:sSup>
                      <m:r>
                        <a:rPr kumimoji="0" lang="en-US" sz="2400" b="1" i="1" u="none" strike="noStrike" kern="1200" cap="none" spc="0" normalizeH="0" baseline="0" noProof="0">
                          <a:ln>
                            <a:noFill/>
                          </a:ln>
                          <a:solidFill>
                            <a:prstClr val="black"/>
                          </a:solidFill>
                          <a:effectLst/>
                          <a:uLnTx/>
                          <a:uFillTx/>
                          <a:latin typeface="Cambria Math"/>
                          <a:ea typeface="+mn-ea"/>
                          <a:cs typeface="+mn-cs"/>
                        </a:rPr>
                        <m:t>×</m:t>
                      </m:r>
                      <m:r>
                        <a:rPr kumimoji="0" lang="en-US" sz="2400" b="1" i="1" u="none" strike="noStrike" kern="1200" cap="none" spc="0" normalizeH="0" baseline="0" noProof="0" smtClean="0">
                          <a:ln>
                            <a:noFill/>
                          </a:ln>
                          <a:solidFill>
                            <a:srgbClr val="0000FF"/>
                          </a:solidFill>
                          <a:effectLst/>
                          <a:uLnTx/>
                          <a:uFillTx/>
                          <a:latin typeface="Cambria Math"/>
                          <a:ea typeface="+mn-ea"/>
                          <a:cs typeface="+mn-cs"/>
                        </a:rPr>
                        <m:t>𝑴𝒂𝒈𝒏𝒊𝒕𝒖𝒅</m:t>
                      </m:r>
                      <m:r>
                        <a:rPr kumimoji="0" lang="en-US" sz="2400" b="1" i="1" u="none" strike="noStrike" kern="1200" cap="none" spc="0" normalizeH="0" baseline="0" noProof="0">
                          <a:ln>
                            <a:noFill/>
                          </a:ln>
                          <a:solidFill>
                            <a:srgbClr val="0000FF"/>
                          </a:solidFill>
                          <a:effectLst/>
                          <a:uLnTx/>
                          <a:uFillTx/>
                          <a:latin typeface="Cambria Math"/>
                          <a:ea typeface="+mn-ea"/>
                          <a:cs typeface="+mn-cs"/>
                        </a:rPr>
                        <m:t>𝒆</m:t>
                      </m:r>
                    </m:oMath>
                  </m:oMathPara>
                </a14:m>
                <a:endParaRPr kumimoji="0" lang="en-US" sz="2400" b="0" i="0" u="none" strike="noStrike" kern="1200" cap="none" spc="0" normalizeH="0" baseline="0" noProof="0" dirty="0">
                  <a:ln>
                    <a:noFill/>
                  </a:ln>
                  <a:solidFill>
                    <a:srgbClr val="0000FF"/>
                  </a:solidFill>
                  <a:effectLst/>
                  <a:uLnTx/>
                  <a:uFillTx/>
                  <a:latin typeface="Gill Sans MT"/>
                  <a:ea typeface="+mn-ea"/>
                  <a:cs typeface="+mn-cs"/>
                </a:endParaRPr>
              </a:p>
            </p:txBody>
          </p:sp>
        </mc:Choice>
        <mc:Fallback xmlns="">
          <p:sp>
            <p:nvSpPr>
              <p:cNvPr id="3" name="Rectangle 2"/>
              <p:cNvSpPr>
                <a:spLocks noRot="1" noChangeAspect="1" noMove="1" noResize="1" noEditPoints="1" noAdjustHandles="1" noChangeArrowheads="1" noChangeShapeType="1" noTextEdit="1"/>
              </p:cNvSpPr>
              <p:nvPr/>
            </p:nvSpPr>
            <p:spPr>
              <a:xfrm>
                <a:off x="381000" y="1275707"/>
                <a:ext cx="5181600" cy="875753"/>
              </a:xfrm>
              <a:prstGeom prst="rect">
                <a:avLst/>
              </a:prstGeom>
              <a:blipFill rotWithShape="1">
                <a:blip r:embed="rId3"/>
                <a:stretch>
                  <a:fillRect l="-1882" t="-5556"/>
                </a:stretch>
              </a:blipFill>
            </p:spPr>
            <p:txBody>
              <a:bodyPr/>
              <a:lstStyle/>
              <a:p>
                <a:r>
                  <a:rPr lang="en-US">
                    <a:noFill/>
                  </a:rPr>
                  <a:t> </a:t>
                </a:r>
              </a:p>
            </p:txBody>
          </p:sp>
        </mc:Fallback>
      </mc:AlternateContent>
      <p:sp>
        <p:nvSpPr>
          <p:cNvPr id="5" name="TextBox 4"/>
          <p:cNvSpPr txBox="1"/>
          <p:nvPr/>
        </p:nvSpPr>
        <p:spPr>
          <a:xfrm>
            <a:off x="870732" y="2200382"/>
            <a:ext cx="3744936" cy="646331"/>
          </a:xfrm>
          <a:prstGeom prst="rect">
            <a:avLst/>
          </a:prstGeom>
          <a:noFill/>
        </p:spPr>
        <p:txBody>
          <a:bodyPr wrap="none" rtlCol="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most significant bit is the sign.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The rest bits are magnitude.</a:t>
            </a:r>
          </a:p>
        </p:txBody>
      </p:sp>
      <p:pic>
        <p:nvPicPr>
          <p:cNvPr id="4198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6216" y="2181627"/>
            <a:ext cx="4343400" cy="40993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Oval 5"/>
          <p:cNvSpPr/>
          <p:nvPr/>
        </p:nvSpPr>
        <p:spPr>
          <a:xfrm rot="636563">
            <a:off x="4576221" y="373609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9" name="Oval 8"/>
          <p:cNvSpPr/>
          <p:nvPr/>
        </p:nvSpPr>
        <p:spPr>
          <a:xfrm rot="20917649">
            <a:off x="8069218" y="3755591"/>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16200000">
            <a:off x="6292268" y="2242132"/>
            <a:ext cx="979064" cy="4572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219031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2: One’s Complement</a:t>
            </a:r>
          </a:p>
        </p:txBody>
      </p:sp>
      <mc:AlternateContent xmlns:mc="http://schemas.openxmlformats.org/markup-compatibility/2006" xmlns:a14="http://schemas.microsoft.com/office/drawing/2010/main">
        <mc:Choice Requires="a14">
          <p:sp>
            <p:nvSpPr>
              <p:cNvPr id="5" name="Rectangle 4"/>
              <p:cNvSpPr/>
              <p:nvPr/>
            </p:nvSpPr>
            <p:spPr>
              <a:xfrm>
                <a:off x="457200" y="1249233"/>
                <a:ext cx="39624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One’s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r>
                        <a:rPr kumimoji="0" lang="en-US" sz="2000" b="1" i="1" u="none" strike="noStrike" kern="1200" cap="none" spc="0" normalizeH="0" baseline="0" noProof="0">
                          <a:ln>
                            <a:noFill/>
                          </a:ln>
                          <a:solidFill>
                            <a:prstClr val="black"/>
                          </a:solidFill>
                          <a:effectLst/>
                          <a:uLnTx/>
                          <a:uFillTx/>
                          <a:latin typeface="Cambria Math"/>
                          <a:ea typeface="+mn-ea"/>
                          <a:cs typeface="+mn-cs"/>
                        </a:rPr>
                        <m:t>−</m:t>
                      </m:r>
                      <m:r>
                        <a:rPr kumimoji="0" lang="en-US" sz="2000" b="1" i="1" u="none" strike="noStrike" kern="1200" cap="none" spc="0" normalizeH="0" baseline="0" noProof="0">
                          <a:ln>
                            <a:noFill/>
                          </a:ln>
                          <a:solidFill>
                            <a:prstClr val="black"/>
                          </a:solidFill>
                          <a:effectLst/>
                          <a:uLnTx/>
                          <a:uFillTx/>
                          <a:latin typeface="Cambria Math"/>
                          <a:ea typeface="+mn-ea"/>
                          <a:cs typeface="+mn-cs"/>
                        </a:rPr>
                        <m:t>𝟏</m:t>
                      </m:r>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49233"/>
                <a:ext cx="3962400" cy="707886"/>
              </a:xfrm>
              <a:prstGeom prst="rect">
                <a:avLst/>
              </a:prstGeom>
              <a:blipFill rotWithShape="1">
                <a:blip r:embed="rId3"/>
                <a:stretch>
                  <a:fillRect l="-1538" t="-4310"/>
                </a:stretch>
              </a:blipFill>
            </p:spPr>
            <p:txBody>
              <a:bodyPr/>
              <a:lstStyle/>
              <a:p>
                <a:r>
                  <a:rPr lang="en-US">
                    <a:noFill/>
                  </a:rPr>
                  <a:t> </a:t>
                </a:r>
              </a:p>
            </p:txBody>
          </p:sp>
        </mc:Fallback>
      </mc:AlternateContent>
      <p:pic>
        <p:nvPicPr>
          <p:cNvPr id="430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66536"/>
            <a:ext cx="3967537" cy="3744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715001" y="4038820"/>
            <a:ext cx="27432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in a 5-bit system</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p>
        </p:txBody>
      </p:sp>
      <p:sp>
        <p:nvSpPr>
          <p:cNvPr id="7" name="Rectangle 6"/>
          <p:cNvSpPr/>
          <p:nvPr/>
        </p:nvSpPr>
        <p:spPr>
          <a:xfrm>
            <a:off x="5110537" y="2514600"/>
            <a:ext cx="3657601"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The one's complement representation of a negative binary number is the bitwise NOT of its positive counterpart. </a:t>
            </a:r>
          </a:p>
        </p:txBody>
      </p:sp>
      <p:sp>
        <p:nvSpPr>
          <p:cNvPr id="8" name="Rectangle 7"/>
          <p:cNvSpPr/>
          <p:nvPr/>
        </p:nvSpPr>
        <p:spPr>
          <a:xfrm>
            <a:off x="4399052" y="5264983"/>
            <a:ext cx="4724400" cy="92333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(-7</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10</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00111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+ 11000</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 11111</a:t>
            </a: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2</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rPr>
              <a:t>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2</a:t>
            </a:r>
            <a:r>
              <a:rPr kumimoji="0" lang="en-US" sz="1800" b="0" i="0" u="none" strike="noStrike" kern="1200" cap="none" spc="0" normalizeH="0" baseline="30000" noProof="0" dirty="0">
                <a:ln>
                  <a:noFill/>
                </a:ln>
                <a:solidFill>
                  <a:prstClr val="black"/>
                </a:solidFill>
                <a:effectLst/>
                <a:uLnTx/>
                <a:uFillTx/>
                <a:latin typeface="Consolas" panose="020B0609020204030204" pitchFamily="49" charset="0"/>
                <a:ea typeface="+mn-ea"/>
                <a:cs typeface="Consolas" panose="020B0609020204030204" pitchFamily="49" charset="0"/>
              </a:rPr>
              <a:t>5</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 - 1</a:t>
            </a:r>
            <a:endParaRPr kumimoji="0" lang="en-US" sz="1800" b="0" i="0" u="none" strike="noStrike" kern="1200" cap="none" spc="0" normalizeH="0" baseline="-2500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sp>
        <p:nvSpPr>
          <p:cNvPr id="9" name="Oval 8"/>
          <p:cNvSpPr/>
          <p:nvPr/>
        </p:nvSpPr>
        <p:spPr>
          <a:xfrm rot="636563">
            <a:off x="259089" y="3584767"/>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0" name="Oval 9"/>
          <p:cNvSpPr/>
          <p:nvPr/>
        </p:nvSpPr>
        <p:spPr>
          <a:xfrm rot="20917649">
            <a:off x="3484680" y="3590142"/>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991264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extLst>
              <p:ext uri="{D42A27DB-BD31-4B8C-83A1-F6EECF244321}">
                <p14:modId xmlns:p14="http://schemas.microsoft.com/office/powerpoint/2010/main" val="2231952588"/>
              </p:ext>
            </p:extLst>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2773811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p:cNvSpPr txBox="1"/>
          <p:nvPr/>
        </p:nvSpPr>
        <p:spPr>
          <a:xfrm>
            <a:off x="4892320" y="3409846"/>
            <a:ext cx="185595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graphicFrame>
        <p:nvGraphicFramePr>
          <p:cNvPr id="3" name="Table 2"/>
          <p:cNvGraphicFramePr>
            <a:graphicFrameLocks noGrp="1"/>
          </p:cNvGraphicFramePr>
          <p:nvPr>
            <p:extLst>
              <p:ext uri="{D42A27DB-BD31-4B8C-83A1-F6EECF244321}">
                <p14:modId xmlns:p14="http://schemas.microsoft.com/office/powerpoint/2010/main" val="404938813"/>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Tree>
    <p:extLst>
      <p:ext uri="{BB962C8B-B14F-4D97-AF65-F5344CB8AC3E}">
        <p14:creationId xmlns:p14="http://schemas.microsoft.com/office/powerpoint/2010/main" val="3482006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377BA-0883-D3BD-A436-963F4FAE98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DE3FA-37DB-639C-92CF-A299852C667C}"/>
              </a:ext>
            </a:extLst>
          </p:cNvPr>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a:extLst>
              <a:ext uri="{FF2B5EF4-FFF2-40B4-BE49-F238E27FC236}">
                <a16:creationId xmlns:a16="http://schemas.microsoft.com/office/drawing/2014/main" id="{C9FC7FDB-A8E1-9089-3E0D-EF59A8C21419}"/>
              </a:ext>
            </a:extLst>
          </p:cNvPr>
          <p:cNvSpPr>
            <a:spLocks noGrp="1"/>
          </p:cNvSpPr>
          <p:nvPr>
            <p:ph type="title"/>
          </p:nvPr>
        </p:nvSpPr>
        <p:spPr/>
        <p:txBody>
          <a:bodyPr>
            <a:normAutofit fontScale="90000"/>
          </a:bodyPr>
          <a:lstStyle/>
          <a:p>
            <a:r>
              <a:rPr lang="en-US" dirty="0"/>
              <a:t>Signed Integers</a:t>
            </a:r>
            <a:br>
              <a:rPr lang="en-US" dirty="0"/>
            </a:br>
            <a:r>
              <a:rPr lang="en-US" dirty="0">
                <a:solidFill>
                  <a:schemeClr val="accent2"/>
                </a:solidFill>
              </a:rPr>
              <a:t>Method 3: Two’s Complement</a:t>
            </a:r>
          </a:p>
        </p:txBody>
      </p:sp>
      <p:pic>
        <p:nvPicPr>
          <p:cNvPr id="36866" name="Picture 2">
            <a:extLst>
              <a:ext uri="{FF2B5EF4-FFF2-40B4-BE49-F238E27FC236}">
                <a16:creationId xmlns:a16="http://schemas.microsoft.com/office/drawing/2014/main" id="{BD9FDDA1-B191-5D87-FEF2-8C397034F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13F4576-5D97-13C7-5727-097A652DDA55}"/>
                  </a:ext>
                </a:extLst>
              </p:cNvPr>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(TC)</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E300A7D0-8BDE-C98F-500C-9D80749440CA}"/>
              </a:ext>
            </a:extLst>
          </p:cNvPr>
          <p:cNvSpPr/>
          <p:nvPr/>
        </p:nvSpPr>
        <p:spPr>
          <a:xfrm>
            <a:off x="4918862" y="2242388"/>
            <a:ext cx="3996538" cy="646331"/>
          </a:xfrm>
          <a:prstGeom prst="rect">
            <a:avLst/>
          </a:prstGeom>
        </p:spPr>
        <p:txBody>
          <a:bodyPr wrap="square">
            <a:spAutoFit/>
          </a:bodyPr>
          <a:lstStyle/>
          <a:p>
            <a:pPr lvl="0" eaLnBrk="1" fontAlgn="auto" hangingPunct="1">
              <a:spcBef>
                <a:spcPts val="0"/>
              </a:spcBef>
              <a:spcAft>
                <a:spcPts val="0"/>
              </a:spcAft>
              <a:defRPr/>
            </a:pPr>
            <a:r>
              <a:rPr lang="en-US" sz="1800" dirty="0">
                <a:solidFill>
                  <a:srgbClr val="C00000"/>
                </a:solidFill>
                <a:latin typeface="Gill Sans MT"/>
              </a:rPr>
              <a:t>TC of a number can be obtained by its bitwise NOT plus one. </a:t>
            </a:r>
          </a:p>
        </p:txBody>
      </p:sp>
      <p:sp>
        <p:nvSpPr>
          <p:cNvPr id="9" name="TextBox 8">
            <a:extLst>
              <a:ext uri="{FF2B5EF4-FFF2-40B4-BE49-F238E27FC236}">
                <a16:creationId xmlns:a16="http://schemas.microsoft.com/office/drawing/2014/main" id="{BEFB63DC-7404-B857-F137-6BFFAAF3980B}"/>
              </a:ext>
            </a:extLst>
          </p:cNvPr>
          <p:cNvSpPr txBox="1"/>
          <p:nvPr/>
        </p:nvSpPr>
        <p:spPr>
          <a:xfrm>
            <a:off x="4892320" y="3409846"/>
            <a:ext cx="197137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2: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TC(-16)</a:t>
            </a:r>
          </a:p>
        </p:txBody>
      </p:sp>
      <p:graphicFrame>
        <p:nvGraphicFramePr>
          <p:cNvPr id="3" name="Table 2">
            <a:extLst>
              <a:ext uri="{FF2B5EF4-FFF2-40B4-BE49-F238E27FC236}">
                <a16:creationId xmlns:a16="http://schemas.microsoft.com/office/drawing/2014/main" id="{7DC197C3-D780-88B0-CB6E-C6D311E48884}"/>
              </a:ext>
            </a:extLst>
          </p:cNvPr>
          <p:cNvGraphicFramePr>
            <a:graphicFrameLocks noGrp="1"/>
          </p:cNvGraphicFramePr>
          <p:nvPr>
            <p:extLst>
              <p:ext uri="{D42A27DB-BD31-4B8C-83A1-F6EECF244321}">
                <p14:modId xmlns:p14="http://schemas.microsoft.com/office/powerpoint/2010/main" val="123005938"/>
              </p:ext>
            </p:extLst>
          </p:nvPr>
        </p:nvGraphicFramePr>
        <p:xfrm>
          <a:off x="4812507" y="4038600"/>
          <a:ext cx="4209248" cy="1524000"/>
        </p:xfrm>
        <a:graphic>
          <a:graphicData uri="http://schemas.openxmlformats.org/drawingml/2006/table">
            <a:tbl>
              <a:tblPr firstRow="1" firstCol="1" bandRow="1">
                <a:tableStyleId>{5C22544A-7EE6-4342-B048-85BDC9FD1C3A}</a:tableStyleId>
              </a:tblPr>
              <a:tblGrid>
                <a:gridCol w="19994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990599">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Binary</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Original number</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1: Invert every bit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01111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0">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10000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-16</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10" name="Oval 9">
            <a:extLst>
              <a:ext uri="{FF2B5EF4-FFF2-40B4-BE49-F238E27FC236}">
                <a16:creationId xmlns:a16="http://schemas.microsoft.com/office/drawing/2014/main" id="{2686C525-1BAE-749A-EB68-41E93C4EDA51}"/>
              </a:ext>
            </a:extLst>
          </p:cNvPr>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a:extLst>
              <a:ext uri="{FF2B5EF4-FFF2-40B4-BE49-F238E27FC236}">
                <a16:creationId xmlns:a16="http://schemas.microsoft.com/office/drawing/2014/main" id="{2C26FFD8-75E3-F088-5BAB-8606BFE005D3}"/>
              </a:ext>
            </a:extLst>
          </p:cNvPr>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8" name="Rectangle 7">
            <a:extLst>
              <a:ext uri="{FF2B5EF4-FFF2-40B4-BE49-F238E27FC236}">
                <a16:creationId xmlns:a16="http://schemas.microsoft.com/office/drawing/2014/main" id="{79D4566C-80D1-35D7-5D62-39D3D6501E04}"/>
              </a:ext>
            </a:extLst>
          </p:cNvPr>
          <p:cNvSpPr/>
          <p:nvPr/>
        </p:nvSpPr>
        <p:spPr>
          <a:xfrm>
            <a:off x="4399280" y="5635585"/>
            <a:ext cx="4744720" cy="1200329"/>
          </a:xfrm>
          <a:prstGeom prst="rect">
            <a:avLst/>
          </a:prstGeom>
        </p:spPr>
        <p:txBody>
          <a:bodyPr wrap="square">
            <a:spAutoFit/>
          </a:bodyPr>
          <a:lstStyle/>
          <a:p>
            <a:pPr lvl="0" eaLnBrk="1" fontAlgn="auto" hangingPunct="1">
              <a:spcBef>
                <a:spcPts val="0"/>
              </a:spcBef>
              <a:spcAft>
                <a:spcPts val="0"/>
              </a:spcAft>
              <a:defRPr/>
            </a:pPr>
            <a:r>
              <a:rPr lang="en-US" sz="1800" b="0" dirty="0">
                <a:solidFill>
                  <a:schemeClr val="tx1"/>
                </a:solidFill>
                <a:latin typeface="Gill Sans MT"/>
              </a:rPr>
              <a:t>Negation of -16 in 5-bit two's complement wraps back to itself, meaning the most negative number's two's complement is itself. (Number range is [-16, 15], so 16 is out of range)</a:t>
            </a:r>
          </a:p>
        </p:txBody>
      </p:sp>
    </p:spTree>
    <p:extLst>
      <p:ext uri="{BB962C8B-B14F-4D97-AF65-F5344CB8AC3E}">
        <p14:creationId xmlns:p14="http://schemas.microsoft.com/office/powerpoint/2010/main" val="3052015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CB121-E546-7A53-7CE3-60CAA65C9F79}"/>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CF93CA2C-6BF3-F8F5-A739-069BC284E551}"/>
              </a:ext>
            </a:extLst>
          </p:cNvPr>
          <p:cNvSpPr>
            <a:spLocks noGrp="1"/>
          </p:cNvSpPr>
          <p:nvPr>
            <p:ph sz="quarter" idx="1"/>
          </p:nvPr>
        </p:nvSpPr>
        <p:spPr/>
        <p:txBody>
          <a:bodyPr/>
          <a:lstStyle/>
          <a:p>
            <a:r>
              <a:rPr lang="en-US" dirty="0"/>
              <a:t>Calculate TC(-6) for 6-bit system </a:t>
            </a:r>
          </a:p>
        </p:txBody>
      </p:sp>
    </p:spTree>
    <p:extLst>
      <p:ext uri="{BB962C8B-B14F-4D97-AF65-F5344CB8AC3E}">
        <p14:creationId xmlns:p14="http://schemas.microsoft.com/office/powerpoint/2010/main" val="795827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different signed reps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86" y="1404408"/>
            <a:ext cx="3146886" cy="2862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4139" y="1371600"/>
            <a:ext cx="3148061"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p:cNvPicPr/>
          <p:nvPr/>
        </p:nvPicPr>
        <p:blipFill>
          <a:blip r:embed="rId4"/>
          <a:srcRect/>
          <a:stretch>
            <a:fillRect/>
          </a:stretch>
        </p:blipFill>
        <p:spPr bwMode="auto">
          <a:xfrm>
            <a:off x="6064250" y="1441450"/>
            <a:ext cx="3079750" cy="2825750"/>
          </a:xfrm>
          <a:prstGeom prst="rect">
            <a:avLst/>
          </a:prstGeom>
          <a:noFill/>
          <a:ln w="9525">
            <a:noFill/>
            <a:miter lim="800000"/>
            <a:headEnd/>
            <a:tailEnd/>
          </a:ln>
        </p:spPr>
      </p:pic>
      <p:sp>
        <p:nvSpPr>
          <p:cNvPr id="6" name="Rectangle 5"/>
          <p:cNvSpPr/>
          <p:nvPr/>
        </p:nvSpPr>
        <p:spPr>
          <a:xfrm>
            <a:off x="3524785" y="4672357"/>
            <a:ext cx="222778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One’s complement representation</a:t>
            </a:r>
          </a:p>
          <a:p>
            <a:pPr lvl="0" eaLnBrk="1" fontAlgn="auto" hangingPunct="1">
              <a:spcBef>
                <a:spcPts val="0"/>
              </a:spcBef>
              <a:spcAft>
                <a:spcPts val="0"/>
              </a:spcAf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Negative = invert all bits of a positive</a:t>
            </a:r>
          </a:p>
        </p:txBody>
      </p:sp>
      <p:sp>
        <p:nvSpPr>
          <p:cNvPr id="8" name="Rectangle 7"/>
          <p:cNvSpPr/>
          <p:nvPr/>
        </p:nvSpPr>
        <p:spPr>
          <a:xfrm>
            <a:off x="6705600"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sp>
        <p:nvSpPr>
          <p:cNvPr id="4" name="Rectangle 3"/>
          <p:cNvSpPr/>
          <p:nvPr/>
        </p:nvSpPr>
        <p:spPr>
          <a:xfrm>
            <a:off x="351035" y="4724400"/>
            <a:ext cx="2675673"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Signed magnitude representation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prstClr val="black"/>
                </a:solidFill>
                <a:latin typeface="Gill Sans MT"/>
              </a:rPr>
              <a:t>Range [-15,15]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0</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positive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 = negative</a:t>
            </a:r>
          </a:p>
        </p:txBody>
      </p:sp>
    </p:spTree>
    <p:extLst>
      <p:ext uri="{BB962C8B-B14F-4D97-AF65-F5344CB8AC3E}">
        <p14:creationId xmlns:p14="http://schemas.microsoft.com/office/powerpoint/2010/main" val="2357289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Comparison: unsigned vs. 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7" name="Picture 6"/>
          <p:cNvPicPr/>
          <p:nvPr/>
        </p:nvPicPr>
        <p:blipFill>
          <a:blip r:embed="rId2"/>
          <a:srcRect/>
          <a:stretch>
            <a:fillRect/>
          </a:stretch>
        </p:blipFill>
        <p:spPr bwMode="auto">
          <a:xfrm>
            <a:off x="4718056" y="1441450"/>
            <a:ext cx="3079750" cy="2825750"/>
          </a:xfrm>
          <a:prstGeom prst="rect">
            <a:avLst/>
          </a:prstGeom>
          <a:noFill/>
          <a:ln w="9525">
            <a:noFill/>
            <a:miter lim="800000"/>
            <a:headEnd/>
            <a:tailEnd/>
          </a:ln>
        </p:spPr>
      </p:pic>
      <p:sp>
        <p:nvSpPr>
          <p:cNvPr id="6" name="Rectangle 5"/>
          <p:cNvSpPr/>
          <p:nvPr/>
        </p:nvSpPr>
        <p:spPr>
          <a:xfrm>
            <a:off x="2178591" y="4672357"/>
            <a:ext cx="222778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Unsigned </a:t>
            </a:r>
            <a:r>
              <a:rPr kumimoji="0" lang="en-US" sz="1800" b="0" i="0" u="none" strike="noStrike" kern="1200" cap="none" spc="0" normalizeH="0" baseline="0" noProof="0" dirty="0" err="1">
                <a:ln>
                  <a:noFill/>
                </a:ln>
                <a:solidFill>
                  <a:prstClr val="black"/>
                </a:solidFill>
                <a:effectLst/>
                <a:uLnTx/>
                <a:uFillTx/>
                <a:latin typeface="Gill Sans MT"/>
                <a:ea typeface="+mn-ea"/>
                <a:cs typeface="+mn-cs"/>
              </a:rPr>
              <a:t>int</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representation</a:t>
            </a:r>
          </a:p>
          <a:p>
            <a:pPr lvl="0" eaLnBrk="1" fontAlgn="auto" hangingPunct="1">
              <a:spcBef>
                <a:spcPts val="0"/>
              </a:spcBef>
              <a:spcAft>
                <a:spcPts val="0"/>
              </a:spcAft>
              <a:defRPr/>
            </a:pPr>
            <a:r>
              <a:rPr lang="en-US" sz="1800" b="0" dirty="0">
                <a:solidFill>
                  <a:prstClr val="black"/>
                </a:solidFill>
                <a:latin typeface="Gill Sans MT"/>
              </a:rPr>
              <a:t>Range [0, 31]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8" name="Rectangle 7"/>
          <p:cNvSpPr/>
          <p:nvPr/>
        </p:nvSpPr>
        <p:spPr>
          <a:xfrm>
            <a:off x="5359406" y="4672357"/>
            <a:ext cx="2016359"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Two’s Complement representation</a:t>
            </a:r>
          </a:p>
          <a:p>
            <a:pPr lvl="0" eaLnBrk="1" fontAlgn="auto" hangingPunct="1">
              <a:spcBef>
                <a:spcPts val="0"/>
              </a:spcBef>
              <a:spcAft>
                <a:spcPts val="0"/>
              </a:spcAft>
              <a:defRPr/>
            </a:pPr>
            <a:r>
              <a:rPr lang="en-US" sz="1800" b="0" dirty="0">
                <a:solidFill>
                  <a:prstClr val="black"/>
                </a:solidFill>
                <a:latin typeface="Gill Sans MT"/>
              </a:rPr>
              <a:t>Range [-16,15]</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Gill Sans MT"/>
                <a:ea typeface="+mn-ea"/>
                <a:cs typeface="+mn-cs"/>
              </a:rPr>
              <a:t>TC = invert all bits, then plus </a:t>
            </a:r>
            <a:r>
              <a:rPr kumimoji="0" lang="en-US" sz="1800" b="0" i="0" u="none" strike="noStrike" kern="1200" cap="none" spc="0" normalizeH="0" baseline="0" noProof="0" dirty="0">
                <a:ln>
                  <a:noFill/>
                </a:ln>
                <a:solidFill>
                  <a:srgbClr val="C00000"/>
                </a:solidFill>
                <a:effectLst/>
                <a:uLnTx/>
                <a:uFillTx/>
                <a:latin typeface="Consolas" pitchFamily="49" charset="0"/>
                <a:ea typeface="+mn-ea"/>
                <a:cs typeface="Consolas" pitchFamily="49" charset="0"/>
              </a:rPr>
              <a:t>1</a:t>
            </a:r>
          </a:p>
        </p:txBody>
      </p:sp>
      <p:pic>
        <p:nvPicPr>
          <p:cNvPr id="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0738" y="1312334"/>
            <a:ext cx="3100299" cy="29844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62305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A39A-8FF4-D275-C5FA-39DB0A8FDEB5}"/>
              </a:ext>
            </a:extLst>
          </p:cNvPr>
          <p:cNvSpPr>
            <a:spLocks noGrp="1"/>
          </p:cNvSpPr>
          <p:nvPr>
            <p:ph type="title"/>
          </p:nvPr>
        </p:nvSpPr>
        <p:spPr/>
        <p:txBody>
          <a:bodyPr/>
          <a:lstStyle/>
          <a:p>
            <a:r>
              <a:rPr lang="en-US" dirty="0"/>
              <a:t>Unsigned vs. Signed (TC)</a:t>
            </a:r>
          </a:p>
        </p:txBody>
      </p:sp>
      <p:sp>
        <p:nvSpPr>
          <p:cNvPr id="3" name="Content Placeholder 2">
            <a:extLst>
              <a:ext uri="{FF2B5EF4-FFF2-40B4-BE49-F238E27FC236}">
                <a16:creationId xmlns:a16="http://schemas.microsoft.com/office/drawing/2014/main" id="{4E059009-6D02-98F8-E261-D490B4CD59CA}"/>
              </a:ext>
            </a:extLst>
          </p:cNvPr>
          <p:cNvSpPr>
            <a:spLocks noGrp="1"/>
          </p:cNvSpPr>
          <p:nvPr>
            <p:ph sz="quarter" idx="1"/>
          </p:nvPr>
        </p:nvSpPr>
        <p:spPr/>
        <p:txBody>
          <a:bodyPr/>
          <a:lstStyle/>
          <a:p>
            <a:endParaRPr lang="en-US"/>
          </a:p>
        </p:txBody>
      </p:sp>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m:t>
                                </m:r>
                                <m:r>
                                  <a:rPr lang="en-US" sz="2000" b="0" i="1" smtClean="0">
                                    <a:solidFill>
                                      <a:schemeClr val="tx1"/>
                                    </a:solidFill>
                                    <a:effectLst/>
                                    <a:latin typeface="Cambria Math" panose="02040503050406030204" pitchFamily="18" charset="0"/>
                                  </a:rPr>
                                  <m:t>0</m:t>
                                </m:r>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m:t>
                                </m:r>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2000" smtClean="0">
                                    <a:solidFill>
                                      <a:schemeClr val="tx1"/>
                                    </a:solidFill>
                                    <a:effectLst/>
                                    <a:latin typeface="Cambria Math"/>
                                  </a:rPr>
                                  <m:t> </m:t>
                                </m:r>
                                <m:r>
                                  <a:rPr lang="en-US" sz="2000" smtClean="0">
                                    <a:solidFill>
                                      <a:schemeClr val="tx1"/>
                                    </a:solidFill>
                                    <a:effectLst/>
                                    <a:latin typeface="Cambria Math"/>
                                  </a:rPr>
                                  <m:t>[−</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 </m:t>
                                </m:r>
                                <m:sSup>
                                  <m:sSupPr>
                                    <m:ctrlPr>
                                      <a:rPr lang="en-US" sz="2000" i="1">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r>
                                      <a:rPr lang="en-US" sz="2000">
                                        <a:solidFill>
                                          <a:schemeClr val="tx1"/>
                                        </a:solidFill>
                                        <a:effectLst/>
                                        <a:latin typeface="Cambria Math"/>
                                      </a:rPr>
                                      <m:t>−1</m:t>
                                    </m:r>
                                  </m:sup>
                                </m:sSup>
                                <m:r>
                                  <a:rPr lang="en-US" sz="2000">
                                    <a:solidFill>
                                      <a:schemeClr val="tx1"/>
                                    </a:solidFill>
                                    <a:effectLst/>
                                    <a:latin typeface="Cambria Math"/>
                                  </a:rPr>
                                  <m:t>−1]</m:t>
                                </m:r>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2000" i="1" smtClean="0">
                                        <a:solidFill>
                                          <a:schemeClr val="tx1"/>
                                        </a:solidFill>
                                        <a:effectLst/>
                                        <a:latin typeface="Cambria Math" panose="02040503050406030204" pitchFamily="18" charset="0"/>
                                      </a:rPr>
                                    </m:ctrlPr>
                                  </m:sSupPr>
                                  <m:e>
                                    <m:r>
                                      <a:rPr lang="en-US" sz="2000">
                                        <a:solidFill>
                                          <a:schemeClr val="tx1"/>
                                        </a:solidFill>
                                        <a:effectLst/>
                                        <a:latin typeface="Cambria Math"/>
                                      </a:rPr>
                                      <m:t>2</m:t>
                                    </m:r>
                                  </m:e>
                                  <m:sup>
                                    <m:r>
                                      <a:rPr lang="en-US" sz="2000">
                                        <a:solidFill>
                                          <a:schemeClr val="tx1"/>
                                        </a:solidFill>
                                        <a:effectLst/>
                                        <a:latin typeface="Cambria Math"/>
                                      </a:rPr>
                                      <m:t>𝑛</m:t>
                                    </m:r>
                                  </m:sup>
                                </m:sSup>
                              </m:oMath>
                            </m:oMathPara>
                          </a14:m>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p:graphicFrame>
            <p:nvGraphicFramePr>
              <p:cNvPr id="4" name="Table 3">
                <a:extLst>
                  <a:ext uri="{FF2B5EF4-FFF2-40B4-BE49-F238E27FC236}">
                    <a16:creationId xmlns:a16="http://schemas.microsoft.com/office/drawing/2014/main" id="{60E50A76-3E26-7AA6-DD27-20E721DD68C5}"/>
                  </a:ext>
                </a:extLst>
              </p:cNvPr>
              <p:cNvGraphicFramePr>
                <a:graphicFrameLocks noGrp="1"/>
              </p:cNvGraphicFramePr>
              <p:nvPr>
                <p:extLst>
                  <p:ext uri="{D42A27DB-BD31-4B8C-83A1-F6EECF244321}">
                    <p14:modId xmlns:p14="http://schemas.microsoft.com/office/powerpoint/2010/main" val="397121527"/>
                  </p:ext>
                </p:extLst>
              </p:nvPr>
            </p:nvGraphicFramePr>
            <p:xfrm>
              <a:off x="1198880" y="2326640"/>
              <a:ext cx="6075680" cy="1661160"/>
            </p:xfrm>
            <a:graphic>
              <a:graphicData uri="http://schemas.openxmlformats.org/drawingml/2006/table">
                <a:tbl>
                  <a:tblPr firstRow="1" firstCol="1" bandRow="1">
                    <a:tableStyleId>{5C22544A-7EE6-4342-B048-85BDC9FD1C3A}</a:tableStyleId>
                  </a:tblPr>
                  <a:tblGrid>
                    <a:gridCol w="1312788">
                      <a:extLst>
                        <a:ext uri="{9D8B030D-6E8A-4147-A177-3AD203B41FA5}">
                          <a16:colId xmlns:a16="http://schemas.microsoft.com/office/drawing/2014/main" val="20000"/>
                        </a:ext>
                      </a:extLst>
                    </a:gridCol>
                    <a:gridCol w="1262121">
                      <a:extLst>
                        <a:ext uri="{9D8B030D-6E8A-4147-A177-3AD203B41FA5}">
                          <a16:colId xmlns:a16="http://schemas.microsoft.com/office/drawing/2014/main" val="20001"/>
                        </a:ext>
                      </a:extLst>
                    </a:gridCol>
                    <a:gridCol w="3500771">
                      <a:extLst>
                        <a:ext uri="{9D8B030D-6E8A-4147-A177-3AD203B41FA5}">
                          <a16:colId xmlns:a16="http://schemas.microsoft.com/office/drawing/2014/main" val="20003"/>
                        </a:ext>
                      </a:extLst>
                    </a:gridCol>
                  </a:tblGrid>
                  <a:tr h="304800">
                    <a:tc>
                      <a:txBody>
                        <a:bodyPr/>
                        <a:lstStyle/>
                        <a:p>
                          <a:pPr marL="0" marR="0" algn="just">
                            <a:spcBef>
                              <a:spcPts val="0"/>
                            </a:spcBef>
                            <a:spcAft>
                              <a:spcPts val="0"/>
                            </a:spcAft>
                          </a:pPr>
                          <a:r>
                            <a:rPr lang="en-US" sz="2000" dirty="0">
                              <a:effectLst/>
                            </a:rPr>
                            <a:t> </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Unsigned</a:t>
                          </a:r>
                          <a:endParaRPr lang="en-US" sz="20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effectLst/>
                            </a:rPr>
                            <a:t>Two’s Complement Signed</a:t>
                          </a:r>
                          <a:endParaRPr lang="en-US" sz="20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2000" dirty="0">
                              <a:effectLst/>
                            </a:rPr>
                            <a:t>Range</a:t>
                          </a:r>
                          <a:endParaRPr lang="en-US" sz="20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86301" r="-279710" b="-239726"/>
                          </a:stretch>
                        </a:blipFill>
                      </a:tcPr>
                    </a:tc>
                    <a:tc>
                      <a:txBody>
                        <a:bodyPr/>
                        <a:lstStyle/>
                        <a:p>
                          <a:endParaRPr lang="en-US"/>
                        </a:p>
                      </a:txBody>
                      <a:tcPr marL="68580" marR="68580" marT="0" marB="0" anchor="ctr">
                        <a:blipFill>
                          <a:blip r:embed="rId2"/>
                          <a:stretch>
                            <a:fillRect l="-73739" t="-86301" r="-696" b="-239726"/>
                          </a:stretch>
                        </a:blipFill>
                      </a:tcPr>
                    </a:tc>
                    <a:extLst>
                      <a:ext uri="{0D108BD9-81ED-4DB2-BD59-A6C34878D82A}">
                        <a16:rowId xmlns:a16="http://schemas.microsoft.com/office/drawing/2014/main" val="10001"/>
                      </a:ext>
                    </a:extLst>
                  </a:tr>
                  <a:tr h="304800">
                    <a:tc>
                      <a:txBody>
                        <a:bodyPr/>
                        <a:lstStyle/>
                        <a:p>
                          <a:pPr marL="0" marR="0" algn="ctr">
                            <a:spcBef>
                              <a:spcPts val="0"/>
                            </a:spcBef>
                            <a:spcAft>
                              <a:spcPts val="0"/>
                            </a:spcAft>
                          </a:pPr>
                          <a:r>
                            <a:rPr lang="en-US" sz="2000">
                              <a:effectLst/>
                            </a:rPr>
                            <a:t>Zero</a:t>
                          </a:r>
                          <a:endParaRPr lang="en-US" sz="20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2000" dirty="0">
                              <a:solidFill>
                                <a:schemeClr val="tx1"/>
                              </a:solidFill>
                              <a:effectLst/>
                            </a:rPr>
                            <a:t>One zero</a:t>
                          </a:r>
                          <a:endParaRPr lang="en-US" sz="2000" dirty="0">
                            <a:solidFill>
                              <a:schemeClr val="tx1"/>
                            </a:solidFill>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609600">
                    <a:tc>
                      <a:txBody>
                        <a:bodyPr/>
                        <a:lstStyle/>
                        <a:p>
                          <a:pPr marL="0" marR="0" algn="ctr">
                            <a:spcBef>
                              <a:spcPts val="0"/>
                            </a:spcBef>
                            <a:spcAft>
                              <a:spcPts val="0"/>
                            </a:spcAft>
                          </a:pPr>
                          <a:r>
                            <a:rPr lang="en-US" sz="2000">
                              <a:effectLst/>
                            </a:rPr>
                            <a:t>Unique Numbers</a:t>
                          </a:r>
                          <a:endParaRPr lang="en-US" sz="20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2"/>
                          <a:stretch>
                            <a:fillRect l="-104831" t="-184158" r="-279710" b="-23762"/>
                          </a:stretch>
                        </a:blipFill>
                      </a:tcPr>
                    </a:tc>
                    <a:tc>
                      <a:txBody>
                        <a:bodyPr/>
                        <a:lstStyle/>
                        <a:p>
                          <a:endParaRPr lang="en-US"/>
                        </a:p>
                      </a:txBody>
                      <a:tcPr marL="68580" marR="68580" marT="0" marB="0" anchor="ctr">
                        <a:blipFill>
                          <a:blip r:embed="rId2"/>
                          <a:stretch>
                            <a:fillRect l="-73739" t="-184158" r="-696" b="-23762"/>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150338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 Complement for 8-bit System</a:t>
            </a:r>
          </a:p>
        </p:txBody>
      </p:sp>
      <p:graphicFrame>
        <p:nvGraphicFramePr>
          <p:cNvPr id="6" name="Table 5"/>
          <p:cNvGraphicFramePr>
            <a:graphicFrameLocks noGrp="1"/>
          </p:cNvGraphicFramePr>
          <p:nvPr>
            <p:extLst>
              <p:ext uri="{D42A27DB-BD31-4B8C-83A1-F6EECF244321}">
                <p14:modId xmlns:p14="http://schemas.microsoft.com/office/powerpoint/2010/main" val="2182839154"/>
              </p:ext>
            </p:extLst>
          </p:nvPr>
        </p:nvGraphicFramePr>
        <p:xfrm>
          <a:off x="1240008" y="1724225"/>
          <a:ext cx="6338230" cy="3368040"/>
        </p:xfrm>
        <a:graphic>
          <a:graphicData uri="http://schemas.openxmlformats.org/drawingml/2006/table">
            <a:tbl>
              <a:tblPr firstRow="1" bandRow="1">
                <a:tableStyleId>{5C22544A-7EE6-4342-B048-85BDC9FD1C3A}</a:tableStyleId>
              </a:tblPr>
              <a:tblGrid>
                <a:gridCol w="1859279">
                  <a:extLst>
                    <a:ext uri="{9D8B030D-6E8A-4147-A177-3AD203B41FA5}">
                      <a16:colId xmlns:a16="http://schemas.microsoft.com/office/drawing/2014/main" val="20001"/>
                    </a:ext>
                  </a:extLst>
                </a:gridCol>
                <a:gridCol w="1852967">
                  <a:extLst>
                    <a:ext uri="{9D8B030D-6E8A-4147-A177-3AD203B41FA5}">
                      <a16:colId xmlns:a16="http://schemas.microsoft.com/office/drawing/2014/main" val="20000"/>
                    </a:ext>
                  </a:extLst>
                </a:gridCol>
                <a:gridCol w="2625984">
                  <a:extLst>
                    <a:ext uri="{9D8B030D-6E8A-4147-A177-3AD203B41FA5}">
                      <a16:colId xmlns:a16="http://schemas.microsoft.com/office/drawing/2014/main" val="20002"/>
                    </a:ext>
                  </a:extLst>
                </a:gridCol>
              </a:tblGrid>
              <a:tr h="278130">
                <a:tc>
                  <a:txBody>
                    <a:bodyPr/>
                    <a:lstStyle/>
                    <a:p>
                      <a:pPr algn="ctr"/>
                      <a:r>
                        <a:rPr lang="en-US" sz="1600" b="1" kern="1200" baseline="0" dirty="0">
                          <a:solidFill>
                            <a:schemeClr val="lt1"/>
                          </a:solidFill>
                          <a:latin typeface="+mn-lt"/>
                          <a:ea typeface="+mn-ea"/>
                          <a:cs typeface="+mn-cs"/>
                        </a:rPr>
                        <a:t>8-bit signed</a:t>
                      </a:r>
                      <a:r>
                        <a:rPr lang="en-US" sz="1050" dirty="0"/>
                        <a:t> </a:t>
                      </a:r>
                      <a:r>
                        <a:rPr lang="en-US" sz="1600" b="1" kern="1200" baseline="0" dirty="0" err="1">
                          <a:solidFill>
                            <a:schemeClr val="lt1"/>
                          </a:solidFill>
                          <a:latin typeface="+mn-lt"/>
                          <a:ea typeface="+mn-ea"/>
                          <a:cs typeface="+mn-cs"/>
                        </a:rPr>
                        <a:t>Int</a:t>
                      </a:r>
                      <a:r>
                        <a:rPr lang="en-US" sz="1600" b="1" kern="1200" baseline="0" dirty="0">
                          <a:solidFill>
                            <a:schemeClr val="lt1"/>
                          </a:solidFill>
                          <a:latin typeface="+mn-lt"/>
                          <a:ea typeface="+mn-ea"/>
                          <a:cs typeface="+mn-cs"/>
                        </a:rPr>
                        <a:t> </a:t>
                      </a:r>
                      <a:r>
                        <a:rPr lang="en-US" altLang="zh-CN" sz="1600" b="1" kern="1200" baseline="0" dirty="0">
                          <a:solidFill>
                            <a:schemeClr val="lt1"/>
                          </a:solidFill>
                          <a:latin typeface="+mn-lt"/>
                          <a:ea typeface="+mn-ea"/>
                          <a:cs typeface="+mn-cs"/>
                        </a:rPr>
                        <a:t>(</a:t>
                      </a:r>
                      <a:r>
                        <a:rPr lang="en-US" sz="1600" b="1" kern="1200" baseline="0" dirty="0">
                          <a:solidFill>
                            <a:schemeClr val="lt1"/>
                          </a:solidFill>
                          <a:latin typeface="+mn-lt"/>
                          <a:ea typeface="+mn-ea"/>
                          <a:cs typeface="+mn-cs"/>
                        </a:rPr>
                        <a:t>Two’s</a:t>
                      </a:r>
                      <a:r>
                        <a:rPr lang="en-US" sz="1050" dirty="0"/>
                        <a:t> </a:t>
                      </a:r>
                      <a:r>
                        <a:rPr lang="en-US" sz="1600" b="1" kern="1200" baseline="0" dirty="0">
                          <a:solidFill>
                            <a:schemeClr val="lt1"/>
                          </a:solidFill>
                          <a:latin typeface="+mn-lt"/>
                          <a:ea typeface="+mn-ea"/>
                          <a:cs typeface="+mn-cs"/>
                        </a:rPr>
                        <a:t>Complement)</a:t>
                      </a:r>
                    </a:p>
                  </a:txBody>
                  <a:tcPr marL="68580" marR="68580" marT="34290" marB="34290"/>
                </a:tc>
                <a:tc>
                  <a:txBody>
                    <a:bodyPr/>
                    <a:lstStyle/>
                    <a:p>
                      <a:pPr algn="ctr"/>
                      <a:r>
                        <a:rPr lang="en-US" sz="1600" b="1" kern="1200" baseline="0" dirty="0">
                          <a:solidFill>
                            <a:schemeClr val="lt1"/>
                          </a:solidFill>
                          <a:latin typeface="+mn-lt"/>
                          <a:ea typeface="+mn-ea"/>
                          <a:cs typeface="+mn-cs"/>
                        </a:rPr>
                        <a:t>8-bit unsigned</a:t>
                      </a:r>
                      <a:r>
                        <a:rPr lang="en-US" sz="1050" dirty="0"/>
                        <a:t> </a:t>
                      </a:r>
                      <a:r>
                        <a:rPr lang="en-US" sz="1600" b="1" kern="1200" baseline="0" dirty="0" err="1">
                          <a:solidFill>
                            <a:schemeClr val="lt1"/>
                          </a:solidFill>
                          <a:latin typeface="+mn-lt"/>
                          <a:ea typeface="+mn-ea"/>
                          <a:cs typeface="+mn-cs"/>
                        </a:rPr>
                        <a:t>Int</a:t>
                      </a:r>
                      <a:endParaRPr lang="en-US" sz="1600" b="1" kern="1200" baseline="0" dirty="0">
                        <a:solidFill>
                          <a:schemeClr val="lt1"/>
                        </a:solidFill>
                        <a:latin typeface="+mn-lt"/>
                        <a:ea typeface="+mn-ea"/>
                        <a:cs typeface="+mn-cs"/>
                      </a:endParaRPr>
                    </a:p>
                  </a:txBody>
                  <a:tcPr marL="68580" marR="68580" marT="34290" marB="34290"/>
                </a:tc>
                <a:tc>
                  <a:txBody>
                    <a:bodyPr/>
                    <a:lstStyle/>
                    <a:p>
                      <a:pPr algn="ctr"/>
                      <a:r>
                        <a:rPr lang="en-US" sz="1600" b="1" kern="1200" baseline="0" dirty="0">
                          <a:solidFill>
                            <a:schemeClr val="lt1"/>
                          </a:solidFill>
                          <a:latin typeface="+mn-lt"/>
                          <a:ea typeface="+mn-ea"/>
                          <a:cs typeface="+mn-cs"/>
                        </a:rPr>
                        <a:t>Binary</a:t>
                      </a:r>
                    </a:p>
                  </a:txBody>
                  <a:tcPr marL="68580" marR="68580" marT="34290" marB="34290"/>
                </a:tc>
                <a:extLst>
                  <a:ext uri="{0D108BD9-81ED-4DB2-BD59-A6C34878D82A}">
                    <a16:rowId xmlns:a16="http://schemas.microsoft.com/office/drawing/2014/main" val="10000"/>
                  </a:ext>
                </a:extLst>
              </a:tr>
              <a:tr h="278130">
                <a:tc>
                  <a:txBody>
                    <a:bodyPr/>
                    <a:lstStyle/>
                    <a:p>
                      <a:pPr algn="ctr"/>
                      <a:r>
                        <a:rPr lang="en-US" sz="1600" baseline="0" dirty="0">
                          <a:solidFill>
                            <a:srgbClr val="FF0000"/>
                          </a:solidFill>
                        </a:rPr>
                        <a:t>-128</a:t>
                      </a:r>
                    </a:p>
                  </a:txBody>
                  <a:tcPr marL="68580" marR="68580" marT="34290" marB="34290"/>
                </a:tc>
                <a:tc>
                  <a:txBody>
                    <a:bodyPr/>
                    <a:lstStyle/>
                    <a:p>
                      <a:pPr algn="ctr"/>
                      <a:r>
                        <a:rPr lang="en-US" sz="1600" baseline="0" dirty="0">
                          <a:solidFill>
                            <a:srgbClr val="7030A0"/>
                          </a:solidFill>
                        </a:rPr>
                        <a:t>128</a:t>
                      </a:r>
                    </a:p>
                  </a:txBody>
                  <a:tcPr marL="68580" marR="68580" marT="34290" marB="34290"/>
                </a:tc>
                <a:tc>
                  <a:txBody>
                    <a:bodyPr/>
                    <a:lstStyle/>
                    <a:p>
                      <a:pPr algn="ctr"/>
                      <a:r>
                        <a:rPr lang="en-US" sz="1600" spc="500" baseline="0" dirty="0">
                          <a:solidFill>
                            <a:srgbClr val="FF0000"/>
                          </a:solidFill>
                        </a:rPr>
                        <a:t>1000 0000</a:t>
                      </a:r>
                    </a:p>
                  </a:txBody>
                  <a:tcPr marL="68580" marR="68580" marT="34290" marB="34290"/>
                </a:tc>
                <a:extLst>
                  <a:ext uri="{0D108BD9-81ED-4DB2-BD59-A6C34878D82A}">
                    <a16:rowId xmlns:a16="http://schemas.microsoft.com/office/drawing/2014/main" val="10001"/>
                  </a:ext>
                </a:extLst>
              </a:tr>
              <a:tr h="278130">
                <a:tc>
                  <a:txBody>
                    <a:bodyPr/>
                    <a:lstStyle/>
                    <a:p>
                      <a:pPr algn="ctr"/>
                      <a:r>
                        <a:rPr lang="en-US" sz="1600" baseline="0" dirty="0">
                          <a:solidFill>
                            <a:srgbClr val="FF0000"/>
                          </a:solidFill>
                        </a:rPr>
                        <a:t>-127</a:t>
                      </a:r>
                    </a:p>
                  </a:txBody>
                  <a:tcPr marL="68580" marR="68580" marT="34290" marB="34290"/>
                </a:tc>
                <a:tc>
                  <a:txBody>
                    <a:bodyPr/>
                    <a:lstStyle/>
                    <a:p>
                      <a:pPr algn="ctr"/>
                      <a:r>
                        <a:rPr lang="en-US" sz="1600" baseline="0" dirty="0">
                          <a:solidFill>
                            <a:srgbClr val="7030A0"/>
                          </a:solidFill>
                        </a:rPr>
                        <a:t>129</a:t>
                      </a:r>
                    </a:p>
                  </a:txBody>
                  <a:tcPr marL="68580" marR="68580" marT="34290" marB="34290"/>
                </a:tc>
                <a:tc>
                  <a:txBody>
                    <a:bodyPr/>
                    <a:lstStyle/>
                    <a:p>
                      <a:pPr algn="ctr"/>
                      <a:r>
                        <a:rPr lang="en-US" sz="1600" spc="500" baseline="0" dirty="0">
                          <a:solidFill>
                            <a:srgbClr val="FF0000"/>
                          </a:solidFill>
                        </a:rPr>
                        <a:t>1000 0001</a:t>
                      </a:r>
                    </a:p>
                  </a:txBody>
                  <a:tcPr marL="68580" marR="68580" marT="34290" marB="34290"/>
                </a:tc>
                <a:extLst>
                  <a:ext uri="{0D108BD9-81ED-4DB2-BD59-A6C34878D82A}">
                    <a16:rowId xmlns:a16="http://schemas.microsoft.com/office/drawing/2014/main" val="10002"/>
                  </a:ext>
                </a:extLst>
              </a:tr>
              <a:tr h="278130">
                <a:tc>
                  <a:txBody>
                    <a:bodyPr/>
                    <a:lstStyle/>
                    <a:p>
                      <a:pPr algn="ctr"/>
                      <a:r>
                        <a:rPr lang="is-IS" sz="1600" baseline="0" dirty="0">
                          <a:solidFill>
                            <a:srgbClr val="FF0000"/>
                          </a:solidFill>
                        </a:rPr>
                        <a:t>…</a:t>
                      </a:r>
                      <a:endParaRPr lang="en-US" sz="1600" baseline="0" dirty="0">
                        <a:solidFill>
                          <a:srgbClr val="FF0000"/>
                        </a:solidFill>
                      </a:endParaRPr>
                    </a:p>
                  </a:txBody>
                  <a:tcPr marL="68580" marR="68580" marT="34290" marB="34290"/>
                </a:tc>
                <a:tc>
                  <a:txBody>
                    <a:bodyPr/>
                    <a:lstStyle/>
                    <a:p>
                      <a:pPr algn="ctr"/>
                      <a:r>
                        <a:rPr lang="is-IS" sz="1600" baseline="0" dirty="0">
                          <a:solidFill>
                            <a:srgbClr val="7030A0"/>
                          </a:solidFill>
                        </a:rPr>
                        <a:t>…</a:t>
                      </a:r>
                      <a:endParaRPr lang="en-US" sz="1600" baseline="0" dirty="0">
                        <a:solidFill>
                          <a:srgbClr val="7030A0"/>
                        </a:solidFill>
                      </a:endParaRPr>
                    </a:p>
                  </a:txBody>
                  <a:tcPr marL="68580" marR="68580" marT="34290" marB="34290"/>
                </a:tc>
                <a:tc>
                  <a:txBody>
                    <a:bodyPr/>
                    <a:lstStyle/>
                    <a:p>
                      <a:pPr algn="ctr"/>
                      <a:r>
                        <a:rPr lang="is-IS" sz="1600" spc="500" baseline="0" dirty="0">
                          <a:solidFill>
                            <a:srgbClr val="FF0000"/>
                          </a:solidFill>
                        </a:rPr>
                        <a:t>…</a:t>
                      </a:r>
                      <a:endParaRPr lang="en-US" sz="1600" spc="500" baseline="0" dirty="0">
                        <a:solidFill>
                          <a:srgbClr val="FF0000"/>
                        </a:solidFill>
                      </a:endParaRPr>
                    </a:p>
                  </a:txBody>
                  <a:tcPr marL="68580" marR="68580" marT="34290" marB="34290"/>
                </a:tc>
                <a:extLst>
                  <a:ext uri="{0D108BD9-81ED-4DB2-BD59-A6C34878D82A}">
                    <a16:rowId xmlns:a16="http://schemas.microsoft.com/office/drawing/2014/main" val="10003"/>
                  </a:ext>
                </a:extLst>
              </a:tr>
              <a:tr h="278130">
                <a:tc>
                  <a:txBody>
                    <a:bodyPr/>
                    <a:lstStyle/>
                    <a:p>
                      <a:pPr algn="ctr"/>
                      <a:r>
                        <a:rPr lang="en-US" sz="1600" baseline="0" dirty="0">
                          <a:solidFill>
                            <a:srgbClr val="FF0000"/>
                          </a:solidFill>
                        </a:rPr>
                        <a:t>-2</a:t>
                      </a:r>
                    </a:p>
                  </a:txBody>
                  <a:tcPr marL="68580" marR="68580" marT="34290" marB="34290"/>
                </a:tc>
                <a:tc>
                  <a:txBody>
                    <a:bodyPr/>
                    <a:lstStyle/>
                    <a:p>
                      <a:pPr algn="ctr"/>
                      <a:r>
                        <a:rPr lang="en-US" sz="1600" baseline="0" dirty="0">
                          <a:solidFill>
                            <a:srgbClr val="7030A0"/>
                          </a:solidFill>
                        </a:rPr>
                        <a:t>254</a:t>
                      </a:r>
                    </a:p>
                  </a:txBody>
                  <a:tcPr marL="68580" marR="68580" marT="34290" marB="34290"/>
                </a:tc>
                <a:tc>
                  <a:txBody>
                    <a:bodyPr/>
                    <a:lstStyle/>
                    <a:p>
                      <a:pPr algn="ctr"/>
                      <a:r>
                        <a:rPr lang="en-US" sz="1600" spc="500" baseline="0" dirty="0">
                          <a:solidFill>
                            <a:srgbClr val="FF0000"/>
                          </a:solidFill>
                        </a:rPr>
                        <a:t>1111 1110</a:t>
                      </a:r>
                    </a:p>
                  </a:txBody>
                  <a:tcPr marL="68580" marR="68580" marT="34290" marB="34290"/>
                </a:tc>
                <a:extLst>
                  <a:ext uri="{0D108BD9-81ED-4DB2-BD59-A6C34878D82A}">
                    <a16:rowId xmlns:a16="http://schemas.microsoft.com/office/drawing/2014/main" val="10004"/>
                  </a:ext>
                </a:extLst>
              </a:tr>
              <a:tr h="278130">
                <a:tc>
                  <a:txBody>
                    <a:bodyPr/>
                    <a:lstStyle/>
                    <a:p>
                      <a:pPr algn="ctr"/>
                      <a:r>
                        <a:rPr lang="en-US" sz="1600" baseline="0" dirty="0">
                          <a:solidFill>
                            <a:srgbClr val="FF0000"/>
                          </a:solidFill>
                        </a:rPr>
                        <a:t>-1</a:t>
                      </a:r>
                    </a:p>
                  </a:txBody>
                  <a:tcPr marL="68580" marR="68580" marT="34290" marB="34290"/>
                </a:tc>
                <a:tc>
                  <a:txBody>
                    <a:bodyPr/>
                    <a:lstStyle/>
                    <a:p>
                      <a:pPr algn="ctr"/>
                      <a:r>
                        <a:rPr lang="en-US" sz="1600" baseline="0" dirty="0">
                          <a:solidFill>
                            <a:srgbClr val="7030A0"/>
                          </a:solidFill>
                        </a:rPr>
                        <a:t>255</a:t>
                      </a:r>
                    </a:p>
                  </a:txBody>
                  <a:tcPr marL="68580" marR="68580" marT="34290" marB="34290"/>
                </a:tc>
                <a:tc>
                  <a:txBody>
                    <a:bodyPr/>
                    <a:lstStyle/>
                    <a:p>
                      <a:pPr algn="ctr"/>
                      <a:r>
                        <a:rPr lang="en-US" sz="1600" spc="500" baseline="0" dirty="0">
                          <a:solidFill>
                            <a:srgbClr val="FF0000"/>
                          </a:solidFill>
                        </a:rPr>
                        <a:t>1111 1111</a:t>
                      </a:r>
                    </a:p>
                  </a:txBody>
                  <a:tcPr marL="68580" marR="68580" marT="34290" marB="34290"/>
                </a:tc>
                <a:extLst>
                  <a:ext uri="{0D108BD9-81ED-4DB2-BD59-A6C34878D82A}">
                    <a16:rowId xmlns:a16="http://schemas.microsoft.com/office/drawing/2014/main" val="10005"/>
                  </a:ext>
                </a:extLst>
              </a:tr>
              <a:tr h="278130">
                <a:tc>
                  <a:txBody>
                    <a:bodyPr/>
                    <a:lstStyle/>
                    <a:p>
                      <a:pPr algn="ctr"/>
                      <a:r>
                        <a:rPr lang="en-US" sz="1600" baseline="0" dirty="0">
                          <a:solidFill>
                            <a:srgbClr val="00B050"/>
                          </a:solidFill>
                        </a:rPr>
                        <a:t>0</a:t>
                      </a:r>
                    </a:p>
                  </a:txBody>
                  <a:tcPr marL="68580" marR="68580" marT="34290" marB="34290"/>
                </a:tc>
                <a:tc>
                  <a:txBody>
                    <a:bodyPr/>
                    <a:lstStyle/>
                    <a:p>
                      <a:pPr algn="ctr"/>
                      <a:r>
                        <a:rPr lang="en-US" sz="1600" baseline="0" dirty="0">
                          <a:solidFill>
                            <a:srgbClr val="00B050"/>
                          </a:solidFill>
                        </a:rPr>
                        <a:t>0</a:t>
                      </a:r>
                    </a:p>
                  </a:txBody>
                  <a:tcPr marL="68580" marR="68580" marT="34290" marB="34290"/>
                </a:tc>
                <a:tc>
                  <a:txBody>
                    <a:bodyPr/>
                    <a:lstStyle/>
                    <a:p>
                      <a:pPr algn="ctr"/>
                      <a:r>
                        <a:rPr lang="en-US" sz="1600" spc="500" baseline="0" dirty="0">
                          <a:solidFill>
                            <a:srgbClr val="00B050"/>
                          </a:solidFill>
                        </a:rPr>
                        <a:t>0000 0000</a:t>
                      </a:r>
                    </a:p>
                  </a:txBody>
                  <a:tcPr marL="68580" marR="68580" marT="34290" marB="34290"/>
                </a:tc>
                <a:extLst>
                  <a:ext uri="{0D108BD9-81ED-4DB2-BD59-A6C34878D82A}">
                    <a16:rowId xmlns:a16="http://schemas.microsoft.com/office/drawing/2014/main" val="10006"/>
                  </a:ext>
                </a:extLst>
              </a:tr>
              <a:tr h="278130">
                <a:tc>
                  <a:txBody>
                    <a:bodyPr/>
                    <a:lstStyle/>
                    <a:p>
                      <a:pPr algn="ctr"/>
                      <a:r>
                        <a:rPr lang="en-US" sz="1600" baseline="0" dirty="0">
                          <a:solidFill>
                            <a:srgbClr val="00B050"/>
                          </a:solidFill>
                        </a:rPr>
                        <a:t>1</a:t>
                      </a:r>
                    </a:p>
                  </a:txBody>
                  <a:tcPr marL="68580" marR="68580" marT="34290" marB="34290"/>
                </a:tc>
                <a:tc>
                  <a:txBody>
                    <a:bodyPr/>
                    <a:lstStyle/>
                    <a:p>
                      <a:pPr algn="ctr"/>
                      <a:r>
                        <a:rPr lang="en-US" sz="1600" baseline="0" dirty="0">
                          <a:solidFill>
                            <a:srgbClr val="00B050"/>
                          </a:solidFill>
                        </a:rPr>
                        <a:t>1</a:t>
                      </a:r>
                    </a:p>
                  </a:txBody>
                  <a:tcPr marL="68580" marR="68580" marT="34290" marB="34290"/>
                </a:tc>
                <a:tc>
                  <a:txBody>
                    <a:bodyPr/>
                    <a:lstStyle/>
                    <a:p>
                      <a:pPr algn="ctr"/>
                      <a:r>
                        <a:rPr lang="en-US" sz="1600" spc="500" baseline="0" dirty="0">
                          <a:solidFill>
                            <a:srgbClr val="00B050"/>
                          </a:solidFill>
                        </a:rPr>
                        <a:t>0000 0001</a:t>
                      </a:r>
                    </a:p>
                  </a:txBody>
                  <a:tcPr marL="68580" marR="68580" marT="34290" marB="34290"/>
                </a:tc>
                <a:extLst>
                  <a:ext uri="{0D108BD9-81ED-4DB2-BD59-A6C34878D82A}">
                    <a16:rowId xmlns:a16="http://schemas.microsoft.com/office/drawing/2014/main" val="10007"/>
                  </a:ext>
                </a:extLst>
              </a:tr>
              <a:tr h="278130">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is-IS" sz="1600" baseline="0" dirty="0">
                          <a:solidFill>
                            <a:srgbClr val="00B050"/>
                          </a:solidFill>
                        </a:rPr>
                        <a:t>…</a:t>
                      </a:r>
                      <a:endParaRPr lang="en-US" sz="1600" baseline="0" dirty="0">
                        <a:solidFill>
                          <a:srgbClr val="00B050"/>
                        </a:solidFill>
                      </a:endParaRPr>
                    </a:p>
                  </a:txBody>
                  <a:tcPr marL="68580" marR="68580" marT="34290" marB="34290"/>
                </a:tc>
                <a:tc>
                  <a:txBody>
                    <a:bodyPr/>
                    <a:lstStyle/>
                    <a:p>
                      <a:pPr algn="ctr"/>
                      <a:r>
                        <a:rPr lang="en-US" sz="1600" spc="500" baseline="0" dirty="0">
                          <a:solidFill>
                            <a:srgbClr val="00B050"/>
                          </a:solidFill>
                        </a:rPr>
                        <a:t>...</a:t>
                      </a:r>
                    </a:p>
                  </a:txBody>
                  <a:tcPr marL="68580" marR="68580" marT="34290" marB="34290"/>
                </a:tc>
                <a:extLst>
                  <a:ext uri="{0D108BD9-81ED-4DB2-BD59-A6C34878D82A}">
                    <a16:rowId xmlns:a16="http://schemas.microsoft.com/office/drawing/2014/main" val="10008"/>
                  </a:ext>
                </a:extLst>
              </a:tr>
              <a:tr h="278130">
                <a:tc>
                  <a:txBody>
                    <a:bodyPr/>
                    <a:lstStyle/>
                    <a:p>
                      <a:pPr algn="ctr"/>
                      <a:r>
                        <a:rPr lang="en-US" sz="1600" baseline="0" dirty="0">
                          <a:solidFill>
                            <a:srgbClr val="00B050"/>
                          </a:solidFill>
                        </a:rPr>
                        <a:t>127</a:t>
                      </a:r>
                    </a:p>
                  </a:txBody>
                  <a:tcPr marL="68580" marR="68580" marT="34290" marB="34290"/>
                </a:tc>
                <a:tc>
                  <a:txBody>
                    <a:bodyPr/>
                    <a:lstStyle/>
                    <a:p>
                      <a:pPr algn="ctr"/>
                      <a:r>
                        <a:rPr lang="en-US" sz="1600" baseline="0" dirty="0">
                          <a:solidFill>
                            <a:srgbClr val="00B050"/>
                          </a:solidFill>
                        </a:rPr>
                        <a:t>127</a:t>
                      </a:r>
                    </a:p>
                  </a:txBody>
                  <a:tcPr marL="68580" marR="68580" marT="34290" marB="34290"/>
                </a:tc>
                <a:tc>
                  <a:txBody>
                    <a:bodyPr/>
                    <a:lstStyle/>
                    <a:p>
                      <a:pPr algn="ctr"/>
                      <a:r>
                        <a:rPr lang="en-US" sz="1600" spc="500" baseline="0" dirty="0">
                          <a:solidFill>
                            <a:srgbClr val="00B050"/>
                          </a:solidFill>
                        </a:rPr>
                        <a:t>0111 1111</a:t>
                      </a:r>
                    </a:p>
                  </a:txBody>
                  <a:tcPr marL="68580" marR="68580" marT="34290" marB="34290"/>
                </a:tc>
                <a:extLst>
                  <a:ext uri="{0D108BD9-81ED-4DB2-BD59-A6C34878D82A}">
                    <a16:rowId xmlns:a16="http://schemas.microsoft.com/office/drawing/2014/main" val="10009"/>
                  </a:ext>
                </a:extLst>
              </a:tr>
            </a:tbl>
          </a:graphicData>
        </a:graphic>
      </p:graphicFrame>
      <p:sp>
        <p:nvSpPr>
          <p:cNvPr id="8" name="TextBox 7"/>
          <p:cNvSpPr txBox="1"/>
          <p:nvPr/>
        </p:nvSpPr>
        <p:spPr>
          <a:xfrm>
            <a:off x="1052675" y="5250413"/>
            <a:ext cx="6685292" cy="415498"/>
          </a:xfrm>
          <a:prstGeom prst="rect">
            <a:avLst/>
          </a:prstGeom>
          <a:noFill/>
        </p:spPr>
        <p:txBody>
          <a:bodyPr wrap="none" rtlCol="0">
            <a:spAutoFit/>
          </a:bodyPr>
          <a:lstStyle/>
          <a:p>
            <a:pPr defTabSz="342900" eaLnBrk="1" fontAlgn="auto" hangingPunct="1">
              <a:spcBef>
                <a:spcPts val="0"/>
              </a:spcBef>
              <a:spcAft>
                <a:spcPts val="0"/>
              </a:spcAft>
            </a:pPr>
            <a:r>
              <a:rPr lang="en-US" sz="2100" b="0" u="sng" dirty="0">
                <a:solidFill>
                  <a:srgbClr val="3064C0"/>
                </a:solidFill>
                <a:latin typeface="Calibri"/>
              </a:rPr>
              <a:t>Note</a:t>
            </a:r>
            <a:r>
              <a:rPr lang="en-US" sz="2100" b="0" dirty="0">
                <a:solidFill>
                  <a:srgbClr val="3064C0"/>
                </a:solidFill>
                <a:latin typeface="Calibri"/>
              </a:rPr>
              <a:t>:     Most significant bit (MSB) equals sign for signed </a:t>
            </a:r>
            <a:r>
              <a:rPr lang="en-US" sz="2100" b="0" dirty="0" err="1">
                <a:solidFill>
                  <a:srgbClr val="3064C0"/>
                </a:solidFill>
                <a:latin typeface="Calibri"/>
              </a:rPr>
              <a:t>int</a:t>
            </a:r>
            <a:endParaRPr lang="en-US" sz="2100" b="0" dirty="0">
              <a:solidFill>
                <a:srgbClr val="3064C0"/>
              </a:solidFill>
              <a:latin typeface="Calibri"/>
            </a:endParaRPr>
          </a:p>
        </p:txBody>
      </p:sp>
      <p:sp>
        <p:nvSpPr>
          <p:cNvPr id="13" name="Rectangle 12"/>
          <p:cNvSpPr/>
          <p:nvPr/>
        </p:nvSpPr>
        <p:spPr>
          <a:xfrm>
            <a:off x="5497653" y="2297871"/>
            <a:ext cx="162700" cy="2794394"/>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342900" eaLnBrk="1" fontAlgn="auto" hangingPunct="1">
              <a:spcBef>
                <a:spcPts val="0"/>
              </a:spcBef>
              <a:spcAft>
                <a:spcPts val="0"/>
              </a:spcAft>
            </a:pPr>
            <a:endParaRPr lang="en-US" sz="1400" b="0">
              <a:solidFill>
                <a:prstClr val="white"/>
              </a:solidFill>
              <a:latin typeface="Calibri"/>
            </a:endParaRPr>
          </a:p>
        </p:txBody>
      </p:sp>
      <p:sp>
        <p:nvSpPr>
          <p:cNvPr id="27" name="Slide Number Placeholder 2"/>
          <p:cNvSpPr txBox="1">
            <a:spLocks/>
          </p:cNvSpPr>
          <p:nvPr/>
        </p:nvSpPr>
        <p:spPr>
          <a:xfrm>
            <a:off x="612648" y="6356350"/>
            <a:ext cx="1981200" cy="365760"/>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900" b="1" kern="1200">
                <a:solidFill>
                  <a:schemeClr val="tx1">
                    <a:tint val="75000"/>
                  </a:schemeClr>
                </a:solidFill>
                <a:latin typeface="Tahoma" pitchFamily="34" charset="0"/>
                <a:ea typeface="+mn-ea"/>
                <a:cs typeface="+mn-cs"/>
              </a:defRPr>
            </a:lvl1pPr>
            <a:lvl2pPr marL="457200" algn="l" rtl="0" eaLnBrk="0" fontAlgn="base" hangingPunct="0">
              <a:spcBef>
                <a:spcPct val="0"/>
              </a:spcBef>
              <a:spcAft>
                <a:spcPct val="0"/>
              </a:spcAft>
              <a:defRPr sz="2000" b="1" kern="1200">
                <a:solidFill>
                  <a:schemeClr val="bg1"/>
                </a:solidFill>
                <a:latin typeface="Tahoma" pitchFamily="34" charset="0"/>
                <a:ea typeface="+mn-ea"/>
                <a:cs typeface="+mn-cs"/>
              </a:defRPr>
            </a:lvl2pPr>
            <a:lvl3pPr marL="914400" algn="l" rtl="0" eaLnBrk="0" fontAlgn="base" hangingPunct="0">
              <a:spcBef>
                <a:spcPct val="0"/>
              </a:spcBef>
              <a:spcAft>
                <a:spcPct val="0"/>
              </a:spcAft>
              <a:defRPr sz="2000" b="1" kern="1200">
                <a:solidFill>
                  <a:schemeClr val="bg1"/>
                </a:solidFill>
                <a:latin typeface="Tahoma" pitchFamily="34" charset="0"/>
                <a:ea typeface="+mn-ea"/>
                <a:cs typeface="+mn-cs"/>
              </a:defRPr>
            </a:lvl3pPr>
            <a:lvl4pPr marL="1371600" algn="l" rtl="0" eaLnBrk="0" fontAlgn="base" hangingPunct="0">
              <a:spcBef>
                <a:spcPct val="0"/>
              </a:spcBef>
              <a:spcAft>
                <a:spcPct val="0"/>
              </a:spcAft>
              <a:defRPr sz="2000" b="1" kern="1200">
                <a:solidFill>
                  <a:schemeClr val="bg1"/>
                </a:solidFill>
                <a:latin typeface="Tahoma" pitchFamily="34" charset="0"/>
                <a:ea typeface="+mn-ea"/>
                <a:cs typeface="+mn-cs"/>
              </a:defRPr>
            </a:lvl4pPr>
            <a:lvl5pPr marL="1828800" algn="l" rtl="0" eaLnBrk="0" fontAlgn="base" hangingPunct="0">
              <a:spcBef>
                <a:spcPct val="0"/>
              </a:spcBef>
              <a:spcAft>
                <a:spcPct val="0"/>
              </a:spcAft>
              <a:defRPr sz="2000" b="1" kern="1200">
                <a:solidFill>
                  <a:schemeClr val="bg1"/>
                </a:solidFill>
                <a:latin typeface="Tahoma" pitchFamily="34" charset="0"/>
                <a:ea typeface="+mn-ea"/>
                <a:cs typeface="+mn-cs"/>
              </a:defRPr>
            </a:lvl5pPr>
            <a:lvl6pPr marL="2286000" algn="l" defTabSz="914400" rtl="0" eaLnBrk="1" latinLnBrk="0" hangingPunct="1">
              <a:defRPr sz="2000" b="1" kern="1200">
                <a:solidFill>
                  <a:schemeClr val="bg1"/>
                </a:solidFill>
                <a:latin typeface="Tahoma" pitchFamily="34" charset="0"/>
                <a:ea typeface="+mn-ea"/>
                <a:cs typeface="+mn-cs"/>
              </a:defRPr>
            </a:lvl6pPr>
            <a:lvl7pPr marL="2743200" algn="l" defTabSz="914400" rtl="0" eaLnBrk="1" latinLnBrk="0" hangingPunct="1">
              <a:defRPr sz="2000" b="1" kern="1200">
                <a:solidFill>
                  <a:schemeClr val="bg1"/>
                </a:solidFill>
                <a:latin typeface="Tahoma" pitchFamily="34" charset="0"/>
                <a:ea typeface="+mn-ea"/>
                <a:cs typeface="+mn-cs"/>
              </a:defRPr>
            </a:lvl7pPr>
            <a:lvl8pPr marL="3200400" algn="l" defTabSz="914400" rtl="0" eaLnBrk="1" latinLnBrk="0" hangingPunct="1">
              <a:defRPr sz="2000" b="1" kern="1200">
                <a:solidFill>
                  <a:schemeClr val="bg1"/>
                </a:solidFill>
                <a:latin typeface="Tahoma" pitchFamily="34" charset="0"/>
                <a:ea typeface="+mn-ea"/>
                <a:cs typeface="+mn-cs"/>
              </a:defRPr>
            </a:lvl8pPr>
            <a:lvl9pPr marL="3657600" algn="l" defTabSz="914400" rtl="0" eaLnBrk="1" latinLnBrk="0" hangingPunct="1">
              <a:defRPr sz="2000" b="1" kern="1200">
                <a:solidFill>
                  <a:schemeClr val="bg1"/>
                </a:solidFill>
                <a:latin typeface="Tahoma" pitchFamily="34" charset="0"/>
                <a:ea typeface="+mn-ea"/>
                <a:cs typeface="+mn-cs"/>
              </a:defRPr>
            </a:lvl9pPr>
          </a:lstStyle>
          <a:p>
            <a:pPr algn="l" eaLnBrk="1" fontAlgn="auto" hangingPunct="1">
              <a:spcBef>
                <a:spcPts val="0"/>
              </a:spcBef>
              <a:spcAft>
                <a:spcPts val="0"/>
              </a:spcAft>
            </a:pPr>
            <a:r>
              <a:rPr lang="en-US" sz="1400" b="0" dirty="0">
                <a:solidFill>
                  <a:srgbClr val="1F497D"/>
                </a:solidFill>
                <a:latin typeface="Gill Sans MT"/>
              </a:rPr>
              <a:t>15</a:t>
            </a:r>
          </a:p>
        </p:txBody>
      </p:sp>
    </p:spTree>
    <p:extLst>
      <p:ext uri="{BB962C8B-B14F-4D97-AF65-F5344CB8AC3E}">
        <p14:creationId xmlns:p14="http://schemas.microsoft.com/office/powerpoint/2010/main" val="3346308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0000"/>
                </a:solidFill>
              </a:rPr>
              <a:t>Bit, Byte, Half-word, Word, Double-Word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68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162173"/>
            <a:ext cx="8774494" cy="30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1888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Extension</a:t>
            </a:r>
          </a:p>
        </p:txBody>
      </p:sp>
      <p:sp>
        <p:nvSpPr>
          <p:cNvPr id="12" name="TextBox 11"/>
          <p:cNvSpPr txBox="1"/>
          <p:nvPr/>
        </p:nvSpPr>
        <p:spPr>
          <a:xfrm>
            <a:off x="221680" y="3831239"/>
            <a:ext cx="8702767" cy="1015663"/>
          </a:xfrm>
          <a:prstGeom prst="rect">
            <a:avLst/>
          </a:prstGeom>
          <a:noFill/>
        </p:spPr>
        <p:txBody>
          <a:bodyPr wrap="none" rtlCol="0">
            <a:spAutoFit/>
          </a:bodyPr>
          <a:lstStyle/>
          <a:p>
            <a:pPr marL="257175" indent="-257175" defTabSz="342900" eaLnBrk="1" fontAlgn="auto" hangingPunct="1">
              <a:spcBef>
                <a:spcPts val="0"/>
              </a:spcBef>
              <a:spcAft>
                <a:spcPts val="0"/>
              </a:spcAft>
              <a:buFont typeface="Arial" charset="0"/>
              <a:buChar char="•"/>
            </a:pPr>
            <a:r>
              <a:rPr lang="en-US" sz="2400" b="0" dirty="0">
                <a:solidFill>
                  <a:prstClr val="black"/>
                </a:solidFill>
                <a:latin typeface="Calibri"/>
              </a:rPr>
              <a:t>Assignment differs for signed (above table) and unsigned numbers</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Compiler knows (from type declaration)</a:t>
            </a:r>
          </a:p>
          <a:p>
            <a:pPr marL="557213" lvl="1" indent="-214313" defTabSz="342900" eaLnBrk="1" fontAlgn="auto" hangingPunct="1">
              <a:spcBef>
                <a:spcPts val="0"/>
              </a:spcBef>
              <a:spcAft>
                <a:spcPts val="0"/>
              </a:spcAft>
              <a:buFont typeface="Arial" charset="0"/>
              <a:buChar char="•"/>
            </a:pPr>
            <a:r>
              <a:rPr lang="en-US" sz="1800" b="0" dirty="0">
                <a:solidFill>
                  <a:prstClr val="black"/>
                </a:solidFill>
                <a:latin typeface="Calibri"/>
              </a:rPr>
              <a:t>Different assembly instructions for copying signed/unsigned data</a:t>
            </a:r>
          </a:p>
        </p:txBody>
      </p:sp>
      <p:graphicFrame>
        <p:nvGraphicFramePr>
          <p:cNvPr id="19" name="Content Placeholder 10"/>
          <p:cNvGraphicFramePr>
            <a:graphicFrameLocks noGrp="1"/>
          </p:cNvGraphicFramePr>
          <p:nvPr>
            <p:ph idx="1"/>
            <p:extLst>
              <p:ext uri="{D42A27DB-BD31-4B8C-83A1-F6EECF244321}">
                <p14:modId xmlns:p14="http://schemas.microsoft.com/office/powerpoint/2010/main" val="218835051"/>
              </p:ext>
            </p:extLst>
          </p:nvPr>
        </p:nvGraphicFramePr>
        <p:xfrm>
          <a:off x="267629" y="1680489"/>
          <a:ext cx="8778240" cy="1887900"/>
        </p:xfrm>
        <a:graphic>
          <a:graphicData uri="http://schemas.openxmlformats.org/drawingml/2006/table">
            <a:tbl>
              <a:tblPr firstRow="1" bandRow="1">
                <a:tableStyleId>{5C22544A-7EE6-4342-B048-85BDC9FD1C3A}</a:tableStyleId>
              </a:tblPr>
              <a:tblGrid>
                <a:gridCol w="1157675">
                  <a:extLst>
                    <a:ext uri="{9D8B030D-6E8A-4147-A177-3AD203B41FA5}">
                      <a16:colId xmlns:a16="http://schemas.microsoft.com/office/drawing/2014/main" val="20000"/>
                    </a:ext>
                  </a:extLst>
                </a:gridCol>
                <a:gridCol w="1905141">
                  <a:extLst>
                    <a:ext uri="{9D8B030D-6E8A-4147-A177-3AD203B41FA5}">
                      <a16:colId xmlns:a16="http://schemas.microsoft.com/office/drawing/2014/main" val="20001"/>
                    </a:ext>
                  </a:extLst>
                </a:gridCol>
                <a:gridCol w="2297056">
                  <a:extLst>
                    <a:ext uri="{9D8B030D-6E8A-4147-A177-3AD203B41FA5}">
                      <a16:colId xmlns:a16="http://schemas.microsoft.com/office/drawing/2014/main" val="20002"/>
                    </a:ext>
                  </a:extLst>
                </a:gridCol>
                <a:gridCol w="3418368">
                  <a:extLst>
                    <a:ext uri="{9D8B030D-6E8A-4147-A177-3AD203B41FA5}">
                      <a16:colId xmlns:a16="http://schemas.microsoft.com/office/drawing/2014/main" val="20003"/>
                    </a:ext>
                  </a:extLst>
                </a:gridCol>
              </a:tblGrid>
              <a:tr h="471975">
                <a:tc>
                  <a:txBody>
                    <a:bodyPr/>
                    <a:lstStyle/>
                    <a:p>
                      <a:pPr algn="ctr"/>
                      <a:r>
                        <a:rPr lang="en-US" sz="1800" dirty="0"/>
                        <a:t>Decimal</a:t>
                      </a:r>
                    </a:p>
                  </a:txBody>
                  <a:tcPr marL="115651" marR="115651"/>
                </a:tc>
                <a:tc gridSpan="3">
                  <a:txBody>
                    <a:bodyPr/>
                    <a:lstStyle/>
                    <a:p>
                      <a:pPr algn="ctr"/>
                      <a:r>
                        <a:rPr lang="en-US" sz="1800" dirty="0"/>
                        <a:t>Binary</a:t>
                      </a:r>
                    </a:p>
                  </a:txBody>
                  <a:tcPr marL="115651" marR="115651"/>
                </a:tc>
                <a:tc hMerge="1">
                  <a:txBody>
                    <a:bodyPr/>
                    <a:lstStyle/>
                    <a:p>
                      <a:endParaRPr lang="en-US"/>
                    </a:p>
                  </a:txBody>
                  <a:tcPr/>
                </a:tc>
                <a:tc hMerge="1">
                  <a:txBody>
                    <a:bodyPr/>
                    <a:lstStyle/>
                    <a:p>
                      <a:endParaRPr lang="en-US" dirty="0"/>
                    </a:p>
                  </a:txBody>
                  <a:tcPr/>
                </a:tc>
                <a:extLst>
                  <a:ext uri="{0D108BD9-81ED-4DB2-BD59-A6C34878D82A}">
                    <a16:rowId xmlns:a16="http://schemas.microsoft.com/office/drawing/2014/main" val="10000"/>
                  </a:ext>
                </a:extLst>
              </a:tr>
              <a:tr h="471975">
                <a:tc>
                  <a:txBody>
                    <a:bodyPr/>
                    <a:lstStyle/>
                    <a:p>
                      <a:pPr algn="ctr"/>
                      <a:endParaRPr lang="en-US" dirty="0"/>
                    </a:p>
                  </a:txBody>
                  <a:tcPr marL="115651" marR="115651">
                    <a:solidFill>
                      <a:schemeClr val="accent1">
                        <a:lumMod val="40000"/>
                        <a:lumOff val="60000"/>
                      </a:schemeClr>
                    </a:solidFill>
                  </a:tcPr>
                </a:tc>
                <a:tc>
                  <a:txBody>
                    <a:bodyPr/>
                    <a:lstStyle/>
                    <a:p>
                      <a:pPr algn="ctr"/>
                      <a:r>
                        <a:rPr lang="en-US" sz="1800" dirty="0"/>
                        <a:t>4-bit</a:t>
                      </a:r>
                    </a:p>
                  </a:txBody>
                  <a:tcPr marL="115651" marR="115651">
                    <a:solidFill>
                      <a:schemeClr val="accent1">
                        <a:lumMod val="40000"/>
                        <a:lumOff val="60000"/>
                      </a:schemeClr>
                    </a:solidFill>
                  </a:tcPr>
                </a:tc>
                <a:tc>
                  <a:txBody>
                    <a:bodyPr/>
                    <a:lstStyle/>
                    <a:p>
                      <a:pPr algn="ctr"/>
                      <a:r>
                        <a:rPr lang="en-US" sz="1800" dirty="0"/>
                        <a:t>8-bit</a:t>
                      </a:r>
                    </a:p>
                  </a:txBody>
                  <a:tcPr marL="115651" marR="115651">
                    <a:solidFill>
                      <a:schemeClr val="accent1">
                        <a:lumMod val="40000"/>
                        <a:lumOff val="60000"/>
                      </a:schemeClr>
                    </a:solidFill>
                  </a:tcPr>
                </a:tc>
                <a:tc>
                  <a:txBody>
                    <a:bodyPr/>
                    <a:lstStyle/>
                    <a:p>
                      <a:pPr algn="ctr"/>
                      <a:r>
                        <a:rPr lang="en-US" sz="1800" dirty="0"/>
                        <a:t>32-bit</a:t>
                      </a:r>
                    </a:p>
                  </a:txBody>
                  <a:tcPr marL="115651" marR="115651">
                    <a:solidFill>
                      <a:schemeClr val="accent1">
                        <a:lumMod val="40000"/>
                        <a:lumOff val="60000"/>
                      </a:schemeClr>
                    </a:solidFill>
                  </a:tcPr>
                </a:tc>
                <a:extLst>
                  <a:ext uri="{0D108BD9-81ED-4DB2-BD59-A6C34878D82A}">
                    <a16:rowId xmlns:a16="http://schemas.microsoft.com/office/drawing/2014/main" val="10001"/>
                  </a:ext>
                </a:extLst>
              </a:tr>
              <a:tr h="471975">
                <a:tc>
                  <a:txBody>
                    <a:bodyPr/>
                    <a:lstStyle/>
                    <a:p>
                      <a:pPr algn="ctr"/>
                      <a:r>
                        <a:rPr lang="en-US" sz="1800" dirty="0"/>
                        <a:t>3</a:t>
                      </a:r>
                      <a:r>
                        <a:rPr lang="en-US" sz="1800" baseline="-25000" dirty="0"/>
                        <a:t>ten</a:t>
                      </a:r>
                    </a:p>
                  </a:txBody>
                  <a:tcPr marL="115651" marR="115651"/>
                </a:tc>
                <a:tc>
                  <a:txBody>
                    <a:bodyPr/>
                    <a:lstStyle/>
                    <a:p>
                      <a:pPr algn="ctr"/>
                      <a:r>
                        <a:rPr lang="en-US" sz="1800" dirty="0"/>
                        <a:t>0011</a:t>
                      </a:r>
                      <a:r>
                        <a:rPr lang="en-US" sz="1800" baseline="-25000" dirty="0"/>
                        <a:t>two</a:t>
                      </a:r>
                    </a:p>
                  </a:txBody>
                  <a:tcPr marL="115651" marR="115651"/>
                </a:tc>
                <a:tc>
                  <a:txBody>
                    <a:bodyPr/>
                    <a:lstStyle/>
                    <a:p>
                      <a:pPr algn="ctr"/>
                      <a:r>
                        <a:rPr lang="en-US" sz="1800" dirty="0"/>
                        <a:t>0000 0011</a:t>
                      </a:r>
                      <a:r>
                        <a:rPr lang="en-US" sz="1800" baseline="-25000" dirty="0"/>
                        <a:t>two</a:t>
                      </a:r>
                    </a:p>
                  </a:txBody>
                  <a:tcPr marL="115651" marR="115651"/>
                </a:tc>
                <a:tc>
                  <a:txBody>
                    <a:bodyPr/>
                    <a:lstStyle/>
                    <a:p>
                      <a:pPr algn="ctr"/>
                      <a:r>
                        <a:rPr lang="en-US" sz="1800" dirty="0"/>
                        <a:t>0000 0000 0000 0011</a:t>
                      </a:r>
                      <a:r>
                        <a:rPr lang="en-US" sz="1800" baseline="-25000" dirty="0"/>
                        <a:t>two</a:t>
                      </a:r>
                    </a:p>
                  </a:txBody>
                  <a:tcPr marL="115651" marR="115651"/>
                </a:tc>
                <a:extLst>
                  <a:ext uri="{0D108BD9-81ED-4DB2-BD59-A6C34878D82A}">
                    <a16:rowId xmlns:a16="http://schemas.microsoft.com/office/drawing/2014/main" val="10002"/>
                  </a:ext>
                </a:extLst>
              </a:tr>
              <a:tr h="47197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-3</a:t>
                      </a:r>
                      <a:r>
                        <a:rPr lang="en-US" sz="1800" baseline="-25000" dirty="0"/>
                        <a:t>ten</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1111 1101</a:t>
                      </a:r>
                      <a:r>
                        <a:rPr lang="en-US" sz="1800" baseline="-25000" dirty="0"/>
                        <a:t>two</a:t>
                      </a:r>
                    </a:p>
                  </a:txBody>
                  <a:tcPr marL="115651" marR="115651"/>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dirty="0"/>
                        <a:t>1111 1111 1111 1101</a:t>
                      </a:r>
                      <a:r>
                        <a:rPr lang="en-US" sz="1800" baseline="-25000" dirty="0"/>
                        <a:t>two</a:t>
                      </a:r>
                    </a:p>
                  </a:txBody>
                  <a:tcPr marL="115651" marR="115651"/>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01930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4" name="Content Placeholder 3"/>
              <p:cNvSpPr>
                <a:spLocks noGrp="1"/>
              </p:cNvSpPr>
              <p:nvPr>
                <p:ph sz="quarter" idx="1"/>
              </p:nvPr>
            </p:nvSpPr>
            <p:spPr/>
            <p:txBody>
              <a:bodyPr>
                <a:normAutofit fontScale="85000" lnSpcReduction="20000"/>
              </a:bodyPr>
              <a:lstStyle/>
              <a:p>
                <a:r>
                  <a:rPr lang="en-US" sz="2800" dirty="0">
                    <a:solidFill>
                      <a:prstClr val="black"/>
                    </a:solidFill>
                  </a:rPr>
                  <a:t>When adding or subtracting two signed numbers in an </a:t>
                </a:r>
                <a:r>
                  <a:rPr lang="en-US" sz="2800" i="1" dirty="0">
                    <a:solidFill>
                      <a:prstClr val="black"/>
                    </a:solidFill>
                  </a:rPr>
                  <a:t>n</a:t>
                </a:r>
                <a:r>
                  <a:rPr lang="en-US" sz="2800" dirty="0">
                    <a:solidFill>
                      <a:prstClr val="black"/>
                    </a:solidFill>
                  </a:rPr>
                  <a:t>-bit system, an overflow occurs if </a:t>
                </a:r>
                <a:r>
                  <a:rPr lang="en-US" sz="2800" dirty="0">
                    <a:solidFill>
                      <a:srgbClr val="C00000"/>
                    </a:solidFill>
                  </a:rPr>
                  <a:t>the true result is larger than the maximum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r>
                      <a:rPr lang="en-US" sz="2800" i="1">
                        <a:solidFill>
                          <a:prstClr val="black"/>
                        </a:solidFill>
                        <a:latin typeface="Cambria Math"/>
                      </a:rPr>
                      <m:t>−1</m:t>
                    </m:r>
                  </m:oMath>
                </a14:m>
                <a:r>
                  <a:rPr lang="en-US" sz="2800" dirty="0">
                    <a:solidFill>
                      <a:prstClr val="black"/>
                    </a:solidFill>
                  </a:rPr>
                  <a:t>) </a:t>
                </a:r>
                <a:r>
                  <a:rPr lang="en-US" sz="2800" dirty="0">
                    <a:solidFill>
                      <a:srgbClr val="C00000"/>
                    </a:solidFill>
                  </a:rPr>
                  <a:t>or smaller than the minimum signed integer </a:t>
                </a:r>
                <a:r>
                  <a:rPr lang="en-US" sz="2800" dirty="0">
                    <a:solidFill>
                      <a:prstClr val="black"/>
                    </a:solidFill>
                  </a:rPr>
                  <a:t>(</a:t>
                </a:r>
                <a:r>
                  <a:rPr lang="en-US" sz="2800" i="1" dirty="0">
                    <a:solidFill>
                      <a:prstClr val="black"/>
                    </a:solidFill>
                  </a:rPr>
                  <a:t>i.e.</a:t>
                </a:r>
                <a:r>
                  <a:rPr lang="en-US" sz="2800" dirty="0">
                    <a:solidFill>
                      <a:prstClr val="black"/>
                    </a:solidFill>
                  </a:rPr>
                  <a:t> </a:t>
                </a:r>
                <a14:m>
                  <m:oMath xmlns:m="http://schemas.openxmlformats.org/officeDocument/2006/math">
                    <m:sSup>
                      <m:sSupPr>
                        <m:ctrlPr>
                          <a:rPr lang="en-US" sz="2800" i="1">
                            <a:solidFill>
                              <a:prstClr val="black"/>
                            </a:solidFill>
                            <a:latin typeface="Cambria Math" panose="02040503050406030204" pitchFamily="18" charset="0"/>
                          </a:rPr>
                        </m:ctrlPr>
                      </m:sSupPr>
                      <m:e>
                        <m:r>
                          <a:rPr lang="en-US" sz="2800" b="0" i="1" smtClean="0">
                            <a:solidFill>
                              <a:prstClr val="black"/>
                            </a:solidFill>
                            <a:latin typeface="Cambria Math" panose="02040503050406030204" pitchFamily="18" charset="0"/>
                          </a:rPr>
                          <m:t>−</m:t>
                        </m:r>
                        <m:r>
                          <a:rPr lang="en-US" sz="2800" i="1">
                            <a:solidFill>
                              <a:prstClr val="black"/>
                            </a:solidFill>
                            <a:latin typeface="Cambria Math"/>
                          </a:rPr>
                          <m:t>2</m:t>
                        </m:r>
                      </m:e>
                      <m:sup>
                        <m:r>
                          <a:rPr lang="en-US" sz="2800" i="1">
                            <a:solidFill>
                              <a:prstClr val="black"/>
                            </a:solidFill>
                            <a:latin typeface="Cambria Math"/>
                          </a:rPr>
                          <m:t>𝑛</m:t>
                        </m:r>
                        <m:r>
                          <a:rPr lang="en-US" sz="2800" b="0" i="1" smtClean="0">
                            <a:solidFill>
                              <a:prstClr val="black"/>
                            </a:solidFill>
                            <a:latin typeface="Cambria Math" panose="02040503050406030204" pitchFamily="18" charset="0"/>
                          </a:rPr>
                          <m:t>−1</m:t>
                        </m:r>
                      </m:sup>
                    </m:sSup>
                  </m:oMath>
                </a14:m>
                <a:r>
                  <a:rPr lang="en-US" sz="2800" dirty="0">
                    <a:solidFill>
                      <a:prstClr val="black"/>
                    </a:solidFill>
                  </a:rPr>
                  <a:t>) that can be represented</a:t>
                </a:r>
              </a:p>
              <a:p>
                <a:endParaRPr lang="en-US" dirty="0"/>
              </a:p>
              <a:p>
                <a:r>
                  <a:rPr lang="en-US" dirty="0"/>
                  <a:t>Overflow may occur when adding 2 operands with the same sign, or subtracting 2 operands with different signs, including: </a:t>
                </a:r>
              </a:p>
              <a:p>
                <a:pPr marL="731520" lvl="1" indent="-457200">
                  <a:buFont typeface="+mj-lt"/>
                  <a:buAutoNum type="arabicPeriod"/>
                </a:pPr>
                <a:r>
                  <a:rPr lang="en-US" dirty="0"/>
                  <a:t>adding two positive numbers</a:t>
                </a:r>
              </a:p>
              <a:p>
                <a:pPr marL="731520" lvl="1" indent="-457200">
                  <a:buFont typeface="+mj-lt"/>
                  <a:buAutoNum type="arabicPeriod"/>
                </a:pPr>
                <a:r>
                  <a:rPr lang="en-US" dirty="0"/>
                  <a:t>adding two negative numbers</a:t>
                </a:r>
              </a:p>
              <a:p>
                <a:pPr marL="731520" lvl="1" indent="-457200">
                  <a:buFont typeface="+mj-lt"/>
                  <a:buAutoNum type="arabicPeriod"/>
                </a:pPr>
                <a:r>
                  <a:rPr lang="en-US" dirty="0"/>
                  <a:t>subtracting a positive number from a negative number</a:t>
                </a:r>
              </a:p>
              <a:p>
                <a:pPr marL="731520" lvl="1" indent="-457200">
                  <a:buFont typeface="+mj-lt"/>
                  <a:buAutoNum type="arabicPeriod"/>
                </a:pPr>
                <a:r>
                  <a:rPr lang="en-US" dirty="0"/>
                  <a:t>subtracting a negative number from a positive number</a:t>
                </a:r>
              </a:p>
              <a:p>
                <a:endParaRPr lang="en-US" dirty="0"/>
              </a:p>
              <a:p>
                <a:r>
                  <a:rPr lang="en-US" dirty="0"/>
                  <a:t>Overflow cannot occur when adding 2 operands with different signs or when subtracting 2 operands with the same sign.</a:t>
                </a:r>
              </a:p>
              <a:p>
                <a:pPr lvl="1"/>
                <a:r>
                  <a:rPr lang="en-US" dirty="0"/>
                  <a:t>Why?</a:t>
                </a:r>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a:blip r:embed="rId2"/>
                <a:stretch>
                  <a:fillRect l="-519" t="-2469" r="-1259"/>
                </a:stretch>
              </a:blipFill>
            </p:spPr>
            <p:txBody>
              <a:bodyPr/>
              <a:lstStyle/>
              <a:p>
                <a:r>
                  <a:rPr lang="en-US">
                    <a:noFill/>
                  </a:rPr>
                  <a:t> </a:t>
                </a:r>
              </a:p>
            </p:txBody>
          </p:sp>
        </mc:Fallback>
      </mc:AlternateContent>
    </p:spTree>
    <p:extLst>
      <p:ext uri="{BB962C8B-B14F-4D97-AF65-F5344CB8AC3E}">
        <p14:creationId xmlns:p14="http://schemas.microsoft.com/office/powerpoint/2010/main" val="31806012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Overflow flag for signed arithmetic</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normAutofit lnSpcReduction="10000"/>
          </a:bodyPr>
          <a:lstStyle/>
          <a:p>
            <a:r>
              <a:rPr lang="en-US" dirty="0"/>
              <a:t>Overflow cannot occur when adding 2 operands with different signs or when subtracting 2 operands with the same sign. Proof:</a:t>
            </a:r>
          </a:p>
          <a:p>
            <a:pPr lvl="1"/>
            <a:r>
              <a:rPr lang="en-US" dirty="0"/>
              <a:t>A n-bit signed </a:t>
            </a:r>
            <a:r>
              <a:rPr lang="en-US" dirty="0" err="1"/>
              <a:t>int</a:t>
            </a:r>
            <a:r>
              <a:rPr lang="en-US" dirty="0"/>
              <a:t> has the range [-2</a:t>
            </a:r>
            <a:r>
              <a:rPr lang="en-US" baseline="30000" dirty="0"/>
              <a:t>n-1</a:t>
            </a:r>
            <a:r>
              <a:rPr lang="en-US" dirty="0"/>
              <a:t>, 2</a:t>
            </a:r>
            <a:r>
              <a:rPr lang="en-US" baseline="30000" dirty="0"/>
              <a:t>n-1</a:t>
            </a:r>
            <a:r>
              <a:rPr lang="en-US" dirty="0"/>
              <a:t>-1]. </a:t>
            </a:r>
          </a:p>
          <a:p>
            <a:pPr lvl="1"/>
            <a:r>
              <a:rPr lang="en-US" dirty="0"/>
              <a:t>2 </a:t>
            </a:r>
            <a:r>
              <a:rPr lang="en-US" altLang="zh-CN" dirty="0"/>
              <a:t>operands with different signs: positive one in the range of [0, 2</a:t>
            </a:r>
            <a:r>
              <a:rPr lang="en-US" altLang="zh-CN" baseline="30000" dirty="0"/>
              <a:t>n-1</a:t>
            </a:r>
            <a:r>
              <a:rPr lang="en-US" altLang="zh-CN" dirty="0"/>
              <a:t>-1], negative one in the range of [-2</a:t>
            </a:r>
            <a:r>
              <a:rPr lang="en-US" altLang="zh-CN" baseline="30000" dirty="0"/>
              <a:t>n-1</a:t>
            </a:r>
            <a:r>
              <a:rPr lang="en-US" altLang="zh-CN" dirty="0"/>
              <a:t>, -1]. So the range of their sum must be [0-2</a:t>
            </a:r>
            <a:r>
              <a:rPr lang="en-US" altLang="zh-CN" baseline="30000" dirty="0"/>
              <a:t>n-1</a:t>
            </a:r>
            <a:r>
              <a:rPr lang="en-US" altLang="zh-CN" dirty="0"/>
              <a:t>, 2</a:t>
            </a:r>
            <a:r>
              <a:rPr lang="en-US" altLang="zh-CN" baseline="30000" dirty="0"/>
              <a:t>n-1</a:t>
            </a:r>
            <a:r>
              <a:rPr lang="en-US" altLang="zh-CN" dirty="0"/>
              <a:t>-1+(-1)]=[-2</a:t>
            </a:r>
            <a:r>
              <a:rPr lang="en-US" altLang="zh-CN" baseline="30000" dirty="0"/>
              <a:t>n-1</a:t>
            </a:r>
            <a:r>
              <a:rPr lang="en-US" altLang="zh-CN" dirty="0"/>
              <a:t>, 2</a:t>
            </a:r>
            <a:r>
              <a:rPr lang="en-US" altLang="zh-CN" baseline="30000" dirty="0"/>
              <a:t>n-1</a:t>
            </a:r>
            <a:r>
              <a:rPr lang="en-US" altLang="zh-CN" dirty="0"/>
              <a:t>-2] </a:t>
            </a:r>
            <a:r>
              <a:rPr lang="en-US" sz="2400" dirty="0">
                <a:solidFill>
                  <a:srgbClr val="56127A"/>
                </a:solidFill>
                <a:latin typeface="Symbol" charset="2"/>
              </a:rPr>
              <a:t>Î</a:t>
            </a:r>
            <a:r>
              <a:rPr lang="en-US" dirty="0"/>
              <a:t>[-2</a:t>
            </a:r>
            <a:r>
              <a:rPr lang="en-US" baseline="30000" dirty="0"/>
              <a:t>n-1</a:t>
            </a:r>
            <a:r>
              <a:rPr lang="en-US" dirty="0"/>
              <a:t>, 2</a:t>
            </a:r>
            <a:r>
              <a:rPr lang="en-US" baseline="30000" dirty="0"/>
              <a:t>n-1</a:t>
            </a:r>
            <a:r>
              <a:rPr lang="en-US" dirty="0"/>
              <a:t>-1]</a:t>
            </a:r>
            <a:endParaRPr lang="en-US" altLang="zh-CN" dirty="0"/>
          </a:p>
          <a:p>
            <a:pPr lvl="1"/>
            <a:r>
              <a:rPr lang="en-US" dirty="0"/>
              <a:t>2 </a:t>
            </a:r>
            <a:r>
              <a:rPr lang="en-US" altLang="zh-CN" dirty="0"/>
              <a:t>operands with the same sign: if both are positive and in the range of [0, 2</a:t>
            </a:r>
            <a:r>
              <a:rPr lang="en-US" altLang="zh-CN" baseline="30000" dirty="0"/>
              <a:t>n-1</a:t>
            </a:r>
            <a:r>
              <a:rPr lang="en-US" altLang="zh-CN" dirty="0"/>
              <a:t>-1], then the range of their difference must be [0-(2</a:t>
            </a:r>
            <a:r>
              <a:rPr lang="en-US" altLang="zh-CN" baseline="30000" dirty="0"/>
              <a:t>n-1</a:t>
            </a:r>
            <a:r>
              <a:rPr lang="en-US" altLang="zh-CN" dirty="0"/>
              <a:t>-1), 2</a:t>
            </a:r>
            <a:r>
              <a:rPr lang="en-US" altLang="zh-CN" baseline="30000" dirty="0"/>
              <a:t>n-1</a:t>
            </a:r>
            <a:r>
              <a:rPr lang="en-US" altLang="zh-CN" dirty="0"/>
              <a:t>-1-0]=[-(2</a:t>
            </a:r>
            <a:r>
              <a:rPr lang="en-US" altLang="zh-CN" baseline="30000" dirty="0"/>
              <a:t>n-1</a:t>
            </a:r>
            <a:r>
              <a:rPr lang="en-US" altLang="zh-CN" dirty="0"/>
              <a:t>-1), 2</a:t>
            </a:r>
            <a:r>
              <a:rPr lang="en-US" altLang="zh-CN" baseline="30000" dirty="0"/>
              <a:t>n-1</a:t>
            </a:r>
            <a:r>
              <a:rPr lang="en-US" altLang="zh-CN" dirty="0"/>
              <a:t>-1]; if both are negative and in the range of [-2</a:t>
            </a:r>
            <a:r>
              <a:rPr lang="en-US" altLang="zh-CN" baseline="30000" dirty="0"/>
              <a:t>n-1</a:t>
            </a:r>
            <a:r>
              <a:rPr lang="en-US" altLang="zh-CN" dirty="0"/>
              <a:t>, -1], then the range of their difference must be [-2</a:t>
            </a:r>
            <a:r>
              <a:rPr lang="en-US" altLang="zh-CN" baseline="30000" dirty="0"/>
              <a:t>n-1</a:t>
            </a:r>
            <a:r>
              <a:rPr lang="en-US" altLang="zh-CN" dirty="0"/>
              <a:t>-(-1), -1-(-2</a:t>
            </a:r>
            <a:r>
              <a:rPr lang="en-US" altLang="zh-CN" baseline="30000" dirty="0"/>
              <a:t>n-1</a:t>
            </a:r>
            <a:r>
              <a:rPr lang="en-US" altLang="zh-CN" dirty="0"/>
              <a:t>)]=[-2</a:t>
            </a:r>
            <a:r>
              <a:rPr lang="en-US" altLang="zh-CN" baseline="30000" dirty="0"/>
              <a:t>n-1</a:t>
            </a:r>
            <a:r>
              <a:rPr lang="en-US" altLang="zh-CN" dirty="0"/>
              <a:t>+1, 2</a:t>
            </a:r>
            <a:r>
              <a:rPr lang="en-US" altLang="zh-CN" baseline="30000" dirty="0"/>
              <a:t>n-1</a:t>
            </a:r>
            <a:r>
              <a:rPr lang="en-US" altLang="zh-CN" dirty="0"/>
              <a:t>-1] </a:t>
            </a:r>
            <a:r>
              <a:rPr lang="en-US" sz="2000" dirty="0">
                <a:solidFill>
                  <a:srgbClr val="56127A"/>
                </a:solidFill>
                <a:latin typeface="Symbol" charset="2"/>
              </a:rPr>
              <a:t>Î </a:t>
            </a:r>
            <a:r>
              <a:rPr lang="en-US" dirty="0"/>
              <a:t>[-2</a:t>
            </a:r>
            <a:r>
              <a:rPr lang="en-US" baseline="30000" dirty="0"/>
              <a:t>n-1</a:t>
            </a:r>
            <a:r>
              <a:rPr lang="en-US" dirty="0"/>
              <a:t>, 2</a:t>
            </a:r>
            <a:r>
              <a:rPr lang="en-US" baseline="30000" dirty="0"/>
              <a:t>n-1</a:t>
            </a:r>
            <a:r>
              <a:rPr lang="en-US" dirty="0"/>
              <a:t>-1]</a:t>
            </a:r>
          </a:p>
          <a:p>
            <a:pPr lvl="1"/>
            <a:endParaRPr lang="en-US" dirty="0"/>
          </a:p>
        </p:txBody>
      </p:sp>
    </p:spTree>
    <p:extLst>
      <p:ext uri="{BB962C8B-B14F-4D97-AF65-F5344CB8AC3E}">
        <p14:creationId xmlns:p14="http://schemas.microsoft.com/office/powerpoint/2010/main" val="260497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95399"/>
            <a:ext cx="3429000" cy="3347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4876800"/>
            <a:ext cx="4191000" cy="92333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 An overflow occurs when adding two positive numbers and getting a negative result.</a:t>
            </a:r>
          </a:p>
        </p:txBody>
      </p:sp>
      <p:pic>
        <p:nvPicPr>
          <p:cNvPr id="4813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81600" y="1899056"/>
            <a:ext cx="3193883" cy="19526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492541" y="4185056"/>
                <a:ext cx="4572000" cy="646331"/>
              </a:xfrm>
              <a:prstGeom prst="rect">
                <a:avLst/>
              </a:prstGeom>
            </p:spPr>
            <p:txBody>
              <a:bodyPr>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O</a:t>
                </a:r>
                <a:r>
                  <a:rPr lang="en-US" sz="1800" b="0" dirty="0" err="1">
                    <a:solidFill>
                      <a:prstClr val="black"/>
                    </a:solidFill>
                    <a:latin typeface="Gill Sans MT"/>
                  </a:rPr>
                  <a:t>verflow</a:t>
                </a:r>
                <a:r>
                  <a:rPr lang="en-US" sz="1800" b="0" dirty="0">
                    <a:solidFill>
                      <a:prstClr val="black"/>
                    </a:solidFill>
                    <a:latin typeface="Gill Sans MT"/>
                  </a:rPr>
                  <a:t> flag = 1,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since</a:t>
                </a:r>
                <a:r>
                  <a:rPr kumimoji="0" lang="en-US" sz="1800" b="0" i="0" u="none" strike="noStrike" kern="1200" cap="none" spc="0" normalizeH="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true result </a:t>
                </a:r>
                <a14:m>
                  <m:oMath xmlns:m="http://schemas.openxmlformats.org/officeDocument/2006/math">
                    <m:r>
                      <a:rPr kumimoji="0" lang="en-US" sz="18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17 </m:t>
                    </m:r>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&gt;</m:t>
                    </m:r>
                    <m:sSup>
                      <m:sSupPr>
                        <m:ctrlPr>
                          <a:rPr kumimoji="0" lang="en-US" sz="1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800" b="0" i="1" u="none" strike="noStrike" kern="1200" cap="none" spc="0" normalizeH="0" baseline="0" noProof="0">
                            <a:ln>
                              <a:noFill/>
                            </a:ln>
                            <a:solidFill>
                              <a:prstClr val="black"/>
                            </a:solidFill>
                            <a:effectLst/>
                            <a:uLnTx/>
                            <a:uFillTx/>
                            <a:latin typeface="Cambria Math"/>
                            <a:ea typeface="+mn-ea"/>
                            <a:cs typeface="+mn-cs"/>
                          </a:rPr>
                          <m:t>2</m:t>
                        </m:r>
                      </m:e>
                      <m:sup>
                        <m:r>
                          <a:rPr kumimoji="0" lang="en-US" sz="1800" b="0" i="1" u="none" strike="noStrike" kern="1200" cap="none" spc="0" normalizeH="0" baseline="0" noProof="0">
                            <a:ln>
                              <a:noFill/>
                            </a:ln>
                            <a:solidFill>
                              <a:prstClr val="black"/>
                            </a:solidFill>
                            <a:effectLst/>
                            <a:uLnTx/>
                            <a:uFillTx/>
                            <a:latin typeface="Cambria Math"/>
                            <a:ea typeface="+mn-ea"/>
                            <a:cs typeface="+mn-cs"/>
                          </a:rPr>
                          <m:t>4</m:t>
                        </m:r>
                      </m:sup>
                    </m:sSup>
                    <m:r>
                      <a:rPr kumimoji="0" lang="en-US"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a:t>
                </a:r>
              </a:p>
            </p:txBody>
          </p:sp>
        </mc:Choice>
        <mc:Fallback xmlns="">
          <p:sp>
            <p:nvSpPr>
              <p:cNvPr id="4" name="Rectangle 3"/>
              <p:cNvSpPr>
                <a:spLocks noRot="1" noChangeAspect="1" noMove="1" noResize="1" noEditPoints="1" noAdjustHandles="1" noChangeArrowheads="1" noChangeShapeType="1" noTextEdit="1"/>
              </p:cNvSpPr>
              <p:nvPr/>
            </p:nvSpPr>
            <p:spPr>
              <a:xfrm>
                <a:off x="4492541" y="4185056"/>
                <a:ext cx="4572000" cy="646331"/>
              </a:xfrm>
              <a:prstGeom prst="rect">
                <a:avLst/>
              </a:prstGeom>
              <a:blipFill>
                <a:blip r:embed="rId5"/>
                <a:stretch>
                  <a:fillRect l="-1200" t="-5660" b="-14151"/>
                </a:stretch>
              </a:blipFill>
            </p:spPr>
            <p:txBody>
              <a:bodyPr/>
              <a:lstStyle/>
              <a:p>
                <a:r>
                  <a:rPr lang="en-US">
                    <a:noFill/>
                  </a:rPr>
                  <a:t> </a:t>
                </a:r>
              </a:p>
            </p:txBody>
          </p:sp>
        </mc:Fallback>
      </mc:AlternateContent>
    </p:spTree>
    <p:extLst>
      <p:ext uri="{BB962C8B-B14F-4D97-AF65-F5344CB8AC3E}">
        <p14:creationId xmlns:p14="http://schemas.microsoft.com/office/powerpoint/2010/main" val="2327411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Overflow bit flag for 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89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037" y="1295399"/>
            <a:ext cx="3434976" cy="335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286837" y="4876800"/>
            <a:ext cx="4572000" cy="646331"/>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An overflow occurs when adding two negative numbers and getting a positive result.</a:t>
            </a:r>
          </a:p>
        </p:txBody>
      </p:sp>
      <p:pic>
        <p:nvPicPr>
          <p:cNvPr id="4915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4400" y="1752600"/>
            <a:ext cx="4006791" cy="21669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Rectangle 3"/>
              <p:cNvSpPr/>
              <p:nvPr/>
            </p:nvSpPr>
            <p:spPr>
              <a:xfrm>
                <a:off x="4572000" y="4148139"/>
                <a:ext cx="4636068" cy="646331"/>
              </a:xfrm>
              <a:prstGeom prst="rect">
                <a:avLst/>
              </a:prstGeom>
            </p:spPr>
            <p:txBody>
              <a:bodyPr wrap="square">
                <a:spAutoFit/>
              </a:bodyPr>
              <a:lstStyle/>
              <a:p>
                <a:pPr eaLnBrk="1" fontAlgn="auto" hangingPunct="1">
                  <a:spcBef>
                    <a:spcPts val="0"/>
                  </a:spcBef>
                  <a:spcAft>
                    <a:spcPts val="0"/>
                  </a:spcAft>
                  <a:defRPr/>
                </a:pPr>
                <a:r>
                  <a:rPr lang="en-US" sz="1800" b="0" dirty="0">
                    <a:solidFill>
                      <a:prstClr val="black"/>
                    </a:solidFill>
                    <a:latin typeface="Gill Sans MT"/>
                  </a:rPr>
                  <a:t>Overflow flag = 1, since true result </a:t>
                </a:r>
                <a14:m>
                  <m:oMath xmlns:m="http://schemas.openxmlformats.org/officeDocument/2006/math">
                    <m:r>
                      <a:rPr lang="en-US" sz="1800" b="0" i="0" smtClean="0">
                        <a:solidFill>
                          <a:prstClr val="black"/>
                        </a:solidFill>
                        <a:latin typeface="Cambria Math" panose="02040503050406030204" pitchFamily="18" charset="0"/>
                      </a:rPr>
                      <m:t>−20&lt;</m:t>
                    </m:r>
                    <m:r>
                      <a:rPr lang="en-US" sz="1800" b="0">
                        <a:solidFill>
                          <a:prstClr val="black"/>
                        </a:solidFill>
                        <a:latin typeface="Cambria Math" panose="02040503050406030204" pitchFamily="18" charset="0"/>
                      </a:rPr>
                      <m:t> </m:t>
                    </m:r>
                    <m:sSup>
                      <m:sSupPr>
                        <m:ctrlPr>
                          <a:rPr lang="en-US" sz="1800" b="0" i="1">
                            <a:solidFill>
                              <a:prstClr val="black"/>
                            </a:solidFill>
                            <a:latin typeface="Cambria Math" panose="02040503050406030204" pitchFamily="18" charset="0"/>
                          </a:rPr>
                        </m:ctrlPr>
                      </m:sSupPr>
                      <m:e>
                        <m:r>
                          <a:rPr lang="en-US" sz="1800" b="0" i="1" smtClean="0">
                            <a:solidFill>
                              <a:prstClr val="black"/>
                            </a:solidFill>
                            <a:latin typeface="Cambria Math" panose="02040503050406030204" pitchFamily="18" charset="0"/>
                          </a:rPr>
                          <m:t>−</m:t>
                        </m:r>
                        <m:r>
                          <a:rPr lang="en-US" sz="1800" b="0" i="1">
                            <a:solidFill>
                              <a:prstClr val="black"/>
                            </a:solidFill>
                            <a:latin typeface="Cambria Math"/>
                          </a:rPr>
                          <m:t>2</m:t>
                        </m:r>
                      </m:e>
                      <m:sup>
                        <m:r>
                          <a:rPr lang="en-US" sz="1800" b="0" i="1">
                            <a:solidFill>
                              <a:prstClr val="black"/>
                            </a:solidFill>
                            <a:latin typeface="Cambria Math"/>
                          </a:rPr>
                          <m:t>4</m:t>
                        </m:r>
                      </m:sup>
                    </m:sSup>
                  </m:oMath>
                </a14:m>
                <a:r>
                  <a:rPr lang="en-US" sz="1800" b="0" dirty="0">
                    <a:solidFill>
                      <a:prstClr val="black"/>
                    </a:solidFill>
                    <a:latin typeface="Gill Sans MT"/>
                  </a:rPr>
                  <a:t>.</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4" name="Rectangle 3"/>
              <p:cNvSpPr>
                <a:spLocks noRot="1" noChangeAspect="1" noMove="1" noResize="1" noEditPoints="1" noAdjustHandles="1" noChangeArrowheads="1" noChangeShapeType="1" noTextEdit="1"/>
              </p:cNvSpPr>
              <p:nvPr/>
            </p:nvSpPr>
            <p:spPr>
              <a:xfrm>
                <a:off x="4572000" y="4148139"/>
                <a:ext cx="4636068" cy="646331"/>
              </a:xfrm>
              <a:prstGeom prst="rect">
                <a:avLst/>
              </a:prstGeom>
              <a:blipFill>
                <a:blip r:embed="rId5"/>
                <a:stretch>
                  <a:fillRect l="-1051" t="-4717" b="-14151"/>
                </a:stretch>
              </a:blipFill>
            </p:spPr>
            <p:txBody>
              <a:bodyPr/>
              <a:lstStyle/>
              <a:p>
                <a:r>
                  <a:rPr lang="en-US">
                    <a:noFill/>
                  </a:rPr>
                  <a:t> </a:t>
                </a:r>
              </a:p>
            </p:txBody>
          </p:sp>
        </mc:Fallback>
      </mc:AlternateContent>
    </p:spTree>
    <p:extLst>
      <p:ext uri="{BB962C8B-B14F-4D97-AF65-F5344CB8AC3E}">
        <p14:creationId xmlns:p14="http://schemas.microsoft.com/office/powerpoint/2010/main" val="3698833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altLang="zh-CN" sz="3600" dirty="0">
                <a:solidFill>
                  <a:srgbClr val="FF0000"/>
                </a:solidFill>
                <a:latin typeface="Gill Sans MT"/>
                <a:cs typeface="Times New Roman" pitchFamily="18" charset="0"/>
              </a:rPr>
              <a:t>Carry and Overflow Flags in CPSR</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graphicFrame>
        <p:nvGraphicFramePr>
          <p:cNvPr id="39012" name="Group 100"/>
          <p:cNvGraphicFramePr>
            <a:graphicFrameLocks noGrp="1"/>
          </p:cNvGraphicFramePr>
          <p:nvPr>
            <p:extLst>
              <p:ext uri="{D42A27DB-BD31-4B8C-83A1-F6EECF244321}">
                <p14:modId xmlns:p14="http://schemas.microsoft.com/office/powerpoint/2010/main" val="3099197988"/>
              </p:ext>
            </p:extLst>
          </p:nvPr>
        </p:nvGraphicFramePr>
        <p:xfrm>
          <a:off x="1947375" y="2856493"/>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Meaning after add or sub</a:t>
                      </a:r>
                      <a:endParaRPr kumimoji="0" lang="en-US" sz="2000" b="1"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V</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overflow</a:t>
                      </a:r>
                      <a:endParaRPr kumimoji="0" lang="en-US" sz="2000" b="0" i="0" u="none" strike="noStrike" cap="none" normalizeH="0" baseline="0" dirty="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solidFill>
                            <a:srgbClr val="FF0000"/>
                          </a:solidFill>
                          <a:effectLst/>
                        </a:rPr>
                        <a:t>carry</a:t>
                      </a:r>
                      <a:endParaRPr kumimoji="0" lang="en-US" sz="2000" b="0" i="0" u="none" strike="noStrike" cap="none" normalizeH="0" baseline="0">
                        <a:ln>
                          <a:noFill/>
                        </a:ln>
                        <a:solidFill>
                          <a:srgbClr val="FF0000"/>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solidFill>
                            <a:srgbClr val="FF0000"/>
                          </a:solidFill>
                          <a:effectLst/>
                        </a:rPr>
                        <a:t>unsigned overflow</a:t>
                      </a:r>
                      <a:endParaRPr kumimoji="0" lang="en-US" sz="2000" b="0" i="0" u="none" strike="noStrike" cap="none" normalizeH="0" baseline="0" dirty="0">
                        <a:ln>
                          <a:noFill/>
                        </a:ln>
                        <a:solidFill>
                          <a:srgbClr val="FF0000"/>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158298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134419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133347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158298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158271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158215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158215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201756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Tree>
    <p:extLst>
      <p:ext uri="{BB962C8B-B14F-4D97-AF65-F5344CB8AC3E}">
        <p14:creationId xmlns:p14="http://schemas.microsoft.com/office/powerpoint/2010/main" val="1674093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344513777"/>
              </p:ext>
            </p:extLst>
          </p:nvPr>
        </p:nvGraphicFramePr>
        <p:xfrm>
          <a:off x="722600" y="3651985"/>
          <a:ext cx="7337502" cy="2005785"/>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a:t>
                      </a:r>
                      <a:r>
                        <a:rPr lang="en-US" sz="1600" b="0" dirty="0">
                          <a:effectLst/>
                        </a:rPr>
                        <a:t>-1 </a:t>
                      </a:r>
                      <a:r>
                        <a:rPr lang="en-US" sz="1600" b="0" dirty="0">
                          <a:effectLst/>
                          <a:sym typeface="Wingdings" panose="05000000000000000000" pitchFamily="2" charset="2"/>
                        </a:rPr>
                        <a:t></a:t>
                      </a:r>
                      <a:r>
                        <a:rPr lang="en-US" sz="1600" b="0" dirty="0">
                          <a:effectLst/>
                        </a:rPr>
                        <a:t> Carry flag=1</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true result &lt; 0 </a:t>
                      </a:r>
                      <a:r>
                        <a:rPr lang="en-US" sz="1600" b="0">
                          <a:effectLst/>
                          <a:sym typeface="Wingdings" panose="05000000000000000000" pitchFamily="2" charset="2"/>
                        </a:rPr>
                        <a:t></a:t>
                      </a:r>
                      <a:r>
                        <a:rPr lang="en-US" sz="1600" b="0">
                          <a:effectLst/>
                        </a:rPr>
                        <a:t> Carry flag=0</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0" marR="0">
                        <a:spcBef>
                          <a:spcPts val="0"/>
                        </a:spcBef>
                        <a:spcAft>
                          <a:spcPts val="0"/>
                        </a:spcAft>
                      </a:pPr>
                      <a:r>
                        <a:rPr lang="en-US" sz="1600" b="0" dirty="0">
                          <a:effectLst/>
                          <a:sym typeface="Wingdings" panose="05000000000000000000" pitchFamily="2" charset="2"/>
                        </a:rPr>
                        <a:t></a:t>
                      </a:r>
                      <a:r>
                        <a:rPr lang="en-US" sz="1600" b="0" dirty="0">
                          <a:effectLst/>
                        </a:rPr>
                        <a:t> Overflow flag=1</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1206363004"/>
                  </a:ext>
                </a:extLst>
              </a:tr>
            </a:tbl>
          </a:graphicData>
        </a:graphic>
      </p:graphicFrame>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079438" y="4488279"/>
            <a:ext cx="3577484"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carry/borrow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Flag </a:t>
            </a:r>
            <a:r>
              <a:rPr lang="en-US" sz="1800" dirty="0">
                <a:solidFill>
                  <a:srgbClr val="0000FF"/>
                </a:solidFill>
                <a:latin typeface="Gill Sans MT"/>
              </a:rPr>
              <a:t>for unsigned addition/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subtraction</a:t>
            </a: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lvl="0" eaLnBrk="1" fontAlgn="auto" hangingPunct="1">
              <a:spcBef>
                <a:spcPts val="0"/>
              </a:spcBef>
              <a:spcAft>
                <a:spcPts val="0"/>
              </a:spcAf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t>
            </a:r>
            <a:r>
              <a:rPr lang="en-US" sz="1800" dirty="0">
                <a:solidFill>
                  <a:prstClr val="black"/>
                </a:solidFill>
                <a:latin typeface="Consolas" panose="020B0609020204030204" pitchFamily="49" charset="0"/>
                <a:cs typeface="Consolas" panose="020B0609020204030204" pitchFamily="49" charset="0"/>
              </a:rPr>
              <a:t>a+/-b</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3475952"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addition/subtraction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Tree>
    <p:extLst>
      <p:ext uri="{BB962C8B-B14F-4D97-AF65-F5344CB8AC3E}">
        <p14:creationId xmlns:p14="http://schemas.microsoft.com/office/powerpoint/2010/main" val="250064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199"/>
            <a:ext cx="8229600" cy="2703799"/>
          </a:xfrm>
        </p:spPr>
        <p:txBody>
          <a:bodyPr>
            <a:normAutofit lnSpcReduction="10000"/>
          </a:bodyPr>
          <a:lstStyle/>
          <a:p>
            <a:r>
              <a:rPr lang="en-US" dirty="0"/>
              <a:t>CPU does not know; it sets up both the carry flag and the overflow flag.</a:t>
            </a:r>
          </a:p>
          <a:p>
            <a:r>
              <a:rPr lang="en-US" dirty="0"/>
              <a:t>It is software’s (programmer/compiler) responsibility to interpret the flags.</a:t>
            </a:r>
          </a:p>
          <a:p>
            <a:pPr lvl="1"/>
            <a:r>
              <a:rPr lang="en-US" altLang="zh-CN" dirty="0">
                <a:solidFill>
                  <a:srgbClr val="000000"/>
                </a:solidFill>
              </a:rPr>
              <a:t>T</a:t>
            </a:r>
            <a:r>
              <a:rPr lang="en-US" dirty="0">
                <a:solidFill>
                  <a:srgbClr val="000000"/>
                </a:solidFill>
              </a:rPr>
              <a:t>he C compiler uses either the carry or the overflow flag based on how this integer is declared in source code ( “</a:t>
            </a:r>
            <a:r>
              <a:rPr lang="en-US" dirty="0" err="1">
                <a:solidFill>
                  <a:srgbClr val="000000"/>
                </a:solidFill>
              </a:rPr>
              <a:t>uint</a:t>
            </a:r>
            <a:r>
              <a:rPr lang="en-US" dirty="0">
                <a:solidFill>
                  <a:srgbClr val="000000"/>
                </a:solidFill>
              </a:rPr>
              <a:t>” or “</a:t>
            </a:r>
            <a:r>
              <a:rPr lang="en-US" dirty="0" err="1">
                <a:solidFill>
                  <a:srgbClr val="000000"/>
                </a:solidFill>
              </a:rPr>
              <a:t>int</a:t>
            </a:r>
            <a:r>
              <a:rPr lang="en-US" dirty="0">
                <a:solidFill>
                  <a:srgbClr val="000000"/>
                </a:solidFill>
              </a:rPr>
              <a:t>”).</a:t>
            </a:r>
          </a:p>
          <a:p>
            <a:pPr lvl="1"/>
            <a:endParaRPr lang="en-US" dirty="0"/>
          </a:p>
          <a:p>
            <a:pPr lvl="1"/>
            <a:endParaRPr lang="en-US" dirty="0"/>
          </a:p>
        </p:txBody>
      </p:sp>
      <p:sp>
        <p:nvSpPr>
          <p:cNvPr id="5" name="Rectangle 4"/>
          <p:cNvSpPr/>
          <p:nvPr/>
        </p:nvSpPr>
        <p:spPr>
          <a:xfrm>
            <a:off x="1143000" y="1295400"/>
            <a:ext cx="4191000" cy="13849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8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8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Tree>
    <p:extLst>
      <p:ext uri="{BB962C8B-B14F-4D97-AF65-F5344CB8AC3E}">
        <p14:creationId xmlns:p14="http://schemas.microsoft.com/office/powerpoint/2010/main" val="2452229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609600" y="3505200"/>
            <a:ext cx="2824976" cy="2209800"/>
          </a:xfrm>
        </p:spPr>
        <p:txBody>
          <a:bodyPr>
            <a:normAutofit fontScale="92500" lnSpcReduction="10000"/>
          </a:bodyPr>
          <a:lstStyle/>
          <a:p>
            <a:pPr marL="0" lv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If unsigned:</a:t>
            </a:r>
          </a:p>
          <a:p>
            <a:pPr marL="0" lvl="0" indent="0">
              <a:spcBef>
                <a:spcPts val="0"/>
              </a:spcBef>
              <a:buClrTx/>
              <a:buSzTx/>
              <a:buNone/>
              <a:defRPr/>
            </a:pPr>
            <a:r>
              <a:rPr lang="en-US" sz="2400" i="1" dirty="0" err="1">
                <a:solidFill>
                  <a:srgbClr val="C00000"/>
                </a:solidFill>
                <a:latin typeface="Consolas" panose="020B0609020204030204" pitchFamily="49" charset="0"/>
                <a:cs typeface="Consolas" panose="020B0609020204030204" pitchFamily="49" charset="0"/>
              </a:rPr>
              <a:t>uint</a:t>
            </a:r>
            <a:r>
              <a:rPr lang="en-US" sz="2400" i="1" dirty="0">
                <a:solidFill>
                  <a:srgbClr val="C00000"/>
                </a:solidFill>
                <a:latin typeface="Consolas" panose="020B0609020204030204" pitchFamily="49" charset="0"/>
                <a:cs typeface="Consolas" panose="020B0609020204030204" pitchFamily="49" charset="0"/>
              </a:rPr>
              <a:t> a, 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b </a:t>
            </a:r>
            <a:r>
              <a:rPr lang="en-US" sz="2400" dirty="0">
                <a:solidFill>
                  <a:srgbClr val="C00000"/>
                </a:solidFill>
                <a:latin typeface="Consolas" panose="020B0609020204030204" pitchFamily="49" charset="0"/>
                <a:cs typeface="Consolas" panose="020B0609020204030204" pitchFamily="49" charset="0"/>
              </a:rPr>
              <a:t>= 16</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c</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a</a:t>
            </a:r>
            <a:r>
              <a:rPr lang="en-US" sz="2400" dirty="0">
                <a:solidFill>
                  <a:srgbClr val="C00000"/>
                </a:solidFill>
                <a:latin typeface="Consolas" panose="020B0609020204030204" pitchFamily="49" charset="0"/>
                <a:cs typeface="Consolas" panose="020B0609020204030204" pitchFamily="49" charset="0"/>
              </a:rPr>
              <a:t> + </a:t>
            </a:r>
            <a:r>
              <a:rPr lang="en-US" sz="2400" i="1" dirty="0">
                <a:solidFill>
                  <a:srgbClr val="C00000"/>
                </a:solidFill>
                <a:latin typeface="Consolas" panose="020B0609020204030204" pitchFamily="49" charset="0"/>
                <a:cs typeface="Consolas" panose="020B0609020204030204" pitchFamily="49" charset="0"/>
              </a:rPr>
              <a:t>b</a:t>
            </a:r>
          </a:p>
          <a:p>
            <a:pPr marL="0" lvl="0" indent="0">
              <a:spcBef>
                <a:spcPts val="0"/>
              </a:spcBef>
              <a:buClrTx/>
              <a:buSzTx/>
              <a:buNone/>
              <a:defRPr/>
            </a:pPr>
            <a:r>
              <a:rPr lang="en-US" sz="2400" i="1" dirty="0">
                <a:solidFill>
                  <a:srgbClr val="C00000"/>
                </a:solidFill>
                <a:latin typeface="Consolas" panose="020B0609020204030204" pitchFamily="49" charset="0"/>
                <a:cs typeface="Consolas" panose="020B0609020204030204" pitchFamily="49" charset="0"/>
              </a:rPr>
              <a:t>  = </a:t>
            </a:r>
            <a:r>
              <a:rPr lang="en-US" sz="2400" dirty="0">
                <a:solidFill>
                  <a:srgbClr val="C00000"/>
                </a:solidFill>
                <a:latin typeface="Consolas" panose="020B0609020204030204" pitchFamily="49" charset="0"/>
                <a:cs typeface="Consolas" panose="020B0609020204030204" pitchFamily="49" charset="0"/>
              </a:rPr>
              <a:t>32 &gt; 2</a:t>
            </a:r>
            <a:r>
              <a:rPr lang="en-US" sz="2400" baseline="30000" dirty="0">
                <a:solidFill>
                  <a:srgbClr val="C00000"/>
                </a:solidFill>
                <a:latin typeface="Consolas" panose="020B0609020204030204" pitchFamily="49" charset="0"/>
                <a:cs typeface="Consolas" panose="020B0609020204030204" pitchFamily="49" charset="0"/>
              </a:rPr>
              <a:t>5</a:t>
            </a:r>
            <a:r>
              <a:rPr lang="en-US" sz="2400" dirty="0">
                <a:solidFill>
                  <a:srgbClr val="C00000"/>
                </a:solidFill>
                <a:latin typeface="Consolas" panose="020B0609020204030204" pitchFamily="49" charset="0"/>
                <a:cs typeface="Consolas" panose="020B0609020204030204" pitchFamily="49" charset="0"/>
              </a:rPr>
              <a:t>-1</a:t>
            </a:r>
          </a:p>
          <a:p>
            <a:pPr marL="0" indent="0">
              <a:spcBef>
                <a:spcPts val="0"/>
              </a:spcBef>
              <a:buClrTx/>
              <a:buSzTx/>
              <a:buNone/>
              <a:defRPr/>
            </a:pPr>
            <a:r>
              <a:rPr lang="en-US" sz="2400" dirty="0">
                <a:solidFill>
                  <a:srgbClr val="000000"/>
                </a:solidFill>
                <a:latin typeface="Consolas" panose="020B0609020204030204" pitchFamily="49" charset="0"/>
                <a:cs typeface="Consolas" panose="020B0609020204030204" pitchFamily="49" charset="0"/>
              </a:rPr>
              <a:t>Carry flag set</a:t>
            </a:r>
          </a:p>
        </p:txBody>
      </p:sp>
      <p:sp>
        <p:nvSpPr>
          <p:cNvPr id="5" name="Rectangle 4"/>
          <p:cNvSpPr/>
          <p:nvPr/>
        </p:nvSpPr>
        <p:spPr>
          <a:xfrm>
            <a:off x="1143000" y="1295400"/>
            <a:ext cx="4191000"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 </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2400" b="0"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0b10000</a:t>
            </a:r>
            <a:endPar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c</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a:t>
            </a:r>
            <a:r>
              <a:rPr kumimoji="0" lang="en-US" sz="24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2400" b="0" i="1"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b</a:t>
            </a:r>
          </a:p>
        </p:txBody>
      </p:sp>
      <p:sp>
        <p:nvSpPr>
          <p:cNvPr id="7" name="Content Placeholder 3"/>
          <p:cNvSpPr txBox="1">
            <a:spLocks/>
          </p:cNvSpPr>
          <p:nvPr/>
        </p:nvSpPr>
        <p:spPr>
          <a:xfrm>
            <a:off x="609600" y="2743200"/>
            <a:ext cx="8229600" cy="76200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r>
              <a:rPr kumimoji="0" lang="en-US" sz="2600" b="0" i="0" u="none" strike="noStrike" kern="1200" cap="none" spc="0" normalizeH="0" baseline="0" noProof="0" dirty="0">
                <a:ln>
                  <a:noFill/>
                </a:ln>
                <a:solidFill>
                  <a:prstClr val="black"/>
                </a:solidFill>
                <a:effectLst/>
                <a:uLnTx/>
                <a:uFillTx/>
                <a:latin typeface="Gill Sans MT"/>
                <a:ea typeface="+mn-ea"/>
                <a:cs typeface="+mn-cs"/>
              </a:rPr>
              <a:t>Are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and </a:t>
            </a:r>
            <a:r>
              <a:rPr kumimoji="0" lang="en-US" sz="2600" b="0" i="1"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r>
              <a:rPr kumimoji="0" lang="en-US" sz="2600" b="0" i="0" u="none" strike="noStrike" kern="1200" cap="none" spc="0" normalizeH="0" baseline="0" noProof="0" dirty="0">
                <a:ln>
                  <a:noFill/>
                </a:ln>
                <a:solidFill>
                  <a:prstClr val="black"/>
                </a:solidFill>
                <a:effectLst/>
                <a:uLnTx/>
                <a:uFillTx/>
                <a:latin typeface="Gill Sans MT"/>
                <a:ea typeface="+mn-ea"/>
                <a:cs typeface="+mn-cs"/>
              </a:rPr>
              <a:t> signed or unsigned numbers?</a:t>
            </a:r>
          </a:p>
        </p:txBody>
      </p:sp>
      <p:sp>
        <p:nvSpPr>
          <p:cNvPr id="8" name="Content Placeholder 3"/>
          <p:cNvSpPr txBox="1">
            <a:spLocks/>
          </p:cNvSpPr>
          <p:nvPr/>
        </p:nvSpPr>
        <p:spPr>
          <a:xfrm>
            <a:off x="4825503" y="3505200"/>
            <a:ext cx="3123086" cy="2209800"/>
          </a:xfrm>
          <a:prstGeom prst="rect">
            <a:avLst/>
          </a:prstGeom>
        </p:spPr>
        <p:txBody>
          <a:bodyPr vert="horz">
            <a:normAutofit fontScale="92500" lnSpcReduction="10000"/>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If signed:</a:t>
            </a:r>
          </a:p>
          <a:p>
            <a:pPr marL="0" indent="0" fontAlgn="auto">
              <a:spcBef>
                <a:spcPts val="0"/>
              </a:spcBef>
              <a:spcAft>
                <a:spcPts val="0"/>
              </a:spcAft>
              <a:buClrTx/>
              <a:buSzTx/>
              <a:buFont typeface="Wingdings 3"/>
              <a:buNone/>
              <a:defRPr/>
            </a:pPr>
            <a:r>
              <a:rPr lang="en-US" sz="2400" b="0" i="1" dirty="0" err="1">
                <a:solidFill>
                  <a:srgbClr val="C00000"/>
                </a:solidFill>
                <a:latin typeface="Consolas" panose="020B0609020204030204" pitchFamily="49" charset="0"/>
                <a:cs typeface="Consolas" panose="020B0609020204030204" pitchFamily="49" charset="0"/>
              </a:rPr>
              <a:t>int</a:t>
            </a:r>
            <a:r>
              <a:rPr lang="en-US" sz="2400" b="0" i="1" dirty="0">
                <a:solidFill>
                  <a:srgbClr val="C00000"/>
                </a:solidFill>
                <a:latin typeface="Consolas" panose="020B0609020204030204" pitchFamily="49" charset="0"/>
                <a:cs typeface="Consolas" panose="020B0609020204030204" pitchFamily="49" charset="0"/>
              </a:rPr>
              <a:t> a, 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b </a:t>
            </a:r>
            <a:r>
              <a:rPr lang="en-US" sz="2400" b="0" dirty="0">
                <a:solidFill>
                  <a:srgbClr val="C00000"/>
                </a:solidFill>
                <a:latin typeface="Consolas" panose="020B0609020204030204" pitchFamily="49" charset="0"/>
                <a:cs typeface="Consolas" panose="020B0609020204030204" pitchFamily="49" charset="0"/>
              </a:rPr>
              <a:t>= -16</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c</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a</a:t>
            </a:r>
            <a:r>
              <a:rPr lang="en-US" sz="2400" b="0" dirty="0">
                <a:solidFill>
                  <a:srgbClr val="C00000"/>
                </a:solidFill>
                <a:latin typeface="Consolas" panose="020B0609020204030204" pitchFamily="49" charset="0"/>
                <a:cs typeface="Consolas" panose="020B0609020204030204" pitchFamily="49" charset="0"/>
              </a:rPr>
              <a:t> + </a:t>
            </a:r>
            <a:r>
              <a:rPr lang="en-US" sz="2400" b="0" i="1" dirty="0">
                <a:solidFill>
                  <a:srgbClr val="C00000"/>
                </a:solidFill>
                <a:latin typeface="Consolas" panose="020B0609020204030204" pitchFamily="49" charset="0"/>
                <a:cs typeface="Consolas" panose="020B0609020204030204" pitchFamily="49" charset="0"/>
              </a:rPr>
              <a:t>b</a:t>
            </a:r>
          </a:p>
          <a:p>
            <a:pPr marL="0" indent="0" fontAlgn="auto">
              <a:spcBef>
                <a:spcPts val="0"/>
              </a:spcBef>
              <a:spcAft>
                <a:spcPts val="0"/>
              </a:spcAft>
              <a:buClrTx/>
              <a:buSzTx/>
              <a:buFont typeface="Wingdings 3"/>
              <a:buNone/>
              <a:defRPr/>
            </a:pPr>
            <a:r>
              <a:rPr lang="en-US" sz="2400" b="0" i="1" dirty="0">
                <a:solidFill>
                  <a:srgbClr val="C00000"/>
                </a:solidFill>
                <a:latin typeface="Consolas" panose="020B0609020204030204" pitchFamily="49" charset="0"/>
                <a:cs typeface="Consolas" panose="020B0609020204030204" pitchFamily="49" charset="0"/>
              </a:rPr>
              <a:t>  = -</a:t>
            </a:r>
            <a:r>
              <a:rPr lang="en-US" sz="2400" b="0" dirty="0">
                <a:solidFill>
                  <a:srgbClr val="C00000"/>
                </a:solidFill>
                <a:latin typeface="Consolas" panose="020B0609020204030204" pitchFamily="49" charset="0"/>
                <a:cs typeface="Consolas" panose="020B0609020204030204" pitchFamily="49" charset="0"/>
              </a:rPr>
              <a:t>32 &lt; -2</a:t>
            </a:r>
            <a:r>
              <a:rPr lang="en-US" sz="2400" b="0" baseline="30000" dirty="0">
                <a:solidFill>
                  <a:srgbClr val="C00000"/>
                </a:solidFill>
                <a:latin typeface="Consolas" panose="020B0609020204030204" pitchFamily="49" charset="0"/>
                <a:cs typeface="Consolas" panose="020B0609020204030204" pitchFamily="49" charset="0"/>
              </a:rPr>
              <a:t>4</a:t>
            </a:r>
            <a:endParaRPr lang="en-US" sz="2400" b="0" dirty="0">
              <a:solidFill>
                <a:srgbClr val="C00000"/>
              </a:solidFill>
              <a:latin typeface="Consolas" panose="020B0609020204030204" pitchFamily="49" charset="0"/>
              <a:cs typeface="Consolas" panose="020B0609020204030204" pitchFamily="49" charset="0"/>
            </a:endParaRPr>
          </a:p>
          <a:p>
            <a:pPr marL="0" indent="0" fontAlgn="auto">
              <a:spcBef>
                <a:spcPts val="0"/>
              </a:spcBef>
              <a:spcAft>
                <a:spcPts val="0"/>
              </a:spcAft>
              <a:buClrTx/>
              <a:buSzTx/>
              <a:buFont typeface="Wingdings 3"/>
              <a:buNone/>
              <a:defRPr/>
            </a:pPr>
            <a:r>
              <a:rPr lang="en-US" sz="2400" b="0" dirty="0">
                <a:solidFill>
                  <a:srgbClr val="000000"/>
                </a:solidFill>
                <a:latin typeface="Consolas" panose="020B0609020204030204" pitchFamily="49" charset="0"/>
                <a:cs typeface="Consolas" panose="020B0609020204030204" pitchFamily="49" charset="0"/>
              </a:rPr>
              <a:t>Overflow flag set</a:t>
            </a:r>
          </a:p>
        </p:txBody>
      </p:sp>
    </p:spTree>
    <p:extLst>
      <p:ext uri="{BB962C8B-B14F-4D97-AF65-F5344CB8AC3E}">
        <p14:creationId xmlns:p14="http://schemas.microsoft.com/office/powerpoint/2010/main" val="3640320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extLst>
              <p:ext uri="{D42A27DB-BD31-4B8C-83A1-F6EECF244321}">
                <p14:modId xmlns:p14="http://schemas.microsoft.com/office/powerpoint/2010/main" val="1714534680"/>
              </p:ext>
            </p:extLst>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a:t>
            </a:r>
            <a:r>
              <a:rPr kumimoji="0" lang="en-US" sz="1800" b="0" i="0" u="none" strike="noStrike" kern="1200" cap="none" spc="0" normalizeH="0" noProof="0" dirty="0">
                <a:ln>
                  <a:noFill/>
                </a:ln>
                <a:solidFill>
                  <a:prstClr val="black"/>
                </a:solidFill>
                <a:effectLst/>
                <a:uLnTx/>
                <a:uFillTx/>
                <a:latin typeface="Gill Sans MT"/>
                <a:ea typeface="+mn-ea"/>
                <a:cs typeface="+mn-cs"/>
              </a:rPr>
              <a:t> denotes hex</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10498073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FF0000"/>
                </a:solidFill>
              </a:rPr>
              <a:t>Why use Two’s Complement</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extLst>
              <p:ext uri="{D42A27DB-BD31-4B8C-83A1-F6EECF244321}">
                <p14:modId xmlns:p14="http://schemas.microsoft.com/office/powerpoint/2010/main" val="453991135"/>
              </p:ext>
            </p:extLst>
          </p:nvPr>
        </p:nvGraphicFramePr>
        <p:xfrm>
          <a:off x="590550" y="2590800"/>
          <a:ext cx="7962900" cy="2286000"/>
        </p:xfrm>
        <a:graphic>
          <a:graphicData uri="http://schemas.openxmlformats.org/drawingml/2006/table">
            <a:tbl>
              <a:tblPr firstRow="1" bandRow="1">
                <a:tableStyleId>{5C22544A-7EE6-4342-B048-85BDC9FD1C3A}</a:tableStyleId>
              </a:tblPr>
              <a:tblGrid>
                <a:gridCol w="1817618">
                  <a:extLst>
                    <a:ext uri="{9D8B030D-6E8A-4147-A177-3AD203B41FA5}">
                      <a16:colId xmlns:a16="http://schemas.microsoft.com/office/drawing/2014/main" val="3168468172"/>
                    </a:ext>
                  </a:extLst>
                </a:gridCol>
                <a:gridCol w="6145282">
                  <a:extLst>
                    <a:ext uri="{9D8B030D-6E8A-4147-A177-3AD203B41FA5}">
                      <a16:colId xmlns:a16="http://schemas.microsoft.com/office/drawing/2014/main" val="578747247"/>
                    </a:ext>
                  </a:extLst>
                </a:gridCol>
              </a:tblGrid>
              <a:tr h="370840">
                <a:tc>
                  <a:txBody>
                    <a:bodyPr/>
                    <a:lstStyle/>
                    <a:p>
                      <a:r>
                        <a:rPr lang="en-US" sz="2000" dirty="0"/>
                        <a:t>Operation</a:t>
                      </a:r>
                    </a:p>
                  </a:txBody>
                  <a:tcPr/>
                </a:tc>
                <a:tc>
                  <a:txBody>
                    <a:bodyPr/>
                    <a:lstStyle/>
                    <a:p>
                      <a:r>
                        <a:rPr lang="en-US" sz="2000" dirty="0"/>
                        <a:t>Are</a:t>
                      </a:r>
                      <a:r>
                        <a:rPr lang="en-US" sz="2000" baseline="0" dirty="0"/>
                        <a:t> signed and unsigned operations the same?</a:t>
                      </a:r>
                      <a:endParaRPr lang="en-US" sz="2000" dirty="0"/>
                    </a:p>
                  </a:txBody>
                  <a:tcPr/>
                </a:tc>
                <a:extLst>
                  <a:ext uri="{0D108BD9-81ED-4DB2-BD59-A6C34878D82A}">
                    <a16:rowId xmlns:a16="http://schemas.microsoft.com/office/drawing/2014/main" val="533090278"/>
                  </a:ext>
                </a:extLst>
              </a:tr>
              <a:tr h="370840">
                <a:tc>
                  <a:txBody>
                    <a:bodyPr/>
                    <a:lstStyle/>
                    <a:p>
                      <a:r>
                        <a:rPr lang="en-US" sz="2000" dirty="0"/>
                        <a:t>Addition</a:t>
                      </a:r>
                    </a:p>
                  </a:txBody>
                  <a:tcPr/>
                </a:tc>
                <a:tc>
                  <a:txBody>
                    <a:bodyPr/>
                    <a:lstStyle/>
                    <a:p>
                      <a:r>
                        <a:rPr lang="en-US" sz="2000" dirty="0"/>
                        <a:t>Yes</a:t>
                      </a:r>
                    </a:p>
                  </a:txBody>
                  <a:tcPr/>
                </a:tc>
                <a:extLst>
                  <a:ext uri="{0D108BD9-81ED-4DB2-BD59-A6C34878D82A}">
                    <a16:rowId xmlns:a16="http://schemas.microsoft.com/office/drawing/2014/main" val="812262497"/>
                  </a:ext>
                </a:extLst>
              </a:tr>
              <a:tr h="370840">
                <a:tc>
                  <a:txBody>
                    <a:bodyPr/>
                    <a:lstStyle/>
                    <a:p>
                      <a:r>
                        <a:rPr lang="en-US" sz="2000" dirty="0"/>
                        <a:t>Subtraction</a:t>
                      </a:r>
                    </a:p>
                  </a:txBody>
                  <a:tcPr/>
                </a:tc>
                <a:tc>
                  <a:txBody>
                    <a:bodyPr/>
                    <a:lstStyle/>
                    <a:p>
                      <a:r>
                        <a:rPr lang="en-US" sz="2000" dirty="0"/>
                        <a:t>Yes</a:t>
                      </a:r>
                    </a:p>
                  </a:txBody>
                  <a:tcPr/>
                </a:tc>
                <a:extLst>
                  <a:ext uri="{0D108BD9-81ED-4DB2-BD59-A6C34878D82A}">
                    <a16:rowId xmlns:a16="http://schemas.microsoft.com/office/drawing/2014/main" val="4197344616"/>
                  </a:ext>
                </a:extLst>
              </a:tr>
              <a:tr h="370840">
                <a:tc>
                  <a:txBody>
                    <a:bodyPr/>
                    <a:lstStyle/>
                    <a:p>
                      <a:r>
                        <a:rPr lang="en-US" sz="2000" dirty="0"/>
                        <a:t>Multiplication</a:t>
                      </a:r>
                    </a:p>
                  </a:txBody>
                  <a:tcPr/>
                </a:tc>
                <a:tc>
                  <a:txBody>
                    <a:bodyPr/>
                    <a:lstStyle/>
                    <a:p>
                      <a:r>
                        <a:rPr lang="en-US" sz="2000" dirty="0"/>
                        <a:t>Yes</a:t>
                      </a:r>
                      <a:r>
                        <a:rPr lang="en-US" sz="2000" baseline="0" dirty="0"/>
                        <a:t> if </a:t>
                      </a:r>
                      <a:r>
                        <a:rPr lang="en-US" sz="2000" dirty="0"/>
                        <a:t>the product has the same number of bits as operands (not discussed in class)</a:t>
                      </a:r>
                    </a:p>
                  </a:txBody>
                  <a:tcPr/>
                </a:tc>
                <a:extLst>
                  <a:ext uri="{0D108BD9-81ED-4DB2-BD59-A6C34878D82A}">
                    <a16:rowId xmlns:a16="http://schemas.microsoft.com/office/drawing/2014/main" val="532458979"/>
                  </a:ext>
                </a:extLst>
              </a:tr>
              <a:tr h="370840">
                <a:tc>
                  <a:txBody>
                    <a:bodyPr/>
                    <a:lstStyle/>
                    <a:p>
                      <a:r>
                        <a:rPr lang="en-US" sz="2000" dirty="0"/>
                        <a:t>Division</a:t>
                      </a:r>
                    </a:p>
                  </a:txBody>
                  <a:tcPr/>
                </a:tc>
                <a:tc>
                  <a:txBody>
                    <a:bodyPr/>
                    <a:lstStyle/>
                    <a:p>
                      <a:r>
                        <a:rPr lang="en-US" sz="2000" dirty="0"/>
                        <a:t>No (not discussed in class)</a:t>
                      </a:r>
                    </a:p>
                  </a:txBody>
                  <a:tcPr/>
                </a:tc>
                <a:extLst>
                  <a:ext uri="{0D108BD9-81ED-4DB2-BD59-A6C34878D82A}">
                    <a16:rowId xmlns:a16="http://schemas.microsoft.com/office/drawing/2014/main" val="507733041"/>
                  </a:ext>
                </a:extLst>
              </a:tr>
            </a:tbl>
          </a:graphicData>
        </a:graphic>
      </p:graphicFrame>
      <p:sp>
        <p:nvSpPr>
          <p:cNvPr id="9" name="TextBox 8"/>
          <p:cNvSpPr txBox="1"/>
          <p:nvPr/>
        </p:nvSpPr>
        <p:spPr>
          <a:xfrm>
            <a:off x="457200" y="1828800"/>
            <a:ext cx="6887719"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Two’s complement representation simplifies hardware</a:t>
            </a:r>
          </a:p>
        </p:txBody>
      </p:sp>
    </p:spTree>
    <p:extLst>
      <p:ext uri="{BB962C8B-B14F-4D97-AF65-F5344CB8AC3E}">
        <p14:creationId xmlns:p14="http://schemas.microsoft.com/office/powerpoint/2010/main" val="3320520282"/>
      </p:ext>
    </p:extLst>
  </p:cSld>
  <p:clrMapOvr>
    <a:masterClrMapping/>
  </p:clrMapOvr>
  <mc:AlternateContent xmlns:mc="http://schemas.openxmlformats.org/markup-compatibility/2006" xmlns:p14="http://schemas.microsoft.com/office/powerpoint/2010/main">
    <mc:Choice Requires="p14">
      <p:transition spd="slow" p14:dur="2000" advTm="37713"/>
    </mc:Choice>
    <mc:Fallback xmlns="">
      <p:transition spd="slow" advTm="37713"/>
    </mc:Fallback>
  </mc:AlternateContent>
  <p:extLst>
    <p:ext uri="{E180D4A7-C9FB-4DFB-919C-405C955672EB}">
      <p14:showEvtLst xmlns:p14="http://schemas.microsoft.com/office/powerpoint/2010/main">
        <p14:playEvt time="9" objId="4"/>
        <p14:stopEvt time="35530" objId="4"/>
      </p14:showEvtLst>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Tree>
    <p:custDataLst>
      <p:tags r:id="rId1"/>
    </p:custDataLst>
    <p:extLst>
      <p:ext uri="{BB962C8B-B14F-4D97-AF65-F5344CB8AC3E}">
        <p14:creationId xmlns:p14="http://schemas.microsoft.com/office/powerpoint/2010/main" val="2023726538"/>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fontScale="90000"/>
          </a:bodyPr>
          <a:lstStyle/>
          <a:p>
            <a:r>
              <a:rPr lang="en-US" dirty="0"/>
              <a:t>Subtracting two signed integers: </a:t>
            </a:r>
            <a:br>
              <a:rPr lang="en-US" dirty="0"/>
            </a:br>
            <a:r>
              <a:rPr lang="en-US" b="1" dirty="0">
                <a:latin typeface="Consolas" panose="020B0609020204030204" pitchFamily="49" charset="0"/>
                <a:cs typeface="Consolas" panose="020B0609020204030204" pitchFamily="49" charset="0"/>
              </a:rPr>
              <a:t>(-9) - 6</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353579" y="5177135"/>
            <a:ext cx="694421"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-15</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t>
            </a:r>
            <a:r>
              <a:rPr kumimoji="0" lang="en-US" sz="1800" b="0" i="0" u="none" strike="noStrike" kern="1200" cap="none" spc="0" normalizeH="0" baseline="0" noProof="0" dirty="0" err="1">
                <a:ln>
                  <a:noFill/>
                </a:ln>
                <a:solidFill>
                  <a:prstClr val="white"/>
                </a:solidFill>
                <a:effectLst/>
                <a:uLnTx/>
                <a:uFillTx/>
                <a:latin typeface="Gill Sans MT"/>
                <a:ea typeface="+mn-ea"/>
                <a:cs typeface="+mn-cs"/>
              </a:rPr>
              <a:t>Subtractor</a:t>
            </a:r>
            <a:endParaRPr kumimoji="0" lang="en-US" sz="1800" b="0" i="0" u="none" strike="noStrike" kern="1200" cap="none" spc="0" normalizeH="0" baseline="0" noProof="0" dirty="0">
              <a:ln>
                <a:noFill/>
              </a:ln>
              <a:solidFill>
                <a:prstClr val="white"/>
              </a:solidFill>
              <a:effectLst/>
              <a:uLnTx/>
              <a:uFillTx/>
              <a:latin typeface="Gill Sans MT"/>
              <a:ea typeface="+mn-ea"/>
              <a:cs typeface="+mn-cs"/>
            </a:endParaRP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17</a:t>
            </a:r>
          </a:p>
        </p:txBody>
      </p:sp>
      <p:sp>
        <p:nvSpPr>
          <p:cNvPr id="19" name="TextBox 18"/>
          <p:cNvSpPr txBox="1"/>
          <p:nvPr/>
        </p:nvSpPr>
        <p:spPr>
          <a:xfrm>
            <a:off x="2514600" y="1295400"/>
            <a:ext cx="381836"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7" name="Rectangle 46"/>
          <p:cNvSpPr/>
          <p:nvPr/>
        </p:nvSpPr>
        <p:spPr>
          <a:xfrm>
            <a:off x="7358018" y="4419600"/>
            <a:ext cx="802182" cy="612517"/>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grpSp>
        <p:nvGrpSpPr>
          <p:cNvPr id="50" name="Group 49"/>
          <p:cNvGrpSpPr/>
          <p:nvPr/>
        </p:nvGrpSpPr>
        <p:grpSpPr>
          <a:xfrm>
            <a:off x="4984411" y="4421832"/>
            <a:ext cx="3183625" cy="632463"/>
            <a:chOff x="5388736" y="1565669"/>
            <a:chExt cx="3183625" cy="632463"/>
          </a:xfrm>
        </p:grpSpPr>
        <p:sp>
          <p:nvSpPr>
            <p:cNvPr id="64" name="Rectangle 63"/>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01111</a:t>
              </a:r>
              <a:endParaRPr kumimoji="0" lang="en-US" sz="1800" b="0" i="0" u="none" strike="noStrike" kern="1200" cap="none" spc="0" normalizeH="0" baseline="0" noProof="0" dirty="0">
                <a:ln>
                  <a:noFill/>
                </a:ln>
                <a:solidFill>
                  <a:srgbClr val="FF00FF"/>
                </a:solidFill>
                <a:effectLst/>
                <a:uLnTx/>
                <a:uFillTx/>
                <a:latin typeface="Gill Sans MT"/>
                <a:ea typeface="+mn-ea"/>
                <a:cs typeface="+mn-cs"/>
              </a:endParaRPr>
            </a:p>
          </p:txBody>
        </p:sp>
        <p:cxnSp>
          <p:nvCxnSpPr>
            <p:cNvPr id="65" name="Straight Arrow Connector 64"/>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10000</a:t>
              </a:r>
            </a:p>
          </p:txBody>
        </p:sp>
        <p:sp>
          <p:nvSpPr>
            <p:cNvPr id="67" name="Rectangle 66"/>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10001</a:t>
              </a:r>
            </a:p>
          </p:txBody>
        </p:sp>
        <p:cxnSp>
          <p:nvCxnSpPr>
            <p:cNvPr id="68" name="Straight Arrow Connector 67"/>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70" name="TextBox 69"/>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71" name="TextBox 70"/>
            <p:cNvSpPr txBox="1"/>
            <p:nvPr/>
          </p:nvSpPr>
          <p:spPr>
            <a:xfrm>
              <a:off x="5560396" y="1585615"/>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sp>
          <p:nvSpPr>
            <p:cNvPr id="72" name="TextBox 71"/>
            <p:cNvSpPr txBox="1"/>
            <p:nvPr/>
          </p:nvSpPr>
          <p:spPr>
            <a:xfrm>
              <a:off x="7827136" y="1565669"/>
              <a:ext cx="56457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-15</a:t>
              </a:r>
            </a:p>
          </p:txBody>
        </p:sp>
      </p:grpSp>
      <p:graphicFrame>
        <p:nvGraphicFramePr>
          <p:cNvPr id="83" name="Table 82"/>
          <p:cNvGraphicFramePr>
            <a:graphicFrameLocks noGrp="1"/>
          </p:cNvGraphicFramePr>
          <p:nvPr/>
        </p:nvGraphicFramePr>
        <p:xfrm>
          <a:off x="2057400"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4" name="Table 83"/>
          <p:cNvGraphicFramePr>
            <a:graphicFrameLocks noGrp="1"/>
          </p:cNvGraphicFramePr>
          <p:nvPr/>
        </p:nvGraphicFramePr>
        <p:xfrm>
          <a:off x="2085583"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152400">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46"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23-6=17</a:t>
            </a:r>
          </a:p>
          <a:p>
            <a:pPr lvl="1"/>
            <a:r>
              <a:rPr lang="en-US" dirty="0"/>
              <a:t>Signed addition: -9+6=-15</a:t>
            </a:r>
          </a:p>
          <a:p>
            <a:r>
              <a:rPr lang="en-US" dirty="0"/>
              <a:t>This example shows that the hardware </a:t>
            </a:r>
            <a:r>
              <a:rPr lang="en-US" dirty="0" err="1"/>
              <a:t>subtractor</a:t>
            </a:r>
            <a:r>
              <a:rPr lang="en-US" dirty="0"/>
              <a:t> for subtracting unsigned numbers, also works correctly for subtracting signed numbers.</a:t>
            </a:r>
          </a:p>
        </p:txBody>
      </p:sp>
    </p:spTree>
    <p:extLst>
      <p:ext uri="{BB962C8B-B14F-4D97-AF65-F5344CB8AC3E}">
        <p14:creationId xmlns:p14="http://schemas.microsoft.com/office/powerpoint/2010/main" val="3706027759"/>
      </p:ext>
    </p:extLst>
  </p:cSld>
  <p:clrMapOvr>
    <a:masterClrMapping/>
  </p:clrMapOvr>
  <mc:AlternateContent xmlns:mc="http://schemas.openxmlformats.org/markup-compatibility/2006" xmlns:p14="http://schemas.microsoft.com/office/powerpoint/2010/main">
    <mc:Choice Requires="p14">
      <p:transition spd="slow" p14:dur="2000" advTm="40381"/>
    </mc:Choice>
    <mc:Fallback xmlns="">
      <p:transition spd="slow" advTm="403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uild="p"/>
    </p:bldLst>
  </p:timing>
  <p:extLst>
    <p:ext uri="{3A86A75C-4F4B-4683-9AE1-C65F6400EC91}">
      <p14:laserTraceLst xmlns:p14="http://schemas.microsoft.com/office/powerpoint/2010/main">
        <p14:tracePtLst>
          <p14:tracePt t="12021" x="3660775" y="1770063"/>
          <p14:tracePt t="12351" x="3678238" y="1770063"/>
          <p14:tracePt t="12352" x="3686175" y="1770063"/>
          <p14:tracePt t="12356" x="3703638" y="1770063"/>
          <p14:tracePt t="12362" x="3721100" y="1770063"/>
          <p14:tracePt t="12366" x="3729038" y="1770063"/>
          <p14:tracePt t="12368" x="3746500" y="1770063"/>
          <p14:tracePt t="12374" x="3763963" y="1770063"/>
          <p14:tracePt t="12380" x="3773488" y="1770063"/>
          <p14:tracePt t="12390" x="3789363" y="1770063"/>
          <p14:tracePt t="12396" x="3806825" y="1770063"/>
          <p14:tracePt t="12402" x="3816350" y="1770063"/>
          <p14:tracePt t="12422" x="3832225" y="1770063"/>
          <p14:tracePt t="12474" x="3841750" y="1770063"/>
          <p14:tracePt t="12486" x="3841750" y="1762125"/>
          <p14:tracePt t="12496" x="3841750" y="1752600"/>
          <p14:tracePt t="12502" x="3841750" y="1736725"/>
          <p14:tracePt t="12512" x="3841750" y="1727200"/>
          <p14:tracePt t="12520" x="3859213" y="1719263"/>
          <p14:tracePt t="12536" x="3867150" y="1701800"/>
          <p14:tracePt t="12548" x="3867150" y="1684338"/>
          <p14:tracePt t="12558" x="3867150" y="1666875"/>
          <p14:tracePt t="12562" x="3859213" y="1649413"/>
          <p14:tracePt t="12574" x="3859213" y="1633538"/>
          <p14:tracePt t="12578" x="3859213" y="1624013"/>
          <p14:tracePt t="12584" x="3859213" y="1606550"/>
          <p14:tracePt t="12586" x="3849688" y="1590675"/>
          <p14:tracePt t="12592" x="3849688" y="1581150"/>
          <p14:tracePt t="12594" x="3841750" y="1573213"/>
          <p14:tracePt t="12596" x="3832225" y="1563688"/>
          <p14:tracePt t="12602" x="3832225" y="1555750"/>
          <p14:tracePt t="12608" x="3824288" y="1538288"/>
          <p14:tracePt t="12614" x="3816350" y="1520825"/>
          <p14:tracePt t="12618" x="3806825" y="1503363"/>
          <p14:tracePt t="12620" x="3798888" y="1487488"/>
          <p14:tracePt t="12628" x="3789363" y="1477963"/>
          <p14:tracePt t="12630" x="3781425" y="1470025"/>
          <p14:tracePt t="12636" x="3773488" y="1460500"/>
          <p14:tracePt t="12642" x="3773488" y="1452563"/>
          <p14:tracePt t="12644" x="3763963" y="1435100"/>
          <p14:tracePt t="12654" x="3763963" y="1417638"/>
          <p14:tracePt t="12656" x="3756025" y="1417638"/>
          <p14:tracePt t="12662" x="3746500" y="1409700"/>
          <p14:tracePt t="12664" x="3738563" y="1400175"/>
          <p14:tracePt t="12669" x="3729038" y="1392238"/>
          <p14:tracePt t="12672" x="3713163" y="1384300"/>
          <p14:tracePt t="12696" x="3695700" y="1384300"/>
          <p14:tracePt t="12706" x="3686175" y="1384300"/>
          <p14:tracePt t="12714" x="3670300" y="1384300"/>
          <p14:tracePt t="12726" x="3660775" y="1384300"/>
          <p14:tracePt t="12730" x="3643313" y="1384300"/>
          <p14:tracePt t="12738" x="3627438" y="1384300"/>
          <p14:tracePt t="12742" x="3617913" y="1384300"/>
          <p14:tracePt t="12746" x="3600450" y="1384300"/>
          <p14:tracePt t="12748" x="3582988" y="1384300"/>
          <p14:tracePt t="12758" x="3575050" y="1384300"/>
          <p14:tracePt t="12767" x="3557588" y="1384300"/>
          <p14:tracePt t="12768" x="3549650" y="1384300"/>
          <p14:tracePt t="12770" x="3549650" y="1392238"/>
          <p14:tracePt t="12774" x="3532188" y="1392238"/>
          <p14:tracePt t="12778" x="3524250" y="1400175"/>
          <p14:tracePt t="12780" x="3524250" y="1409700"/>
          <p14:tracePt t="12784" x="3524250" y="1417638"/>
          <p14:tracePt t="12786" x="3506788" y="1417638"/>
          <p14:tracePt t="12792" x="3497263" y="1427163"/>
          <p14:tracePt t="12798" x="3489325" y="1435100"/>
          <p14:tracePt t="12802" x="3479800" y="1443038"/>
          <p14:tracePt t="12810" x="3471863" y="1452563"/>
          <p14:tracePt t="12812" x="3463925" y="1460500"/>
          <p14:tracePt t="12817" x="3463925" y="1477963"/>
          <p14:tracePt t="12820" x="3454400" y="1487488"/>
          <p14:tracePt t="12824" x="3436938" y="1487488"/>
          <p14:tracePt t="12826" x="3436938" y="1503363"/>
          <p14:tracePt t="12832" x="3436938" y="1520825"/>
          <p14:tracePt t="12834" x="3436938" y="1538288"/>
          <p14:tracePt t="12838" x="3429000" y="1538288"/>
          <p14:tracePt t="12842" x="3421063" y="1546225"/>
          <p14:tracePt t="12848" x="3411538" y="1563688"/>
          <p14:tracePt t="12850" x="3403600" y="1573213"/>
          <p14:tracePt t="12856" x="3403600" y="1590675"/>
          <p14:tracePt t="12862" x="3403600" y="1606550"/>
          <p14:tracePt t="12867" x="3394075" y="1616075"/>
          <p14:tracePt t="12870" x="3394075" y="1633538"/>
          <p14:tracePt t="12876" x="3394075" y="1649413"/>
          <p14:tracePt t="12880" x="3394075" y="1658938"/>
          <p14:tracePt t="12886" x="3394075" y="1676400"/>
          <p14:tracePt t="12890" x="3394075" y="1692275"/>
          <p14:tracePt t="12894" x="3386138" y="1692275"/>
          <p14:tracePt t="12898" x="3378200" y="1701800"/>
          <p14:tracePt t="12904" x="3378200" y="1719263"/>
          <p14:tracePt t="12910" x="3378200" y="1727200"/>
          <p14:tracePt t="12917" x="3378200" y="1744663"/>
          <p14:tracePt t="12922" x="3378200" y="1762125"/>
          <p14:tracePt t="12928" x="3378200" y="1770063"/>
          <p14:tracePt t="12934" x="3378200" y="1787525"/>
          <p14:tracePt t="12936" x="3378200" y="1795463"/>
          <p14:tracePt t="12942" x="3378200" y="1812925"/>
          <p14:tracePt t="12956" x="3378200" y="1830388"/>
          <p14:tracePt t="12961" x="3386138" y="1838325"/>
          <p14:tracePt t="12968" x="3386138" y="1855788"/>
          <p14:tracePt t="12976" x="3403600" y="1865313"/>
          <p14:tracePt t="12985" x="3421063" y="1873250"/>
          <p14:tracePt t="12986" x="3429000" y="1890713"/>
          <p14:tracePt t="12992" x="3429000" y="1898650"/>
          <p14:tracePt t="12998" x="3446463" y="1908175"/>
          <p14:tracePt t="13002" x="3463925" y="1916113"/>
          <p14:tracePt t="13004" x="3471863" y="1916113"/>
          <p14:tracePt t="13008" x="3489325" y="1925638"/>
          <p14:tracePt t="13018" x="3506788" y="1941513"/>
          <p14:tracePt t="13020" x="3524250" y="1951038"/>
          <p14:tracePt t="13030" x="3540125" y="1951038"/>
          <p14:tracePt t="13032" x="3549650" y="1951038"/>
          <p14:tracePt t="13036" x="3557588" y="1958975"/>
          <p14:tracePt t="13040" x="3575050" y="1958975"/>
          <p14:tracePt t="13046" x="3592513" y="1958975"/>
          <p14:tracePt t="13051" x="3600450" y="1958975"/>
          <p14:tracePt t="13054" x="3617913" y="1958975"/>
          <p14:tracePt t="13060" x="3627438" y="1958975"/>
          <p14:tracePt t="13064" x="3643313" y="1958975"/>
          <p14:tracePt t="13068" x="3660775" y="1958975"/>
          <p14:tracePt t="13072" x="3670300" y="1958975"/>
          <p14:tracePt t="13076" x="3678238" y="1958975"/>
          <p14:tracePt t="13078" x="3695700" y="1958975"/>
          <p14:tracePt t="13082" x="3721100" y="1958975"/>
          <p14:tracePt t="13088" x="3729038" y="1951038"/>
          <p14:tracePt t="13090" x="3738563" y="1933575"/>
          <p14:tracePt t="13092" x="3756025" y="1925638"/>
          <p14:tracePt t="13094" x="3763963" y="1925638"/>
          <p14:tracePt t="13096" x="3763963" y="1916113"/>
          <p14:tracePt t="13098" x="3781425" y="1908175"/>
          <p14:tracePt t="13101" x="3789363" y="1890713"/>
          <p14:tracePt t="13102" x="3798888" y="1890713"/>
          <p14:tracePt t="13104" x="3806825" y="1890713"/>
          <p14:tracePt t="13106" x="3824288" y="1882775"/>
          <p14:tracePt t="13110" x="3832225" y="1865313"/>
          <p14:tracePt t="13112" x="3841750" y="1855788"/>
          <p14:tracePt t="13114" x="3849688" y="1855788"/>
          <p14:tracePt t="13119" x="3867150" y="1838325"/>
          <p14:tracePt t="13122" x="3902075" y="1830388"/>
          <p14:tracePt t="13124" x="3919538" y="1822450"/>
          <p14:tracePt t="13126" x="3927475" y="1812925"/>
          <p14:tracePt t="13128" x="3935413" y="1804988"/>
          <p14:tracePt t="13130" x="3944938" y="1804988"/>
          <p14:tracePt t="13135" x="3952875" y="1795463"/>
          <p14:tracePt t="13136" x="3962400" y="1787525"/>
          <p14:tracePt t="13138" x="3970338" y="1779588"/>
          <p14:tracePt t="13140" x="3987800" y="1779588"/>
          <p14:tracePt t="13144" x="3987800" y="1770063"/>
          <p14:tracePt t="13146" x="3995738" y="1762125"/>
          <p14:tracePt t="13151" x="4005263" y="1752600"/>
          <p14:tracePt t="13155" x="4013200" y="1744663"/>
          <p14:tracePt t="13159" x="4022725" y="1736725"/>
          <p14:tracePt t="13167" x="4030663" y="1736725"/>
          <p14:tracePt t="13204" x="4038600" y="1727200"/>
          <p14:tracePt t="13212" x="4038600" y="1719263"/>
          <p14:tracePt t="13226" x="4038600" y="1701800"/>
          <p14:tracePt t="13232" x="4038600" y="1692275"/>
          <p14:tracePt t="13234" x="4030663" y="1684338"/>
          <p14:tracePt t="13236" x="4022725" y="1676400"/>
          <p14:tracePt t="13240" x="4013200" y="1666875"/>
          <p14:tracePt t="13244" x="4005263" y="1649413"/>
          <p14:tracePt t="13248" x="3995738" y="1633538"/>
          <p14:tracePt t="13252" x="3987800" y="1616075"/>
          <p14:tracePt t="13258" x="3978275" y="1606550"/>
          <p14:tracePt t="13260" x="3978275" y="1590675"/>
          <p14:tracePt t="13272" x="3970338" y="1581150"/>
          <p14:tracePt t="13278" x="3962400" y="1573213"/>
          <p14:tracePt t="13286" x="3944938" y="1573213"/>
          <p14:tracePt t="13302" x="3935413" y="1573213"/>
          <p14:tracePt t="13334" x="3919538" y="1573213"/>
          <p14:tracePt t="13346" x="3902075" y="1573213"/>
          <p14:tracePt t="13360" x="3892550" y="1573213"/>
          <p14:tracePt t="13362" x="3876675" y="1573213"/>
          <p14:tracePt t="13370" x="3859213" y="1573213"/>
          <p14:tracePt t="13382" x="0" y="0"/>
        </p14:tracePtLst>
        <p14:tracePtLst>
          <p14:tracePt t="13793" x="1598613" y="1676400"/>
          <p14:tracePt t="13918" x="1606550" y="1676400"/>
          <p14:tracePt t="13930" x="1606550" y="1658938"/>
          <p14:tracePt t="13936" x="1606550" y="1649413"/>
          <p14:tracePt t="13940" x="1606550" y="1633538"/>
          <p14:tracePt t="13942" x="1606550" y="1616075"/>
          <p14:tracePt t="13946" x="1616075" y="1606550"/>
          <p14:tracePt t="13950" x="1616075" y="1590675"/>
          <p14:tracePt t="13956" x="1616075" y="1581150"/>
          <p14:tracePt t="13958" x="1624013" y="1573213"/>
          <p14:tracePt t="13960" x="1633538" y="1563688"/>
          <p14:tracePt t="13964" x="1641475" y="1555750"/>
          <p14:tracePt t="13967" x="1649413" y="1538288"/>
          <p14:tracePt t="13968" x="1649413" y="1530350"/>
          <p14:tracePt t="13972" x="1666875" y="1520825"/>
          <p14:tracePt t="13976" x="1676400" y="1503363"/>
          <p14:tracePt t="13978" x="1684338" y="1495425"/>
          <p14:tracePt t="13982" x="1692275" y="1477963"/>
          <p14:tracePt t="13985" x="1709738" y="1460500"/>
          <p14:tracePt t="13986" x="1727200" y="1452563"/>
          <p14:tracePt t="13988" x="1744663" y="1452563"/>
          <p14:tracePt t="13990" x="1752600" y="1443038"/>
          <p14:tracePt t="13994" x="1762125" y="1435100"/>
          <p14:tracePt t="14002" x="1770063" y="1417638"/>
          <p14:tracePt t="14006" x="1795463" y="1409700"/>
          <p14:tracePt t="14008" x="1804988" y="1400175"/>
          <p14:tracePt t="14012" x="1812925" y="1392238"/>
          <p14:tracePt t="14014" x="1830388" y="1392238"/>
          <p14:tracePt t="14017" x="1838325" y="1392238"/>
          <p14:tracePt t="14024" x="1855788" y="1392238"/>
          <p14:tracePt t="14036" x="1873250" y="1392238"/>
          <p14:tracePt t="14054" x="1882775" y="1392238"/>
          <p14:tracePt t="14058" x="1898650" y="1392238"/>
          <p14:tracePt t="14064" x="1916113" y="1392238"/>
          <p14:tracePt t="14070" x="1925638" y="1400175"/>
          <p14:tracePt t="14072" x="1941513" y="1400175"/>
          <p14:tracePt t="14074" x="1951038" y="1409700"/>
          <p14:tracePt t="14084" x="1968500" y="1417638"/>
          <p14:tracePt t="14094" x="1976438" y="1417638"/>
          <p14:tracePt t="14096" x="1976438" y="1427163"/>
          <p14:tracePt t="14114" x="1993900" y="1435100"/>
          <p14:tracePt t="14122" x="2001838" y="1452563"/>
          <p14:tracePt t="14124" x="2011363" y="1452563"/>
          <p14:tracePt t="14128" x="2019300" y="1452563"/>
          <p14:tracePt t="14130" x="2028825" y="1460500"/>
          <p14:tracePt t="14132" x="2028825" y="1477963"/>
          <p14:tracePt t="14136" x="2044700" y="1487488"/>
          <p14:tracePt t="14138" x="2054225" y="1503363"/>
          <p14:tracePt t="14140" x="2062163" y="1520825"/>
          <p14:tracePt t="14142" x="2062163" y="1538288"/>
          <p14:tracePt t="14145" x="2071688" y="1546225"/>
          <p14:tracePt t="14149" x="2079625" y="1563688"/>
          <p14:tracePt t="14151" x="2087563" y="1581150"/>
          <p14:tracePt t="14152" x="2087563" y="1598613"/>
          <p14:tracePt t="14154" x="2087563" y="1606550"/>
          <p14:tracePt t="14156" x="2087563" y="1624013"/>
          <p14:tracePt t="14158" x="2097088" y="1641475"/>
          <p14:tracePt t="14160" x="2105025" y="1649413"/>
          <p14:tracePt t="14162" x="2114550" y="1676400"/>
          <p14:tracePt t="14164" x="2122488" y="1692275"/>
          <p14:tracePt t="14167" x="2122488" y="1709738"/>
          <p14:tracePt t="14168" x="2122488" y="1719263"/>
          <p14:tracePt t="14170" x="2122488" y="1736725"/>
          <p14:tracePt t="14172" x="2122488" y="1744663"/>
          <p14:tracePt t="14176" x="2122488" y="1762125"/>
          <p14:tracePt t="14178" x="2122488" y="1779588"/>
          <p14:tracePt t="14182" x="2122488" y="1787525"/>
          <p14:tracePt t="14184" x="2122488" y="1804988"/>
          <p14:tracePt t="14186" x="2122488" y="1822450"/>
          <p14:tracePt t="14192" x="2122488" y="1830388"/>
          <p14:tracePt t="14198" x="2122488" y="1847850"/>
          <p14:tracePt t="14219" x="2122488" y="1865313"/>
          <p14:tracePt t="14224" x="2105025" y="1873250"/>
          <p14:tracePt t="14235" x="2087563" y="1873250"/>
          <p14:tracePt t="14244" x="2087563" y="1882775"/>
          <p14:tracePt t="14248" x="2079625" y="1890713"/>
          <p14:tracePt t="14258" x="2062163" y="1890713"/>
          <p14:tracePt t="14260" x="2054225" y="1890713"/>
          <p14:tracePt t="14267" x="2036763" y="1890713"/>
          <p14:tracePt t="14269" x="2019300" y="1890713"/>
          <p14:tracePt t="14272" x="2011363" y="1890713"/>
          <p14:tracePt t="14276" x="1993900" y="1890713"/>
          <p14:tracePt t="14278" x="1976438" y="1890713"/>
          <p14:tracePt t="14280" x="1968500" y="1890713"/>
          <p14:tracePt t="14285" x="1951038" y="1890713"/>
          <p14:tracePt t="14288" x="1933575" y="1890713"/>
          <p14:tracePt t="14292" x="1925638" y="1890713"/>
          <p14:tracePt t="14294" x="1908175" y="1890713"/>
          <p14:tracePt t="14296" x="1898650" y="1890713"/>
          <p14:tracePt t="14298" x="1898650" y="1882775"/>
          <p14:tracePt t="14302" x="1882775" y="1882775"/>
          <p14:tracePt t="14306" x="1873250" y="1882775"/>
          <p14:tracePt t="14310" x="1865313" y="1882775"/>
          <p14:tracePt t="14312" x="1855788" y="1873250"/>
          <p14:tracePt t="14317" x="1847850" y="1865313"/>
          <p14:tracePt t="14328" x="1830388" y="1865313"/>
          <p14:tracePt t="14330" x="1822450" y="1855788"/>
          <p14:tracePt t="14334" x="1822450" y="1847850"/>
          <p14:tracePt t="14336" x="1822450" y="1838325"/>
          <p14:tracePt t="14344" x="1812925" y="1830388"/>
          <p14:tracePt t="14351" x="1812925" y="1812925"/>
          <p14:tracePt t="14352" x="1804988" y="1804988"/>
          <p14:tracePt t="14356" x="1795463" y="1804988"/>
          <p14:tracePt t="14360" x="1795463" y="1787525"/>
          <p14:tracePt t="14364" x="1795463" y="1770063"/>
          <p14:tracePt t="14372" x="1787525" y="1752600"/>
          <p14:tracePt t="14374" x="1779588" y="1736725"/>
          <p14:tracePt t="14376" x="1762125" y="1719263"/>
          <p14:tracePt t="14378" x="1752600" y="1701800"/>
          <p14:tracePt t="14382" x="1744663" y="1676400"/>
          <p14:tracePt t="14385" x="1736725" y="1666875"/>
          <p14:tracePt t="14386" x="1736725" y="1649413"/>
          <p14:tracePt t="14388" x="1727200" y="1641475"/>
          <p14:tracePt t="14392" x="1719263" y="1624013"/>
          <p14:tracePt t="14394" x="1709738" y="1616075"/>
          <p14:tracePt t="14396" x="1701800" y="1606550"/>
          <p14:tracePt t="14401" x="1692275" y="1598613"/>
          <p14:tracePt t="14402" x="1676400" y="1581150"/>
          <p14:tracePt t="14408" x="1666875" y="1563688"/>
          <p14:tracePt t="14410" x="1666875" y="1555750"/>
          <p14:tracePt t="14413" x="1658938" y="1546225"/>
          <p14:tracePt t="14417" x="1649413" y="1538288"/>
          <p14:tracePt t="14427" x="1641475" y="1530350"/>
          <p14:tracePt t="14428" x="1633538" y="1530350"/>
          <p14:tracePt t="14446" x="1624013" y="1530350"/>
          <p14:tracePt t="14596" x="1616075" y="1530350"/>
          <p14:tracePt t="14599" x="0" y="0"/>
        </p14:tracePtLst>
        <p14:tracePtLst>
          <p14:tracePt t="18411" x="3841750" y="2827338"/>
          <p14:tracePt t="18427" x="3841750" y="2819400"/>
          <p14:tracePt t="18453" x="3841750" y="2809875"/>
          <p14:tracePt t="18459" x="3841750" y="2792413"/>
          <p14:tracePt t="18475" x="3841750" y="2776538"/>
          <p14:tracePt t="18477" x="3841750" y="2767013"/>
          <p14:tracePt t="18481" x="3849688" y="2749550"/>
          <p14:tracePt t="18485" x="3849688" y="2733675"/>
          <p14:tracePt t="18489" x="3849688" y="2724150"/>
          <p14:tracePt t="18493" x="3849688" y="2706688"/>
          <p14:tracePt t="18497" x="3849688" y="2689225"/>
          <p14:tracePt t="18503" x="3849688" y="2681288"/>
          <p14:tracePt t="18507" x="3849688" y="2655888"/>
          <p14:tracePt t="18513" x="3849688" y="2638425"/>
          <p14:tracePt t="18515" x="3849688" y="2630488"/>
          <p14:tracePt t="18519" x="3849688" y="2613025"/>
          <p14:tracePt t="18527" x="3849688" y="2595563"/>
          <p14:tracePt t="18535" x="3849688" y="2586038"/>
          <p14:tracePt t="18541" x="3849688" y="2570163"/>
          <p14:tracePt t="18547" x="3841750" y="2552700"/>
          <p14:tracePt t="18551" x="3824288" y="2535238"/>
          <p14:tracePt t="18553" x="3806825" y="2535238"/>
          <p14:tracePt t="18557" x="3798888" y="2517775"/>
          <p14:tracePt t="18559" x="3789363" y="2509838"/>
          <p14:tracePt t="18561" x="3781425" y="2500313"/>
          <p14:tracePt t="18563" x="3763963" y="2492375"/>
          <p14:tracePt t="18565" x="3756025" y="2492375"/>
          <p14:tracePt t="18568" x="3756025" y="2484438"/>
          <p14:tracePt t="18569" x="3738563" y="2484438"/>
          <p14:tracePt t="18573" x="3721100" y="2474913"/>
          <p14:tracePt t="18575" x="3713163" y="2466975"/>
          <p14:tracePt t="18579" x="3695700" y="2457450"/>
          <p14:tracePt t="18585" x="3678238" y="2449513"/>
          <p14:tracePt t="18587" x="3660775" y="2449513"/>
          <p14:tracePt t="18589" x="3652838" y="2439988"/>
          <p14:tracePt t="18591" x="3635375" y="2439988"/>
          <p14:tracePt t="18595" x="3617913" y="2439988"/>
          <p14:tracePt t="18601" x="3609975" y="2432050"/>
          <p14:tracePt t="18607" x="3592513" y="2424113"/>
          <p14:tracePt t="18611" x="3575050" y="2424113"/>
          <p14:tracePt t="18617" x="3557588" y="2414588"/>
          <p14:tracePt t="18625" x="3549650" y="2406650"/>
          <p14:tracePt t="18629" x="3532188" y="2406650"/>
          <p14:tracePt t="18641" x="3514725" y="2406650"/>
          <p14:tracePt t="18651" x="3506788" y="2406650"/>
          <p14:tracePt t="18659" x="3489325" y="2406650"/>
          <p14:tracePt t="18661" x="3471863" y="2406650"/>
          <p14:tracePt t="18669" x="3463925" y="2406650"/>
          <p14:tracePt t="18682" x="3446463" y="2406650"/>
          <p14:tracePt t="18686" x="3436938" y="2406650"/>
          <p14:tracePt t="18687" x="3436938" y="2414588"/>
          <p14:tracePt t="18693" x="3421063" y="2414588"/>
          <p14:tracePt t="18695" x="3411538" y="2414588"/>
          <p14:tracePt t="18699" x="3411538" y="2424113"/>
          <p14:tracePt t="18701" x="3403600" y="2432050"/>
          <p14:tracePt t="18703" x="3394075" y="2439988"/>
          <p14:tracePt t="18709" x="3378200" y="2439988"/>
          <p14:tracePt t="18711" x="3368675" y="2449513"/>
          <p14:tracePt t="18715" x="3351213" y="2449513"/>
          <p14:tracePt t="18719" x="3333750" y="2457450"/>
          <p14:tracePt t="18721" x="3325813" y="2474913"/>
          <p14:tracePt t="18723" x="3317875" y="2484438"/>
          <p14:tracePt t="18725" x="3317875" y="2492375"/>
          <p14:tracePt t="18727" x="3300413" y="2492375"/>
          <p14:tracePt t="18729" x="3282950" y="2500313"/>
          <p14:tracePt t="18733" x="3257550" y="2517775"/>
          <p14:tracePt t="18735" x="3257550" y="2535238"/>
          <p14:tracePt t="18737" x="3240088" y="2552700"/>
          <p14:tracePt t="18739" x="3222625" y="2552700"/>
          <p14:tracePt t="18741" x="3214688" y="2560638"/>
          <p14:tracePt t="18743" x="3214688" y="2570163"/>
          <p14:tracePt t="18745" x="3205163" y="2578100"/>
          <p14:tracePt t="18747" x="3197225" y="2578100"/>
          <p14:tracePt t="18749" x="3187700" y="2595563"/>
          <p14:tracePt t="18751" x="3187700" y="2603500"/>
          <p14:tracePt t="18755" x="3179763" y="2613025"/>
          <p14:tracePt t="18759" x="3171825" y="2620963"/>
          <p14:tracePt t="18768" x="3162300" y="2630488"/>
          <p14:tracePt t="18771" x="3162300" y="2638425"/>
          <p14:tracePt t="18779" x="3162300" y="2655888"/>
          <p14:tracePt t="18791" x="3162300" y="2673350"/>
          <p14:tracePt t="18829" x="3171825" y="2681288"/>
          <p14:tracePt t="18831" x="3171825" y="2698750"/>
          <p14:tracePt t="18839" x="3179763" y="2698750"/>
          <p14:tracePt t="18851" x="3187700" y="2698750"/>
          <p14:tracePt t="18865" x="3205163" y="2698750"/>
          <p14:tracePt t="18871" x="3214688" y="2698750"/>
          <p14:tracePt t="18885" x="3230563" y="2698750"/>
          <p14:tracePt t="18905" x="3248025" y="2698750"/>
          <p14:tracePt t="18923" x="3257550" y="2698750"/>
          <p14:tracePt t="18933" x="3275013" y="2698750"/>
          <p14:tracePt t="18947" x="3290888" y="2698750"/>
          <p14:tracePt t="18966" x="0" y="0"/>
        </p14:tracePtLst>
        <p14:tracePtLst>
          <p14:tracePt t="19459" x="1530350" y="2492375"/>
          <p14:tracePt t="19625" x="1530350" y="2509838"/>
          <p14:tracePt t="19629" x="1538288" y="2527300"/>
          <p14:tracePt t="19631" x="1555750" y="2527300"/>
          <p14:tracePt t="19633" x="1563688" y="2543175"/>
          <p14:tracePt t="19637" x="1563688" y="2560638"/>
          <p14:tracePt t="19641" x="1563688" y="2570163"/>
          <p14:tracePt t="19645" x="1563688" y="2586038"/>
          <p14:tracePt t="19647" x="1563688" y="2603500"/>
          <p14:tracePt t="19649" x="1573213" y="2613025"/>
          <p14:tracePt t="19651" x="1573213" y="2630488"/>
          <p14:tracePt t="19655" x="1581150" y="2646363"/>
          <p14:tracePt t="19657" x="1590675" y="2655888"/>
          <p14:tracePt t="19659" x="1598613" y="2663825"/>
          <p14:tracePt t="19661" x="1606550" y="2681288"/>
          <p14:tracePt t="19665" x="1624013" y="2698750"/>
          <p14:tracePt t="19669" x="1624013" y="2716213"/>
          <p14:tracePt t="19671" x="1641475" y="2724150"/>
          <p14:tracePt t="19673" x="1658938" y="2733675"/>
          <p14:tracePt t="19675" x="1666875" y="2741613"/>
          <p14:tracePt t="19681" x="1676400" y="2759075"/>
          <p14:tracePt t="19683" x="1684338" y="2767013"/>
          <p14:tracePt t="19685" x="1701800" y="2776538"/>
          <p14:tracePt t="19687" x="1719263" y="2784475"/>
          <p14:tracePt t="19693" x="1736725" y="2801938"/>
          <p14:tracePt t="19695" x="1736725" y="2809875"/>
          <p14:tracePt t="19697" x="1752600" y="2819400"/>
          <p14:tracePt t="19699" x="1770063" y="2819400"/>
          <p14:tracePt t="19701" x="1779588" y="2827338"/>
          <p14:tracePt t="19703" x="1795463" y="2844800"/>
          <p14:tracePt t="19705" x="1812925" y="2852738"/>
          <p14:tracePt t="19707" x="1830388" y="2852738"/>
          <p14:tracePt t="19709" x="1838325" y="2862263"/>
          <p14:tracePt t="19711" x="1855788" y="2879725"/>
          <p14:tracePt t="19713" x="1873250" y="2887663"/>
          <p14:tracePt t="19715" x="1890713" y="2887663"/>
          <p14:tracePt t="19718" x="1916113" y="2895600"/>
          <p14:tracePt t="19719" x="1951038" y="2905125"/>
          <p14:tracePt t="19721" x="1968500" y="2913063"/>
          <p14:tracePt t="19723" x="1985963" y="2922588"/>
          <p14:tracePt t="19725" x="2011363" y="2938463"/>
          <p14:tracePt t="19727" x="2036763" y="2947988"/>
          <p14:tracePt t="19729" x="2054225" y="2947988"/>
          <p14:tracePt t="19731" x="2079625" y="2947988"/>
          <p14:tracePt t="19733" x="2105025" y="2955925"/>
          <p14:tracePt t="19735" x="2132013" y="2973388"/>
          <p14:tracePt t="19737" x="2157413" y="2981325"/>
          <p14:tracePt t="19739" x="2174875" y="2981325"/>
          <p14:tracePt t="19741" x="2190750" y="2990850"/>
          <p14:tracePt t="19743" x="2217738" y="2998788"/>
          <p14:tracePt t="19745" x="2235200" y="2998788"/>
          <p14:tracePt t="19747" x="2251075" y="2998788"/>
          <p14:tracePt t="19751" x="2268538" y="2998788"/>
          <p14:tracePt t="19753" x="2286000" y="3008313"/>
          <p14:tracePt t="19755" x="2303463" y="3008313"/>
          <p14:tracePt t="19757" x="2311400" y="3008313"/>
          <p14:tracePt t="19759" x="2328863" y="3008313"/>
          <p14:tracePt t="19763" x="2336800" y="3008313"/>
          <p14:tracePt t="19768" x="2354263" y="3008313"/>
          <p14:tracePt t="19775" x="2371725" y="3008313"/>
          <p14:tracePt t="19779" x="2381250" y="3008313"/>
          <p14:tracePt t="19791" x="2397125" y="3008313"/>
          <p14:tracePt t="19795" x="2414588" y="3008313"/>
          <p14:tracePt t="19818" x="2424113" y="2998788"/>
          <p14:tracePt t="19821" x="2432050" y="2981325"/>
          <p14:tracePt t="19825" x="2439988" y="2973388"/>
          <p14:tracePt t="19827" x="2439988" y="2955925"/>
          <p14:tracePt t="19831" x="2439988" y="2938463"/>
          <p14:tracePt t="19833" x="2439988" y="2930525"/>
          <p14:tracePt t="19837" x="2439988" y="2913063"/>
          <p14:tracePt t="19839" x="2439988" y="2895600"/>
          <p14:tracePt t="19841" x="2439988" y="2887663"/>
          <p14:tracePt t="19845" x="2439988" y="2862263"/>
          <p14:tracePt t="19849" x="2439988" y="2844800"/>
          <p14:tracePt t="19851" x="2439988" y="2827338"/>
          <p14:tracePt t="19859" x="2432050" y="2801938"/>
          <p14:tracePt t="19863" x="2432050" y="2784475"/>
          <p14:tracePt t="19871" x="2432050" y="2767013"/>
          <p14:tracePt t="19877" x="2424113" y="2759075"/>
          <p14:tracePt t="19883" x="2414588" y="2741613"/>
          <p14:tracePt t="19885" x="2414588" y="2733675"/>
          <p14:tracePt t="19887" x="2406650" y="2724150"/>
          <p14:tracePt t="19893" x="2406650" y="2706688"/>
          <p14:tracePt t="19897" x="2397125" y="2689225"/>
          <p14:tracePt t="19903" x="2389188" y="2681288"/>
          <p14:tracePt t="19905" x="2381250" y="2663825"/>
          <p14:tracePt t="19907" x="2363788" y="2655888"/>
          <p14:tracePt t="19909" x="2363788" y="2646363"/>
          <p14:tracePt t="19915" x="2354263" y="2638425"/>
          <p14:tracePt t="19918" x="2336800" y="2630488"/>
          <p14:tracePt t="19919" x="2328863" y="2613025"/>
          <p14:tracePt t="19921" x="2328863" y="2603500"/>
          <p14:tracePt t="19925" x="2311400" y="2595563"/>
          <p14:tracePt t="19929" x="2286000" y="2578100"/>
          <p14:tracePt t="19931" x="2278063" y="2560638"/>
          <p14:tracePt t="19933" x="2260600" y="2552700"/>
          <p14:tracePt t="19937" x="2251075" y="2543175"/>
          <p14:tracePt t="19939" x="2225675" y="2535238"/>
          <p14:tracePt t="19941" x="2208213" y="2527300"/>
          <p14:tracePt t="19943" x="2182813" y="2517775"/>
          <p14:tracePt t="19945" x="2165350" y="2509838"/>
          <p14:tracePt t="19947" x="2147888" y="2500313"/>
          <p14:tracePt t="19949" x="2122488" y="2484438"/>
          <p14:tracePt t="19951" x="2105025" y="2466975"/>
          <p14:tracePt t="19953" x="2087563" y="2457450"/>
          <p14:tracePt t="19957" x="2062163" y="2449513"/>
          <p14:tracePt t="19959" x="2054225" y="2439988"/>
          <p14:tracePt t="19961" x="2044700" y="2432050"/>
          <p14:tracePt t="19963" x="2019300" y="2414588"/>
          <p14:tracePt t="19965" x="2001838" y="2406650"/>
          <p14:tracePt t="19969" x="1976438" y="2389188"/>
          <p14:tracePt t="19971" x="1951038" y="2381250"/>
          <p14:tracePt t="19975" x="1933575" y="2381250"/>
          <p14:tracePt t="19977" x="1908175" y="2381250"/>
          <p14:tracePt t="19979" x="1890713" y="2381250"/>
          <p14:tracePt t="19981" x="1890713" y="2371725"/>
          <p14:tracePt t="19983" x="1873250" y="2371725"/>
          <p14:tracePt t="19985" x="1855788" y="2371725"/>
          <p14:tracePt t="19989" x="1847850" y="2371725"/>
          <p14:tracePt t="19997" x="1830388" y="2371725"/>
          <p14:tracePt t="20007" x="1822450" y="2371725"/>
          <p14:tracePt t="20021" x="1804988" y="2371725"/>
          <p14:tracePt t="20027" x="1787525" y="2371725"/>
          <p14:tracePt t="20033" x="1779588" y="2371725"/>
          <p14:tracePt t="20043" x="1762125" y="2371725"/>
          <p14:tracePt t="20052" x="1744663" y="2371725"/>
          <p14:tracePt t="20075" x="1736725" y="2371725"/>
          <p14:tracePt t="20079" x="1727200" y="2371725"/>
          <p14:tracePt t="20087" x="1719263" y="2371725"/>
          <p14:tracePt t="20095" x="1709738" y="2381250"/>
          <p14:tracePt t="20102" x="1692275" y="2381250"/>
          <p14:tracePt t="20103" x="1684338" y="2389188"/>
          <p14:tracePt t="20109" x="1684338" y="2397125"/>
          <p14:tracePt t="20111" x="1676400" y="2406650"/>
          <p14:tracePt t="20118" x="1676400" y="2414588"/>
          <p14:tracePt t="20119" x="1666875" y="2424113"/>
          <p14:tracePt t="20125" x="1658938" y="2432050"/>
          <p14:tracePt t="20129" x="1649413" y="2439988"/>
          <p14:tracePt t="20135" x="1641475" y="2449513"/>
          <p14:tracePt t="20137" x="1633538" y="2457450"/>
          <p14:tracePt t="20141" x="1616075" y="2474913"/>
          <p14:tracePt t="20149" x="1606550" y="2492375"/>
          <p14:tracePt t="20151" x="1606550" y="2500313"/>
          <p14:tracePt t="20157" x="1606550" y="2517775"/>
          <p14:tracePt t="20163" x="1598613" y="2535238"/>
          <p14:tracePt t="20168" x="1581150" y="2535238"/>
          <p14:tracePt t="20169" x="1573213" y="2552700"/>
          <p14:tracePt t="20179" x="1573213" y="2570163"/>
          <p14:tracePt t="20185" x="1573213" y="2578100"/>
          <p14:tracePt t="20189" x="1573213" y="2595563"/>
          <p14:tracePt t="20195" x="1573213" y="2613025"/>
          <p14:tracePt t="20201" x="1581150" y="2630488"/>
          <p14:tracePt t="20207" x="1581150" y="2638425"/>
          <p14:tracePt t="20209" x="1590675" y="2646363"/>
          <p14:tracePt t="20213" x="1598613" y="2663825"/>
          <p14:tracePt t="20263" x="1606550" y="2663825"/>
          <p14:tracePt t="20266" x="0" y="0"/>
        </p14:tracePtLst>
        <p14:tracePtLst>
          <p14:tracePt t="21014" x="3059113" y="4340225"/>
          <p14:tracePt t="21045" x="3041650" y="4330700"/>
          <p14:tracePt t="21051" x="3025775" y="4322763"/>
          <p14:tracePt t="21055" x="3016250" y="4322763"/>
          <p14:tracePt t="21059" x="2998788" y="4322763"/>
          <p14:tracePt t="21063" x="2981325" y="4314825"/>
          <p14:tracePt t="21069" x="2973388" y="4305300"/>
          <p14:tracePt t="21071" x="2955925" y="4305300"/>
          <p14:tracePt t="21077" x="2930525" y="4305300"/>
          <p14:tracePt t="21081" x="2913063" y="4297363"/>
          <p14:tracePt t="21085" x="2905125" y="4297363"/>
          <p14:tracePt t="21089" x="2887663" y="4297363"/>
          <p14:tracePt t="21091" x="2870200" y="4297363"/>
          <p14:tracePt t="21093" x="2862263" y="4287838"/>
          <p14:tracePt t="21095" x="2844800" y="4279900"/>
          <p14:tracePt t="21099" x="2827338" y="4271963"/>
          <p14:tracePt t="21103" x="2809875" y="4262438"/>
          <p14:tracePt t="21107" x="2792413" y="4262438"/>
          <p14:tracePt t="21109" x="2776538" y="4262438"/>
          <p14:tracePt t="21111" x="2759075" y="4262438"/>
          <p14:tracePt t="21113" x="2749550" y="4262438"/>
          <p14:tracePt t="21118" x="2733675" y="4254500"/>
          <p14:tracePt t="21121" x="2716213" y="4244975"/>
          <p14:tracePt t="21125" x="2706688" y="4244975"/>
          <p14:tracePt t="21129" x="2689225" y="4244975"/>
          <p14:tracePt t="21133" x="2673350" y="4244975"/>
          <p14:tracePt t="21143" x="2663825" y="4244975"/>
          <p14:tracePt t="21147" x="2646363" y="4244975"/>
          <p14:tracePt t="21153" x="2630488" y="4244975"/>
          <p14:tracePt t="21159" x="2620963" y="4244975"/>
          <p14:tracePt t="21161" x="2603500" y="4244975"/>
          <p14:tracePt t="21165" x="2586038" y="4244975"/>
          <p14:tracePt t="21168" x="2578100" y="4244975"/>
          <p14:tracePt t="21171" x="2560638" y="4244975"/>
          <p14:tracePt t="21173" x="2552700" y="4244975"/>
          <p14:tracePt t="21179" x="2535238" y="4244975"/>
          <p14:tracePt t="21181" x="2517775" y="4244975"/>
          <p14:tracePt t="21187" x="2509838" y="4244975"/>
          <p14:tracePt t="21189" x="2492375" y="4244975"/>
          <p14:tracePt t="21195" x="2474913" y="4254500"/>
          <p14:tracePt t="21199" x="2466975" y="4254500"/>
          <p14:tracePt t="21201" x="2449513" y="4262438"/>
          <p14:tracePt t="21203" x="2439988" y="4271963"/>
          <p14:tracePt t="21207" x="2432050" y="4271963"/>
          <p14:tracePt t="21211" x="2424113" y="4271963"/>
          <p14:tracePt t="21213" x="2414588" y="4271963"/>
          <p14:tracePt t="21221" x="2406650" y="4279900"/>
          <p14:tracePt t="21223" x="2406650" y="4287838"/>
          <p14:tracePt t="21235" x="2397125" y="4297363"/>
          <p14:tracePt t="21249" x="2389188" y="4314825"/>
          <p14:tracePt t="21251" x="2381250" y="4322763"/>
          <p14:tracePt t="21257" x="2371725" y="4322763"/>
          <p14:tracePt t="21259" x="2371725" y="4330700"/>
          <p14:tracePt t="21265" x="2363788" y="4340225"/>
          <p14:tracePt t="21269" x="2363788" y="4357688"/>
          <p14:tracePt t="21271" x="2354263" y="4365625"/>
          <p14:tracePt t="21273" x="2346325" y="4365625"/>
          <p14:tracePt t="21279" x="2346325" y="4383088"/>
          <p14:tracePt t="21285" x="2346325" y="4400550"/>
          <p14:tracePt t="21289" x="2346325" y="4408488"/>
          <p14:tracePt t="21295" x="2346325" y="4425950"/>
          <p14:tracePt t="21299" x="2346325" y="4433888"/>
          <p14:tracePt t="21301" x="2346325" y="4451350"/>
          <p14:tracePt t="21307" x="2346325" y="4468813"/>
          <p14:tracePt t="21309" x="2346325" y="4486275"/>
          <p14:tracePt t="21313" x="2346325" y="4494213"/>
          <p14:tracePt t="21318" x="2346325" y="4511675"/>
          <p14:tracePt t="21321" x="2346325" y="4521200"/>
          <p14:tracePt t="21325" x="2346325" y="4537075"/>
          <p14:tracePt t="21331" x="2363788" y="4554538"/>
          <p14:tracePt t="21333" x="2371725" y="4564063"/>
          <p14:tracePt t="21345" x="2381250" y="4572000"/>
          <p14:tracePt t="21349" x="2389188" y="4579938"/>
          <p14:tracePt t="21357" x="2406650" y="4597400"/>
          <p14:tracePt t="21361" x="2414588" y="4614863"/>
          <p14:tracePt t="21369" x="2414588" y="4622800"/>
          <p14:tracePt t="21371" x="2424113" y="4632325"/>
          <p14:tracePt t="21379" x="2432050" y="4632325"/>
          <p14:tracePt t="21386" x="2449513" y="4632325"/>
          <p14:tracePt t="21387" x="2457450" y="4640263"/>
          <p14:tracePt t="21399" x="2474913" y="4640263"/>
          <p14:tracePt t="21401" x="2484438" y="4640263"/>
          <p14:tracePt t="21409" x="2500313" y="4640263"/>
          <p14:tracePt t="21411" x="2509838" y="4640263"/>
          <p14:tracePt t="21413" x="2527300" y="4649788"/>
          <p14:tracePt t="21415" x="2543175" y="4657725"/>
          <p14:tracePt t="21421" x="2560638" y="4657725"/>
          <p14:tracePt t="21423" x="2578100" y="4657725"/>
          <p14:tracePt t="21427" x="2595563" y="4657725"/>
          <p14:tracePt t="21431" x="2613025" y="4657725"/>
          <p14:tracePt t="21433" x="2620963" y="4657725"/>
          <p14:tracePt t="21437" x="2638425" y="4657725"/>
          <p14:tracePt t="21439" x="2655888" y="4657725"/>
          <p14:tracePt t="21441" x="2663825" y="4657725"/>
          <p14:tracePt t="21443" x="2681288" y="4657725"/>
          <p14:tracePt t="21447" x="2706688" y="4657725"/>
          <p14:tracePt t="21449" x="2716213" y="4657725"/>
          <p14:tracePt t="21455" x="2733675" y="4657725"/>
          <p14:tracePt t="21465" x="2741613" y="4657725"/>
          <p14:tracePt t="21471" x="2759075" y="4657725"/>
          <p14:tracePt t="21473" x="2776538" y="4657725"/>
          <p14:tracePt t="21479" x="2784475" y="4657725"/>
          <p14:tracePt t="21487" x="2801938" y="4657725"/>
          <p14:tracePt t="21491" x="2819400" y="4657725"/>
          <p14:tracePt t="21499" x="2827338" y="4649788"/>
          <p14:tracePt t="21503" x="2844800" y="4640263"/>
          <p14:tracePt t="21506" x="2852738" y="4632325"/>
          <p14:tracePt t="21507" x="2852738" y="4622800"/>
          <p14:tracePt t="21509" x="2862263" y="4622800"/>
          <p14:tracePt t="21511" x="2862263" y="4606925"/>
          <p14:tracePt t="21513" x="2870200" y="4597400"/>
          <p14:tracePt t="21518" x="2879725" y="4597400"/>
          <p14:tracePt t="21519" x="2887663" y="4589463"/>
          <p14:tracePt t="21521" x="2895600" y="4572000"/>
          <p14:tracePt t="21523" x="2905125" y="4564063"/>
          <p14:tracePt t="21527" x="2905125" y="4554538"/>
          <p14:tracePt t="21529" x="2905125" y="4537075"/>
          <p14:tracePt t="21533" x="2913063" y="4529138"/>
          <p14:tracePt t="21540" x="2922588" y="4511675"/>
          <p14:tracePt t="21541" x="2922588" y="4503738"/>
          <p14:tracePt t="21545" x="2938463" y="4494213"/>
          <p14:tracePt t="21549" x="2947988" y="4486275"/>
          <p14:tracePt t="21553" x="2947988" y="4468813"/>
          <p14:tracePt t="21568" x="2947988" y="4460875"/>
          <p14:tracePt t="21569" x="2955925" y="4451350"/>
          <p14:tracePt t="21575" x="2965450" y="4451350"/>
          <p14:tracePt t="21587" x="2973388" y="4443413"/>
          <p14:tracePt t="21595" x="2973388" y="4433888"/>
          <p14:tracePt t="21611" x="2990850" y="4433888"/>
          <p14:tracePt t="21669" x="2998788" y="4433888"/>
          <p14:tracePt t="21671" x="0" y="0"/>
        </p14:tracePtLst>
        <p14:tracePtLst>
          <p14:tracePt t="23400" x="2165350" y="5105400"/>
          <p14:tracePt t="23524" x="2182813" y="5105400"/>
          <p14:tracePt t="23537" x="2200275" y="5105400"/>
          <p14:tracePt t="23551" x="2208213" y="5105400"/>
          <p14:tracePt t="23563" x="2225675" y="5105400"/>
          <p14:tracePt t="23635" x="2251075" y="5105400"/>
          <p14:tracePt t="23657" x="2260600" y="5105400"/>
          <p14:tracePt t="23683" x="2278063" y="5105400"/>
          <p14:tracePt t="23738" x="2286000" y="5105400"/>
          <p14:tracePt t="23760" x="2303463" y="5105400"/>
          <p14:tracePt t="23791" x="2320925" y="5105400"/>
          <p14:tracePt t="23804" x="2328863" y="5105400"/>
          <p14:tracePt t="23833" x="2346325" y="5105400"/>
          <p14:tracePt t="23841" x="2354263" y="5105400"/>
          <p14:tracePt t="23843" x="2363788" y="5113338"/>
          <p14:tracePt t="23855" x="2381250" y="5113338"/>
          <p14:tracePt t="23863" x="2397125" y="5113338"/>
          <p14:tracePt t="23881" x="2406650" y="5113338"/>
          <p14:tracePt t="23896" x="2424113" y="5113338"/>
          <p14:tracePt t="23933" x="2439988" y="5113338"/>
          <p14:tracePt t="23941" x="2449513" y="5113338"/>
          <p14:tracePt t="23945" x="2457450" y="5113338"/>
          <p14:tracePt t="23956" x="2466975" y="5121275"/>
          <p14:tracePt t="23969" x="2484438" y="5121275"/>
          <p14:tracePt t="23981" x="2500313" y="5121275"/>
          <p14:tracePt t="23991" x="2509838" y="5121275"/>
          <p14:tracePt t="24001" x="2527300" y="5121275"/>
          <p14:tracePt t="24013" x="2552700" y="5121275"/>
          <p14:tracePt t="24022" x="2578100" y="5121275"/>
          <p14:tracePt t="24035" x="2586038" y="5121275"/>
          <p14:tracePt t="24039" x="2603500" y="5121275"/>
          <p14:tracePt t="24059" x="2613025" y="5130800"/>
          <p14:tracePt t="24063" x="2620963" y="5138738"/>
          <p14:tracePt t="24113" x="2638425" y="5138738"/>
          <p14:tracePt t="24144" x="2646363" y="5138738"/>
          <p14:tracePt t="24168" x="2663825" y="5138738"/>
          <p14:tracePt t="24240" x="2689225" y="5138738"/>
          <p14:tracePt t="24255" x="2698750" y="5138738"/>
          <p14:tracePt t="24271" x="2716213" y="5138738"/>
          <p14:tracePt t="24295" x="2733675" y="5138738"/>
          <p14:tracePt t="24299" x="2741613" y="5138738"/>
          <p14:tracePt t="24342" x="2759075" y="5138738"/>
          <p14:tracePt t="24394" x="2776538" y="5138738"/>
          <p14:tracePt t="24424" x="2784475" y="5138738"/>
          <p14:tracePt t="24448" x="2801938" y="5138738"/>
          <p14:tracePt t="24504" x="2827338" y="5138738"/>
          <p14:tracePt t="24519" x="2844800" y="5138738"/>
          <p14:tracePt t="24531" x="2862263" y="5138738"/>
          <p14:tracePt t="24587" x="2887663" y="5138738"/>
          <p14:tracePt t="24640" x="2905125" y="5138738"/>
          <p14:tracePt t="24658" x="2922588" y="5138738"/>
          <p14:tracePt t="24677" x="2938463" y="5138738"/>
          <p14:tracePt t="24772" x="2947988" y="5138738"/>
          <p14:tracePt t="24773" x="2965450" y="5138738"/>
          <p14:tracePt t="24927" x="2981325" y="5138738"/>
          <p14:tracePt t="24967" x="2990850" y="5138738"/>
          <p14:tracePt t="24981" x="3008313" y="5138738"/>
          <p14:tracePt t="25075" x="3025775" y="5138738"/>
          <p14:tracePt t="25089" x="3041650" y="5138738"/>
          <p14:tracePt t="25099" x="3051175" y="5138738"/>
          <p14:tracePt t="25123" x="3051175" y="5148263"/>
          <p14:tracePt t="25178" x="3076575" y="5148263"/>
          <p14:tracePt t="25194" x="3084513" y="5148263"/>
          <p14:tracePt t="25210" x="3101975" y="5148263"/>
          <p14:tracePt t="25238" x="3119438" y="5148263"/>
          <p14:tracePt t="25265" x="3128963" y="5148263"/>
          <p14:tracePt t="25303" x="3144838" y="5148263"/>
          <p14:tracePt t="25345" x="3154363" y="5156200"/>
          <p14:tracePt t="25346" x="3162300" y="5165725"/>
          <p14:tracePt t="25418" x="3179763" y="5165725"/>
          <p14:tracePt t="25431" x="3197225" y="5165725"/>
          <p14:tracePt t="25437" x="3205163" y="5165725"/>
          <p14:tracePt t="25447" x="3222625" y="5165725"/>
          <p14:tracePt t="25455" x="3240088" y="5173663"/>
          <p14:tracePt t="25485" x="3248025" y="5173663"/>
          <p14:tracePt t="25542" x="3265488" y="5173663"/>
          <p14:tracePt t="25586" x="3282950" y="5173663"/>
          <p14:tracePt t="25588" x="3282950" y="5181600"/>
          <p14:tracePt t="25591" x="3290888" y="5191125"/>
          <p14:tracePt t="25607" x="3308350" y="5191125"/>
          <p14:tracePt t="26684" x="0" y="0"/>
        </p14:tracePtLst>
        <p14:tracePtLst>
          <p14:tracePt t="32257" x="2862263" y="5765800"/>
          <p14:tracePt t="32484" x="2852738" y="5765800"/>
          <p14:tracePt t="32492" x="2835275" y="5765800"/>
          <p14:tracePt t="32500" x="2809875" y="5757863"/>
          <p14:tracePt t="32508" x="2792413" y="5757863"/>
          <p14:tracePt t="32516" x="2784475" y="5757863"/>
          <p14:tracePt t="32524" x="2767013" y="5757863"/>
          <p14:tracePt t="32528" x="2759075" y="5749925"/>
          <p14:tracePt t="32530" x="2749550" y="5740400"/>
          <p14:tracePt t="32532" x="2741613" y="5740400"/>
          <p14:tracePt t="32534" x="2724150" y="5740400"/>
          <p14:tracePt t="32546" x="2716213" y="5740400"/>
          <p14:tracePt t="32556" x="2706688" y="5732463"/>
          <p14:tracePt t="32558" x="2689225" y="5722938"/>
          <p14:tracePt t="32569" x="2681288" y="5722938"/>
          <p14:tracePt t="32570" x="2663825" y="5722938"/>
          <p14:tracePt t="32580" x="2655888" y="5722938"/>
          <p14:tracePt t="32594" x="2646363" y="5722938"/>
          <p14:tracePt t="32610" x="2638425" y="5715000"/>
          <p14:tracePt t="32614" x="2620963" y="5707063"/>
          <p14:tracePt t="32632" x="2613025" y="5697538"/>
          <p14:tracePt t="32636" x="2603500" y="5697538"/>
          <p14:tracePt t="32642" x="2595563" y="5689600"/>
          <p14:tracePt t="32646" x="2595563" y="5680075"/>
          <p14:tracePt t="32648" x="2586038" y="5672138"/>
          <p14:tracePt t="32664" x="2570163" y="5672138"/>
          <p14:tracePt t="32674" x="2560638" y="5672138"/>
          <p14:tracePt t="32676" x="2552700" y="5672138"/>
          <p14:tracePt t="32683" x="2543175" y="5664200"/>
          <p14:tracePt t="32688" x="2535238" y="5654675"/>
          <p14:tracePt t="32690" x="2535238" y="5646738"/>
          <p14:tracePt t="32704" x="2517775" y="5646738"/>
          <p14:tracePt t="32722" x="2509838" y="5646738"/>
          <p14:tracePt t="32724" x="2509838" y="5637213"/>
          <p14:tracePt t="32736" x="2484438" y="5637213"/>
          <p14:tracePt t="32744" x="2484438" y="5629275"/>
          <p14:tracePt t="32770" x="2466975" y="5629275"/>
          <p14:tracePt t="32789" x="2457450" y="5619750"/>
          <p14:tracePt t="32790" x="2449513" y="5611813"/>
          <p14:tracePt t="32800" x="2439988" y="5603875"/>
          <p14:tracePt t="32830" x="2432050" y="5586413"/>
          <p14:tracePt t="32832" x="2424113" y="5586413"/>
          <p14:tracePt t="32842" x="2424113" y="5576888"/>
          <p14:tracePt t="32850" x="2424113" y="5561013"/>
          <p14:tracePt t="32860" x="2424113" y="5551488"/>
          <p14:tracePt t="32869" x="2424113" y="5534025"/>
          <p14:tracePt t="32876" x="2414588" y="5516563"/>
          <p14:tracePt t="32886" x="2406650" y="5508625"/>
          <p14:tracePt t="32898" x="2406650" y="5491163"/>
          <p14:tracePt t="32910" x="2406650" y="5473700"/>
          <p14:tracePt t="32930" x="2406650" y="5465763"/>
          <p14:tracePt t="32940" x="2406650" y="5448300"/>
          <p14:tracePt t="32955" x="2406650" y="5440363"/>
          <p14:tracePt t="32962" x="2406650" y="5422900"/>
          <p14:tracePt t="32966" x="2406650" y="5405438"/>
          <p14:tracePt t="32972" x="2406650" y="5397500"/>
          <p14:tracePt t="32978" x="2406650" y="5380038"/>
          <p14:tracePt t="32987" x="2414588" y="5362575"/>
          <p14:tracePt t="32994" x="2424113" y="5354638"/>
          <p14:tracePt t="32998" x="2424113" y="5337175"/>
          <p14:tracePt t="33000" x="2432050" y="5327650"/>
          <p14:tracePt t="33008" x="2432050" y="5311775"/>
          <p14:tracePt t="33010" x="2439988" y="5302250"/>
          <p14:tracePt t="33012" x="2449513" y="5302250"/>
          <p14:tracePt t="33016" x="2457450" y="5284788"/>
          <p14:tracePt t="33020" x="2466975" y="5267325"/>
          <p14:tracePt t="33024" x="2466975" y="5259388"/>
          <p14:tracePt t="33026" x="2466975" y="5241925"/>
          <p14:tracePt t="33030" x="2466975" y="5233988"/>
          <p14:tracePt t="33032" x="2474913" y="5233988"/>
          <p14:tracePt t="33038" x="2474913" y="5216525"/>
          <p14:tracePt t="33044" x="2474913" y="5199063"/>
          <p14:tracePt t="33046" x="2484438" y="5199063"/>
          <p14:tracePt t="33053" x="2484438" y="5191125"/>
          <p14:tracePt t="33054" x="2492375" y="5181600"/>
          <p14:tracePt t="33064" x="2509838" y="5181600"/>
          <p14:tracePt t="33066" x="2517775" y="5165725"/>
          <p14:tracePt t="33078" x="2527300" y="5148263"/>
          <p14:tracePt t="33088" x="2535238" y="5138738"/>
          <p14:tracePt t="33090" x="2543175" y="5138738"/>
          <p14:tracePt t="33137" x="2560638" y="5138738"/>
          <p14:tracePt t="33146" x="2578100" y="5138738"/>
          <p14:tracePt t="33164" x="2586038" y="5138738"/>
          <p14:tracePt t="33169" x="2603500" y="5138738"/>
          <p14:tracePt t="33174" x="2613025" y="5138738"/>
          <p14:tracePt t="33178" x="2630488" y="5138738"/>
          <p14:tracePt t="33182" x="2646363" y="5138738"/>
          <p14:tracePt t="33190" x="2655888" y="5138738"/>
          <p14:tracePt t="33196" x="2673350" y="5138738"/>
          <p14:tracePt t="33202" x="2689225" y="5138738"/>
          <p14:tracePt t="33204" x="2698750" y="5138738"/>
          <p14:tracePt t="33210" x="2716213" y="5138738"/>
          <p14:tracePt t="33212" x="2733675" y="5138738"/>
          <p14:tracePt t="33216" x="2741613" y="5148263"/>
          <p14:tracePt t="33219" x="2749550" y="5156200"/>
          <p14:tracePt t="33224" x="2767013" y="5165725"/>
          <p14:tracePt t="33230" x="2776538" y="5165725"/>
          <p14:tracePt t="33232" x="2792413" y="5165725"/>
          <p14:tracePt t="33237" x="2809875" y="5165725"/>
          <p14:tracePt t="33238" x="2819400" y="5173663"/>
          <p14:tracePt t="33240" x="2835275" y="5173663"/>
          <p14:tracePt t="33242" x="2844800" y="5181600"/>
          <p14:tracePt t="33244" x="2852738" y="5191125"/>
          <p14:tracePt t="33250" x="2879725" y="5199063"/>
          <p14:tracePt t="33254" x="2895600" y="5208588"/>
          <p14:tracePt t="33256" x="2913063" y="5208588"/>
          <p14:tracePt t="33260" x="2930525" y="5216525"/>
          <p14:tracePt t="33264" x="2955925" y="5224463"/>
          <p14:tracePt t="33278" x="2973388" y="5233988"/>
          <p14:tracePt t="33280" x="2973388" y="5241925"/>
          <p14:tracePt t="33290" x="2990850" y="5251450"/>
          <p14:tracePt t="33294" x="2998788" y="5251450"/>
          <p14:tracePt t="33296" x="2998788" y="5259388"/>
          <p14:tracePt t="33310" x="3008313" y="5267325"/>
          <p14:tracePt t="33312" x="3016250" y="5276850"/>
          <p14:tracePt t="33320" x="3025775" y="5276850"/>
          <p14:tracePt t="33324" x="3025775" y="5284788"/>
          <p14:tracePt t="33328" x="3041650" y="5294313"/>
          <p14:tracePt t="33332" x="3051175" y="5311775"/>
          <p14:tracePt t="33339" x="3059113" y="5319713"/>
          <p14:tracePt t="33340" x="3059113" y="5327650"/>
          <p14:tracePt t="33344" x="3068638" y="5337175"/>
          <p14:tracePt t="33350" x="3084513" y="5345113"/>
          <p14:tracePt t="33354" x="3094038" y="5354638"/>
          <p14:tracePt t="33358" x="3101975" y="5362575"/>
          <p14:tracePt t="33369" x="3101975" y="5370513"/>
          <p14:tracePt t="33370" x="3101975" y="5387975"/>
          <p14:tracePt t="33384" x="3101975" y="5405438"/>
          <p14:tracePt t="33396" x="3111500" y="5405438"/>
          <p14:tracePt t="33419" x="3111500" y="5414963"/>
          <p14:tracePt t="33424" x="3119438" y="5422900"/>
          <p14:tracePt t="33453" x="3128963" y="5422900"/>
          <p14:tracePt t="33462" x="3128963" y="5440363"/>
          <p14:tracePt t="33476" x="3128963" y="5457825"/>
          <p14:tracePt t="33480" x="3128963" y="5465763"/>
          <p14:tracePt t="33492" x="3128963" y="5483225"/>
          <p14:tracePt t="33494" x="3128963" y="5491163"/>
          <p14:tracePt t="33496" x="3119438" y="5491163"/>
          <p14:tracePt t="33504" x="3119438" y="5508625"/>
          <p14:tracePt t="33510" x="3119438" y="5526088"/>
          <p14:tracePt t="33512" x="3111500" y="5534025"/>
          <p14:tracePt t="33520" x="3101975" y="5551488"/>
          <p14:tracePt t="33522" x="3094038" y="5568950"/>
          <p14:tracePt t="33528" x="3084513" y="5576888"/>
          <p14:tracePt t="33530" x="3068638" y="5576888"/>
          <p14:tracePt t="33536" x="3059113" y="5586413"/>
          <p14:tracePt t="33538" x="3051175" y="5594350"/>
          <p14:tracePt t="33542" x="3041650" y="5611813"/>
          <p14:tracePt t="33548" x="3025775" y="5619750"/>
          <p14:tracePt t="33553" x="3016250" y="5619750"/>
          <p14:tracePt t="33558" x="2998788" y="5629275"/>
          <p14:tracePt t="33562" x="2990850" y="5637213"/>
          <p14:tracePt t="33566" x="2981325" y="5646738"/>
          <p14:tracePt t="33569" x="2973388" y="5646738"/>
          <p14:tracePt t="33570" x="2955925" y="5646738"/>
          <p14:tracePt t="33572" x="2947988" y="5646738"/>
          <p14:tracePt t="33574" x="2938463" y="5646738"/>
          <p14:tracePt t="33576" x="2930525" y="5654675"/>
          <p14:tracePt t="33580" x="2922588" y="5654675"/>
          <p14:tracePt t="33582" x="2905125" y="5654675"/>
          <p14:tracePt t="33586" x="2895600" y="5664200"/>
          <p14:tracePt t="33590" x="2895600" y="5672138"/>
          <p14:tracePt t="33594" x="2879725" y="5672138"/>
          <p14:tracePt t="33596" x="2870200" y="5672138"/>
          <p14:tracePt t="33598" x="2870200" y="5680075"/>
          <p14:tracePt t="33603" x="2852738" y="5689600"/>
          <p14:tracePt t="33606" x="2835275" y="5697538"/>
          <p14:tracePt t="33610" x="2827338" y="5697538"/>
          <p14:tracePt t="33616" x="2809875" y="5707063"/>
          <p14:tracePt t="33622" x="2792413" y="5715000"/>
          <p14:tracePt t="33626" x="2776538" y="5715000"/>
          <p14:tracePt t="33632" x="2767013" y="5722938"/>
          <p14:tracePt t="33653" x="2749550" y="5740400"/>
          <p14:tracePt t="33660" x="2741613" y="5740400"/>
          <p14:tracePt t="33662" x="2724150" y="5749925"/>
          <p14:tracePt t="33666" x="2706688" y="5749925"/>
          <p14:tracePt t="33672" x="2698750" y="5749925"/>
          <p14:tracePt t="33676" x="2681288" y="5749925"/>
          <p14:tracePt t="33680" x="2663825" y="5749925"/>
          <p14:tracePt t="33690" x="2655888" y="5749925"/>
          <p14:tracePt t="33692" x="2638425" y="5749925"/>
          <p14:tracePt t="33694" x="2630488" y="5749925"/>
          <p14:tracePt t="33700" x="2613025" y="5749925"/>
          <p14:tracePt t="33708" x="2595563" y="5749925"/>
          <p14:tracePt t="33714" x="2578100" y="5749925"/>
          <p14:tracePt t="33719" x="2570163" y="5749925"/>
          <p14:tracePt t="33730" x="2560638" y="5740400"/>
          <p14:tracePt t="33760" x="2552700" y="5732463"/>
          <p14:tracePt t="33801" x="0" y="0"/>
        </p14:tracePtLst>
        <p14:tracePtLst>
          <p14:tracePt t="35209" x="7459663" y="5070475"/>
          <p14:tracePt t="35440" x="7467600" y="5070475"/>
          <p14:tracePt t="35470" x="7485063" y="5070475"/>
          <p14:tracePt t="35510" x="7502525" y="5070475"/>
          <p14:tracePt t="35527" x="7510463" y="5070475"/>
          <p14:tracePt t="35552" x="7527925" y="5070475"/>
          <p14:tracePt t="35566" x="7545388" y="5070475"/>
          <p14:tracePt t="35582" x="7553325" y="5087938"/>
          <p14:tracePt t="35587" x="7553325" y="5095875"/>
          <p14:tracePt t="35600" x="7570788" y="5105400"/>
          <p14:tracePt t="35610" x="7580313" y="5105400"/>
          <p14:tracePt t="35650" x="7597775" y="5105400"/>
          <p14:tracePt t="35672" x="7613650" y="5113338"/>
          <p14:tracePt t="35688" x="7631113" y="5113338"/>
          <p14:tracePt t="35704" x="7640638" y="5113338"/>
          <p14:tracePt t="35711" x="7656513" y="5113338"/>
          <p14:tracePt t="35716" x="7666038" y="5121275"/>
          <p14:tracePt t="35724" x="7666038" y="5130800"/>
          <p14:tracePt t="35755" x="7683500" y="5130800"/>
          <p14:tracePt t="35762" x="7700963" y="5130800"/>
          <p14:tracePt t="35770" x="7708900" y="5130800"/>
          <p14:tracePt t="35774" x="7726363" y="5130800"/>
          <p14:tracePt t="35790" x="7734300" y="5130800"/>
          <p14:tracePt t="35806" x="7751763" y="5130800"/>
          <p14:tracePt t="35828" x="7769225" y="5130800"/>
          <p14:tracePt t="35845" x="7777163" y="5130800"/>
          <p14:tracePt t="35862" x="7794625" y="5130800"/>
          <p14:tracePt t="35918" x="7812088" y="5130800"/>
          <p14:tracePt t="35949" x="7820025" y="5130800"/>
          <p14:tracePt t="35958" x="7837488" y="5130800"/>
          <p14:tracePt t="35962" x="7854950" y="5130800"/>
          <p14:tracePt t="35975" x="7862888" y="5130800"/>
          <p14:tracePt t="35978" x="7880350" y="5130800"/>
          <p14:tracePt t="35988" x="7889875" y="5130800"/>
          <p14:tracePt t="35993" x="7905750" y="5130800"/>
          <p14:tracePt t="36004" x="7923213" y="5130800"/>
          <p14:tracePt t="36042" x="7932738" y="5130800"/>
          <p14:tracePt t="36048" x="7950200" y="5130800"/>
          <p14:tracePt t="36050" x="7966075" y="5130800"/>
          <p14:tracePt t="36056" x="7975600" y="5121275"/>
          <p14:tracePt t="36064" x="7983538" y="5121275"/>
          <p14:tracePt t="36066" x="7993063" y="5113338"/>
          <p14:tracePt t="36072" x="8001000" y="5113338"/>
          <p14:tracePt t="36076" x="8018463" y="5113338"/>
          <p14:tracePt t="36090" x="8018463" y="5105400"/>
          <p14:tracePt t="36103" x="8026400" y="5095875"/>
          <p14:tracePt t="36407" x="8035925" y="5095875"/>
          <p14:tracePt t="36408" x="0" y="0"/>
        </p14:tracePtLst>
      </p14:laserTraceLst>
    </p:ext>
    <p:ext uri="{E180D4A7-C9FB-4DFB-919C-405C955672EB}">
      <p14:showEvtLst xmlns:p14="http://schemas.microsoft.com/office/powerpoint/2010/main">
        <p14:playEvt time="55" objId="4"/>
        <p14:stopEvt time="38177" objId="4"/>
      </p14:showEvtLst>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Two’s Complement Simplifies Hardware Implementation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r>
              <a:rPr lang="en-US" dirty="0"/>
              <a:t>In two’s complement, </a:t>
            </a:r>
            <a:r>
              <a:rPr lang="en-US" dirty="0">
                <a:solidFill>
                  <a:srgbClr val="C00000"/>
                </a:solidFill>
              </a:rPr>
              <a:t>the same hardware </a:t>
            </a:r>
            <a:r>
              <a:rPr lang="en-US" dirty="0"/>
              <a:t>works correctly for both signed and unsigned addition/subtraction.</a:t>
            </a:r>
          </a:p>
          <a:p>
            <a:endParaRPr lang="en-US" dirty="0"/>
          </a:p>
          <a:p>
            <a:r>
              <a:rPr lang="en-US" dirty="0"/>
              <a:t>If the product has the same number of bits as operands, the same hardware works correctly for both signed and unsigned multiplication.</a:t>
            </a:r>
          </a:p>
          <a:p>
            <a:endParaRPr lang="en-US" dirty="0"/>
          </a:p>
          <a:p>
            <a:r>
              <a:rPr lang="en-US" dirty="0"/>
              <a:t>However, this is not true for division.</a:t>
            </a:r>
          </a:p>
        </p:txBody>
      </p:sp>
    </p:spTree>
    <p:extLst>
      <p:ext uri="{BB962C8B-B14F-4D97-AF65-F5344CB8AC3E}">
        <p14:creationId xmlns:p14="http://schemas.microsoft.com/office/powerpoint/2010/main" val="32873673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83AF59-47E8-4491-9292-0A604585B532}"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260098" name="Rectangle 2"/>
          <p:cNvSpPr>
            <a:spLocks noGrp="1" noChangeArrowheads="1"/>
          </p:cNvSpPr>
          <p:nvPr>
            <p:ph type="title"/>
          </p:nvPr>
        </p:nvSpPr>
        <p:spPr/>
        <p:txBody>
          <a:bodyPr/>
          <a:lstStyle/>
          <a:p>
            <a:r>
              <a:rPr lang="en-US"/>
              <a:t>ASCII</a:t>
            </a:r>
          </a:p>
        </p:txBody>
      </p:sp>
      <p:graphicFrame>
        <p:nvGraphicFramePr>
          <p:cNvPr id="3" name="Table 2"/>
          <p:cNvGraphicFramePr>
            <a:graphicFrameLocks noGrp="1"/>
          </p:cNvGraphicFramePr>
          <p:nvPr/>
        </p:nvGraphicFramePr>
        <p:xfrm>
          <a:off x="2209800" y="304800"/>
          <a:ext cx="6077787" cy="6035040"/>
        </p:xfrm>
        <a:graphic>
          <a:graphicData uri="http://schemas.openxmlformats.org/drawingml/2006/table">
            <a:tbl>
              <a:tblPr firstRow="1" firstCol="1" bandRow="1">
                <a:tableStyleId>{5C22544A-7EE6-4342-B048-85BDC9FD1C3A}</a:tableStyleId>
              </a:tblPr>
              <a:tblGrid>
                <a:gridCol w="507198">
                  <a:extLst>
                    <a:ext uri="{9D8B030D-6E8A-4147-A177-3AD203B41FA5}">
                      <a16:colId xmlns:a16="http://schemas.microsoft.com/office/drawing/2014/main" val="20000"/>
                    </a:ext>
                  </a:extLst>
                </a:gridCol>
                <a:gridCol w="485707">
                  <a:extLst>
                    <a:ext uri="{9D8B030D-6E8A-4147-A177-3AD203B41FA5}">
                      <a16:colId xmlns:a16="http://schemas.microsoft.com/office/drawing/2014/main" val="20001"/>
                    </a:ext>
                  </a:extLst>
                </a:gridCol>
                <a:gridCol w="563936">
                  <a:extLst>
                    <a:ext uri="{9D8B030D-6E8A-4147-A177-3AD203B41FA5}">
                      <a16:colId xmlns:a16="http://schemas.microsoft.com/office/drawing/2014/main" val="20002"/>
                    </a:ext>
                  </a:extLst>
                </a:gridCol>
                <a:gridCol w="482268">
                  <a:extLst>
                    <a:ext uri="{9D8B030D-6E8A-4147-A177-3AD203B41FA5}">
                      <a16:colId xmlns:a16="http://schemas.microsoft.com/office/drawing/2014/main" val="20003"/>
                    </a:ext>
                  </a:extLst>
                </a:gridCol>
                <a:gridCol w="469374">
                  <a:extLst>
                    <a:ext uri="{9D8B030D-6E8A-4147-A177-3AD203B41FA5}">
                      <a16:colId xmlns:a16="http://schemas.microsoft.com/office/drawing/2014/main" val="20004"/>
                    </a:ext>
                  </a:extLst>
                </a:gridCol>
                <a:gridCol w="563936">
                  <a:extLst>
                    <a:ext uri="{9D8B030D-6E8A-4147-A177-3AD203B41FA5}">
                      <a16:colId xmlns:a16="http://schemas.microsoft.com/office/drawing/2014/main" val="20005"/>
                    </a:ext>
                  </a:extLst>
                </a:gridCol>
                <a:gridCol w="469374">
                  <a:extLst>
                    <a:ext uri="{9D8B030D-6E8A-4147-A177-3AD203B41FA5}">
                      <a16:colId xmlns:a16="http://schemas.microsoft.com/office/drawing/2014/main" val="20006"/>
                    </a:ext>
                  </a:extLst>
                </a:gridCol>
                <a:gridCol w="469374">
                  <a:extLst>
                    <a:ext uri="{9D8B030D-6E8A-4147-A177-3AD203B41FA5}">
                      <a16:colId xmlns:a16="http://schemas.microsoft.com/office/drawing/2014/main" val="20007"/>
                    </a:ext>
                  </a:extLst>
                </a:gridCol>
                <a:gridCol w="563936">
                  <a:extLst>
                    <a:ext uri="{9D8B030D-6E8A-4147-A177-3AD203B41FA5}">
                      <a16:colId xmlns:a16="http://schemas.microsoft.com/office/drawing/2014/main" val="20008"/>
                    </a:ext>
                  </a:extLst>
                </a:gridCol>
                <a:gridCol w="469374">
                  <a:extLst>
                    <a:ext uri="{9D8B030D-6E8A-4147-A177-3AD203B41FA5}">
                      <a16:colId xmlns:a16="http://schemas.microsoft.com/office/drawing/2014/main" val="20009"/>
                    </a:ext>
                  </a:extLst>
                </a:gridCol>
                <a:gridCol w="469374">
                  <a:extLst>
                    <a:ext uri="{9D8B030D-6E8A-4147-A177-3AD203B41FA5}">
                      <a16:colId xmlns:a16="http://schemas.microsoft.com/office/drawing/2014/main" val="20010"/>
                    </a:ext>
                  </a:extLst>
                </a:gridCol>
                <a:gridCol w="563936">
                  <a:extLst>
                    <a:ext uri="{9D8B030D-6E8A-4147-A177-3AD203B41FA5}">
                      <a16:colId xmlns:a16="http://schemas.microsoft.com/office/drawing/2014/main" val="20011"/>
                    </a:ext>
                  </a:extLst>
                </a:gridCol>
              </a:tblGrid>
              <a:tr h="148792">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Hex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Dec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Hex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Char</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NUL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 SP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40</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SOH</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41</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B</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98</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43</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C</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99</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EOT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64</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ENQ</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45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E</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ACK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&amp;</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F</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66</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BEL</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G</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67</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BS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h</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0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HT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i</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J</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j</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VT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k</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m</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SO</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N</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SI</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o</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DLE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p</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q</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r</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1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s</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DC4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ea typeface="+mn-ea"/>
                          <a:cs typeface="Consolas" panose="020B0609020204030204" pitchFamily="49" charset="0"/>
                        </a:rPr>
                        <a:t>t</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NAK</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u</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2"/>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SYN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v</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3"/>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ETB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w</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4"/>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CAN</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X</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x</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5"/>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EM</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89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6"/>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SUB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5A</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122</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err="1">
                          <a:effectLst/>
                          <a:latin typeface="Consolas" panose="020B0609020204030204" pitchFamily="49" charset="0"/>
                          <a:cs typeface="Consolas" panose="020B0609020204030204" pitchFamily="49" charset="0"/>
                        </a:rPr>
                        <a:t>7A</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z</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7"/>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ESC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7B</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8"/>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28</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FS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&lt;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7C</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29"/>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29</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125</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7D</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0"/>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30</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RS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62</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&gt; </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94</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126</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7E</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1"/>
                  </a:ext>
                </a:extLst>
              </a:tr>
              <a:tr h="148792">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31</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US</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63</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3F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95</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5F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_</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127</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a:effectLst/>
                          <a:latin typeface="Consolas" panose="020B0609020204030204" pitchFamily="49" charset="0"/>
                          <a:cs typeface="Consolas" panose="020B0609020204030204" pitchFamily="49" charset="0"/>
                        </a:rPr>
                        <a:t>7F</a:t>
                      </a:r>
                      <a:endParaRPr lang="en-US" sz="1600" b="1">
                        <a:effectLst/>
                        <a:latin typeface="Consolas" panose="020B0609020204030204" pitchFamily="49" charset="0"/>
                        <a:ea typeface="宋体"/>
                        <a:cs typeface="Consolas" panose="020B0609020204030204" pitchFamily="49" charset="0"/>
                      </a:endParaRPr>
                    </a:p>
                  </a:txBody>
                  <a:tcPr marL="66956" marR="66956" marT="0" marB="0"/>
                </a:tc>
                <a:tc>
                  <a:txBody>
                    <a:bodyPr/>
                    <a:lstStyle/>
                    <a:p>
                      <a:pPr marL="0" marR="0" algn="ctr">
                        <a:spcBef>
                          <a:spcPts val="0"/>
                        </a:spcBef>
                        <a:spcAft>
                          <a:spcPts val="0"/>
                        </a:spcAft>
                      </a:pPr>
                      <a:r>
                        <a:rPr lang="en-US" sz="1200" b="1" dirty="0">
                          <a:effectLst/>
                          <a:latin typeface="Consolas" panose="020B0609020204030204" pitchFamily="49" charset="0"/>
                          <a:cs typeface="Consolas" panose="020B0609020204030204" pitchFamily="49" charset="0"/>
                        </a:rPr>
                        <a:t>DEL</a:t>
                      </a:r>
                      <a:endParaRPr lang="en-US" sz="1600" b="1" dirty="0">
                        <a:effectLst/>
                        <a:latin typeface="Consolas" panose="020B0609020204030204" pitchFamily="49" charset="0"/>
                        <a:ea typeface="宋体"/>
                        <a:cs typeface="Consolas" panose="020B0609020204030204" pitchFamily="49" charset="0"/>
                      </a:endParaRPr>
                    </a:p>
                  </a:txBody>
                  <a:tcPr marL="66956" marR="66956" marT="0" marB="0"/>
                </a:tc>
                <a:extLst>
                  <a:ext uri="{0D108BD9-81ED-4DB2-BD59-A6C34878D82A}">
                    <a16:rowId xmlns:a16="http://schemas.microsoft.com/office/drawing/2014/main" val="10032"/>
                  </a:ext>
                </a:extLst>
              </a:tr>
            </a:tbl>
          </a:graphicData>
        </a:graphic>
      </p:graphicFrame>
      <p:sp>
        <p:nvSpPr>
          <p:cNvPr id="2" name="Rectangle 1"/>
          <p:cNvSpPr/>
          <p:nvPr/>
        </p:nvSpPr>
        <p:spPr>
          <a:xfrm>
            <a:off x="228600" y="1981200"/>
            <a:ext cx="1447800" cy="147732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A</a:t>
            </a:r>
            <a:r>
              <a:rPr kumimoji="0" lang="en-US" sz="1800" b="0" i="0" u="none" strike="noStrike" kern="1200" cap="none" spc="0" normalizeH="0" baseline="0" noProof="0" dirty="0">
                <a:ln>
                  <a:noFill/>
                </a:ln>
                <a:solidFill>
                  <a:prstClr val="black"/>
                </a:solidFill>
                <a:effectLst/>
                <a:uLnTx/>
                <a:uFillTx/>
                <a:latin typeface="Gill Sans MT"/>
                <a:ea typeface="+mn-ea"/>
                <a:cs typeface="+mn-cs"/>
              </a:rPr>
              <a:t>merican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S</a:t>
            </a:r>
            <a:r>
              <a:rPr kumimoji="0" lang="en-US" sz="1800" b="0" i="0" u="none" strike="noStrike" kern="1200" cap="none" spc="0" normalizeH="0" baseline="0" noProof="0" dirty="0">
                <a:ln>
                  <a:noFill/>
                </a:ln>
                <a:solidFill>
                  <a:prstClr val="black"/>
                </a:solidFill>
                <a:effectLst/>
                <a:uLnTx/>
                <a:uFillTx/>
                <a:latin typeface="Gill Sans MT"/>
                <a:ea typeface="+mn-ea"/>
                <a:cs typeface="+mn-cs"/>
              </a:rPr>
              <a:t>tandard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a:t>
            </a:r>
            <a:r>
              <a:rPr kumimoji="0" lang="en-US" sz="1800" b="0" i="0" u="none" strike="noStrike" kern="1200" cap="none" spc="0" normalizeH="0" baseline="0" noProof="0" dirty="0">
                <a:ln>
                  <a:noFill/>
                </a:ln>
                <a:solidFill>
                  <a:prstClr val="black"/>
                </a:solidFill>
                <a:effectLst/>
                <a:uLnTx/>
                <a:uFillTx/>
                <a:latin typeface="Gill Sans MT"/>
                <a:ea typeface="+mn-ea"/>
                <a:cs typeface="+mn-cs"/>
              </a:rPr>
              <a:t>ode for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nformation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I</a:t>
            </a:r>
            <a:r>
              <a:rPr kumimoji="0" lang="en-US" sz="1800" b="0" i="0" u="none" strike="noStrike" kern="1200" cap="none" spc="0" normalizeH="0" baseline="0" noProof="0" dirty="0">
                <a:ln>
                  <a:noFill/>
                </a:ln>
                <a:solidFill>
                  <a:prstClr val="black"/>
                </a:solidFill>
                <a:effectLst/>
                <a:uLnTx/>
                <a:uFillTx/>
                <a:latin typeface="Gill Sans MT"/>
                <a:ea typeface="+mn-ea"/>
                <a:cs typeface="+mn-cs"/>
              </a:rPr>
              <a:t>nterchange</a:t>
            </a:r>
          </a:p>
        </p:txBody>
      </p:sp>
      <p:sp>
        <p:nvSpPr>
          <p:cNvPr id="4" name="Rectangle 3"/>
          <p:cNvSpPr/>
          <p:nvPr/>
        </p:nvSpPr>
        <p:spPr>
          <a:xfrm>
            <a:off x="4572000" y="6400800"/>
            <a:ext cx="2252540"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ill Sans MT"/>
                <a:ea typeface="+mn-ea"/>
                <a:cs typeface="+mn-cs"/>
              </a:rPr>
              <a:t>Encoding </a:t>
            </a:r>
            <a:r>
              <a:rPr kumimoji="0" lang="en-US" sz="16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128</a:t>
            </a:r>
            <a:r>
              <a:rPr kumimoji="0" lang="en-US" sz="1600" b="0" i="0" u="none" strike="noStrike" kern="1200" cap="none" spc="0" normalizeH="0" baseline="0" noProof="0" dirty="0">
                <a:ln>
                  <a:noFill/>
                </a:ln>
                <a:solidFill>
                  <a:prstClr val="black"/>
                </a:solidFill>
                <a:effectLst/>
                <a:uLnTx/>
                <a:uFillTx/>
                <a:latin typeface="Gill Sans MT"/>
                <a:ea typeface="+mn-ea"/>
                <a:cs typeface="+mn-cs"/>
              </a:rPr>
              <a:t> characters</a:t>
            </a:r>
          </a:p>
        </p:txBody>
      </p:sp>
    </p:spTree>
    <p:extLst>
      <p:ext uri="{BB962C8B-B14F-4D97-AF65-F5344CB8AC3E}">
        <p14:creationId xmlns:p14="http://schemas.microsoft.com/office/powerpoint/2010/main" val="2808896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5105400" y="1905000"/>
          <a:ext cx="3048000" cy="3307080"/>
        </p:xfrm>
        <a:graphic>
          <a:graphicData uri="http://schemas.openxmlformats.org/drawingml/2006/table">
            <a:tbl>
              <a:tblPr firstRow="1" firstCol="1" bandRow="1" bandCol="1">
                <a:tableStyleId>{5C22544A-7EE6-4342-B048-85BDC9FD1C3A}</a:tableStyleId>
              </a:tblPr>
              <a:tblGrid>
                <a:gridCol w="12192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457200">
                <a:tc>
                  <a:txBody>
                    <a:bodyPr/>
                    <a:lstStyle/>
                    <a:p>
                      <a:pPr marL="0" marR="0" algn="r">
                        <a:spcBef>
                          <a:spcPts val="0"/>
                        </a:spcBef>
                        <a:spcAft>
                          <a:spcPts val="0"/>
                        </a:spcAft>
                      </a:pPr>
                      <a:r>
                        <a:rPr lang="en-US" sz="1400" b="1" dirty="0">
                          <a:effectLst/>
                          <a:latin typeface="Consolas" panose="020B0609020204030204" pitchFamily="49" charset="0"/>
                          <a:cs typeface="Consolas" panose="020B0609020204030204" pitchFamily="49" charset="0"/>
                        </a:rPr>
                        <a:t>Memory Address</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Memory Content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Letter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0"/>
                  </a:ext>
                </a:extLst>
              </a:tr>
              <a:tr h="23691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solidFill>
                            <a:srgbClr val="FF0000"/>
                          </a:solidFill>
                          <a:effectLst/>
                          <a:latin typeface="Consolas" panose="020B0609020204030204" pitchFamily="49" charset="0"/>
                          <a:cs typeface="Consolas" panose="020B0609020204030204" pitchFamily="49" charset="0"/>
                        </a:rPr>
                        <a:t>0x00</a:t>
                      </a:r>
                      <a:endParaRPr lang="en-US" sz="1600" b="1">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solidFill>
                            <a:srgbClr val="FF0000"/>
                          </a:solidFill>
                          <a:effectLst/>
                          <a:latin typeface="Consolas" panose="020B0609020204030204" pitchFamily="49" charset="0"/>
                          <a:cs typeface="Consolas" panose="020B0609020204030204" pitchFamily="49" charset="0"/>
                        </a:rPr>
                        <a:t>\0</a:t>
                      </a:r>
                      <a:endParaRPr lang="en-US" sz="1600" b="1" dirty="0">
                        <a:solidFill>
                          <a:srgbClr val="FF0000"/>
                        </a:solidFill>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1"/>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0x79</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y</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2"/>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+ 10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0x6C</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l</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3"/>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+ 9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b</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4"/>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+ 8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5"/>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+ 7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0x65</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6"/>
                  </a:ext>
                </a:extLst>
              </a:tr>
              <a:tr h="135735">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+ 6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7"/>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+ 5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0x73</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8"/>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+ 4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A</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09"/>
                  </a:ext>
                </a:extLst>
              </a:tr>
              <a:tr h="266001">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+ 3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0x20</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space</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0"/>
                  </a:ext>
                </a:extLst>
              </a:tr>
              <a:tr h="126850">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+ 2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0x4D</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M</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1"/>
                  </a:ext>
                </a:extLst>
              </a:tr>
              <a:tr h="118459">
                <a:tc>
                  <a:txBody>
                    <a:bodyPr/>
                    <a:lstStyle/>
                    <a:p>
                      <a:pPr marL="0" marR="0" algn="r">
                        <a:spcBef>
                          <a:spcPts val="0"/>
                        </a:spcBef>
                        <a:spcAft>
                          <a:spcPts val="0"/>
                        </a:spcAft>
                      </a:pPr>
                      <a:r>
                        <a:rPr lang="en-US" sz="1400" b="1">
                          <a:effectLst/>
                          <a:latin typeface="Consolas" panose="020B0609020204030204" pitchFamily="49" charset="0"/>
                          <a:cs typeface="Consolas" panose="020B0609020204030204" pitchFamily="49" charset="0"/>
                        </a:rPr>
                        <a:t>str + 1 </a:t>
                      </a:r>
                      <a:r>
                        <a:rPr lang="en-US" sz="1400" b="1">
                          <a:effectLst/>
                          <a:latin typeface="Consolas" panose="020B0609020204030204" pitchFamily="49" charset="0"/>
                          <a:cs typeface="Consolas" panose="020B0609020204030204" pitchFamily="49" charset="0"/>
                          <a:sym typeface="Symbol"/>
                        </a:rPr>
                        <a:t></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0x52</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a:effectLst/>
                          <a:latin typeface="Consolas" panose="020B0609020204030204" pitchFamily="49" charset="0"/>
                          <a:cs typeface="Consolas" panose="020B0609020204030204" pitchFamily="49" charset="0"/>
                        </a:rPr>
                        <a:t>R</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2"/>
                  </a:ext>
                </a:extLst>
              </a:tr>
              <a:tr h="135735">
                <a:tc>
                  <a:txBody>
                    <a:bodyPr/>
                    <a:lstStyle/>
                    <a:p>
                      <a:pPr marL="0" marR="0" algn="r">
                        <a:spcBef>
                          <a:spcPts val="0"/>
                        </a:spcBef>
                        <a:spcAft>
                          <a:spcPts val="0"/>
                        </a:spcAft>
                      </a:pPr>
                      <a:r>
                        <a:rPr lang="en-US" sz="1400" b="1" dirty="0" err="1">
                          <a:effectLst/>
                          <a:latin typeface="Consolas" panose="020B0609020204030204" pitchFamily="49" charset="0"/>
                          <a:cs typeface="Consolas" panose="020B0609020204030204" pitchFamily="49" charset="0"/>
                        </a:rPr>
                        <a:t>str</a:t>
                      </a:r>
                      <a:r>
                        <a:rPr lang="en-US" sz="1400" b="1" dirty="0">
                          <a:effectLst/>
                          <a:latin typeface="Consolas" panose="020B0609020204030204" pitchFamily="49" charset="0"/>
                          <a:cs typeface="Consolas" panose="020B0609020204030204" pitchFamily="49" charset="0"/>
                        </a:rPr>
                        <a:t> </a:t>
                      </a:r>
                      <a:r>
                        <a:rPr lang="en-US" sz="1400" b="1" dirty="0">
                          <a:effectLst/>
                          <a:latin typeface="Consolas" panose="020B0609020204030204" pitchFamily="49" charset="0"/>
                          <a:cs typeface="Consolas" panose="020B0609020204030204" pitchFamily="49" charset="0"/>
                          <a:sym typeface="Symbol"/>
                        </a:rPr>
                        <a:t></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ctr">
                        <a:spcBef>
                          <a:spcPts val="0"/>
                        </a:spcBef>
                        <a:spcAft>
                          <a:spcPts val="0"/>
                        </a:spcAft>
                      </a:pPr>
                      <a:r>
                        <a:rPr lang="en-US" sz="1400" b="1">
                          <a:effectLst/>
                          <a:latin typeface="Consolas" panose="020B0609020204030204" pitchFamily="49" charset="0"/>
                          <a:cs typeface="Consolas" panose="020B0609020204030204" pitchFamily="49" charset="0"/>
                        </a:rPr>
                        <a:t>0x41</a:t>
                      </a:r>
                      <a:endParaRPr lang="en-US" sz="1600" b="1">
                        <a:effectLst/>
                        <a:latin typeface="Consolas" panose="020B0609020204030204" pitchFamily="49" charset="0"/>
                        <a:ea typeface="宋体"/>
                        <a:cs typeface="Consolas" panose="020B0609020204030204" pitchFamily="49" charset="0"/>
                      </a:endParaRPr>
                    </a:p>
                  </a:txBody>
                  <a:tcPr marL="53307" marR="53307" marT="0" marB="0" anchor="ctr"/>
                </a:tc>
                <a:tc>
                  <a:txBody>
                    <a:bodyPr/>
                    <a:lstStyle/>
                    <a:p>
                      <a:pPr marL="0" marR="0" algn="just">
                        <a:spcBef>
                          <a:spcPts val="0"/>
                        </a:spcBef>
                        <a:spcAft>
                          <a:spcPts val="0"/>
                        </a:spcAft>
                      </a:pPr>
                      <a:r>
                        <a:rPr lang="en-US" sz="1400" b="1" dirty="0">
                          <a:effectLst/>
                          <a:latin typeface="Consolas" panose="020B0609020204030204" pitchFamily="49" charset="0"/>
                          <a:cs typeface="Consolas" panose="020B0609020204030204" pitchFamily="49" charset="0"/>
                        </a:rPr>
                        <a:t>A</a:t>
                      </a:r>
                      <a:endParaRPr lang="en-US" sz="1600" b="1" dirty="0">
                        <a:effectLst/>
                        <a:latin typeface="Consolas" panose="020B0609020204030204" pitchFamily="49" charset="0"/>
                        <a:ea typeface="宋体"/>
                        <a:cs typeface="Consolas" panose="020B0609020204030204" pitchFamily="49" charset="0"/>
                      </a:endParaRPr>
                    </a:p>
                  </a:txBody>
                  <a:tcPr marL="53307" marR="53307" marT="0" marB="0" anchor="ctr"/>
                </a:tc>
                <a:extLst>
                  <a:ext uri="{0D108BD9-81ED-4DB2-BD59-A6C34878D82A}">
                    <a16:rowId xmlns:a16="http://schemas.microsoft.com/office/drawing/2014/main" val="10013"/>
                  </a:ext>
                </a:extLst>
              </a:tr>
            </a:tbl>
          </a:graphicData>
        </a:graphic>
      </p:graphicFrame>
      <p:graphicFrame>
        <p:nvGraphicFramePr>
          <p:cNvPr id="6" name="Table 5"/>
          <p:cNvGraphicFramePr>
            <a:graphicFrameLocks noGrp="1"/>
          </p:cNvGraphicFramePr>
          <p:nvPr/>
        </p:nvGraphicFramePr>
        <p:xfrm>
          <a:off x="457200" y="2895600"/>
          <a:ext cx="4419600" cy="1219200"/>
        </p:xfrm>
        <a:graphic>
          <a:graphicData uri="http://schemas.openxmlformats.org/drawingml/2006/table">
            <a:tbl>
              <a:tblPr firstRow="1" firstCol="1" bandRow="1" bandCol="1">
                <a:tableStyleId>{5C22544A-7EE6-4342-B048-85BDC9FD1C3A}</a:tableStyleId>
              </a:tblPr>
              <a:tblGrid>
                <a:gridCol w="4419600">
                  <a:extLst>
                    <a:ext uri="{9D8B030D-6E8A-4147-A177-3AD203B41FA5}">
                      <a16:colId xmlns:a16="http://schemas.microsoft.com/office/drawing/2014/main" val="20000"/>
                    </a:ext>
                  </a:extLst>
                </a:gridCol>
              </a:tblGrid>
              <a:tr h="1219200">
                <a:tc>
                  <a:txBody>
                    <a:bodyPr/>
                    <a:lstStyle/>
                    <a:p>
                      <a:pPr marL="0" marR="0" algn="l">
                        <a:spcBef>
                          <a:spcPts val="0"/>
                        </a:spcBef>
                        <a:spcAft>
                          <a:spcPts val="0"/>
                        </a:spcAft>
                      </a:pPr>
                      <a:r>
                        <a:rPr lang="en-US" sz="1800" dirty="0">
                          <a:solidFill>
                            <a:srgbClr val="C00000"/>
                          </a:solidFill>
                          <a:effectLst/>
                        </a:rPr>
                        <a:t>char </a:t>
                      </a:r>
                      <a:r>
                        <a:rPr lang="en-US" sz="1800" dirty="0" err="1">
                          <a:solidFill>
                            <a:srgbClr val="C00000"/>
                          </a:solidFill>
                          <a:effectLst/>
                        </a:rPr>
                        <a:t>str</a:t>
                      </a:r>
                      <a:r>
                        <a:rPr lang="en-US" sz="1800" dirty="0">
                          <a:solidFill>
                            <a:srgbClr val="C00000"/>
                          </a:solidFill>
                          <a:effectLst/>
                        </a:rPr>
                        <a:t>[13] = “ARM Assembly”;</a:t>
                      </a:r>
                    </a:p>
                    <a:p>
                      <a:pPr marL="0" marR="0" algn="l">
                        <a:spcBef>
                          <a:spcPts val="0"/>
                        </a:spcBef>
                        <a:spcAft>
                          <a:spcPts val="0"/>
                        </a:spcAft>
                      </a:pPr>
                      <a:r>
                        <a:rPr lang="en-US" sz="1800" dirty="0">
                          <a:solidFill>
                            <a:sysClr val="windowText" lastClr="000000"/>
                          </a:solidFill>
                          <a:effectLst/>
                        </a:rPr>
                        <a:t>// The length has to be at least 13 </a:t>
                      </a:r>
                    </a:p>
                    <a:p>
                      <a:pPr marL="0" marR="0" algn="l">
                        <a:spcBef>
                          <a:spcPts val="0"/>
                        </a:spcBef>
                        <a:spcAft>
                          <a:spcPts val="0"/>
                        </a:spcAft>
                      </a:pPr>
                      <a:r>
                        <a:rPr lang="en-US" sz="1800" dirty="0">
                          <a:solidFill>
                            <a:sysClr val="windowText" lastClr="000000"/>
                          </a:solidFill>
                          <a:effectLst/>
                        </a:rPr>
                        <a:t>// even though it has 12 letters. The </a:t>
                      </a:r>
                    </a:p>
                    <a:p>
                      <a:pPr marL="0" marR="0" algn="l">
                        <a:spcBef>
                          <a:spcPts val="0"/>
                        </a:spcBef>
                        <a:spcAft>
                          <a:spcPts val="0"/>
                        </a:spcAft>
                      </a:pPr>
                      <a:r>
                        <a:rPr lang="en-US" sz="1800" dirty="0">
                          <a:solidFill>
                            <a:sysClr val="windowText" lastClr="000000"/>
                          </a:solidFill>
                          <a:effectLst/>
                        </a:rPr>
                        <a:t>// NULL terminator should be included. </a:t>
                      </a:r>
                      <a:endParaRPr lang="en-US" sz="1800" dirty="0">
                        <a:solidFill>
                          <a:sysClr val="windowText" lastClr="000000"/>
                        </a:solidFill>
                        <a:effectLst/>
                        <a:latin typeface="Palatino Linotype"/>
                        <a:ea typeface="宋体"/>
                        <a:cs typeface="Times New Roman"/>
                      </a:endParaRPr>
                    </a:p>
                  </a:txBody>
                  <a:tcPr marL="53307" marR="53307" marT="0" marB="0" anchor="c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44913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Comparison</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p:txBody>
          <a:bodyPr/>
          <a:lstStyle/>
          <a:p>
            <a:pPr marL="0" indent="0">
              <a:buNone/>
            </a:pPr>
            <a:r>
              <a:rPr lang="en-US" dirty="0"/>
              <a:t>Strings are compared based on their ASCII values</a:t>
            </a:r>
          </a:p>
          <a:p>
            <a:pPr lvl="0"/>
            <a:r>
              <a:rPr lang="en-US" dirty="0"/>
              <a:t>“j” &lt; “jar” &lt; “jargon” &lt; “jargonize”</a:t>
            </a:r>
          </a:p>
          <a:p>
            <a:pPr lvl="0"/>
            <a:r>
              <a:rPr lang="en-US" dirty="0"/>
              <a:t>“CAT” &lt; “Cat” &lt; “DOG” &lt; “Dog” &lt; “cat” &lt; “dog”</a:t>
            </a:r>
          </a:p>
          <a:p>
            <a:pPr lvl="0"/>
            <a:r>
              <a:rPr lang="en-US" dirty="0"/>
              <a:t> “12” &lt; “123” &lt; “2”&lt; “AB” &lt; “Ab” &lt; “ab” &lt; “</a:t>
            </a:r>
            <a:r>
              <a:rPr lang="en-US" dirty="0" err="1"/>
              <a:t>abc</a:t>
            </a:r>
            <a:r>
              <a:rPr lang="en-US" dirty="0"/>
              <a:t>”</a:t>
            </a:r>
          </a:p>
          <a:p>
            <a:pPr marL="0" indent="0">
              <a:buNone/>
            </a:pPr>
            <a:endParaRPr lang="en-US" dirty="0"/>
          </a:p>
        </p:txBody>
      </p:sp>
    </p:spTree>
    <p:extLst>
      <p:ext uri="{BB962C8B-B14F-4D97-AF65-F5344CB8AC3E}">
        <p14:creationId xmlns:p14="http://schemas.microsoft.com/office/powerpoint/2010/main" val="3591479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out String Length</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6" name="Table 5"/>
          <p:cNvGraphicFramePr>
            <a:graphicFrameLocks noGrp="1"/>
          </p:cNvGraphicFramePr>
          <p:nvPr/>
        </p:nvGraphicFramePr>
        <p:xfrm>
          <a:off x="228600" y="2438400"/>
          <a:ext cx="4038600" cy="28956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313177">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582423">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i</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7" name="Table 6"/>
          <p:cNvGraphicFramePr>
            <a:graphicFrameLocks noGrp="1"/>
          </p:cNvGraphicFramePr>
          <p:nvPr/>
        </p:nvGraphicFramePr>
        <p:xfrm>
          <a:off x="4343400" y="2438400"/>
          <a:ext cx="4724400" cy="28956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84941">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610659">
                <a:tc>
                  <a:txBody>
                    <a:bodyPr/>
                    <a:lstStyle/>
                    <a:p>
                      <a:pPr marL="0" marR="0" algn="just">
                        <a:spcBef>
                          <a:spcPts val="0"/>
                        </a:spcBef>
                        <a:spcAft>
                          <a:spcPts val="0"/>
                        </a:spcAft>
                      </a:pP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strlen</a:t>
                      </a:r>
                      <a:r>
                        <a:rPr lang="en-US" sz="1600" b="1" dirty="0">
                          <a:solidFill>
                            <a:sysClr val="windowText" lastClr="000000"/>
                          </a:solidFill>
                          <a:effectLst/>
                          <a:latin typeface="Consolas" panose="020B0609020204030204" pitchFamily="49" charset="0"/>
                          <a:cs typeface="Consolas" panose="020B0609020204030204" pitchFamily="49" charset="0"/>
                        </a:rPr>
                        <a:t> (char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int</a:t>
                      </a: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 = 0;</a:t>
                      </a:r>
                    </a:p>
                    <a:p>
                      <a:pPr marL="0" marR="0" algn="just">
                        <a:spcBef>
                          <a:spcPts val="0"/>
                        </a:spcBef>
                        <a:spcAft>
                          <a:spcPts val="0"/>
                        </a:spcAft>
                      </a:pPr>
                      <a:endParaRPr lang="en-US" sz="16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 loop until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is NULL</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while( </a:t>
                      </a:r>
                      <a:r>
                        <a:rPr lang="en-US" sz="1600" b="1" dirty="0">
                          <a:solidFill>
                            <a:srgbClr val="FF0000"/>
                          </a:solidFill>
                          <a:effectLst/>
                          <a:latin typeface="Consolas" panose="020B0609020204030204" pitchFamily="49" charset="0"/>
                          <a:cs typeface="Consolas" panose="020B0609020204030204" pitchFamily="49" charset="0"/>
                        </a:rPr>
                        <a:t>*</a:t>
                      </a:r>
                      <a:r>
                        <a:rPr lang="en-US" sz="1600" b="1" dirty="0" err="1">
                          <a:solidFill>
                            <a:srgbClr val="FF0000"/>
                          </a:solidFill>
                          <a:effectLst/>
                          <a:latin typeface="Consolas" panose="020B0609020204030204" pitchFamily="49" charset="0"/>
                          <a:cs typeface="Consolas" panose="020B0609020204030204" pitchFamily="49" charset="0"/>
                        </a:rPr>
                        <a:t>pStr</a:t>
                      </a:r>
                      <a:r>
                        <a:rPr lang="en-US" sz="1600" b="1" dirty="0">
                          <a:solidFill>
                            <a:srgbClr val="FF0000"/>
                          </a:solidFill>
                          <a:effectLst/>
                          <a:latin typeface="Consolas" panose="020B0609020204030204" pitchFamily="49" charset="0"/>
                          <a:cs typeface="Consolas" panose="020B0609020204030204" pitchFamily="49" charset="0"/>
                        </a:rPr>
                        <a:t> </a:t>
                      </a: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return </a:t>
                      </a:r>
                      <a:r>
                        <a:rPr lang="en-US" sz="1600" b="1" dirty="0" err="1">
                          <a:solidFill>
                            <a:sysClr val="windowText" lastClr="000000"/>
                          </a:solidFill>
                          <a:effectLst/>
                          <a:latin typeface="Consolas" panose="020B0609020204030204" pitchFamily="49" charset="0"/>
                          <a:cs typeface="Consolas" panose="020B0609020204030204" pitchFamily="49" charset="0"/>
                        </a:rPr>
                        <a:t>i</a:t>
                      </a:r>
                      <a:r>
                        <a:rPr lang="en-US" sz="1600" b="1" dirty="0">
                          <a:solidFill>
                            <a:sysClr val="windowText" lastClr="000000"/>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sp>
        <p:nvSpPr>
          <p:cNvPr id="8" name="Content Placeholder 3"/>
          <p:cNvSpPr>
            <a:spLocks noGrp="1"/>
          </p:cNvSpPr>
          <p:nvPr>
            <p:ph sz="quarter" idx="1"/>
          </p:nvPr>
        </p:nvSpPr>
        <p:spPr>
          <a:xfrm>
            <a:off x="304800" y="1524000"/>
            <a:ext cx="8229600" cy="762000"/>
          </a:xfrm>
        </p:spPr>
        <p:txBody>
          <a:bodyPr>
            <a:normAutofit/>
          </a:bodyPr>
          <a:lstStyle/>
          <a:p>
            <a:pPr lvl="0"/>
            <a:r>
              <a:rPr lang="en-US" sz="2000" dirty="0"/>
              <a:t>Stings are terminated with a null character (</a:t>
            </a:r>
            <a:r>
              <a:rPr lang="en-US" sz="2000" dirty="0" err="1"/>
              <a:t>NUL</a:t>
            </a:r>
            <a:r>
              <a:rPr lang="en-US" sz="2000" dirty="0"/>
              <a:t>, ASCII value </a:t>
            </a:r>
            <a:r>
              <a:rPr lang="en-US" sz="2000" dirty="0" err="1">
                <a:latin typeface="Consolas" panose="020B0609020204030204" pitchFamily="49" charset="0"/>
                <a:cs typeface="Consolas" panose="020B0609020204030204" pitchFamily="49" charset="0"/>
              </a:rPr>
              <a:t>0x00</a:t>
            </a:r>
            <a:r>
              <a:rPr lang="en-US" sz="2000" dirty="0"/>
              <a:t>)</a:t>
            </a:r>
          </a:p>
          <a:p>
            <a:pPr marL="0" indent="0">
              <a:buNone/>
            </a:pPr>
            <a:endParaRPr lang="en-US" sz="2000" dirty="0"/>
          </a:p>
        </p:txBody>
      </p:sp>
    </p:spTree>
    <p:extLst>
      <p:ext uri="{BB962C8B-B14F-4D97-AF65-F5344CB8AC3E}">
        <p14:creationId xmlns:p14="http://schemas.microsoft.com/office/powerpoint/2010/main" val="375000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 to Upper Case</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152400" y="3733800"/>
          <a:ext cx="4038600" cy="2362200"/>
        </p:xfrm>
        <a:graphic>
          <a:graphicData uri="http://schemas.openxmlformats.org/drawingml/2006/table">
            <a:tbl>
              <a:tblPr firstRow="1" firstCol="1" bandRow="1">
                <a:tableStyleId>{5C22544A-7EE6-4342-B048-85BDC9FD1C3A}</a:tableStyleId>
              </a:tblPr>
              <a:tblGrid>
                <a:gridCol w="40386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Pointer dereference operator </a:t>
                      </a:r>
                      <a:r>
                        <a:rPr lang="en-US" sz="1600" dirty="0">
                          <a:solidFill>
                            <a:srgbClr val="FF0000"/>
                          </a:solidFill>
                          <a:effectLst/>
                        </a:rPr>
                        <a:t>*</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void </a:t>
                      </a:r>
                      <a:r>
                        <a:rPr lang="en-US" sz="1600" b="1" dirty="0" err="1">
                          <a:solidFill>
                            <a:sysClr val="windowText" lastClr="000000"/>
                          </a:solidFill>
                          <a:effectLst/>
                          <a:latin typeface="Consolas" panose="020B0609020204030204" pitchFamily="49" charset="0"/>
                          <a:cs typeface="Consolas" panose="020B0609020204030204" pitchFamily="49" charset="0"/>
                        </a:rPr>
                        <a:t>toUpper</a:t>
                      </a:r>
                      <a:r>
                        <a:rPr lang="en-US" sz="1600" b="1" dirty="0">
                          <a:solidFill>
                            <a:sysClr val="windowText" lastClr="000000"/>
                          </a:solidFill>
                          <a:effectLst/>
                          <a:latin typeface="Consolas" panose="020B0609020204030204" pitchFamily="49" charset="0"/>
                          <a:cs typeface="Consolas" panose="020B0609020204030204" pitchFamily="49" charset="0"/>
                        </a:rPr>
                        <a:t>(char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for(char *p = </a:t>
                      </a:r>
                      <a:r>
                        <a:rPr lang="en-US" sz="1600" b="1" dirty="0" err="1">
                          <a:solidFill>
                            <a:sysClr val="windowText" lastClr="000000"/>
                          </a:solidFill>
                          <a:effectLst/>
                          <a:latin typeface="Consolas" panose="020B0609020204030204" pitchFamily="49" charset="0"/>
                          <a:cs typeface="Consolas" panose="020B0609020204030204" pitchFamily="49" charset="0"/>
                        </a:rPr>
                        <a:t>pStr</a:t>
                      </a:r>
                      <a:r>
                        <a:rPr lang="en-US" sz="1600" b="1" dirty="0">
                          <a:solidFill>
                            <a:sysClr val="windowText" lastClr="000000"/>
                          </a:solidFill>
                          <a:effectLst/>
                          <a:latin typeface="Consolas" panose="020B0609020204030204" pitchFamily="49" charset="0"/>
                          <a:cs typeface="Consolas" panose="020B0609020204030204" pitchFamily="49" charset="0"/>
                        </a:rPr>
                        <a:t>; *p; ++p){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if(*p &gt;= ’a’ &amp;&amp; *p &lt;= ’z’)</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r>
                        <a:rPr lang="en-US" sz="1600" b="1" dirty="0">
                          <a:solidFill>
                            <a:srgbClr val="C00000"/>
                          </a:solidFill>
                          <a:effectLst/>
                          <a:latin typeface="Consolas" panose="020B0609020204030204" pitchFamily="49" charset="0"/>
                          <a:cs typeface="Consolas" panose="020B0609020204030204" pitchFamily="49" charset="0"/>
                        </a:rPr>
                        <a:t>*p</a:t>
                      </a:r>
                      <a:r>
                        <a:rPr lang="en-US" sz="1600" b="1" dirty="0">
                          <a:solidFill>
                            <a:sysClr val="windowText" lastClr="000000"/>
                          </a:solidFill>
                          <a:effectLst/>
                          <a:latin typeface="Consolas" panose="020B0609020204030204" pitchFamily="49" charset="0"/>
                          <a:cs typeface="Consolas" panose="020B0609020204030204" pitchFamily="49" charset="0"/>
                        </a:rPr>
                        <a:t> -= ‘a’ – ‘A’;</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//or: *p -= 32;</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  }</a:t>
                      </a:r>
                      <a:endParaRPr lang="en-US" sz="2000" b="1" dirty="0">
                        <a:solidFill>
                          <a:sysClr val="windowText" lastClr="00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b="1" dirty="0">
                          <a:solidFill>
                            <a:sysClr val="windowText" lastClr="000000"/>
                          </a:solidFill>
                          <a:effectLst/>
                          <a:latin typeface="Consolas" panose="020B0609020204030204" pitchFamily="49" charset="0"/>
                          <a:cs typeface="Consolas" panose="020B0609020204030204" pitchFamily="49" charset="0"/>
                        </a:rPr>
                        <a:t>}</a:t>
                      </a:r>
                      <a:endParaRPr lang="en-US" sz="2000" b="1" dirty="0">
                        <a:solidFill>
                          <a:sysClr val="windowText" lastClr="000000"/>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4" name="Table 3"/>
          <p:cNvGraphicFramePr>
            <a:graphicFrameLocks noGrp="1"/>
          </p:cNvGraphicFramePr>
          <p:nvPr/>
        </p:nvGraphicFramePr>
        <p:xfrm>
          <a:off x="4343400" y="3733800"/>
          <a:ext cx="4724400" cy="2362200"/>
        </p:xfrm>
        <a:graphic>
          <a:graphicData uri="http://schemas.openxmlformats.org/drawingml/2006/table">
            <a:tbl>
              <a:tblPr firstRow="1" firstCol="1" bandRow="1">
                <a:tableStyleId>{5C22544A-7EE6-4342-B048-85BDC9FD1C3A}</a:tableStyleId>
              </a:tblPr>
              <a:tblGrid>
                <a:gridCol w="4724400">
                  <a:extLst>
                    <a:ext uri="{9D8B030D-6E8A-4147-A177-3AD203B41FA5}">
                      <a16:colId xmlns:a16="http://schemas.microsoft.com/office/drawing/2014/main" val="20000"/>
                    </a:ext>
                  </a:extLst>
                </a:gridCol>
              </a:tblGrid>
              <a:tr h="266140">
                <a:tc>
                  <a:txBody>
                    <a:bodyPr/>
                    <a:lstStyle/>
                    <a:p>
                      <a:pPr marL="0" marR="0" algn="just">
                        <a:spcBef>
                          <a:spcPts val="0"/>
                        </a:spcBef>
                        <a:spcAft>
                          <a:spcPts val="0"/>
                        </a:spcAft>
                      </a:pPr>
                      <a:r>
                        <a:rPr lang="en-US" sz="1600" dirty="0">
                          <a:effectLst/>
                        </a:rPr>
                        <a:t>Array subscript operator </a:t>
                      </a:r>
                      <a:r>
                        <a:rPr lang="en-US" sz="1600" dirty="0">
                          <a:solidFill>
                            <a:srgbClr val="FF0000"/>
                          </a:solidFill>
                          <a:effectLst/>
                        </a:rPr>
                        <a:t>[ ]</a:t>
                      </a:r>
                      <a:endParaRPr lang="en-US" sz="20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2096060">
                <a:tc>
                  <a:txBody>
                    <a:bodyPr/>
                    <a:lstStyle/>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void </a:t>
                      </a:r>
                      <a:r>
                        <a:rPr lang="en-US" sz="1600" dirty="0" err="1">
                          <a:solidFill>
                            <a:schemeClr val="tx1"/>
                          </a:solidFill>
                          <a:effectLst/>
                          <a:latin typeface="Consolas" panose="020B0609020204030204" pitchFamily="49" charset="0"/>
                          <a:cs typeface="Consolas" panose="020B0609020204030204" pitchFamily="49" charset="0"/>
                        </a:rPr>
                        <a:t>toUpper</a:t>
                      </a:r>
                      <a:r>
                        <a:rPr lang="en-US" sz="1600" dirty="0">
                          <a:solidFill>
                            <a:schemeClr val="tx1"/>
                          </a:solidFill>
                          <a:effectLst/>
                          <a:latin typeface="Consolas" panose="020B0609020204030204" pitchFamily="49" charset="0"/>
                          <a:cs typeface="Consolas" panose="020B0609020204030204" pitchFamily="49" charset="0"/>
                        </a:rPr>
                        <a:t>(char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char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[0];</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for(</a:t>
                      </a:r>
                      <a:r>
                        <a:rPr lang="en-US" sz="1600" dirty="0" err="1">
                          <a:solidFill>
                            <a:schemeClr val="tx1"/>
                          </a:solidFill>
                          <a:effectLst/>
                          <a:latin typeface="Consolas" panose="020B0609020204030204" pitchFamily="49" charset="0"/>
                          <a:cs typeface="Consolas" panose="020B0609020204030204" pitchFamily="49" charset="0"/>
                        </a:rPr>
                        <a:t>int</a:t>
                      </a: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0; c; </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c =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if(c &gt;= ’a’ &amp;&amp; c &lt;= ’z’)</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r>
                        <a:rPr lang="en-US" sz="1600" dirty="0" err="1">
                          <a:solidFill>
                            <a:srgbClr val="C00000"/>
                          </a:solidFill>
                          <a:effectLst/>
                          <a:latin typeface="Consolas" panose="020B0609020204030204" pitchFamily="49" charset="0"/>
                          <a:cs typeface="Consolas" panose="020B0609020204030204" pitchFamily="49" charset="0"/>
                        </a:rPr>
                        <a:t>pStr</a:t>
                      </a:r>
                      <a:r>
                        <a:rPr lang="en-US" sz="1600" dirty="0">
                          <a:solidFill>
                            <a:srgbClr val="C00000"/>
                          </a:solidFill>
                          <a:effectLst/>
                          <a:latin typeface="Consolas" panose="020B0609020204030204" pitchFamily="49" charset="0"/>
                          <a:cs typeface="Consolas" panose="020B0609020204030204" pitchFamily="49" charset="0"/>
                        </a:rPr>
                        <a:t>[</a:t>
                      </a:r>
                      <a:r>
                        <a:rPr lang="en-US" sz="1600" dirty="0" err="1">
                          <a:solidFill>
                            <a:srgbClr val="C00000"/>
                          </a:solidFill>
                          <a:effectLst/>
                          <a:latin typeface="Consolas" panose="020B0609020204030204" pitchFamily="49" charset="0"/>
                          <a:cs typeface="Consolas" panose="020B0609020204030204" pitchFamily="49" charset="0"/>
                        </a:rPr>
                        <a:t>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a:solidFill>
                            <a:schemeClr val="tx1"/>
                          </a:solidFill>
                          <a:effectLst/>
                          <a:latin typeface="Consolas" panose="020B0609020204030204" pitchFamily="49" charset="0"/>
                          <a:cs typeface="Consolas" panose="020B0609020204030204" pitchFamily="49" charset="0"/>
                        </a:rPr>
                        <a:t>-= ‘a’ – ‘A’;</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 or: </a:t>
                      </a:r>
                      <a:r>
                        <a:rPr lang="en-US" sz="1600" dirty="0" err="1">
                          <a:solidFill>
                            <a:schemeClr val="tx1"/>
                          </a:solidFill>
                          <a:effectLst/>
                          <a:latin typeface="Consolas" panose="020B0609020204030204" pitchFamily="49" charset="0"/>
                          <a:cs typeface="Consolas" panose="020B0609020204030204" pitchFamily="49" charset="0"/>
                        </a:rPr>
                        <a:t>pStr</a:t>
                      </a:r>
                      <a:r>
                        <a:rPr lang="en-US" sz="1600" dirty="0">
                          <a:solidFill>
                            <a:schemeClr val="tx1"/>
                          </a:solidFill>
                          <a:effectLst/>
                          <a:latin typeface="Consolas" panose="020B0609020204030204" pitchFamily="49" charset="0"/>
                          <a:cs typeface="Consolas" panose="020B0609020204030204" pitchFamily="49" charset="0"/>
                        </a:rPr>
                        <a:t>[</a:t>
                      </a:r>
                      <a:r>
                        <a:rPr lang="en-US" sz="1600" dirty="0" err="1">
                          <a:solidFill>
                            <a:schemeClr val="tx1"/>
                          </a:solidFill>
                          <a:effectLst/>
                          <a:latin typeface="Consolas" panose="020B0609020204030204" pitchFamily="49" charset="0"/>
                          <a:cs typeface="Consolas" panose="020B0609020204030204" pitchFamily="49" charset="0"/>
                        </a:rPr>
                        <a:t>i</a:t>
                      </a:r>
                      <a:r>
                        <a:rPr lang="en-US" sz="1600" dirty="0">
                          <a:solidFill>
                            <a:schemeClr val="tx1"/>
                          </a:solidFill>
                          <a:effectLst/>
                          <a:latin typeface="Consolas" panose="020B0609020204030204" pitchFamily="49" charset="0"/>
                          <a:cs typeface="Consolas" panose="020B0609020204030204" pitchFamily="49" charset="0"/>
                        </a:rPr>
                        <a:t>] -= 32;</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600" dirty="0">
                          <a:solidFill>
                            <a:schemeClr val="tx1"/>
                          </a:solidFill>
                          <a:effectLst/>
                          <a:latin typeface="Consolas" panose="020B0609020204030204" pitchFamily="49" charset="0"/>
                          <a:cs typeface="Consolas" panose="020B0609020204030204" pitchFamily="49" charset="0"/>
                        </a:rPr>
                        <a:t>}</a:t>
                      </a:r>
                      <a:endParaRPr lang="en-US" sz="1600"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lumMod val="20000"/>
                        <a:lumOff val="80000"/>
                      </a:schemeClr>
                    </a:solidFill>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6190" y="1244600"/>
          <a:ext cx="8991606" cy="58420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210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a:latin typeface="Arial" panose="020B0604020202020204" pitchFamily="34" charset="0"/>
                          <a:cs typeface="Arial" panose="020B0604020202020204" pitchFamily="34" charset="0"/>
                        </a:rPr>
                        <a:t>I</a:t>
                      </a: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2100">
                <a:tc>
                  <a:txBody>
                    <a:bodyPr/>
                    <a:lstStyle/>
                    <a:p>
                      <a:pPr algn="ctr"/>
                      <a:r>
                        <a:rPr lang="en-US" sz="1200" b="1" dirty="0">
                          <a:latin typeface="Arial Narrow" panose="020B0606020202030204" pitchFamily="34" charset="0"/>
                          <a:cs typeface="Arial" panose="020B0604020202020204" pitchFamily="34" charset="0"/>
                        </a:rPr>
                        <a:t>41</a:t>
                      </a:r>
                    </a:p>
                  </a:txBody>
                  <a:tcPr anchor="ctr"/>
                </a:tc>
                <a:tc>
                  <a:txBody>
                    <a:bodyPr/>
                    <a:lstStyle/>
                    <a:p>
                      <a:pPr algn="ctr"/>
                      <a:r>
                        <a:rPr lang="en-US" sz="1200" b="1" dirty="0">
                          <a:latin typeface="Arial Narrow" panose="020B0606020202030204" pitchFamily="34" charset="0"/>
                          <a:cs typeface="Arial" panose="020B0604020202020204" pitchFamily="34" charset="0"/>
                        </a:rPr>
                        <a:t>42</a:t>
                      </a:r>
                    </a:p>
                  </a:txBody>
                  <a:tcPr anchor="ctr"/>
                </a:tc>
                <a:tc>
                  <a:txBody>
                    <a:bodyPr/>
                    <a:lstStyle/>
                    <a:p>
                      <a:pPr algn="ctr"/>
                      <a:r>
                        <a:rPr lang="en-US" sz="1200" b="1" dirty="0">
                          <a:latin typeface="Arial Narrow" panose="020B0606020202030204" pitchFamily="34" charset="0"/>
                          <a:cs typeface="Arial" panose="020B0604020202020204" pitchFamily="34" charset="0"/>
                        </a:rPr>
                        <a:t>43</a:t>
                      </a:r>
                    </a:p>
                  </a:txBody>
                  <a:tcPr anchor="ctr"/>
                </a:tc>
                <a:tc>
                  <a:txBody>
                    <a:bodyPr/>
                    <a:lstStyle/>
                    <a:p>
                      <a:pPr algn="ctr"/>
                      <a:r>
                        <a:rPr lang="en-US" sz="1200" b="1" dirty="0">
                          <a:latin typeface="Arial Narrow" panose="020B0606020202030204" pitchFamily="34" charset="0"/>
                          <a:cs typeface="Arial" panose="020B0604020202020204" pitchFamily="34" charset="0"/>
                        </a:rPr>
                        <a:t>44</a:t>
                      </a:r>
                    </a:p>
                  </a:txBody>
                  <a:tcPr anchor="ctr"/>
                </a:tc>
                <a:tc>
                  <a:txBody>
                    <a:bodyPr/>
                    <a:lstStyle/>
                    <a:p>
                      <a:pPr algn="ctr"/>
                      <a:r>
                        <a:rPr lang="en-US" sz="1200" b="1" dirty="0">
                          <a:latin typeface="Arial Narrow" panose="020B0606020202030204" pitchFamily="34" charset="0"/>
                          <a:cs typeface="Arial" panose="020B0604020202020204" pitchFamily="34" charset="0"/>
                        </a:rPr>
                        <a:t>45</a:t>
                      </a:r>
                    </a:p>
                  </a:txBody>
                  <a:tcPr anchor="ctr"/>
                </a:tc>
                <a:tc>
                  <a:txBody>
                    <a:bodyPr/>
                    <a:lstStyle/>
                    <a:p>
                      <a:pPr algn="ctr"/>
                      <a:r>
                        <a:rPr lang="en-US" sz="1200" b="1" dirty="0">
                          <a:latin typeface="Arial Narrow" panose="020B0606020202030204" pitchFamily="34" charset="0"/>
                          <a:cs typeface="Arial" panose="020B0604020202020204" pitchFamily="34" charset="0"/>
                        </a:rPr>
                        <a:t>46</a:t>
                      </a:r>
                    </a:p>
                  </a:txBody>
                  <a:tcPr anchor="ctr"/>
                </a:tc>
                <a:tc>
                  <a:txBody>
                    <a:bodyPr/>
                    <a:lstStyle/>
                    <a:p>
                      <a:pPr algn="ctr"/>
                      <a:r>
                        <a:rPr lang="en-US" sz="1200" b="1" dirty="0">
                          <a:latin typeface="Arial Narrow" panose="020B0606020202030204" pitchFamily="34" charset="0"/>
                          <a:cs typeface="Arial" panose="020B0604020202020204" pitchFamily="34" charset="0"/>
                        </a:rPr>
                        <a:t>47</a:t>
                      </a:r>
                    </a:p>
                  </a:txBody>
                  <a:tcPr anchor="ctr"/>
                </a:tc>
                <a:tc>
                  <a:txBody>
                    <a:bodyPr/>
                    <a:lstStyle/>
                    <a:p>
                      <a:pPr algn="ctr"/>
                      <a:r>
                        <a:rPr lang="en-US" sz="1200" b="1" dirty="0">
                          <a:latin typeface="Arial Narrow" panose="020B0606020202030204" pitchFamily="34" charset="0"/>
                          <a:cs typeface="Arial" panose="020B0604020202020204" pitchFamily="34" charset="0"/>
                        </a:rPr>
                        <a:t>48</a:t>
                      </a:r>
                    </a:p>
                  </a:txBody>
                  <a:tcPr anchor="ctr"/>
                </a:tc>
                <a:tc>
                  <a:txBody>
                    <a:bodyPr/>
                    <a:lstStyle/>
                    <a:p>
                      <a:pPr algn="ctr"/>
                      <a:r>
                        <a:rPr lang="en-US" sz="1200" b="1" dirty="0">
                          <a:latin typeface="Arial Narrow" panose="020B0606020202030204" pitchFamily="34" charset="0"/>
                          <a:cs typeface="Arial" panose="020B0604020202020204" pitchFamily="34" charset="0"/>
                        </a:rPr>
                        <a:t>49</a:t>
                      </a:r>
                    </a:p>
                  </a:txBody>
                  <a:tcPr anchor="ctr"/>
                </a:tc>
                <a:tc>
                  <a:txBody>
                    <a:bodyPr/>
                    <a:lstStyle/>
                    <a:p>
                      <a:r>
                        <a:rPr lang="en-US" sz="1200" b="1" dirty="0" err="1">
                          <a:latin typeface="Arial Narrow" panose="020B0606020202030204" pitchFamily="34" charset="0"/>
                        </a:rPr>
                        <a:t>4A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4F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50</a:t>
                      </a:r>
                    </a:p>
                  </a:txBody>
                  <a:tcPr anchor="ctr"/>
                </a:tc>
                <a:tc>
                  <a:txBody>
                    <a:bodyPr/>
                    <a:lstStyle/>
                    <a:p>
                      <a:pPr algn="ctr"/>
                      <a:r>
                        <a:rPr lang="en-US" sz="1200" b="1" dirty="0">
                          <a:latin typeface="Arial Narrow" panose="020B0606020202030204" pitchFamily="34" charset="0"/>
                          <a:cs typeface="Arial" panose="020B0604020202020204" pitchFamily="34" charset="0"/>
                        </a:rPr>
                        <a:t>51</a:t>
                      </a:r>
                    </a:p>
                  </a:txBody>
                  <a:tcPr anchor="ctr"/>
                </a:tc>
                <a:tc>
                  <a:txBody>
                    <a:bodyPr/>
                    <a:lstStyle/>
                    <a:p>
                      <a:pPr algn="ctr"/>
                      <a:r>
                        <a:rPr lang="en-US" sz="1200" b="1" dirty="0">
                          <a:latin typeface="Arial Narrow" panose="020B0606020202030204" pitchFamily="34" charset="0"/>
                          <a:cs typeface="Arial" panose="020B0604020202020204" pitchFamily="34" charset="0"/>
                        </a:rPr>
                        <a:t>52</a:t>
                      </a:r>
                    </a:p>
                  </a:txBody>
                  <a:tcPr anchor="ctr"/>
                </a:tc>
                <a:tc>
                  <a:txBody>
                    <a:bodyPr/>
                    <a:lstStyle/>
                    <a:p>
                      <a:pPr algn="ctr"/>
                      <a:r>
                        <a:rPr lang="en-US" sz="1200" b="1" dirty="0">
                          <a:latin typeface="Arial Narrow" panose="020B0606020202030204" pitchFamily="34" charset="0"/>
                          <a:cs typeface="Arial" panose="020B0604020202020204" pitchFamily="34" charset="0"/>
                        </a:rPr>
                        <a:t>53</a:t>
                      </a:r>
                    </a:p>
                  </a:txBody>
                  <a:tcPr anchor="ctr"/>
                </a:tc>
                <a:tc>
                  <a:txBody>
                    <a:bodyPr/>
                    <a:lstStyle/>
                    <a:p>
                      <a:pPr algn="ctr"/>
                      <a:r>
                        <a:rPr lang="en-US" sz="1200" b="1" dirty="0">
                          <a:latin typeface="Arial Narrow" panose="020B0606020202030204" pitchFamily="34" charset="0"/>
                          <a:cs typeface="Arial" panose="020B0604020202020204" pitchFamily="34" charset="0"/>
                        </a:rPr>
                        <a:t>54</a:t>
                      </a:r>
                    </a:p>
                  </a:txBody>
                  <a:tcPr anchor="ctr"/>
                </a:tc>
                <a:tc>
                  <a:txBody>
                    <a:bodyPr/>
                    <a:lstStyle/>
                    <a:p>
                      <a:pPr algn="ctr"/>
                      <a:r>
                        <a:rPr lang="en-US" sz="1200" b="1" dirty="0">
                          <a:latin typeface="Arial Narrow" panose="020B0606020202030204" pitchFamily="34" charset="0"/>
                          <a:cs typeface="Arial" panose="020B0604020202020204" pitchFamily="34" charset="0"/>
                        </a:rPr>
                        <a:t>55</a:t>
                      </a:r>
                    </a:p>
                  </a:txBody>
                  <a:tcPr anchor="ctr"/>
                </a:tc>
                <a:tc>
                  <a:txBody>
                    <a:bodyPr/>
                    <a:lstStyle/>
                    <a:p>
                      <a:pPr algn="ctr"/>
                      <a:r>
                        <a:rPr lang="en-US" sz="1200" b="1" dirty="0">
                          <a:latin typeface="Arial Narrow" panose="020B0606020202030204" pitchFamily="34" charset="0"/>
                          <a:cs typeface="Arial" panose="020B0604020202020204" pitchFamily="34" charset="0"/>
                        </a:rPr>
                        <a:t>56</a:t>
                      </a:r>
                    </a:p>
                  </a:txBody>
                  <a:tcPr anchor="ctr"/>
                </a:tc>
                <a:tc>
                  <a:txBody>
                    <a:bodyPr/>
                    <a:lstStyle/>
                    <a:p>
                      <a:pPr algn="ctr"/>
                      <a:r>
                        <a:rPr lang="en-US" sz="1200" b="1" dirty="0">
                          <a:latin typeface="Arial Narrow" panose="020B0606020202030204" pitchFamily="34" charset="0"/>
                          <a:cs typeface="Arial" panose="020B0604020202020204" pitchFamily="34" charset="0"/>
                        </a:rPr>
                        <a:t>57</a:t>
                      </a:r>
                    </a:p>
                  </a:txBody>
                  <a:tcPr anchor="ctr"/>
                </a:tc>
                <a:tc>
                  <a:txBody>
                    <a:bodyPr/>
                    <a:lstStyle/>
                    <a:p>
                      <a:pPr algn="ctr"/>
                      <a:r>
                        <a:rPr lang="en-US" sz="1200" b="1" dirty="0">
                          <a:latin typeface="Arial Narrow" panose="020B0606020202030204" pitchFamily="34" charset="0"/>
                          <a:cs typeface="Arial" panose="020B0604020202020204" pitchFamily="34" charset="0"/>
                        </a:rPr>
                        <a:t>58</a:t>
                      </a:r>
                    </a:p>
                  </a:txBody>
                  <a:tcPr anchor="ctr"/>
                </a:tc>
                <a:tc>
                  <a:txBody>
                    <a:bodyPr/>
                    <a:lstStyle/>
                    <a:p>
                      <a:pPr algn="ctr"/>
                      <a:r>
                        <a:rPr lang="en-US" sz="1200" b="1" dirty="0">
                          <a:latin typeface="Arial Narrow" panose="020B0606020202030204" pitchFamily="34" charset="0"/>
                          <a:cs typeface="Arial" panose="020B0604020202020204" pitchFamily="34" charset="0"/>
                        </a:rPr>
                        <a:t>59</a:t>
                      </a:r>
                    </a:p>
                  </a:txBody>
                  <a:tcPr anchor="ctr"/>
                </a:tc>
                <a:tc>
                  <a:txBody>
                    <a:bodyPr/>
                    <a:lstStyle/>
                    <a:p>
                      <a:pPr algn="ctr"/>
                      <a:r>
                        <a:rPr lang="en-US" sz="1200" b="1" dirty="0" err="1">
                          <a:latin typeface="Arial Narrow" panose="020B0606020202030204" pitchFamily="34" charset="0"/>
                          <a:cs typeface="Arial" panose="020B0604020202020204" pitchFamily="34" charset="0"/>
                        </a:rPr>
                        <a:t>5A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76200" y="2077720"/>
          <a:ext cx="8991606" cy="589280"/>
        </p:xfrm>
        <a:graphic>
          <a:graphicData uri="http://schemas.openxmlformats.org/drawingml/2006/table">
            <a:tbl>
              <a:tblPr firstRow="1" bandRow="1">
                <a:tableStyleId>{5C22544A-7EE6-4342-B048-85BDC9FD1C3A}</a:tableStyleId>
              </a:tblPr>
              <a:tblGrid>
                <a:gridCol w="345831">
                  <a:extLst>
                    <a:ext uri="{9D8B030D-6E8A-4147-A177-3AD203B41FA5}">
                      <a16:colId xmlns:a16="http://schemas.microsoft.com/office/drawing/2014/main" val="20000"/>
                    </a:ext>
                  </a:extLst>
                </a:gridCol>
                <a:gridCol w="345831">
                  <a:extLst>
                    <a:ext uri="{9D8B030D-6E8A-4147-A177-3AD203B41FA5}">
                      <a16:colId xmlns:a16="http://schemas.microsoft.com/office/drawing/2014/main" val="20001"/>
                    </a:ext>
                  </a:extLst>
                </a:gridCol>
                <a:gridCol w="345831">
                  <a:extLst>
                    <a:ext uri="{9D8B030D-6E8A-4147-A177-3AD203B41FA5}">
                      <a16:colId xmlns:a16="http://schemas.microsoft.com/office/drawing/2014/main" val="20002"/>
                    </a:ext>
                  </a:extLst>
                </a:gridCol>
                <a:gridCol w="345831">
                  <a:extLst>
                    <a:ext uri="{9D8B030D-6E8A-4147-A177-3AD203B41FA5}">
                      <a16:colId xmlns:a16="http://schemas.microsoft.com/office/drawing/2014/main" val="20003"/>
                    </a:ext>
                  </a:extLst>
                </a:gridCol>
                <a:gridCol w="345831">
                  <a:extLst>
                    <a:ext uri="{9D8B030D-6E8A-4147-A177-3AD203B41FA5}">
                      <a16:colId xmlns:a16="http://schemas.microsoft.com/office/drawing/2014/main" val="20004"/>
                    </a:ext>
                  </a:extLst>
                </a:gridCol>
                <a:gridCol w="345831">
                  <a:extLst>
                    <a:ext uri="{9D8B030D-6E8A-4147-A177-3AD203B41FA5}">
                      <a16:colId xmlns:a16="http://schemas.microsoft.com/office/drawing/2014/main" val="20005"/>
                    </a:ext>
                  </a:extLst>
                </a:gridCol>
                <a:gridCol w="345831">
                  <a:extLst>
                    <a:ext uri="{9D8B030D-6E8A-4147-A177-3AD203B41FA5}">
                      <a16:colId xmlns:a16="http://schemas.microsoft.com/office/drawing/2014/main" val="20006"/>
                    </a:ext>
                  </a:extLst>
                </a:gridCol>
                <a:gridCol w="345831">
                  <a:extLst>
                    <a:ext uri="{9D8B030D-6E8A-4147-A177-3AD203B41FA5}">
                      <a16:colId xmlns:a16="http://schemas.microsoft.com/office/drawing/2014/main" val="20007"/>
                    </a:ext>
                  </a:extLst>
                </a:gridCol>
                <a:gridCol w="345831">
                  <a:extLst>
                    <a:ext uri="{9D8B030D-6E8A-4147-A177-3AD203B41FA5}">
                      <a16:colId xmlns:a16="http://schemas.microsoft.com/office/drawing/2014/main" val="20008"/>
                    </a:ext>
                  </a:extLst>
                </a:gridCol>
                <a:gridCol w="345831">
                  <a:extLst>
                    <a:ext uri="{9D8B030D-6E8A-4147-A177-3AD203B41FA5}">
                      <a16:colId xmlns:a16="http://schemas.microsoft.com/office/drawing/2014/main" val="20009"/>
                    </a:ext>
                  </a:extLst>
                </a:gridCol>
                <a:gridCol w="345831">
                  <a:extLst>
                    <a:ext uri="{9D8B030D-6E8A-4147-A177-3AD203B41FA5}">
                      <a16:colId xmlns:a16="http://schemas.microsoft.com/office/drawing/2014/main" val="20010"/>
                    </a:ext>
                  </a:extLst>
                </a:gridCol>
                <a:gridCol w="345831">
                  <a:extLst>
                    <a:ext uri="{9D8B030D-6E8A-4147-A177-3AD203B41FA5}">
                      <a16:colId xmlns:a16="http://schemas.microsoft.com/office/drawing/2014/main" val="20011"/>
                    </a:ext>
                  </a:extLst>
                </a:gridCol>
                <a:gridCol w="345831">
                  <a:extLst>
                    <a:ext uri="{9D8B030D-6E8A-4147-A177-3AD203B41FA5}">
                      <a16:colId xmlns:a16="http://schemas.microsoft.com/office/drawing/2014/main" val="20012"/>
                    </a:ext>
                  </a:extLst>
                </a:gridCol>
                <a:gridCol w="345831">
                  <a:extLst>
                    <a:ext uri="{9D8B030D-6E8A-4147-A177-3AD203B41FA5}">
                      <a16:colId xmlns:a16="http://schemas.microsoft.com/office/drawing/2014/main" val="20013"/>
                    </a:ext>
                  </a:extLst>
                </a:gridCol>
                <a:gridCol w="345831">
                  <a:extLst>
                    <a:ext uri="{9D8B030D-6E8A-4147-A177-3AD203B41FA5}">
                      <a16:colId xmlns:a16="http://schemas.microsoft.com/office/drawing/2014/main" val="20014"/>
                    </a:ext>
                  </a:extLst>
                </a:gridCol>
                <a:gridCol w="345831">
                  <a:extLst>
                    <a:ext uri="{9D8B030D-6E8A-4147-A177-3AD203B41FA5}">
                      <a16:colId xmlns:a16="http://schemas.microsoft.com/office/drawing/2014/main" val="20015"/>
                    </a:ext>
                  </a:extLst>
                </a:gridCol>
                <a:gridCol w="345831">
                  <a:extLst>
                    <a:ext uri="{9D8B030D-6E8A-4147-A177-3AD203B41FA5}">
                      <a16:colId xmlns:a16="http://schemas.microsoft.com/office/drawing/2014/main" val="20016"/>
                    </a:ext>
                  </a:extLst>
                </a:gridCol>
                <a:gridCol w="345831">
                  <a:extLst>
                    <a:ext uri="{9D8B030D-6E8A-4147-A177-3AD203B41FA5}">
                      <a16:colId xmlns:a16="http://schemas.microsoft.com/office/drawing/2014/main" val="20017"/>
                    </a:ext>
                  </a:extLst>
                </a:gridCol>
                <a:gridCol w="345831">
                  <a:extLst>
                    <a:ext uri="{9D8B030D-6E8A-4147-A177-3AD203B41FA5}">
                      <a16:colId xmlns:a16="http://schemas.microsoft.com/office/drawing/2014/main" val="20018"/>
                    </a:ext>
                  </a:extLst>
                </a:gridCol>
                <a:gridCol w="345831">
                  <a:extLst>
                    <a:ext uri="{9D8B030D-6E8A-4147-A177-3AD203B41FA5}">
                      <a16:colId xmlns:a16="http://schemas.microsoft.com/office/drawing/2014/main" val="20019"/>
                    </a:ext>
                  </a:extLst>
                </a:gridCol>
                <a:gridCol w="345831">
                  <a:extLst>
                    <a:ext uri="{9D8B030D-6E8A-4147-A177-3AD203B41FA5}">
                      <a16:colId xmlns:a16="http://schemas.microsoft.com/office/drawing/2014/main" val="20020"/>
                    </a:ext>
                  </a:extLst>
                </a:gridCol>
                <a:gridCol w="345831">
                  <a:extLst>
                    <a:ext uri="{9D8B030D-6E8A-4147-A177-3AD203B41FA5}">
                      <a16:colId xmlns:a16="http://schemas.microsoft.com/office/drawing/2014/main" val="20021"/>
                    </a:ext>
                  </a:extLst>
                </a:gridCol>
                <a:gridCol w="345831">
                  <a:extLst>
                    <a:ext uri="{9D8B030D-6E8A-4147-A177-3AD203B41FA5}">
                      <a16:colId xmlns:a16="http://schemas.microsoft.com/office/drawing/2014/main" val="20022"/>
                    </a:ext>
                  </a:extLst>
                </a:gridCol>
                <a:gridCol w="345831">
                  <a:extLst>
                    <a:ext uri="{9D8B030D-6E8A-4147-A177-3AD203B41FA5}">
                      <a16:colId xmlns:a16="http://schemas.microsoft.com/office/drawing/2014/main" val="20023"/>
                    </a:ext>
                  </a:extLst>
                </a:gridCol>
                <a:gridCol w="345831">
                  <a:extLst>
                    <a:ext uri="{9D8B030D-6E8A-4147-A177-3AD203B41FA5}">
                      <a16:colId xmlns:a16="http://schemas.microsoft.com/office/drawing/2014/main" val="20024"/>
                    </a:ext>
                  </a:extLst>
                </a:gridCol>
                <a:gridCol w="345831">
                  <a:extLst>
                    <a:ext uri="{9D8B030D-6E8A-4147-A177-3AD203B41FA5}">
                      <a16:colId xmlns:a16="http://schemas.microsoft.com/office/drawing/2014/main" val="20025"/>
                    </a:ext>
                  </a:extLst>
                </a:gridCol>
              </a:tblGrid>
              <a:tr h="294640">
                <a:tc>
                  <a:txBody>
                    <a:bodyPr/>
                    <a:lstStyle/>
                    <a:p>
                      <a:pPr algn="ctr"/>
                      <a:r>
                        <a:rPr lang="en-US" sz="1200" dirty="0">
                          <a:latin typeface="Arial" panose="020B0604020202020204" pitchFamily="34" charset="0"/>
                          <a:cs typeface="Arial" panose="020B0604020202020204" pitchFamily="34" charset="0"/>
                        </a:rPr>
                        <a:t>a</a:t>
                      </a:r>
                    </a:p>
                  </a:txBody>
                  <a:tcPr marL="0" marR="0" marT="0" marB="0" anchor="ctr"/>
                </a:tc>
                <a:tc>
                  <a:txBody>
                    <a:bodyPr/>
                    <a:lstStyle/>
                    <a:p>
                      <a:pPr algn="ctr"/>
                      <a:r>
                        <a:rPr lang="en-US" sz="1200" dirty="0">
                          <a:latin typeface="Arial" panose="020B0604020202020204" pitchFamily="34" charset="0"/>
                          <a:cs typeface="Arial" panose="020B0604020202020204" pitchFamily="34" charset="0"/>
                        </a:rPr>
                        <a:t>b</a:t>
                      </a:r>
                    </a:p>
                  </a:txBody>
                  <a:tcPr anchor="ctr"/>
                </a:tc>
                <a:tc>
                  <a:txBody>
                    <a:bodyPr/>
                    <a:lstStyle/>
                    <a:p>
                      <a:pPr algn="ctr"/>
                      <a:r>
                        <a:rPr lang="en-US" sz="1200" dirty="0">
                          <a:latin typeface="Arial" panose="020B0604020202020204" pitchFamily="34" charset="0"/>
                          <a:cs typeface="Arial" panose="020B0604020202020204" pitchFamily="34" charset="0"/>
                        </a:rPr>
                        <a:t>c</a:t>
                      </a:r>
                    </a:p>
                  </a:txBody>
                  <a:tcPr anchor="ctr"/>
                </a:tc>
                <a:tc>
                  <a:txBody>
                    <a:bodyPr/>
                    <a:lstStyle/>
                    <a:p>
                      <a:pPr algn="ctr"/>
                      <a:r>
                        <a:rPr lang="en-US" sz="1200" dirty="0">
                          <a:latin typeface="Arial" panose="020B0604020202020204" pitchFamily="34" charset="0"/>
                          <a:cs typeface="Arial" panose="020B0604020202020204" pitchFamily="34" charset="0"/>
                        </a:rPr>
                        <a:t>d</a:t>
                      </a:r>
                    </a:p>
                  </a:txBody>
                  <a:tcPr anchor="ctr"/>
                </a:tc>
                <a:tc>
                  <a:txBody>
                    <a:bodyPr/>
                    <a:lstStyle/>
                    <a:p>
                      <a:pPr algn="ctr"/>
                      <a:r>
                        <a:rPr lang="en-US" sz="1200" dirty="0">
                          <a:latin typeface="Arial" panose="020B0604020202020204" pitchFamily="34" charset="0"/>
                          <a:cs typeface="Arial" panose="020B0604020202020204" pitchFamily="34" charset="0"/>
                        </a:rPr>
                        <a:t>e</a:t>
                      </a:r>
                    </a:p>
                  </a:txBody>
                  <a:tcPr anchor="ctr"/>
                </a:tc>
                <a:tc>
                  <a:txBody>
                    <a:bodyPr/>
                    <a:lstStyle/>
                    <a:p>
                      <a:pPr algn="ctr"/>
                      <a:r>
                        <a:rPr lang="en-US" sz="1200" dirty="0">
                          <a:latin typeface="Arial" panose="020B0604020202020204" pitchFamily="34" charset="0"/>
                          <a:cs typeface="Arial" panose="020B0604020202020204" pitchFamily="34" charset="0"/>
                        </a:rPr>
                        <a:t>f</a:t>
                      </a:r>
                    </a:p>
                  </a:txBody>
                  <a:tcPr anchor="ctr"/>
                </a:tc>
                <a:tc>
                  <a:txBody>
                    <a:bodyPr/>
                    <a:lstStyle/>
                    <a:p>
                      <a:pPr algn="ctr"/>
                      <a:r>
                        <a:rPr lang="en-US" sz="1200" dirty="0">
                          <a:latin typeface="Arial" panose="020B0604020202020204" pitchFamily="34" charset="0"/>
                          <a:cs typeface="Arial" panose="020B0604020202020204" pitchFamily="34" charset="0"/>
                        </a:rPr>
                        <a:t>g</a:t>
                      </a:r>
                    </a:p>
                  </a:txBody>
                  <a:tcPr anchor="ctr"/>
                </a:tc>
                <a:tc>
                  <a:txBody>
                    <a:bodyPr/>
                    <a:lstStyle/>
                    <a:p>
                      <a:pPr algn="ctr"/>
                      <a:r>
                        <a:rPr lang="en-US" sz="1200" dirty="0">
                          <a:latin typeface="Arial" panose="020B0604020202020204" pitchFamily="34" charset="0"/>
                          <a:cs typeface="Arial" panose="020B0604020202020204" pitchFamily="34" charset="0"/>
                        </a:rPr>
                        <a:t>h</a:t>
                      </a:r>
                    </a:p>
                  </a:txBody>
                  <a:tcPr anchor="ctr"/>
                </a:tc>
                <a:tc>
                  <a:txBody>
                    <a:bodyPr/>
                    <a:lstStyle/>
                    <a:p>
                      <a:pPr algn="ctr"/>
                      <a:r>
                        <a:rPr lang="en-US" sz="1200" dirty="0" err="1">
                          <a:latin typeface="Arial" panose="020B0604020202020204" pitchFamily="34" charset="0"/>
                          <a:cs typeface="Arial" panose="020B0604020202020204" pitchFamily="34" charset="0"/>
                        </a:rPr>
                        <a:t>i</a:t>
                      </a:r>
                      <a:endParaRPr lang="en-US" sz="1200" dirty="0">
                        <a:latin typeface="Arial" panose="020B0604020202020204" pitchFamily="34" charset="0"/>
                        <a:cs typeface="Arial" panose="020B0604020202020204" pitchFamily="34" charset="0"/>
                      </a:endParaRPr>
                    </a:p>
                  </a:txBody>
                  <a:tcPr anchor="ctr"/>
                </a:tc>
                <a:tc>
                  <a:txBody>
                    <a:bodyPr/>
                    <a:lstStyle/>
                    <a:p>
                      <a:pPr algn="ctr"/>
                      <a:r>
                        <a:rPr lang="en-US" sz="1200" dirty="0">
                          <a:latin typeface="Arial" panose="020B0604020202020204" pitchFamily="34" charset="0"/>
                          <a:cs typeface="Arial" panose="020B0604020202020204" pitchFamily="34" charset="0"/>
                        </a:rPr>
                        <a:t>j</a:t>
                      </a:r>
                    </a:p>
                  </a:txBody>
                  <a:tcPr anchor="ctr"/>
                </a:tc>
                <a:tc>
                  <a:txBody>
                    <a:bodyPr/>
                    <a:lstStyle/>
                    <a:p>
                      <a:pPr algn="ctr"/>
                      <a:r>
                        <a:rPr lang="en-US" sz="1200" dirty="0">
                          <a:latin typeface="Arial" panose="020B0604020202020204" pitchFamily="34" charset="0"/>
                          <a:cs typeface="Arial" panose="020B0604020202020204" pitchFamily="34" charset="0"/>
                        </a:rPr>
                        <a:t>k</a:t>
                      </a:r>
                    </a:p>
                  </a:txBody>
                  <a:tcPr anchor="ctr"/>
                </a:tc>
                <a:tc>
                  <a:txBody>
                    <a:bodyPr/>
                    <a:lstStyle/>
                    <a:p>
                      <a:pPr algn="ctr"/>
                      <a:r>
                        <a:rPr lang="en-US" sz="1200" dirty="0">
                          <a:latin typeface="Arial" panose="020B0604020202020204" pitchFamily="34" charset="0"/>
                          <a:cs typeface="Arial" panose="020B0604020202020204" pitchFamily="34" charset="0"/>
                        </a:rPr>
                        <a:t>l</a:t>
                      </a:r>
                    </a:p>
                  </a:txBody>
                  <a:tcPr anchor="ctr"/>
                </a:tc>
                <a:tc>
                  <a:txBody>
                    <a:bodyPr/>
                    <a:lstStyle/>
                    <a:p>
                      <a:pPr algn="ctr"/>
                      <a:r>
                        <a:rPr lang="en-US" sz="1200" dirty="0">
                          <a:latin typeface="Arial" panose="020B0604020202020204" pitchFamily="34" charset="0"/>
                          <a:cs typeface="Arial" panose="020B0604020202020204" pitchFamily="34" charset="0"/>
                        </a:rPr>
                        <a:t>m</a:t>
                      </a:r>
                    </a:p>
                  </a:txBody>
                  <a:tcPr anchor="ctr"/>
                </a:tc>
                <a:tc>
                  <a:txBody>
                    <a:bodyPr/>
                    <a:lstStyle/>
                    <a:p>
                      <a:pPr algn="ctr"/>
                      <a:r>
                        <a:rPr lang="en-US" sz="1200" dirty="0">
                          <a:latin typeface="Arial" panose="020B0604020202020204" pitchFamily="34" charset="0"/>
                          <a:cs typeface="Arial" panose="020B0604020202020204" pitchFamily="34" charset="0"/>
                        </a:rPr>
                        <a:t>n</a:t>
                      </a:r>
                    </a:p>
                  </a:txBody>
                  <a:tcPr anchor="ctr"/>
                </a:tc>
                <a:tc>
                  <a:txBody>
                    <a:bodyPr/>
                    <a:lstStyle/>
                    <a:p>
                      <a:pPr algn="ctr"/>
                      <a:r>
                        <a:rPr lang="en-US" sz="1200" dirty="0">
                          <a:latin typeface="Arial" panose="020B0604020202020204" pitchFamily="34" charset="0"/>
                          <a:cs typeface="Arial" panose="020B0604020202020204" pitchFamily="34" charset="0"/>
                        </a:rPr>
                        <a:t>o</a:t>
                      </a:r>
                    </a:p>
                  </a:txBody>
                  <a:tcPr anchor="ctr"/>
                </a:tc>
                <a:tc>
                  <a:txBody>
                    <a:bodyPr/>
                    <a:lstStyle/>
                    <a:p>
                      <a:pPr algn="ctr"/>
                      <a:r>
                        <a:rPr lang="en-US" sz="1200" dirty="0">
                          <a:latin typeface="Arial" panose="020B0604020202020204" pitchFamily="34" charset="0"/>
                          <a:cs typeface="Arial" panose="020B0604020202020204" pitchFamily="34" charset="0"/>
                        </a:rPr>
                        <a:t>p</a:t>
                      </a:r>
                    </a:p>
                  </a:txBody>
                  <a:tcPr anchor="ctr"/>
                </a:tc>
                <a:tc>
                  <a:txBody>
                    <a:bodyPr/>
                    <a:lstStyle/>
                    <a:p>
                      <a:pPr algn="ctr"/>
                      <a:r>
                        <a:rPr lang="en-US" sz="1200" dirty="0">
                          <a:latin typeface="Arial" panose="020B0604020202020204" pitchFamily="34" charset="0"/>
                          <a:cs typeface="Arial" panose="020B0604020202020204" pitchFamily="34" charset="0"/>
                        </a:rPr>
                        <a:t>q</a:t>
                      </a:r>
                    </a:p>
                  </a:txBody>
                  <a:tcPr anchor="ctr"/>
                </a:tc>
                <a:tc>
                  <a:txBody>
                    <a:bodyPr/>
                    <a:lstStyle/>
                    <a:p>
                      <a:pPr algn="ctr"/>
                      <a:r>
                        <a:rPr lang="en-US" sz="1200" dirty="0">
                          <a:latin typeface="Arial" panose="020B0604020202020204" pitchFamily="34" charset="0"/>
                          <a:cs typeface="Arial" panose="020B0604020202020204" pitchFamily="34" charset="0"/>
                        </a:rPr>
                        <a:t>r</a:t>
                      </a:r>
                    </a:p>
                  </a:txBody>
                  <a:tcPr anchor="ctr"/>
                </a:tc>
                <a:tc>
                  <a:txBody>
                    <a:bodyPr/>
                    <a:lstStyle/>
                    <a:p>
                      <a:pPr algn="ctr"/>
                      <a:r>
                        <a:rPr lang="en-US" sz="1200" dirty="0">
                          <a:latin typeface="Arial" panose="020B0604020202020204" pitchFamily="34" charset="0"/>
                          <a:cs typeface="Arial" panose="020B0604020202020204" pitchFamily="34" charset="0"/>
                        </a:rPr>
                        <a:t>s</a:t>
                      </a:r>
                    </a:p>
                  </a:txBody>
                  <a:tcPr anchor="ctr"/>
                </a:tc>
                <a:tc>
                  <a:txBody>
                    <a:bodyPr/>
                    <a:lstStyle/>
                    <a:p>
                      <a:pPr algn="ctr"/>
                      <a:r>
                        <a:rPr lang="en-US" sz="1200" dirty="0">
                          <a:latin typeface="Arial" panose="020B0604020202020204" pitchFamily="34" charset="0"/>
                          <a:cs typeface="Arial" panose="020B0604020202020204" pitchFamily="34" charset="0"/>
                        </a:rPr>
                        <a:t>t</a:t>
                      </a:r>
                    </a:p>
                  </a:txBody>
                  <a:tcPr anchor="ctr"/>
                </a:tc>
                <a:tc>
                  <a:txBody>
                    <a:bodyPr/>
                    <a:lstStyle/>
                    <a:p>
                      <a:pPr algn="ctr"/>
                      <a:r>
                        <a:rPr lang="en-US" sz="1200" dirty="0">
                          <a:latin typeface="Arial" panose="020B0604020202020204" pitchFamily="34" charset="0"/>
                          <a:cs typeface="Arial" panose="020B0604020202020204" pitchFamily="34" charset="0"/>
                        </a:rPr>
                        <a:t>u</a:t>
                      </a:r>
                    </a:p>
                  </a:txBody>
                  <a:tcPr anchor="ctr"/>
                </a:tc>
                <a:tc>
                  <a:txBody>
                    <a:bodyPr/>
                    <a:lstStyle/>
                    <a:p>
                      <a:pPr algn="ctr"/>
                      <a:r>
                        <a:rPr lang="en-US" sz="1200" dirty="0">
                          <a:latin typeface="Arial" panose="020B0604020202020204" pitchFamily="34" charset="0"/>
                          <a:cs typeface="Arial" panose="020B0604020202020204" pitchFamily="34" charset="0"/>
                        </a:rPr>
                        <a:t>v</a:t>
                      </a:r>
                    </a:p>
                  </a:txBody>
                  <a:tcPr anchor="ctr"/>
                </a:tc>
                <a:tc>
                  <a:txBody>
                    <a:bodyPr/>
                    <a:lstStyle/>
                    <a:p>
                      <a:pPr algn="ctr"/>
                      <a:r>
                        <a:rPr lang="en-US" sz="1200" dirty="0">
                          <a:latin typeface="Arial" panose="020B0604020202020204" pitchFamily="34" charset="0"/>
                          <a:cs typeface="Arial" panose="020B0604020202020204" pitchFamily="34" charset="0"/>
                        </a:rPr>
                        <a:t>w</a:t>
                      </a:r>
                    </a:p>
                  </a:txBody>
                  <a:tcPr anchor="ctr"/>
                </a:tc>
                <a:tc>
                  <a:txBody>
                    <a:bodyPr/>
                    <a:lstStyle/>
                    <a:p>
                      <a:pPr algn="ctr"/>
                      <a:r>
                        <a:rPr lang="en-US" sz="1200" dirty="0">
                          <a:latin typeface="Arial" panose="020B0604020202020204" pitchFamily="34" charset="0"/>
                          <a:cs typeface="Arial" panose="020B0604020202020204" pitchFamily="34" charset="0"/>
                        </a:rPr>
                        <a:t>x</a:t>
                      </a:r>
                    </a:p>
                  </a:txBody>
                  <a:tcPr anchor="ctr"/>
                </a:tc>
                <a:tc>
                  <a:txBody>
                    <a:bodyPr/>
                    <a:lstStyle/>
                    <a:p>
                      <a:pPr algn="ctr"/>
                      <a:r>
                        <a:rPr lang="en-US" sz="1200" dirty="0">
                          <a:latin typeface="Arial" panose="020B0604020202020204" pitchFamily="34" charset="0"/>
                          <a:cs typeface="Arial" panose="020B0604020202020204" pitchFamily="34" charset="0"/>
                        </a:rPr>
                        <a:t>y</a:t>
                      </a:r>
                    </a:p>
                  </a:txBody>
                  <a:tcPr anchor="ctr"/>
                </a:tc>
                <a:tc>
                  <a:txBody>
                    <a:bodyPr/>
                    <a:lstStyle/>
                    <a:p>
                      <a:pPr algn="ctr"/>
                      <a:r>
                        <a:rPr lang="en-US" sz="1200" dirty="0">
                          <a:latin typeface="Arial" panose="020B0604020202020204" pitchFamily="34" charset="0"/>
                          <a:cs typeface="Arial" panose="020B0604020202020204" pitchFamily="34" charset="0"/>
                        </a:rPr>
                        <a:t>z</a:t>
                      </a:r>
                    </a:p>
                  </a:txBody>
                  <a:tcPr anchor="ctr"/>
                </a:tc>
                <a:extLst>
                  <a:ext uri="{0D108BD9-81ED-4DB2-BD59-A6C34878D82A}">
                    <a16:rowId xmlns:a16="http://schemas.microsoft.com/office/drawing/2014/main" val="10000"/>
                  </a:ext>
                </a:extLst>
              </a:tr>
              <a:tr h="294640">
                <a:tc>
                  <a:txBody>
                    <a:bodyPr/>
                    <a:lstStyle/>
                    <a:p>
                      <a:pPr algn="ctr"/>
                      <a:r>
                        <a:rPr lang="en-US" sz="1200" b="1" dirty="0">
                          <a:latin typeface="Arial Narrow" panose="020B0606020202030204" pitchFamily="34" charset="0"/>
                          <a:cs typeface="Arial" panose="020B0604020202020204" pitchFamily="34" charset="0"/>
                        </a:rPr>
                        <a:t>61</a:t>
                      </a:r>
                    </a:p>
                  </a:txBody>
                  <a:tcPr anchor="ctr"/>
                </a:tc>
                <a:tc>
                  <a:txBody>
                    <a:bodyPr/>
                    <a:lstStyle/>
                    <a:p>
                      <a:pPr algn="ctr"/>
                      <a:r>
                        <a:rPr lang="en-US" sz="1200" b="1" dirty="0">
                          <a:latin typeface="Arial Narrow" panose="020B0606020202030204" pitchFamily="34" charset="0"/>
                          <a:cs typeface="Arial" panose="020B0604020202020204" pitchFamily="34" charset="0"/>
                        </a:rPr>
                        <a:t>62</a:t>
                      </a:r>
                    </a:p>
                  </a:txBody>
                  <a:tcPr anchor="ctr"/>
                </a:tc>
                <a:tc>
                  <a:txBody>
                    <a:bodyPr/>
                    <a:lstStyle/>
                    <a:p>
                      <a:pPr algn="ctr"/>
                      <a:r>
                        <a:rPr lang="en-US" sz="1200" b="1" dirty="0">
                          <a:latin typeface="Arial Narrow" panose="020B0606020202030204" pitchFamily="34" charset="0"/>
                          <a:cs typeface="Arial" panose="020B0604020202020204" pitchFamily="34" charset="0"/>
                        </a:rPr>
                        <a:t>63</a:t>
                      </a:r>
                    </a:p>
                  </a:txBody>
                  <a:tcPr anchor="ctr"/>
                </a:tc>
                <a:tc>
                  <a:txBody>
                    <a:bodyPr/>
                    <a:lstStyle/>
                    <a:p>
                      <a:pPr algn="ctr"/>
                      <a:r>
                        <a:rPr lang="en-US" sz="1200" b="1" dirty="0">
                          <a:latin typeface="Arial Narrow" panose="020B0606020202030204" pitchFamily="34" charset="0"/>
                          <a:cs typeface="Arial" panose="020B0604020202020204" pitchFamily="34" charset="0"/>
                        </a:rPr>
                        <a:t>64</a:t>
                      </a:r>
                    </a:p>
                  </a:txBody>
                  <a:tcPr anchor="ctr"/>
                </a:tc>
                <a:tc>
                  <a:txBody>
                    <a:bodyPr/>
                    <a:lstStyle/>
                    <a:p>
                      <a:pPr algn="ctr"/>
                      <a:r>
                        <a:rPr lang="en-US" sz="1200" b="1" dirty="0">
                          <a:latin typeface="Arial Narrow" panose="020B0606020202030204" pitchFamily="34" charset="0"/>
                          <a:cs typeface="Arial" panose="020B0604020202020204" pitchFamily="34" charset="0"/>
                        </a:rPr>
                        <a:t>65</a:t>
                      </a:r>
                    </a:p>
                  </a:txBody>
                  <a:tcPr anchor="ctr"/>
                </a:tc>
                <a:tc>
                  <a:txBody>
                    <a:bodyPr/>
                    <a:lstStyle/>
                    <a:p>
                      <a:pPr algn="ctr"/>
                      <a:r>
                        <a:rPr lang="en-US" sz="1200" b="1" dirty="0">
                          <a:latin typeface="Arial Narrow" panose="020B0606020202030204" pitchFamily="34" charset="0"/>
                          <a:cs typeface="Arial" panose="020B0604020202020204" pitchFamily="34" charset="0"/>
                        </a:rPr>
                        <a:t>66</a:t>
                      </a:r>
                    </a:p>
                  </a:txBody>
                  <a:tcPr anchor="ctr"/>
                </a:tc>
                <a:tc>
                  <a:txBody>
                    <a:bodyPr/>
                    <a:lstStyle/>
                    <a:p>
                      <a:pPr algn="ctr"/>
                      <a:r>
                        <a:rPr lang="en-US" sz="1200" b="1" dirty="0">
                          <a:latin typeface="Arial Narrow" panose="020B0606020202030204" pitchFamily="34" charset="0"/>
                          <a:cs typeface="Arial" panose="020B0604020202020204" pitchFamily="34" charset="0"/>
                        </a:rPr>
                        <a:t>67</a:t>
                      </a:r>
                    </a:p>
                  </a:txBody>
                  <a:tcPr anchor="ctr"/>
                </a:tc>
                <a:tc>
                  <a:txBody>
                    <a:bodyPr/>
                    <a:lstStyle/>
                    <a:p>
                      <a:pPr algn="ctr"/>
                      <a:r>
                        <a:rPr lang="en-US" sz="1200" b="1" dirty="0">
                          <a:latin typeface="Arial Narrow" panose="020B0606020202030204" pitchFamily="34" charset="0"/>
                          <a:cs typeface="Arial" panose="020B0604020202020204" pitchFamily="34" charset="0"/>
                        </a:rPr>
                        <a:t>68</a:t>
                      </a:r>
                    </a:p>
                  </a:txBody>
                  <a:tcPr anchor="ctr"/>
                </a:tc>
                <a:tc>
                  <a:txBody>
                    <a:bodyPr/>
                    <a:lstStyle/>
                    <a:p>
                      <a:pPr algn="ctr"/>
                      <a:r>
                        <a:rPr lang="en-US" sz="1200" b="1" dirty="0">
                          <a:latin typeface="Arial Narrow" panose="020B0606020202030204" pitchFamily="34" charset="0"/>
                          <a:cs typeface="Arial" panose="020B0604020202020204" pitchFamily="34" charset="0"/>
                        </a:rPr>
                        <a:t>69</a:t>
                      </a:r>
                    </a:p>
                  </a:txBody>
                  <a:tcPr anchor="ctr"/>
                </a:tc>
                <a:tc>
                  <a:txBody>
                    <a:bodyPr/>
                    <a:lstStyle/>
                    <a:p>
                      <a:r>
                        <a:rPr lang="en-US" sz="1200" b="1" dirty="0" err="1">
                          <a:latin typeface="Arial Narrow" panose="020B0606020202030204" pitchFamily="34" charset="0"/>
                        </a:rPr>
                        <a:t>6A</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6B</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6C</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6D</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6E</a:t>
                      </a:r>
                      <a:endParaRPr lang="en-US" sz="1200" b="1" dirty="0">
                        <a:latin typeface="Arial Narrow" panose="020B0606020202030204" pitchFamily="34" charset="0"/>
                      </a:endParaRPr>
                    </a:p>
                  </a:txBody>
                  <a:tcPr anchor="ctr"/>
                </a:tc>
                <a:tc>
                  <a:txBody>
                    <a:bodyPr/>
                    <a:lstStyle/>
                    <a:p>
                      <a:r>
                        <a:rPr lang="en-US" sz="1200" b="1" dirty="0" err="1">
                          <a:latin typeface="Arial Narrow" panose="020B0606020202030204" pitchFamily="34" charset="0"/>
                        </a:rPr>
                        <a:t>6F</a:t>
                      </a:r>
                      <a:endParaRPr lang="en-US" sz="1200" b="1" dirty="0">
                        <a:latin typeface="Arial Narrow" panose="020B0606020202030204" pitchFamily="34" charset="0"/>
                      </a:endParaRPr>
                    </a:p>
                  </a:txBody>
                  <a:tcPr anchor="ctr"/>
                </a:tc>
                <a:tc>
                  <a:txBody>
                    <a:bodyPr/>
                    <a:lstStyle/>
                    <a:p>
                      <a:pPr algn="ctr"/>
                      <a:r>
                        <a:rPr lang="en-US" sz="1200" b="1" dirty="0">
                          <a:latin typeface="Arial Narrow" panose="020B0606020202030204" pitchFamily="34" charset="0"/>
                          <a:cs typeface="Arial" panose="020B0604020202020204" pitchFamily="34" charset="0"/>
                        </a:rPr>
                        <a:t>70</a:t>
                      </a:r>
                    </a:p>
                  </a:txBody>
                  <a:tcPr anchor="ctr"/>
                </a:tc>
                <a:tc>
                  <a:txBody>
                    <a:bodyPr/>
                    <a:lstStyle/>
                    <a:p>
                      <a:pPr algn="ctr"/>
                      <a:r>
                        <a:rPr lang="en-US" sz="1200" b="1" dirty="0">
                          <a:latin typeface="Arial Narrow" panose="020B0606020202030204" pitchFamily="34" charset="0"/>
                          <a:cs typeface="Arial" panose="020B0604020202020204" pitchFamily="34" charset="0"/>
                        </a:rPr>
                        <a:t>71</a:t>
                      </a:r>
                    </a:p>
                  </a:txBody>
                  <a:tcPr anchor="ctr"/>
                </a:tc>
                <a:tc>
                  <a:txBody>
                    <a:bodyPr/>
                    <a:lstStyle/>
                    <a:p>
                      <a:pPr algn="ctr"/>
                      <a:r>
                        <a:rPr lang="en-US" sz="1200" b="1" dirty="0">
                          <a:latin typeface="Arial Narrow" panose="020B0606020202030204" pitchFamily="34" charset="0"/>
                          <a:cs typeface="Arial" panose="020B0604020202020204" pitchFamily="34" charset="0"/>
                        </a:rPr>
                        <a:t>72</a:t>
                      </a:r>
                    </a:p>
                  </a:txBody>
                  <a:tcPr anchor="ctr"/>
                </a:tc>
                <a:tc>
                  <a:txBody>
                    <a:bodyPr/>
                    <a:lstStyle/>
                    <a:p>
                      <a:pPr algn="ctr"/>
                      <a:r>
                        <a:rPr lang="en-US" sz="1200" b="1" dirty="0">
                          <a:latin typeface="Arial Narrow" panose="020B0606020202030204" pitchFamily="34" charset="0"/>
                          <a:cs typeface="Arial" panose="020B0604020202020204" pitchFamily="34" charset="0"/>
                        </a:rPr>
                        <a:t>73</a:t>
                      </a:r>
                    </a:p>
                  </a:txBody>
                  <a:tcPr anchor="ctr"/>
                </a:tc>
                <a:tc>
                  <a:txBody>
                    <a:bodyPr/>
                    <a:lstStyle/>
                    <a:p>
                      <a:pPr algn="ctr"/>
                      <a:r>
                        <a:rPr lang="en-US" sz="1200" b="1" dirty="0">
                          <a:latin typeface="Arial Narrow" panose="020B0606020202030204" pitchFamily="34" charset="0"/>
                          <a:cs typeface="Arial" panose="020B0604020202020204" pitchFamily="34" charset="0"/>
                        </a:rPr>
                        <a:t>74</a:t>
                      </a:r>
                    </a:p>
                  </a:txBody>
                  <a:tcPr anchor="ctr"/>
                </a:tc>
                <a:tc>
                  <a:txBody>
                    <a:bodyPr/>
                    <a:lstStyle/>
                    <a:p>
                      <a:pPr algn="ctr"/>
                      <a:r>
                        <a:rPr lang="en-US" sz="1200" b="1" dirty="0">
                          <a:latin typeface="Arial Narrow" panose="020B0606020202030204" pitchFamily="34" charset="0"/>
                          <a:cs typeface="Arial" panose="020B0604020202020204" pitchFamily="34" charset="0"/>
                        </a:rPr>
                        <a:t>75</a:t>
                      </a:r>
                    </a:p>
                  </a:txBody>
                  <a:tcPr anchor="ctr"/>
                </a:tc>
                <a:tc>
                  <a:txBody>
                    <a:bodyPr/>
                    <a:lstStyle/>
                    <a:p>
                      <a:pPr algn="ctr"/>
                      <a:r>
                        <a:rPr lang="en-US" sz="1200" b="1" dirty="0">
                          <a:latin typeface="Arial Narrow" panose="020B0606020202030204" pitchFamily="34" charset="0"/>
                          <a:cs typeface="Arial" panose="020B0604020202020204" pitchFamily="34" charset="0"/>
                        </a:rPr>
                        <a:t>76</a:t>
                      </a:r>
                    </a:p>
                  </a:txBody>
                  <a:tcPr anchor="ctr"/>
                </a:tc>
                <a:tc>
                  <a:txBody>
                    <a:bodyPr/>
                    <a:lstStyle/>
                    <a:p>
                      <a:pPr algn="ctr"/>
                      <a:r>
                        <a:rPr lang="en-US" sz="1200" b="1" dirty="0">
                          <a:latin typeface="Arial Narrow" panose="020B0606020202030204" pitchFamily="34" charset="0"/>
                          <a:cs typeface="Arial" panose="020B0604020202020204" pitchFamily="34" charset="0"/>
                        </a:rPr>
                        <a:t>77</a:t>
                      </a:r>
                    </a:p>
                  </a:txBody>
                  <a:tcPr anchor="ctr"/>
                </a:tc>
                <a:tc>
                  <a:txBody>
                    <a:bodyPr/>
                    <a:lstStyle/>
                    <a:p>
                      <a:pPr algn="ctr"/>
                      <a:r>
                        <a:rPr lang="en-US" sz="1200" b="1" dirty="0">
                          <a:latin typeface="Arial Narrow" panose="020B0606020202030204" pitchFamily="34" charset="0"/>
                          <a:cs typeface="Arial" panose="020B0604020202020204" pitchFamily="34" charset="0"/>
                        </a:rPr>
                        <a:t>78</a:t>
                      </a:r>
                    </a:p>
                  </a:txBody>
                  <a:tcPr anchor="ctr"/>
                </a:tc>
                <a:tc>
                  <a:txBody>
                    <a:bodyPr/>
                    <a:lstStyle/>
                    <a:p>
                      <a:pPr algn="ctr"/>
                      <a:r>
                        <a:rPr lang="en-US" sz="1200" b="1" dirty="0">
                          <a:latin typeface="Arial Narrow" panose="020B0606020202030204" pitchFamily="34" charset="0"/>
                          <a:cs typeface="Arial" panose="020B0604020202020204" pitchFamily="34" charset="0"/>
                        </a:rPr>
                        <a:t>79</a:t>
                      </a:r>
                    </a:p>
                  </a:txBody>
                  <a:tcPr anchor="ctr"/>
                </a:tc>
                <a:tc>
                  <a:txBody>
                    <a:bodyPr/>
                    <a:lstStyle/>
                    <a:p>
                      <a:pPr algn="ctr"/>
                      <a:r>
                        <a:rPr lang="en-US" sz="1200" b="1" dirty="0" err="1">
                          <a:latin typeface="Arial Narrow" panose="020B0606020202030204" pitchFamily="34" charset="0"/>
                          <a:cs typeface="Arial" panose="020B0604020202020204" pitchFamily="34" charset="0"/>
                        </a:rPr>
                        <a:t>7A</a:t>
                      </a:r>
                      <a:endParaRPr lang="en-US" sz="1200" b="1" dirty="0">
                        <a:latin typeface="Arial Narrow" panose="020B0606020202030204" pitchFamily="34" charset="0"/>
                        <a:cs typeface="Arial" panose="020B0604020202020204" pitchFamily="34" charset="0"/>
                      </a:endParaRPr>
                    </a:p>
                  </a:txBody>
                  <a:tcPr anchor="ctr"/>
                </a:tc>
                <a:extLst>
                  <a:ext uri="{0D108BD9-81ED-4DB2-BD59-A6C34878D82A}">
                    <a16:rowId xmlns:a16="http://schemas.microsoft.com/office/drawing/2014/main" val="10001"/>
                  </a:ext>
                </a:extLst>
              </a:tr>
            </a:tbl>
          </a:graphicData>
        </a:graphic>
      </p:graphicFrame>
      <p:sp>
        <p:nvSpPr>
          <p:cNvPr id="11" name="TextBox 10"/>
          <p:cNvSpPr txBox="1"/>
          <p:nvPr/>
        </p:nvSpPr>
        <p:spPr>
          <a:xfrm>
            <a:off x="1981200" y="2971800"/>
            <a:ext cx="46169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‘a’ – ‘A’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0x61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0x41</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a:t>
            </a: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0x20</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 32</a:t>
            </a:r>
          </a:p>
        </p:txBody>
      </p:sp>
    </p:spTree>
    <p:extLst>
      <p:ext uri="{BB962C8B-B14F-4D97-AF65-F5344CB8AC3E}">
        <p14:creationId xmlns:p14="http://schemas.microsoft.com/office/powerpoint/2010/main" val="1384885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Summary</a:t>
            </a:r>
          </a:p>
        </p:txBody>
      </p:sp>
      <p:sp>
        <p:nvSpPr>
          <p:cNvPr id="3" name="Content Placeholder 2"/>
          <p:cNvSpPr>
            <a:spLocks noGrp="1"/>
          </p:cNvSpPr>
          <p:nvPr>
            <p:ph idx="1"/>
          </p:nvPr>
        </p:nvSpPr>
        <p:spPr/>
        <p:txBody>
          <a:bodyPr>
            <a:noAutofit/>
          </a:bodyPr>
          <a:lstStyle/>
          <a:p>
            <a:r>
              <a:rPr lang="en-GB" sz="2800" dirty="0"/>
              <a:t>Unsigned integer arithmetic</a:t>
            </a:r>
          </a:p>
          <a:p>
            <a:r>
              <a:rPr lang="en-GB" sz="2800" dirty="0"/>
              <a:t>Signed integer arithmetic</a:t>
            </a:r>
          </a:p>
          <a:p>
            <a:pPr lvl="1"/>
            <a:r>
              <a:rPr lang="en-GB" sz="2500" dirty="0"/>
              <a:t>2’s complement</a:t>
            </a:r>
          </a:p>
          <a:p>
            <a:r>
              <a:rPr lang="en-GB" sz="2800"/>
              <a:t>ASCII strings</a:t>
            </a:r>
            <a:endParaRPr lang="en-GB" sz="2800" dirty="0"/>
          </a:p>
          <a:p>
            <a:endParaRPr lang="en-GB" sz="2500" dirty="0"/>
          </a:p>
        </p:txBody>
      </p:sp>
      <p:sp>
        <p:nvSpPr>
          <p:cNvPr id="4" name="Slide Number Placeholder 3"/>
          <p:cNvSpPr>
            <a:spLocks noGrp="1"/>
          </p:cNvSpPr>
          <p:nvPr>
            <p:ph type="sldNum" sz="quarter" idx="4294967295"/>
          </p:nvPr>
        </p:nvSpPr>
        <p:spPr/>
        <p:txBody>
          <a:bodyPr/>
          <a:lstStyle/>
          <a:p>
            <a:fld id="{EA7C8D44-3667-46F6-9772-CC52308E2A7F}" type="slidenum">
              <a:rPr kumimoji="0" lang="en-US" smtClean="0"/>
              <a:pPr/>
              <a:t>39</a:t>
            </a:fld>
            <a:endParaRPr kumimoji="0" lang="en-US" dirty="0"/>
          </a:p>
        </p:txBody>
      </p:sp>
    </p:spTree>
    <p:extLst>
      <p:ext uri="{BB962C8B-B14F-4D97-AF65-F5344CB8AC3E}">
        <p14:creationId xmlns:p14="http://schemas.microsoft.com/office/powerpoint/2010/main" val="3344429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pic>
        <p:nvPicPr>
          <p:cNvPr id="389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1371600"/>
            <a:ext cx="4659567" cy="44855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Rectangle 4"/>
              <p:cNvSpPr/>
              <p:nvPr/>
            </p:nvSpPr>
            <p:spPr>
              <a:xfrm>
                <a:off x="5035194" y="2438400"/>
                <a:ext cx="4074559" cy="85369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bPr>
                        <m:e>
                          <m:r>
                            <a:rPr kumimoji="0" lang="en-US" sz="1600" b="1" i="1" u="none" strike="noStrike" kern="1200" cap="none" spc="0" normalizeH="0" baseline="0" noProof="0">
                              <a:ln>
                                <a:noFill/>
                              </a:ln>
                              <a:solidFill>
                                <a:prstClr val="black"/>
                              </a:solidFill>
                              <a:effectLst/>
                              <a:uLnTx/>
                              <a:uFillTx/>
                              <a:latin typeface="Cambria Math"/>
                              <a:ea typeface="+mn-ea"/>
                              <a:cs typeface="+mn-cs"/>
                            </a:rPr>
                            <m:t>𝟏𝟎𝟏𝟏</m:t>
                          </m:r>
                        </m:e>
                        <m:sub>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b>
                      </m:sSub>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𝟑</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𝟎</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𝟐</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𝟏</m:t>
                          </m:r>
                        </m:sup>
                      </m:sSup>
                      <m:r>
                        <a:rPr kumimoji="0" lang="en-US" sz="1600" b="1" i="1" u="none" strike="noStrike" kern="1200" cap="none" spc="0" normalizeH="0" baseline="0" noProof="0">
                          <a:ln>
                            <a:noFill/>
                          </a:ln>
                          <a:solidFill>
                            <a:prstClr val="black"/>
                          </a:solidFill>
                          <a:effectLst/>
                          <a:uLnTx/>
                          <a:uFillTx/>
                          <a:latin typeface="Cambria Math"/>
                          <a:ea typeface="+mn-ea"/>
                          <a:cs typeface="+mn-cs"/>
                        </a:rPr>
                        <m:t>+ </m:t>
                      </m:r>
                      <m:r>
                        <a:rPr kumimoji="0" lang="en-US" sz="1600" b="1" i="1" u="none" strike="noStrike" kern="1200" cap="none" spc="0" normalizeH="0" baseline="0" noProof="0" smtClean="0">
                          <a:ln>
                            <a:noFill/>
                          </a:ln>
                          <a:solidFill>
                            <a:srgbClr val="FF0000"/>
                          </a:solidFill>
                          <a:effectLst/>
                          <a:uLnTx/>
                          <a:uFillTx/>
                          <a:latin typeface="Cambria Math"/>
                          <a:ea typeface="+mn-ea"/>
                          <a:cs typeface="+mn-cs"/>
                        </a:rPr>
                        <m:t>𝟏</m:t>
                      </m:r>
                      <m:sSup>
                        <m:sSupPr>
                          <m:ctrlPr>
                            <a:rPr kumimoji="0" lang="en-US" sz="16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1600" b="1" i="1" u="none" strike="noStrike" kern="1200" cap="none" spc="0" normalizeH="0" baseline="0" noProof="0">
                              <a:ln>
                                <a:noFill/>
                              </a:ln>
                              <a:solidFill>
                                <a:prstClr val="black"/>
                              </a:solidFill>
                              <a:effectLst/>
                              <a:uLnTx/>
                              <a:uFillTx/>
                              <a:latin typeface="Cambria Math"/>
                              <a:ea typeface="+mn-ea"/>
                              <a:cs typeface="+mn-cs"/>
                            </a:rPr>
                            <m:t>𝟎</m:t>
                          </m:r>
                        </m:sup>
                      </m:sSup>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𝟖</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𝟐</m:t>
                      </m:r>
                      <m: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m:t>
                      </m:r>
                    </m:oMath>
                    <m:oMath xmlns:m="http://schemas.openxmlformats.org/officeDocument/2006/math">
                      <m:r>
                        <m:rPr>
                          <m:aln/>
                        </m:rPr>
                        <a:rPr kumimoji="0" lang="en-US" sz="1600" b="1" i="1" u="none" strike="noStrike" kern="1200" cap="none" spc="0" normalizeH="0" baseline="0" noProof="0">
                          <a:ln>
                            <a:noFill/>
                          </a:ln>
                          <a:solidFill>
                            <a:prstClr val="black"/>
                          </a:solidFill>
                          <a:effectLst/>
                          <a:uLnTx/>
                          <a:uFillTx/>
                          <a:latin typeface="Cambria Math"/>
                          <a:ea typeface="+mn-ea"/>
                          <a:cs typeface="+mn-cs"/>
                        </a:rPr>
                        <m:t>=</m:t>
                      </m:r>
                      <m:r>
                        <a:rPr kumimoji="0" lang="en-US" sz="1600" b="1" i="1" u="none" strike="noStrike" kern="1200" cap="none" spc="0" normalizeH="0" baseline="0" noProof="0">
                          <a:ln>
                            <a:noFill/>
                          </a:ln>
                          <a:solidFill>
                            <a:prstClr val="black"/>
                          </a:solidFill>
                          <a:effectLst/>
                          <a:uLnTx/>
                          <a:uFillTx/>
                          <a:latin typeface="Cambria Math"/>
                          <a:ea typeface="+mn-ea"/>
                          <a:cs typeface="+mn-cs"/>
                        </a:rPr>
                        <m:t>𝟏𝟏</m:t>
                      </m:r>
                    </m:oMath>
                  </m:oMathPara>
                </a14:m>
                <a:endParaRPr kumimoji="0" lang="en-US" sz="1600" b="1"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5035194" y="2438400"/>
                <a:ext cx="4074559" cy="853695"/>
              </a:xfrm>
              <a:prstGeom prst="rect">
                <a:avLst/>
              </a:prstGeom>
              <a:blipFill rotWithShape="1">
                <a:blip r:embed="rId3"/>
                <a:stretch>
                  <a:fillRect/>
                </a:stretch>
              </a:blipFill>
            </p:spPr>
            <p:txBody>
              <a:bodyPr/>
              <a:lstStyle/>
              <a:p>
                <a:r>
                  <a:rPr lang="en-US">
                    <a:noFill/>
                  </a:rPr>
                  <a:t> </a:t>
                </a:r>
              </a:p>
            </p:txBody>
          </p:sp>
        </mc:Fallback>
      </mc:AlternateContent>
      <p:sp>
        <p:nvSpPr>
          <p:cNvPr id="6" name="TextBox 5"/>
          <p:cNvSpPr txBox="1"/>
          <p:nvPr/>
        </p:nvSpPr>
        <p:spPr>
          <a:xfrm>
            <a:off x="4876800" y="1905000"/>
            <a:ext cx="378982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Convert from Binary to Decimal: </a:t>
            </a:r>
          </a:p>
        </p:txBody>
      </p:sp>
      <p:sp>
        <p:nvSpPr>
          <p:cNvPr id="4" name="TextBox 3"/>
          <p:cNvSpPr txBox="1"/>
          <p:nvPr/>
        </p:nvSpPr>
        <p:spPr>
          <a:xfrm>
            <a:off x="1465397" y="5911334"/>
            <a:ext cx="203357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Five-bit binary code</a:t>
            </a:r>
          </a:p>
        </p:txBody>
      </p:sp>
    </p:spTree>
    <p:extLst>
      <p:ext uri="{BB962C8B-B14F-4D97-AF65-F5344CB8AC3E}">
        <p14:creationId xmlns:p14="http://schemas.microsoft.com/office/powerpoint/2010/main" val="12233302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CB23D-EFE6-FA45-DAF9-9FF26087AA94}"/>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88866A56-D44E-D648-C861-46FA398FDE43}"/>
              </a:ext>
            </a:extLst>
          </p:cNvPr>
          <p:cNvSpPr>
            <a:spLocks noGrp="1"/>
          </p:cNvSpPr>
          <p:nvPr>
            <p:ph sz="quarter" idx="1"/>
          </p:nvPr>
        </p:nvSpPr>
        <p:spPr/>
        <p:txBody>
          <a:bodyPr/>
          <a:lstStyle/>
          <a:p>
            <a:r>
              <a:rPr lang="en-US" dirty="0"/>
              <a:t>Lecture 1. Why use two's complement?</a:t>
            </a:r>
          </a:p>
          <a:p>
            <a:pPr lvl="1"/>
            <a:r>
              <a:rPr lang="en-US" dirty="0">
                <a:hlinkClick r:id="rId2"/>
              </a:rPr>
              <a:t>https://www.youtube.com/watch?v=lJCefqV80ck&amp;list=PLRJhV4hUhIymmp5CCeIFPyxbknsdcXCc8&amp;index=1</a:t>
            </a:r>
            <a:r>
              <a:rPr lang="en-US" dirty="0"/>
              <a:t> </a:t>
            </a:r>
          </a:p>
          <a:p>
            <a:r>
              <a:rPr lang="en-US" dirty="0"/>
              <a:t>Lecture 2: Carry flag for unsigned addition and subtraction</a:t>
            </a:r>
          </a:p>
          <a:p>
            <a:pPr lvl="1"/>
            <a:r>
              <a:rPr lang="en-US" dirty="0">
                <a:hlinkClick r:id="rId3"/>
              </a:rPr>
              <a:t>https://www.youtube.com/watch?v=MxGW2WurKuM&amp;list=PLRJhV4hUhIymmp5CCeIFPyxbknsdcXCc8&amp;index=2</a:t>
            </a:r>
            <a:endParaRPr lang="en-US" dirty="0"/>
          </a:p>
          <a:p>
            <a:r>
              <a:rPr lang="en-US" dirty="0"/>
              <a:t>Lecture 3: Overflow flag for signed addition and subtraction</a:t>
            </a:r>
          </a:p>
          <a:p>
            <a:pPr lvl="1"/>
            <a:r>
              <a:rPr lang="en-US" dirty="0">
                <a:hlinkClick r:id="rId4"/>
              </a:rPr>
              <a:t>https://www.youtube.com/watch?v=BIn6iyYIGio&amp;list=PLRJhV4hUhIymmp5CCeIFPyxbknsdcXCc8&amp;index=3</a:t>
            </a:r>
            <a:r>
              <a:rPr lang="en-US" dirty="0"/>
              <a:t> </a:t>
            </a:r>
          </a:p>
        </p:txBody>
      </p:sp>
    </p:spTree>
    <p:extLst>
      <p:ext uri="{BB962C8B-B14F-4D97-AF65-F5344CB8AC3E}">
        <p14:creationId xmlns:p14="http://schemas.microsoft.com/office/powerpoint/2010/main" val="400975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Integers</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6" name="TextBox 5"/>
          <p:cNvSpPr txBox="1"/>
          <p:nvPr/>
        </p:nvSpPr>
        <p:spPr>
          <a:xfrm>
            <a:off x="304800" y="1302199"/>
            <a:ext cx="3159839"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Convert Decimal to Binary </a:t>
            </a:r>
          </a:p>
        </p:txBody>
      </p:sp>
      <p:pic>
        <p:nvPicPr>
          <p:cNvPr id="3994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743" y="2514599"/>
            <a:ext cx="3810857" cy="30887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1631265" y="5794087"/>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52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110100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1" name="Rectangle 10"/>
          <p:cNvSpPr/>
          <p:nvPr/>
        </p:nvSpPr>
        <p:spPr>
          <a:xfrm>
            <a:off x="1799580" y="1920654"/>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1 </a:t>
            </a:r>
          </a:p>
        </p:txBody>
      </p:sp>
      <p:grpSp>
        <p:nvGrpSpPr>
          <p:cNvPr id="13" name="Group 12"/>
          <p:cNvGrpSpPr/>
          <p:nvPr/>
        </p:nvGrpSpPr>
        <p:grpSpPr>
          <a:xfrm>
            <a:off x="4800600" y="1302199"/>
            <a:ext cx="4272503" cy="5022401"/>
            <a:chOff x="4800600" y="1302199"/>
            <a:chExt cx="4272503" cy="5022401"/>
          </a:xfrm>
        </p:grpSpPr>
        <p:pic>
          <p:nvPicPr>
            <p:cNvPr id="3994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8171" y="2289986"/>
              <a:ext cx="4144932" cy="32748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4800600" y="1302199"/>
              <a:ext cx="0" cy="5022401"/>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6203659" y="5799224"/>
              <a:ext cx="171553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32</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10</a:t>
              </a:r>
              <a:r>
                <a:rPr kumimoji="0" lang="en-US" sz="1800" b="1" i="0" u="none" strike="noStrike" kern="1200" cap="none" spc="0" normalizeH="0" baseline="0" noProof="0" dirty="0">
                  <a:ln>
                    <a:noFill/>
                  </a:ln>
                  <a:solidFill>
                    <a:prstClr val="black"/>
                  </a:solidFill>
                  <a:effectLst/>
                  <a:uLnTx/>
                  <a:uFillTx/>
                  <a:latin typeface="Gill Sans MT"/>
                  <a:ea typeface="+mn-ea"/>
                  <a:cs typeface="+mn-cs"/>
                </a:rPr>
                <a:t> = </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100000</a:t>
              </a:r>
              <a:r>
                <a:rPr kumimoji="0" lang="en-US" sz="1800" b="1" i="0" u="none" strike="noStrike" kern="1200" cap="none" spc="0" normalizeH="0" baseline="-25000" noProof="0" dirty="0">
                  <a:ln>
                    <a:noFill/>
                  </a:ln>
                  <a:solidFill>
                    <a:prstClr val="black"/>
                  </a:solidFill>
                  <a:effectLst/>
                  <a:uLnTx/>
                  <a:uFillTx/>
                  <a:latin typeface="Gill Sans MT"/>
                  <a:ea typeface="+mn-ea"/>
                  <a:cs typeface="+mn-cs"/>
                </a:rPr>
                <a:t>2</a:t>
              </a:r>
              <a:endParaRPr kumimoji="0" lang="en-US" sz="18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12" name="Rectangle 11"/>
            <p:cNvSpPr/>
            <p:nvPr/>
          </p:nvSpPr>
          <p:spPr>
            <a:xfrm>
              <a:off x="6311185" y="1956101"/>
              <a:ext cx="1378904"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Gill Sans MT"/>
                  <a:ea typeface="+mn-ea"/>
                  <a:cs typeface="+mn-cs"/>
                </a:rPr>
                <a:t>Example 2 </a:t>
              </a:r>
            </a:p>
          </p:txBody>
        </p:sp>
      </p:grpSp>
    </p:spTree>
    <p:extLst>
      <p:ext uri="{BB962C8B-B14F-4D97-AF65-F5344CB8AC3E}">
        <p14:creationId xmlns:p14="http://schemas.microsoft.com/office/powerpoint/2010/main" val="174302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7" name="Rectangle 6"/>
              <p:cNvSpPr/>
              <p:nvPr/>
            </p:nvSpPr>
            <p:spPr>
              <a:xfrm>
                <a:off x="609600" y="1371600"/>
                <a:ext cx="7924800" cy="526297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adding two unsigned numbers in an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n</a:t>
                </a:r>
                <a:r>
                  <a:rPr kumimoji="0" lang="en-US" sz="2400" b="0" i="0" u="none" strike="noStrike" kern="1200" cap="none" spc="0" normalizeH="0" baseline="0" noProof="0" dirty="0">
                    <a:ln>
                      <a:noFill/>
                    </a:ln>
                    <a:solidFill>
                      <a:prstClr val="black"/>
                    </a:solidFill>
                    <a:effectLst/>
                    <a:uLnTx/>
                    <a:uFillTx/>
                    <a:latin typeface="Gill Sans MT"/>
                    <a:ea typeface="+mn-ea"/>
                    <a:cs typeface="+mn-cs"/>
                  </a:rPr>
                  <a:t>-bit system, a carry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larger than the maximum unsigned integer</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14:m>
                  <m:oMath xmlns:m="http://schemas.openxmlformats.org/officeDocument/2006/math">
                    <m:sSup>
                      <m:sSupPr>
                        <m:ctrlPr>
                          <a:rPr kumimoji="0" lang="en-US" sz="24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400" b="0" i="1" u="none" strike="noStrike" kern="1200" cap="none" spc="0" normalizeH="0" baseline="0" noProof="0">
                            <a:ln>
                              <a:noFill/>
                            </a:ln>
                            <a:solidFill>
                              <a:prstClr val="black"/>
                            </a:solidFill>
                            <a:effectLst/>
                            <a:uLnTx/>
                            <a:uFillTx/>
                            <a:latin typeface="Cambria Math"/>
                            <a:ea typeface="+mn-ea"/>
                            <a:cs typeface="+mn-cs"/>
                          </a:rPr>
                          <m:t>2</m:t>
                        </m:r>
                      </m:e>
                      <m:sup>
                        <m:r>
                          <a:rPr kumimoji="0" lang="en-US" sz="2400" b="0" i="1" u="none" strike="noStrike" kern="1200" cap="none" spc="0" normalizeH="0" baseline="0" noProof="0">
                            <a:ln>
                              <a:noFill/>
                            </a:ln>
                            <a:solidFill>
                              <a:prstClr val="black"/>
                            </a:solidFill>
                            <a:effectLst/>
                            <a:uLnTx/>
                            <a:uFillTx/>
                            <a:latin typeface="Cambria Math"/>
                            <a:ea typeface="+mn-ea"/>
                            <a:cs typeface="+mn-cs"/>
                          </a:rPr>
                          <m:t>𝑛</m:t>
                        </m:r>
                      </m:sup>
                    </m:sSup>
                    <m:r>
                      <a:rPr kumimoji="0" lang="en-US" sz="2400" b="0" i="1" u="none" strike="noStrike" kern="1200" cap="none" spc="0" normalizeH="0" baseline="0" noProof="0">
                        <a:ln>
                          <a:noFill/>
                        </a:ln>
                        <a:solidFill>
                          <a:prstClr val="black"/>
                        </a:solidFill>
                        <a:effectLst/>
                        <a:uLnTx/>
                        <a:uFillTx/>
                        <a:latin typeface="Cambria Math"/>
                        <a:ea typeface="+mn-ea"/>
                        <a:cs typeface="+mn-cs"/>
                      </a:rPr>
                      <m:t>−1</m:t>
                    </m:r>
                  </m:oMath>
                </a14:m>
                <a:r>
                  <a:rPr kumimoji="0" lang="en-US" sz="2400" b="0" i="0" u="none" strike="noStrike" kern="1200" cap="none" spc="0" normalizeH="0" baseline="0" noProof="0" dirty="0">
                    <a:ln>
                      <a:noFill/>
                    </a:ln>
                    <a:solidFill>
                      <a:prstClr val="black"/>
                    </a:solidFill>
                    <a:effectLst/>
                    <a:uLnTx/>
                    <a:uFillTx/>
                    <a:latin typeface="Gill Sans MT"/>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Gill Sans MT"/>
                    <a:ea typeface="+mn-ea"/>
                    <a:cs typeface="+mn-cs"/>
                  </a:rPr>
                  <a:t>When subtracting two unsigned numbers, borrow occurs if </a:t>
                </a:r>
                <a:r>
                  <a:rPr kumimoji="0" lang="en-US" sz="2400" b="0" i="0" u="none" strike="noStrike" kern="1200" cap="none" spc="0" normalizeH="0" baseline="0" noProof="0" dirty="0">
                    <a:ln>
                      <a:noFill/>
                    </a:ln>
                    <a:solidFill>
                      <a:srgbClr val="C00000"/>
                    </a:solidFill>
                    <a:effectLst/>
                    <a:uLnTx/>
                    <a:uFillTx/>
                    <a:latin typeface="Gill Sans MT"/>
                    <a:ea typeface="+mn-ea"/>
                    <a:cs typeface="+mn-cs"/>
                  </a:rPr>
                  <a:t>the result is negative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smaller than the smallest unsigned integer that can be represented (</a:t>
                </a:r>
                <a:r>
                  <a:rPr kumimoji="0" lang="en-US" sz="2400" b="0" i="1" u="none" strike="noStrike" kern="1200" cap="none" spc="0" normalizeH="0" baseline="0" noProof="0" dirty="0">
                    <a:ln>
                      <a:noFill/>
                    </a:ln>
                    <a:solidFill>
                      <a:prstClr val="black"/>
                    </a:solidFill>
                    <a:effectLst/>
                    <a:uLnTx/>
                    <a:uFillTx/>
                    <a:latin typeface="Gill Sans MT"/>
                    <a:ea typeface="+mn-ea"/>
                    <a:cs typeface="+mn-cs"/>
                  </a:rPr>
                  <a:t>i.e.</a:t>
                </a:r>
                <a:r>
                  <a:rPr kumimoji="0" lang="en-US" sz="2400" b="0" i="0" u="none" strike="noStrike" kern="1200" cap="none" spc="0" normalizeH="0" baseline="0" noProof="0" dirty="0">
                    <a:ln>
                      <a:noFill/>
                    </a:ln>
                    <a:solidFill>
                      <a:prstClr val="black"/>
                    </a:solidFill>
                    <a:effectLst/>
                    <a:uLnTx/>
                    <a:uFillTx/>
                    <a:latin typeface="Gill Sans MT"/>
                    <a:ea typeface="+mn-ea"/>
                    <a:cs typeface="+mn-cs"/>
                  </a:rPr>
                  <a:t> 0).</a:t>
                </a:r>
              </a:p>
              <a:p>
                <a:pPr marL="342900" lvl="0" indent="-342900" eaLnBrk="1" fontAlgn="auto" hangingPunct="1">
                  <a:spcBef>
                    <a:spcPts val="0"/>
                  </a:spcBef>
                  <a:spcAft>
                    <a:spcPts val="0"/>
                  </a:spcAft>
                  <a:buFont typeface="Arial" panose="020B0604020202020204" pitchFamily="34" charset="0"/>
                  <a:buChar char="•"/>
                </a:pPr>
                <a:endParaRPr lang="en-US" sz="2400" b="0" dirty="0">
                  <a:solidFill>
                    <a:prstClr val="black"/>
                  </a:solidFill>
                  <a:latin typeface="Gill Sans MT"/>
                </a:endParaRPr>
              </a:p>
              <a:p>
                <a:pPr marL="342900" lvl="0" indent="-342900" eaLnBrk="1" fontAlgn="auto" hangingPunct="1">
                  <a:spcBef>
                    <a:spcPts val="0"/>
                  </a:spcBef>
                  <a:spcAft>
                    <a:spcPts val="0"/>
                  </a:spcAft>
                  <a:buFont typeface="Arial" panose="020B0604020202020204" pitchFamily="34" charset="0"/>
                  <a:buChar char="•"/>
                </a:pPr>
                <a:r>
                  <a:rPr lang="en-US" sz="2400" b="0" dirty="0">
                    <a:solidFill>
                      <a:prstClr val="black"/>
                    </a:solidFill>
                    <a:latin typeface="Gill Sans MT"/>
                  </a:rPr>
                  <a:t>On ARM Cortex-M3 processors, the carry flag and the borrow flag are physically the same flag bit in the CPSR (Current Program Status Register). </a:t>
                </a:r>
              </a:p>
              <a:p>
                <a:pPr marL="800100" lvl="1" indent="-342900" eaLnBrk="1" fontAlgn="auto" hangingPunct="1">
                  <a:spcBef>
                    <a:spcPts val="0"/>
                  </a:spcBef>
                  <a:spcAft>
                    <a:spcPts val="0"/>
                  </a:spcAft>
                  <a:buFont typeface="Arial" panose="020B0604020202020204" pitchFamily="34" charset="0"/>
                  <a:buChar char="•"/>
                </a:pPr>
                <a:r>
                  <a:rPr lang="en-US" sz="2400" b="0" dirty="0">
                    <a:solidFill>
                      <a:srgbClr val="FF0000"/>
                    </a:solidFill>
                    <a:latin typeface="Gill Sans MT"/>
                  </a:rPr>
                  <a:t>Carry = NOT Borrow</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7" name="Rectangle 6"/>
              <p:cNvSpPr>
                <a:spLocks noRot="1" noChangeAspect="1" noMove="1" noResize="1" noEditPoints="1" noAdjustHandles="1" noChangeArrowheads="1" noChangeShapeType="1" noTextEdit="1"/>
              </p:cNvSpPr>
              <p:nvPr/>
            </p:nvSpPr>
            <p:spPr>
              <a:xfrm>
                <a:off x="609600" y="1371600"/>
                <a:ext cx="7924800" cy="5262979"/>
              </a:xfrm>
              <a:prstGeom prst="rect">
                <a:avLst/>
              </a:prstGeom>
              <a:blipFill>
                <a:blip r:embed="rId3"/>
                <a:stretch>
                  <a:fillRect l="-1000" t="-927" r="-769"/>
                </a:stretch>
              </a:blipFill>
            </p:spPr>
            <p:txBody>
              <a:bodyPr/>
              <a:lstStyle/>
              <a:p>
                <a:r>
                  <a:rPr lang="en-US">
                    <a:noFill/>
                  </a:rPr>
                  <a:t> </a:t>
                </a:r>
              </a:p>
            </p:txBody>
          </p:sp>
        </mc:Fallback>
      </mc:AlternateContent>
    </p:spTree>
    <p:extLst>
      <p:ext uri="{BB962C8B-B14F-4D97-AF65-F5344CB8AC3E}">
        <p14:creationId xmlns:p14="http://schemas.microsoft.com/office/powerpoint/2010/main" val="462904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6417"/>
            <a:ext cx="4210404" cy="38809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304800" y="5867400"/>
            <a:ext cx="52420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carry occurs when adding 28 and 6</a:t>
            </a:r>
          </a:p>
        </p:txBody>
      </p:sp>
      <mc:AlternateContent xmlns:mc="http://schemas.openxmlformats.org/markup-compatibility/2006" xmlns:a14="http://schemas.microsoft.com/office/drawing/2010/main">
        <mc:Choice Requires="a14">
          <p:sp>
            <p:nvSpPr>
              <p:cNvPr id="8" name="Rectangle 7"/>
              <p:cNvSpPr/>
              <p:nvPr/>
            </p:nvSpPr>
            <p:spPr>
              <a:xfrm>
                <a:off x="457200" y="1219200"/>
                <a:ext cx="8499334"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kumimoji="0" lang="en-US" altLang="zh-CN" sz="1800" b="1" i="1" u="none" strike="noStrike" kern="1200" cap="none" spc="0" normalizeH="0" baseline="0" noProof="0" dirty="0">
                    <a:ln>
                      <a:noFill/>
                    </a:ln>
                    <a:solidFill>
                      <a:srgbClr val="C00000"/>
                    </a:solidFill>
                    <a:effectLst/>
                    <a:uLnTx/>
                    <a:uFillTx/>
                    <a:latin typeface="Gill Sans MT"/>
                    <a:ea typeface="+mn-ea"/>
                    <a:cs typeface="+mn-cs"/>
                  </a:rPr>
                  <a:t>result of addition </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carry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19200"/>
                <a:ext cx="8499334" cy="646331"/>
              </a:xfrm>
              <a:prstGeom prst="rect">
                <a:avLst/>
              </a:prstGeom>
              <a:blipFill>
                <a:blip r:embed="rId4"/>
                <a:stretch>
                  <a:fillRect l="-574"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514014" y="4724400"/>
                <a:ext cx="4581211" cy="372410"/>
              </a:xfrm>
              <a:prstGeom prst="rect">
                <a:avLst/>
              </a:prstGeom>
            </p:spPr>
            <p:txBody>
              <a:bodyPr wrap="square">
                <a:spAutoFit/>
              </a:bodyPr>
              <a:lstStyle/>
              <a:p>
                <a:pPr lvl="0" eaLnBrk="1" fontAlgn="auto" hangingPunct="1">
                  <a:spcBef>
                    <a:spcPts val="0"/>
                  </a:spcBef>
                  <a:spcAft>
                    <a:spcPts val="0"/>
                  </a:spcAf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Carry flag = </a:t>
                </a: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lang="en-US" sz="1800" b="0" dirty="0">
                    <a:solidFill>
                      <a:prstClr val="black"/>
                    </a:solidFill>
                    <a:latin typeface="Gill Sans MT"/>
                  </a:rPr>
                  <a:t>since true result </a:t>
                </a:r>
                <a14:m>
                  <m:oMath xmlns:m="http://schemas.openxmlformats.org/officeDocument/2006/math">
                    <m:r>
                      <a:rPr lang="en-US" sz="1800" b="0">
                        <a:solidFill>
                          <a:prstClr val="black"/>
                        </a:solidFill>
                        <a:latin typeface="Cambria Math" panose="02040503050406030204" pitchFamily="18" charset="0"/>
                      </a:rPr>
                      <m:t>34&gt; </m:t>
                    </m:r>
                    <m:sSup>
                      <m:sSupPr>
                        <m:ctrlPr>
                          <a:rPr lang="en-US" sz="1800" b="0" i="1">
                            <a:solidFill>
                              <a:prstClr val="black"/>
                            </a:solidFill>
                            <a:latin typeface="Cambria Math" panose="02040503050406030204" pitchFamily="18" charset="0"/>
                          </a:rPr>
                        </m:ctrlPr>
                      </m:sSupPr>
                      <m:e>
                        <m:r>
                          <a:rPr lang="en-US" sz="1800" b="0" i="1">
                            <a:solidFill>
                              <a:prstClr val="black"/>
                            </a:solidFill>
                            <a:latin typeface="Cambria Math"/>
                          </a:rPr>
                          <m:t>2</m:t>
                        </m:r>
                      </m:e>
                      <m:sup>
                        <m:r>
                          <a:rPr lang="en-US" sz="1800" b="0" i="1">
                            <a:solidFill>
                              <a:prstClr val="black"/>
                            </a:solidFill>
                            <a:latin typeface="Cambria Math" panose="02040503050406030204" pitchFamily="18" charset="0"/>
                          </a:rPr>
                          <m:t>5</m:t>
                        </m:r>
                      </m:sup>
                    </m:sSup>
                    <m:r>
                      <a:rPr lang="en-US" sz="1800" b="0" i="1">
                        <a:solidFill>
                          <a:prstClr val="black"/>
                        </a:solidFill>
                        <a:latin typeface="Cambria Math" panose="02040503050406030204" pitchFamily="18" charset="0"/>
                      </a:rPr>
                      <m:t>−1</m:t>
                    </m:r>
                  </m:oMath>
                </a14:m>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p>
            </p:txBody>
          </p:sp>
        </mc:Choice>
        <mc:Fallback xmlns="">
          <p:sp>
            <p:nvSpPr>
              <p:cNvPr id="9" name="Rectangle 8"/>
              <p:cNvSpPr>
                <a:spLocks noRot="1" noChangeAspect="1" noMove="1" noResize="1" noEditPoints="1" noAdjustHandles="1" noChangeArrowheads="1" noChangeShapeType="1" noTextEdit="1"/>
              </p:cNvSpPr>
              <p:nvPr/>
            </p:nvSpPr>
            <p:spPr>
              <a:xfrm>
                <a:off x="4514014" y="4724400"/>
                <a:ext cx="4581211" cy="372410"/>
              </a:xfrm>
              <a:prstGeom prst="rect">
                <a:avLst/>
              </a:prstGeom>
              <a:blipFill>
                <a:blip r:embed="rId5"/>
                <a:stretch>
                  <a:fillRect l="-1064" t="-8197" b="-26230"/>
                </a:stretch>
              </a:blipFill>
            </p:spPr>
            <p:txBody>
              <a:bodyPr/>
              <a:lstStyle/>
              <a:p>
                <a:r>
                  <a:rPr lang="en-US">
                    <a:noFill/>
                  </a:rPr>
                  <a:t> </a:t>
                </a:r>
              </a:p>
            </p:txBody>
          </p:sp>
        </mc:Fallback>
      </mc:AlternateContent>
      <p:pic>
        <p:nvPicPr>
          <p:cNvPr id="4" name="Picture 3"/>
          <p:cNvPicPr>
            <a:picLocks noChangeAspect="1"/>
          </p:cNvPicPr>
          <p:nvPr/>
        </p:nvPicPr>
        <p:blipFill>
          <a:blip r:embed="rId6"/>
          <a:stretch>
            <a:fillRect/>
          </a:stretch>
        </p:blipFill>
        <p:spPr>
          <a:xfrm>
            <a:off x="4953000" y="2133600"/>
            <a:ext cx="3851134" cy="2316133"/>
          </a:xfrm>
          <a:prstGeom prst="rect">
            <a:avLst/>
          </a:prstGeom>
        </p:spPr>
      </p:pic>
    </p:spTree>
    <p:extLst>
      <p:ext uri="{BB962C8B-B14F-4D97-AF65-F5344CB8AC3E}">
        <p14:creationId xmlns:p14="http://schemas.microsoft.com/office/powerpoint/2010/main" val="39652238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a:t>Carry/borrow flag bit for unsigned arithmetic</a:t>
            </a:r>
          </a:p>
        </p:txBody>
      </p:sp>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pic>
        <p:nvPicPr>
          <p:cNvPr id="378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62" y="1931457"/>
            <a:ext cx="4114801" cy="3886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439220" y="5834413"/>
            <a:ext cx="6046912" cy="369332"/>
          </a:xfrm>
          <a:prstGeom prst="rect">
            <a:avLst/>
          </a:prstGeom>
        </p:spPr>
        <p:txBody>
          <a:bodyPr wrap="none">
            <a:spAutoFit/>
          </a:bodyPr>
          <a:lstStyle/>
          <a:p>
            <a:pPr lvl="0" eaLnBrk="1" fontAlgn="auto" hangingPunct="1">
              <a:spcBef>
                <a:spcPts val="0"/>
              </a:spcBef>
              <a:spcAft>
                <a:spcPts val="0"/>
              </a:spcAft>
            </a:pPr>
            <a:r>
              <a:rPr lang="en-US" sz="1800" b="0" dirty="0">
                <a:solidFill>
                  <a:prstClr val="black"/>
                </a:solidFill>
                <a:latin typeface="Gill Sans MT"/>
              </a:rPr>
              <a:t>For 5-bit </a:t>
            </a:r>
            <a:r>
              <a:rPr lang="en-US" altLang="zh-CN" sz="1800" b="0" dirty="0">
                <a:solidFill>
                  <a:prstClr val="black"/>
                </a:solidFill>
                <a:latin typeface="Gill Sans MT"/>
              </a:rPr>
              <a:t>system</a:t>
            </a:r>
            <a:r>
              <a:rPr lang="en-US" sz="1800" b="0" dirty="0">
                <a:solidFill>
                  <a:prstClr val="black"/>
                </a:solidFill>
                <a:latin typeface="Gill Sans MT"/>
              </a:rPr>
              <a:t>,  </a:t>
            </a:r>
            <a:r>
              <a:rPr kumimoji="0" lang="en-US" sz="1800" b="0" i="0" u="none" strike="noStrike" kern="1200" cap="none" spc="0" normalizeH="0" baseline="0" noProof="0" dirty="0">
                <a:ln>
                  <a:noFill/>
                </a:ln>
                <a:solidFill>
                  <a:prstClr val="black"/>
                </a:solidFill>
                <a:effectLst/>
                <a:uLnTx/>
                <a:uFillTx/>
                <a:latin typeface="Gill Sans MT"/>
                <a:ea typeface="+mn-ea"/>
                <a:cs typeface="+mn-cs"/>
              </a:rPr>
              <a:t>a borrow occurs when subtracting 5 from 3.</a:t>
            </a:r>
          </a:p>
        </p:txBody>
      </p:sp>
      <mc:AlternateContent xmlns:mc="http://schemas.openxmlformats.org/markup-compatibility/2006" xmlns:a14="http://schemas.microsoft.com/office/drawing/2010/main">
        <mc:Choice Requires="a14">
          <p:sp>
            <p:nvSpPr>
              <p:cNvPr id="8" name="Rectangle 7"/>
              <p:cNvSpPr/>
              <p:nvPr/>
            </p:nvSpPr>
            <p:spPr>
              <a:xfrm>
                <a:off x="457200" y="1295400"/>
                <a:ext cx="8499334" cy="646331"/>
              </a:xfrm>
              <a:prstGeom prst="rect">
                <a:avLst/>
              </a:prstGeom>
            </p:spPr>
            <p:txBody>
              <a:bodyPr wrap="square">
                <a:spAutoFit/>
              </a:bodyPr>
              <a:lstStyle/>
              <a:p>
                <a:pPr lvl="0" eaLnBrk="1" fontAlgn="auto" hangingPunct="1">
                  <a:spcBef>
                    <a:spcPts val="0"/>
                  </a:spcBef>
                  <a:spcAft>
                    <a:spcPts val="0"/>
                  </a:spcAft>
                </a:pPr>
                <a:r>
                  <a:rPr kumimoji="0" lang="en-US" sz="1800" b="1" i="1" u="none" strike="noStrike" kern="1200" cap="none" spc="0" normalizeH="0" baseline="0" noProof="0" dirty="0">
                    <a:ln>
                      <a:noFill/>
                    </a:ln>
                    <a:solidFill>
                      <a:srgbClr val="C00000"/>
                    </a:solidFill>
                    <a:effectLst/>
                    <a:uLnTx/>
                    <a:uFillTx/>
                    <a:latin typeface="Gill Sans MT"/>
                    <a:ea typeface="+mn-ea"/>
                    <a:cs typeface="+mn-cs"/>
                  </a:rPr>
                  <a:t>If </a:t>
                </a:r>
                <a:r>
                  <a:rPr lang="en-US" altLang="zh-CN" sz="1800" i="1" dirty="0">
                    <a:solidFill>
                      <a:srgbClr val="C00000"/>
                    </a:solidFill>
                    <a:latin typeface="Gill Sans MT"/>
                  </a:rPr>
                  <a:t>result of subtraction</a:t>
                </a:r>
                <a:r>
                  <a:rPr kumimoji="0" lang="en-US" sz="1800" b="1" i="1" u="none" strike="noStrike" kern="1200" cap="none" spc="0" normalizeH="0" baseline="0" noProof="0" dirty="0">
                    <a:ln>
                      <a:noFill/>
                    </a:ln>
                    <a:solidFill>
                      <a:srgbClr val="C00000"/>
                    </a:solidFill>
                    <a:effectLst/>
                    <a:uLnTx/>
                    <a:uFillTx/>
                    <a:latin typeface="Gill Sans MT"/>
                    <a:ea typeface="+mn-ea"/>
                    <a:cs typeface="+mn-cs"/>
                  </a:rPr>
                  <a:t> crosses the boundary between 0 and  </a:t>
                </a:r>
                <a14:m>
                  <m:oMath xmlns:m="http://schemas.openxmlformats.org/officeDocument/2006/math">
                    <m:sSup>
                      <m:sSupPr>
                        <m:ctrlPr>
                          <a:rPr kumimoji="0" lang="en-US" sz="1800" b="1"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pPr>
                      <m:e>
                        <m:r>
                          <a:rPr kumimoji="0" lang="en-US" sz="1800" b="1" i="1" u="none" strike="noStrike" kern="1200" cap="none" spc="0" normalizeH="0" baseline="0" noProof="0">
                            <a:ln>
                              <a:noFill/>
                            </a:ln>
                            <a:solidFill>
                              <a:srgbClr val="C00000"/>
                            </a:solidFill>
                            <a:effectLst/>
                            <a:uLnTx/>
                            <a:uFillTx/>
                            <a:latin typeface="Cambria Math"/>
                            <a:ea typeface="+mn-ea"/>
                            <a:cs typeface="+mn-cs"/>
                          </a:rPr>
                          <m:t>𝟐</m:t>
                        </m:r>
                      </m:e>
                      <m:sup>
                        <m:r>
                          <a:rPr kumimoji="0" lang="en-US" sz="1800" b="1" i="1" u="none" strike="noStrike" kern="1200" cap="none" spc="0" normalizeH="0" baseline="0" noProof="0">
                            <a:ln>
                              <a:noFill/>
                            </a:ln>
                            <a:solidFill>
                              <a:srgbClr val="C00000"/>
                            </a:solidFill>
                            <a:effectLst/>
                            <a:uLnTx/>
                            <a:uFillTx/>
                            <a:latin typeface="Cambria Math"/>
                            <a:ea typeface="+mn-ea"/>
                            <a:cs typeface="+mn-cs"/>
                          </a:rPr>
                          <m:t>𝒏</m:t>
                        </m:r>
                      </m:sup>
                    </m:sSup>
                    <m:r>
                      <a:rPr kumimoji="0" lang="en-US" sz="1800" b="1" i="1" u="none" strike="noStrike" kern="1200" cap="none" spc="0" normalizeH="0" baseline="0" noProof="0">
                        <a:ln>
                          <a:noFill/>
                        </a:ln>
                        <a:solidFill>
                          <a:srgbClr val="C00000"/>
                        </a:solidFill>
                        <a:effectLst/>
                        <a:uLnTx/>
                        <a:uFillTx/>
                        <a:latin typeface="Cambria Math"/>
                        <a:ea typeface="+mn-ea"/>
                        <a:cs typeface="+mn-cs"/>
                      </a:rPr>
                      <m:t>−</m:t>
                    </m:r>
                    <m:r>
                      <a:rPr kumimoji="0" lang="en-US" sz="1800" b="1" i="1" u="none" strike="noStrike" kern="1200" cap="none" spc="0" normalizeH="0" baseline="0" noProof="0">
                        <a:ln>
                          <a:noFill/>
                        </a:ln>
                        <a:solidFill>
                          <a:srgbClr val="C00000"/>
                        </a:solidFill>
                        <a:effectLst/>
                        <a:uLnTx/>
                        <a:uFillTx/>
                        <a:latin typeface="Cambria Math"/>
                        <a:ea typeface="+mn-ea"/>
                        <a:cs typeface="+mn-cs"/>
                      </a:rPr>
                      <m:t>𝟏</m:t>
                    </m:r>
                  </m:oMath>
                </a14:m>
                <a:r>
                  <a:rPr kumimoji="0" lang="en-US" sz="1800" b="1" i="1" u="none" strike="noStrike" kern="1200" cap="none" spc="0" normalizeH="0" baseline="0" noProof="0" dirty="0">
                    <a:ln>
                      <a:noFill/>
                    </a:ln>
                    <a:solidFill>
                      <a:srgbClr val="C00000"/>
                    </a:solidFill>
                    <a:effectLst/>
                    <a:uLnTx/>
                    <a:uFillTx/>
                    <a:latin typeface="Gill Sans MT"/>
                    <a:ea typeface="+mn-ea"/>
                    <a:cs typeface="+mn-cs"/>
                  </a:rPr>
                  <a:t>, the borrow flag is set</a:t>
                </a:r>
                <a:r>
                  <a:rPr kumimoji="0" lang="en-US" sz="1800" b="1" i="0" u="none" strike="noStrike" kern="1200" cap="none" spc="0" normalizeH="0" baseline="0" noProof="0" dirty="0">
                    <a:ln>
                      <a:noFill/>
                    </a:ln>
                    <a:solidFill>
                      <a:srgbClr val="C00000"/>
                    </a:solidFill>
                    <a:effectLst/>
                    <a:uLnTx/>
                    <a:uFillTx/>
                    <a:latin typeface="Gill Sans MT"/>
                    <a:ea typeface="+mn-ea"/>
                    <a:cs typeface="+mn-cs"/>
                  </a:rPr>
                  <a:t>. </a:t>
                </a:r>
              </a:p>
            </p:txBody>
          </p:sp>
        </mc:Choice>
        <mc:Fallback xmlns="">
          <p:sp>
            <p:nvSpPr>
              <p:cNvPr id="8" name="Rectangle 7"/>
              <p:cNvSpPr>
                <a:spLocks noRot="1" noChangeAspect="1" noMove="1" noResize="1" noEditPoints="1" noAdjustHandles="1" noChangeArrowheads="1" noChangeShapeType="1" noTextEdit="1"/>
              </p:cNvSpPr>
              <p:nvPr/>
            </p:nvSpPr>
            <p:spPr>
              <a:xfrm>
                <a:off x="457200" y="1295400"/>
                <a:ext cx="8499334" cy="646331"/>
              </a:xfrm>
              <a:prstGeom prst="rect">
                <a:avLst/>
              </a:prstGeom>
              <a:blipFill>
                <a:blip r:embed="rId4"/>
                <a:stretch>
                  <a:fillRect l="-574" t="-5660" b="-132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4718854" y="4648200"/>
                <a:ext cx="4147412" cy="646331"/>
              </a:xfrm>
              <a:prstGeom prst="rect">
                <a:avLst/>
              </a:prstGeom>
            </p:spPr>
            <p:txBody>
              <a:bodyPr wrap="square">
                <a:spAutoFit/>
              </a:bodyPr>
              <a:lstStyle/>
              <a:p>
                <a:pPr lvl="0" eaLnBrk="1" fontAlgn="auto" hangingPunct="1">
                  <a:spcBef>
                    <a:spcPts val="0"/>
                  </a:spcBef>
                  <a:spcAft>
                    <a:spcPts val="0"/>
                  </a:spcAft>
                  <a:defRPr/>
                </a:pPr>
                <a:r>
                  <a:rPr lang="en-US" sz="1800" b="0" dirty="0">
                    <a:solidFill>
                      <a:prstClr val="black"/>
                    </a:solidFill>
                    <a:latin typeface="Gill Sans MT"/>
                  </a:rPr>
                  <a:t>Carry flag = 0 (Borrow flag = 1), since true result </a:t>
                </a:r>
                <a14:m>
                  <m:oMath xmlns:m="http://schemas.openxmlformats.org/officeDocument/2006/math">
                    <m:r>
                      <a:rPr lang="en-US" altLang="zh-CN" sz="1800" b="0" i="1" dirty="0">
                        <a:solidFill>
                          <a:prstClr val="black"/>
                        </a:solidFill>
                        <a:latin typeface="Cambria Math" panose="02040503050406030204" pitchFamily="18" charset="0"/>
                      </a:rPr>
                      <m:t>−</m:t>
                    </m:r>
                    <m:r>
                      <a:rPr lang="en-US" altLang="zh-CN" sz="1800" b="0" i="0" dirty="0" smtClean="0">
                        <a:solidFill>
                          <a:prstClr val="black"/>
                        </a:solidFill>
                        <a:latin typeface="Cambria Math" panose="02040503050406030204" pitchFamily="18" charset="0"/>
                      </a:rPr>
                      <m:t>2</m:t>
                    </m:r>
                    <m:r>
                      <a:rPr lang="en-US" altLang="zh-CN" sz="1800" b="0" i="1" dirty="0" smtClean="0">
                        <a:solidFill>
                          <a:prstClr val="black"/>
                        </a:solidFill>
                        <a:latin typeface="Cambria Math" panose="02040503050406030204" pitchFamily="18" charset="0"/>
                      </a:rPr>
                      <m:t>&lt;</m:t>
                    </m:r>
                    <m:r>
                      <a:rPr lang="en-US" sz="1800" b="0" i="1" smtClean="0">
                        <a:solidFill>
                          <a:prstClr val="black"/>
                        </a:solidFill>
                        <a:latin typeface="Cambria Math" panose="02040503050406030204" pitchFamily="18" charset="0"/>
                      </a:rPr>
                      <m:t>0</m:t>
                    </m:r>
                  </m:oMath>
                </a14:m>
                <a:r>
                  <a:rPr lang="en-US" sz="1800" b="0" dirty="0">
                    <a:solidFill>
                      <a:prstClr val="black"/>
                    </a:solidFill>
                    <a:latin typeface="Gill Sans MT"/>
                  </a:rPr>
                  <a:t>. </a:t>
                </a:r>
              </a:p>
            </p:txBody>
          </p:sp>
        </mc:Choice>
        <mc:Fallback xmlns="">
          <p:sp>
            <p:nvSpPr>
              <p:cNvPr id="4" name="Rectangle 3"/>
              <p:cNvSpPr>
                <a:spLocks noRot="1" noChangeAspect="1" noMove="1" noResize="1" noEditPoints="1" noAdjustHandles="1" noChangeArrowheads="1" noChangeShapeType="1" noTextEdit="1"/>
              </p:cNvSpPr>
              <p:nvPr/>
            </p:nvSpPr>
            <p:spPr>
              <a:xfrm>
                <a:off x="4718854" y="4648200"/>
                <a:ext cx="4147412" cy="646331"/>
              </a:xfrm>
              <a:prstGeom prst="rect">
                <a:avLst/>
              </a:prstGeom>
              <a:blipFill>
                <a:blip r:embed="rId5"/>
                <a:stretch>
                  <a:fillRect l="-1176" t="-5660" r="-2794" b="-13208"/>
                </a:stretch>
              </a:blipFill>
            </p:spPr>
            <p:txBody>
              <a:bodyPr/>
              <a:lstStyle/>
              <a:p>
                <a:r>
                  <a:rPr lang="en-US">
                    <a:noFill/>
                  </a:rPr>
                  <a:t> </a:t>
                </a:r>
              </a:p>
            </p:txBody>
          </p:sp>
        </mc:Fallback>
      </mc:AlternateContent>
      <p:pic>
        <p:nvPicPr>
          <p:cNvPr id="5" name="Picture 4"/>
          <p:cNvPicPr>
            <a:picLocks noChangeAspect="1"/>
          </p:cNvPicPr>
          <p:nvPr/>
        </p:nvPicPr>
        <p:blipFill>
          <a:blip r:embed="rId6"/>
          <a:stretch>
            <a:fillRect/>
          </a:stretch>
        </p:blipFill>
        <p:spPr>
          <a:xfrm>
            <a:off x="5001656" y="2240636"/>
            <a:ext cx="3864610" cy="2144681"/>
          </a:xfrm>
          <a:prstGeom prst="rect">
            <a:avLst/>
          </a:prstGeom>
        </p:spPr>
      </p:pic>
    </p:spTree>
    <p:extLst>
      <p:ext uri="{BB962C8B-B14F-4D97-AF65-F5344CB8AC3E}">
        <p14:creationId xmlns:p14="http://schemas.microsoft.com/office/powerpoint/2010/main" val="2628556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fontScale="90000"/>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r>
                                  <a:rPr lang="en-US" sz="1800" smtClean="0">
                                    <a:solidFill>
                                      <a:srgbClr val="FF0000"/>
                                    </a:solidFill>
                                    <a:effectLst/>
                                    <a:latin typeface="Cambria Math"/>
                                  </a:rPr>
                                  <m:t>[−</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 </m:t>
                                </m:r>
                                <m:sSup>
                                  <m:sSupPr>
                                    <m:ctrlPr>
                                      <a:rPr lang="en-US" sz="1800" i="1">
                                        <a:solidFill>
                                          <a:srgbClr val="FF0000"/>
                                        </a:solidFill>
                                        <a:effectLst/>
                                        <a:latin typeface="Cambria Math" panose="02040503050406030204" pitchFamily="18" charset="0"/>
                                      </a:rPr>
                                    </m:ctrlPr>
                                  </m:sSupPr>
                                  <m:e>
                                    <m:r>
                                      <a:rPr lang="en-US" sz="1800">
                                        <a:solidFill>
                                          <a:srgbClr val="FF0000"/>
                                        </a:solidFill>
                                        <a:effectLst/>
                                        <a:latin typeface="Cambria Math"/>
                                      </a:rPr>
                                      <m:t>2</m:t>
                                    </m:r>
                                  </m:e>
                                  <m:sup>
                                    <m:r>
                                      <a:rPr lang="en-US" sz="1800">
                                        <a:solidFill>
                                          <a:srgbClr val="FF0000"/>
                                        </a:solidFill>
                                        <a:effectLst/>
                                        <a:latin typeface="Cambria Math"/>
                                      </a:rPr>
                                      <m:t>𝑛</m:t>
                                    </m:r>
                                    <m:r>
                                      <a:rPr lang="en-US" sz="1800">
                                        <a:solidFill>
                                          <a:srgbClr val="FF0000"/>
                                        </a:solidFill>
                                        <a:effectLst/>
                                        <a:latin typeface="Cambria Math"/>
                                      </a:rPr>
                                      <m:t>−1</m:t>
                                    </m:r>
                                  </m:sup>
                                </m:sSup>
                                <m:r>
                                  <a:rPr lang="en-US" sz="1800">
                                    <a:solidFill>
                                      <a:srgbClr val="FF0000"/>
                                    </a:solidFill>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33317662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141096" r="-175114" b="-215068"/>
                          </a:stretch>
                        </a:blipFill>
                      </a:tcPr>
                    </a:tc>
                    <a:tc>
                      <a:txBody>
                        <a:bodyPr/>
                        <a:lstStyle/>
                        <a:p>
                          <a:endParaRPr lang="en-US"/>
                        </a:p>
                      </a:txBody>
                      <a:tcPr marL="68580" marR="68580" marT="0" marB="0" anchor="ctr">
                        <a:blipFill>
                          <a:blip r:embed="rId4"/>
                          <a:stretch>
                            <a:fillRect l="-159294" t="-141096" r="-80471" b="-215068"/>
                          </a:stretch>
                        </a:blipFill>
                      </a:tcPr>
                    </a:tc>
                    <a:tc>
                      <a:txBody>
                        <a:bodyPr/>
                        <a:lstStyle/>
                        <a:p>
                          <a:endParaRPr lang="en-US"/>
                        </a:p>
                      </a:txBody>
                      <a:tcPr marL="68580" marR="68580" marT="0" marB="0" anchor="ctr">
                        <a:blipFill>
                          <a:blip r:embed="rId4"/>
                          <a:stretch>
                            <a:fillRect l="-326036" t="-141096" r="-1183" b="-215068"/>
                          </a:stretch>
                        </a:blipFill>
                      </a:tcPr>
                    </a:tc>
                    <a:extLst>
                      <a:ext uri="{0D108BD9-81ED-4DB2-BD59-A6C34878D82A}">
                        <a16:rowId xmlns:a16="http://schemas.microsoft.com/office/drawing/2014/main" val="10001"/>
                      </a:ext>
                    </a:extLst>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391111" r="-175114" b="-248889"/>
                          </a:stretch>
                        </a:blipFill>
                      </a:tcPr>
                    </a:tc>
                    <a:tc>
                      <a:txBody>
                        <a:bodyPr/>
                        <a:lstStyle/>
                        <a:p>
                          <a:endParaRPr lang="en-US"/>
                        </a:p>
                      </a:txBody>
                      <a:tcPr marL="68580" marR="68580" marT="0" marB="0" anchor="ctr">
                        <a:blipFill>
                          <a:blip r:embed="rId4"/>
                          <a:stretch>
                            <a:fillRect l="-159294" t="-391111" r="-80471"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a:blip r:embed="rId4"/>
                          <a:stretch>
                            <a:fillRect l="-54566" t="-245556" r="-175114" b="-24444"/>
                          </a:stretch>
                        </a:blipFill>
                      </a:tcPr>
                    </a:tc>
                    <a:tc>
                      <a:txBody>
                        <a:bodyPr/>
                        <a:lstStyle/>
                        <a:p>
                          <a:endParaRPr lang="en-US"/>
                        </a:p>
                      </a:txBody>
                      <a:tcPr marL="68580" marR="68580" marT="0" marB="0" anchor="ctr">
                        <a:blipFill>
                          <a:blip r:embed="rId4"/>
                          <a:stretch>
                            <a:fillRect l="-159294" t="-245556" r="-80471" b="-24444"/>
                          </a:stretch>
                        </a:blipFill>
                      </a:tcPr>
                    </a:tc>
                    <a:tc>
                      <a:txBody>
                        <a:bodyPr/>
                        <a:lstStyle/>
                        <a:p>
                          <a:endParaRPr lang="en-US"/>
                        </a:p>
                      </a:txBody>
                      <a:tcPr marL="68580" marR="68580" marT="0" marB="0" anchor="ctr">
                        <a:blipFill>
                          <a:blip r:embed="rId4"/>
                          <a:stretch>
                            <a:fillRect l="-326036" t="-245556" r="-1183" b="-24444"/>
                          </a:stretch>
                        </a:blip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9468254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5770</TotalTime>
  <Words>4394</Words>
  <Application>Microsoft Office PowerPoint</Application>
  <PresentationFormat>On-screen Show (4:3)</PresentationFormat>
  <Paragraphs>1204</Paragraphs>
  <Slides>40</Slides>
  <Notes>19</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40</vt:i4>
      </vt:variant>
    </vt:vector>
  </HeadingPairs>
  <TitlesOfParts>
    <vt:vector size="56" baseType="lpstr">
      <vt:lpstr>Arial</vt:lpstr>
      <vt:lpstr>Arial Narrow</vt:lpstr>
      <vt:lpstr>Bookman Old Style</vt:lpstr>
      <vt:lpstr>Calibri</vt:lpstr>
      <vt:lpstr>Cambria Math</vt:lpstr>
      <vt:lpstr>Consolas</vt:lpstr>
      <vt:lpstr>Gill Sans MT</vt:lpstr>
      <vt:lpstr>Palatino Linotype</vt:lpstr>
      <vt:lpstr>Symbol</vt:lpstr>
      <vt:lpstr>Tahoma</vt:lpstr>
      <vt:lpstr>Times New Roman</vt:lpstr>
      <vt:lpstr>Wingdings</vt:lpstr>
      <vt:lpstr>Wingdings 3</vt:lpstr>
      <vt:lpstr>Blank Presentation</vt:lpstr>
      <vt:lpstr>Origin</vt:lpstr>
      <vt:lpstr>Office Theme</vt:lpstr>
      <vt:lpstr>L1 (CHAPTER 2)  Data Representation</vt:lpstr>
      <vt:lpstr>Bit, Byte, Half-word, Word, Double-Word</vt:lpstr>
      <vt:lpstr>Decimal, Binary and Hex</vt:lpstr>
      <vt:lpstr>Unsigned Integers</vt:lpstr>
      <vt:lpstr>Unsigned Integers</vt:lpstr>
      <vt:lpstr>Carry/borrow flag bit for unsigned arithmetic</vt:lpstr>
      <vt:lpstr>Carry/borrow flag bit for unsigned arithmetic</vt:lpstr>
      <vt:lpstr>Carry/borrow flag bit for unsigned arithmetic</vt:lpstr>
      <vt:lpstr>Signed Integer Representation Overview</vt:lpstr>
      <vt:lpstr>Signed Integers Method 1: Signed magnitude </vt:lpstr>
      <vt:lpstr>Signed Integers Method 2: One’s Complement</vt:lpstr>
      <vt:lpstr>Signed Integers Method 3: Two’s Complement</vt:lpstr>
      <vt:lpstr>Signed Integers Method 3: Two’s Complement</vt:lpstr>
      <vt:lpstr>Signed Integers Method 3: Two’s Complement</vt:lpstr>
      <vt:lpstr>Quiz</vt:lpstr>
      <vt:lpstr>Comparison: different signed reps</vt:lpstr>
      <vt:lpstr>Comparison: unsigned vs. signed</vt:lpstr>
      <vt:lpstr>Unsigned vs. Signed (TC)</vt:lpstr>
      <vt:lpstr>Two’s Complement for 8-bit System</vt:lpstr>
      <vt:lpstr>Sign Extension</vt:lpstr>
      <vt:lpstr>Overflow flag for signed arithmetic</vt:lpstr>
      <vt:lpstr>Overflow flag for signed arithmetic</vt:lpstr>
      <vt:lpstr>Overflow bit flag for signed arithmetic</vt:lpstr>
      <vt:lpstr>Overflow bit flag for signed arithmetic</vt:lpstr>
      <vt:lpstr>Carry and Overflow Flags in CPSR</vt:lpstr>
      <vt:lpstr>Summary of Carry and Overflow Flags</vt:lpstr>
      <vt:lpstr>Signed or unsigned</vt:lpstr>
      <vt:lpstr>Signed or Unsigned</vt:lpstr>
      <vt:lpstr>Signed or Unsigned</vt:lpstr>
      <vt:lpstr>Why use Two’s Complement</vt:lpstr>
      <vt:lpstr>Adding two integers</vt:lpstr>
      <vt:lpstr>Subtracting two signed integers:  (-9) - 6</vt:lpstr>
      <vt:lpstr>Two’s Complement Simplifies Hardware Implementation</vt:lpstr>
      <vt:lpstr>ASCII</vt:lpstr>
      <vt:lpstr>ASCII</vt:lpstr>
      <vt:lpstr>String Comparison</vt:lpstr>
      <vt:lpstr>Find out String Length</vt:lpstr>
      <vt:lpstr>Convert to Upper Case</vt:lpstr>
      <vt:lpstr>Summary</vt:lpstr>
      <vt:lpstr>References</vt:lpstr>
    </vt:vector>
  </TitlesOfParts>
  <Company>Key Software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COEN 020</dc:title>
  <dc:creator>Daniel W. Lewis</dc:creator>
  <cp:lastModifiedBy>Zonghua Gu</cp:lastModifiedBy>
  <cp:revision>508</cp:revision>
  <dcterms:created xsi:type="dcterms:W3CDTF">1999-01-04T11:50:11Z</dcterms:created>
  <dcterms:modified xsi:type="dcterms:W3CDTF">2025-09-04T21:17:01Z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1</vt:i4>
  </property>
  <property fmtid="{D5CDD505-2E9C-101B-9397-08002B2CF9AE}" pid="4" name="Compression">
    <vt:i4>80</vt:i4>
  </property>
  <property fmtid="{D5CDD505-2E9C-101B-9397-08002B2CF9AE}" pid="5" name="ScreenSize">
    <vt:i4>2</vt:i4>
  </property>
  <property fmtid="{D5CDD505-2E9C-101B-9397-08002B2CF9AE}" pid="6" name="ScreenUsage">
    <vt:i4>1</vt:i4>
  </property>
  <property fmtid="{D5CDD505-2E9C-101B-9397-08002B2CF9AE}" pid="7" name="MailAddress">
    <vt:lpwstr>dlewis@scu.edu</vt:lpwstr>
  </property>
  <property fmtid="{D5CDD505-2E9C-101B-9397-08002B2CF9AE}" pid="8" name="HomePage">
    <vt:lpwstr>http://www.cse.scu.edu/dlewis/coen.020/w99</vt:lpwstr>
  </property>
  <property fmtid="{D5CDD505-2E9C-101B-9397-08002B2CF9AE}" pid="9" name="Other">
    <vt:lpwstr>COEN 020 Winter 1999_x000d_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C:\TEMP</vt:lpwstr>
  </property>
</Properties>
</file>