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1"/>
  </p:notesMasterIdLst>
  <p:handoutMasterIdLst>
    <p:handoutMasterId r:id="rId42"/>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21" r:id="rId17"/>
    <p:sldId id="551" r:id="rId18"/>
    <p:sldId id="547" r:id="rId19"/>
    <p:sldId id="548" r:id="rId20"/>
    <p:sldId id="522" r:id="rId21"/>
    <p:sldId id="552" r:id="rId22"/>
    <p:sldId id="523" r:id="rId23"/>
    <p:sldId id="524" r:id="rId24"/>
    <p:sldId id="535" r:id="rId25"/>
    <p:sldId id="553" r:id="rId26"/>
    <p:sldId id="526" r:id="rId27"/>
    <p:sldId id="549" r:id="rId28"/>
    <p:sldId id="525" r:id="rId29"/>
    <p:sldId id="531" r:id="rId30"/>
    <p:sldId id="532" r:id="rId31"/>
    <p:sldId id="533" r:id="rId32"/>
    <p:sldId id="534" r:id="rId33"/>
    <p:sldId id="538" r:id="rId34"/>
    <p:sldId id="539" r:id="rId35"/>
    <p:sldId id="540" r:id="rId36"/>
    <p:sldId id="541" r:id="rId37"/>
    <p:sldId id="542" r:id="rId38"/>
    <p:sldId id="550" r:id="rId39"/>
    <p:sldId id="554" r:id="rId40"/>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F3FBA-DE21-464B-93E1-DF2BEC7734DE}" v="13" dt="2025-09-04T20:18:41.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70" d="100"/>
          <a:sy n="70" d="100"/>
        </p:scale>
        <p:origin x="17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43421"/>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modSld">
      <pc:chgData name="Zonghua Gu" userId="9a7e1853e1951ef5" providerId="LiveId" clId="{CF1FAA12-072C-4ED5-BA76-0FFFAEFDB88A}" dt="2025-09-04T20:18:41.884" v="54" actId="20577"/>
      <pc:docMkLst>
        <pc:docMk/>
      </pc:docMkLst>
      <pc:sldChg chg="delSp mod">
        <pc:chgData name="Zonghua Gu" userId="9a7e1853e1951ef5" providerId="LiveId" clId="{CF1FAA12-072C-4ED5-BA76-0FFFAEFDB88A}" dt="2025-09-04T18:31:56.801" v="0" actId="478"/>
        <pc:sldMkLst>
          <pc:docMk/>
          <pc:sldMk cId="669218787" sldId="507"/>
        </pc:sldMkLst>
        <pc:picChg chg="del">
          <ac:chgData name="Zonghua Gu" userId="9a7e1853e1951ef5" providerId="LiveId" clId="{CF1FAA12-072C-4ED5-BA76-0FFFAEFDB88A}" dt="2025-09-04T18:31:56.801" v="0" actId="478"/>
          <ac:picMkLst>
            <pc:docMk/>
            <pc:sldMk cId="669218787" sldId="507"/>
            <ac:picMk id="5" creationId="{00000000-0000-0000-0000-000000000000}"/>
          </ac:picMkLst>
        </pc:picChg>
      </pc:sldChg>
      <pc:sldChg chg="modSp new mod">
        <pc:chgData name="Zonghua Gu" userId="9a7e1853e1951ef5" providerId="LiveId" clId="{CF1FAA12-072C-4ED5-BA76-0FFFAEFDB88A}" dt="2025-09-04T20:18:41.884" v="54" actId="20577"/>
        <pc:sldMkLst>
          <pc:docMk/>
          <pc:sldMk cId="4009754153" sldId="554"/>
        </pc:sldMkLst>
        <pc:spChg chg="mod">
          <ac:chgData name="Zonghua Gu" userId="9a7e1853e1951ef5" providerId="LiveId" clId="{CF1FAA12-072C-4ED5-BA76-0FFFAEFDB88A}" dt="2025-09-04T20:17:21.995" v="15" actId="20577"/>
          <ac:spMkLst>
            <pc:docMk/>
            <pc:sldMk cId="4009754153" sldId="554"/>
            <ac:spMk id="2" creationId="{B5BCB23D-EFE6-FA45-DAF9-9FF26087AA94}"/>
          </ac:spMkLst>
        </pc:spChg>
        <pc:spChg chg="mod">
          <ac:chgData name="Zonghua Gu" userId="9a7e1853e1951ef5" providerId="LiveId" clId="{CF1FAA12-072C-4ED5-BA76-0FFFAEFDB88A}" dt="2025-09-04T20:18:41.884" v="54" actId="20577"/>
          <ac:spMkLst>
            <pc:docMk/>
            <pc:sldMk cId="4009754153" sldId="554"/>
            <ac:spMk id="3" creationId="{88866A56-D44E-D648-C861-46FA398FDE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9/4/2025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9/4/2025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9/4/2025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9/4/2025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9/4/2025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7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5.xml"/><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7.emf"/><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3"/>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3"/>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lnSpcReduction="10000"/>
          </a:bodyPr>
          <a:lstStyle/>
          <a:p>
            <a:r>
              <a:rPr lang="en-US" dirty="0"/>
              <a:t>Overflow cannot occur when adding 2 operands with different signs or when subtracting 2 operands with the same sign. Proof:</a:t>
            </a:r>
          </a:p>
          <a:p>
            <a:pPr lvl="1"/>
            <a:r>
              <a:rPr lang="en-US" dirty="0"/>
              <a:t>A n-bit signed </a:t>
            </a:r>
            <a:r>
              <a:rPr lang="en-US" dirty="0" err="1"/>
              <a:t>int</a:t>
            </a:r>
            <a:r>
              <a:rPr lang="en-US" dirty="0"/>
              <a:t> has the range [-2</a:t>
            </a:r>
            <a:r>
              <a:rPr lang="en-US" baseline="30000" dirty="0"/>
              <a:t>n-1</a:t>
            </a:r>
            <a:r>
              <a:rPr lang="en-US" dirty="0"/>
              <a:t>, 2</a:t>
            </a:r>
            <a:r>
              <a:rPr lang="en-US" baseline="30000" dirty="0"/>
              <a:t>n-1</a:t>
            </a:r>
            <a:r>
              <a:rPr lang="en-US" dirty="0"/>
              <a:t>-1]. </a:t>
            </a:r>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endParaRPr lang="en-US" altLang="zh-CN" dirty="0"/>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1"/>
            <a:endParaRPr lang="en-US" dirty="0"/>
          </a:p>
        </p:txBody>
      </p:sp>
    </p:spTree>
    <p:extLst>
      <p:ext uri="{BB962C8B-B14F-4D97-AF65-F5344CB8AC3E}">
        <p14:creationId xmlns:p14="http://schemas.microsoft.com/office/powerpoint/2010/main" val="260497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5"/>
                <a:stretch>
                  <a:fillRect l="-105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98833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44513777"/>
              </p:ext>
            </p:extLst>
          </p:nvPr>
        </p:nvGraphicFramePr>
        <p:xfrm>
          <a:off x="722600" y="3651985"/>
          <a:ext cx="7337502" cy="2005785"/>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Unsigned Subtraction</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a:t>
                      </a:r>
                      <a:r>
                        <a:rPr lang="en-US" sz="1600" b="0" dirty="0">
                          <a:effectLst/>
                        </a:rPr>
                        <a:t>-1 </a:t>
                      </a:r>
                      <a:r>
                        <a:rPr lang="en-US" sz="1600" b="0" dirty="0">
                          <a:effectLst/>
                          <a:sym typeface="Wingdings" panose="05000000000000000000" pitchFamily="2" charset="2"/>
                        </a:rPr>
                        <a:t></a:t>
                      </a:r>
                      <a:r>
                        <a:rPr lang="en-US" sz="1600" b="0" dirty="0">
                          <a:effectLst/>
                        </a:rPr>
                        <a:t> Carry flag=1</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true result &lt; 0 </a:t>
                      </a:r>
                      <a:r>
                        <a:rPr lang="en-US" sz="1600" b="0">
                          <a:effectLst/>
                          <a:sym typeface="Wingdings" panose="05000000000000000000" pitchFamily="2" charset="2"/>
                        </a:rPr>
                        <a:t></a:t>
                      </a:r>
                      <a:r>
                        <a:rPr lang="en-US" sz="1600" b="0">
                          <a:effectLst/>
                        </a:rPr>
                        <a:t> Carry flag=0</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0" marR="0">
                        <a:spcBef>
                          <a:spcPts val="0"/>
                        </a:spcBef>
                        <a:spcAft>
                          <a:spcPts val="0"/>
                        </a:spcAft>
                      </a:pPr>
                      <a:r>
                        <a:rPr lang="en-US" sz="1600" b="0" dirty="0">
                          <a:effectLst/>
                          <a:sym typeface="Wingdings" panose="05000000000000000000" pitchFamily="2" charset="2"/>
                        </a:rPr>
                        <a:t></a:t>
                      </a:r>
                      <a:r>
                        <a:rPr lang="en-US" sz="1600" b="0" dirty="0">
                          <a:effectLst/>
                        </a:rPr>
                        <a:t> Overflow flag=1</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6363004"/>
                  </a:ext>
                </a:extLst>
              </a:tr>
            </a:tbl>
          </a:graphicData>
        </a:graphic>
      </p:graphicFrame>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23-6=17</a:t>
            </a:r>
          </a:p>
          <a:p>
            <a:pPr lvl="1"/>
            <a:r>
              <a:rPr lang="en-US" dirty="0"/>
              <a:t>Signed addition: -9+6=-15</a:t>
            </a:r>
          </a:p>
          <a:p>
            <a:r>
              <a:rPr lang="en-US" dirty="0"/>
              <a:t>This example shows that the hardware </a:t>
            </a:r>
            <a:r>
              <a:rPr lang="en-US" dirty="0" err="1"/>
              <a:t>subtractor</a:t>
            </a:r>
            <a:r>
              <a:rPr lang="en-US" dirty="0"/>
              <a:t> for subtracting unsigned numbers, also works correctly for subtracting signed numbers.</a:t>
            </a:r>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36</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a:t>
            </a:r>
            <a:r>
              <a:rPr lang="en-US">
                <a:hlinkClick r:id="rId4"/>
              </a:rPr>
              <a:t>=3</a:t>
            </a:r>
            <a:r>
              <a:rPr lang="en-US"/>
              <a:t> </a:t>
            </a:r>
            <a:endParaRPr lang="en-US" dirty="0"/>
          </a:p>
        </p:txBody>
      </p:sp>
    </p:spTree>
    <p:extLst>
      <p:ext uri="{BB962C8B-B14F-4D97-AF65-F5344CB8AC3E}">
        <p14:creationId xmlns:p14="http://schemas.microsoft.com/office/powerpoint/2010/main" val="4009754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4"/>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5"/>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953000" y="2133600"/>
            <a:ext cx="3851134" cy="2316133"/>
          </a:xfrm>
          <a:prstGeom prst="rect">
            <a:avLst/>
          </a:prstGeom>
        </p:spPr>
      </p:pic>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4"/>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5"/>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141096" r="-175114" b="-215068"/>
                          </a:stretch>
                        </a:blipFill>
                      </a:tcPr>
                    </a:tc>
                    <a:tc>
                      <a:txBody>
                        <a:bodyPr/>
                        <a:lstStyle/>
                        <a:p>
                          <a:endParaRPr lang="en-US"/>
                        </a:p>
                      </a:txBody>
                      <a:tcPr marL="68580" marR="68580" marT="0" marB="0" anchor="ctr">
                        <a:blipFill>
                          <a:blip r:embed="rId4"/>
                          <a:stretch>
                            <a:fillRect l="-159294" t="-141096" r="-80471" b="-215068"/>
                          </a:stretch>
                        </a:blipFill>
                      </a:tcPr>
                    </a:tc>
                    <a:tc>
                      <a:txBody>
                        <a:bodyPr/>
                        <a:lstStyle/>
                        <a:p>
                          <a:endParaRPr lang="en-US"/>
                        </a:p>
                      </a:txBody>
                      <a:tcPr marL="68580" marR="68580" marT="0" marB="0" anchor="ctr">
                        <a:blipFill>
                          <a:blip r:embed="rId4"/>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391111" r="-175114" b="-248889"/>
                          </a:stretch>
                        </a:blipFill>
                      </a:tcPr>
                    </a:tc>
                    <a:tc>
                      <a:txBody>
                        <a:bodyPr/>
                        <a:lstStyle/>
                        <a:p>
                          <a:endParaRPr lang="en-US"/>
                        </a:p>
                      </a:txBody>
                      <a:tcPr marL="68580" marR="68580" marT="0" marB="0" anchor="ctr">
                        <a:blipFill>
                          <a:blip r:embed="rId4"/>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245556" r="-175114" b="-24444"/>
                          </a:stretch>
                        </a:blipFill>
                      </a:tcPr>
                    </a:tc>
                    <a:tc>
                      <a:txBody>
                        <a:bodyPr/>
                        <a:lstStyle/>
                        <a:p>
                          <a:endParaRPr lang="en-US"/>
                        </a:p>
                      </a:txBody>
                      <a:tcPr marL="68580" marR="68580" marT="0" marB="0" anchor="ctr">
                        <a:blipFill>
                          <a:blip r:embed="rId4"/>
                          <a:stretch>
                            <a:fillRect l="-159294" t="-245556" r="-80471" b="-24444"/>
                          </a:stretch>
                        </a:blipFill>
                      </a:tcPr>
                    </a:tc>
                    <a:tc>
                      <a:txBody>
                        <a:bodyPr/>
                        <a:lstStyle/>
                        <a:p>
                          <a:endParaRPr lang="en-US"/>
                        </a:p>
                      </a:txBody>
                      <a:tcPr marL="68580" marR="68580" marT="0" marB="0" anchor="ctr">
                        <a:blipFill>
                          <a:blip r:embed="rId4"/>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5720</TotalTime>
  <Words>3860</Words>
  <Application>Microsoft Office PowerPoint</Application>
  <PresentationFormat>On-screen Show (4:3)</PresentationFormat>
  <Paragraphs>1138</Paragraphs>
  <Slides>37</Slides>
  <Notes>17</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37</vt:i4>
      </vt:variant>
    </vt:vector>
  </HeadingPairs>
  <TitlesOfParts>
    <vt:vector size="53"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Comparison: different signed reps</vt:lpstr>
      <vt:lpstr>Comparison: unsigned vs. signed</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508</cp:revision>
  <dcterms:created xsi:type="dcterms:W3CDTF">1999-01-04T11:50:11Z</dcterms:created>
  <dcterms:modified xsi:type="dcterms:W3CDTF">2025-09-04T20:18:43Z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