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4" r:id="rId2"/>
    <p:sldMasterId id="2147483678" r:id="rId3"/>
  </p:sldMasterIdLst>
  <p:notesMasterIdLst>
    <p:notesMasterId r:id="rId39"/>
  </p:notesMasterIdLst>
  <p:handoutMasterIdLst>
    <p:handoutMasterId r:id="rId40"/>
  </p:handoutMasterIdLst>
  <p:sldIdLst>
    <p:sldId id="745" r:id="rId4"/>
    <p:sldId id="791" r:id="rId5"/>
    <p:sldId id="790" r:id="rId6"/>
    <p:sldId id="792" r:id="rId7"/>
    <p:sldId id="793" r:id="rId8"/>
    <p:sldId id="797" r:id="rId9"/>
    <p:sldId id="798" r:id="rId10"/>
    <p:sldId id="799" r:id="rId11"/>
    <p:sldId id="781" r:id="rId12"/>
    <p:sldId id="782" r:id="rId13"/>
    <p:sldId id="783" r:id="rId14"/>
    <p:sldId id="746" r:id="rId15"/>
    <p:sldId id="779" r:id="rId16"/>
    <p:sldId id="748" r:id="rId17"/>
    <p:sldId id="749" r:id="rId18"/>
    <p:sldId id="747" r:id="rId19"/>
    <p:sldId id="751" r:id="rId20"/>
    <p:sldId id="750" r:id="rId21"/>
    <p:sldId id="752" r:id="rId22"/>
    <p:sldId id="810" r:id="rId23"/>
    <p:sldId id="759" r:id="rId24"/>
    <p:sldId id="761" r:id="rId25"/>
    <p:sldId id="780" r:id="rId26"/>
    <p:sldId id="813" r:id="rId27"/>
    <p:sldId id="814" r:id="rId28"/>
    <p:sldId id="815" r:id="rId29"/>
    <p:sldId id="803" r:id="rId30"/>
    <p:sldId id="812" r:id="rId31"/>
    <p:sldId id="804" r:id="rId32"/>
    <p:sldId id="806" r:id="rId33"/>
    <p:sldId id="808" r:id="rId34"/>
    <p:sldId id="772" r:id="rId35"/>
    <p:sldId id="774" r:id="rId36"/>
    <p:sldId id="776" r:id="rId37"/>
    <p:sldId id="81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67" autoAdjust="0"/>
    <p:restoredTop sz="85033" autoAdjust="0"/>
  </p:normalViewPr>
  <p:slideViewPr>
    <p:cSldViewPr snapToGrid="0">
      <p:cViewPr varScale="1">
        <p:scale>
          <a:sx n="70" d="100"/>
          <a:sy n="70" d="100"/>
        </p:scale>
        <p:origin x="782" y="53"/>
      </p:cViewPr>
      <p:guideLst>
        <p:guide orient="horz" pos="2160"/>
        <p:guide pos="3840"/>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85" d="100"/>
          <a:sy n="85" d="100"/>
        </p:scale>
        <p:origin x="-31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custSel modSld">
      <pc:chgData name="Zonghua Gu" userId="9a7e1853e1951ef5" providerId="LiveId" clId="{CF1FAA12-072C-4ED5-BA76-0FFFAEFDB88A}" dt="2025-09-04T18:30:01.147" v="0" actId="478"/>
      <pc:docMkLst>
        <pc:docMk/>
      </pc:docMkLst>
      <pc:sldChg chg="delSp mod">
        <pc:chgData name="Zonghua Gu" userId="9a7e1853e1951ef5" providerId="LiveId" clId="{CF1FAA12-072C-4ED5-BA76-0FFFAEFDB88A}" dt="2025-09-04T18:30:01.147" v="0" actId="478"/>
        <pc:sldMkLst>
          <pc:docMk/>
          <pc:sldMk cId="518298318" sldId="745"/>
        </pc:sldMkLst>
        <pc:picChg chg="del">
          <ac:chgData name="Zonghua Gu" userId="9a7e1853e1951ef5" providerId="LiveId" clId="{CF1FAA12-072C-4ED5-BA76-0FFFAEFDB88A}" dt="2025-09-04T18:30:01.147" v="0" actId="478"/>
          <ac:picMkLst>
            <pc:docMk/>
            <pc:sldMk cId="518298318" sldId="745"/>
            <ac:picMk id="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9/4/2025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dirty="0"/>
          </a:p>
        </p:txBody>
      </p:sp>
    </p:spTree>
    <p:extLst>
      <p:ext uri="{BB962C8B-B14F-4D97-AF65-F5344CB8AC3E}">
        <p14:creationId xmlns:p14="http://schemas.microsoft.com/office/powerpoint/2010/main" val="26762271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9/4/2025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dirty="0"/>
          </a:p>
        </p:txBody>
      </p:sp>
    </p:spTree>
    <p:extLst>
      <p:ext uri="{BB962C8B-B14F-4D97-AF65-F5344CB8AC3E}">
        <p14:creationId xmlns:p14="http://schemas.microsoft.com/office/powerpoint/2010/main" val="279162726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pipelinable</a:t>
            </a:r>
            <a:r>
              <a:rPr lang="en-US" dirty="0"/>
              <a:t> instructions.</a:t>
            </a:r>
          </a:p>
          <a:p>
            <a:r>
              <a:rPr lang="en-US" dirty="0"/>
              <a:t>load/store;</a:t>
            </a:r>
          </a:p>
        </p:txBody>
      </p:sp>
      <p:sp>
        <p:nvSpPr>
          <p:cNvPr id="4" name="Slide Number Placeholder 3"/>
          <p:cNvSpPr>
            <a:spLocks noGrp="1"/>
          </p:cNvSpPr>
          <p:nvPr>
            <p:ph type="sldNum" sz="quarter" idx="10"/>
          </p:nvPr>
        </p:nvSpPr>
        <p:spPr/>
        <p:txBody>
          <a:bodyPr/>
          <a:lstStyle/>
          <a:p>
            <a:fld id="{EF97FDFF-7B9F-7D4D-BFC0-AAD1F3D3D3CB}" type="slidenum">
              <a:rPr lang="en-US" smtClean="0"/>
              <a:pPr/>
              <a:t>3</a:t>
            </a:fld>
            <a:endParaRPr lang="en-US" dirty="0"/>
          </a:p>
        </p:txBody>
      </p:sp>
    </p:spTree>
    <p:extLst>
      <p:ext uri="{BB962C8B-B14F-4D97-AF65-F5344CB8AC3E}">
        <p14:creationId xmlns:p14="http://schemas.microsoft.com/office/powerpoint/2010/main" val="3040647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0000"/>
                </a:solidFill>
              </a:rPr>
              <a:t>These instructions never affect flags in </a:t>
            </a:r>
            <a:r>
              <a:rPr lang="en-US" dirty="0" err="1">
                <a:solidFill>
                  <a:srgbClr val="FF0000"/>
                </a:solidFill>
              </a:rPr>
              <a:t>xPSR</a:t>
            </a:r>
            <a:r>
              <a:rPr lang="en-US" dirty="0">
                <a:solidFill>
                  <a:srgbClr val="FF0000"/>
                </a:solidFill>
              </a:rPr>
              <a:t>!</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18</a:t>
            </a:fld>
            <a:endParaRPr lang="en-US" dirty="0"/>
          </a:p>
        </p:txBody>
      </p:sp>
    </p:spTree>
    <p:extLst>
      <p:ext uri="{BB962C8B-B14F-4D97-AF65-F5344CB8AC3E}">
        <p14:creationId xmlns:p14="http://schemas.microsoft.com/office/powerpoint/2010/main" val="2671672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counter (PC)-relative addressing mode:</a:t>
            </a:r>
          </a:p>
          <a:p>
            <a:pPr marL="457200" lvl="1" indent="0">
              <a:buNone/>
            </a:pPr>
            <a:r>
              <a:rPr lang="en-US" dirty="0"/>
              <a:t>LDR R0, [R15, #24] ;loads R0 with the word pointed at by PC+24</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20</a:t>
            </a:fld>
            <a:endParaRPr lang="en-US" dirty="0"/>
          </a:p>
        </p:txBody>
      </p:sp>
    </p:spTree>
    <p:extLst>
      <p:ext uri="{BB962C8B-B14F-4D97-AF65-F5344CB8AC3E}">
        <p14:creationId xmlns:p14="http://schemas.microsoft.com/office/powerpoint/2010/main" val="2136426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21</a:t>
            </a:fld>
            <a:endParaRPr lang="en-US" dirty="0"/>
          </a:p>
        </p:txBody>
      </p:sp>
    </p:spTree>
    <p:extLst>
      <p:ext uri="{BB962C8B-B14F-4D97-AF65-F5344CB8AC3E}">
        <p14:creationId xmlns:p14="http://schemas.microsoft.com/office/powerpoint/2010/main" val="4011816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buNone/>
            </a:pPr>
            <a:r>
              <a:rPr lang="en-US" sz="1200" b="1" dirty="0">
                <a:latin typeface="Tahoma" pitchFamily="34" charset="0"/>
              </a:rPr>
              <a:t>long *p, k ;		</a:t>
            </a:r>
            <a:r>
              <a:rPr lang="en-US" sz="1200" b="1" dirty="0">
                <a:latin typeface="Tahoma" pitchFamily="34" charset="0"/>
                <a:sym typeface="Wingdings" pitchFamily="2" charset="2"/>
              </a:rPr>
              <a:t>	LDR	R0,=0</a:t>
            </a:r>
            <a:endParaRPr lang="en-US" sz="1200" b="1" dirty="0">
              <a:latin typeface="Tahoma" pitchFamily="34" charset="0"/>
            </a:endParaRPr>
          </a:p>
          <a:p>
            <a:pPr marL="609600" indent="-609600">
              <a:buNone/>
            </a:pPr>
            <a:r>
              <a:rPr lang="en-US" sz="1200" b="1" dirty="0">
                <a:latin typeface="Tahoma" pitchFamily="34" charset="0"/>
              </a:rPr>
              <a:t>…					LDR	R1,p</a:t>
            </a:r>
          </a:p>
          <a:p>
            <a:pPr marL="609600" indent="-609600">
              <a:buNone/>
            </a:pPr>
            <a:r>
              <a:rPr lang="en-US" sz="1200" b="1" dirty="0">
                <a:latin typeface="Tahoma" pitchFamily="34" charset="0"/>
              </a:rPr>
              <a:t>*(p + k) = 0 ;		LDR	R2,k</a:t>
            </a:r>
          </a:p>
          <a:p>
            <a:pPr marL="609600" indent="-609600">
              <a:buNone/>
            </a:pPr>
            <a:r>
              <a:rPr lang="en-US" sz="1200" b="1" dirty="0">
                <a:latin typeface="Tahoma" pitchFamily="34" charset="0"/>
              </a:rPr>
              <a:t>					STR	R0,</a:t>
            </a:r>
            <a:r>
              <a:rPr lang="en-US" sz="1200" b="1" dirty="0">
                <a:solidFill>
                  <a:srgbClr val="FF0000"/>
                </a:solidFill>
                <a:latin typeface="Tahoma" pitchFamily="34" charset="0"/>
              </a:rPr>
              <a:t>[R1,R2,LSL #2]</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22</a:t>
            </a:fld>
            <a:endParaRPr lang="en-US" dirty="0"/>
          </a:p>
        </p:txBody>
      </p:sp>
    </p:spTree>
    <p:extLst>
      <p:ext uri="{BB962C8B-B14F-4D97-AF65-F5344CB8AC3E}">
        <p14:creationId xmlns:p14="http://schemas.microsoft.com/office/powerpoint/2010/main" val="3380945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Generate value by performing arithmetic on PC. Cannot refer to an address directly in an instruction.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27</a:t>
            </a:fld>
            <a:endParaRPr lang="en-US" dirty="0"/>
          </a:p>
        </p:txBody>
      </p:sp>
    </p:spTree>
    <p:extLst>
      <p:ext uri="{BB962C8B-B14F-4D97-AF65-F5344CB8AC3E}">
        <p14:creationId xmlns:p14="http://schemas.microsoft.com/office/powerpoint/2010/main" val="40837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onotype Sorts" pitchFamily="2" charset="2"/>
              <a:buNone/>
            </a:pPr>
            <a:r>
              <a:rPr lang="en-US" dirty="0">
                <a:latin typeface="Courier" pitchFamily="49" charset="0"/>
              </a:rPr>
              <a:t>label1	ADR R4,c </a:t>
            </a:r>
            <a:r>
              <a:rPr lang="en-US" sz="1200" dirty="0">
                <a:latin typeface="Tahoma" panose="020B0604030504040204" pitchFamily="34" charset="0"/>
                <a:ea typeface="Tahoma" panose="020B0604030504040204" pitchFamily="34" charset="0"/>
                <a:cs typeface="Tahoma" panose="020B0604030504040204" pitchFamily="34" charset="0"/>
              </a:rPr>
              <a:t>; take memory address of variable c and put it 									    ; into register R4</a:t>
            </a:r>
          </a:p>
          <a:p>
            <a:pPr>
              <a:buFont typeface="Monotype Sorts" pitchFamily="2" charset="2"/>
              <a:buNone/>
            </a:pPr>
            <a:r>
              <a:rPr lang="en-US" dirty="0">
                <a:latin typeface="Courier" pitchFamily="49" charset="0"/>
              </a:rPr>
              <a:t>			LDR R0,[R4] </a:t>
            </a:r>
            <a:r>
              <a:rPr lang="en-US" dirty="0">
                <a:latin typeface="Tahoma" panose="020B0604030504040204" pitchFamily="34" charset="0"/>
                <a:ea typeface="Tahoma" panose="020B0604030504040204" pitchFamily="34" charset="0"/>
                <a:cs typeface="Tahoma" panose="020B0604030504040204" pitchFamily="34" charset="0"/>
              </a:rPr>
              <a:t> </a:t>
            </a: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 load content at memory address R4 into register 								   ; R0</a:t>
            </a:r>
            <a:endParaRPr lang="en-US" dirty="0">
              <a:latin typeface="Courier" pitchFamily="49" charset="0"/>
            </a:endParaRPr>
          </a:p>
          <a:p>
            <a:pPr>
              <a:buFont typeface="Monotype Sorts" pitchFamily="2" charset="2"/>
              <a:buNone/>
            </a:pPr>
            <a:r>
              <a:rPr lang="en-US" dirty="0">
                <a:latin typeface="Courier" pitchFamily="49" charset="0"/>
              </a:rPr>
              <a:t>			ADR R4,d        </a:t>
            </a:r>
          </a:p>
          <a:p>
            <a:pPr>
              <a:buFont typeface="Monotype Sorts" pitchFamily="2" charset="2"/>
              <a:buNone/>
            </a:pPr>
            <a:r>
              <a:rPr lang="en-US" dirty="0">
                <a:latin typeface="Courier" pitchFamily="49" charset="0"/>
              </a:rPr>
              <a:t>			LDR R1,[R4]</a:t>
            </a:r>
          </a:p>
          <a:p>
            <a:pPr>
              <a:buFont typeface="Monotype Sorts" pitchFamily="2" charset="2"/>
              <a:buNone/>
            </a:pPr>
            <a:r>
              <a:rPr lang="en-US" dirty="0">
                <a:latin typeface="Courier" pitchFamily="49" charset="0"/>
              </a:rPr>
              <a:t>			SUB R0,R0,R1 </a:t>
            </a: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 subtract R1 from R0, and store result in R0 								              ; (R0 -= R1) </a:t>
            </a:r>
            <a:endParaRPr lang="en-US" dirty="0">
              <a:latin typeface="Courier" pitchFamily="49" charset="0"/>
            </a:endParaRP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28</a:t>
            </a:fld>
            <a:endParaRPr lang="en-US" dirty="0"/>
          </a:p>
        </p:txBody>
      </p:sp>
    </p:spTree>
    <p:extLst>
      <p:ext uri="{BB962C8B-B14F-4D97-AF65-F5344CB8AC3E}">
        <p14:creationId xmlns:p14="http://schemas.microsoft.com/office/powerpoint/2010/main" val="2590213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LucidaSansTypewriterStd"/>
              </a:rPr>
              <a:t>LDR R0,data </a:t>
            </a:r>
            <a:r>
              <a:rPr lang="en-US" i="1" dirty="0">
                <a:latin typeface="LucidaSansTypewriterStd"/>
              </a:rPr>
              <a:t>;Load register R0 with the content of variable "data”</a:t>
            </a:r>
          </a:p>
          <a:p>
            <a:r>
              <a:rPr lang="en-US" dirty="0">
                <a:latin typeface="LucidaSansTypewriterStd"/>
              </a:rPr>
              <a:t>LDR R0,data+4 </a:t>
            </a:r>
            <a:r>
              <a:rPr lang="en-US" i="1" dirty="0">
                <a:latin typeface="LucidaSansTypewriterStd"/>
              </a:rPr>
              <a:t>;Load register R0 from an address 4 bytes higher than that of "data"</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6</a:t>
            </a:fld>
            <a:endParaRPr lang="en-US" dirty="0"/>
          </a:p>
        </p:txBody>
      </p:sp>
    </p:spTree>
    <p:extLst>
      <p:ext uri="{BB962C8B-B14F-4D97-AF65-F5344CB8AC3E}">
        <p14:creationId xmlns:p14="http://schemas.microsoft.com/office/powerpoint/2010/main" val="875928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7</a:t>
            </a:fld>
            <a:endParaRPr lang="en-US" dirty="0"/>
          </a:p>
        </p:txBody>
      </p:sp>
    </p:spTree>
    <p:extLst>
      <p:ext uri="{BB962C8B-B14F-4D97-AF65-F5344CB8AC3E}">
        <p14:creationId xmlns:p14="http://schemas.microsoft.com/office/powerpoint/2010/main" val="231995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13 general-purpose registers (R0 through R12) and three special-purpose registers (R13, R14, and R15).</a:t>
            </a:r>
          </a:p>
          <a:p>
            <a:pPr lvl="1"/>
            <a:r>
              <a:rPr lang="en-US" sz="1600" dirty="0"/>
              <a:t>R15 is used as the PC </a:t>
            </a:r>
            <a:r>
              <a:rPr lang="en-US" altLang="zh-CN" sz="1600" dirty="0"/>
              <a:t>(Program Counter)</a:t>
            </a:r>
            <a:r>
              <a:rPr lang="en-US" sz="1600" dirty="0"/>
              <a:t>, R13 as the SP (Stack Pointer), and R14 as the LR (Link Register) that holds the return address when a subroutine is called.</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9</a:t>
            </a:fld>
            <a:endParaRPr lang="en-US" dirty="0"/>
          </a:p>
        </p:txBody>
      </p:sp>
    </p:spTree>
    <p:extLst>
      <p:ext uri="{BB962C8B-B14F-4D97-AF65-F5344CB8AC3E}">
        <p14:creationId xmlns:p14="http://schemas.microsoft.com/office/powerpoint/2010/main" val="3845024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10</a:t>
            </a:fld>
            <a:endParaRPr lang="en-US" dirty="0"/>
          </a:p>
        </p:txBody>
      </p:sp>
    </p:spTree>
    <p:extLst>
      <p:ext uri="{BB962C8B-B14F-4D97-AF65-F5344CB8AC3E}">
        <p14:creationId xmlns:p14="http://schemas.microsoft.com/office/powerpoint/2010/main" val="3640851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Asap"/>
              </a:rPr>
              <a:t>is set if an addition, subtraction or compare causes a result bigger than 32 bits, or is set from the output of the shifter for move and logical instructions.</a:t>
            </a:r>
            <a:br>
              <a:rPr lang="en-US" sz="1200" dirty="0">
                <a:solidFill>
                  <a:srgbClr val="000000"/>
                </a:solidFill>
                <a:latin typeface="Asap"/>
              </a:rPr>
            </a:br>
            <a:r>
              <a:rPr lang="en-US" sz="1200" dirty="0">
                <a:solidFill>
                  <a:srgbClr val="000000"/>
                </a:solidFill>
                <a:latin typeface="Asap"/>
              </a:rPr>
              <a:t>is set if an addition, subtraction or compare produces a signed result bigger than 31 bits.</a:t>
            </a:r>
            <a:endParaRPr lang="en-US" sz="14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Asap"/>
            </a:endParaRP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11</a:t>
            </a:fld>
            <a:endParaRPr lang="en-US" dirty="0"/>
          </a:p>
        </p:txBody>
      </p:sp>
    </p:spTree>
    <p:extLst>
      <p:ext uri="{BB962C8B-B14F-4D97-AF65-F5344CB8AC3E}">
        <p14:creationId xmlns:p14="http://schemas.microsoft.com/office/powerpoint/2010/main" val="49670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u="none" strike="noStrike" kern="1200" baseline="0" dirty="0">
                <a:solidFill>
                  <a:schemeClr val="tx1"/>
                </a:solidFill>
                <a:latin typeface="+mn-lt"/>
                <a:ea typeface="+mn-ea"/>
                <a:cs typeface="+mn-cs"/>
              </a:rPr>
              <a:t>MOV R1,#100 ;R1 d 100</a:t>
            </a:r>
          </a:p>
          <a:p>
            <a:r>
              <a:rPr lang="pt-BR" sz="1200" b="0" i="0" u="none" strike="noStrike" kern="1200" baseline="0" dirty="0">
                <a:solidFill>
                  <a:schemeClr val="tx1"/>
                </a:solidFill>
                <a:latin typeface="+mn-lt"/>
                <a:ea typeface="+mn-ea"/>
                <a:cs typeface="+mn-cs"/>
              </a:rPr>
              <a:t>MVN R1,#100 ;R1 d ~100 (same as R1 d −101)</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12</a:t>
            </a:fld>
            <a:endParaRPr lang="en-US" dirty="0"/>
          </a:p>
        </p:txBody>
      </p:sp>
    </p:spTree>
    <p:extLst>
      <p:ext uri="{BB962C8B-B14F-4D97-AF65-F5344CB8AC3E}">
        <p14:creationId xmlns:p14="http://schemas.microsoft.com/office/powerpoint/2010/main" val="2400426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loading 8- or 16-bit data into a 32-bit register, the operand itself is always right</a:t>
            </a:r>
          </a:p>
          <a:p>
            <a:r>
              <a:rPr lang="en-US" sz="1200" b="0" i="0" u="none" strike="noStrike" kern="1200" baseline="0" dirty="0">
                <a:solidFill>
                  <a:schemeClr val="tx1"/>
                </a:solidFill>
                <a:latin typeface="+mn-lt"/>
                <a:ea typeface="+mn-ea"/>
                <a:cs typeface="+mn-cs"/>
              </a:rPr>
              <a:t>justified within the register and its most significant bits filled according to whether the</a:t>
            </a:r>
          </a:p>
          <a:p>
            <a:r>
              <a:rPr lang="en-US" sz="1200" b="0" i="0" u="none" strike="noStrike" kern="1200" baseline="0" dirty="0">
                <a:solidFill>
                  <a:schemeClr val="tx1"/>
                </a:solidFill>
                <a:latin typeface="+mn-lt"/>
                <a:ea typeface="+mn-ea"/>
                <a:cs typeface="+mn-cs"/>
              </a:rPr>
              <a:t>value is signed or unsigned</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14</a:t>
            </a:fld>
            <a:endParaRPr lang="en-US" dirty="0"/>
          </a:p>
        </p:txBody>
      </p:sp>
    </p:spTree>
    <p:extLst>
      <p:ext uri="{BB962C8B-B14F-4D97-AF65-F5344CB8AC3E}">
        <p14:creationId xmlns:p14="http://schemas.microsoft.com/office/powerpoint/2010/main" val="26594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0000"/>
                </a:solidFill>
              </a:rPr>
              <a:t>These instructions never affect flags in </a:t>
            </a:r>
            <a:r>
              <a:rPr lang="en-US" dirty="0" err="1">
                <a:solidFill>
                  <a:srgbClr val="FF0000"/>
                </a:solidFill>
              </a:rPr>
              <a:t>xPSR</a:t>
            </a:r>
            <a:r>
              <a:rPr lang="en-US" dirty="0">
                <a:solidFill>
                  <a:srgbClr val="FF0000"/>
                </a:solidFill>
              </a:rPr>
              <a:t>!</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16</a:t>
            </a:fld>
            <a:endParaRPr lang="en-US" dirty="0"/>
          </a:p>
        </p:txBody>
      </p:sp>
    </p:spTree>
    <p:extLst>
      <p:ext uri="{BB962C8B-B14F-4D97-AF65-F5344CB8AC3E}">
        <p14:creationId xmlns:p14="http://schemas.microsoft.com/office/powerpoint/2010/main" val="4167783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046AA-203A-4311-B762-E643F72B312A}"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05FA-5431-47D5-8C7A-2F184CF87F32}"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83F17-0E17-4804-933A-355615832A5E}"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152401"/>
            <a:ext cx="7636933" cy="474663"/>
          </a:xfrm>
        </p:spPr>
        <p:txBody>
          <a:bodyPr/>
          <a:lstStyle/>
          <a:p>
            <a:r>
              <a:rPr lang="en-US"/>
              <a:t>Click to edit Master title style</a:t>
            </a:r>
          </a:p>
        </p:txBody>
      </p:sp>
      <p:sp>
        <p:nvSpPr>
          <p:cNvPr id="3" name="Text Placeholder 2"/>
          <p:cNvSpPr>
            <a:spLocks noGrp="1"/>
          </p:cNvSpPr>
          <p:nvPr>
            <p:ph type="body" sz="half" idx="1"/>
          </p:nvPr>
        </p:nvSpPr>
        <p:spPr>
          <a:xfrm>
            <a:off x="914400" y="1143001"/>
            <a:ext cx="51308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143000"/>
            <a:ext cx="51308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48400" y="2287589"/>
            <a:ext cx="51308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0"/>
            <a:ext cx="10871200" cy="422275"/>
          </a:xfrm>
        </p:spPr>
        <p:txBody>
          <a:bodyPr/>
          <a:lstStyle/>
          <a:p>
            <a:r>
              <a:rPr lang="en-US"/>
              <a:t>Click to edit Master title style</a:t>
            </a:r>
          </a:p>
        </p:txBody>
      </p:sp>
      <p:sp>
        <p:nvSpPr>
          <p:cNvPr id="3" name="Chart Placeholder 2"/>
          <p:cNvSpPr>
            <a:spLocks noGrp="1"/>
          </p:cNvSpPr>
          <p:nvPr>
            <p:ph type="chart" idx="1"/>
          </p:nvPr>
        </p:nvSpPr>
        <p:spPr>
          <a:xfrm>
            <a:off x="711200" y="914400"/>
            <a:ext cx="10871200" cy="2393950"/>
          </a:xfrm>
        </p:spPr>
        <p:txBody>
          <a:bodyPr/>
          <a:lstStyle/>
          <a:p>
            <a:pPr lvl="0"/>
            <a:r>
              <a:rPr lang="en-US" noProof="0"/>
              <a:t>Click icon to add chart</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0A84348-E172-4DC9-941E-051378D4BB6A}" type="datetime1">
              <a:rPr lang="en-US" smtClean="0"/>
              <a:t>9/4/2025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3158432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1902033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544184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1836056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14904345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231876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3D395-0418-48EA-ADE3-AAAD16A3CFD5}"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2723111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1877076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1224964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3702293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554856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6007825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953033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24543680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a:prstGeom prst="rect">
            <a:avLst/>
          </a:prstGeom>
        </p:spPr>
        <p:txBody>
          <a:bodyPr/>
          <a:lstStyle>
            <a:lvl1pPr>
              <a:defRPr sz="1400"/>
            </a:lvl1pPr>
          </a:lstStyle>
          <a:p>
            <a:endParaRPr lang="en-US"/>
          </a:p>
        </p:txBody>
      </p:sp>
      <p:sp>
        <p:nvSpPr>
          <p:cNvPr id="17" name="Footer Placeholder 16"/>
          <p:cNvSpPr>
            <a:spLocks noGrp="1"/>
          </p:cNvSpPr>
          <p:nvPr>
            <p:ph type="ftr" sz="quarter" idx="11"/>
          </p:nvPr>
        </p:nvSpPr>
        <p:spPr>
          <a:xfrm>
            <a:off x="3864864" y="6355080"/>
            <a:ext cx="4632960" cy="365760"/>
          </a:xfrm>
          <a:prstGeom prst="rect">
            <a:avLst/>
          </a:prstGeom>
        </p:spPr>
        <p:txBody>
          <a:bodyPr/>
          <a:lstStyle/>
          <a:p>
            <a:endParaRPr lang="en-US"/>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1544414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257441270"/>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6AE42E-318E-4E82-9D55-5B9D6259FC44}"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endParaRPr lang="en-US"/>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829005252"/>
      </p:ext>
    </p:extLst>
  </p:cSld>
  <p:clrMapOvr>
    <a:overrideClrMapping bg1="dk1" tx1="lt1" bg2="dk2" tx2="lt2" accent1="accent1" accent2="accent2" accent3="accent3" accent4="accent4" accent5="accent5" accent6="accent6" hlink="hlink" folHlink="folHlink"/>
  </p:clrMapOvr>
  <p:transition>
    <p:pull dir="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endParaRPr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79048640"/>
      </p:ext>
    </p:extLst>
  </p:cSld>
  <p:clrMapOvr>
    <a:masterClrMapping/>
  </p:clrMapOvr>
  <p:transition>
    <p:pull dir="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8534400" y="6356350"/>
            <a:ext cx="3052064" cy="365760"/>
          </a:xfrm>
          <a:prstGeom prst="rect">
            <a:avLst/>
          </a:prstGeom>
        </p:spPr>
        <p:txBody>
          <a:bodyPr/>
          <a:lstStyle/>
          <a:p>
            <a:endParaRPr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915466192"/>
      </p:ext>
    </p:extLst>
  </p:cSld>
  <p:clrMapOvr>
    <a:masterClrMapping/>
  </p:clrMapOvr>
  <p:transition>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endParaRPr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444517338"/>
      </p:ext>
    </p:extLst>
  </p:cSld>
  <p:clrMapOvr>
    <a:masterClrMapping/>
  </p:clrMapOvr>
  <p:transition>
    <p:pull dir="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34400" y="6356350"/>
            <a:ext cx="3052064" cy="365760"/>
          </a:xfrm>
          <a:prstGeom prst="rect">
            <a:avLst/>
          </a:prstGeom>
        </p:spPr>
        <p:txBody>
          <a:bodyPr/>
          <a:lstStyle/>
          <a:p>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659648529"/>
      </p:ext>
    </p:extLst>
  </p:cSld>
  <p:clrMapOvr>
    <a:masterClrMapping/>
  </p:clrMapOvr>
  <p:transition>
    <p:pull dir="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631018997"/>
      </p:ext>
    </p:extLst>
  </p:cSld>
  <p:clrMapOvr>
    <a:masterClrMapping/>
  </p:clrMapOvr>
  <p:transition>
    <p:pull dir="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955658247"/>
      </p:ext>
    </p:extLst>
  </p:cSld>
  <p:clrMapOvr>
    <a:overrideClrMapping bg1="dk1" tx1="lt1" bg2="dk2" tx2="lt2" accent1="accent1" accent2="accent2" accent3="accent3" accent4="accent4" accent5="accent5" accent6="accent6" hlink="hlink" folHlink="folHlink"/>
  </p:clrMapOvr>
  <p:transition>
    <p:pull dir="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endParaRPr lang="en-US"/>
          </a:p>
        </p:txBody>
      </p:sp>
    </p:spTree>
    <p:extLst>
      <p:ext uri="{BB962C8B-B14F-4D97-AF65-F5344CB8AC3E}">
        <p14:creationId xmlns:p14="http://schemas.microsoft.com/office/powerpoint/2010/main" val="1144276492"/>
      </p:ext>
    </p:extLst>
  </p:cSld>
  <p:clrMapOvr>
    <a:masterClrMapping/>
  </p:clrMapOvr>
  <p:transition>
    <p:pull dir="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extLst>
      <p:ext uri="{BB962C8B-B14F-4D97-AF65-F5344CB8AC3E}">
        <p14:creationId xmlns:p14="http://schemas.microsoft.com/office/powerpoint/2010/main" val="2364149981"/>
      </p:ext>
    </p:extLst>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BEF25F-60B3-4053-8D83-E71E6FB25864}" type="datetime1">
              <a:rPr lang="en-US" smtClean="0"/>
              <a:t>9/4/2025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04E70D-EFA2-4454-95FD-ABF8F1D382BC}" type="datetime1">
              <a:rPr lang="en-US" smtClean="0"/>
              <a:t>9/4/2025</a:t>
            </a:fld>
            <a:endParaRPr lang="en-US" dirty="0"/>
          </a:p>
        </p:txBody>
      </p:sp>
      <p:sp>
        <p:nvSpPr>
          <p:cNvPr id="8" name="Footer Placeholder 7"/>
          <p:cNvSpPr>
            <a:spLocks noGrp="1"/>
          </p:cNvSpPr>
          <p:nvPr>
            <p:ph type="ftr" sz="quarter" idx="11"/>
          </p:nvPr>
        </p:nvSpPr>
        <p:spPr/>
        <p:txBody>
          <a:bodyPr/>
          <a:lstStyle/>
          <a:p>
            <a:r>
              <a:rPr lang="en-US" dirty="0"/>
              <a:t>Fall 2013 -- Lecture #22</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D114D5-2EBE-404E-8D40-82A9D84FBD78}" type="datetime1">
              <a:rPr lang="en-US" smtClean="0"/>
              <a:t>9/4/2025</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E4DE8-7002-4C77-81B2-0246BDCC925B}" type="datetime1">
              <a:rPr lang="en-US" smtClean="0"/>
              <a:t>9/4/2025</a:t>
            </a:fld>
            <a:endParaRPr lang="en-US" dirty="0"/>
          </a:p>
        </p:txBody>
      </p:sp>
      <p:sp>
        <p:nvSpPr>
          <p:cNvPr id="3" name="Footer Placeholder 2"/>
          <p:cNvSpPr>
            <a:spLocks noGrp="1"/>
          </p:cNvSpPr>
          <p:nvPr>
            <p:ph type="ftr" sz="quarter" idx="11"/>
          </p:nvPr>
        </p:nvSpPr>
        <p:spPr/>
        <p:txBody>
          <a:bodyPr/>
          <a:lstStyle/>
          <a:p>
            <a:r>
              <a:rPr lang="en-US" dirty="0"/>
              <a:t>Fall 2013 -- Lecture #22</a:t>
            </a:r>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209213-AA75-409C-AAEF-3CDFCACBCF50}" type="datetime1">
              <a:rPr lang="en-US" smtClean="0"/>
              <a:t>9/4/2025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7C4C3E-AF97-420B-9F9F-E51BC32E1818}" type="datetime1">
              <a:rPr lang="en-US" smtClean="0"/>
              <a:t>9/4/2025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A8DA2-B9FF-4AE6-A378-7C079C7C952A}" type="datetime1">
              <a:rPr lang="en-US" smtClean="0"/>
              <a:t>9/4/2025</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Fall 2013 -- Lecture #22</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Calibri" pitchFamily="34" charset="0"/>
                <a:cs typeface="Calibri"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223124858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Slide Number Placeholder 5"/>
          <p:cNvSpPr txBox="1">
            <a:spLocks/>
          </p:cNvSpPr>
          <p:nvPr userDrawn="1"/>
        </p:nvSpPr>
        <p:spPr>
          <a:xfrm>
            <a:off x="11176000" y="6356350"/>
            <a:ext cx="10160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Tree>
    <p:extLst>
      <p:ext uri="{BB962C8B-B14F-4D97-AF65-F5344CB8AC3E}">
        <p14:creationId xmlns:p14="http://schemas.microsoft.com/office/powerpoint/2010/main" val="23032632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p:pull dir="ru"/>
  </p:transition>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2743200"/>
            <a:ext cx="7772400" cy="1143000"/>
          </a:xfrm>
        </p:spPr>
        <p:txBody>
          <a:bodyPr>
            <a:normAutofit fontScale="90000"/>
          </a:bodyPr>
          <a:lstStyle/>
          <a:p>
            <a:r>
              <a:rPr lang="en-US"/>
              <a:t>L3 (CHAPTER 6)</a:t>
            </a:r>
            <a:br>
              <a:rPr lang="en-US" dirty="0"/>
            </a:br>
            <a:br>
              <a:rPr lang="en-US" dirty="0"/>
            </a:br>
            <a:r>
              <a:rPr lang="en-US">
                <a:cs typeface="Times New Roman" pitchFamily="18" charset="0"/>
              </a:rPr>
              <a:t>Programming in Assembly</a:t>
            </a:r>
            <a:br>
              <a:rPr lang="en-US" dirty="0">
                <a:cs typeface="Times New Roman" pitchFamily="18" charset="0"/>
              </a:rPr>
            </a:br>
            <a:r>
              <a:rPr lang="en-US" dirty="0">
                <a:cs typeface="Times New Roman" pitchFamily="18" charset="0"/>
              </a:rPr>
              <a:t>Part 2: Data Manipulation</a:t>
            </a:r>
            <a:endParaRPr lang="en-US"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1</a:t>
            </a:fld>
            <a:endParaRPr lang="en-US" dirty="0"/>
          </a:p>
        </p:txBody>
      </p:sp>
      <p:sp>
        <p:nvSpPr>
          <p:cNvPr id="4" name="Rectangle 3"/>
          <p:cNvSpPr/>
          <p:nvPr/>
        </p:nvSpPr>
        <p:spPr>
          <a:xfrm>
            <a:off x="4419600" y="6538913"/>
            <a:ext cx="4097597" cy="246221"/>
          </a:xfrm>
          <a:prstGeom prst="rect">
            <a:avLst/>
          </a:prstGeom>
        </p:spPr>
        <p:txBody>
          <a:bodyPr wrap="none">
            <a:spAutoFit/>
          </a:bodyPr>
          <a:lstStyle/>
          <a:p>
            <a:r>
              <a:rPr lang="en-US" sz="1000" b="0" dirty="0">
                <a:solidFill>
                  <a:schemeClr val="bg1">
                    <a:lumMod val="50000"/>
                  </a:schemeClr>
                </a:solidFill>
              </a:rPr>
              <a:t>Acknowledgement: some slides taken from UC Berkeley </a:t>
            </a:r>
            <a:r>
              <a:rPr lang="en-US" sz="1000" b="0">
                <a:solidFill>
                  <a:schemeClr val="bg1">
                    <a:lumMod val="50000"/>
                  </a:schemeClr>
                </a:solidFill>
              </a:rPr>
              <a:t>CS61C courseware</a:t>
            </a:r>
            <a:endParaRPr lang="en-US" sz="1000" b="0" dirty="0">
              <a:solidFill>
                <a:schemeClr val="bg1">
                  <a:lumMod val="50000"/>
                </a:schemeClr>
              </a:solidFill>
            </a:endParaRPr>
          </a:p>
        </p:txBody>
      </p:sp>
    </p:spTree>
    <p:extLst>
      <p:ext uri="{BB962C8B-B14F-4D97-AF65-F5344CB8AC3E}">
        <p14:creationId xmlns:p14="http://schemas.microsoft.com/office/powerpoint/2010/main" val="518298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2193925" y="328613"/>
            <a:ext cx="7772400" cy="1143000"/>
          </a:xfrm>
        </p:spPr>
        <p:txBody>
          <a:bodyPr/>
          <a:lstStyle/>
          <a:p>
            <a:r>
              <a:rPr lang="en-US" dirty="0"/>
              <a:t>Status Registers (</a:t>
            </a:r>
            <a:r>
              <a:rPr lang="en-US" dirty="0" err="1"/>
              <a:t>xPSR</a:t>
            </a:r>
            <a:r>
              <a:rPr lang="en-US" dirty="0"/>
              <a:t>)</a:t>
            </a:r>
          </a:p>
        </p:txBody>
      </p:sp>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10</a:t>
            </a:fld>
            <a:endParaRPr lang="en-US"/>
          </a:p>
        </p:txBody>
      </p:sp>
      <p:graphicFrame>
        <p:nvGraphicFramePr>
          <p:cNvPr id="15" name="Group 1562"/>
          <p:cNvGraphicFramePr>
            <a:graphicFrameLocks/>
          </p:cNvGraphicFramePr>
          <p:nvPr>
            <p:extLst>
              <p:ext uri="{D42A27DB-BD31-4B8C-83A1-F6EECF244321}">
                <p14:modId xmlns:p14="http://schemas.microsoft.com/office/powerpoint/2010/main" val="3914843501"/>
              </p:ext>
            </p:extLst>
          </p:nvPr>
        </p:nvGraphicFramePr>
        <p:xfrm>
          <a:off x="2342515" y="3381169"/>
          <a:ext cx="7772400" cy="1690689"/>
        </p:xfrm>
        <a:graphic>
          <a:graphicData uri="http://schemas.openxmlformats.org/drawingml/2006/table">
            <a:tbl>
              <a:tblPr/>
              <a:tblGrid>
                <a:gridCol w="311150">
                  <a:extLst>
                    <a:ext uri="{9D8B030D-6E8A-4147-A177-3AD203B41FA5}">
                      <a16:colId xmlns:a16="http://schemas.microsoft.com/office/drawing/2014/main" val="20000"/>
                    </a:ext>
                  </a:extLst>
                </a:gridCol>
                <a:gridCol w="309563">
                  <a:extLst>
                    <a:ext uri="{9D8B030D-6E8A-4147-A177-3AD203B41FA5}">
                      <a16:colId xmlns:a16="http://schemas.microsoft.com/office/drawing/2014/main" val="20001"/>
                    </a:ext>
                  </a:extLst>
                </a:gridCol>
                <a:gridCol w="312737">
                  <a:extLst>
                    <a:ext uri="{9D8B030D-6E8A-4147-A177-3AD203B41FA5}">
                      <a16:colId xmlns:a16="http://schemas.microsoft.com/office/drawing/2014/main" val="20002"/>
                    </a:ext>
                  </a:extLst>
                </a:gridCol>
                <a:gridCol w="309563">
                  <a:extLst>
                    <a:ext uri="{9D8B030D-6E8A-4147-A177-3AD203B41FA5}">
                      <a16:colId xmlns:a16="http://schemas.microsoft.com/office/drawing/2014/main" val="20003"/>
                    </a:ext>
                  </a:extLst>
                </a:gridCol>
                <a:gridCol w="311150">
                  <a:extLst>
                    <a:ext uri="{9D8B030D-6E8A-4147-A177-3AD203B41FA5}">
                      <a16:colId xmlns:a16="http://schemas.microsoft.com/office/drawing/2014/main" val="20004"/>
                    </a:ext>
                  </a:extLst>
                </a:gridCol>
                <a:gridCol w="312737">
                  <a:extLst>
                    <a:ext uri="{9D8B030D-6E8A-4147-A177-3AD203B41FA5}">
                      <a16:colId xmlns:a16="http://schemas.microsoft.com/office/drawing/2014/main" val="20005"/>
                    </a:ext>
                  </a:extLst>
                </a:gridCol>
                <a:gridCol w="309563">
                  <a:extLst>
                    <a:ext uri="{9D8B030D-6E8A-4147-A177-3AD203B41FA5}">
                      <a16:colId xmlns:a16="http://schemas.microsoft.com/office/drawing/2014/main" val="20006"/>
                    </a:ext>
                  </a:extLst>
                </a:gridCol>
                <a:gridCol w="311150">
                  <a:extLst>
                    <a:ext uri="{9D8B030D-6E8A-4147-A177-3AD203B41FA5}">
                      <a16:colId xmlns:a16="http://schemas.microsoft.com/office/drawing/2014/main" val="20007"/>
                    </a:ext>
                  </a:extLst>
                </a:gridCol>
                <a:gridCol w="309562">
                  <a:extLst>
                    <a:ext uri="{9D8B030D-6E8A-4147-A177-3AD203B41FA5}">
                      <a16:colId xmlns:a16="http://schemas.microsoft.com/office/drawing/2014/main" val="20008"/>
                    </a:ext>
                  </a:extLst>
                </a:gridCol>
                <a:gridCol w="1012825">
                  <a:extLst>
                    <a:ext uri="{9D8B030D-6E8A-4147-A177-3AD203B41FA5}">
                      <a16:colId xmlns:a16="http://schemas.microsoft.com/office/drawing/2014/main" val="20009"/>
                    </a:ext>
                  </a:extLst>
                </a:gridCol>
                <a:gridCol w="285750">
                  <a:extLst>
                    <a:ext uri="{9D8B030D-6E8A-4147-A177-3AD203B41FA5}">
                      <a16:colId xmlns:a16="http://schemas.microsoft.com/office/drawing/2014/main" val="20010"/>
                    </a:ext>
                  </a:extLst>
                </a:gridCol>
                <a:gridCol w="255588">
                  <a:extLst>
                    <a:ext uri="{9D8B030D-6E8A-4147-A177-3AD203B41FA5}">
                      <a16:colId xmlns:a16="http://schemas.microsoft.com/office/drawing/2014/main" val="20011"/>
                    </a:ext>
                  </a:extLst>
                </a:gridCol>
                <a:gridCol w="977900">
                  <a:extLst>
                    <a:ext uri="{9D8B030D-6E8A-4147-A177-3AD203B41FA5}">
                      <a16:colId xmlns:a16="http://schemas.microsoft.com/office/drawing/2014/main" val="20012"/>
                    </a:ext>
                  </a:extLst>
                </a:gridCol>
                <a:gridCol w="265112">
                  <a:extLst>
                    <a:ext uri="{9D8B030D-6E8A-4147-A177-3AD203B41FA5}">
                      <a16:colId xmlns:a16="http://schemas.microsoft.com/office/drawing/2014/main" val="20013"/>
                    </a:ext>
                  </a:extLst>
                </a:gridCol>
                <a:gridCol w="365125">
                  <a:extLst>
                    <a:ext uri="{9D8B030D-6E8A-4147-A177-3AD203B41FA5}">
                      <a16:colId xmlns:a16="http://schemas.microsoft.com/office/drawing/2014/main" val="20014"/>
                    </a:ext>
                  </a:extLst>
                </a:gridCol>
                <a:gridCol w="258763">
                  <a:extLst>
                    <a:ext uri="{9D8B030D-6E8A-4147-A177-3AD203B41FA5}">
                      <a16:colId xmlns:a16="http://schemas.microsoft.com/office/drawing/2014/main" val="20015"/>
                    </a:ext>
                  </a:extLst>
                </a:gridCol>
                <a:gridCol w="1243012">
                  <a:extLst>
                    <a:ext uri="{9D8B030D-6E8A-4147-A177-3AD203B41FA5}">
                      <a16:colId xmlns:a16="http://schemas.microsoft.com/office/drawing/2014/main" val="20016"/>
                    </a:ext>
                  </a:extLst>
                </a:gridCol>
                <a:gridCol w="311150">
                  <a:extLst>
                    <a:ext uri="{9D8B030D-6E8A-4147-A177-3AD203B41FA5}">
                      <a16:colId xmlns:a16="http://schemas.microsoft.com/office/drawing/2014/main" val="20017"/>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31</a:t>
                      </a:r>
                    </a:p>
                  </a:txBody>
                  <a:tcPr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30</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29</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28</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27</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26</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25</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24</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23</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16</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15</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10</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9</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8</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0</a:t>
                      </a:r>
                    </a:p>
                  </a:txBody>
                  <a:tcPr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Z</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Arial" charset="0"/>
                        </a:rPr>
                        <a:t>Q</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extLst>
                  <a:ext uri="{0D108BD9-81ED-4DB2-BD59-A6C34878D82A}">
                    <a16:rowId xmlns:a16="http://schemas.microsoft.com/office/drawing/2014/main" val="10001"/>
                  </a:ext>
                </a:extLst>
              </a:tr>
              <a:tr h="4111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Arial" charset="0"/>
                        </a:rPr>
                        <a:t>0 or exception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111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ICI/IT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Arial"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Arial" charset="0"/>
                        </a:rPr>
                        <a:t>ICI/IT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extLst>
                  <a:ext uri="{0D108BD9-81ED-4DB2-BD59-A6C34878D82A}">
                    <a16:rowId xmlns:a16="http://schemas.microsoft.com/office/drawing/2014/main" val="10003"/>
                  </a:ext>
                </a:extLst>
              </a:tr>
            </a:tbl>
          </a:graphicData>
        </a:graphic>
      </p:graphicFrame>
      <p:sp>
        <p:nvSpPr>
          <p:cNvPr id="19" name="Text Box 1574"/>
          <p:cNvSpPr txBox="1">
            <a:spLocks noChangeArrowheads="1"/>
          </p:cNvSpPr>
          <p:nvPr/>
        </p:nvSpPr>
        <p:spPr bwMode="auto">
          <a:xfrm>
            <a:off x="1488440" y="3812969"/>
            <a:ext cx="993775"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Tahoma" pitchFamily="34" charset="0"/>
              </a:rPr>
              <a:t>APSR</a:t>
            </a:r>
          </a:p>
          <a:p>
            <a:pPr marL="0" marR="0" lvl="0" indent="0" defTabSz="914400" eaLnBrk="0" fontAlgn="base" latinLnBrk="0" hangingPunct="0">
              <a:lnSpc>
                <a:spcPct val="100000"/>
              </a:lnSpc>
              <a:spcBef>
                <a:spcPct val="40000"/>
              </a:spcBef>
              <a:spcAft>
                <a:spcPct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Tahoma" pitchFamily="34" charset="0"/>
              </a:rPr>
              <a:t>IPSR</a:t>
            </a:r>
          </a:p>
          <a:p>
            <a:pPr marL="0" marR="0" lvl="0" indent="0" defTabSz="914400" eaLnBrk="0" fontAlgn="base" latinLnBrk="0" hangingPunct="0">
              <a:lnSpc>
                <a:spcPct val="100000"/>
              </a:lnSpc>
              <a:spcBef>
                <a:spcPct val="40000"/>
              </a:spcBef>
              <a:spcAft>
                <a:spcPct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Tahoma" pitchFamily="34" charset="0"/>
              </a:rPr>
              <a:t>EPSR</a:t>
            </a:r>
          </a:p>
        </p:txBody>
      </p:sp>
      <p:sp>
        <p:nvSpPr>
          <p:cNvPr id="21" name="Rectangle 3"/>
          <p:cNvSpPr txBox="1">
            <a:spLocks noChangeArrowheads="1"/>
          </p:cNvSpPr>
          <p:nvPr/>
        </p:nvSpPr>
        <p:spPr>
          <a:xfrm>
            <a:off x="280832" y="1133988"/>
            <a:ext cx="10564967" cy="55117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A 32-bit PSR (Program Status </a:t>
            </a:r>
            <a:r>
              <a:rPr lang="en-US" altLang="zh-CN" sz="2400" dirty="0"/>
              <a:t>R</a:t>
            </a:r>
            <a:r>
              <a:rPr lang="en-US" sz="2400" dirty="0"/>
              <a:t>egister) stores a collection of 1-bit status flags and other information</a:t>
            </a:r>
            <a:r>
              <a:rPr lang="en-US" altLang="zh-CN" sz="2400" dirty="0"/>
              <a:t>,</a:t>
            </a:r>
            <a:r>
              <a:rPr lang="zh-CN" altLang="en-US" sz="2400" dirty="0"/>
              <a:t> </a:t>
            </a:r>
            <a:r>
              <a:rPr lang="en-US" sz="2400" dirty="0"/>
              <a:t>divided into three bit fields:</a:t>
            </a:r>
          </a:p>
          <a:p>
            <a:pPr lvl="1"/>
            <a:r>
              <a:rPr lang="en-US" sz="2400" dirty="0"/>
              <a:t>APSR (Application Program Status Register), IPSR </a:t>
            </a:r>
            <a:r>
              <a:rPr lang="en-US" altLang="zh-CN" sz="2400" dirty="0"/>
              <a:t>(</a:t>
            </a:r>
            <a:r>
              <a:rPr lang="en-US" sz="2400" dirty="0"/>
              <a:t>Interrupt Program Status Register), and  EPSR (Execution Program Status Register).</a:t>
            </a:r>
          </a:p>
          <a:p>
            <a:pPr lvl="1"/>
            <a:r>
              <a:rPr lang="en-US" sz="2400" dirty="0"/>
              <a:t>PSR = APSR | IPSR | EPSR (“|” stands for bitwise OR)</a:t>
            </a:r>
          </a:p>
          <a:p>
            <a:pPr lvl="1"/>
            <a:endParaRPr lang="en-US" sz="2400" dirty="0"/>
          </a:p>
          <a:p>
            <a:pPr lvl="1"/>
            <a:endParaRPr lang="en-US" sz="2400" dirty="0"/>
          </a:p>
          <a:p>
            <a:pPr lvl="1"/>
            <a:endParaRPr lang="en-US" sz="2400" dirty="0"/>
          </a:p>
          <a:p>
            <a:pPr lvl="1"/>
            <a:endParaRPr lang="en-US" sz="2400" dirty="0"/>
          </a:p>
          <a:p>
            <a:pPr lvl="1"/>
            <a:endParaRPr lang="en-US" sz="2400" dirty="0"/>
          </a:p>
          <a:p>
            <a:pPr lvl="1"/>
            <a:r>
              <a:rPr lang="en-US" sz="2400" dirty="0"/>
              <a:t>CPSR (Current Program Status Register) holds PSR of the current instruction being executed</a:t>
            </a:r>
          </a:p>
        </p:txBody>
      </p:sp>
      <p:sp>
        <p:nvSpPr>
          <p:cNvPr id="3" name="Rectangle 2"/>
          <p:cNvSpPr/>
          <p:nvPr/>
        </p:nvSpPr>
        <p:spPr>
          <a:xfrm>
            <a:off x="2297151" y="3812969"/>
            <a:ext cx="1329226" cy="46730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2272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Bit Flags in CPSR</a:t>
            </a:r>
          </a:p>
        </p:txBody>
      </p:sp>
      <p:sp>
        <p:nvSpPr>
          <p:cNvPr id="4" name="Slide Number Placeholder 3"/>
          <p:cNvSpPr>
            <a:spLocks noGrp="1"/>
          </p:cNvSpPr>
          <p:nvPr>
            <p:ph type="sldNum" sz="quarter" idx="11"/>
          </p:nvPr>
        </p:nvSpPr>
        <p:spPr/>
        <p:txBody>
          <a:bodyPr/>
          <a:lstStyle/>
          <a:p>
            <a:pPr>
              <a:defRPr/>
            </a:pPr>
            <a:fld id="{7D3083A4-9012-4F92-8AC9-739FC4D3B103}" type="slidenum">
              <a:rPr lang="en-US" smtClean="0"/>
              <a:pPr>
                <a:defRPr/>
              </a:pPr>
              <a:t>11</a:t>
            </a:fld>
            <a:endParaRPr lang="en-US"/>
          </a:p>
        </p:txBody>
      </p:sp>
      <p:sp>
        <p:nvSpPr>
          <p:cNvPr id="10" name="Rectangle 3"/>
          <p:cNvSpPr txBox="1">
            <a:spLocks noChangeArrowheads="1"/>
          </p:cNvSpPr>
          <p:nvPr/>
        </p:nvSpPr>
        <p:spPr>
          <a:xfrm>
            <a:off x="691817" y="3621127"/>
            <a:ext cx="10477244" cy="291778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solidFill>
                  <a:srgbClr val="000000"/>
                </a:solidFill>
                <a:latin typeface="Asap"/>
              </a:rPr>
              <a:t>Every arithmetic, logical, or shifting operation sets CPSR bits:</a:t>
            </a:r>
          </a:p>
          <a:p>
            <a:pPr lvl="1">
              <a:buFont typeface="Arial" panose="020B0604020202020204" pitchFamily="34" charset="0"/>
              <a:buChar char="•"/>
            </a:pPr>
            <a:r>
              <a:rPr lang="en-US" sz="1600" dirty="0">
                <a:solidFill>
                  <a:srgbClr val="000000"/>
                </a:solidFill>
                <a:latin typeface="Asap"/>
              </a:rPr>
              <a:t>N – Negative</a:t>
            </a:r>
          </a:p>
          <a:p>
            <a:pPr lvl="2">
              <a:buFont typeface="Arial" panose="020B0604020202020204" pitchFamily="34" charset="0"/>
              <a:buChar char="•"/>
            </a:pPr>
            <a:r>
              <a:rPr lang="en-US" sz="1400" dirty="0">
                <a:solidFill>
                  <a:srgbClr val="000000"/>
                </a:solidFill>
                <a:latin typeface="Asap"/>
              </a:rPr>
              <a:t>is set if the result of a data processing instruction was negative.</a:t>
            </a:r>
          </a:p>
          <a:p>
            <a:pPr lvl="1">
              <a:buFont typeface="Arial" panose="020B0604020202020204" pitchFamily="34" charset="0"/>
              <a:buChar char="•"/>
            </a:pPr>
            <a:r>
              <a:rPr lang="en-US" sz="1600" dirty="0">
                <a:solidFill>
                  <a:srgbClr val="000000"/>
                </a:solidFill>
                <a:latin typeface="Asap"/>
              </a:rPr>
              <a:t>Z – Zero</a:t>
            </a:r>
          </a:p>
          <a:p>
            <a:pPr lvl="2">
              <a:buFont typeface="Arial" panose="020B0604020202020204" pitchFamily="34" charset="0"/>
              <a:buChar char="•"/>
            </a:pPr>
            <a:r>
              <a:rPr lang="en-US" sz="1400" dirty="0">
                <a:solidFill>
                  <a:srgbClr val="000000"/>
                </a:solidFill>
                <a:latin typeface="Asap"/>
              </a:rPr>
              <a:t>is set if the result was zero.</a:t>
            </a:r>
          </a:p>
          <a:p>
            <a:pPr lvl="1">
              <a:buFont typeface="Arial" panose="020B0604020202020204" pitchFamily="34" charset="0"/>
              <a:buChar char="•"/>
            </a:pPr>
            <a:r>
              <a:rPr lang="en-US" sz="1600" dirty="0">
                <a:solidFill>
                  <a:srgbClr val="000000"/>
                </a:solidFill>
                <a:latin typeface="Asap"/>
              </a:rPr>
              <a:t>C – Carry</a:t>
            </a:r>
          </a:p>
          <a:p>
            <a:pPr lvl="2">
              <a:buFont typeface="Arial" panose="020B0604020202020204" pitchFamily="34" charset="0"/>
              <a:buChar char="•"/>
            </a:pPr>
            <a:r>
              <a:rPr lang="en-US" sz="1200" dirty="0">
                <a:solidFill>
                  <a:srgbClr val="000000"/>
                </a:solidFill>
                <a:latin typeface="Asap"/>
              </a:rPr>
              <a:t>is set if true result &gt; 2</a:t>
            </a:r>
            <a:r>
              <a:rPr lang="en-US" altLang="zh-CN" sz="1200" baseline="30000" dirty="0">
                <a:solidFill>
                  <a:srgbClr val="000000"/>
                </a:solidFill>
                <a:latin typeface="Asap"/>
              </a:rPr>
              <a:t>n</a:t>
            </a:r>
            <a:r>
              <a:rPr lang="en-US" sz="1200" dirty="0">
                <a:solidFill>
                  <a:srgbClr val="000000"/>
                </a:solidFill>
                <a:latin typeface="Asap"/>
              </a:rPr>
              <a:t>-1 for unsigned addition, or true result &lt; 0 for unsigned subtraction (n=32 for ARM instruction </a:t>
            </a:r>
            <a:r>
              <a:rPr lang="en-US" sz="1200">
                <a:solidFill>
                  <a:srgbClr val="000000"/>
                </a:solidFill>
                <a:latin typeface="Asap"/>
              </a:rPr>
              <a:t>set).</a:t>
            </a:r>
            <a:endParaRPr lang="en-US" sz="1200" dirty="0">
              <a:solidFill>
                <a:srgbClr val="000000"/>
              </a:solidFill>
              <a:latin typeface="Asap"/>
            </a:endParaRPr>
          </a:p>
          <a:p>
            <a:pPr lvl="1">
              <a:buFont typeface="Arial" panose="020B0604020202020204" pitchFamily="34" charset="0"/>
              <a:buChar char="•"/>
            </a:pPr>
            <a:r>
              <a:rPr lang="en-US" sz="1600" dirty="0">
                <a:solidFill>
                  <a:srgbClr val="000000"/>
                </a:solidFill>
                <a:latin typeface="Asap"/>
              </a:rPr>
              <a:t>V – Overflow</a:t>
            </a:r>
          </a:p>
          <a:p>
            <a:pPr lvl="2">
              <a:buFont typeface="Arial" panose="020B0604020202020204" pitchFamily="34" charset="0"/>
              <a:buChar char="•"/>
            </a:pPr>
            <a:r>
              <a:rPr lang="en-US" sz="1200" dirty="0">
                <a:solidFill>
                  <a:srgbClr val="000000"/>
                </a:solidFill>
                <a:latin typeface="Asap"/>
              </a:rPr>
              <a:t>is set if true result &gt; 2</a:t>
            </a:r>
            <a:r>
              <a:rPr lang="en-US" sz="1200" baseline="30000" dirty="0">
                <a:solidFill>
                  <a:srgbClr val="000000"/>
                </a:solidFill>
                <a:latin typeface="Asap"/>
              </a:rPr>
              <a:t>n-1</a:t>
            </a:r>
            <a:r>
              <a:rPr lang="en-US" sz="1200" dirty="0">
                <a:solidFill>
                  <a:srgbClr val="000000"/>
                </a:solidFill>
                <a:latin typeface="Asap"/>
              </a:rPr>
              <a:t>-1 or true result &lt; -2</a:t>
            </a:r>
            <a:r>
              <a:rPr lang="en-US" sz="1200" baseline="30000" dirty="0">
                <a:solidFill>
                  <a:srgbClr val="000000"/>
                </a:solidFill>
                <a:latin typeface="Asap"/>
              </a:rPr>
              <a:t>n-1</a:t>
            </a:r>
            <a:r>
              <a:rPr lang="en-US" sz="1200" dirty="0">
                <a:solidFill>
                  <a:srgbClr val="000000"/>
                </a:solidFill>
                <a:latin typeface="Asap"/>
              </a:rPr>
              <a:t> for signed addition or subtraction (n=32 for ARM instruction set).</a:t>
            </a:r>
          </a:p>
        </p:txBody>
      </p:sp>
      <p:graphicFrame>
        <p:nvGraphicFramePr>
          <p:cNvPr id="11" name="Group 1575"/>
          <p:cNvGraphicFramePr>
            <a:graphicFrameLocks noGrp="1"/>
          </p:cNvGraphicFramePr>
          <p:nvPr/>
        </p:nvGraphicFramePr>
        <p:xfrm>
          <a:off x="1931391" y="1813748"/>
          <a:ext cx="7767637" cy="1681161"/>
        </p:xfrm>
        <a:graphic>
          <a:graphicData uri="http://schemas.openxmlformats.org/drawingml/2006/table">
            <a:tbl>
              <a:tblPr/>
              <a:tblGrid>
                <a:gridCol w="700087">
                  <a:extLst>
                    <a:ext uri="{9D8B030D-6E8A-4147-A177-3AD203B41FA5}">
                      <a16:colId xmlns:a16="http://schemas.microsoft.com/office/drawing/2014/main" val="20000"/>
                    </a:ext>
                  </a:extLst>
                </a:gridCol>
                <a:gridCol w="944563">
                  <a:extLst>
                    <a:ext uri="{9D8B030D-6E8A-4147-A177-3AD203B41FA5}">
                      <a16:colId xmlns:a16="http://schemas.microsoft.com/office/drawing/2014/main" val="20001"/>
                    </a:ext>
                  </a:extLst>
                </a:gridCol>
                <a:gridCol w="6122987">
                  <a:extLst>
                    <a:ext uri="{9D8B030D-6E8A-4147-A177-3AD203B41FA5}">
                      <a16:colId xmlns:a16="http://schemas.microsoft.com/office/drawing/2014/main" val="20002"/>
                    </a:ext>
                  </a:extLst>
                </a:gridCol>
              </a:tblGrid>
              <a:tr h="3353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Arial" charset="0"/>
                        </a:rPr>
                        <a:t>Bits</a:t>
                      </a:r>
                    </a:p>
                  </a:txBody>
                  <a:tcPr marT="45729" marB="45729" horzOverflow="overflow">
                    <a:lnL w="28575"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28575"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CCC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Arial" charset="0"/>
                        </a:rPr>
                        <a:t>Name</a:t>
                      </a:r>
                    </a:p>
                  </a:txBody>
                  <a:tcPr marT="45729" marB="45729"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28575"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CCC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Description</a:t>
                      </a:r>
                    </a:p>
                  </a:txBody>
                  <a:tcPr marT="45729" marB="45729" horzOverflow="overflow">
                    <a:lnL w="12700" cap="flat" cmpd="sng" algn="ctr">
                      <a:solidFill>
                        <a:srgbClr val="CCECFF"/>
                      </a:solidFill>
                      <a:prstDash val="solid"/>
                      <a:round/>
                      <a:headEnd type="none" w="med" len="med"/>
                      <a:tailEnd type="none" w="med" len="med"/>
                    </a:lnL>
                    <a:lnR w="28575" cap="flat" cmpd="sng" algn="ctr">
                      <a:solidFill>
                        <a:srgbClr val="CCECFF"/>
                      </a:solidFill>
                      <a:prstDash val="solid"/>
                      <a:round/>
                      <a:headEnd type="none" w="med" len="med"/>
                      <a:tailEnd type="none" w="med" len="med"/>
                    </a:lnR>
                    <a:lnT w="28575"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3353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31</a:t>
                      </a:r>
                    </a:p>
                  </a:txBody>
                  <a:tcPr marT="45729" marB="45729" horzOverflow="overflow">
                    <a:lnL w="28575"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N</a:t>
                      </a:r>
                    </a:p>
                  </a:txBody>
                  <a:tcPr marT="45729" marB="45729"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Negative (bit 31 of result is 1)</a:t>
                      </a:r>
                    </a:p>
                  </a:txBody>
                  <a:tcPr marT="45729" marB="45729" horzOverflow="overflow">
                    <a:lnL w="12700" cap="flat" cmpd="sng" algn="ctr">
                      <a:solidFill>
                        <a:srgbClr val="CCECFF"/>
                      </a:solidFill>
                      <a:prstDash val="solid"/>
                      <a:round/>
                      <a:headEnd type="none" w="med" len="med"/>
                      <a:tailEnd type="none" w="med" len="med"/>
                    </a:lnL>
                    <a:lnR w="28575"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39789">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30</a:t>
                      </a:r>
                    </a:p>
                  </a:txBody>
                  <a:tcPr marT="45729" marB="45729" horzOverflow="overflow">
                    <a:lnL w="28575"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C</a:t>
                      </a:r>
                    </a:p>
                  </a:txBody>
                  <a:tcPr marT="45729" marB="45729"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Unsigned Carry</a:t>
                      </a:r>
                    </a:p>
                  </a:txBody>
                  <a:tcPr marT="45729" marB="45729" horzOverflow="overflow">
                    <a:lnL w="12700" cap="flat" cmpd="sng" algn="ctr">
                      <a:solidFill>
                        <a:srgbClr val="CCECFF"/>
                      </a:solidFill>
                      <a:prstDash val="solid"/>
                      <a:round/>
                      <a:headEnd type="none" w="med" len="med"/>
                      <a:tailEnd type="none" w="med" len="med"/>
                    </a:lnL>
                    <a:lnR w="28575"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353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29</a:t>
                      </a:r>
                    </a:p>
                  </a:txBody>
                  <a:tcPr marT="45729" marB="45729" horzOverflow="overflow">
                    <a:lnL w="28575"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Z</a:t>
                      </a:r>
                    </a:p>
                  </a:txBody>
                  <a:tcPr marT="45729" marB="45729"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Zero or Equal</a:t>
                      </a:r>
                    </a:p>
                  </a:txBody>
                  <a:tcPr marT="45729" marB="45729" horzOverflow="overflow">
                    <a:lnL w="12700" cap="flat" cmpd="sng" algn="ctr">
                      <a:solidFill>
                        <a:srgbClr val="CCECFF"/>
                      </a:solidFill>
                      <a:prstDash val="solid"/>
                      <a:round/>
                      <a:headEnd type="none" w="med" len="med"/>
                      <a:tailEnd type="none" w="med" len="med"/>
                    </a:lnL>
                    <a:lnR w="28575"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353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28</a:t>
                      </a:r>
                    </a:p>
                  </a:txBody>
                  <a:tcPr marT="45729" marB="45729" horzOverflow="overflow">
                    <a:lnL w="28575"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28575"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V</a:t>
                      </a:r>
                    </a:p>
                  </a:txBody>
                  <a:tcPr marT="45729" marB="45729"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28575"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rgbClr val="000000"/>
                          </a:solidFill>
                          <a:effectLst/>
                          <a:latin typeface="Arial" charset="0"/>
                        </a:rPr>
                        <a:t>Signed Overflow</a:t>
                      </a:r>
                    </a:p>
                  </a:txBody>
                  <a:tcPr marT="45729" marB="45729" horzOverflow="overflow">
                    <a:lnL w="12700" cap="flat" cmpd="sng" algn="ctr">
                      <a:solidFill>
                        <a:srgbClr val="CCECFF"/>
                      </a:solidFill>
                      <a:prstDash val="solid"/>
                      <a:round/>
                      <a:headEnd type="none" w="med" len="med"/>
                      <a:tailEnd type="none" w="med" len="med"/>
                    </a:lnL>
                    <a:lnR w="28575"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28575"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12" name="AutoShape 921"/>
          <p:cNvSpPr>
            <a:spLocks/>
          </p:cNvSpPr>
          <p:nvPr/>
        </p:nvSpPr>
        <p:spPr bwMode="auto">
          <a:xfrm>
            <a:off x="6583843" y="2276322"/>
            <a:ext cx="298450" cy="1276350"/>
          </a:xfrm>
          <a:prstGeom prst="rightBrace">
            <a:avLst>
              <a:gd name="adj1" fmla="val 35638"/>
              <a:gd name="adj2" fmla="val 50000"/>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3" name="Text Box 922"/>
          <p:cNvSpPr txBox="1">
            <a:spLocks noChangeArrowheads="1"/>
          </p:cNvSpPr>
          <p:nvPr/>
        </p:nvSpPr>
        <p:spPr bwMode="auto">
          <a:xfrm>
            <a:off x="7017230" y="2403322"/>
            <a:ext cx="22844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a:ln>
                  <a:noFill/>
                </a:ln>
                <a:solidFill>
                  <a:srgbClr val="0000FF"/>
                </a:solidFill>
                <a:effectLst/>
                <a:uLnTx/>
                <a:uFillTx/>
                <a:latin typeface="Tahoma" pitchFamily="34" charset="0"/>
              </a:rPr>
              <a:t>Most important for application programming</a:t>
            </a:r>
          </a:p>
        </p:txBody>
      </p:sp>
    </p:spTree>
    <p:extLst>
      <p:ext uri="{BB962C8B-B14F-4D97-AF65-F5344CB8AC3E}">
        <p14:creationId xmlns:p14="http://schemas.microsoft.com/office/powerpoint/2010/main" val="239948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20912" y="163513"/>
            <a:ext cx="8655367" cy="1143000"/>
          </a:xfrm>
        </p:spPr>
        <p:txBody>
          <a:bodyPr>
            <a:normAutofit/>
          </a:bodyPr>
          <a:lstStyle/>
          <a:p>
            <a:r>
              <a:rPr lang="en-US" dirty="0"/>
              <a:t>Loading Constants: MOV and MVN</a:t>
            </a:r>
          </a:p>
        </p:txBody>
      </p:sp>
      <p:sp>
        <p:nvSpPr>
          <p:cNvPr id="23555" name="Rectangle 3"/>
          <p:cNvSpPr>
            <a:spLocks noGrp="1" noChangeArrowheads="1"/>
          </p:cNvSpPr>
          <p:nvPr>
            <p:ph type="body" idx="1"/>
          </p:nvPr>
        </p:nvSpPr>
        <p:spPr>
          <a:xfrm>
            <a:off x="487680" y="1349376"/>
            <a:ext cx="10957559" cy="5372100"/>
          </a:xfrm>
        </p:spPr>
        <p:txBody>
          <a:bodyPr>
            <a:normAutofit fontScale="92500" lnSpcReduction="10000"/>
          </a:bodyPr>
          <a:lstStyle/>
          <a:p>
            <a:pPr>
              <a:buFont typeface="Arial" panose="020B0604020202020204" pitchFamily="34" charset="0"/>
              <a:buChar char="•"/>
            </a:pPr>
            <a:r>
              <a:rPr lang="en-US" sz="2800" dirty="0"/>
              <a:t>MOV  </a:t>
            </a:r>
            <a:r>
              <a:rPr lang="en-US" sz="2800" dirty="0" err="1"/>
              <a:t>r</a:t>
            </a:r>
            <a:r>
              <a:rPr lang="en-US" sz="2800" baseline="-25000" dirty="0" err="1"/>
              <a:t>d</a:t>
            </a:r>
            <a:r>
              <a:rPr lang="en-US" sz="2800" dirty="0" err="1"/>
              <a:t>,</a:t>
            </a:r>
            <a:r>
              <a:rPr lang="en-US" sz="2800" i="1" dirty="0" err="1"/>
              <a:t>constant</a:t>
            </a:r>
            <a:endParaRPr lang="en-US" sz="2800" i="1" dirty="0"/>
          </a:p>
          <a:p>
            <a:pPr lvl="1"/>
            <a:r>
              <a:rPr lang="en-US" sz="2500" dirty="0"/>
              <a:t>MOV instruction copies </a:t>
            </a:r>
            <a:r>
              <a:rPr lang="en-US" sz="2500" i="1" dirty="0"/>
              <a:t>constant</a:t>
            </a:r>
            <a:r>
              <a:rPr lang="en-US" sz="2500" dirty="0"/>
              <a:t> into register </a:t>
            </a:r>
            <a:r>
              <a:rPr lang="en-US" sz="2500" i="1" dirty="0" err="1"/>
              <a:t>r</a:t>
            </a:r>
            <a:r>
              <a:rPr lang="en-US" sz="2500" i="1" baseline="-25000" dirty="0" err="1"/>
              <a:t>d</a:t>
            </a:r>
            <a:r>
              <a:rPr lang="en-US" sz="2500" dirty="0"/>
              <a:t>;</a:t>
            </a:r>
          </a:p>
          <a:p>
            <a:pPr lvl="1"/>
            <a:r>
              <a:rPr lang="en-US" sz="2400" dirty="0"/>
              <a:t>Cannot support the full range of 32-bit values since only a small number of bits of the instruction are used to hold the constant. As a result, constants </a:t>
            </a:r>
            <a:r>
              <a:rPr lang="en-US" altLang="zh-CN" sz="2400" dirty="0"/>
              <a:t>are limited </a:t>
            </a:r>
            <a:r>
              <a:rPr lang="en-US" sz="2400" dirty="0"/>
              <a:t>in the range of 0 to 255 (8 bits). </a:t>
            </a:r>
          </a:p>
          <a:p>
            <a:pPr lvl="1"/>
            <a:r>
              <a:rPr lang="en-US" altLang="zh-CN" sz="2400" dirty="0"/>
              <a:t>Example:</a:t>
            </a:r>
            <a:r>
              <a:rPr lang="en-US" sz="2400" dirty="0">
                <a:cs typeface="Arial" charset="0"/>
              </a:rPr>
              <a:t> </a:t>
            </a:r>
            <a:r>
              <a:rPr lang="pt-BR" sz="2000" dirty="0"/>
              <a:t>MOV R1,#100 </a:t>
            </a:r>
            <a:r>
              <a:rPr lang="pt-BR" sz="2000" i="1" dirty="0"/>
              <a:t>;R1 is assigned decimal number 100</a:t>
            </a:r>
          </a:p>
          <a:p>
            <a:r>
              <a:rPr lang="en-US" sz="2800" dirty="0"/>
              <a:t>MVN  </a:t>
            </a:r>
            <a:r>
              <a:rPr lang="en-US" sz="2800" dirty="0" err="1"/>
              <a:t>r</a:t>
            </a:r>
            <a:r>
              <a:rPr lang="en-US" sz="2800" baseline="-25000" dirty="0" err="1"/>
              <a:t>d</a:t>
            </a:r>
            <a:r>
              <a:rPr lang="en-US" sz="2800" dirty="0" err="1"/>
              <a:t>,</a:t>
            </a:r>
            <a:r>
              <a:rPr lang="en-US" sz="2800" i="1" dirty="0" err="1"/>
              <a:t>constant</a:t>
            </a:r>
            <a:r>
              <a:rPr lang="en-US" sz="2800" i="1" dirty="0"/>
              <a:t>	</a:t>
            </a:r>
            <a:endParaRPr lang="en-US" sz="2800" dirty="0"/>
          </a:p>
          <a:p>
            <a:pPr lvl="1"/>
            <a:r>
              <a:rPr lang="en-US" altLang="zh-CN" sz="2400" dirty="0"/>
              <a:t>MVN (MOV Negated) </a:t>
            </a:r>
            <a:r>
              <a:rPr lang="en-US" sz="2400" dirty="0"/>
              <a:t>instruction copies </a:t>
            </a:r>
            <a:r>
              <a:rPr lang="en-US" sz="2400" i="1" dirty="0"/>
              <a:t>~constant (inverse of constant)</a:t>
            </a:r>
            <a:r>
              <a:rPr lang="en-US" sz="2400" dirty="0"/>
              <a:t> into register </a:t>
            </a:r>
            <a:r>
              <a:rPr lang="en-US" sz="2400" i="1" dirty="0" err="1"/>
              <a:t>r</a:t>
            </a:r>
            <a:r>
              <a:rPr lang="en-US" sz="2400" i="1" baseline="-25000" dirty="0" err="1"/>
              <a:t>d</a:t>
            </a:r>
            <a:r>
              <a:rPr lang="en-US" sz="2400" dirty="0"/>
              <a:t>;</a:t>
            </a:r>
            <a:endParaRPr lang="en-US" sz="2000" dirty="0"/>
          </a:p>
          <a:p>
            <a:pPr lvl="1"/>
            <a:r>
              <a:rPr lang="en-US" sz="2400" dirty="0"/>
              <a:t>Effectively doubles the # of constants </a:t>
            </a:r>
          </a:p>
          <a:p>
            <a:pPr lvl="1"/>
            <a:r>
              <a:rPr lang="en-US" sz="2400" dirty="0"/>
              <a:t>Assembler converts MOV w/neg. </a:t>
            </a:r>
            <a:r>
              <a:rPr lang="en-US" sz="2400" dirty="0" err="1"/>
              <a:t>const</a:t>
            </a:r>
            <a:r>
              <a:rPr lang="en-US" sz="2400" dirty="0"/>
              <a:t> to MVN.</a:t>
            </a:r>
          </a:p>
          <a:p>
            <a:pPr lvl="1"/>
            <a:r>
              <a:rPr lang="pt-BR" sz="2400" dirty="0"/>
              <a:t>Example: MVN R1,#100 </a:t>
            </a:r>
            <a:r>
              <a:rPr lang="pt-BR" sz="2400" i="1" dirty="0"/>
              <a:t>;R1 is assigned  ~100 (decimal number −101 based on two’s complement encoding)</a:t>
            </a:r>
          </a:p>
          <a:p>
            <a:r>
              <a:rPr lang="pt-BR" sz="2800" dirty="0">
                <a:cs typeface="Arial" charset="0"/>
              </a:rPr>
              <a:t>MOV R0, R1 ; set R0 to R1</a:t>
            </a:r>
          </a:p>
          <a:p>
            <a:r>
              <a:rPr lang="pt-BR" sz="2800" dirty="0">
                <a:cs typeface="Arial" charset="0"/>
              </a:rPr>
              <a:t>MON R0, R1 ; set R0 to negated R1</a:t>
            </a:r>
            <a:endParaRPr lang="en-US" sz="2800" i="1" dirty="0"/>
          </a:p>
          <a:p>
            <a:pPr>
              <a:buFontTx/>
              <a:buNone/>
            </a:pPr>
            <a:endParaRPr lang="en-US" sz="2800"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12</a:t>
            </a:fld>
            <a:endParaRPr lang="en-US" dirty="0"/>
          </a:p>
        </p:txBody>
      </p:sp>
    </p:spTree>
    <p:extLst>
      <p:ext uri="{BB962C8B-B14F-4D97-AF65-F5344CB8AC3E}">
        <p14:creationId xmlns:p14="http://schemas.microsoft.com/office/powerpoint/2010/main" val="753586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Constants: LDR</a:t>
            </a:r>
          </a:p>
        </p:txBody>
      </p:sp>
      <p:sp>
        <p:nvSpPr>
          <p:cNvPr id="3" name="Content Placeholder 2"/>
          <p:cNvSpPr>
            <a:spLocks noGrp="1"/>
          </p:cNvSpPr>
          <p:nvPr>
            <p:ph idx="1"/>
          </p:nvPr>
        </p:nvSpPr>
        <p:spPr>
          <a:xfrm>
            <a:off x="609600" y="1600201"/>
            <a:ext cx="10972800" cy="4756150"/>
          </a:xfrm>
        </p:spPr>
        <p:txBody>
          <a:bodyPr>
            <a:normAutofit fontScale="92500" lnSpcReduction="10000"/>
          </a:bodyPr>
          <a:lstStyle/>
          <a:p>
            <a:r>
              <a:rPr lang="en-US" sz="2800" dirty="0"/>
              <a:t>LDR    </a:t>
            </a:r>
            <a:r>
              <a:rPr lang="en-US" sz="2800" dirty="0" err="1"/>
              <a:t>r</a:t>
            </a:r>
            <a:r>
              <a:rPr lang="en-US" sz="2800" baseline="-25000" dirty="0" err="1"/>
              <a:t>d</a:t>
            </a:r>
            <a:r>
              <a:rPr lang="en-US" sz="2800" dirty="0"/>
              <a:t>,</a:t>
            </a:r>
            <a:r>
              <a:rPr lang="en-US" sz="2800" i="1" dirty="0"/>
              <a:t>=constant</a:t>
            </a:r>
          </a:p>
          <a:p>
            <a:pPr lvl="1"/>
            <a:r>
              <a:rPr lang="en-US" sz="2400" dirty="0"/>
              <a:t>A special “pseudo-operation” that will work for any constant up to 32 bits wide. </a:t>
            </a:r>
          </a:p>
          <a:p>
            <a:pPr lvl="1"/>
            <a:r>
              <a:rPr lang="en-US" sz="2400" dirty="0"/>
              <a:t>You simply write what appears to be a regular ARM instruction (except that an equal sign is substituted for the pound sign) and let the assembler sort out the most efficient way to achieve your objective:</a:t>
            </a:r>
          </a:p>
          <a:p>
            <a:pPr lvl="1"/>
            <a:r>
              <a:rPr lang="en-US" sz="2400" dirty="0"/>
              <a:t>Converted to MOV or MVN if possible</a:t>
            </a:r>
          </a:p>
          <a:p>
            <a:pPr lvl="1"/>
            <a:r>
              <a:rPr lang="en-US" sz="2400" dirty="0"/>
              <a:t>Else converts to LDR </a:t>
            </a:r>
            <a:r>
              <a:rPr lang="en-US" sz="2400" dirty="0" err="1"/>
              <a:t>r</a:t>
            </a:r>
            <a:r>
              <a:rPr lang="en-US" sz="2400" baseline="-25000" dirty="0" err="1"/>
              <a:t>d</a:t>
            </a:r>
            <a:r>
              <a:rPr lang="en-US" sz="2400" dirty="0"/>
              <a:t>,[pc,#</a:t>
            </a:r>
            <a:r>
              <a:rPr lang="en-US" sz="2400" dirty="0" err="1"/>
              <a:t>imm</a:t>
            </a:r>
            <a:r>
              <a:rPr lang="en-US" sz="2400" dirty="0"/>
              <a:t>]</a:t>
            </a:r>
          </a:p>
          <a:p>
            <a:r>
              <a:rPr lang="en-US" sz="2800" i="1" dirty="0"/>
              <a:t>Example</a:t>
            </a:r>
            <a:r>
              <a:rPr lang="en-US" altLang="zh-CN" sz="2800" i="1" dirty="0"/>
              <a:t>s</a:t>
            </a:r>
            <a:r>
              <a:rPr lang="en-US" sz="2800" i="1" dirty="0"/>
              <a:t>: </a:t>
            </a:r>
          </a:p>
          <a:p>
            <a:pPr lvl="1"/>
            <a:r>
              <a:rPr lang="en-US" sz="2400" dirty="0"/>
              <a:t>LDR R1,=10 </a:t>
            </a:r>
            <a:r>
              <a:rPr lang="en-US" sz="2400" i="1" dirty="0"/>
              <a:t>;assembler replaces this by MOV R1,#10.</a:t>
            </a:r>
          </a:p>
          <a:p>
            <a:pPr lvl="1"/>
            <a:r>
              <a:rPr lang="en-US" sz="2400" dirty="0"/>
              <a:t>LDR R1,=−15 </a:t>
            </a:r>
            <a:r>
              <a:rPr lang="en-US" sz="2400" i="1" dirty="0"/>
              <a:t>;assembler replaces this by MVN R1,#14.</a:t>
            </a:r>
          </a:p>
          <a:p>
            <a:pPr lvl="1"/>
            <a:r>
              <a:rPr lang="en-US" sz="2400" dirty="0"/>
              <a:t>LDR R1,=−127435 </a:t>
            </a:r>
            <a:r>
              <a:rPr lang="en-US" sz="2400" i="1" dirty="0"/>
              <a:t>;assembler replaces this by a memory reference instruction that loads the constant −127435  from a separate memory location.</a:t>
            </a:r>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13</a:t>
            </a:fld>
            <a:endParaRPr lang="en-US" dirty="0"/>
          </a:p>
        </p:txBody>
      </p:sp>
    </p:spTree>
    <p:extLst>
      <p:ext uri="{BB962C8B-B14F-4D97-AF65-F5344CB8AC3E}">
        <p14:creationId xmlns:p14="http://schemas.microsoft.com/office/powerpoint/2010/main" val="4249569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LDRH (Load </a:t>
            </a:r>
            <a:r>
              <a:rPr lang="en-US" dirty="0" err="1"/>
              <a:t>Halfword</a:t>
            </a:r>
            <a:r>
              <a:rPr lang="en-US" dirty="0"/>
              <a:t>)</a:t>
            </a:r>
          </a:p>
        </p:txBody>
      </p:sp>
      <p:graphicFrame>
        <p:nvGraphicFramePr>
          <p:cNvPr id="364547" name="Group 3"/>
          <p:cNvGraphicFramePr>
            <a:graphicFrameLocks noGrp="1"/>
          </p:cNvGraphicFramePr>
          <p:nvPr>
            <p:ph sz="half" idx="4294967295"/>
            <p:extLst>
              <p:ext uri="{D42A27DB-BD31-4B8C-83A1-F6EECF244321}">
                <p14:modId xmlns:p14="http://schemas.microsoft.com/office/powerpoint/2010/main" val="3225045808"/>
              </p:ext>
            </p:extLst>
          </p:nvPr>
        </p:nvGraphicFramePr>
        <p:xfrm>
          <a:off x="2385393" y="4457038"/>
          <a:ext cx="7183437" cy="1008063"/>
        </p:xfrm>
        <a:graphic>
          <a:graphicData uri="http://schemas.openxmlformats.org/drawingml/2006/table">
            <a:tbl>
              <a:tblPr/>
              <a:tblGrid>
                <a:gridCol w="898525">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898525">
                  <a:extLst>
                    <a:ext uri="{9D8B030D-6E8A-4147-A177-3AD203B41FA5}">
                      <a16:colId xmlns:a16="http://schemas.microsoft.com/office/drawing/2014/main" val="20003"/>
                    </a:ext>
                  </a:extLst>
                </a:gridCol>
                <a:gridCol w="896938">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gridCol w="896937">
                  <a:extLst>
                    <a:ext uri="{9D8B030D-6E8A-4147-A177-3AD203B41FA5}">
                      <a16:colId xmlns:a16="http://schemas.microsoft.com/office/drawing/2014/main" val="20006"/>
                    </a:ext>
                  </a:extLst>
                </a:gridCol>
                <a:gridCol w="898525">
                  <a:extLst>
                    <a:ext uri="{9D8B030D-6E8A-4147-A177-3AD203B41FA5}">
                      <a16:colId xmlns:a16="http://schemas.microsoft.com/office/drawing/2014/main" val="20007"/>
                    </a:ext>
                  </a:extLst>
                </a:gridCol>
              </a:tblGrid>
              <a:tr h="504825">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32-bit Register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3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31</a:t>
                      </a:r>
                    </a:p>
                  </a:txBody>
                  <a:tcPr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16</a:t>
                      </a: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15</a:t>
                      </a: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0</a:t>
                      </a:r>
                    </a:p>
                  </a:txBody>
                  <a:tcPr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64603" name="Group 59"/>
          <p:cNvGraphicFramePr>
            <a:graphicFrameLocks noGrp="1"/>
          </p:cNvGraphicFramePr>
          <p:nvPr>
            <p:ph idx="4294967295"/>
            <p:extLst>
              <p:ext uri="{D42A27DB-BD31-4B8C-83A1-F6EECF244321}">
                <p14:modId xmlns:p14="http://schemas.microsoft.com/office/powerpoint/2010/main" val="3239062117"/>
              </p:ext>
            </p:extLst>
          </p:nvPr>
        </p:nvGraphicFramePr>
        <p:xfrm>
          <a:off x="6041232" y="993113"/>
          <a:ext cx="3578225" cy="1108075"/>
        </p:xfrm>
        <a:graphic>
          <a:graphicData uri="http://schemas.openxmlformats.org/drawingml/2006/table">
            <a:tbl>
              <a:tblPr/>
              <a:tblGrid>
                <a:gridCol w="1789113">
                  <a:extLst>
                    <a:ext uri="{9D8B030D-6E8A-4147-A177-3AD203B41FA5}">
                      <a16:colId xmlns:a16="http://schemas.microsoft.com/office/drawing/2014/main" val="20000"/>
                    </a:ext>
                  </a:extLst>
                </a:gridCol>
                <a:gridCol w="1789112">
                  <a:extLst>
                    <a:ext uri="{9D8B030D-6E8A-4147-A177-3AD203B41FA5}">
                      <a16:colId xmlns:a16="http://schemas.microsoft.com/office/drawing/2014/main" val="20001"/>
                    </a:ext>
                  </a:extLst>
                </a:gridCol>
              </a:tblGrid>
              <a:tr h="5287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15</a:t>
                      </a:r>
                    </a:p>
                  </a:txBody>
                  <a:tcPr marT="45733" marB="45733"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0</a:t>
                      </a:r>
                    </a:p>
                  </a:txBody>
                  <a:tcPr marT="45733" marB="45733"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286">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16-bit Memory Half-Word (unmodified)</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624" name="Line 39"/>
          <p:cNvSpPr>
            <a:spLocks noChangeShapeType="1"/>
          </p:cNvSpPr>
          <p:nvPr/>
        </p:nvSpPr>
        <p:spPr bwMode="auto">
          <a:xfrm>
            <a:off x="6159500" y="2107538"/>
            <a:ext cx="0" cy="22066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5" name="Line 40"/>
          <p:cNvSpPr>
            <a:spLocks noChangeShapeType="1"/>
          </p:cNvSpPr>
          <p:nvPr/>
        </p:nvSpPr>
        <p:spPr bwMode="auto">
          <a:xfrm>
            <a:off x="9423400" y="2132938"/>
            <a:ext cx="0" cy="21748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6" name="Line 41"/>
          <p:cNvSpPr>
            <a:spLocks noChangeShapeType="1"/>
          </p:cNvSpPr>
          <p:nvPr/>
        </p:nvSpPr>
        <p:spPr bwMode="auto">
          <a:xfrm>
            <a:off x="5772150" y="2983838"/>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64586" name="Group 42"/>
          <p:cNvGraphicFramePr>
            <a:graphicFrameLocks noGrp="1"/>
          </p:cNvGraphicFramePr>
          <p:nvPr>
            <p:extLst>
              <p:ext uri="{D42A27DB-BD31-4B8C-83A1-F6EECF244321}">
                <p14:modId xmlns:p14="http://schemas.microsoft.com/office/powerpoint/2010/main" val="2360720847"/>
              </p:ext>
            </p:extLst>
          </p:nvPr>
        </p:nvGraphicFramePr>
        <p:xfrm>
          <a:off x="2384425" y="2385350"/>
          <a:ext cx="3575050" cy="517880"/>
        </p:xfrm>
        <a:graphic>
          <a:graphicData uri="http://schemas.openxmlformats.org/drawingml/2006/table">
            <a:tbl>
              <a:tblPr/>
              <a:tblGrid>
                <a:gridCol w="1787525">
                  <a:extLst>
                    <a:ext uri="{9D8B030D-6E8A-4147-A177-3AD203B41FA5}">
                      <a16:colId xmlns:a16="http://schemas.microsoft.com/office/drawing/2014/main" val="20000"/>
                    </a:ext>
                  </a:extLst>
                </a:gridCol>
                <a:gridCol w="1787525">
                  <a:extLst>
                    <a:ext uri="{9D8B030D-6E8A-4147-A177-3AD203B41FA5}">
                      <a16:colId xmlns:a16="http://schemas.microsoft.com/office/drawing/2014/main" val="20001"/>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Arial" charset="0"/>
                        </a:rPr>
                        <a:t>0 0</a:t>
                      </a:r>
                    </a:p>
                  </a:txBody>
                  <a:tcPr marT="45580" marB="45580" horzOverflow="overflow">
                    <a:lnL cap="flat">
                      <a:noFill/>
                    </a:lnL>
                    <a:lnR>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Arial" charset="0"/>
                        </a:rPr>
                        <a:t>0 0</a:t>
                      </a:r>
                    </a:p>
                  </a:txBody>
                  <a:tcPr marT="45580" marB="4558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30" name="Line 51"/>
          <p:cNvSpPr>
            <a:spLocks noChangeShapeType="1"/>
          </p:cNvSpPr>
          <p:nvPr/>
        </p:nvSpPr>
        <p:spPr bwMode="auto">
          <a:xfrm>
            <a:off x="2574925" y="2977488"/>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1" name="Line 52"/>
          <p:cNvSpPr>
            <a:spLocks noChangeShapeType="1"/>
          </p:cNvSpPr>
          <p:nvPr/>
        </p:nvSpPr>
        <p:spPr bwMode="auto">
          <a:xfrm>
            <a:off x="6502400" y="2101188"/>
            <a:ext cx="0" cy="22066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2" name="Line 53"/>
          <p:cNvSpPr>
            <a:spLocks noChangeShapeType="1"/>
          </p:cNvSpPr>
          <p:nvPr/>
        </p:nvSpPr>
        <p:spPr bwMode="auto">
          <a:xfrm>
            <a:off x="9115425" y="2126588"/>
            <a:ext cx="0" cy="21748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3" name="Text Box 54"/>
          <p:cNvSpPr txBox="1">
            <a:spLocks noChangeArrowheads="1"/>
          </p:cNvSpPr>
          <p:nvPr/>
        </p:nvSpPr>
        <p:spPr bwMode="auto">
          <a:xfrm>
            <a:off x="6757988" y="2848901"/>
            <a:ext cx="214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a:solidFill>
                  <a:srgbClr val="000000"/>
                </a:solidFill>
              </a:rPr>
              <a:t>. . . . . . . . . .</a:t>
            </a:r>
          </a:p>
        </p:txBody>
      </p:sp>
      <p:sp>
        <p:nvSpPr>
          <p:cNvPr id="25634" name="Line 55"/>
          <p:cNvSpPr>
            <a:spLocks noChangeShapeType="1"/>
          </p:cNvSpPr>
          <p:nvPr/>
        </p:nvSpPr>
        <p:spPr bwMode="auto">
          <a:xfrm>
            <a:off x="5480050" y="2977488"/>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5" name="Line 56"/>
          <p:cNvSpPr>
            <a:spLocks noChangeShapeType="1"/>
          </p:cNvSpPr>
          <p:nvPr/>
        </p:nvSpPr>
        <p:spPr bwMode="auto">
          <a:xfrm>
            <a:off x="2854325" y="2971138"/>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6" name="Text Box 57"/>
          <p:cNvSpPr txBox="1">
            <a:spLocks noChangeArrowheads="1"/>
          </p:cNvSpPr>
          <p:nvPr/>
        </p:nvSpPr>
        <p:spPr bwMode="auto">
          <a:xfrm>
            <a:off x="3125788" y="3269588"/>
            <a:ext cx="214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a:solidFill>
                  <a:srgbClr val="000000"/>
                </a:solidFill>
              </a:rPr>
              <a:t>. . . . . . . . . .</a:t>
            </a:r>
          </a:p>
        </p:txBody>
      </p:sp>
      <p:sp>
        <p:nvSpPr>
          <p:cNvPr id="2" name="Rectangle 1"/>
          <p:cNvSpPr/>
          <p:nvPr/>
        </p:nvSpPr>
        <p:spPr>
          <a:xfrm>
            <a:off x="848360" y="5352225"/>
            <a:ext cx="10774680" cy="1323439"/>
          </a:xfrm>
          <a:prstGeom prst="rect">
            <a:avLst/>
          </a:prstGeom>
        </p:spPr>
        <p:txBody>
          <a:bodyPr wrap="square">
            <a:spAutoFit/>
          </a:bodyPr>
          <a:lstStyle/>
          <a:p>
            <a:r>
              <a:rPr lang="en-US" sz="2000" dirty="0">
                <a:latin typeface="TimesTenLTStd-Roman"/>
              </a:rPr>
              <a:t>When loading 8- or 16-bit data into a 32-bit register, the operand itself is always right justified within the register and its most significant bits filled according to whether the value is signed or unsigned. Unsigned operands less than 32 bits wide must fill the extra bit positions with zeroes (called “zero-filling”).</a:t>
            </a:r>
            <a:endParaRPr lang="en-US" sz="2000"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14</a:t>
            </a:fld>
            <a:endParaRPr lang="en-US" dirty="0"/>
          </a:p>
        </p:txBody>
      </p:sp>
    </p:spTree>
    <p:extLst>
      <p:ext uri="{BB962C8B-B14F-4D97-AF65-F5344CB8AC3E}">
        <p14:creationId xmlns:p14="http://schemas.microsoft.com/office/powerpoint/2010/main" val="681182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LDRSH (Load Signed </a:t>
            </a:r>
            <a:r>
              <a:rPr lang="en-US" dirty="0" err="1"/>
              <a:t>Halfword</a:t>
            </a:r>
            <a:r>
              <a:rPr lang="en-US" dirty="0"/>
              <a:t>)</a:t>
            </a:r>
          </a:p>
        </p:txBody>
      </p:sp>
      <p:graphicFrame>
        <p:nvGraphicFramePr>
          <p:cNvPr id="353613" name="Group 333"/>
          <p:cNvGraphicFramePr>
            <a:graphicFrameLocks noGrp="1"/>
          </p:cNvGraphicFramePr>
          <p:nvPr>
            <p:ph sz="half" idx="4294967295"/>
            <p:extLst>
              <p:ext uri="{D42A27DB-BD31-4B8C-83A1-F6EECF244321}">
                <p14:modId xmlns:p14="http://schemas.microsoft.com/office/powerpoint/2010/main" val="1545310360"/>
              </p:ext>
            </p:extLst>
          </p:nvPr>
        </p:nvGraphicFramePr>
        <p:xfrm>
          <a:off x="2372140" y="4488401"/>
          <a:ext cx="7183437" cy="1008063"/>
        </p:xfrm>
        <a:graphic>
          <a:graphicData uri="http://schemas.openxmlformats.org/drawingml/2006/table">
            <a:tbl>
              <a:tblPr/>
              <a:tblGrid>
                <a:gridCol w="898525">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898525">
                  <a:extLst>
                    <a:ext uri="{9D8B030D-6E8A-4147-A177-3AD203B41FA5}">
                      <a16:colId xmlns:a16="http://schemas.microsoft.com/office/drawing/2014/main" val="20003"/>
                    </a:ext>
                  </a:extLst>
                </a:gridCol>
                <a:gridCol w="896938">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gridCol w="896937">
                  <a:extLst>
                    <a:ext uri="{9D8B030D-6E8A-4147-A177-3AD203B41FA5}">
                      <a16:colId xmlns:a16="http://schemas.microsoft.com/office/drawing/2014/main" val="20006"/>
                    </a:ext>
                  </a:extLst>
                </a:gridCol>
                <a:gridCol w="898525">
                  <a:extLst>
                    <a:ext uri="{9D8B030D-6E8A-4147-A177-3AD203B41FA5}">
                      <a16:colId xmlns:a16="http://schemas.microsoft.com/office/drawing/2014/main" val="20007"/>
                    </a:ext>
                  </a:extLst>
                </a:gridCol>
              </a:tblGrid>
              <a:tr h="504825">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32-bit Register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3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31</a:t>
                      </a:r>
                    </a:p>
                  </a:txBody>
                  <a:tcPr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16</a:t>
                      </a: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15</a:t>
                      </a: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0</a:t>
                      </a:r>
                    </a:p>
                  </a:txBody>
                  <a:tcPr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53682" name="Group 402"/>
          <p:cNvGraphicFramePr>
            <a:graphicFrameLocks noGrp="1"/>
          </p:cNvGraphicFramePr>
          <p:nvPr>
            <p:ph idx="4294967295"/>
            <p:extLst>
              <p:ext uri="{D42A27DB-BD31-4B8C-83A1-F6EECF244321}">
                <p14:modId xmlns:p14="http://schemas.microsoft.com/office/powerpoint/2010/main" val="3087679689"/>
              </p:ext>
            </p:extLst>
          </p:nvPr>
        </p:nvGraphicFramePr>
        <p:xfrm>
          <a:off x="6041232" y="1050981"/>
          <a:ext cx="3578225" cy="1108075"/>
        </p:xfrm>
        <a:graphic>
          <a:graphicData uri="http://schemas.openxmlformats.org/drawingml/2006/table">
            <a:tbl>
              <a:tblPr/>
              <a:tblGrid>
                <a:gridCol w="1789113">
                  <a:extLst>
                    <a:ext uri="{9D8B030D-6E8A-4147-A177-3AD203B41FA5}">
                      <a16:colId xmlns:a16="http://schemas.microsoft.com/office/drawing/2014/main" val="20000"/>
                    </a:ext>
                  </a:extLst>
                </a:gridCol>
                <a:gridCol w="1789112">
                  <a:extLst>
                    <a:ext uri="{9D8B030D-6E8A-4147-A177-3AD203B41FA5}">
                      <a16:colId xmlns:a16="http://schemas.microsoft.com/office/drawing/2014/main" val="20001"/>
                    </a:ext>
                  </a:extLst>
                </a:gridCol>
              </a:tblGrid>
              <a:tr h="5287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15</a:t>
                      </a:r>
                    </a:p>
                  </a:txBody>
                  <a:tcPr marT="45733" marB="45733"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0</a:t>
                      </a:r>
                    </a:p>
                  </a:txBody>
                  <a:tcPr marT="45733" marB="45733"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286">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16-bit Memory Half-Word (unmodified)</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6648" name="Line 330"/>
          <p:cNvSpPr>
            <a:spLocks noChangeShapeType="1"/>
          </p:cNvSpPr>
          <p:nvPr/>
        </p:nvSpPr>
        <p:spPr bwMode="auto">
          <a:xfrm>
            <a:off x="6159500" y="2165406"/>
            <a:ext cx="0" cy="22066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9" name="Line 331"/>
          <p:cNvSpPr>
            <a:spLocks noChangeShapeType="1"/>
          </p:cNvSpPr>
          <p:nvPr/>
        </p:nvSpPr>
        <p:spPr bwMode="auto">
          <a:xfrm>
            <a:off x="9423400" y="2190806"/>
            <a:ext cx="0" cy="21748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0" name="Line 335"/>
          <p:cNvSpPr>
            <a:spLocks noChangeShapeType="1"/>
          </p:cNvSpPr>
          <p:nvPr/>
        </p:nvSpPr>
        <p:spPr bwMode="auto">
          <a:xfrm>
            <a:off x="5772150" y="3041706"/>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1" name="Line 389"/>
          <p:cNvSpPr>
            <a:spLocks noChangeShapeType="1"/>
          </p:cNvSpPr>
          <p:nvPr/>
        </p:nvSpPr>
        <p:spPr bwMode="auto">
          <a:xfrm>
            <a:off x="2574925" y="3035356"/>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2" name="Line 390"/>
          <p:cNvSpPr>
            <a:spLocks noChangeShapeType="1"/>
          </p:cNvSpPr>
          <p:nvPr/>
        </p:nvSpPr>
        <p:spPr bwMode="auto">
          <a:xfrm>
            <a:off x="6502400" y="2159056"/>
            <a:ext cx="0" cy="22066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3" name="Line 391"/>
          <p:cNvSpPr>
            <a:spLocks noChangeShapeType="1"/>
          </p:cNvSpPr>
          <p:nvPr/>
        </p:nvSpPr>
        <p:spPr bwMode="auto">
          <a:xfrm>
            <a:off x="9115425" y="2184456"/>
            <a:ext cx="0" cy="21748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4" name="Text Box 392"/>
          <p:cNvSpPr txBox="1">
            <a:spLocks noChangeArrowheads="1"/>
          </p:cNvSpPr>
          <p:nvPr/>
        </p:nvSpPr>
        <p:spPr bwMode="auto">
          <a:xfrm>
            <a:off x="6757988" y="2906769"/>
            <a:ext cx="214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a:solidFill>
                  <a:srgbClr val="000000"/>
                </a:solidFill>
              </a:rPr>
              <a:t>. . . . . . . . . .</a:t>
            </a:r>
          </a:p>
        </p:txBody>
      </p:sp>
      <p:sp>
        <p:nvSpPr>
          <p:cNvPr id="26655" name="Line 396"/>
          <p:cNvSpPr>
            <a:spLocks noChangeShapeType="1"/>
          </p:cNvSpPr>
          <p:nvPr/>
        </p:nvSpPr>
        <p:spPr bwMode="auto">
          <a:xfrm>
            <a:off x="5480050" y="3035356"/>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6" name="Line 397"/>
          <p:cNvSpPr>
            <a:spLocks noChangeShapeType="1"/>
          </p:cNvSpPr>
          <p:nvPr/>
        </p:nvSpPr>
        <p:spPr bwMode="auto">
          <a:xfrm>
            <a:off x="2854325" y="3029006"/>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7" name="Text Box 398"/>
          <p:cNvSpPr txBox="1">
            <a:spLocks noChangeArrowheads="1"/>
          </p:cNvSpPr>
          <p:nvPr/>
        </p:nvSpPr>
        <p:spPr bwMode="auto">
          <a:xfrm>
            <a:off x="3125788" y="3327456"/>
            <a:ext cx="214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a:solidFill>
                  <a:srgbClr val="000000"/>
                </a:solidFill>
              </a:rPr>
              <a:t>. . . . . . . . . .</a:t>
            </a:r>
          </a:p>
        </p:txBody>
      </p:sp>
      <p:sp>
        <p:nvSpPr>
          <p:cNvPr id="26658" name="Line 399"/>
          <p:cNvSpPr>
            <a:spLocks noChangeShapeType="1"/>
          </p:cNvSpPr>
          <p:nvPr/>
        </p:nvSpPr>
        <p:spPr bwMode="auto">
          <a:xfrm>
            <a:off x="2563814" y="3032180"/>
            <a:ext cx="35956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Rectangle 15"/>
          <p:cNvSpPr/>
          <p:nvPr/>
        </p:nvSpPr>
        <p:spPr>
          <a:xfrm>
            <a:off x="848360" y="5352225"/>
            <a:ext cx="10774680" cy="830997"/>
          </a:xfrm>
          <a:prstGeom prst="rect">
            <a:avLst/>
          </a:prstGeom>
        </p:spPr>
        <p:txBody>
          <a:bodyPr wrap="square">
            <a:spAutoFit/>
          </a:bodyPr>
          <a:lstStyle/>
          <a:p>
            <a:r>
              <a:rPr lang="en-US" sz="2400" dirty="0">
                <a:latin typeface="TimesTenLTStd-Roman"/>
              </a:rPr>
              <a:t>Signed operands less than 32 bits wide must fill the extra bit positions with copies of their sign bit</a:t>
            </a:r>
            <a:endParaRPr lang="en-US" sz="2400" dirty="0"/>
          </a:p>
        </p:txBody>
      </p:sp>
      <p:sp>
        <p:nvSpPr>
          <p:cNvPr id="3" name="Slide Number Placeholder 2"/>
          <p:cNvSpPr>
            <a:spLocks noGrp="1"/>
          </p:cNvSpPr>
          <p:nvPr>
            <p:ph type="sldNum" sz="quarter" idx="12"/>
          </p:nvPr>
        </p:nvSpPr>
        <p:spPr/>
        <p:txBody>
          <a:bodyPr/>
          <a:lstStyle/>
          <a:p>
            <a:fld id="{3CC63E4C-4642-794D-A2FD-70F6B81535F5}" type="slidenum">
              <a:rPr lang="en-US" smtClean="0"/>
              <a:pPr/>
              <a:t>15</a:t>
            </a:fld>
            <a:endParaRPr lang="en-US" dirty="0"/>
          </a:p>
        </p:txBody>
      </p:sp>
    </p:spTree>
    <p:extLst>
      <p:ext uri="{BB962C8B-B14F-4D97-AF65-F5344CB8AC3E}">
        <p14:creationId xmlns:p14="http://schemas.microsoft.com/office/powerpoint/2010/main" val="94390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12" name="Rectangle 329"/>
          <p:cNvSpPr>
            <a:spLocks noGrp="1" noChangeArrowheads="1"/>
          </p:cNvSpPr>
          <p:nvPr>
            <p:ph type="title"/>
          </p:nvPr>
        </p:nvSpPr>
        <p:spPr>
          <a:xfrm>
            <a:off x="2209800" y="203200"/>
            <a:ext cx="7772400" cy="1143000"/>
          </a:xfrm>
        </p:spPr>
        <p:txBody>
          <a:bodyPr/>
          <a:lstStyle/>
          <a:p>
            <a:r>
              <a:rPr lang="en-US" sz="4000"/>
              <a:t>Load (from memory) Instructions</a:t>
            </a:r>
          </a:p>
        </p:txBody>
      </p:sp>
      <p:graphicFrame>
        <p:nvGraphicFramePr>
          <p:cNvPr id="6" name="Group 336"/>
          <p:cNvGraphicFramePr>
            <a:graphicFrameLocks noGrp="1"/>
          </p:cNvGraphicFramePr>
          <p:nvPr>
            <p:extLst>
              <p:ext uri="{D42A27DB-BD31-4B8C-83A1-F6EECF244321}">
                <p14:modId xmlns:p14="http://schemas.microsoft.com/office/powerpoint/2010/main" val="4077582319"/>
              </p:ext>
            </p:extLst>
          </p:nvPr>
        </p:nvGraphicFramePr>
        <p:xfrm>
          <a:off x="2009140" y="1752599"/>
          <a:ext cx="8335963" cy="3295652"/>
        </p:xfrm>
        <a:graphic>
          <a:graphicData uri="http://schemas.openxmlformats.org/drawingml/2006/table">
            <a:tbl>
              <a:tblPr/>
              <a:tblGrid>
                <a:gridCol w="2913063">
                  <a:extLst>
                    <a:ext uri="{9D8B030D-6E8A-4147-A177-3AD203B41FA5}">
                      <a16:colId xmlns:a16="http://schemas.microsoft.com/office/drawing/2014/main" val="20000"/>
                    </a:ext>
                  </a:extLst>
                </a:gridCol>
                <a:gridCol w="2644775">
                  <a:extLst>
                    <a:ext uri="{9D8B030D-6E8A-4147-A177-3AD203B41FA5}">
                      <a16:colId xmlns:a16="http://schemas.microsoft.com/office/drawing/2014/main" val="20001"/>
                    </a:ext>
                  </a:extLst>
                </a:gridCol>
                <a:gridCol w="2778125">
                  <a:extLst>
                    <a:ext uri="{9D8B030D-6E8A-4147-A177-3AD203B41FA5}">
                      <a16:colId xmlns:a16="http://schemas.microsoft.com/office/drawing/2014/main" val="20002"/>
                    </a:ext>
                  </a:extLst>
                </a:gridCol>
              </a:tblGrid>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1" i="1" u="none" strike="noStrike" cap="none" normalizeH="0" baseline="0" dirty="0">
                          <a:ln>
                            <a:noFill/>
                          </a:ln>
                          <a:solidFill>
                            <a:srgbClr val="000000"/>
                          </a:solidFill>
                          <a:effectLst/>
                          <a:latin typeface="Arial" charset="0"/>
                          <a:cs typeface="Times New Roman" pitchFamily="18" charset="0"/>
                        </a:rPr>
                        <a:t>Load/Store Memory</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a:ln>
                            <a:noFill/>
                          </a:ln>
                          <a:solidFill>
                            <a:srgbClr val="000000"/>
                          </a:solidFill>
                          <a:effectLst/>
                          <a:latin typeface="Arial" charset="0"/>
                          <a:cs typeface="Times New Roman" pitchFamily="18" charset="0"/>
                        </a:rPr>
                        <a:t>Operation</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rgbClr val="000000"/>
                          </a:solidFill>
                          <a:effectLst/>
                          <a:latin typeface="Arial" charset="0"/>
                          <a:cs typeface="Times New Roman" pitchFamily="18" charset="0"/>
                        </a:rPr>
                        <a:t>Notes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4699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LDR 	</a:t>
                      </a:r>
                      <a:r>
                        <a:rPr kumimoji="0" lang="en-US" sz="2000" b="0" i="0" u="none" strike="noStrike" cap="none" normalizeH="0" baseline="0" dirty="0">
                          <a:ln>
                            <a:noFill/>
                          </a:ln>
                          <a:solidFill>
                            <a:srgbClr val="000000"/>
                          </a:solidFill>
                          <a:effectLst/>
                          <a:latin typeface="Tahoma" pitchFamily="34" charset="0"/>
                        </a:rPr>
                        <a:t>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32</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LDRB	</a:t>
                      </a:r>
                      <a:r>
                        <a:rPr kumimoji="0" lang="en-US" sz="2000" b="0" i="0" u="none" strike="noStrike" cap="none" normalizeH="0" baseline="0" dirty="0">
                          <a:ln>
                            <a:noFill/>
                          </a:ln>
                          <a:solidFill>
                            <a:srgbClr val="000000"/>
                          </a:solidFill>
                          <a:effectLst/>
                          <a:latin typeface="Tahoma" pitchFamily="34" charset="0"/>
                        </a:rPr>
                        <a:t>	</a:t>
                      </a:r>
                      <a:r>
                        <a:rPr kumimoji="0" lang="en-US"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8</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Zero fills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LDRH	</a:t>
                      </a:r>
                      <a:r>
                        <a:rPr kumimoji="0" lang="en-US" sz="2000" b="0" i="0" u="none" strike="noStrike" cap="none" normalizeH="0" baseline="0" dirty="0">
                          <a:ln>
                            <a:noFill/>
                          </a:ln>
                          <a:solidFill>
                            <a:srgbClr val="000000"/>
                          </a:solidFill>
                          <a:effectLst/>
                          <a:latin typeface="Tahoma" pitchFamily="34" charset="0"/>
                        </a:rPr>
                        <a:t>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16</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Zero fills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LDRSB	</a:t>
                      </a:r>
                      <a:r>
                        <a:rPr kumimoji="0" lang="en-US"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8</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Sign extends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4699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LDRSH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16</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Sign extends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4699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LDRD 	</a:t>
                      </a:r>
                      <a:r>
                        <a:rPr kumimoji="0" lang="en-US" sz="2000" b="0" i="0" u="none" strike="noStrike" cap="none" normalizeH="0" baseline="0" dirty="0">
                          <a:ln>
                            <a:noFill/>
                          </a:ln>
                          <a:solidFill>
                            <a:srgbClr val="000000"/>
                          </a:solidFill>
                          <a:effectLst/>
                          <a:latin typeface="Tahoma" pitchFamily="34" charset="0"/>
                        </a:rPr>
                        <a:t>	</a:t>
                      </a:r>
                      <a:r>
                        <a:rPr kumimoji="0" lang="en-US" sz="1400" b="0" i="0" u="none" strike="noStrike" cap="none" normalizeH="0" baseline="0" dirty="0">
                          <a:ln>
                            <a:noFill/>
                          </a:ln>
                          <a:solidFill>
                            <a:srgbClr val="000000"/>
                          </a:solidFill>
                          <a:effectLst/>
                          <a:latin typeface="Arial" charset="0"/>
                          <a:cs typeface="Times New Roman" pitchFamily="18" charset="0"/>
                        </a:rPr>
                        <a:t>r</a:t>
                      </a:r>
                      <a:r>
                        <a:rPr kumimoji="0" lang="en-US" sz="1400" b="0" i="0" u="none" strike="noStrike" cap="none" normalizeH="0" baseline="-30000" dirty="0">
                          <a:ln>
                            <a:noFill/>
                          </a:ln>
                          <a:solidFill>
                            <a:srgbClr val="000000"/>
                          </a:solidFill>
                          <a:effectLst/>
                          <a:latin typeface="Arial" charset="0"/>
                          <a:cs typeface="Times New Roman" pitchFamily="18" charset="0"/>
                        </a:rPr>
                        <a:t>t</a:t>
                      </a:r>
                      <a:r>
                        <a:rPr kumimoji="0" lang="en-US" sz="1400" b="0" i="0" u="none" strike="noStrike" cap="none" normalizeH="0" baseline="0" dirty="0">
                          <a:ln>
                            <a:noFill/>
                          </a:ln>
                          <a:solidFill>
                            <a:srgbClr val="000000"/>
                          </a:solidFill>
                          <a:effectLst/>
                          <a:latin typeface="Arial" charset="0"/>
                          <a:cs typeface="Times New Roman" pitchFamily="18" charset="0"/>
                        </a:rPr>
                        <a:t>,</a:t>
                      </a:r>
                      <a:r>
                        <a:rPr kumimoji="0" lang="en-US" altLang="zh-CN" sz="1400" b="0" i="0" u="none" strike="noStrike" cap="none" normalizeH="0" baseline="0" dirty="0">
                          <a:ln>
                            <a:noFill/>
                          </a:ln>
                          <a:solidFill>
                            <a:srgbClr val="000000"/>
                          </a:solidFill>
                          <a:effectLst/>
                          <a:latin typeface="Arial" charset="0"/>
                          <a:cs typeface="Times New Roman" pitchFamily="18" charset="0"/>
                        </a:rPr>
                        <a:t>r</a:t>
                      </a:r>
                      <a:r>
                        <a:rPr kumimoji="0" lang="en-US" sz="1400" b="0" i="0" u="none" strike="noStrike" cap="none" normalizeH="0" baseline="-30000" dirty="0">
                          <a:ln>
                            <a:noFill/>
                          </a:ln>
                          <a:solidFill>
                            <a:srgbClr val="000000"/>
                          </a:solidFill>
                          <a:effectLst/>
                          <a:latin typeface="Arial" charset="0"/>
                          <a:cs typeface="Times New Roman" pitchFamily="18" charset="0"/>
                        </a:rPr>
                        <a:t>t2</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Arial" charset="0"/>
                          <a:cs typeface="Times New Roman" pitchFamily="18" charset="0"/>
                        </a:rPr>
                        <a:t>r</a:t>
                      </a:r>
                      <a:r>
                        <a:rPr kumimoji="0" lang="en-US" sz="1400" b="0" i="0" u="none" strike="noStrike" cap="none" normalizeH="0" baseline="-30000" dirty="0">
                          <a:ln>
                            <a:noFill/>
                          </a:ln>
                          <a:solidFill>
                            <a:srgbClr val="000000"/>
                          </a:solidFill>
                          <a:effectLst/>
                          <a:latin typeface="Arial" charset="0"/>
                          <a:cs typeface="Times New Roman" pitchFamily="18" charset="0"/>
                        </a:rPr>
                        <a:t>t2</a:t>
                      </a:r>
                      <a:r>
                        <a:rPr kumimoji="0" lang="en-US" sz="1400" b="0" i="0" u="none" strike="noStrike" cap="none" normalizeH="0" baseline="0" dirty="0">
                          <a:ln>
                            <a:noFill/>
                          </a:ln>
                          <a:solidFill>
                            <a:srgbClr val="000000"/>
                          </a:solidFill>
                          <a:effectLst/>
                          <a:latin typeface="Arial" charset="0"/>
                          <a:cs typeface="Times New Roman" pitchFamily="18" charset="0"/>
                        </a:rPr>
                        <a:t>.</a:t>
                      </a:r>
                      <a:r>
                        <a:rPr kumimoji="0" lang="en-US" altLang="zh-CN" sz="1400" b="0" i="0" u="none" strike="noStrike" cap="none" normalizeH="0" baseline="0" dirty="0">
                          <a:ln>
                            <a:noFill/>
                          </a:ln>
                          <a:solidFill>
                            <a:srgbClr val="000000"/>
                          </a:solidFill>
                          <a:effectLst/>
                          <a:latin typeface="Arial" charset="0"/>
                          <a:cs typeface="Times New Roman" pitchFamily="18" charset="0"/>
                        </a:rPr>
                        <a:t>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t</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64</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pPr/>
              <a:t>16</a:t>
            </a:fld>
            <a:endParaRPr lang="en-US" dirty="0"/>
          </a:p>
        </p:txBody>
      </p:sp>
    </p:spTree>
    <p:extLst>
      <p:ext uri="{BB962C8B-B14F-4D97-AF65-F5344CB8AC3E}">
        <p14:creationId xmlns:p14="http://schemas.microsoft.com/office/powerpoint/2010/main" val="2450851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STRH (Store </a:t>
            </a:r>
            <a:r>
              <a:rPr lang="en-US" dirty="0" err="1"/>
              <a:t>Halfword</a:t>
            </a:r>
            <a:r>
              <a:rPr lang="en-US" dirty="0"/>
              <a:t>)</a:t>
            </a:r>
          </a:p>
        </p:txBody>
      </p:sp>
      <p:graphicFrame>
        <p:nvGraphicFramePr>
          <p:cNvPr id="365571" name="Group 3"/>
          <p:cNvGraphicFramePr>
            <a:graphicFrameLocks noGrp="1"/>
          </p:cNvGraphicFramePr>
          <p:nvPr>
            <p:ph sz="half" idx="4294967295"/>
            <p:extLst>
              <p:ext uri="{D42A27DB-BD31-4B8C-83A1-F6EECF244321}">
                <p14:modId xmlns:p14="http://schemas.microsoft.com/office/powerpoint/2010/main" val="3992081383"/>
              </p:ext>
            </p:extLst>
          </p:nvPr>
        </p:nvGraphicFramePr>
        <p:xfrm>
          <a:off x="2480470" y="833203"/>
          <a:ext cx="7183437" cy="1009650"/>
        </p:xfrm>
        <a:graphic>
          <a:graphicData uri="http://schemas.openxmlformats.org/drawingml/2006/table">
            <a:tbl>
              <a:tblPr/>
              <a:tblGrid>
                <a:gridCol w="898525">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898525">
                  <a:extLst>
                    <a:ext uri="{9D8B030D-6E8A-4147-A177-3AD203B41FA5}">
                      <a16:colId xmlns:a16="http://schemas.microsoft.com/office/drawing/2014/main" val="20003"/>
                    </a:ext>
                  </a:extLst>
                </a:gridCol>
                <a:gridCol w="896938">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gridCol w="896937">
                  <a:extLst>
                    <a:ext uri="{9D8B030D-6E8A-4147-A177-3AD203B41FA5}">
                      <a16:colId xmlns:a16="http://schemas.microsoft.com/office/drawing/2014/main" val="20006"/>
                    </a:ext>
                  </a:extLst>
                </a:gridCol>
                <a:gridCol w="898525">
                  <a:extLst>
                    <a:ext uri="{9D8B030D-6E8A-4147-A177-3AD203B41FA5}">
                      <a16:colId xmlns:a16="http://schemas.microsoft.com/office/drawing/2014/main" val="20007"/>
                    </a:ext>
                  </a:extLst>
                </a:gridCol>
              </a:tblGrid>
              <a:tr h="5048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31</a:t>
                      </a:r>
                    </a:p>
                  </a:txBody>
                  <a:tcPr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16</a:t>
                      </a: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15</a:t>
                      </a: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0</a:t>
                      </a: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04825">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32-bit Register (unmodified)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365595" name="Group 27"/>
          <p:cNvGraphicFramePr>
            <a:graphicFrameLocks noGrp="1"/>
          </p:cNvGraphicFramePr>
          <p:nvPr>
            <p:ph idx="4294967295"/>
            <p:extLst>
              <p:ext uri="{D42A27DB-BD31-4B8C-83A1-F6EECF244321}">
                <p14:modId xmlns:p14="http://schemas.microsoft.com/office/powerpoint/2010/main" val="1458873089"/>
              </p:ext>
            </p:extLst>
          </p:nvPr>
        </p:nvGraphicFramePr>
        <p:xfrm>
          <a:off x="6072189" y="4188142"/>
          <a:ext cx="3578225" cy="1054100"/>
        </p:xfrm>
        <a:graphic>
          <a:graphicData uri="http://schemas.openxmlformats.org/drawingml/2006/table">
            <a:tbl>
              <a:tblPr/>
              <a:tblGrid>
                <a:gridCol w="1789113">
                  <a:extLst>
                    <a:ext uri="{9D8B030D-6E8A-4147-A177-3AD203B41FA5}">
                      <a16:colId xmlns:a16="http://schemas.microsoft.com/office/drawing/2014/main" val="20000"/>
                    </a:ext>
                  </a:extLst>
                </a:gridCol>
                <a:gridCol w="1789112">
                  <a:extLst>
                    <a:ext uri="{9D8B030D-6E8A-4147-A177-3AD203B41FA5}">
                      <a16:colId xmlns:a16="http://schemas.microsoft.com/office/drawing/2014/main" val="20001"/>
                    </a:ext>
                  </a:extLst>
                </a:gridCol>
              </a:tblGrid>
              <a:tr h="527050">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16-bit Memory Half-Word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0"/>
                  </a:ext>
                </a:extLst>
              </a:tr>
              <a:tr h="527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15</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0</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8696" name="Line 39"/>
          <p:cNvSpPr>
            <a:spLocks noChangeShapeType="1"/>
          </p:cNvSpPr>
          <p:nvPr/>
        </p:nvSpPr>
        <p:spPr bwMode="auto">
          <a:xfrm>
            <a:off x="6159500" y="1968818"/>
            <a:ext cx="0" cy="2206625"/>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7" name="Text Box 45"/>
          <p:cNvSpPr txBox="1">
            <a:spLocks noChangeArrowheads="1"/>
          </p:cNvSpPr>
          <p:nvPr/>
        </p:nvSpPr>
        <p:spPr bwMode="auto">
          <a:xfrm>
            <a:off x="6757988" y="2710181"/>
            <a:ext cx="214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a:solidFill>
                  <a:srgbClr val="000000"/>
                </a:solidFill>
              </a:rPr>
              <a:t>. . . . . . . . . .</a:t>
            </a:r>
          </a:p>
        </p:txBody>
      </p:sp>
      <p:sp>
        <p:nvSpPr>
          <p:cNvPr id="28698" name="AutoShape 50"/>
          <p:cNvSpPr>
            <a:spLocks/>
          </p:cNvSpPr>
          <p:nvPr/>
        </p:nvSpPr>
        <p:spPr bwMode="auto">
          <a:xfrm rot="-5400000">
            <a:off x="3912394" y="483711"/>
            <a:ext cx="520700" cy="3516312"/>
          </a:xfrm>
          <a:prstGeom prst="leftBrace">
            <a:avLst>
              <a:gd name="adj1" fmla="val 56275"/>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9" name="Text Box 51"/>
          <p:cNvSpPr txBox="1">
            <a:spLocks noChangeArrowheads="1"/>
          </p:cNvSpPr>
          <p:nvPr/>
        </p:nvSpPr>
        <p:spPr bwMode="auto">
          <a:xfrm>
            <a:off x="2271714" y="2557781"/>
            <a:ext cx="3800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b="0">
                <a:solidFill>
                  <a:srgbClr val="000000"/>
                </a:solidFill>
              </a:rPr>
              <a:t>Most-significant 16 bits are </a:t>
            </a:r>
            <a:br>
              <a:rPr lang="en-US" b="0">
                <a:solidFill>
                  <a:srgbClr val="000000"/>
                </a:solidFill>
              </a:rPr>
            </a:br>
            <a:r>
              <a:rPr lang="en-US" b="0" u="sng">
                <a:solidFill>
                  <a:srgbClr val="000000"/>
                </a:solidFill>
              </a:rPr>
              <a:t>not</a:t>
            </a:r>
            <a:r>
              <a:rPr lang="en-US" b="0">
                <a:solidFill>
                  <a:srgbClr val="000000"/>
                </a:solidFill>
              </a:rPr>
              <a:t> written into memory</a:t>
            </a:r>
          </a:p>
        </p:txBody>
      </p:sp>
      <p:sp>
        <p:nvSpPr>
          <p:cNvPr id="28700" name="Line 39"/>
          <p:cNvSpPr>
            <a:spLocks noChangeShapeType="1"/>
          </p:cNvSpPr>
          <p:nvPr/>
        </p:nvSpPr>
        <p:spPr bwMode="auto">
          <a:xfrm>
            <a:off x="6438900" y="1981518"/>
            <a:ext cx="0" cy="2206625"/>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1" name="Line 39"/>
          <p:cNvSpPr>
            <a:spLocks noChangeShapeType="1"/>
          </p:cNvSpPr>
          <p:nvPr/>
        </p:nvSpPr>
        <p:spPr bwMode="auto">
          <a:xfrm>
            <a:off x="9131300" y="1981518"/>
            <a:ext cx="0" cy="2206625"/>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2" name="Line 39"/>
          <p:cNvSpPr>
            <a:spLocks noChangeShapeType="1"/>
          </p:cNvSpPr>
          <p:nvPr/>
        </p:nvSpPr>
        <p:spPr bwMode="auto">
          <a:xfrm>
            <a:off x="9423400" y="1968818"/>
            <a:ext cx="0" cy="2206625"/>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Rectangle 2"/>
          <p:cNvSpPr/>
          <p:nvPr/>
        </p:nvSpPr>
        <p:spPr>
          <a:xfrm>
            <a:off x="863600" y="5116829"/>
            <a:ext cx="10210800" cy="1477328"/>
          </a:xfrm>
          <a:prstGeom prst="rect">
            <a:avLst/>
          </a:prstGeom>
        </p:spPr>
        <p:txBody>
          <a:bodyPr wrap="square">
            <a:spAutoFit/>
          </a:bodyPr>
          <a:lstStyle/>
          <a:p>
            <a:r>
              <a:rPr lang="en-US" dirty="0">
                <a:latin typeface="TimesTenLTStd-Roman"/>
              </a:rPr>
              <a:t>Writing a half-word result to address 104: The two memory bytes that should be written are at addresses 104 and 105. However, the 32-bit memory data bus is actually 4 bytes wide, corresponding to addresses 104, 105, 106, and 107. Each byte of the memory data bus has its own write enable; during the memory write cycle, the write-enable signals for addresses 106 and 107 are disabled so that only the bytes at addresses 104 and 105 are modified.</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17</a:t>
            </a:fld>
            <a:endParaRPr lang="en-US" dirty="0"/>
          </a:p>
        </p:txBody>
      </p:sp>
    </p:spTree>
    <p:extLst>
      <p:ext uri="{BB962C8B-B14F-4D97-AF65-F5344CB8AC3E}">
        <p14:creationId xmlns:p14="http://schemas.microsoft.com/office/powerpoint/2010/main" val="487406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6" name="Rectangle 64"/>
          <p:cNvSpPr>
            <a:spLocks noGrp="1" noChangeArrowheads="1"/>
          </p:cNvSpPr>
          <p:nvPr>
            <p:ph type="title"/>
          </p:nvPr>
        </p:nvSpPr>
        <p:spPr>
          <a:xfrm>
            <a:off x="2209800" y="582613"/>
            <a:ext cx="7772400" cy="1143000"/>
          </a:xfrm>
        </p:spPr>
        <p:txBody>
          <a:bodyPr/>
          <a:lstStyle/>
          <a:p>
            <a:r>
              <a:rPr lang="en-US"/>
              <a:t>Store (to memory) Instructions</a:t>
            </a:r>
          </a:p>
        </p:txBody>
      </p:sp>
      <p:graphicFrame>
        <p:nvGraphicFramePr>
          <p:cNvPr id="7" name="Group 68"/>
          <p:cNvGraphicFramePr>
            <a:graphicFrameLocks noGrp="1"/>
          </p:cNvGraphicFramePr>
          <p:nvPr>
            <p:extLst>
              <p:ext uri="{D42A27DB-BD31-4B8C-83A1-F6EECF244321}">
                <p14:modId xmlns:p14="http://schemas.microsoft.com/office/powerpoint/2010/main" val="3152715580"/>
              </p:ext>
            </p:extLst>
          </p:nvPr>
        </p:nvGraphicFramePr>
        <p:xfrm>
          <a:off x="492761" y="2334895"/>
          <a:ext cx="10637521" cy="2357440"/>
        </p:xfrm>
        <a:graphic>
          <a:graphicData uri="http://schemas.openxmlformats.org/drawingml/2006/table">
            <a:tbl>
              <a:tblPr/>
              <a:tblGrid>
                <a:gridCol w="2235199">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1510030">
                  <a:extLst>
                    <a:ext uri="{9D8B030D-6E8A-4147-A177-3AD203B41FA5}">
                      <a16:colId xmlns:a16="http://schemas.microsoft.com/office/drawing/2014/main" val="20002"/>
                    </a:ext>
                  </a:extLst>
                </a:gridCol>
                <a:gridCol w="1510031">
                  <a:extLst>
                    <a:ext uri="{9D8B030D-6E8A-4147-A177-3AD203B41FA5}">
                      <a16:colId xmlns:a16="http://schemas.microsoft.com/office/drawing/2014/main" val="1869275341"/>
                    </a:ext>
                  </a:extLst>
                </a:gridCol>
                <a:gridCol w="1510031">
                  <a:extLst>
                    <a:ext uri="{9D8B030D-6E8A-4147-A177-3AD203B41FA5}">
                      <a16:colId xmlns:a16="http://schemas.microsoft.com/office/drawing/2014/main" val="2578510015"/>
                    </a:ext>
                  </a:extLst>
                </a:gridCol>
                <a:gridCol w="1510030">
                  <a:extLst>
                    <a:ext uri="{9D8B030D-6E8A-4147-A177-3AD203B41FA5}">
                      <a16:colId xmlns:a16="http://schemas.microsoft.com/office/drawing/2014/main" val="884583113"/>
                    </a:ext>
                  </a:extLst>
                </a:gridCol>
              </a:tblGrid>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1" i="1" u="none" strike="noStrike" cap="none" normalizeH="0" baseline="0">
                          <a:ln>
                            <a:noFill/>
                          </a:ln>
                          <a:solidFill>
                            <a:srgbClr val="000000"/>
                          </a:solidFill>
                          <a:effectLst/>
                          <a:latin typeface="Arial" charset="0"/>
                          <a:cs typeface="Times New Roman" pitchFamily="18" charset="0"/>
                        </a:rPr>
                        <a:t>Load/Store Memory</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a:ln>
                            <a:noFill/>
                          </a:ln>
                          <a:solidFill>
                            <a:srgbClr val="000000"/>
                          </a:solidFill>
                          <a:effectLst/>
                          <a:latin typeface="Arial" charset="0"/>
                          <a:cs typeface="Times New Roman" pitchFamily="18" charset="0"/>
                        </a:rPr>
                        <a:t>Operation</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gridSpan="4">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a:ln>
                            <a:noFill/>
                          </a:ln>
                          <a:solidFill>
                            <a:srgbClr val="000000"/>
                          </a:solidFill>
                          <a:effectLst/>
                          <a:latin typeface="Arial" charset="0"/>
                          <a:cs typeface="Times New Roman" pitchFamily="18" charset="0"/>
                        </a:rPr>
                        <a:t>Memory Byte Addresses Actually Written</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STR	</a:t>
                      </a:r>
                      <a:r>
                        <a:rPr kumimoji="0" lang="en-US" sz="2000" b="0" i="0" u="none" strike="noStrike" cap="none" normalizeH="0" baseline="0" dirty="0">
                          <a:ln>
                            <a:noFill/>
                          </a:ln>
                          <a:solidFill>
                            <a:srgbClr val="000000"/>
                          </a:solidFill>
                          <a:effectLst/>
                          <a:latin typeface="Tahoma" pitchFamily="34" charset="0"/>
                        </a:rPr>
                        <a:t>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32</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Arial" charset="0"/>
                        </a:rPr>
                        <a:t>a</a:t>
                      </a:r>
                      <a:r>
                        <a:rPr kumimoji="0" lang="en-US" sz="1400" b="0" i="0" u="none" strike="noStrike" cap="none" normalizeH="0" baseline="0" dirty="0">
                          <a:ln>
                            <a:noFill/>
                          </a:ln>
                          <a:solidFill>
                            <a:srgbClr val="000000"/>
                          </a:solidFill>
                          <a:effectLst/>
                          <a:latin typeface="Arial" charset="0"/>
                        </a:rPr>
                        <a:t>ddr+3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rPr>
                        <a:t>addr+2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Arial" charset="0"/>
                        </a:rPr>
                        <a:t>a</a:t>
                      </a:r>
                      <a:r>
                        <a:rPr kumimoji="0" lang="en-US" sz="1400" b="0" i="0" u="none" strike="noStrike" cap="none" normalizeH="0" baseline="0" dirty="0">
                          <a:ln>
                            <a:noFill/>
                          </a:ln>
                          <a:solidFill>
                            <a:srgbClr val="000000"/>
                          </a:solidFill>
                          <a:effectLst/>
                          <a:latin typeface="Arial" charset="0"/>
                        </a:rPr>
                        <a:t>ddr+1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err="1">
                          <a:ln>
                            <a:noFill/>
                          </a:ln>
                          <a:solidFill>
                            <a:srgbClr val="000000"/>
                          </a:solidFill>
                          <a:effectLst/>
                          <a:latin typeface="Arial" charset="0"/>
                        </a:rPr>
                        <a:t>addr</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STRB	</a:t>
                      </a:r>
                      <a:r>
                        <a:rPr kumimoji="0" lang="en-US" sz="2000" b="0" i="0" u="none" strike="noStrike" cap="none" normalizeH="0" baseline="0" dirty="0">
                          <a:ln>
                            <a:noFill/>
                          </a:ln>
                          <a:solidFill>
                            <a:srgbClr val="000000"/>
                          </a:solidFill>
                          <a:effectLst/>
                          <a:latin typeface="Tahoma" pitchFamily="34" charset="0"/>
                        </a:rPr>
                        <a:t>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8</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rgbClr val="000000"/>
                          </a:solidFill>
                          <a:effectLst/>
                          <a:latin typeface="Arial" charset="0"/>
                        </a:rPr>
                        <a:t>a</a:t>
                      </a:r>
                      <a:r>
                        <a:rPr kumimoji="0" lang="en-US" sz="1400" b="0" i="0" u="none" strike="noStrike" cap="none" normalizeH="0" baseline="0" dirty="0" err="1">
                          <a:ln>
                            <a:noFill/>
                          </a:ln>
                          <a:solidFill>
                            <a:srgbClr val="000000"/>
                          </a:solidFill>
                          <a:effectLst/>
                          <a:latin typeface="Arial" charset="0"/>
                        </a:rPr>
                        <a:t>ddr</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STRH	</a:t>
                      </a:r>
                      <a:r>
                        <a:rPr kumimoji="0" lang="en-US" sz="2000" b="0" i="0" u="none" strike="noStrike" cap="none" normalizeH="0" baseline="0" dirty="0">
                          <a:ln>
                            <a:noFill/>
                          </a:ln>
                          <a:solidFill>
                            <a:srgbClr val="000000"/>
                          </a:solidFill>
                          <a:effectLst/>
                          <a:latin typeface="Tahoma" pitchFamily="34" charset="0"/>
                        </a:rPr>
                        <a:t>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16</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Arial" charset="0"/>
                        </a:rPr>
                        <a:t>a</a:t>
                      </a:r>
                      <a:r>
                        <a:rPr kumimoji="0" lang="en-US" sz="1400" b="0" i="0" u="none" strike="noStrike" cap="none" normalizeH="0" baseline="0" dirty="0">
                          <a:ln>
                            <a:noFill/>
                          </a:ln>
                          <a:solidFill>
                            <a:srgbClr val="000000"/>
                          </a:solidFill>
                          <a:effectLst/>
                          <a:latin typeface="Arial" charset="0"/>
                        </a:rPr>
                        <a:t>ddr+1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err="1">
                          <a:ln>
                            <a:noFill/>
                          </a:ln>
                          <a:solidFill>
                            <a:srgbClr val="000000"/>
                          </a:solidFill>
                          <a:effectLst/>
                          <a:latin typeface="Arial" charset="0"/>
                        </a:rPr>
                        <a:t>addr</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STRD	</a:t>
                      </a:r>
                      <a:r>
                        <a:rPr kumimoji="0" lang="en-US" sz="2000" b="0" i="0" u="none" strike="noStrike" cap="none" normalizeH="0" baseline="0" dirty="0">
                          <a:ln>
                            <a:noFill/>
                          </a:ln>
                          <a:solidFill>
                            <a:srgbClr val="000000"/>
                          </a:solidFill>
                          <a:effectLst/>
                          <a:latin typeface="Tahoma" pitchFamily="34" charset="0"/>
                        </a:rPr>
                        <a:t>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t</a:t>
                      </a:r>
                      <a:r>
                        <a:rPr kumimoji="0" lang="en-US" sz="1400" b="0" i="0" u="none" strike="noStrike" cap="none" normalizeH="0" baseline="0" dirty="0">
                          <a:ln>
                            <a:noFill/>
                          </a:ln>
                          <a:solidFill>
                            <a:srgbClr val="000000"/>
                          </a:solidFill>
                          <a:effectLst/>
                          <a:latin typeface="Arial" charset="0"/>
                          <a:cs typeface="Times New Roman" pitchFamily="18" charset="0"/>
                        </a:rPr>
                        <a:t>,</a:t>
                      </a:r>
                      <a:r>
                        <a:rPr kumimoji="0" lang="en-US" altLang="zh-CN" sz="1400" b="0" i="0" u="none" strike="noStrike" cap="none" normalizeH="0" baseline="0" dirty="0">
                          <a:ln>
                            <a:noFill/>
                          </a:ln>
                          <a:solidFill>
                            <a:srgbClr val="000000"/>
                          </a:solidFill>
                          <a:effectLst/>
                          <a:latin typeface="Arial" charset="0"/>
                          <a:cs typeface="Times New Roman" pitchFamily="18" charset="0"/>
                        </a:rPr>
                        <a:t> r</a:t>
                      </a:r>
                      <a:r>
                        <a:rPr kumimoji="0" lang="en-US" sz="1400" b="0" i="0" u="none" strike="noStrike" cap="none" normalizeH="0" baseline="-30000" dirty="0">
                          <a:ln>
                            <a:noFill/>
                          </a:ln>
                          <a:solidFill>
                            <a:srgbClr val="000000"/>
                          </a:solidFill>
                          <a:effectLst/>
                          <a:latin typeface="Arial" charset="0"/>
                          <a:cs typeface="Times New Roman" pitchFamily="18" charset="0"/>
                        </a:rPr>
                        <a:t>t2</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r</a:t>
                      </a:r>
                      <a:r>
                        <a:rPr kumimoji="0" lang="en-US" sz="1400" b="0" i="0" u="none" strike="noStrike" cap="none" normalizeH="0" baseline="-30000" dirty="0">
                          <a:ln>
                            <a:noFill/>
                          </a:ln>
                          <a:solidFill>
                            <a:srgbClr val="000000"/>
                          </a:solidFill>
                          <a:effectLst/>
                          <a:latin typeface="Arial" charset="0"/>
                          <a:cs typeface="Times New Roman" pitchFamily="18" charset="0"/>
                        </a:rPr>
                        <a:t>t2</a:t>
                      </a:r>
                      <a:r>
                        <a:rPr kumimoji="0" lang="en-US" sz="1400" b="0" i="0" u="none" strike="noStrike" cap="none" normalizeH="0" baseline="0" dirty="0">
                          <a:ln>
                            <a:noFill/>
                          </a:ln>
                          <a:solidFill>
                            <a:srgbClr val="000000"/>
                          </a:solidFill>
                          <a:effectLst/>
                          <a:latin typeface="Arial" charset="0"/>
                          <a:cs typeface="Times New Roman" pitchFamily="18" charset="0"/>
                        </a:rPr>
                        <a:t>.r</a:t>
                      </a:r>
                      <a:r>
                        <a:rPr kumimoji="0" lang="en-US" sz="1400" b="0" i="0" u="none" strike="noStrike" cap="none" normalizeH="0" baseline="-30000" dirty="0">
                          <a:ln>
                            <a:noFill/>
                          </a:ln>
                          <a:solidFill>
                            <a:srgbClr val="000000"/>
                          </a:solidFill>
                          <a:effectLst/>
                          <a:latin typeface="Arial" charset="0"/>
                          <a:cs typeface="Times New Roman" pitchFamily="18" charset="0"/>
                        </a:rPr>
                        <a:t>t</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64</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gridSpan="4">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pPr/>
              <a:t>18</a:t>
            </a:fld>
            <a:endParaRPr lang="en-US" dirty="0"/>
          </a:p>
        </p:txBody>
      </p:sp>
    </p:spTree>
    <p:extLst>
      <p:ext uri="{BB962C8B-B14F-4D97-AF65-F5344CB8AC3E}">
        <p14:creationId xmlns:p14="http://schemas.microsoft.com/office/powerpoint/2010/main" val="211656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4680389" y="3365892"/>
            <a:ext cx="2702859" cy="620807"/>
          </a:xfrm>
          <a:prstGeom prst="rect">
            <a:avLst/>
          </a:prstGeom>
          <a:solidFill>
            <a:srgbClr val="00CC99">
              <a:lumMod val="40000"/>
              <a:lumOff val="60000"/>
            </a:srgbClr>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32-bit register(s)</a:t>
            </a:r>
          </a:p>
        </p:txBody>
      </p:sp>
      <p:sp>
        <p:nvSpPr>
          <p:cNvPr id="65" name="Rectangle 64"/>
          <p:cNvSpPr/>
          <p:nvPr/>
        </p:nvSpPr>
        <p:spPr bwMode="auto">
          <a:xfrm>
            <a:off x="4668057" y="1367091"/>
            <a:ext cx="2702859"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int_32, uint_32</a:t>
            </a:r>
          </a:p>
        </p:txBody>
      </p:sp>
      <p:sp>
        <p:nvSpPr>
          <p:cNvPr id="66" name="Rectangle 65"/>
          <p:cNvSpPr/>
          <p:nvPr/>
        </p:nvSpPr>
        <p:spPr bwMode="auto">
          <a:xfrm>
            <a:off x="3341295" y="6009266"/>
            <a:ext cx="5405718"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int_64, uint_64</a:t>
            </a:r>
          </a:p>
        </p:txBody>
      </p:sp>
      <p:sp>
        <p:nvSpPr>
          <p:cNvPr id="67" name="Rectangle 66"/>
          <p:cNvSpPr/>
          <p:nvPr/>
        </p:nvSpPr>
        <p:spPr bwMode="auto">
          <a:xfrm>
            <a:off x="8847861" y="2181993"/>
            <a:ext cx="1351429"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uint_16</a:t>
            </a:r>
          </a:p>
        </p:txBody>
      </p:sp>
      <p:sp>
        <p:nvSpPr>
          <p:cNvPr id="68" name="Rectangle 67"/>
          <p:cNvSpPr/>
          <p:nvPr/>
        </p:nvSpPr>
        <p:spPr bwMode="auto">
          <a:xfrm>
            <a:off x="2142266" y="2181993"/>
            <a:ext cx="1052233"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uint_8</a:t>
            </a:r>
          </a:p>
        </p:txBody>
      </p:sp>
      <p:sp>
        <p:nvSpPr>
          <p:cNvPr id="69" name="Rectangle 68"/>
          <p:cNvSpPr/>
          <p:nvPr/>
        </p:nvSpPr>
        <p:spPr bwMode="auto">
          <a:xfrm>
            <a:off x="2142263" y="4643265"/>
            <a:ext cx="1052233"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int_8</a:t>
            </a:r>
          </a:p>
        </p:txBody>
      </p:sp>
      <p:sp>
        <p:nvSpPr>
          <p:cNvPr id="70" name="Rectangle 69"/>
          <p:cNvSpPr/>
          <p:nvPr/>
        </p:nvSpPr>
        <p:spPr bwMode="auto">
          <a:xfrm>
            <a:off x="8847859" y="4643265"/>
            <a:ext cx="1351429"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int_16</a:t>
            </a:r>
          </a:p>
        </p:txBody>
      </p:sp>
      <p:cxnSp>
        <p:nvCxnSpPr>
          <p:cNvPr id="71" name="Straight Arrow Connector 70"/>
          <p:cNvCxnSpPr>
            <a:endCxn id="69" idx="3"/>
          </p:cNvCxnSpPr>
          <p:nvPr/>
        </p:nvCxnSpPr>
        <p:spPr bwMode="auto">
          <a:xfrm flipH="1">
            <a:off x="3194496" y="3986699"/>
            <a:ext cx="1473561" cy="966970"/>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p:spPr>
      </p:cxnSp>
      <p:cxnSp>
        <p:nvCxnSpPr>
          <p:cNvPr id="72" name="Straight Arrow Connector 71"/>
          <p:cNvCxnSpPr>
            <a:endCxn id="68" idx="3"/>
          </p:cNvCxnSpPr>
          <p:nvPr/>
        </p:nvCxnSpPr>
        <p:spPr bwMode="auto">
          <a:xfrm flipH="1" flipV="1">
            <a:off x="3194499" y="2492397"/>
            <a:ext cx="1487578" cy="873495"/>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p:spPr>
      </p:cxnSp>
      <p:cxnSp>
        <p:nvCxnSpPr>
          <p:cNvPr id="73" name="Straight Arrow Connector 72"/>
          <p:cNvCxnSpPr/>
          <p:nvPr/>
        </p:nvCxnSpPr>
        <p:spPr bwMode="auto">
          <a:xfrm flipH="1">
            <a:off x="7383248" y="2419558"/>
            <a:ext cx="1464614" cy="946334"/>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p:spPr>
      </p:cxnSp>
      <p:cxnSp>
        <p:nvCxnSpPr>
          <p:cNvPr id="74" name="Straight Arrow Connector 73"/>
          <p:cNvCxnSpPr>
            <a:endCxn id="70" idx="1"/>
          </p:cNvCxnSpPr>
          <p:nvPr/>
        </p:nvCxnSpPr>
        <p:spPr bwMode="auto">
          <a:xfrm>
            <a:off x="7383248" y="3883511"/>
            <a:ext cx="1464611" cy="1070158"/>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p:spPr>
      </p:cxnSp>
      <p:cxnSp>
        <p:nvCxnSpPr>
          <p:cNvPr id="75" name="Straight Arrow Connector 74"/>
          <p:cNvCxnSpPr>
            <a:stCxn id="65" idx="2"/>
            <a:endCxn id="64" idx="0"/>
          </p:cNvCxnSpPr>
          <p:nvPr/>
        </p:nvCxnSpPr>
        <p:spPr bwMode="auto">
          <a:xfrm>
            <a:off x="6019487" y="1987898"/>
            <a:ext cx="12332" cy="1377994"/>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p:spPr>
      </p:cxnSp>
      <p:cxnSp>
        <p:nvCxnSpPr>
          <p:cNvPr id="76" name="Straight Arrow Connector 75"/>
          <p:cNvCxnSpPr>
            <a:stCxn id="64" idx="2"/>
            <a:endCxn id="66" idx="0"/>
          </p:cNvCxnSpPr>
          <p:nvPr/>
        </p:nvCxnSpPr>
        <p:spPr bwMode="auto">
          <a:xfrm>
            <a:off x="6031819" y="3986699"/>
            <a:ext cx="12335" cy="2022567"/>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p:spPr>
      </p:cxnSp>
      <p:sp>
        <p:nvSpPr>
          <p:cNvPr id="79" name="TextBox 78"/>
          <p:cNvSpPr txBox="1"/>
          <p:nvPr/>
        </p:nvSpPr>
        <p:spPr>
          <a:xfrm>
            <a:off x="3455595" y="2744478"/>
            <a:ext cx="1322296" cy="369332"/>
          </a:xfrm>
          <a:prstGeom prst="rect">
            <a:avLst/>
          </a:prstGeom>
          <a:solidFill>
            <a:srgbClr val="FFFFFF"/>
          </a:solidFill>
          <a:ln>
            <a:noFill/>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LDRB/STRB</a:t>
            </a:r>
          </a:p>
        </p:txBody>
      </p:sp>
      <p:sp>
        <p:nvSpPr>
          <p:cNvPr id="80" name="TextBox 79"/>
          <p:cNvSpPr txBox="1"/>
          <p:nvPr/>
        </p:nvSpPr>
        <p:spPr>
          <a:xfrm>
            <a:off x="3344933" y="4237892"/>
            <a:ext cx="1358717" cy="369332"/>
          </a:xfrm>
          <a:prstGeom prst="rect">
            <a:avLst/>
          </a:prstGeom>
          <a:solidFill>
            <a:srgbClr val="FFFFFF"/>
          </a:solidFill>
          <a:ln>
            <a:noFill/>
          </a:ln>
          <a:effectLst/>
        </p:spPr>
        <p:txBody>
          <a:bodyPr wrap="square" rtlCol="0">
            <a:spAutoFit/>
          </a:body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LDRSB/STRB</a:t>
            </a:r>
          </a:p>
        </p:txBody>
      </p:sp>
      <p:sp>
        <p:nvSpPr>
          <p:cNvPr id="81" name="TextBox 80"/>
          <p:cNvSpPr txBox="1"/>
          <p:nvPr/>
        </p:nvSpPr>
        <p:spPr>
          <a:xfrm>
            <a:off x="7422474" y="2771093"/>
            <a:ext cx="1358156" cy="369332"/>
          </a:xfrm>
          <a:prstGeom prst="rect">
            <a:avLst/>
          </a:prstGeom>
          <a:solidFill>
            <a:srgbClr val="FFFFFF"/>
          </a:solidFill>
          <a:ln>
            <a:noFill/>
          </a:ln>
          <a:effectLst/>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LDRH/STRH</a:t>
            </a:r>
          </a:p>
        </p:txBody>
      </p:sp>
      <p:sp>
        <p:nvSpPr>
          <p:cNvPr id="82" name="TextBox 81"/>
          <p:cNvSpPr txBox="1"/>
          <p:nvPr/>
        </p:nvSpPr>
        <p:spPr>
          <a:xfrm>
            <a:off x="7423025" y="4238349"/>
            <a:ext cx="1424838" cy="369332"/>
          </a:xfrm>
          <a:prstGeom prst="rect">
            <a:avLst/>
          </a:prstGeom>
          <a:solidFill>
            <a:srgbClr val="FFFFFF"/>
          </a:solidFill>
          <a:ln>
            <a:noFill/>
          </a:ln>
          <a:effectLst/>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LDRSH/STRH</a:t>
            </a:r>
          </a:p>
        </p:txBody>
      </p:sp>
      <p:sp>
        <p:nvSpPr>
          <p:cNvPr id="83" name="TextBox 82"/>
          <p:cNvSpPr txBox="1"/>
          <p:nvPr/>
        </p:nvSpPr>
        <p:spPr>
          <a:xfrm>
            <a:off x="5433152" y="2495890"/>
            <a:ext cx="1222003" cy="369332"/>
          </a:xfrm>
          <a:prstGeom prst="rect">
            <a:avLst/>
          </a:prstGeom>
          <a:solidFill>
            <a:srgbClr val="FFFFFF"/>
          </a:solidFill>
          <a:ln>
            <a:noFill/>
          </a:ln>
          <a:effectLst/>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LDR/STR</a:t>
            </a:r>
          </a:p>
        </p:txBody>
      </p:sp>
      <p:sp>
        <p:nvSpPr>
          <p:cNvPr id="84" name="TextBox 83"/>
          <p:cNvSpPr txBox="1"/>
          <p:nvPr/>
        </p:nvSpPr>
        <p:spPr>
          <a:xfrm>
            <a:off x="5306798" y="4776726"/>
            <a:ext cx="1476937" cy="369332"/>
          </a:xfrm>
          <a:prstGeom prst="rect">
            <a:avLst/>
          </a:prstGeom>
          <a:solidFill>
            <a:srgbClr val="FFFFFF"/>
          </a:solidFill>
          <a:ln>
            <a:noFill/>
          </a:ln>
          <a:effectLst/>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LDRD/STRD</a:t>
            </a:r>
          </a:p>
        </p:txBody>
      </p:sp>
      <p:sp>
        <p:nvSpPr>
          <p:cNvPr id="85" name="TextBox 84"/>
          <p:cNvSpPr txBox="1"/>
          <p:nvPr/>
        </p:nvSpPr>
        <p:spPr>
          <a:xfrm>
            <a:off x="1801607" y="1803232"/>
            <a:ext cx="1815353" cy="369332"/>
          </a:xfrm>
          <a:prstGeom prst="rect">
            <a:avLst/>
          </a:prstGeom>
          <a:noFill/>
        </p:spPr>
        <p:txBody>
          <a:bodyPr wrap="square" rtlCol="0">
            <a:spAutoFit/>
          </a:bodyPr>
          <a:lstStyle/>
          <a:p>
            <a:pPr algn="ctr" defTabSz="914400" eaLnBrk="0" fontAlgn="base" hangingPunct="0">
              <a:spcBef>
                <a:spcPct val="0"/>
              </a:spcBef>
              <a:spcAft>
                <a:spcPct val="0"/>
              </a:spcAft>
            </a:pPr>
            <a:r>
              <a:rPr lang="en-US" dirty="0">
                <a:solidFill>
                  <a:srgbClr val="CCECFF">
                    <a:lumMod val="10000"/>
                  </a:srgbClr>
                </a:solidFill>
                <a:cs typeface="Calibri" pitchFamily="34" charset="0"/>
              </a:rPr>
              <a:t>unsigned char</a:t>
            </a:r>
          </a:p>
        </p:txBody>
      </p:sp>
      <p:sp>
        <p:nvSpPr>
          <p:cNvPr id="86" name="TextBox 85"/>
          <p:cNvSpPr txBox="1"/>
          <p:nvPr/>
        </p:nvSpPr>
        <p:spPr>
          <a:xfrm>
            <a:off x="1949525" y="4273932"/>
            <a:ext cx="1452281" cy="369332"/>
          </a:xfrm>
          <a:prstGeom prst="rect">
            <a:avLst/>
          </a:prstGeom>
          <a:noFill/>
        </p:spPr>
        <p:txBody>
          <a:bodyPr wrap="square" rtlCol="0">
            <a:spAutoFit/>
          </a:bodyPr>
          <a:lstStyle/>
          <a:p>
            <a:pPr algn="ctr" defTabSz="914400" eaLnBrk="0" fontAlgn="base" hangingPunct="0">
              <a:spcBef>
                <a:spcPct val="0"/>
              </a:spcBef>
              <a:spcAft>
                <a:spcPct val="0"/>
              </a:spcAft>
            </a:pPr>
            <a:r>
              <a:rPr lang="en-US" dirty="0">
                <a:solidFill>
                  <a:srgbClr val="CCECFF">
                    <a:lumMod val="10000"/>
                  </a:srgbClr>
                </a:solidFill>
                <a:cs typeface="Calibri" pitchFamily="34" charset="0"/>
              </a:rPr>
              <a:t>signed char</a:t>
            </a:r>
          </a:p>
        </p:txBody>
      </p:sp>
      <p:sp>
        <p:nvSpPr>
          <p:cNvPr id="87" name="TextBox 86"/>
          <p:cNvSpPr txBox="1"/>
          <p:nvPr/>
        </p:nvSpPr>
        <p:spPr>
          <a:xfrm>
            <a:off x="8511689" y="1803232"/>
            <a:ext cx="2030506" cy="369332"/>
          </a:xfrm>
          <a:prstGeom prst="rect">
            <a:avLst/>
          </a:prstGeom>
          <a:noFill/>
        </p:spPr>
        <p:txBody>
          <a:bodyPr wrap="square" rtlCol="0">
            <a:spAutoFit/>
          </a:bodyPr>
          <a:lstStyle/>
          <a:p>
            <a:pPr algn="ctr" defTabSz="914400" eaLnBrk="0" fontAlgn="base" hangingPunct="0">
              <a:spcBef>
                <a:spcPct val="0"/>
              </a:spcBef>
              <a:spcAft>
                <a:spcPct val="0"/>
              </a:spcAft>
            </a:pPr>
            <a:r>
              <a:rPr lang="en-US" dirty="0">
                <a:solidFill>
                  <a:srgbClr val="CCECFF">
                    <a:lumMod val="10000"/>
                  </a:srgbClr>
                </a:solidFill>
                <a:cs typeface="Calibri" pitchFamily="34" charset="0"/>
              </a:rPr>
              <a:t>unsigned short </a:t>
            </a:r>
            <a:r>
              <a:rPr lang="en-US" dirty="0" err="1">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p:txBody>
      </p:sp>
      <p:sp>
        <p:nvSpPr>
          <p:cNvPr id="88" name="TextBox 87"/>
          <p:cNvSpPr txBox="1"/>
          <p:nvPr/>
        </p:nvSpPr>
        <p:spPr>
          <a:xfrm>
            <a:off x="8673048" y="4289160"/>
            <a:ext cx="1694335" cy="369332"/>
          </a:xfrm>
          <a:prstGeom prst="rect">
            <a:avLst/>
          </a:prstGeom>
          <a:noFill/>
        </p:spPr>
        <p:txBody>
          <a:bodyPr wrap="square" rtlCol="0">
            <a:spAutoFit/>
          </a:bodyPr>
          <a:lstStyle/>
          <a:p>
            <a:pPr algn="ctr" defTabSz="914400" eaLnBrk="0" fontAlgn="base" hangingPunct="0">
              <a:spcBef>
                <a:spcPct val="0"/>
              </a:spcBef>
              <a:spcAft>
                <a:spcPct val="0"/>
              </a:spcAft>
            </a:pPr>
            <a:r>
              <a:rPr lang="en-US" dirty="0">
                <a:solidFill>
                  <a:srgbClr val="CCECFF">
                    <a:lumMod val="10000"/>
                  </a:srgbClr>
                </a:solidFill>
                <a:cs typeface="Calibri" pitchFamily="34" charset="0"/>
              </a:rPr>
              <a:t>signed short </a:t>
            </a:r>
            <a:r>
              <a:rPr lang="en-US" dirty="0" err="1">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p:txBody>
      </p:sp>
      <p:sp>
        <p:nvSpPr>
          <p:cNvPr id="89" name="TextBox 88"/>
          <p:cNvSpPr txBox="1"/>
          <p:nvPr/>
        </p:nvSpPr>
        <p:spPr>
          <a:xfrm>
            <a:off x="4622968" y="748071"/>
            <a:ext cx="2747948" cy="646331"/>
          </a:xfrm>
          <a:prstGeom prst="rect">
            <a:avLst/>
          </a:prstGeom>
          <a:noFill/>
        </p:spPr>
        <p:txBody>
          <a:bodyPr wrap="square" rtlCol="0">
            <a:spAutoFit/>
          </a:bodyPr>
          <a:lstStyle/>
          <a:p>
            <a:pPr algn="ctr" defTabSz="914400" eaLnBrk="0" fontAlgn="base" hangingPunct="0">
              <a:spcBef>
                <a:spcPct val="0"/>
              </a:spcBef>
              <a:spcAft>
                <a:spcPct val="0"/>
              </a:spcAft>
            </a:pPr>
            <a:r>
              <a:rPr lang="en-US" dirty="0">
                <a:solidFill>
                  <a:srgbClr val="CCECFF">
                    <a:lumMod val="10000"/>
                  </a:srgbClr>
                </a:solidFill>
                <a:cs typeface="Calibri" pitchFamily="34" charset="0"/>
              </a:rPr>
              <a:t>signed long </a:t>
            </a:r>
            <a:r>
              <a:rPr lang="en-US" dirty="0" err="1">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a:p>
            <a:pPr algn="ctr" defTabSz="914400" eaLnBrk="0" fontAlgn="base" hangingPunct="0">
              <a:spcBef>
                <a:spcPct val="0"/>
              </a:spcBef>
              <a:spcAft>
                <a:spcPct val="0"/>
              </a:spcAft>
            </a:pPr>
            <a:r>
              <a:rPr lang="en-US" dirty="0">
                <a:solidFill>
                  <a:srgbClr val="CCECFF">
                    <a:lumMod val="10000"/>
                  </a:srgbClr>
                </a:solidFill>
                <a:cs typeface="Calibri" pitchFamily="34" charset="0"/>
              </a:rPr>
              <a:t>unsigned long </a:t>
            </a:r>
            <a:r>
              <a:rPr lang="en-US" dirty="0" err="1">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p:txBody>
      </p:sp>
      <p:sp>
        <p:nvSpPr>
          <p:cNvPr id="90" name="TextBox 89"/>
          <p:cNvSpPr txBox="1"/>
          <p:nvPr/>
        </p:nvSpPr>
        <p:spPr>
          <a:xfrm>
            <a:off x="5996942" y="5361210"/>
            <a:ext cx="2747948" cy="646331"/>
          </a:xfrm>
          <a:prstGeom prst="rect">
            <a:avLst/>
          </a:prstGeom>
          <a:noFill/>
        </p:spPr>
        <p:txBody>
          <a:bodyPr wrap="square" rtlCol="0">
            <a:spAutoFit/>
          </a:bodyPr>
          <a:lstStyle/>
          <a:p>
            <a:pPr algn="r" defTabSz="914400" eaLnBrk="0" fontAlgn="base" hangingPunct="0">
              <a:spcBef>
                <a:spcPct val="0"/>
              </a:spcBef>
              <a:spcAft>
                <a:spcPct val="0"/>
              </a:spcAft>
            </a:pPr>
            <a:r>
              <a:rPr lang="en-US" dirty="0">
                <a:solidFill>
                  <a:srgbClr val="CCECFF">
                    <a:lumMod val="10000"/>
                  </a:srgbClr>
                </a:solidFill>
                <a:cs typeface="Calibri" pitchFamily="34" charset="0"/>
              </a:rPr>
              <a:t>signed long </a:t>
            </a:r>
            <a:r>
              <a:rPr lang="en-US" dirty="0" err="1">
                <a:solidFill>
                  <a:srgbClr val="CCECFF">
                    <a:lumMod val="10000"/>
                  </a:srgbClr>
                </a:solidFill>
                <a:cs typeface="Calibri" pitchFamily="34" charset="0"/>
              </a:rPr>
              <a:t>long</a:t>
            </a:r>
            <a:r>
              <a:rPr lang="en-US" dirty="0">
                <a:solidFill>
                  <a:srgbClr val="CCECFF">
                    <a:lumMod val="10000"/>
                  </a:srgbClr>
                </a:solidFill>
                <a:cs typeface="Calibri" pitchFamily="34" charset="0"/>
              </a:rPr>
              <a:t> </a:t>
            </a:r>
            <a:r>
              <a:rPr lang="en-US" dirty="0" err="1">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a:p>
            <a:pPr algn="r" defTabSz="914400" eaLnBrk="0" fontAlgn="base" hangingPunct="0">
              <a:spcBef>
                <a:spcPct val="0"/>
              </a:spcBef>
              <a:spcAft>
                <a:spcPct val="0"/>
              </a:spcAft>
            </a:pPr>
            <a:r>
              <a:rPr lang="en-US" dirty="0">
                <a:solidFill>
                  <a:srgbClr val="CCECFF">
                    <a:lumMod val="10000"/>
                  </a:srgbClr>
                </a:solidFill>
                <a:cs typeface="Calibri" pitchFamily="34" charset="0"/>
              </a:rPr>
              <a:t>unsigned long </a:t>
            </a:r>
            <a:r>
              <a:rPr lang="en-US" dirty="0" err="1">
                <a:solidFill>
                  <a:srgbClr val="CCECFF">
                    <a:lumMod val="10000"/>
                  </a:srgbClr>
                </a:solidFill>
                <a:cs typeface="Calibri" pitchFamily="34" charset="0"/>
              </a:rPr>
              <a:t>long</a:t>
            </a:r>
            <a:r>
              <a:rPr lang="en-US" dirty="0">
                <a:solidFill>
                  <a:srgbClr val="CCECFF">
                    <a:lumMod val="10000"/>
                  </a:srgbClr>
                </a:solidFill>
                <a:cs typeface="Calibri" pitchFamily="34" charset="0"/>
              </a:rPr>
              <a:t> </a:t>
            </a:r>
            <a:r>
              <a:rPr lang="en-US" dirty="0" err="1">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p:txBody>
      </p:sp>
      <p:sp>
        <p:nvSpPr>
          <p:cNvPr id="91" name="Title 1"/>
          <p:cNvSpPr>
            <a:spLocks noGrp="1"/>
          </p:cNvSpPr>
          <p:nvPr>
            <p:ph type="title"/>
          </p:nvPr>
        </p:nvSpPr>
        <p:spPr>
          <a:xfrm>
            <a:off x="557753" y="-127328"/>
            <a:ext cx="10972800" cy="1143000"/>
          </a:xfrm>
        </p:spPr>
        <p:txBody>
          <a:bodyPr>
            <a:normAutofit/>
          </a:bodyPr>
          <a:lstStyle/>
          <a:p>
            <a:r>
              <a:rPr lang="en-US" dirty="0"/>
              <a:t>Summary of LDR/STR Commands</a:t>
            </a:r>
          </a:p>
        </p:txBody>
      </p:sp>
      <p:sp>
        <p:nvSpPr>
          <p:cNvPr id="2" name="Slide Number Placeholder 1"/>
          <p:cNvSpPr>
            <a:spLocks noGrp="1"/>
          </p:cNvSpPr>
          <p:nvPr>
            <p:ph type="sldNum" sz="quarter" idx="12"/>
          </p:nvPr>
        </p:nvSpPr>
        <p:spPr/>
        <p:txBody>
          <a:bodyPr/>
          <a:lstStyle/>
          <a:p>
            <a:fld id="{3CC63E4C-4642-794D-A2FD-70F6B81535F5}" type="slidenum">
              <a:rPr lang="en-US" smtClean="0"/>
              <a:pPr/>
              <a:t>19</a:t>
            </a:fld>
            <a:endParaRPr lang="en-US" dirty="0"/>
          </a:p>
        </p:txBody>
      </p:sp>
    </p:spTree>
    <p:extLst>
      <p:ext uri="{BB962C8B-B14F-4D97-AF65-F5344CB8AC3E}">
        <p14:creationId xmlns:p14="http://schemas.microsoft.com/office/powerpoint/2010/main" val="171539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Instruction Set Characteristics</a:t>
            </a:r>
          </a:p>
        </p:txBody>
      </p:sp>
      <p:sp>
        <p:nvSpPr>
          <p:cNvPr id="84995" name="Rectangle 3"/>
          <p:cNvSpPr>
            <a:spLocks noGrp="1" noChangeArrowheads="1"/>
          </p:cNvSpPr>
          <p:nvPr>
            <p:ph idx="1"/>
          </p:nvPr>
        </p:nvSpPr>
        <p:spPr/>
        <p:txBody>
          <a:bodyPr/>
          <a:lstStyle/>
          <a:p>
            <a:r>
              <a:rPr lang="en-US" dirty="0"/>
              <a:t>Fixed vs. variable length.</a:t>
            </a:r>
          </a:p>
          <a:p>
            <a:r>
              <a:rPr lang="en-US" dirty="0"/>
              <a:t>Addressing modes.</a:t>
            </a:r>
          </a:p>
          <a:p>
            <a:r>
              <a:rPr lang="en-US" dirty="0"/>
              <a:t>Number of operands.</a:t>
            </a:r>
          </a:p>
          <a:p>
            <a:r>
              <a:rPr lang="en-US" dirty="0"/>
              <a:t>Types of operands.</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a:t>
            </a:fld>
            <a:endParaRPr lang="en-US" dirty="0"/>
          </a:p>
        </p:txBody>
      </p:sp>
    </p:spTree>
    <p:extLst>
      <p:ext uri="{BB962C8B-B14F-4D97-AF65-F5344CB8AC3E}">
        <p14:creationId xmlns:p14="http://schemas.microsoft.com/office/powerpoint/2010/main" val="357813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anim calcmode="lin" valueType="num">
                                      <p:cBhvr additive="base">
                                        <p:cTn id="19" dur="500" fill="hold"/>
                                        <p:tgtEl>
                                          <p:spTgt spid="849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9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995">
                                            <p:txEl>
                                              <p:pRg st="3" end="3"/>
                                            </p:txEl>
                                          </p:spTgt>
                                        </p:tgtEl>
                                        <p:attrNameLst>
                                          <p:attrName>style.visibility</p:attrName>
                                        </p:attrNameLst>
                                      </p:cBhvr>
                                      <p:to>
                                        <p:strVal val="visible"/>
                                      </p:to>
                                    </p:set>
                                    <p:anim calcmode="lin" valueType="num">
                                      <p:cBhvr additive="base">
                                        <p:cTn id="25" dur="500" fill="hold"/>
                                        <p:tgtEl>
                                          <p:spTgt spid="849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499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Addressing Modes</a:t>
            </a:r>
          </a:p>
        </p:txBody>
      </p:sp>
      <p:sp>
        <p:nvSpPr>
          <p:cNvPr id="23557" name="Rectangle 3"/>
          <p:cNvSpPr>
            <a:spLocks noGrp="1" noChangeArrowheads="1"/>
          </p:cNvSpPr>
          <p:nvPr>
            <p:ph type="body" idx="1"/>
          </p:nvPr>
        </p:nvSpPr>
        <p:spPr>
          <a:xfrm>
            <a:off x="609600" y="1507645"/>
            <a:ext cx="10972800" cy="5134021"/>
          </a:xfrm>
        </p:spPr>
        <p:txBody>
          <a:bodyPr>
            <a:normAutofit/>
          </a:bodyPr>
          <a:lstStyle/>
          <a:p>
            <a:r>
              <a:rPr lang="en-US" dirty="0"/>
              <a:t>Offset addressing (most important):</a:t>
            </a:r>
          </a:p>
          <a:p>
            <a:pPr lvl="1">
              <a:buFont typeface="Monotype Sorts" pitchFamily="2" charset="2"/>
              <a:buNone/>
            </a:pPr>
            <a:r>
              <a:rPr lang="en-US" dirty="0">
                <a:latin typeface="Consolas" pitchFamily="49" charset="0"/>
                <a:cs typeface="Consolas" pitchFamily="49" charset="0"/>
              </a:rPr>
              <a:t>LDR R1,[R0] ;</a:t>
            </a:r>
            <a:r>
              <a:rPr lang="en-US" dirty="0"/>
              <a:t>Load R1 from memory address R0</a:t>
            </a:r>
            <a:endParaRPr lang="en-US" dirty="0">
              <a:latin typeface="Consolas" pitchFamily="49" charset="0"/>
              <a:cs typeface="Consolas" pitchFamily="49" charset="0"/>
            </a:endParaRPr>
          </a:p>
          <a:p>
            <a:pPr lvl="1">
              <a:buFont typeface="Monotype Sorts" pitchFamily="2" charset="2"/>
              <a:buNone/>
            </a:pPr>
            <a:r>
              <a:rPr lang="en-US" dirty="0">
                <a:latin typeface="Consolas" pitchFamily="49" charset="0"/>
                <a:cs typeface="Consolas" pitchFamily="49" charset="0"/>
              </a:rPr>
              <a:t>LDR R1,[R0,#16] ;</a:t>
            </a:r>
            <a:r>
              <a:rPr lang="en-US" dirty="0"/>
              <a:t>Load R1 from memory address R0+16</a:t>
            </a:r>
          </a:p>
          <a:p>
            <a:r>
              <a:rPr lang="en-US" dirty="0"/>
              <a:t>Auto-indexing with pre-indexed addressing mode:</a:t>
            </a:r>
          </a:p>
          <a:p>
            <a:pPr lvl="1">
              <a:buFont typeface="Monotype Sorts" pitchFamily="2" charset="2"/>
              <a:buNone/>
            </a:pPr>
            <a:r>
              <a:rPr lang="en-US" dirty="0">
                <a:latin typeface="Consolas" pitchFamily="49" charset="0"/>
                <a:cs typeface="Consolas" pitchFamily="49" charset="0"/>
              </a:rPr>
              <a:t>LDR R1,[R0,#16]! ;</a:t>
            </a:r>
            <a:r>
              <a:rPr lang="en-US" dirty="0"/>
              <a:t>Load from memory address R0+16, then 									 </a:t>
            </a:r>
            <a:r>
              <a:rPr lang="en-US" dirty="0">
                <a:latin typeface="Consolas" pitchFamily="49" charset="0"/>
                <a:cs typeface="Consolas" pitchFamily="49" charset="0"/>
              </a:rPr>
              <a:t>;</a:t>
            </a:r>
            <a:r>
              <a:rPr lang="en-US" dirty="0"/>
              <a:t>update R0 = R0+16</a:t>
            </a:r>
            <a:endParaRPr lang="en-US" dirty="0">
              <a:latin typeface="Consolas" pitchFamily="49" charset="0"/>
              <a:cs typeface="Consolas" pitchFamily="49" charset="0"/>
            </a:endParaRPr>
          </a:p>
          <a:p>
            <a:r>
              <a:rPr lang="en-US" dirty="0"/>
              <a:t>Auto-indexing with post-indexed addressing mode:</a:t>
            </a:r>
          </a:p>
          <a:p>
            <a:pPr lvl="1">
              <a:buFont typeface="Monotype Sorts" pitchFamily="2" charset="2"/>
              <a:buNone/>
            </a:pPr>
            <a:r>
              <a:rPr lang="en-US" dirty="0">
                <a:latin typeface="Consolas" pitchFamily="49" charset="0"/>
                <a:cs typeface="Consolas" pitchFamily="49" charset="0"/>
              </a:rPr>
              <a:t>LDR R1,[R0],#16 ;</a:t>
            </a:r>
            <a:r>
              <a:rPr lang="en-US" dirty="0"/>
              <a:t>Load R0 from memory address R0, then </a:t>
            </a:r>
          </a:p>
          <a:p>
            <a:pPr lvl="1">
              <a:buFont typeface="Monotype Sorts" pitchFamily="2" charset="2"/>
              <a:buNone/>
            </a:pPr>
            <a:r>
              <a:rPr lang="en-US" dirty="0">
                <a:latin typeface="Consolas" pitchFamily="49" charset="0"/>
                <a:cs typeface="Consolas" pitchFamily="49" charset="0"/>
              </a:rPr>
              <a:t>							  ;</a:t>
            </a:r>
            <a:r>
              <a:rPr lang="en-US" dirty="0"/>
              <a:t>update R0 = R0+16</a:t>
            </a:r>
            <a:endParaRPr lang="en-US" sz="3200" dirty="0"/>
          </a:p>
          <a:p>
            <a:endParaRPr lang="en-US" dirty="0"/>
          </a:p>
          <a:p>
            <a:pPr lvl="1">
              <a:buFont typeface="Monotype Sorts" pitchFamily="2" charset="2"/>
              <a:buNone/>
            </a:pPr>
            <a:endParaRPr lang="en-US" sz="3200"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20</a:t>
            </a:fld>
            <a:endParaRPr lang="en-US" dirty="0"/>
          </a:p>
        </p:txBody>
      </p:sp>
    </p:spTree>
    <p:extLst>
      <p:ext uri="{BB962C8B-B14F-4D97-AF65-F5344CB8AC3E}">
        <p14:creationId xmlns:p14="http://schemas.microsoft.com/office/powerpoint/2010/main" val="3586627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68" name="Rectangle 262"/>
          <p:cNvSpPr>
            <a:spLocks noGrp="1" noChangeArrowheads="1"/>
          </p:cNvSpPr>
          <p:nvPr>
            <p:ph type="title"/>
          </p:nvPr>
        </p:nvSpPr>
        <p:spPr>
          <a:xfrm>
            <a:off x="2200275" y="436563"/>
            <a:ext cx="7772400" cy="1143000"/>
          </a:xfrm>
        </p:spPr>
        <p:txBody>
          <a:bodyPr/>
          <a:lstStyle/>
          <a:p>
            <a:r>
              <a:rPr lang="en-US" sz="4000" dirty="0"/>
              <a:t>Offset Addressing</a:t>
            </a:r>
            <a:endParaRPr lang="en-US" sz="2400" i="1" dirty="0"/>
          </a:p>
        </p:txBody>
      </p:sp>
      <p:graphicFrame>
        <p:nvGraphicFramePr>
          <p:cNvPr id="15" name="Group 284"/>
          <p:cNvGraphicFramePr>
            <a:graphicFrameLocks noGrp="1"/>
          </p:cNvGraphicFramePr>
          <p:nvPr>
            <p:extLst>
              <p:ext uri="{D42A27DB-BD31-4B8C-83A1-F6EECF244321}">
                <p14:modId xmlns:p14="http://schemas.microsoft.com/office/powerpoint/2010/main" val="2242270546"/>
              </p:ext>
            </p:extLst>
          </p:nvPr>
        </p:nvGraphicFramePr>
        <p:xfrm>
          <a:off x="2835593" y="1357894"/>
          <a:ext cx="6796983" cy="3367088"/>
        </p:xfrm>
        <a:graphic>
          <a:graphicData uri="http://schemas.openxmlformats.org/drawingml/2006/table">
            <a:tbl>
              <a:tblPr/>
              <a:tblGrid>
                <a:gridCol w="2987675">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828108">
                  <a:extLst>
                    <a:ext uri="{9D8B030D-6E8A-4147-A177-3AD203B41FA5}">
                      <a16:colId xmlns:a16="http://schemas.microsoft.com/office/drawing/2014/main" val="20002"/>
                    </a:ext>
                  </a:extLst>
                </a:gridCol>
              </a:tblGrid>
              <a:tr h="7207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rgbClr val="000000"/>
                          </a:solidFill>
                          <a:effectLst/>
                          <a:latin typeface="Arial" charset="0"/>
                          <a:ea typeface="Times New Roman" pitchFamily="18" charset="0"/>
                          <a:cs typeface="Arial" charset="0"/>
                        </a:rPr>
                        <a:t>Syntax</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rgbClr val="000000"/>
                          </a:solidFill>
                          <a:effectLst/>
                          <a:latin typeface="Arial" charset="0"/>
                          <a:ea typeface="Times New Roman" pitchFamily="18" charset="0"/>
                          <a:cs typeface="Arial" charset="0"/>
                        </a:rPr>
                        <a:t>Memory Address</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rgbClr val="000000"/>
                          </a:solidFill>
                          <a:effectLst/>
                          <a:latin typeface="Arial" charset="0"/>
                          <a:ea typeface="Times New Roman" pitchFamily="18" charset="0"/>
                          <a:cs typeface="Arial" charset="0"/>
                        </a:rPr>
                        <a:t>Example</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6604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kern="1200" baseline="0" dirty="0">
                          <a:solidFill>
                            <a:schemeClr val="tx1"/>
                          </a:solidFill>
                          <a:latin typeface="Arial"/>
                          <a:ea typeface="+mn-ea"/>
                          <a:cs typeface="+mn-cs"/>
                        </a:rPr>
                        <a:t>[</a:t>
                      </a:r>
                      <a:r>
                        <a:rPr lang="en-US" sz="1800" b="0" i="0" u="none" strike="noStrike" kern="1200" baseline="0" dirty="0" err="1">
                          <a:solidFill>
                            <a:schemeClr val="tx1"/>
                          </a:solidFill>
                          <a:latin typeface="Arial"/>
                          <a:ea typeface="+mn-ea"/>
                          <a:cs typeface="+mn-cs"/>
                        </a:rPr>
                        <a:t>r</a:t>
                      </a:r>
                      <a:r>
                        <a:rPr lang="en-US" sz="1800" b="0" i="0" u="none" strike="noStrike" kern="1200" baseline="-25000" dirty="0" err="1">
                          <a:solidFill>
                            <a:schemeClr val="tx1"/>
                          </a:solidFill>
                          <a:latin typeface="Arial"/>
                          <a:ea typeface="+mn-ea"/>
                          <a:cs typeface="+mn-cs"/>
                        </a:rPr>
                        <a:t>n</a:t>
                      </a:r>
                      <a:r>
                        <a:rPr lang="en-US" sz="1800" b="0" i="0" u="none" strike="noStrike" kern="1200" baseline="0" dirty="0">
                          <a:solidFill>
                            <a:schemeClr val="tx1"/>
                          </a:solidFill>
                          <a:latin typeface="Arial"/>
                          <a:ea typeface="+mn-ea"/>
                          <a:cs typeface="+mn-cs"/>
                        </a:rPr>
                        <a:t>]</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kern="1200" baseline="0" dirty="0" err="1">
                          <a:solidFill>
                            <a:schemeClr val="tx1"/>
                          </a:solidFill>
                          <a:latin typeface="Arial"/>
                          <a:ea typeface="+mn-ea"/>
                          <a:cs typeface="+mn-cs"/>
                        </a:rPr>
                        <a:t>r</a:t>
                      </a:r>
                      <a:r>
                        <a:rPr lang="en-US" sz="1800" b="0" i="0" u="none" strike="noStrike" kern="1200" baseline="-25000" dirty="0" err="1">
                          <a:solidFill>
                            <a:schemeClr val="tx1"/>
                          </a:solidFill>
                          <a:latin typeface="Arial"/>
                          <a:ea typeface="+mn-ea"/>
                          <a:cs typeface="+mn-cs"/>
                        </a:rPr>
                        <a:t>n</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kern="1200" baseline="0" dirty="0">
                          <a:solidFill>
                            <a:schemeClr val="tx1"/>
                          </a:solidFill>
                          <a:latin typeface="Arial"/>
                          <a:ea typeface="+mn-ea"/>
                          <a:cs typeface="+mn-cs"/>
                        </a:rPr>
                        <a:t>[R5]</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6604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[&lt;</a:t>
                      </a: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rPr>
                        <a:t>n</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&gt;,#</a:t>
                      </a:r>
                      <a:r>
                        <a:rPr kumimoji="0" lang="en-US" sz="1800" b="0" i="0" u="none" strike="noStrike" cap="none" normalizeH="0" baseline="0" dirty="0" err="1">
                          <a:ln>
                            <a:noFill/>
                          </a:ln>
                          <a:solidFill>
                            <a:srgbClr val="000000"/>
                          </a:solidFill>
                          <a:effectLst/>
                          <a:latin typeface="Arial" charset="0"/>
                          <a:ea typeface="Times New Roman" pitchFamily="18" charset="0"/>
                          <a:cs typeface="Arial" charset="0"/>
                        </a:rPr>
                        <a:t>imm</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sym typeface="Wingdings" pitchFamily="2" charset="2"/>
                        </a:rPr>
                        <a:t>n</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rPr>
                        <a:t> + </a:t>
                      </a:r>
                      <a:r>
                        <a:rPr kumimoji="0" lang="en-US" sz="1800" b="0" i="0" u="none" strike="noStrike" cap="none" normalizeH="0" baseline="0" dirty="0" err="1">
                          <a:ln>
                            <a:noFill/>
                          </a:ln>
                          <a:solidFill>
                            <a:srgbClr val="000000"/>
                          </a:solidFill>
                          <a:effectLst/>
                          <a:latin typeface="Arial" charset="0"/>
                          <a:ea typeface="Times New Roman" pitchFamily="18" charset="0"/>
                          <a:cs typeface="Arial" charset="0"/>
                          <a:sym typeface="Wingdings" pitchFamily="2" charset="2"/>
                        </a:rPr>
                        <a:t>imm</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[R5,#100]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66357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[&lt;</a:t>
                      </a: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rPr>
                        <a:t>n</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&gt;,&lt;</a:t>
                      </a: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rPr>
                        <a:t>m</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sym typeface="Wingdings" pitchFamily="2" charset="2"/>
                        </a:rPr>
                        <a:t>n</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rPr>
                        <a:t> + </a:t>
                      </a: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sym typeface="Wingdings" pitchFamily="2" charset="2"/>
                        </a:rPr>
                        <a:t>m</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[R4,R5]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6619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[&lt;</a:t>
                      </a: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rPr>
                        <a:t>n</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&gt;,&lt;</a:t>
                      </a: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rPr>
                        <a:t>m</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&gt;,LSL #&lt;</a:t>
                      </a:r>
                      <a:r>
                        <a:rPr kumimoji="0" lang="en-US" sz="1800" b="0" i="0" u="none" strike="noStrike" cap="none" normalizeH="0" baseline="0" dirty="0" err="1">
                          <a:ln>
                            <a:noFill/>
                          </a:ln>
                          <a:solidFill>
                            <a:srgbClr val="000000"/>
                          </a:solidFill>
                          <a:effectLst/>
                          <a:latin typeface="Arial" charset="0"/>
                          <a:ea typeface="Times New Roman" pitchFamily="18" charset="0"/>
                          <a:cs typeface="Arial" charset="0"/>
                        </a:rPr>
                        <a:t>imm</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00000"/>
                          </a:solidFill>
                          <a:effectLst/>
                          <a:latin typeface="Arial" charset="0"/>
                          <a:ea typeface="Times New Roman" pitchFamily="18" charset="0"/>
                          <a:cs typeface="Arial" charset="0"/>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sym typeface="Wingdings" pitchFamily="2" charset="2"/>
                        </a:rPr>
                        <a:t>n</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rPr>
                        <a:t> + (</a:t>
                      </a:r>
                      <a:r>
                        <a:rPr kumimoji="0" lang="en-US" altLang="zh-CN" sz="1800" b="0" i="0" u="none" strike="noStrike" cap="none" normalizeH="0" baseline="0" dirty="0" err="1">
                          <a:ln>
                            <a:noFill/>
                          </a:ln>
                          <a:solidFill>
                            <a:srgbClr val="000000"/>
                          </a:solidFill>
                          <a:effectLst/>
                          <a:latin typeface="Arial" charset="0"/>
                          <a:ea typeface="Times New Roman" pitchFamily="18" charset="0"/>
                          <a:cs typeface="Arial" charset="0"/>
                          <a:sym typeface="Wingdings" pitchFamily="2" charset="2"/>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sym typeface="Wingdings" pitchFamily="2" charset="2"/>
                        </a:rPr>
                        <a:t>m</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rPr>
                        <a:t> &lt;&lt; </a:t>
                      </a:r>
                      <a:r>
                        <a:rPr kumimoji="0" lang="en-US" sz="1800" b="0" i="0" u="none" strike="noStrike" cap="none" normalizeH="0" baseline="0" dirty="0" err="1">
                          <a:ln>
                            <a:noFill/>
                          </a:ln>
                          <a:solidFill>
                            <a:srgbClr val="000000"/>
                          </a:solidFill>
                          <a:effectLst/>
                          <a:latin typeface="Arial" charset="0"/>
                          <a:ea typeface="Times New Roman" pitchFamily="18" charset="0"/>
                          <a:cs typeface="Arial" charset="0"/>
                          <a:sym typeface="Wingdings" pitchFamily="2" charset="2"/>
                        </a:rPr>
                        <a:t>imm</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[R4,R5,LSL #3]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2" name="Rectangle 1"/>
          <p:cNvSpPr/>
          <p:nvPr/>
        </p:nvSpPr>
        <p:spPr>
          <a:xfrm>
            <a:off x="731235" y="4759747"/>
            <a:ext cx="10624882" cy="400110"/>
          </a:xfrm>
          <a:prstGeom prst="rect">
            <a:avLst/>
          </a:prstGeom>
        </p:spPr>
        <p:txBody>
          <a:bodyPr wrap="square">
            <a:spAutoFit/>
          </a:bodyPr>
          <a:lstStyle/>
          <a:p>
            <a:r>
              <a:rPr lang="en-US" altLang="zh-CN" sz="2000" dirty="0">
                <a:latin typeface="TimesTenLTStd-Roman"/>
              </a:rPr>
              <a:t>Quiz: How can you put a 32-bit memory address into a 32-bit instruction?</a:t>
            </a:r>
          </a:p>
        </p:txBody>
      </p:sp>
      <p:sp>
        <p:nvSpPr>
          <p:cNvPr id="3" name="Slide Number Placeholder 2"/>
          <p:cNvSpPr>
            <a:spLocks noGrp="1"/>
          </p:cNvSpPr>
          <p:nvPr>
            <p:ph type="sldNum" sz="quarter" idx="12"/>
          </p:nvPr>
        </p:nvSpPr>
        <p:spPr/>
        <p:txBody>
          <a:bodyPr/>
          <a:lstStyle/>
          <a:p>
            <a:fld id="{3CC63E4C-4642-794D-A2FD-70F6B81535F5}" type="slidenum">
              <a:rPr lang="en-US" smtClean="0"/>
              <a:pPr/>
              <a:t>21</a:t>
            </a:fld>
            <a:endParaRPr lang="en-US" dirty="0"/>
          </a:p>
        </p:txBody>
      </p:sp>
      <p:sp>
        <p:nvSpPr>
          <p:cNvPr id="6" name="Rectangle 5"/>
          <p:cNvSpPr/>
          <p:nvPr/>
        </p:nvSpPr>
        <p:spPr>
          <a:xfrm>
            <a:off x="731235" y="5292370"/>
            <a:ext cx="10624882" cy="707886"/>
          </a:xfrm>
          <a:prstGeom prst="rect">
            <a:avLst/>
          </a:prstGeom>
        </p:spPr>
        <p:txBody>
          <a:bodyPr wrap="square">
            <a:spAutoFit/>
          </a:bodyPr>
          <a:lstStyle/>
          <a:p>
            <a:pPr lvl="0">
              <a:defRPr/>
            </a:pPr>
            <a:r>
              <a:rPr lang="en-US" sz="2000" dirty="0">
                <a:latin typeface="TimesTenLTStd-Roman"/>
              </a:rPr>
              <a:t>Answer: The memory address is stored in a register </a:t>
            </a:r>
            <a:r>
              <a:rPr lang="en-US" sz="2000" dirty="0" err="1">
                <a:latin typeface="TimesTenLTStd-Roman"/>
              </a:rPr>
              <a:t>r</a:t>
            </a:r>
            <a:r>
              <a:rPr lang="en-US" sz="2000" baseline="-25000" dirty="0" err="1">
                <a:latin typeface="TimesTenLTStd-Roman"/>
              </a:rPr>
              <a:t>n</a:t>
            </a:r>
            <a:r>
              <a:rPr lang="en-US" sz="2000" dirty="0">
                <a:latin typeface="TimesTenLTStd-Roman"/>
              </a:rPr>
              <a:t>. For ARM instruction, only 4 bits are need to encode ID of register </a:t>
            </a:r>
            <a:r>
              <a:rPr lang="en-US" sz="2000" dirty="0" err="1">
                <a:latin typeface="TimesTenLTStd-Roman"/>
              </a:rPr>
              <a:t>r</a:t>
            </a:r>
            <a:r>
              <a:rPr lang="en-US" sz="2000" baseline="-25000" dirty="0" err="1">
                <a:latin typeface="TimesTenLTStd-Roman"/>
              </a:rPr>
              <a:t>n</a:t>
            </a:r>
            <a:r>
              <a:rPr lang="en-US" sz="2000" baseline="-25000" dirty="0">
                <a:latin typeface="TimesTenLTStd-Roman"/>
              </a:rPr>
              <a:t> </a:t>
            </a:r>
            <a:r>
              <a:rPr lang="en-US" sz="2000" dirty="0">
                <a:latin typeface="TimesTenLTStd-Roman"/>
              </a:rPr>
              <a:t>(since there are a total of 15 general-purpose registers).</a:t>
            </a:r>
            <a:endParaRPr lang="en-US" sz="2000" dirty="0"/>
          </a:p>
        </p:txBody>
      </p:sp>
      <p:graphicFrame>
        <p:nvGraphicFramePr>
          <p:cNvPr id="7" name="Group 68"/>
          <p:cNvGraphicFramePr>
            <a:graphicFrameLocks noGrp="1"/>
          </p:cNvGraphicFramePr>
          <p:nvPr>
            <p:extLst>
              <p:ext uri="{D42A27DB-BD31-4B8C-83A1-F6EECF244321}">
                <p14:modId xmlns:p14="http://schemas.microsoft.com/office/powerpoint/2010/main" val="963192676"/>
              </p:ext>
            </p:extLst>
          </p:nvPr>
        </p:nvGraphicFramePr>
        <p:xfrm>
          <a:off x="2783542" y="6159815"/>
          <a:ext cx="5567083" cy="471488"/>
        </p:xfrm>
        <a:graphic>
          <a:graphicData uri="http://schemas.openxmlformats.org/drawingml/2006/table">
            <a:tbl>
              <a:tblPr/>
              <a:tblGrid>
                <a:gridCol w="1039906">
                  <a:extLst>
                    <a:ext uri="{9D8B030D-6E8A-4147-A177-3AD203B41FA5}">
                      <a16:colId xmlns:a16="http://schemas.microsoft.com/office/drawing/2014/main" val="20000"/>
                    </a:ext>
                  </a:extLst>
                </a:gridCol>
                <a:gridCol w="2111188">
                  <a:extLst>
                    <a:ext uri="{9D8B030D-6E8A-4147-A177-3AD203B41FA5}">
                      <a16:colId xmlns:a16="http://schemas.microsoft.com/office/drawing/2014/main" val="20001"/>
                    </a:ext>
                  </a:extLst>
                </a:gridCol>
                <a:gridCol w="2415989">
                  <a:extLst>
                    <a:ext uri="{9D8B030D-6E8A-4147-A177-3AD203B41FA5}">
                      <a16:colId xmlns:a16="http://schemas.microsoft.com/office/drawing/2014/main" val="20002"/>
                    </a:ext>
                  </a:extLst>
                </a:gridCol>
              </a:tblGrid>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tab pos="571500" algn="l"/>
                        </a:tabLst>
                      </a:pPr>
                      <a:r>
                        <a:rPr kumimoji="0" lang="en-US" altLang="zh-CN" sz="1400" b="0" i="0" u="none" strike="noStrike" cap="none" normalizeH="0" baseline="0" dirty="0">
                          <a:ln>
                            <a:noFill/>
                          </a:ln>
                          <a:solidFill>
                            <a:srgbClr val="000000"/>
                          </a:solidFill>
                          <a:effectLst/>
                          <a:latin typeface="Arial" charset="0"/>
                          <a:cs typeface="Times New Roman" pitchFamily="18" charset="0"/>
                        </a:rPr>
                        <a:t>LDR</a:t>
                      </a:r>
                      <a:endParaRPr kumimoji="0" lang="en-US" sz="1400" b="0" i="0" u="none" strike="noStrike" cap="none" normalizeH="0" baseline="0" dirty="0">
                        <a:ln>
                          <a:noFill/>
                        </a:ln>
                        <a:solidFill>
                          <a:srgbClr val="000000"/>
                        </a:solidFill>
                        <a:effectLst/>
                        <a:latin typeface="Arial"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R0</a:t>
                      </a:r>
                      <a:endParaRPr kumimoji="0" lang="en-US" sz="1400" b="0" i="0" u="none" strike="noStrike" cap="none" normalizeH="0" baseline="-25000" dirty="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a:t>
                      </a:r>
                      <a:r>
                        <a:rPr kumimoji="0" lang="en-US"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25000" dirty="0" err="1">
                          <a:ln>
                            <a:noFill/>
                          </a:ln>
                          <a:solidFill>
                            <a:srgbClr val="000000"/>
                          </a:solidFill>
                          <a:effectLst/>
                          <a:latin typeface="Arial" charset="0"/>
                          <a:cs typeface="Times New Roman" pitchFamily="18" charset="0"/>
                        </a:rPr>
                        <a:t>n</a:t>
                      </a:r>
                      <a:r>
                        <a:rPr kumimoji="0" lang="en-US" sz="1400" b="0" i="0" u="none" strike="noStrike" cap="none" normalizeH="0" baseline="0" dirty="0">
                          <a:ln>
                            <a:noFill/>
                          </a:ln>
                          <a:solidFill>
                            <a:srgbClr val="000000"/>
                          </a:solidFill>
                          <a:effectLst/>
                          <a:latin typeface="Arial" charset="0"/>
                          <a:cs typeface="Times New Roman" pitchFamily="18" charset="0"/>
                        </a:rPr>
                        <a:t>]</a:t>
                      </a:r>
                      <a:endParaRPr kumimoji="0" lang="en-US" sz="1400" b="0" i="0" u="none" strike="noStrike" cap="none" normalizeH="0" baseline="-2500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8" name="TextBox 7"/>
          <p:cNvSpPr txBox="1"/>
          <p:nvPr/>
        </p:nvSpPr>
        <p:spPr>
          <a:xfrm>
            <a:off x="3662084" y="6728997"/>
            <a:ext cx="3621889" cy="369332"/>
          </a:xfrm>
          <a:prstGeom prst="rect">
            <a:avLst/>
          </a:prstGeom>
          <a:noFill/>
        </p:spPr>
        <p:txBody>
          <a:bodyPr wrap="none" rtlCol="0">
            <a:spAutoFit/>
          </a:bodyPr>
          <a:lstStyle/>
          <a:p>
            <a:r>
              <a:rPr lang="en-US" dirty="0"/>
              <a:t>A typical instruction with 2 operands</a:t>
            </a:r>
          </a:p>
        </p:txBody>
      </p:sp>
    </p:spTree>
    <p:extLst>
      <p:ext uri="{BB962C8B-B14F-4D97-AF65-F5344CB8AC3E}">
        <p14:creationId xmlns:p14="http://schemas.microsoft.com/office/powerpoint/2010/main" val="334815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25675" y="325438"/>
            <a:ext cx="7772400" cy="1143000"/>
          </a:xfrm>
        </p:spPr>
        <p:txBody>
          <a:bodyPr/>
          <a:lstStyle/>
          <a:p>
            <a:r>
              <a:rPr lang="en-US"/>
              <a:t>Using Offset Addressing</a:t>
            </a:r>
          </a:p>
        </p:txBody>
      </p:sp>
      <p:sp>
        <p:nvSpPr>
          <p:cNvPr id="37891" name="Rectangle 3"/>
          <p:cNvSpPr>
            <a:spLocks noGrp="1" noChangeArrowheads="1"/>
          </p:cNvSpPr>
          <p:nvPr>
            <p:ph type="body" idx="1"/>
          </p:nvPr>
        </p:nvSpPr>
        <p:spPr>
          <a:xfrm>
            <a:off x="1012531" y="1607302"/>
            <a:ext cx="10250201" cy="3772046"/>
          </a:xfrm>
        </p:spPr>
        <p:txBody>
          <a:bodyPr>
            <a:normAutofit lnSpcReduction="10000"/>
          </a:bodyPr>
          <a:lstStyle/>
          <a:p>
            <a:pPr marL="609600" indent="-609600">
              <a:buNone/>
            </a:pPr>
            <a:r>
              <a:rPr lang="en-US" altLang="zh-CN" sz="2000" b="1" dirty="0">
                <a:latin typeface="Tahoma" pitchFamily="34" charset="0"/>
              </a:rPr>
              <a:t>C:				Assembler:</a:t>
            </a:r>
          </a:p>
          <a:p>
            <a:pPr marL="609600" indent="-609600">
              <a:buNone/>
            </a:pPr>
            <a:r>
              <a:rPr lang="en-US" altLang="zh-CN" sz="2000" dirty="0" err="1">
                <a:latin typeface="Tahoma" pitchFamily="34" charset="0"/>
              </a:rPr>
              <a:t>int</a:t>
            </a:r>
            <a:r>
              <a:rPr lang="en-US" sz="2000" dirty="0">
                <a:latin typeface="Tahoma" pitchFamily="34" charset="0"/>
              </a:rPr>
              <a:t> *p ;			</a:t>
            </a:r>
            <a:r>
              <a:rPr lang="en-US" sz="2000" dirty="0">
                <a:latin typeface="Tahoma" pitchFamily="34" charset="0"/>
                <a:sym typeface="Wingdings" pitchFamily="2" charset="2"/>
              </a:rPr>
              <a:t>LDR	R0,=0</a:t>
            </a:r>
          </a:p>
          <a:p>
            <a:pPr marL="609600" indent="-609600">
              <a:buNone/>
            </a:pPr>
            <a:r>
              <a:rPr lang="en-US" sz="2000" dirty="0">
                <a:latin typeface="Tahoma" pitchFamily="34" charset="0"/>
              </a:rPr>
              <a:t>...				LDR	R1,p</a:t>
            </a:r>
          </a:p>
          <a:p>
            <a:pPr marL="609600" indent="-609600">
              <a:buNone/>
            </a:pPr>
            <a:r>
              <a:rPr lang="en-US" sz="2000" dirty="0">
                <a:latin typeface="Tahoma" pitchFamily="34" charset="0"/>
              </a:rPr>
              <a:t>*p = 0 ; 		STR 	R0,</a:t>
            </a:r>
            <a:r>
              <a:rPr lang="en-US" sz="2000" dirty="0">
                <a:solidFill>
                  <a:srgbClr val="FF0000"/>
                </a:solidFill>
                <a:latin typeface="Tahoma" pitchFamily="34" charset="0"/>
              </a:rPr>
              <a:t>[R1] </a:t>
            </a:r>
            <a:r>
              <a:rPr lang="en-US" altLang="zh-CN" sz="2000" dirty="0">
                <a:latin typeface="Tahoma" pitchFamily="34" charset="0"/>
              </a:rPr>
              <a:t>% Store 0 into memory address R1</a:t>
            </a:r>
            <a:endParaRPr lang="en-US" sz="2000" dirty="0">
              <a:latin typeface="Tahoma" pitchFamily="34" charset="0"/>
            </a:endParaRPr>
          </a:p>
          <a:p>
            <a:pPr marL="609600" indent="-609600">
              <a:buNone/>
            </a:pPr>
            <a:endParaRPr lang="en-US" sz="2000" dirty="0">
              <a:solidFill>
                <a:srgbClr val="FF0000"/>
              </a:solidFill>
              <a:latin typeface="Tahoma" pitchFamily="34" charset="0"/>
            </a:endParaRPr>
          </a:p>
          <a:p>
            <a:pPr marL="609600" indent="-609600">
              <a:buNone/>
            </a:pPr>
            <a:r>
              <a:rPr lang="en-US" altLang="zh-CN" sz="2000" b="1" dirty="0">
                <a:latin typeface="Tahoma" pitchFamily="34" charset="0"/>
              </a:rPr>
              <a:t>C:				Assembler:</a:t>
            </a:r>
            <a:endParaRPr lang="en-US" sz="2000" b="1" dirty="0">
              <a:solidFill>
                <a:srgbClr val="FF0000"/>
              </a:solidFill>
              <a:latin typeface="Tahoma" pitchFamily="34" charset="0"/>
            </a:endParaRPr>
          </a:p>
          <a:p>
            <a:pPr marL="609600" indent="-609600">
              <a:buNone/>
            </a:pPr>
            <a:r>
              <a:rPr lang="en-US" sz="2000" dirty="0" err="1">
                <a:latin typeface="Tahoma" pitchFamily="34" charset="0"/>
              </a:rPr>
              <a:t>int</a:t>
            </a:r>
            <a:r>
              <a:rPr lang="en-US" sz="2000" dirty="0">
                <a:latin typeface="Tahoma" pitchFamily="34" charset="0"/>
              </a:rPr>
              <a:t> *p ;			</a:t>
            </a:r>
            <a:r>
              <a:rPr lang="en-US" sz="2000" dirty="0">
                <a:latin typeface="Tahoma" pitchFamily="34" charset="0"/>
                <a:sym typeface="Wingdings" pitchFamily="2" charset="2"/>
              </a:rPr>
              <a:t>LDR	R0,=0</a:t>
            </a:r>
            <a:endParaRPr lang="en-US" sz="2000" dirty="0">
              <a:latin typeface="Tahoma" pitchFamily="34" charset="0"/>
            </a:endParaRPr>
          </a:p>
          <a:p>
            <a:pPr marL="609600" indent="-609600">
              <a:buNone/>
            </a:pPr>
            <a:r>
              <a:rPr lang="en-US" sz="2000" dirty="0">
                <a:latin typeface="Tahoma" pitchFamily="34" charset="0"/>
              </a:rPr>
              <a:t>…				LDR	R1,p</a:t>
            </a:r>
          </a:p>
          <a:p>
            <a:pPr marL="609600" indent="-609600">
              <a:buNone/>
            </a:pPr>
            <a:r>
              <a:rPr lang="en-US" sz="2000" dirty="0">
                <a:latin typeface="Tahoma" pitchFamily="34" charset="0"/>
              </a:rPr>
              <a:t>*(p + 1) = 0 ; 	STR 	R0,</a:t>
            </a:r>
            <a:r>
              <a:rPr lang="en-US" sz="2000" dirty="0">
                <a:solidFill>
                  <a:srgbClr val="FF0000"/>
                </a:solidFill>
                <a:latin typeface="Tahoma" pitchFamily="34" charset="0"/>
              </a:rPr>
              <a:t>[R1,#4] </a:t>
            </a:r>
            <a:r>
              <a:rPr lang="en-US" altLang="zh-CN" sz="2000" dirty="0">
                <a:latin typeface="Tahoma" pitchFamily="34" charset="0"/>
              </a:rPr>
              <a:t>% Store 0 into memory address R1+4</a:t>
            </a:r>
            <a:r>
              <a:rPr lang="zh-CN" altLang="en-US" sz="2000" dirty="0">
                <a:latin typeface="Tahoma" pitchFamily="34" charset="0"/>
              </a:rPr>
              <a:t>， </a:t>
            </a:r>
            <a:r>
              <a:rPr lang="en-US" altLang="zh-CN" sz="2000" dirty="0">
                <a:latin typeface="Tahoma" pitchFamily="34" charset="0"/>
              </a:rPr>
              <a:t>										   	% since a</a:t>
            </a:r>
            <a:r>
              <a:rPr lang="zh-CN" altLang="en-US" sz="2000" dirty="0">
                <a:latin typeface="Tahoma" pitchFamily="34" charset="0"/>
              </a:rPr>
              <a:t> </a:t>
            </a:r>
            <a:r>
              <a:rPr lang="en-US" altLang="zh-CN" sz="2000" dirty="0">
                <a:latin typeface="Tahoma" pitchFamily="34" charset="0"/>
              </a:rPr>
              <a:t>long is 4 bytes, so adding 1 to pointer p 								      % increments the memory address by 4</a:t>
            </a:r>
            <a:endParaRPr lang="en-US" sz="2000" dirty="0">
              <a:latin typeface="Tahoma" pitchFamily="34"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22</a:t>
            </a:fld>
            <a:endParaRPr lang="en-US" dirty="0"/>
          </a:p>
        </p:txBody>
      </p:sp>
    </p:spTree>
    <p:extLst>
      <p:ext uri="{BB962C8B-B14F-4D97-AF65-F5344CB8AC3E}">
        <p14:creationId xmlns:p14="http://schemas.microsoft.com/office/powerpoint/2010/main" val="2617392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25675" y="325438"/>
            <a:ext cx="7772400" cy="1143000"/>
          </a:xfrm>
        </p:spPr>
        <p:txBody>
          <a:bodyPr/>
          <a:lstStyle/>
          <a:p>
            <a:r>
              <a:rPr lang="en-US" sz="4000" dirty="0"/>
              <a:t>Offset Addressing </a:t>
            </a:r>
            <a:r>
              <a:rPr lang="en-US" altLang="zh-CN" sz="4000" dirty="0"/>
              <a:t>for Arrays</a:t>
            </a:r>
            <a:endParaRPr lang="en-US" sz="4000" dirty="0"/>
          </a:p>
        </p:txBody>
      </p:sp>
      <p:sp>
        <p:nvSpPr>
          <p:cNvPr id="38915" name="Rectangle 3"/>
          <p:cNvSpPr>
            <a:spLocks noGrp="1" noChangeArrowheads="1"/>
          </p:cNvSpPr>
          <p:nvPr>
            <p:ph type="body" idx="1"/>
          </p:nvPr>
        </p:nvSpPr>
        <p:spPr>
          <a:xfrm>
            <a:off x="405903" y="1491334"/>
            <a:ext cx="11307337" cy="4919662"/>
          </a:xfrm>
        </p:spPr>
        <p:txBody>
          <a:bodyPr>
            <a:normAutofit lnSpcReduction="10000"/>
          </a:bodyPr>
          <a:lstStyle/>
          <a:p>
            <a:pPr marL="609600" indent="-609600">
              <a:lnSpc>
                <a:spcPct val="90000"/>
              </a:lnSpc>
              <a:buNone/>
            </a:pPr>
            <a:r>
              <a:rPr lang="en-US" sz="2000" dirty="0">
                <a:latin typeface="Tahoma" pitchFamily="34" charset="0"/>
              </a:rPr>
              <a:t>char a8[100]; 		</a:t>
            </a:r>
            <a:r>
              <a:rPr lang="en-US" sz="2000" dirty="0">
                <a:latin typeface="Tahoma" pitchFamily="34" charset="0"/>
                <a:sym typeface="Wingdings" pitchFamily="2" charset="2"/>
              </a:rPr>
              <a:t>LDR	R0,=0</a:t>
            </a:r>
            <a:endParaRPr lang="en-US" sz="2000" dirty="0">
              <a:latin typeface="Tahoma" pitchFamily="34" charset="0"/>
            </a:endParaRPr>
          </a:p>
          <a:p>
            <a:pPr marL="609600" indent="-609600">
              <a:lnSpc>
                <a:spcPct val="90000"/>
              </a:lnSpc>
              <a:buNone/>
            </a:pPr>
            <a:r>
              <a:rPr lang="en-US" sz="2000" dirty="0" err="1">
                <a:latin typeface="Tahoma" pitchFamily="34" charset="0"/>
                <a:sym typeface="Wingdings" pitchFamily="2" charset="2"/>
              </a:rPr>
              <a:t>int</a:t>
            </a:r>
            <a:r>
              <a:rPr lang="en-US" sz="2000" dirty="0">
                <a:latin typeface="Tahoma" pitchFamily="34" charset="0"/>
                <a:sym typeface="Wingdings" pitchFamily="2" charset="2"/>
              </a:rPr>
              <a:t> k;					ADR	R1,a8 </a:t>
            </a:r>
          </a:p>
          <a:p>
            <a:pPr marL="609600" indent="-609600">
              <a:lnSpc>
                <a:spcPct val="90000"/>
              </a:lnSpc>
              <a:buNone/>
            </a:pPr>
            <a:r>
              <a:rPr lang="en-US" sz="2000" dirty="0">
                <a:latin typeface="Tahoma" pitchFamily="34" charset="0"/>
                <a:sym typeface="Wingdings" pitchFamily="2" charset="2"/>
              </a:rPr>
              <a:t>…					LDR	R2,k</a:t>
            </a:r>
          </a:p>
          <a:p>
            <a:pPr marL="609600" indent="-609600">
              <a:lnSpc>
                <a:spcPct val="90000"/>
              </a:lnSpc>
              <a:buNone/>
            </a:pPr>
            <a:r>
              <a:rPr lang="en-US" sz="2000" dirty="0">
                <a:latin typeface="Tahoma" pitchFamily="34" charset="0"/>
                <a:sym typeface="Wingdings" pitchFamily="2" charset="2"/>
              </a:rPr>
              <a:t>a8[k] = 0 ; 			STRB	R0,</a:t>
            </a:r>
            <a:r>
              <a:rPr lang="en-US" sz="2000" dirty="0">
                <a:solidFill>
                  <a:srgbClr val="FF0000"/>
                </a:solidFill>
                <a:latin typeface="Tahoma" pitchFamily="34" charset="0"/>
                <a:sym typeface="Wingdings" pitchFamily="2" charset="2"/>
              </a:rPr>
              <a:t>[R1,R2] </a:t>
            </a:r>
            <a:r>
              <a:rPr lang="en-US" altLang="zh-CN" sz="2000" dirty="0">
                <a:latin typeface="Tahoma" pitchFamily="34" charset="0"/>
              </a:rPr>
              <a:t>% Store 0 into memory address a8+k*1, since a 												% char is 1 Byte</a:t>
            </a:r>
            <a:endParaRPr lang="en-US" sz="2000" dirty="0">
              <a:latin typeface="Tahoma" pitchFamily="34" charset="0"/>
            </a:endParaRPr>
          </a:p>
          <a:p>
            <a:pPr marL="609600" indent="-609600">
              <a:lnSpc>
                <a:spcPct val="90000"/>
              </a:lnSpc>
              <a:buNone/>
            </a:pPr>
            <a:endParaRPr lang="en-US" sz="2000" dirty="0">
              <a:solidFill>
                <a:srgbClr val="FF0000"/>
              </a:solidFill>
              <a:latin typeface="Tahoma" pitchFamily="34" charset="0"/>
              <a:sym typeface="Wingdings" pitchFamily="2" charset="2"/>
            </a:endParaRPr>
          </a:p>
          <a:p>
            <a:pPr marL="609600" indent="-609600">
              <a:lnSpc>
                <a:spcPct val="90000"/>
              </a:lnSpc>
              <a:buNone/>
            </a:pPr>
            <a:r>
              <a:rPr lang="en-US" sz="2000" dirty="0">
                <a:latin typeface="Tahoma" pitchFamily="34" charset="0"/>
              </a:rPr>
              <a:t>short a16[100]; 	</a:t>
            </a:r>
            <a:r>
              <a:rPr lang="en-US" sz="2000" dirty="0">
                <a:latin typeface="Tahoma" pitchFamily="34" charset="0"/>
                <a:sym typeface="Wingdings" pitchFamily="2" charset="2"/>
              </a:rPr>
              <a:t>LDR	R0,=0</a:t>
            </a:r>
          </a:p>
          <a:p>
            <a:pPr marL="609600" indent="-609600">
              <a:lnSpc>
                <a:spcPct val="90000"/>
              </a:lnSpc>
              <a:buNone/>
            </a:pPr>
            <a:r>
              <a:rPr lang="en-US" sz="2000" dirty="0">
                <a:latin typeface="Tahoma" pitchFamily="34" charset="0"/>
                <a:sym typeface="Wingdings" pitchFamily="2" charset="2"/>
              </a:rPr>
              <a:t>…					ADR	R1,a16</a:t>
            </a:r>
          </a:p>
          <a:p>
            <a:pPr marL="609600" indent="-609600">
              <a:lnSpc>
                <a:spcPct val="90000"/>
              </a:lnSpc>
              <a:buNone/>
            </a:pPr>
            <a:r>
              <a:rPr lang="en-US" sz="2000" dirty="0">
                <a:latin typeface="Tahoma" pitchFamily="34" charset="0"/>
                <a:sym typeface="Wingdings" pitchFamily="2" charset="2"/>
              </a:rPr>
              <a:t>a16[5] = 0 ; 		STRH	R0,</a:t>
            </a:r>
            <a:r>
              <a:rPr lang="en-US" sz="2000" dirty="0">
                <a:solidFill>
                  <a:srgbClr val="FF0000"/>
                </a:solidFill>
                <a:latin typeface="Tahoma" pitchFamily="34" charset="0"/>
                <a:sym typeface="Wingdings" pitchFamily="2" charset="2"/>
              </a:rPr>
              <a:t>[R1,#10] </a:t>
            </a:r>
            <a:r>
              <a:rPr lang="en-US" altLang="zh-CN" sz="2000" dirty="0">
                <a:latin typeface="Tahoma" pitchFamily="34" charset="0"/>
              </a:rPr>
              <a:t>% Store 0 into memory address a16+5*2, since  									    		  % a short is 2 Bytes</a:t>
            </a:r>
            <a:endParaRPr lang="en-US" sz="2000" dirty="0">
              <a:latin typeface="Tahoma" pitchFamily="34" charset="0"/>
            </a:endParaRPr>
          </a:p>
          <a:p>
            <a:pPr marL="609600" indent="-609600">
              <a:lnSpc>
                <a:spcPct val="90000"/>
              </a:lnSpc>
              <a:buNone/>
            </a:pPr>
            <a:endParaRPr lang="en-US" sz="2000" dirty="0">
              <a:latin typeface="Tahoma" pitchFamily="34" charset="0"/>
            </a:endParaRPr>
          </a:p>
          <a:p>
            <a:pPr marL="609600" indent="-609600">
              <a:lnSpc>
                <a:spcPct val="90000"/>
              </a:lnSpc>
              <a:buNone/>
            </a:pPr>
            <a:r>
              <a:rPr lang="en-US" sz="2000" dirty="0" err="1">
                <a:latin typeface="Tahoma" pitchFamily="34" charset="0"/>
              </a:rPr>
              <a:t>int</a:t>
            </a:r>
            <a:r>
              <a:rPr lang="en-US" sz="2000" dirty="0">
                <a:latin typeface="Tahoma" pitchFamily="34" charset="0"/>
              </a:rPr>
              <a:t> a32[100]; 		</a:t>
            </a:r>
            <a:r>
              <a:rPr lang="en-US" sz="2000" dirty="0">
                <a:latin typeface="Tahoma" pitchFamily="34" charset="0"/>
                <a:sym typeface="Wingdings" pitchFamily="2" charset="2"/>
              </a:rPr>
              <a:t>LDR	R0,=0</a:t>
            </a:r>
          </a:p>
          <a:p>
            <a:pPr marL="609600" indent="-609600">
              <a:lnSpc>
                <a:spcPct val="90000"/>
              </a:lnSpc>
              <a:buNone/>
            </a:pPr>
            <a:r>
              <a:rPr lang="en-US" sz="2000" dirty="0">
                <a:latin typeface="Tahoma" pitchFamily="34" charset="0"/>
                <a:sym typeface="Wingdings" pitchFamily="2" charset="2"/>
              </a:rPr>
              <a:t>					ADR	R1,a32</a:t>
            </a:r>
          </a:p>
          <a:p>
            <a:pPr marL="609600" indent="-609600">
              <a:lnSpc>
                <a:spcPct val="90000"/>
              </a:lnSpc>
              <a:buNone/>
            </a:pPr>
            <a:r>
              <a:rPr lang="en-US" sz="2000" dirty="0">
                <a:latin typeface="Tahoma" pitchFamily="34" charset="0"/>
                <a:sym typeface="Wingdings" pitchFamily="2" charset="2"/>
              </a:rPr>
              <a:t>…					LDR	R2,k</a:t>
            </a:r>
          </a:p>
          <a:p>
            <a:pPr marL="609600" indent="-609600">
              <a:lnSpc>
                <a:spcPct val="90000"/>
              </a:lnSpc>
              <a:buNone/>
            </a:pPr>
            <a:r>
              <a:rPr lang="en-US" sz="2000" dirty="0">
                <a:latin typeface="Tahoma" pitchFamily="34" charset="0"/>
                <a:sym typeface="Wingdings" pitchFamily="2" charset="2"/>
              </a:rPr>
              <a:t>a32[k] = 0 ; 		STR	R0,</a:t>
            </a:r>
            <a:r>
              <a:rPr lang="en-US" sz="2000" dirty="0">
                <a:solidFill>
                  <a:srgbClr val="FF0000"/>
                </a:solidFill>
                <a:latin typeface="Tahoma" pitchFamily="34" charset="0"/>
                <a:sym typeface="Wingdings" pitchFamily="2" charset="2"/>
              </a:rPr>
              <a:t>[R1,R2,LSL #2] </a:t>
            </a:r>
            <a:r>
              <a:rPr lang="en-US" altLang="zh-CN" sz="2000" dirty="0">
                <a:latin typeface="Tahoma" pitchFamily="34" charset="0"/>
              </a:rPr>
              <a:t>% Store 0 into memory address a32+k*4, 												     % since an </a:t>
            </a:r>
            <a:r>
              <a:rPr lang="en-US" altLang="zh-CN" sz="2000" dirty="0" err="1">
                <a:latin typeface="Tahoma" pitchFamily="34" charset="0"/>
              </a:rPr>
              <a:t>int</a:t>
            </a:r>
            <a:r>
              <a:rPr lang="en-US" altLang="zh-CN" sz="2000" dirty="0">
                <a:latin typeface="Tahoma" pitchFamily="34" charset="0"/>
              </a:rPr>
              <a:t> is 4 Bytes</a:t>
            </a:r>
            <a:endParaRPr lang="en-US" sz="2000" dirty="0">
              <a:solidFill>
                <a:srgbClr val="FF0000"/>
              </a:solidFill>
              <a:latin typeface="Tahoma" pitchFamily="34" charset="0"/>
              <a:sym typeface="Wingdings" pitchFamily="2" charset="2"/>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23</a:t>
            </a:fld>
            <a:endParaRPr lang="en-US" dirty="0"/>
          </a:p>
        </p:txBody>
      </p:sp>
      <p:sp>
        <p:nvSpPr>
          <p:cNvPr id="3" name="Rectangle 2"/>
          <p:cNvSpPr/>
          <p:nvPr/>
        </p:nvSpPr>
        <p:spPr>
          <a:xfrm>
            <a:off x="5548847" y="1409519"/>
            <a:ext cx="5365542" cy="4549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p:cNvSpPr txBox="1"/>
          <p:nvPr/>
        </p:nvSpPr>
        <p:spPr>
          <a:xfrm>
            <a:off x="5299060" y="1819719"/>
            <a:ext cx="412292" cy="369332"/>
          </a:xfrm>
          <a:prstGeom prst="rect">
            <a:avLst/>
          </a:prstGeom>
          <a:noFill/>
        </p:spPr>
        <p:txBody>
          <a:bodyPr wrap="none" rtlCol="0">
            <a:spAutoFit/>
          </a:bodyPr>
          <a:lstStyle/>
          <a:p>
            <a:r>
              <a:rPr lang="en-US" dirty="0"/>
              <a:t>a8</a:t>
            </a:r>
          </a:p>
        </p:txBody>
      </p:sp>
      <p:sp>
        <p:nvSpPr>
          <p:cNvPr id="7" name="TextBox 6"/>
          <p:cNvSpPr txBox="1"/>
          <p:nvPr/>
        </p:nvSpPr>
        <p:spPr>
          <a:xfrm>
            <a:off x="5730530" y="1819719"/>
            <a:ext cx="667170" cy="369332"/>
          </a:xfrm>
          <a:prstGeom prst="rect">
            <a:avLst/>
          </a:prstGeom>
          <a:noFill/>
        </p:spPr>
        <p:txBody>
          <a:bodyPr wrap="none" rtlCol="0">
            <a:spAutoFit/>
          </a:bodyPr>
          <a:lstStyle/>
          <a:p>
            <a:r>
              <a:rPr lang="en-US" dirty="0"/>
              <a:t>a8+1</a:t>
            </a:r>
          </a:p>
        </p:txBody>
      </p:sp>
      <p:sp>
        <p:nvSpPr>
          <p:cNvPr id="5" name="Rectangle 4"/>
          <p:cNvSpPr/>
          <p:nvPr/>
        </p:nvSpPr>
        <p:spPr>
          <a:xfrm>
            <a:off x="5548847" y="1397335"/>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a8[0](1</a:t>
            </a:r>
            <a:r>
              <a:rPr lang="en-US" altLang="zh-CN" sz="1400" dirty="0"/>
              <a:t>Byte)</a:t>
            </a:r>
            <a:endParaRPr lang="en-US" sz="1400" dirty="0"/>
          </a:p>
        </p:txBody>
      </p:sp>
      <p:sp>
        <p:nvSpPr>
          <p:cNvPr id="9" name="Rectangle 8"/>
          <p:cNvSpPr/>
          <p:nvPr/>
        </p:nvSpPr>
        <p:spPr>
          <a:xfrm>
            <a:off x="6217920" y="1397335"/>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a8[1](1</a:t>
            </a:r>
            <a:r>
              <a:rPr lang="en-US" altLang="zh-CN" sz="1400" dirty="0"/>
              <a:t>Byte)</a:t>
            </a:r>
            <a:endParaRPr lang="en-US" sz="1400" dirty="0"/>
          </a:p>
        </p:txBody>
      </p:sp>
      <p:sp>
        <p:nvSpPr>
          <p:cNvPr id="10" name="TextBox 9"/>
          <p:cNvSpPr txBox="1"/>
          <p:nvPr/>
        </p:nvSpPr>
        <p:spPr>
          <a:xfrm>
            <a:off x="6416878" y="1819719"/>
            <a:ext cx="667170" cy="369332"/>
          </a:xfrm>
          <a:prstGeom prst="rect">
            <a:avLst/>
          </a:prstGeom>
          <a:noFill/>
        </p:spPr>
        <p:txBody>
          <a:bodyPr wrap="none" rtlCol="0">
            <a:spAutoFit/>
          </a:bodyPr>
          <a:lstStyle/>
          <a:p>
            <a:r>
              <a:rPr lang="en-US" dirty="0"/>
              <a:t>a8+2</a:t>
            </a:r>
          </a:p>
        </p:txBody>
      </p:sp>
      <p:sp>
        <p:nvSpPr>
          <p:cNvPr id="11" name="Rectangle 10"/>
          <p:cNvSpPr/>
          <p:nvPr/>
        </p:nvSpPr>
        <p:spPr>
          <a:xfrm>
            <a:off x="6885824" y="1397335"/>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a8[2](1</a:t>
            </a:r>
            <a:r>
              <a:rPr lang="en-US" altLang="zh-CN" sz="1400" dirty="0"/>
              <a:t>Byte)</a:t>
            </a:r>
            <a:endParaRPr lang="en-US" sz="1400" dirty="0"/>
          </a:p>
        </p:txBody>
      </p:sp>
      <p:sp>
        <p:nvSpPr>
          <p:cNvPr id="14" name="TextBox 13"/>
          <p:cNvSpPr txBox="1"/>
          <p:nvPr/>
        </p:nvSpPr>
        <p:spPr>
          <a:xfrm>
            <a:off x="7103226" y="1819719"/>
            <a:ext cx="667170" cy="369332"/>
          </a:xfrm>
          <a:prstGeom prst="rect">
            <a:avLst/>
          </a:prstGeom>
          <a:noFill/>
        </p:spPr>
        <p:txBody>
          <a:bodyPr wrap="none" rtlCol="0">
            <a:spAutoFit/>
          </a:bodyPr>
          <a:lstStyle/>
          <a:p>
            <a:r>
              <a:rPr lang="en-US" dirty="0"/>
              <a:t>a8+3</a:t>
            </a:r>
          </a:p>
        </p:txBody>
      </p:sp>
      <p:sp>
        <p:nvSpPr>
          <p:cNvPr id="15" name="Rectangle 14"/>
          <p:cNvSpPr/>
          <p:nvPr/>
        </p:nvSpPr>
        <p:spPr>
          <a:xfrm>
            <a:off x="7563115" y="1397335"/>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a8[3](1</a:t>
            </a:r>
            <a:r>
              <a:rPr lang="en-US" altLang="zh-CN" sz="1400" dirty="0"/>
              <a:t>Byte)</a:t>
            </a:r>
            <a:endParaRPr lang="en-US" sz="1400" dirty="0"/>
          </a:p>
        </p:txBody>
      </p:sp>
      <p:sp>
        <p:nvSpPr>
          <p:cNvPr id="16" name="Rectangle 15"/>
          <p:cNvSpPr/>
          <p:nvPr/>
        </p:nvSpPr>
        <p:spPr>
          <a:xfrm>
            <a:off x="8223143" y="1397335"/>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a8[4](1</a:t>
            </a:r>
            <a:r>
              <a:rPr lang="en-US" altLang="zh-CN" sz="1400" dirty="0"/>
              <a:t>Byte)</a:t>
            </a:r>
            <a:endParaRPr lang="en-US" sz="1400" dirty="0"/>
          </a:p>
        </p:txBody>
      </p:sp>
      <p:sp>
        <p:nvSpPr>
          <p:cNvPr id="17" name="Rectangle 16"/>
          <p:cNvSpPr/>
          <p:nvPr/>
        </p:nvSpPr>
        <p:spPr>
          <a:xfrm>
            <a:off x="5557892" y="3059472"/>
            <a:ext cx="5348250" cy="4549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TextBox 17"/>
          <p:cNvSpPr txBox="1"/>
          <p:nvPr/>
        </p:nvSpPr>
        <p:spPr>
          <a:xfrm>
            <a:off x="5308105" y="3514442"/>
            <a:ext cx="529312" cy="369332"/>
          </a:xfrm>
          <a:prstGeom prst="rect">
            <a:avLst/>
          </a:prstGeom>
          <a:noFill/>
        </p:spPr>
        <p:txBody>
          <a:bodyPr wrap="none" rtlCol="0">
            <a:spAutoFit/>
          </a:bodyPr>
          <a:lstStyle/>
          <a:p>
            <a:r>
              <a:rPr lang="en-US" dirty="0"/>
              <a:t>a16</a:t>
            </a:r>
          </a:p>
        </p:txBody>
      </p:sp>
      <p:sp>
        <p:nvSpPr>
          <p:cNvPr id="20" name="Rectangle 19"/>
          <p:cNvSpPr/>
          <p:nvPr/>
        </p:nvSpPr>
        <p:spPr>
          <a:xfrm>
            <a:off x="5557892" y="3047288"/>
            <a:ext cx="1336977"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t>a16</a:t>
            </a:r>
            <a:r>
              <a:rPr lang="en-US" sz="1400" dirty="0"/>
              <a:t>[0](2 </a:t>
            </a:r>
            <a:r>
              <a:rPr lang="en-US" altLang="zh-CN" sz="1400" dirty="0"/>
              <a:t>Bytes)</a:t>
            </a:r>
            <a:endParaRPr lang="en-US" sz="1400" dirty="0"/>
          </a:p>
        </p:txBody>
      </p:sp>
      <p:sp>
        <p:nvSpPr>
          <p:cNvPr id="22" name="TextBox 21"/>
          <p:cNvSpPr txBox="1"/>
          <p:nvPr/>
        </p:nvSpPr>
        <p:spPr>
          <a:xfrm>
            <a:off x="6413697" y="3514442"/>
            <a:ext cx="761747" cy="369332"/>
          </a:xfrm>
          <a:prstGeom prst="rect">
            <a:avLst/>
          </a:prstGeom>
          <a:noFill/>
        </p:spPr>
        <p:txBody>
          <a:bodyPr wrap="none" rtlCol="0">
            <a:spAutoFit/>
          </a:bodyPr>
          <a:lstStyle/>
          <a:p>
            <a:r>
              <a:rPr lang="en-US" dirty="0"/>
              <a:t>a16+1</a:t>
            </a:r>
          </a:p>
        </p:txBody>
      </p:sp>
      <p:sp>
        <p:nvSpPr>
          <p:cNvPr id="27" name="Rectangle 26"/>
          <p:cNvSpPr/>
          <p:nvPr/>
        </p:nvSpPr>
        <p:spPr>
          <a:xfrm>
            <a:off x="6886408" y="3047288"/>
            <a:ext cx="1336977"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t>a16</a:t>
            </a:r>
            <a:r>
              <a:rPr lang="en-US" sz="1400" dirty="0"/>
              <a:t>[1](2 </a:t>
            </a:r>
            <a:r>
              <a:rPr lang="en-US" altLang="zh-CN" sz="1400" dirty="0"/>
              <a:t>Bytes)</a:t>
            </a:r>
            <a:endParaRPr lang="en-US" sz="1400" dirty="0"/>
          </a:p>
        </p:txBody>
      </p:sp>
      <p:sp>
        <p:nvSpPr>
          <p:cNvPr id="28" name="TextBox 27"/>
          <p:cNvSpPr txBox="1"/>
          <p:nvPr/>
        </p:nvSpPr>
        <p:spPr>
          <a:xfrm>
            <a:off x="7751724" y="3514442"/>
            <a:ext cx="761747" cy="369332"/>
          </a:xfrm>
          <a:prstGeom prst="rect">
            <a:avLst/>
          </a:prstGeom>
          <a:noFill/>
        </p:spPr>
        <p:txBody>
          <a:bodyPr wrap="none" rtlCol="0">
            <a:spAutoFit/>
          </a:bodyPr>
          <a:lstStyle/>
          <a:p>
            <a:r>
              <a:rPr lang="en-US" dirty="0"/>
              <a:t>a16+2</a:t>
            </a:r>
          </a:p>
        </p:txBody>
      </p:sp>
      <p:sp>
        <p:nvSpPr>
          <p:cNvPr id="29" name="Rectangle 28"/>
          <p:cNvSpPr/>
          <p:nvPr/>
        </p:nvSpPr>
        <p:spPr>
          <a:xfrm>
            <a:off x="8232188" y="3047288"/>
            <a:ext cx="1336977"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t>a16</a:t>
            </a:r>
            <a:r>
              <a:rPr lang="en-US" sz="1400" dirty="0"/>
              <a:t>[2](2 </a:t>
            </a:r>
            <a:r>
              <a:rPr lang="en-US" altLang="zh-CN" sz="1400" dirty="0"/>
              <a:t>Bytes)</a:t>
            </a:r>
            <a:endParaRPr lang="en-US" sz="1400" dirty="0"/>
          </a:p>
        </p:txBody>
      </p:sp>
      <p:sp>
        <p:nvSpPr>
          <p:cNvPr id="30" name="Rectangle 29"/>
          <p:cNvSpPr/>
          <p:nvPr/>
        </p:nvSpPr>
        <p:spPr>
          <a:xfrm>
            <a:off x="5548847" y="4754195"/>
            <a:ext cx="5366682" cy="4549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5299060" y="5221349"/>
            <a:ext cx="529312" cy="369332"/>
          </a:xfrm>
          <a:prstGeom prst="rect">
            <a:avLst/>
          </a:prstGeom>
          <a:noFill/>
        </p:spPr>
        <p:txBody>
          <a:bodyPr wrap="none" rtlCol="0">
            <a:spAutoFit/>
          </a:bodyPr>
          <a:lstStyle/>
          <a:p>
            <a:r>
              <a:rPr lang="en-US" dirty="0"/>
              <a:t>a32</a:t>
            </a:r>
          </a:p>
        </p:txBody>
      </p:sp>
      <p:sp>
        <p:nvSpPr>
          <p:cNvPr id="32" name="Rectangle 31"/>
          <p:cNvSpPr/>
          <p:nvPr/>
        </p:nvSpPr>
        <p:spPr>
          <a:xfrm>
            <a:off x="5548847" y="4742011"/>
            <a:ext cx="2683341"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A32[0](4 </a:t>
            </a:r>
            <a:r>
              <a:rPr lang="en-US" altLang="zh-CN" sz="1600" dirty="0"/>
              <a:t>Bytes)</a:t>
            </a:r>
            <a:endParaRPr lang="en-US" sz="1600" dirty="0"/>
          </a:p>
        </p:txBody>
      </p:sp>
      <p:sp>
        <p:nvSpPr>
          <p:cNvPr id="35" name="TextBox 34"/>
          <p:cNvSpPr txBox="1"/>
          <p:nvPr/>
        </p:nvSpPr>
        <p:spPr>
          <a:xfrm>
            <a:off x="7786887" y="5221349"/>
            <a:ext cx="761747" cy="369332"/>
          </a:xfrm>
          <a:prstGeom prst="rect">
            <a:avLst/>
          </a:prstGeom>
          <a:noFill/>
        </p:spPr>
        <p:txBody>
          <a:bodyPr wrap="none" rtlCol="0">
            <a:spAutoFit/>
          </a:bodyPr>
          <a:lstStyle/>
          <a:p>
            <a:r>
              <a:rPr lang="en-US" dirty="0"/>
              <a:t>a32+1</a:t>
            </a:r>
          </a:p>
        </p:txBody>
      </p:sp>
      <p:sp>
        <p:nvSpPr>
          <p:cNvPr id="37" name="Rectangle 36"/>
          <p:cNvSpPr/>
          <p:nvPr/>
        </p:nvSpPr>
        <p:spPr>
          <a:xfrm>
            <a:off x="8232188" y="4742011"/>
            <a:ext cx="2683341"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A32[1](4 </a:t>
            </a:r>
            <a:r>
              <a:rPr lang="en-US" altLang="zh-CN" sz="1600" dirty="0"/>
              <a:t>Bytes)</a:t>
            </a:r>
            <a:endParaRPr lang="en-US" sz="1600" dirty="0"/>
          </a:p>
        </p:txBody>
      </p:sp>
      <p:sp>
        <p:nvSpPr>
          <p:cNvPr id="38" name="TextBox 37"/>
          <p:cNvSpPr txBox="1"/>
          <p:nvPr/>
        </p:nvSpPr>
        <p:spPr>
          <a:xfrm>
            <a:off x="10507149" y="5221349"/>
            <a:ext cx="761747" cy="369332"/>
          </a:xfrm>
          <a:prstGeom prst="rect">
            <a:avLst/>
          </a:prstGeom>
          <a:noFill/>
        </p:spPr>
        <p:txBody>
          <a:bodyPr wrap="none" rtlCol="0">
            <a:spAutoFit/>
          </a:bodyPr>
          <a:lstStyle/>
          <a:p>
            <a:r>
              <a:rPr lang="en-US" dirty="0"/>
              <a:t>a32+2</a:t>
            </a:r>
          </a:p>
        </p:txBody>
      </p:sp>
      <p:sp>
        <p:nvSpPr>
          <p:cNvPr id="39" name="Rectangle 38"/>
          <p:cNvSpPr/>
          <p:nvPr/>
        </p:nvSpPr>
        <p:spPr>
          <a:xfrm>
            <a:off x="9569165" y="3047288"/>
            <a:ext cx="1336977"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t>a16</a:t>
            </a:r>
            <a:r>
              <a:rPr lang="en-US" sz="1400" dirty="0"/>
              <a:t>[3](2 </a:t>
            </a:r>
            <a:r>
              <a:rPr lang="en-US" altLang="zh-CN" sz="1400" dirty="0"/>
              <a:t>Bytes)</a:t>
            </a:r>
            <a:endParaRPr lang="en-US" sz="1400" dirty="0"/>
          </a:p>
        </p:txBody>
      </p:sp>
      <p:sp>
        <p:nvSpPr>
          <p:cNvPr id="40" name="TextBox 39"/>
          <p:cNvSpPr txBox="1"/>
          <p:nvPr/>
        </p:nvSpPr>
        <p:spPr>
          <a:xfrm>
            <a:off x="9089751" y="3514442"/>
            <a:ext cx="761747" cy="369332"/>
          </a:xfrm>
          <a:prstGeom prst="rect">
            <a:avLst/>
          </a:prstGeom>
          <a:noFill/>
        </p:spPr>
        <p:txBody>
          <a:bodyPr wrap="none" rtlCol="0">
            <a:spAutoFit/>
          </a:bodyPr>
          <a:lstStyle/>
          <a:p>
            <a:r>
              <a:rPr lang="en-US" dirty="0"/>
              <a:t>a16+3</a:t>
            </a:r>
          </a:p>
        </p:txBody>
      </p:sp>
      <p:sp>
        <p:nvSpPr>
          <p:cNvPr id="41" name="TextBox 40"/>
          <p:cNvSpPr txBox="1"/>
          <p:nvPr/>
        </p:nvSpPr>
        <p:spPr>
          <a:xfrm>
            <a:off x="10427779" y="3514442"/>
            <a:ext cx="761747" cy="369332"/>
          </a:xfrm>
          <a:prstGeom prst="rect">
            <a:avLst/>
          </a:prstGeom>
          <a:noFill/>
        </p:spPr>
        <p:txBody>
          <a:bodyPr wrap="none" rtlCol="0">
            <a:spAutoFit/>
          </a:bodyPr>
          <a:lstStyle/>
          <a:p>
            <a:r>
              <a:rPr lang="en-US" dirty="0"/>
              <a:t>a16+4</a:t>
            </a:r>
          </a:p>
        </p:txBody>
      </p:sp>
      <p:sp>
        <p:nvSpPr>
          <p:cNvPr id="42" name="Rectangle 41"/>
          <p:cNvSpPr/>
          <p:nvPr/>
        </p:nvSpPr>
        <p:spPr>
          <a:xfrm>
            <a:off x="8900091" y="1396472"/>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a8[5](1</a:t>
            </a:r>
            <a:r>
              <a:rPr lang="en-US" altLang="zh-CN" sz="1400" dirty="0"/>
              <a:t>Byte)</a:t>
            </a:r>
            <a:endParaRPr lang="en-US" sz="1400" dirty="0"/>
          </a:p>
        </p:txBody>
      </p:sp>
      <p:sp>
        <p:nvSpPr>
          <p:cNvPr id="43" name="Rectangle 42"/>
          <p:cNvSpPr/>
          <p:nvPr/>
        </p:nvSpPr>
        <p:spPr>
          <a:xfrm>
            <a:off x="9567995" y="1390487"/>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a8[6](1</a:t>
            </a:r>
            <a:r>
              <a:rPr lang="en-US" altLang="zh-CN" sz="1400" dirty="0"/>
              <a:t>Byte)</a:t>
            </a:r>
            <a:endParaRPr lang="en-US" sz="1400" dirty="0"/>
          </a:p>
        </p:txBody>
      </p:sp>
      <p:sp>
        <p:nvSpPr>
          <p:cNvPr id="44" name="Rectangle 43"/>
          <p:cNvSpPr/>
          <p:nvPr/>
        </p:nvSpPr>
        <p:spPr>
          <a:xfrm>
            <a:off x="10245316" y="1392407"/>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a8[7](1</a:t>
            </a:r>
            <a:r>
              <a:rPr lang="en-US" altLang="zh-CN" sz="1400" dirty="0"/>
              <a:t>Byte)</a:t>
            </a:r>
            <a:endParaRPr lang="en-US" sz="1400" dirty="0"/>
          </a:p>
        </p:txBody>
      </p:sp>
      <p:sp>
        <p:nvSpPr>
          <p:cNvPr id="45" name="TextBox 44"/>
          <p:cNvSpPr txBox="1"/>
          <p:nvPr/>
        </p:nvSpPr>
        <p:spPr>
          <a:xfrm>
            <a:off x="7789574" y="1819719"/>
            <a:ext cx="667170" cy="369332"/>
          </a:xfrm>
          <a:prstGeom prst="rect">
            <a:avLst/>
          </a:prstGeom>
          <a:noFill/>
        </p:spPr>
        <p:txBody>
          <a:bodyPr wrap="none" rtlCol="0">
            <a:spAutoFit/>
          </a:bodyPr>
          <a:lstStyle/>
          <a:p>
            <a:r>
              <a:rPr lang="en-US" dirty="0"/>
              <a:t>a8+4</a:t>
            </a:r>
          </a:p>
        </p:txBody>
      </p:sp>
      <p:sp>
        <p:nvSpPr>
          <p:cNvPr id="46" name="TextBox 45"/>
          <p:cNvSpPr txBox="1"/>
          <p:nvPr/>
        </p:nvSpPr>
        <p:spPr>
          <a:xfrm>
            <a:off x="8475922" y="1819719"/>
            <a:ext cx="667170" cy="369332"/>
          </a:xfrm>
          <a:prstGeom prst="rect">
            <a:avLst/>
          </a:prstGeom>
          <a:noFill/>
        </p:spPr>
        <p:txBody>
          <a:bodyPr wrap="none" rtlCol="0">
            <a:spAutoFit/>
          </a:bodyPr>
          <a:lstStyle/>
          <a:p>
            <a:r>
              <a:rPr lang="en-US" dirty="0"/>
              <a:t>a8+5</a:t>
            </a:r>
          </a:p>
        </p:txBody>
      </p:sp>
      <p:sp>
        <p:nvSpPr>
          <p:cNvPr id="47" name="TextBox 46"/>
          <p:cNvSpPr txBox="1"/>
          <p:nvPr/>
        </p:nvSpPr>
        <p:spPr>
          <a:xfrm>
            <a:off x="9162270" y="1819719"/>
            <a:ext cx="667170" cy="369332"/>
          </a:xfrm>
          <a:prstGeom prst="rect">
            <a:avLst/>
          </a:prstGeom>
          <a:noFill/>
        </p:spPr>
        <p:txBody>
          <a:bodyPr wrap="none" rtlCol="0">
            <a:spAutoFit/>
          </a:bodyPr>
          <a:lstStyle/>
          <a:p>
            <a:r>
              <a:rPr lang="en-US" dirty="0"/>
              <a:t>a8+6</a:t>
            </a:r>
          </a:p>
        </p:txBody>
      </p:sp>
      <p:sp>
        <p:nvSpPr>
          <p:cNvPr id="48" name="TextBox 47"/>
          <p:cNvSpPr txBox="1"/>
          <p:nvPr/>
        </p:nvSpPr>
        <p:spPr>
          <a:xfrm>
            <a:off x="9848618" y="1819719"/>
            <a:ext cx="667170" cy="369332"/>
          </a:xfrm>
          <a:prstGeom prst="rect">
            <a:avLst/>
          </a:prstGeom>
          <a:noFill/>
        </p:spPr>
        <p:txBody>
          <a:bodyPr wrap="none" rtlCol="0">
            <a:spAutoFit/>
          </a:bodyPr>
          <a:lstStyle/>
          <a:p>
            <a:r>
              <a:rPr lang="en-US" dirty="0"/>
              <a:t>a8+7</a:t>
            </a:r>
          </a:p>
        </p:txBody>
      </p:sp>
      <p:sp>
        <p:nvSpPr>
          <p:cNvPr id="49" name="TextBox 48"/>
          <p:cNvSpPr txBox="1"/>
          <p:nvPr/>
        </p:nvSpPr>
        <p:spPr>
          <a:xfrm>
            <a:off x="10534967" y="1819719"/>
            <a:ext cx="667170" cy="369332"/>
          </a:xfrm>
          <a:prstGeom prst="rect">
            <a:avLst/>
          </a:prstGeom>
          <a:noFill/>
        </p:spPr>
        <p:txBody>
          <a:bodyPr wrap="none" rtlCol="0">
            <a:spAutoFit/>
          </a:bodyPr>
          <a:lstStyle/>
          <a:p>
            <a:r>
              <a:rPr lang="en-US" dirty="0"/>
              <a:t>a8+8</a:t>
            </a:r>
          </a:p>
        </p:txBody>
      </p:sp>
      <p:sp>
        <p:nvSpPr>
          <p:cNvPr id="50" name="Rectangle 49"/>
          <p:cNvSpPr/>
          <p:nvPr/>
        </p:nvSpPr>
        <p:spPr>
          <a:xfrm>
            <a:off x="1325706" y="6239949"/>
            <a:ext cx="9278488" cy="40011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000" dirty="0">
                <a:latin typeface="TimesTenLTStd-Roman"/>
              </a:rPr>
              <a:t>For an array x[N], x[n] is the element stored at memory address </a:t>
            </a:r>
            <a:r>
              <a:rPr lang="en-US" sz="2000" dirty="0" err="1">
                <a:latin typeface="TimesTenLTStd-Roman"/>
              </a:rPr>
              <a:t>x+n</a:t>
            </a:r>
            <a:r>
              <a:rPr lang="en-US" sz="2000" dirty="0">
                <a:latin typeface="TimesTenLTStd-Roman"/>
              </a:rPr>
              <a:t>*(</a:t>
            </a:r>
            <a:r>
              <a:rPr lang="en-US" sz="2000" dirty="0" err="1">
                <a:latin typeface="TimesTenLTStd-Roman"/>
              </a:rPr>
              <a:t>sizeof</a:t>
            </a:r>
            <a:r>
              <a:rPr lang="en-US" sz="2000" dirty="0">
                <a:latin typeface="TimesTenLTStd-Roman"/>
              </a:rPr>
              <a:t>(x)).</a:t>
            </a:r>
            <a:endParaRPr lang="en-US" sz="2000" dirty="0"/>
          </a:p>
        </p:txBody>
      </p:sp>
      <p:sp>
        <p:nvSpPr>
          <p:cNvPr id="6" name="Rectangle 5"/>
          <p:cNvSpPr/>
          <p:nvPr/>
        </p:nvSpPr>
        <p:spPr>
          <a:xfrm>
            <a:off x="405903" y="1139815"/>
            <a:ext cx="3791423" cy="369332"/>
          </a:xfrm>
          <a:prstGeom prst="rect">
            <a:avLst/>
          </a:prstGeom>
        </p:spPr>
        <p:txBody>
          <a:bodyPr wrap="none">
            <a:spAutoFit/>
          </a:bodyPr>
          <a:lstStyle/>
          <a:p>
            <a:pPr marL="609600" indent="-609600">
              <a:buNone/>
            </a:pPr>
            <a:r>
              <a:rPr lang="en-US" altLang="zh-CN" b="1" dirty="0">
                <a:latin typeface="Tahoma" pitchFamily="34" charset="0"/>
              </a:rPr>
              <a:t>C:				       Assembler:</a:t>
            </a:r>
          </a:p>
        </p:txBody>
      </p:sp>
    </p:spTree>
    <p:extLst>
      <p:ext uri="{BB962C8B-B14F-4D97-AF65-F5344CB8AC3E}">
        <p14:creationId xmlns:p14="http://schemas.microsoft.com/office/powerpoint/2010/main" val="3328460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Address Calculation</a:t>
            </a:r>
          </a:p>
        </p:txBody>
      </p:sp>
      <p:grpSp>
        <p:nvGrpSpPr>
          <p:cNvPr id="64" name="Group 63"/>
          <p:cNvGrpSpPr/>
          <p:nvPr/>
        </p:nvGrpSpPr>
        <p:grpSpPr>
          <a:xfrm>
            <a:off x="1419225" y="1298340"/>
            <a:ext cx="8724900" cy="4085669"/>
            <a:chOff x="377825" y="1411288"/>
            <a:chExt cx="8724900" cy="4085669"/>
          </a:xfrm>
        </p:grpSpPr>
        <p:sp>
          <p:nvSpPr>
            <p:cNvPr id="65" name="Text Box 2"/>
            <p:cNvSpPr txBox="1">
              <a:spLocks noChangeArrowheads="1"/>
            </p:cNvSpPr>
            <p:nvPr/>
          </p:nvSpPr>
          <p:spPr bwMode="auto">
            <a:xfrm>
              <a:off x="2514601" y="5127625"/>
              <a:ext cx="27066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Calibri" pitchFamily="34" charset="0"/>
                  <a:ea typeface="+mn-ea"/>
                  <a:cs typeface="Calibri" pitchFamily="34" charset="0"/>
                </a:rPr>
                <a:t>R</a:t>
              </a:r>
              <a:r>
                <a:rPr kumimoji="0" lang="en-US" sz="1800" b="0" i="0" u="none" strike="noStrike" kern="0" cap="none" spc="0" normalizeH="0" baseline="-25000" noProof="0" dirty="0" err="1">
                  <a:ln>
                    <a:noFill/>
                  </a:ln>
                  <a:solidFill>
                    <a:srgbClr val="000000"/>
                  </a:solidFill>
                  <a:effectLst/>
                  <a:uLnTx/>
                  <a:uFillTx/>
                  <a:latin typeface="Calibri" pitchFamily="34" charset="0"/>
                  <a:ea typeface="+mn-ea"/>
                  <a:cs typeface="Calibri" pitchFamily="34" charset="0"/>
                </a:rPr>
                <a:t>m</a:t>
              </a:r>
              <a:r>
                <a:rPr kumimoji="0" lang="en-US" sz="1800" b="0" i="0" u="none" strike="noStrike" kern="0" cap="none" spc="0" normalizeH="0" baseline="0" noProof="0" dirty="0" err="1">
                  <a:ln>
                    <a:noFill/>
                  </a:ln>
                  <a:solidFill>
                    <a:srgbClr val="000000"/>
                  </a:solidFill>
                  <a:effectLst/>
                  <a:uLnTx/>
                  <a:uFillTx/>
                  <a:latin typeface="Calibri" pitchFamily="34" charset="0"/>
                  <a:ea typeface="+mn-ea"/>
                  <a:cs typeface="Calibri" pitchFamily="34" charset="0"/>
                </a:rPr>
                <a:t>,LSL</a:t>
              </a:r>
              <a:r>
                <a:rPr kumimoji="0" lang="en-US" sz="1800" b="0" i="0" u="none" strike="noStrike" kern="0" cap="none" spc="0" normalizeH="0" baseline="0" noProof="0" dirty="0">
                  <a:ln>
                    <a:noFill/>
                  </a:ln>
                  <a:solidFill>
                    <a:srgbClr val="000000"/>
                  </a:solidFill>
                  <a:effectLst/>
                  <a:uLnTx/>
                  <a:uFillTx/>
                  <a:latin typeface="Calibri" pitchFamily="34" charset="0"/>
                  <a:ea typeface="+mn-ea"/>
                  <a:cs typeface="Calibri" pitchFamily="34" charset="0"/>
                </a:rPr>
                <a:t> #constant</a:t>
              </a:r>
            </a:p>
          </p:txBody>
        </p:sp>
        <p:sp>
          <p:nvSpPr>
            <p:cNvPr id="66" name="Rectangle 4"/>
            <p:cNvSpPr>
              <a:spLocks noChangeArrowheads="1"/>
            </p:cNvSpPr>
            <p:nvPr/>
          </p:nvSpPr>
          <p:spPr bwMode="auto">
            <a:xfrm>
              <a:off x="5184775" y="1411288"/>
              <a:ext cx="2363788" cy="393700"/>
            </a:xfrm>
            <a:prstGeom prst="rect">
              <a:avLst/>
            </a:prstGeom>
            <a:solidFill>
              <a:srgbClr val="FFFFFF">
                <a:lumMod val="85000"/>
              </a:srgb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err="1">
                  <a:ln>
                    <a:noFill/>
                  </a:ln>
                  <a:solidFill>
                    <a:srgbClr val="000000"/>
                  </a:solidFill>
                  <a:effectLst/>
                  <a:uLnTx/>
                  <a:uFillTx/>
                  <a:latin typeface="Tahoma" pitchFamily="34" charset="0"/>
                  <a:ea typeface="+mn-ea"/>
                  <a:cs typeface="+mn-cs"/>
                </a:rPr>
                <a:t>R</a:t>
              </a:r>
              <a:r>
                <a:rPr kumimoji="0" lang="en-US" sz="2000" b="0" i="0" u="none" strike="noStrike" kern="0" cap="none" spc="0" normalizeH="0" baseline="-25000" noProof="0" dirty="0" err="1">
                  <a:ln>
                    <a:noFill/>
                  </a:ln>
                  <a:solidFill>
                    <a:srgbClr val="000000"/>
                  </a:solidFill>
                  <a:effectLst/>
                  <a:uLnTx/>
                  <a:uFillTx/>
                  <a:latin typeface="Tahoma" pitchFamily="34" charset="0"/>
                  <a:ea typeface="+mn-ea"/>
                  <a:cs typeface="+mn-cs"/>
                </a:rPr>
                <a:t>n</a:t>
              </a:r>
              <a:endParaRPr kumimoji="0" lang="en-US" sz="2000" b="0" i="0" u="none" strike="noStrike" kern="0" cap="none" spc="0" normalizeH="0" baseline="-25000" noProof="0" dirty="0">
                <a:ln>
                  <a:noFill/>
                </a:ln>
                <a:solidFill>
                  <a:srgbClr val="000000"/>
                </a:solidFill>
                <a:effectLst/>
                <a:uLnTx/>
                <a:uFillTx/>
                <a:latin typeface="Tahoma" pitchFamily="34" charset="0"/>
                <a:ea typeface="+mn-ea"/>
                <a:cs typeface="+mn-cs"/>
              </a:endParaRPr>
            </a:p>
          </p:txBody>
        </p:sp>
        <p:sp>
          <p:nvSpPr>
            <p:cNvPr id="67" name="Oval 5"/>
            <p:cNvSpPr>
              <a:spLocks noChangeArrowheads="1"/>
            </p:cNvSpPr>
            <p:nvPr/>
          </p:nvSpPr>
          <p:spPr bwMode="auto">
            <a:xfrm>
              <a:off x="6000750" y="3657600"/>
              <a:ext cx="741363" cy="677863"/>
            </a:xfrm>
            <a:prstGeom prst="ellipse">
              <a:avLst/>
            </a:prstGeom>
            <a:solidFill>
              <a:srgbClr val="FFFFFF">
                <a:lumMod val="85000"/>
              </a:srgbClr>
            </a:solidFill>
            <a:ln w="9525">
              <a:solidFill>
                <a:srgbClr val="000000"/>
              </a:solid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Tahoma" pitchFamily="34" charset="0"/>
                  <a:ea typeface="+mn-ea"/>
                  <a:cs typeface="+mn-cs"/>
                </a:rPr>
                <a:t>+</a:t>
              </a:r>
            </a:p>
          </p:txBody>
        </p:sp>
        <p:cxnSp>
          <p:nvCxnSpPr>
            <p:cNvPr id="68" name="AutoShape 6"/>
            <p:cNvCxnSpPr>
              <a:cxnSpLocks noChangeShapeType="1"/>
              <a:stCxn id="66" idx="2"/>
              <a:endCxn id="67" idx="0"/>
            </p:cNvCxnSpPr>
            <p:nvPr/>
          </p:nvCxnSpPr>
          <p:spPr bwMode="auto">
            <a:xfrm>
              <a:off x="6366669" y="1804988"/>
              <a:ext cx="4763" cy="1852612"/>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Text Box 7"/>
            <p:cNvSpPr txBox="1">
              <a:spLocks noChangeArrowheads="1"/>
            </p:cNvSpPr>
            <p:nvPr/>
          </p:nvSpPr>
          <p:spPr bwMode="auto">
            <a:xfrm>
              <a:off x="7239794" y="3643829"/>
              <a:ext cx="15049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t>Memory</a:t>
              </a:r>
              <a:b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br>
              <a: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t>Address</a:t>
              </a:r>
              <a:br>
                <a:rPr kumimoji="0" lang="en-US" sz="2000" b="0" i="0" u="none" strike="noStrike" kern="0" cap="none" spc="0" normalizeH="0" baseline="0" noProof="0" dirty="0">
                  <a:ln>
                    <a:noFill/>
                  </a:ln>
                  <a:solidFill>
                    <a:srgbClr val="CCECFF">
                      <a:lumMod val="10000"/>
                    </a:srgbClr>
                  </a:solidFill>
                  <a:effectLst/>
                  <a:uLnTx/>
                  <a:uFillTx/>
                  <a:latin typeface="Tahoma" pitchFamily="34" charset="0"/>
                  <a:ea typeface="+mn-ea"/>
                  <a:cs typeface="+mn-cs"/>
                </a:rPr>
              </a:br>
              <a:r>
                <a:rPr kumimoji="0" lang="en-US" sz="1200" b="0" i="0" u="none" strike="noStrike" kern="0" cap="none" spc="0" normalizeH="0" baseline="0" noProof="0" dirty="0">
                  <a:ln>
                    <a:noFill/>
                  </a:ln>
                  <a:solidFill>
                    <a:srgbClr val="CCECFF">
                      <a:lumMod val="10000"/>
                    </a:srgbClr>
                  </a:solidFill>
                  <a:effectLst/>
                  <a:uLnTx/>
                  <a:uFillTx/>
                  <a:latin typeface="Tahoma" pitchFamily="34" charset="0"/>
                  <a:ea typeface="+mn-ea"/>
                  <a:cs typeface="+mn-cs"/>
                </a:rPr>
                <a:t>(Offset and Pre-Indexed Modes)</a:t>
              </a:r>
            </a:p>
          </p:txBody>
        </p:sp>
        <p:sp>
          <p:nvSpPr>
            <p:cNvPr id="70" name="Rectangle 8"/>
            <p:cNvSpPr>
              <a:spLocks noChangeArrowheads="1"/>
            </p:cNvSpPr>
            <p:nvPr/>
          </p:nvSpPr>
          <p:spPr bwMode="auto">
            <a:xfrm>
              <a:off x="5170488" y="2632075"/>
              <a:ext cx="504825" cy="2727325"/>
            </a:xfrm>
            <a:prstGeom prst="rect">
              <a:avLst/>
            </a:prstGeom>
            <a:solidFill>
              <a:srgbClr val="FFFFFF">
                <a:lumMod val="85000"/>
              </a:srgb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pitchFamily="34" charset="0"/>
                  <a:ea typeface="+mn-ea"/>
                  <a:cs typeface="+mn-cs"/>
                </a:rPr>
                <a:t>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pitchFamily="34" charset="0"/>
                  <a:ea typeface="+mn-ea"/>
                  <a:cs typeface="+mn-cs"/>
                </a:rPr>
                <a:t>w</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pitchFamily="34" charset="0"/>
                  <a:ea typeface="+mn-ea"/>
                  <a:cs typeface="+mn-cs"/>
                </a:rPr>
                <a:t>i</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pitchFamily="34" charset="0"/>
                  <a:ea typeface="+mn-ea"/>
                  <a:cs typeface="+mn-cs"/>
                </a:rPr>
                <a:t>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pitchFamily="34" charset="0"/>
                  <a:ea typeface="+mn-ea"/>
                  <a:cs typeface="+mn-cs"/>
                </a:rPr>
                <a:t>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pitchFamily="34" charset="0"/>
                  <a:ea typeface="+mn-ea"/>
                  <a:cs typeface="+mn-cs"/>
                </a:rPr>
                <a:t>h</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Tahoma" pitchFamily="34" charset="0"/>
                <a:ea typeface="+mn-ea"/>
                <a:cs typeface="+mn-cs"/>
              </a:endParaRPr>
            </a:p>
          </p:txBody>
        </p:sp>
        <p:cxnSp>
          <p:nvCxnSpPr>
            <p:cNvPr id="71" name="AutoShape 9"/>
            <p:cNvCxnSpPr>
              <a:cxnSpLocks noChangeShapeType="1"/>
              <a:stCxn id="70" idx="3"/>
              <a:endCxn id="67" idx="2"/>
            </p:cNvCxnSpPr>
            <p:nvPr/>
          </p:nvCxnSpPr>
          <p:spPr bwMode="auto">
            <a:xfrm>
              <a:off x="5675313" y="3995738"/>
              <a:ext cx="325437" cy="794"/>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Rectangle 10"/>
            <p:cNvSpPr>
              <a:spLocks noChangeArrowheads="1"/>
            </p:cNvSpPr>
            <p:nvPr/>
          </p:nvSpPr>
          <p:spPr bwMode="auto">
            <a:xfrm>
              <a:off x="2378075" y="3079750"/>
              <a:ext cx="2363788" cy="393700"/>
            </a:xfrm>
            <a:prstGeom prst="rect">
              <a:avLst/>
            </a:prstGeom>
            <a:solidFill>
              <a:srgbClr val="FFFFFF">
                <a:lumMod val="85000"/>
              </a:srgb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err="1">
                  <a:ln>
                    <a:noFill/>
                  </a:ln>
                  <a:solidFill>
                    <a:srgbClr val="000000"/>
                  </a:solidFill>
                  <a:effectLst/>
                  <a:uLnTx/>
                  <a:uFillTx/>
                  <a:latin typeface="Tahoma" pitchFamily="34" charset="0"/>
                  <a:ea typeface="+mn-ea"/>
                  <a:cs typeface="+mn-cs"/>
                </a:rPr>
                <a:t>R</a:t>
              </a:r>
              <a:r>
                <a:rPr kumimoji="0" lang="en-US" sz="2000" b="0" i="0" u="none" strike="noStrike" kern="0" cap="none" spc="0" normalizeH="0" baseline="-25000" noProof="0" dirty="0" err="1">
                  <a:ln>
                    <a:noFill/>
                  </a:ln>
                  <a:solidFill>
                    <a:srgbClr val="000000"/>
                  </a:solidFill>
                  <a:effectLst/>
                  <a:uLnTx/>
                  <a:uFillTx/>
                  <a:latin typeface="Tahoma" pitchFamily="34" charset="0"/>
                  <a:ea typeface="+mn-ea"/>
                  <a:cs typeface="+mn-cs"/>
                </a:rPr>
                <a:t>m</a:t>
              </a:r>
              <a:endParaRPr kumimoji="0" lang="en-US" sz="2000" b="0" i="0" u="none" strike="noStrike" kern="0" cap="none" spc="0" normalizeH="0" baseline="-25000" noProof="0" dirty="0">
                <a:ln>
                  <a:noFill/>
                </a:ln>
                <a:solidFill>
                  <a:srgbClr val="000000"/>
                </a:solidFill>
                <a:effectLst/>
                <a:uLnTx/>
                <a:uFillTx/>
                <a:latin typeface="Tahoma" pitchFamily="34" charset="0"/>
                <a:ea typeface="+mn-ea"/>
                <a:cs typeface="+mn-cs"/>
              </a:endParaRPr>
            </a:p>
          </p:txBody>
        </p:sp>
        <p:sp>
          <p:nvSpPr>
            <p:cNvPr id="73" name="Line 21"/>
            <p:cNvSpPr>
              <a:spLocks noChangeShapeType="1"/>
            </p:cNvSpPr>
            <p:nvPr/>
          </p:nvSpPr>
          <p:spPr bwMode="auto">
            <a:xfrm>
              <a:off x="2112963" y="2851150"/>
              <a:ext cx="3032125" cy="31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74" name="Rectangle 22"/>
            <p:cNvSpPr>
              <a:spLocks noChangeArrowheads="1"/>
            </p:cNvSpPr>
            <p:nvPr/>
          </p:nvSpPr>
          <p:spPr bwMode="auto">
            <a:xfrm>
              <a:off x="2363788" y="4222750"/>
              <a:ext cx="2395537" cy="552450"/>
            </a:xfrm>
            <a:prstGeom prst="rect">
              <a:avLst/>
            </a:prstGeom>
            <a:solidFill>
              <a:srgbClr val="FFFFFF">
                <a:lumMod val="85000"/>
              </a:srgb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t>left shifter</a:t>
              </a:r>
            </a:p>
          </p:txBody>
        </p:sp>
        <p:sp>
          <p:nvSpPr>
            <p:cNvPr id="75" name="Line 23"/>
            <p:cNvSpPr>
              <a:spLocks noChangeShapeType="1"/>
            </p:cNvSpPr>
            <p:nvPr/>
          </p:nvSpPr>
          <p:spPr bwMode="auto">
            <a:xfrm>
              <a:off x="3562350" y="3892550"/>
              <a:ext cx="15906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76" name="Line 25"/>
            <p:cNvSpPr>
              <a:spLocks noChangeShapeType="1"/>
            </p:cNvSpPr>
            <p:nvPr/>
          </p:nvSpPr>
          <p:spPr bwMode="auto">
            <a:xfrm>
              <a:off x="2097088" y="4489450"/>
              <a:ext cx="274637" cy="47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cxnSp>
          <p:nvCxnSpPr>
            <p:cNvPr id="77" name="AutoShape 26"/>
            <p:cNvCxnSpPr>
              <a:cxnSpLocks noChangeShapeType="1"/>
              <a:stCxn id="72" idx="2"/>
              <a:endCxn id="74" idx="0"/>
            </p:cNvCxnSpPr>
            <p:nvPr/>
          </p:nvCxnSpPr>
          <p:spPr bwMode="auto">
            <a:xfrm>
              <a:off x="3560763" y="3473450"/>
              <a:ext cx="1587" cy="749300"/>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Line 27"/>
            <p:cNvSpPr>
              <a:spLocks noChangeShapeType="1"/>
            </p:cNvSpPr>
            <p:nvPr/>
          </p:nvSpPr>
          <p:spPr bwMode="auto">
            <a:xfrm>
              <a:off x="3559175" y="5140325"/>
              <a:ext cx="16160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79" name="Line 28"/>
            <p:cNvSpPr>
              <a:spLocks noChangeShapeType="1"/>
            </p:cNvSpPr>
            <p:nvPr/>
          </p:nvSpPr>
          <p:spPr bwMode="auto">
            <a:xfrm>
              <a:off x="3562350" y="4776788"/>
              <a:ext cx="0" cy="3460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80" name="Text Box 29"/>
            <p:cNvSpPr txBox="1">
              <a:spLocks noChangeArrowheads="1"/>
            </p:cNvSpPr>
            <p:nvPr/>
          </p:nvSpPr>
          <p:spPr bwMode="auto">
            <a:xfrm>
              <a:off x="377825" y="1560513"/>
              <a:ext cx="287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t>Instruction</a:t>
              </a:r>
              <a:r>
                <a:rPr kumimoji="0" lang="en-US" sz="2000" b="1" i="0" u="none" strike="noStrike" kern="0" cap="none" spc="0" normalizeH="0" baseline="0" noProof="0" dirty="0">
                  <a:ln>
                    <a:noFill/>
                  </a:ln>
                  <a:solidFill>
                    <a:srgbClr val="000000"/>
                  </a:solidFill>
                  <a:effectLst/>
                  <a:uLnTx/>
                  <a:uFillTx/>
                  <a:latin typeface="Tahoma" pitchFamily="34" charset="0"/>
                  <a:ea typeface="+mn-ea"/>
                  <a:cs typeface="+mn-cs"/>
                </a:rPr>
                <a:t> </a:t>
              </a:r>
              <a: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t>Register</a:t>
              </a:r>
            </a:p>
          </p:txBody>
        </p:sp>
        <p:sp>
          <p:nvSpPr>
            <p:cNvPr id="81" name="Text Box 30"/>
            <p:cNvSpPr txBox="1">
              <a:spLocks noChangeArrowheads="1"/>
            </p:cNvSpPr>
            <p:nvPr/>
          </p:nvSpPr>
          <p:spPr bwMode="auto">
            <a:xfrm>
              <a:off x="4208463" y="2643188"/>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82" name="Text Box 31"/>
            <p:cNvSpPr txBox="1">
              <a:spLocks noChangeArrowheads="1"/>
            </p:cNvSpPr>
            <p:nvPr/>
          </p:nvSpPr>
          <p:spPr bwMode="auto">
            <a:xfrm>
              <a:off x="3386138" y="2439988"/>
              <a:ext cx="1751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itchFamily="34" charset="0"/>
                  <a:ea typeface="+mn-ea"/>
                  <a:cs typeface="Calibri" pitchFamily="34" charset="0"/>
                </a:rPr>
                <a:t>#constant</a:t>
              </a:r>
            </a:p>
          </p:txBody>
        </p:sp>
        <p:sp>
          <p:nvSpPr>
            <p:cNvPr id="83" name="Text Box 32"/>
            <p:cNvSpPr txBox="1">
              <a:spLocks noChangeArrowheads="1"/>
            </p:cNvSpPr>
            <p:nvPr/>
          </p:nvSpPr>
          <p:spPr bwMode="auto">
            <a:xfrm>
              <a:off x="3411538" y="3459163"/>
              <a:ext cx="1751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Calibri" pitchFamily="34" charset="0"/>
                  <a:ea typeface="+mn-ea"/>
                  <a:cs typeface="Calibri" pitchFamily="34" charset="0"/>
                </a:rPr>
                <a:t>R</a:t>
              </a:r>
              <a:r>
                <a:rPr kumimoji="0" lang="en-US" sz="1800" b="1" i="0" u="none" strike="noStrike" kern="0" cap="none" spc="0" normalizeH="0" baseline="-25000" noProof="0" dirty="0" err="1">
                  <a:ln>
                    <a:noFill/>
                  </a:ln>
                  <a:solidFill>
                    <a:srgbClr val="000000"/>
                  </a:solidFill>
                  <a:effectLst/>
                  <a:uLnTx/>
                  <a:uFillTx/>
                  <a:latin typeface="Calibri" pitchFamily="34" charset="0"/>
                  <a:ea typeface="+mn-ea"/>
                  <a:cs typeface="Calibri" pitchFamily="34" charset="0"/>
                </a:rPr>
                <a:t>m</a:t>
              </a:r>
              <a:endParaRPr kumimoji="0" lang="en-US" sz="1800" b="1" i="0" u="none" strike="noStrike" kern="0" cap="none" spc="0" normalizeH="0" baseline="-25000" noProof="0" dirty="0">
                <a:ln>
                  <a:noFill/>
                </a:ln>
                <a:solidFill>
                  <a:srgbClr val="000000"/>
                </a:solidFill>
                <a:effectLst/>
                <a:uLnTx/>
                <a:uFillTx/>
                <a:latin typeface="Calibri" pitchFamily="34" charset="0"/>
                <a:ea typeface="+mn-ea"/>
                <a:cs typeface="Calibri" pitchFamily="34" charset="0"/>
              </a:endParaRPr>
            </a:p>
          </p:txBody>
        </p:sp>
        <p:sp>
          <p:nvSpPr>
            <p:cNvPr id="84" name="Line 33"/>
            <p:cNvSpPr>
              <a:spLocks noChangeShapeType="1"/>
            </p:cNvSpPr>
            <p:nvPr/>
          </p:nvSpPr>
          <p:spPr bwMode="auto">
            <a:xfrm>
              <a:off x="6735763" y="4003675"/>
              <a:ext cx="25400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85" name="Line 35"/>
            <p:cNvSpPr>
              <a:spLocks noChangeShapeType="1"/>
            </p:cNvSpPr>
            <p:nvPr/>
          </p:nvSpPr>
          <p:spPr bwMode="auto">
            <a:xfrm>
              <a:off x="6980238" y="4002088"/>
              <a:ext cx="519112" cy="158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86" name="Rectangle 4"/>
            <p:cNvSpPr>
              <a:spLocks noChangeArrowheads="1"/>
            </p:cNvSpPr>
            <p:nvPr/>
          </p:nvSpPr>
          <p:spPr bwMode="auto">
            <a:xfrm>
              <a:off x="387350" y="1957388"/>
              <a:ext cx="2363788" cy="393700"/>
            </a:xfrm>
            <a:prstGeom prst="rect">
              <a:avLst/>
            </a:prstGeom>
            <a:solidFill>
              <a:srgbClr val="FFFFFF">
                <a:lumMod val="85000"/>
              </a:srgb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t>         </a:t>
              </a:r>
              <a:endParaRPr kumimoji="0" lang="en-US" sz="2000" b="0" i="0" u="none" strike="noStrike" kern="0" cap="none" spc="0" normalizeH="0" baseline="-25000" noProof="0" dirty="0">
                <a:ln>
                  <a:noFill/>
                </a:ln>
                <a:solidFill>
                  <a:srgbClr val="000000"/>
                </a:solidFill>
                <a:effectLst/>
                <a:uLnTx/>
                <a:uFillTx/>
                <a:latin typeface="Tahoma" pitchFamily="34" charset="0"/>
                <a:ea typeface="+mn-ea"/>
                <a:cs typeface="+mn-cs"/>
              </a:endParaRPr>
            </a:p>
          </p:txBody>
        </p:sp>
        <p:sp>
          <p:nvSpPr>
            <p:cNvPr id="87" name="TextBox 86"/>
            <p:cNvSpPr txBox="1"/>
            <p:nvPr/>
          </p:nvSpPr>
          <p:spPr>
            <a:xfrm>
              <a:off x="1743075" y="2014994"/>
              <a:ext cx="733426" cy="276999"/>
            </a:xfrm>
            <a:prstGeom prst="rect">
              <a:avLst/>
            </a:prstGeom>
            <a:solidFill>
              <a:srgbClr val="FFFFFF"/>
            </a:solidFill>
            <a:ln>
              <a:solidFill>
                <a:srgbClr val="00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CCECFF">
                      <a:lumMod val="10000"/>
                    </a:srgbClr>
                  </a:solidFill>
                  <a:effectLst/>
                  <a:uLnTx/>
                  <a:uFillTx/>
                  <a:latin typeface="Calibri"/>
                  <a:ea typeface="+mn-ea"/>
                  <a:cs typeface="Calibri" pitchFamily="34" charset="0"/>
                </a:rPr>
                <a:t>constant</a:t>
              </a:r>
            </a:p>
          </p:txBody>
        </p:sp>
        <p:sp>
          <p:nvSpPr>
            <p:cNvPr id="88" name="Line 24"/>
            <p:cNvSpPr>
              <a:spLocks noChangeShapeType="1"/>
            </p:cNvSpPr>
            <p:nvPr/>
          </p:nvSpPr>
          <p:spPr bwMode="auto">
            <a:xfrm flipH="1">
              <a:off x="2097088" y="2301875"/>
              <a:ext cx="0" cy="21748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cxnSp>
          <p:nvCxnSpPr>
            <p:cNvPr id="89" name="AutoShape 6"/>
            <p:cNvCxnSpPr>
              <a:cxnSpLocks noChangeShapeType="1"/>
            </p:cNvCxnSpPr>
            <p:nvPr/>
          </p:nvCxnSpPr>
          <p:spPr bwMode="auto">
            <a:xfrm>
              <a:off x="6975475" y="1804988"/>
              <a:ext cx="17463" cy="2087562"/>
            </a:xfrm>
            <a:prstGeom prst="straightConnector1">
              <a:avLst/>
            </a:prstGeom>
            <a:noFill/>
            <a:ln w="38100">
              <a:solidFill>
                <a:srgbClr val="FFFFFF">
                  <a:lumMod val="50000"/>
                </a:srgbClr>
              </a:solidFill>
              <a:prstDash val="dash"/>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Text Box 7"/>
            <p:cNvSpPr txBox="1">
              <a:spLocks noChangeArrowheads="1"/>
            </p:cNvSpPr>
            <p:nvPr/>
          </p:nvSpPr>
          <p:spPr bwMode="auto">
            <a:xfrm>
              <a:off x="6992938" y="1989921"/>
              <a:ext cx="1655762" cy="738664"/>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0" cap="none" spc="0" normalizeH="0" baseline="0" noProof="0" dirty="0">
                  <a:ln>
                    <a:noFill/>
                  </a:ln>
                  <a:solidFill>
                    <a:srgbClr val="CCECFF">
                      <a:lumMod val="10000"/>
                    </a:srgbClr>
                  </a:solidFill>
                  <a:effectLst/>
                  <a:uLnTx/>
                  <a:uFillTx/>
                  <a:latin typeface="Calibri" pitchFamily="34" charset="0"/>
                  <a:ea typeface="+mn-ea"/>
                  <a:cs typeface="Calibri" pitchFamily="34" charset="0"/>
                </a:rPr>
                <a:t>Pre- and Post-Indexed modes update </a:t>
              </a:r>
              <a:r>
                <a:rPr kumimoji="0" lang="en-US" sz="1400" b="0" i="0" u="none" strike="noStrike" kern="0" cap="none" spc="0" normalizeH="0" baseline="0" noProof="0" dirty="0" err="1">
                  <a:ln>
                    <a:noFill/>
                  </a:ln>
                  <a:solidFill>
                    <a:srgbClr val="FFFFFF">
                      <a:lumMod val="50000"/>
                    </a:srgbClr>
                  </a:solidFill>
                  <a:effectLst/>
                  <a:uLnTx/>
                  <a:uFillTx/>
                  <a:latin typeface="Tahoma" pitchFamily="34" charset="0"/>
                  <a:ea typeface="+mn-ea"/>
                  <a:cs typeface="+mn-cs"/>
                </a:rPr>
                <a:t>R</a:t>
              </a:r>
              <a:r>
                <a:rPr kumimoji="0" lang="en-US" sz="1400" b="0" i="0" u="none" strike="noStrike" kern="0" cap="none" spc="0" normalizeH="0" baseline="-25000" noProof="0" dirty="0" err="1">
                  <a:ln>
                    <a:noFill/>
                  </a:ln>
                  <a:solidFill>
                    <a:srgbClr val="FFFFFF">
                      <a:lumMod val="50000"/>
                    </a:srgbClr>
                  </a:solidFill>
                  <a:effectLst/>
                  <a:uLnTx/>
                  <a:uFillTx/>
                  <a:latin typeface="Tahoma" pitchFamily="34" charset="0"/>
                  <a:ea typeface="+mn-ea"/>
                  <a:cs typeface="+mn-cs"/>
                </a:rPr>
                <a:t>n</a:t>
              </a:r>
              <a:endParaRPr kumimoji="0" lang="en-US" sz="1400" b="0" i="0" u="none" strike="noStrike" kern="0" cap="none" spc="0" normalizeH="0" baseline="-25000" noProof="0" dirty="0">
                <a:ln>
                  <a:noFill/>
                </a:ln>
                <a:solidFill>
                  <a:srgbClr val="FFFFFF">
                    <a:lumMod val="50000"/>
                  </a:srgbClr>
                </a:solidFill>
                <a:effectLst/>
                <a:uLnTx/>
                <a:uFillTx/>
                <a:latin typeface="Tahoma" pitchFamily="34" charset="0"/>
                <a:ea typeface="+mn-ea"/>
                <a:cs typeface="+mn-cs"/>
              </a:endParaRPr>
            </a:p>
          </p:txBody>
        </p:sp>
        <p:sp>
          <p:nvSpPr>
            <p:cNvPr id="91" name="Line 35"/>
            <p:cNvSpPr>
              <a:spLocks noChangeShapeType="1"/>
            </p:cNvSpPr>
            <p:nvPr/>
          </p:nvSpPr>
          <p:spPr bwMode="auto">
            <a:xfrm>
              <a:off x="6371432" y="3189287"/>
              <a:ext cx="1127918" cy="0"/>
            </a:xfrm>
            <a:prstGeom prst="line">
              <a:avLst/>
            </a:prstGeom>
            <a:noFill/>
            <a:ln w="38100">
              <a:solidFill>
                <a:srgbClr val="FFFFFF">
                  <a:lumMod val="50000"/>
                </a:srgbClr>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92" name="Text Box 7"/>
            <p:cNvSpPr txBox="1">
              <a:spLocks noChangeArrowheads="1"/>
            </p:cNvSpPr>
            <p:nvPr/>
          </p:nvSpPr>
          <p:spPr bwMode="auto">
            <a:xfrm>
              <a:off x="7446963" y="2927350"/>
              <a:ext cx="16557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0" cap="none" spc="0" normalizeH="0" baseline="0" noProof="0" dirty="0">
                  <a:ln>
                    <a:noFill/>
                  </a:ln>
                  <a:solidFill>
                    <a:srgbClr val="CCECFF">
                      <a:lumMod val="10000"/>
                    </a:srgbClr>
                  </a:solidFill>
                  <a:effectLst/>
                  <a:uLnTx/>
                  <a:uFillTx/>
                  <a:latin typeface="Calibri" pitchFamily="34" charset="0"/>
                  <a:ea typeface="+mn-ea"/>
                  <a:cs typeface="Calibri" pitchFamily="34" charset="0"/>
                </a:rPr>
                <a:t>Post-Indexed address</a:t>
              </a:r>
              <a:endParaRPr kumimoji="0" lang="en-US" sz="1400" b="0" i="0" u="none" strike="noStrike" kern="0" cap="none" spc="0" normalizeH="0" baseline="-25000" noProof="0" dirty="0">
                <a:ln>
                  <a:noFill/>
                </a:ln>
                <a:solidFill>
                  <a:srgbClr val="CCECFF">
                    <a:lumMod val="10000"/>
                  </a:srgbClr>
                </a:solidFill>
                <a:effectLst/>
                <a:uLnTx/>
                <a:uFillTx/>
                <a:latin typeface="Tahoma" pitchFamily="34" charset="0"/>
                <a:ea typeface="+mn-ea"/>
                <a:cs typeface="+mn-cs"/>
              </a:endParaRPr>
            </a:p>
          </p:txBody>
        </p:sp>
      </p:grpSp>
      <p:sp>
        <p:nvSpPr>
          <p:cNvPr id="2" name="Rectangle 1"/>
          <p:cNvSpPr/>
          <p:nvPr/>
        </p:nvSpPr>
        <p:spPr>
          <a:xfrm>
            <a:off x="1777772" y="5625865"/>
            <a:ext cx="8552718"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TenLTStd-Roman"/>
                <a:ea typeface="+mn-ea"/>
                <a:cs typeface="+mn-cs"/>
              </a:rPr>
              <a:t>It illustrates how offset addressing can use registers, a shifter, and a small constant to generate the address of an instruction operand.</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54002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3"/>
          <p:cNvSpPr txBox="1">
            <a:spLocks noChangeArrowheads="1"/>
          </p:cNvSpPr>
          <p:nvPr/>
        </p:nvSpPr>
        <p:spPr bwMode="auto">
          <a:xfrm>
            <a:off x="4710114" y="5668963"/>
            <a:ext cx="2035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R</a:t>
            </a:r>
            <a:r>
              <a:rPr kumimoji="0" lang="en-US" sz="2000" b="0" i="0" u="none" strike="noStrike" kern="1200" cap="none" spc="0" normalizeH="0" baseline="-25000" noProof="0">
                <a:ln>
                  <a:noFill/>
                </a:ln>
                <a:solidFill>
                  <a:srgbClr val="0000FF"/>
                </a:solidFill>
                <a:effectLst/>
                <a:uLnTx/>
                <a:uFillTx/>
                <a:latin typeface="Tahoma" pitchFamily="34" charset="0"/>
                <a:ea typeface="+mn-ea"/>
                <a:cs typeface="+mn-cs"/>
              </a:rPr>
              <a:t>m</a:t>
            </a: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,LSL #imm</a:t>
            </a:r>
          </a:p>
        </p:txBody>
      </p:sp>
      <p:sp>
        <p:nvSpPr>
          <p:cNvPr id="40963" name="Rectangle 2"/>
          <p:cNvSpPr>
            <a:spLocks noGrp="1" noChangeArrowheads="1"/>
          </p:cNvSpPr>
          <p:nvPr>
            <p:ph type="title"/>
          </p:nvPr>
        </p:nvSpPr>
        <p:spPr>
          <a:xfrm>
            <a:off x="2209800" y="301625"/>
            <a:ext cx="7772400" cy="1143000"/>
          </a:xfrm>
        </p:spPr>
        <p:txBody>
          <a:bodyPr/>
          <a:lstStyle/>
          <a:p>
            <a:r>
              <a:rPr lang="en-US" sz="4000" dirty="0">
                <a:solidFill>
                  <a:srgbClr val="FF0000"/>
                </a:solidFill>
              </a:rPr>
              <a:t>Pre-Indexed Addressing</a:t>
            </a:r>
            <a:endParaRPr lang="en-US" sz="2400" i="1" dirty="0">
              <a:solidFill>
                <a:srgbClr val="FF0000"/>
              </a:solidFill>
            </a:endParaRPr>
          </a:p>
        </p:txBody>
      </p:sp>
      <p:sp>
        <p:nvSpPr>
          <p:cNvPr id="40964" name="Rectangle 3"/>
          <p:cNvSpPr>
            <a:spLocks noChangeArrowheads="1"/>
          </p:cNvSpPr>
          <p:nvPr/>
        </p:nvSpPr>
        <p:spPr bwMode="auto">
          <a:xfrm>
            <a:off x="6708775" y="2460625"/>
            <a:ext cx="2363788" cy="393700"/>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R</a:t>
            </a:r>
            <a:r>
              <a:rPr kumimoji="0" lang="en-US" sz="2000" b="1" i="0" u="none" strike="noStrike" kern="1200" cap="none" spc="0" normalizeH="0" baseline="-25000" noProof="0">
                <a:ln>
                  <a:noFill/>
                </a:ln>
                <a:solidFill>
                  <a:srgbClr val="000000"/>
                </a:solidFill>
                <a:effectLst/>
                <a:uLnTx/>
                <a:uFillTx/>
                <a:latin typeface="Tahoma" pitchFamily="34" charset="0"/>
                <a:ea typeface="+mn-ea"/>
                <a:cs typeface="+mn-cs"/>
              </a:rPr>
              <a:t>n</a:t>
            </a:r>
          </a:p>
        </p:txBody>
      </p:sp>
      <p:sp>
        <p:nvSpPr>
          <p:cNvPr id="40965" name="Oval 4"/>
          <p:cNvSpPr>
            <a:spLocks noChangeArrowheads="1"/>
          </p:cNvSpPr>
          <p:nvPr/>
        </p:nvSpPr>
        <p:spPr bwMode="auto">
          <a:xfrm>
            <a:off x="7524751" y="4198938"/>
            <a:ext cx="741363" cy="677863"/>
          </a:xfrm>
          <a:prstGeom prst="ellipse">
            <a:avLst/>
          </a:prstGeom>
          <a:solidFill>
            <a:schemeClr val="tx1"/>
          </a:solidFill>
          <a:ln w="9525">
            <a:solidFill>
              <a:schemeClr val="tx1">
                <a:lumMod val="10000"/>
              </a:schemeClr>
            </a:solid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Tahoma" pitchFamily="34" charset="0"/>
                <a:ea typeface="+mn-ea"/>
                <a:cs typeface="+mn-cs"/>
              </a:rPr>
              <a:t>+</a:t>
            </a:r>
          </a:p>
        </p:txBody>
      </p:sp>
      <p:cxnSp>
        <p:nvCxnSpPr>
          <p:cNvPr id="40966" name="AutoShape 5"/>
          <p:cNvCxnSpPr>
            <a:cxnSpLocks noChangeShapeType="1"/>
            <a:stCxn id="40964" idx="2"/>
            <a:endCxn id="40965" idx="0"/>
          </p:cNvCxnSpPr>
          <p:nvPr/>
        </p:nvCxnSpPr>
        <p:spPr bwMode="auto">
          <a:xfrm>
            <a:off x="7891463" y="2854325"/>
            <a:ext cx="4762" cy="1344612"/>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67" name="Text Box 6"/>
          <p:cNvSpPr txBox="1">
            <a:spLocks noChangeArrowheads="1"/>
          </p:cNvSpPr>
          <p:nvPr/>
        </p:nvSpPr>
        <p:spPr bwMode="auto">
          <a:xfrm>
            <a:off x="8978900" y="4210051"/>
            <a:ext cx="1504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Effective</a:t>
            </a:r>
            <a:b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b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Address</a:t>
            </a:r>
          </a:p>
        </p:txBody>
      </p:sp>
      <p:sp>
        <p:nvSpPr>
          <p:cNvPr id="40968" name="Rectangle 8"/>
          <p:cNvSpPr>
            <a:spLocks noChangeArrowheads="1"/>
          </p:cNvSpPr>
          <p:nvPr/>
        </p:nvSpPr>
        <p:spPr bwMode="auto">
          <a:xfrm>
            <a:off x="6694489" y="3173413"/>
            <a:ext cx="504825" cy="2727325"/>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w</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i</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h</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ahoma" pitchFamily="34" charset="0"/>
              <a:ea typeface="+mn-ea"/>
              <a:cs typeface="+mn-cs"/>
            </a:endParaRPr>
          </a:p>
        </p:txBody>
      </p:sp>
      <p:cxnSp>
        <p:nvCxnSpPr>
          <p:cNvPr id="40969" name="AutoShape 9"/>
          <p:cNvCxnSpPr>
            <a:cxnSpLocks noChangeShapeType="1"/>
            <a:stCxn id="40968" idx="3"/>
            <a:endCxn id="40965" idx="2"/>
          </p:cNvCxnSpPr>
          <p:nvPr/>
        </p:nvCxnSpPr>
        <p:spPr bwMode="auto">
          <a:xfrm>
            <a:off x="7199314" y="4537076"/>
            <a:ext cx="325437" cy="1587"/>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70" name="Rectangle 10"/>
          <p:cNvSpPr>
            <a:spLocks noChangeArrowheads="1"/>
          </p:cNvSpPr>
          <p:nvPr/>
        </p:nvSpPr>
        <p:spPr bwMode="auto">
          <a:xfrm>
            <a:off x="3902075" y="3621087"/>
            <a:ext cx="2363788" cy="393700"/>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R</a:t>
            </a:r>
            <a:r>
              <a:rPr kumimoji="0" lang="en-US" sz="2000" b="1" i="0" u="none" strike="noStrike" kern="1200" cap="none" spc="0" normalizeH="0" baseline="-25000" noProof="0">
                <a:ln>
                  <a:noFill/>
                </a:ln>
                <a:solidFill>
                  <a:srgbClr val="000000"/>
                </a:solidFill>
                <a:effectLst/>
                <a:uLnTx/>
                <a:uFillTx/>
                <a:latin typeface="Tahoma" pitchFamily="34" charset="0"/>
                <a:ea typeface="+mn-ea"/>
                <a:cs typeface="+mn-cs"/>
              </a:rPr>
              <a:t>m</a:t>
            </a:r>
          </a:p>
        </p:txBody>
      </p:sp>
      <p:graphicFrame>
        <p:nvGraphicFramePr>
          <p:cNvPr id="389131" name="Group 11"/>
          <p:cNvGraphicFramePr>
            <a:graphicFrameLocks noGrp="1"/>
          </p:cNvGraphicFramePr>
          <p:nvPr>
            <p:ph idx="1"/>
          </p:nvPr>
        </p:nvGraphicFramePr>
        <p:xfrm>
          <a:off x="1941514" y="2474913"/>
          <a:ext cx="2695575" cy="347663"/>
        </p:xfrm>
        <a:graphic>
          <a:graphicData uri="http://schemas.openxmlformats.org/drawingml/2006/table">
            <a:tbl>
              <a:tblPr/>
              <a:tblGrid>
                <a:gridCol w="1347787">
                  <a:extLst>
                    <a:ext uri="{9D8B030D-6E8A-4147-A177-3AD203B41FA5}">
                      <a16:colId xmlns:a16="http://schemas.microsoft.com/office/drawing/2014/main" val="20000"/>
                    </a:ext>
                  </a:extLst>
                </a:gridCol>
                <a:gridCol w="674688">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tblGrid>
              <a:tr h="347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chemeClr val="folHlink"/>
                      </a:fgClr>
                      <a:bgClr>
                        <a:schemeClr val="bg2"/>
                      </a:bgClr>
                    </a:patt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imm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chemeClr val="folHlink"/>
                      </a:fgClr>
                      <a:bgClr>
                        <a:schemeClr val="bg2"/>
                      </a:bgClr>
                    </a:pattFill>
                  </a:tcPr>
                </a:tc>
                <a:extLst>
                  <a:ext uri="{0D108BD9-81ED-4DB2-BD59-A6C34878D82A}">
                    <a16:rowId xmlns:a16="http://schemas.microsoft.com/office/drawing/2014/main" val="10000"/>
                  </a:ext>
                </a:extLst>
              </a:tr>
            </a:tbl>
          </a:graphicData>
        </a:graphic>
      </p:graphicFrame>
      <p:sp>
        <p:nvSpPr>
          <p:cNvPr id="40981" name="Line 21"/>
          <p:cNvSpPr>
            <a:spLocks noChangeShapeType="1"/>
          </p:cNvSpPr>
          <p:nvPr/>
        </p:nvSpPr>
        <p:spPr bwMode="auto">
          <a:xfrm>
            <a:off x="3636964" y="3392488"/>
            <a:ext cx="3032125" cy="31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82" name="Rectangle 22"/>
          <p:cNvSpPr>
            <a:spLocks noChangeArrowheads="1"/>
          </p:cNvSpPr>
          <p:nvPr/>
        </p:nvSpPr>
        <p:spPr bwMode="auto">
          <a:xfrm>
            <a:off x="3887789" y="4764087"/>
            <a:ext cx="2395537" cy="552450"/>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left shifter</a:t>
            </a:r>
          </a:p>
        </p:txBody>
      </p:sp>
      <p:sp>
        <p:nvSpPr>
          <p:cNvPr id="40983" name="Line 23"/>
          <p:cNvSpPr>
            <a:spLocks noChangeShapeType="1"/>
          </p:cNvSpPr>
          <p:nvPr/>
        </p:nvSpPr>
        <p:spPr bwMode="auto">
          <a:xfrm>
            <a:off x="5086351" y="4433887"/>
            <a:ext cx="15906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84" name="Line 24"/>
          <p:cNvSpPr>
            <a:spLocks noChangeShapeType="1"/>
          </p:cNvSpPr>
          <p:nvPr/>
        </p:nvSpPr>
        <p:spPr bwMode="auto">
          <a:xfrm flipH="1">
            <a:off x="3621088" y="2843213"/>
            <a:ext cx="0" cy="21748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85" name="Line 25"/>
          <p:cNvSpPr>
            <a:spLocks noChangeShapeType="1"/>
          </p:cNvSpPr>
          <p:nvPr/>
        </p:nvSpPr>
        <p:spPr bwMode="auto">
          <a:xfrm>
            <a:off x="3621089" y="5030788"/>
            <a:ext cx="274637" cy="47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cxnSp>
        <p:nvCxnSpPr>
          <p:cNvPr id="40986" name="AutoShape 26"/>
          <p:cNvCxnSpPr>
            <a:cxnSpLocks noChangeShapeType="1"/>
            <a:stCxn id="40970" idx="2"/>
            <a:endCxn id="40982" idx="0"/>
          </p:cNvCxnSpPr>
          <p:nvPr/>
        </p:nvCxnSpPr>
        <p:spPr bwMode="auto">
          <a:xfrm>
            <a:off x="5084764" y="4014787"/>
            <a:ext cx="1587" cy="749300"/>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87" name="Line 27"/>
          <p:cNvSpPr>
            <a:spLocks noChangeShapeType="1"/>
          </p:cNvSpPr>
          <p:nvPr/>
        </p:nvSpPr>
        <p:spPr bwMode="auto">
          <a:xfrm>
            <a:off x="5083176" y="5681662"/>
            <a:ext cx="16160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88" name="Line 28"/>
          <p:cNvSpPr>
            <a:spLocks noChangeShapeType="1"/>
          </p:cNvSpPr>
          <p:nvPr/>
        </p:nvSpPr>
        <p:spPr bwMode="auto">
          <a:xfrm>
            <a:off x="5086350" y="5318126"/>
            <a:ext cx="0" cy="3460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89" name="Text Box 29"/>
          <p:cNvSpPr txBox="1">
            <a:spLocks noChangeArrowheads="1"/>
          </p:cNvSpPr>
          <p:nvPr/>
        </p:nvSpPr>
        <p:spPr bwMode="auto">
          <a:xfrm>
            <a:off x="1901825" y="2101851"/>
            <a:ext cx="287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Instruction Register</a:t>
            </a:r>
          </a:p>
        </p:txBody>
      </p:sp>
      <p:sp>
        <p:nvSpPr>
          <p:cNvPr id="40990" name="Text Box 30"/>
          <p:cNvSpPr txBox="1">
            <a:spLocks noChangeArrowheads="1"/>
          </p:cNvSpPr>
          <p:nvPr/>
        </p:nvSpPr>
        <p:spPr bwMode="auto">
          <a:xfrm>
            <a:off x="5732463" y="3184526"/>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91" name="Text Box 31"/>
          <p:cNvSpPr txBox="1">
            <a:spLocks noChangeArrowheads="1"/>
          </p:cNvSpPr>
          <p:nvPr/>
        </p:nvSpPr>
        <p:spPr bwMode="auto">
          <a:xfrm>
            <a:off x="4910138" y="2981326"/>
            <a:ext cx="1751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#imm</a:t>
            </a:r>
          </a:p>
        </p:txBody>
      </p:sp>
      <p:sp>
        <p:nvSpPr>
          <p:cNvPr id="40992" name="Text Box 32"/>
          <p:cNvSpPr txBox="1">
            <a:spLocks noChangeArrowheads="1"/>
          </p:cNvSpPr>
          <p:nvPr/>
        </p:nvSpPr>
        <p:spPr bwMode="auto">
          <a:xfrm>
            <a:off x="4935538" y="4000501"/>
            <a:ext cx="1751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R</a:t>
            </a:r>
            <a:r>
              <a:rPr kumimoji="0" lang="en-US" sz="2000" b="0" i="0" u="none" strike="noStrike" kern="1200" cap="none" spc="0" normalizeH="0" baseline="-25000" noProof="0">
                <a:ln>
                  <a:noFill/>
                </a:ln>
                <a:solidFill>
                  <a:srgbClr val="0000FF"/>
                </a:solidFill>
                <a:effectLst/>
                <a:uLnTx/>
                <a:uFillTx/>
                <a:latin typeface="Tahoma" pitchFamily="34" charset="0"/>
                <a:ea typeface="+mn-ea"/>
                <a:cs typeface="+mn-cs"/>
              </a:rPr>
              <a:t>m</a:t>
            </a:r>
          </a:p>
        </p:txBody>
      </p:sp>
      <p:sp>
        <p:nvSpPr>
          <p:cNvPr id="40993" name="Line 40"/>
          <p:cNvSpPr>
            <a:spLocks noChangeShapeType="1"/>
          </p:cNvSpPr>
          <p:nvPr/>
        </p:nvSpPr>
        <p:spPr bwMode="auto">
          <a:xfrm>
            <a:off x="8259763" y="4545012"/>
            <a:ext cx="25400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94" name="Line 41"/>
          <p:cNvSpPr>
            <a:spLocks noChangeShapeType="1"/>
          </p:cNvSpPr>
          <p:nvPr/>
        </p:nvSpPr>
        <p:spPr bwMode="auto">
          <a:xfrm flipV="1">
            <a:off x="8513763" y="2857500"/>
            <a:ext cx="0" cy="16764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95" name="Line 43"/>
          <p:cNvSpPr>
            <a:spLocks noChangeShapeType="1"/>
          </p:cNvSpPr>
          <p:nvPr/>
        </p:nvSpPr>
        <p:spPr bwMode="auto">
          <a:xfrm>
            <a:off x="8504238" y="4543426"/>
            <a:ext cx="519112" cy="158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Tree>
    <p:extLst>
      <p:ext uri="{BB962C8B-B14F-4D97-AF65-F5344CB8AC3E}">
        <p14:creationId xmlns:p14="http://schemas.microsoft.com/office/powerpoint/2010/main" val="2346633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710114" y="5748338"/>
            <a:ext cx="2035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R</a:t>
            </a:r>
            <a:r>
              <a:rPr kumimoji="0" lang="en-US" sz="2000" b="0" i="0" u="none" strike="noStrike" kern="1200" cap="none" spc="0" normalizeH="0" baseline="-25000" noProof="0">
                <a:ln>
                  <a:noFill/>
                </a:ln>
                <a:solidFill>
                  <a:srgbClr val="0000FF"/>
                </a:solidFill>
                <a:effectLst/>
                <a:uLnTx/>
                <a:uFillTx/>
                <a:latin typeface="Tahoma" pitchFamily="34" charset="0"/>
                <a:ea typeface="+mn-ea"/>
                <a:cs typeface="+mn-cs"/>
              </a:rPr>
              <a:t>m</a:t>
            </a: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,LSL #imm</a:t>
            </a:r>
          </a:p>
        </p:txBody>
      </p:sp>
      <p:sp>
        <p:nvSpPr>
          <p:cNvPr id="43011" name="Rectangle 3"/>
          <p:cNvSpPr>
            <a:spLocks noGrp="1" noChangeArrowheads="1"/>
          </p:cNvSpPr>
          <p:nvPr>
            <p:ph type="title"/>
          </p:nvPr>
        </p:nvSpPr>
        <p:spPr>
          <a:xfrm>
            <a:off x="2209800" y="301625"/>
            <a:ext cx="7772400" cy="1143000"/>
          </a:xfrm>
        </p:spPr>
        <p:txBody>
          <a:bodyPr/>
          <a:lstStyle/>
          <a:p>
            <a:r>
              <a:rPr lang="en-US" sz="4000" dirty="0">
                <a:solidFill>
                  <a:srgbClr val="FF0000"/>
                </a:solidFill>
              </a:rPr>
              <a:t>Post-Indexed Addressing</a:t>
            </a:r>
            <a:endParaRPr lang="en-US" sz="2400" i="1" dirty="0">
              <a:solidFill>
                <a:srgbClr val="FF0000"/>
              </a:solidFill>
            </a:endParaRPr>
          </a:p>
        </p:txBody>
      </p:sp>
      <p:sp>
        <p:nvSpPr>
          <p:cNvPr id="43012" name="Rectangle 4"/>
          <p:cNvSpPr>
            <a:spLocks noChangeArrowheads="1"/>
          </p:cNvSpPr>
          <p:nvPr/>
        </p:nvSpPr>
        <p:spPr bwMode="auto">
          <a:xfrm>
            <a:off x="6708775" y="2540000"/>
            <a:ext cx="2363788" cy="393700"/>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R</a:t>
            </a:r>
            <a:r>
              <a:rPr kumimoji="0" lang="en-US" sz="2000" b="1" i="0" u="none" strike="noStrike" kern="1200" cap="none" spc="0" normalizeH="0" baseline="-25000" noProof="0">
                <a:ln>
                  <a:noFill/>
                </a:ln>
                <a:solidFill>
                  <a:srgbClr val="000000"/>
                </a:solidFill>
                <a:effectLst/>
                <a:uLnTx/>
                <a:uFillTx/>
                <a:latin typeface="Tahoma" pitchFamily="34" charset="0"/>
                <a:ea typeface="+mn-ea"/>
                <a:cs typeface="+mn-cs"/>
              </a:rPr>
              <a:t>n</a:t>
            </a:r>
          </a:p>
        </p:txBody>
      </p:sp>
      <p:sp>
        <p:nvSpPr>
          <p:cNvPr id="43013" name="Oval 5"/>
          <p:cNvSpPr>
            <a:spLocks noChangeArrowheads="1"/>
          </p:cNvSpPr>
          <p:nvPr/>
        </p:nvSpPr>
        <p:spPr bwMode="auto">
          <a:xfrm>
            <a:off x="7524751" y="4278313"/>
            <a:ext cx="741363" cy="677863"/>
          </a:xfrm>
          <a:prstGeom prst="ellipse">
            <a:avLst/>
          </a:prstGeom>
          <a:solidFill>
            <a:schemeClr val="tx1"/>
          </a:solidFill>
          <a:ln w="9525">
            <a:solidFill>
              <a:schemeClr val="tx1">
                <a:lumMod val="10000"/>
              </a:schemeClr>
            </a:solid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Tahoma" pitchFamily="34" charset="0"/>
                <a:ea typeface="+mn-ea"/>
                <a:cs typeface="+mn-cs"/>
              </a:rPr>
              <a:t>+</a:t>
            </a:r>
          </a:p>
        </p:txBody>
      </p:sp>
      <p:cxnSp>
        <p:nvCxnSpPr>
          <p:cNvPr id="43014" name="AutoShape 6"/>
          <p:cNvCxnSpPr>
            <a:cxnSpLocks noChangeShapeType="1"/>
            <a:stCxn id="43012" idx="2"/>
            <a:endCxn id="43013" idx="0"/>
          </p:cNvCxnSpPr>
          <p:nvPr/>
        </p:nvCxnSpPr>
        <p:spPr bwMode="auto">
          <a:xfrm>
            <a:off x="7891463" y="2933700"/>
            <a:ext cx="4762" cy="1344612"/>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15" name="Text Box 7"/>
          <p:cNvSpPr txBox="1">
            <a:spLocks noChangeArrowheads="1"/>
          </p:cNvSpPr>
          <p:nvPr/>
        </p:nvSpPr>
        <p:spPr bwMode="auto">
          <a:xfrm>
            <a:off x="8978900" y="3384551"/>
            <a:ext cx="1504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Effective</a:t>
            </a:r>
            <a:b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b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Address</a:t>
            </a:r>
          </a:p>
        </p:txBody>
      </p:sp>
      <p:sp>
        <p:nvSpPr>
          <p:cNvPr id="43016" name="Rectangle 8"/>
          <p:cNvSpPr>
            <a:spLocks noChangeArrowheads="1"/>
          </p:cNvSpPr>
          <p:nvPr/>
        </p:nvSpPr>
        <p:spPr bwMode="auto">
          <a:xfrm>
            <a:off x="6694489" y="3252788"/>
            <a:ext cx="504825" cy="2727325"/>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w</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i</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h</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ahoma" pitchFamily="34" charset="0"/>
              <a:ea typeface="+mn-ea"/>
              <a:cs typeface="+mn-cs"/>
            </a:endParaRPr>
          </a:p>
        </p:txBody>
      </p:sp>
      <p:cxnSp>
        <p:nvCxnSpPr>
          <p:cNvPr id="43017" name="AutoShape 9"/>
          <p:cNvCxnSpPr>
            <a:cxnSpLocks noChangeShapeType="1"/>
            <a:stCxn id="43016" idx="3"/>
            <a:endCxn id="43013" idx="2"/>
          </p:cNvCxnSpPr>
          <p:nvPr/>
        </p:nvCxnSpPr>
        <p:spPr bwMode="auto">
          <a:xfrm>
            <a:off x="7199314" y="4616451"/>
            <a:ext cx="325437" cy="1587"/>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18" name="Rectangle 10"/>
          <p:cNvSpPr>
            <a:spLocks noChangeArrowheads="1"/>
          </p:cNvSpPr>
          <p:nvPr/>
        </p:nvSpPr>
        <p:spPr bwMode="auto">
          <a:xfrm>
            <a:off x="3902075" y="3700462"/>
            <a:ext cx="2363788" cy="393700"/>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R</a:t>
            </a:r>
            <a:r>
              <a:rPr kumimoji="0" lang="en-US" sz="2000" b="1" i="0" u="none" strike="noStrike" kern="1200" cap="none" spc="0" normalizeH="0" baseline="-25000" noProof="0">
                <a:ln>
                  <a:noFill/>
                </a:ln>
                <a:solidFill>
                  <a:srgbClr val="000000"/>
                </a:solidFill>
                <a:effectLst/>
                <a:uLnTx/>
                <a:uFillTx/>
                <a:latin typeface="Tahoma" pitchFamily="34" charset="0"/>
                <a:ea typeface="+mn-ea"/>
                <a:cs typeface="+mn-cs"/>
              </a:rPr>
              <a:t>m</a:t>
            </a:r>
          </a:p>
        </p:txBody>
      </p:sp>
      <p:graphicFrame>
        <p:nvGraphicFramePr>
          <p:cNvPr id="392203" name="Group 11"/>
          <p:cNvGraphicFramePr>
            <a:graphicFrameLocks noGrp="1"/>
          </p:cNvGraphicFramePr>
          <p:nvPr>
            <p:ph idx="1"/>
          </p:nvPr>
        </p:nvGraphicFramePr>
        <p:xfrm>
          <a:off x="1941514" y="2554288"/>
          <a:ext cx="2695575" cy="347663"/>
        </p:xfrm>
        <a:graphic>
          <a:graphicData uri="http://schemas.openxmlformats.org/drawingml/2006/table">
            <a:tbl>
              <a:tblPr/>
              <a:tblGrid>
                <a:gridCol w="1347787">
                  <a:extLst>
                    <a:ext uri="{9D8B030D-6E8A-4147-A177-3AD203B41FA5}">
                      <a16:colId xmlns:a16="http://schemas.microsoft.com/office/drawing/2014/main" val="20000"/>
                    </a:ext>
                  </a:extLst>
                </a:gridCol>
                <a:gridCol w="674688">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tblGrid>
              <a:tr h="347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chemeClr val="folHlink"/>
                      </a:fgClr>
                      <a:bgClr>
                        <a:schemeClr val="bg2"/>
                      </a:bgClr>
                    </a:patt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imm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chemeClr val="folHlink"/>
                      </a:fgClr>
                      <a:bgClr>
                        <a:schemeClr val="bg2"/>
                      </a:bgClr>
                    </a:pattFill>
                  </a:tcPr>
                </a:tc>
                <a:extLst>
                  <a:ext uri="{0D108BD9-81ED-4DB2-BD59-A6C34878D82A}">
                    <a16:rowId xmlns:a16="http://schemas.microsoft.com/office/drawing/2014/main" val="10000"/>
                  </a:ext>
                </a:extLst>
              </a:tr>
            </a:tbl>
          </a:graphicData>
        </a:graphic>
      </p:graphicFrame>
      <p:sp>
        <p:nvSpPr>
          <p:cNvPr id="43029" name="Line 21"/>
          <p:cNvSpPr>
            <a:spLocks noChangeShapeType="1"/>
          </p:cNvSpPr>
          <p:nvPr/>
        </p:nvSpPr>
        <p:spPr bwMode="auto">
          <a:xfrm>
            <a:off x="3636964" y="3471863"/>
            <a:ext cx="3032125" cy="31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0" name="Rectangle 22"/>
          <p:cNvSpPr>
            <a:spLocks noChangeArrowheads="1"/>
          </p:cNvSpPr>
          <p:nvPr/>
        </p:nvSpPr>
        <p:spPr bwMode="auto">
          <a:xfrm>
            <a:off x="3887789" y="4843462"/>
            <a:ext cx="2395537" cy="552450"/>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left shifter</a:t>
            </a:r>
          </a:p>
        </p:txBody>
      </p:sp>
      <p:sp>
        <p:nvSpPr>
          <p:cNvPr id="43031" name="Line 23"/>
          <p:cNvSpPr>
            <a:spLocks noChangeShapeType="1"/>
          </p:cNvSpPr>
          <p:nvPr/>
        </p:nvSpPr>
        <p:spPr bwMode="auto">
          <a:xfrm>
            <a:off x="5086351" y="4513262"/>
            <a:ext cx="15906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2" name="Line 24"/>
          <p:cNvSpPr>
            <a:spLocks noChangeShapeType="1"/>
          </p:cNvSpPr>
          <p:nvPr/>
        </p:nvSpPr>
        <p:spPr bwMode="auto">
          <a:xfrm flipH="1">
            <a:off x="3621088" y="2922588"/>
            <a:ext cx="0" cy="21748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3" name="Line 25"/>
          <p:cNvSpPr>
            <a:spLocks noChangeShapeType="1"/>
          </p:cNvSpPr>
          <p:nvPr/>
        </p:nvSpPr>
        <p:spPr bwMode="auto">
          <a:xfrm>
            <a:off x="3621089" y="5110163"/>
            <a:ext cx="274637" cy="47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cxnSp>
        <p:nvCxnSpPr>
          <p:cNvPr id="43034" name="AutoShape 26"/>
          <p:cNvCxnSpPr>
            <a:cxnSpLocks noChangeShapeType="1"/>
            <a:stCxn id="43018" idx="2"/>
            <a:endCxn id="43030" idx="0"/>
          </p:cNvCxnSpPr>
          <p:nvPr/>
        </p:nvCxnSpPr>
        <p:spPr bwMode="auto">
          <a:xfrm>
            <a:off x="5084764" y="4094162"/>
            <a:ext cx="1587" cy="749300"/>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35" name="Line 27"/>
          <p:cNvSpPr>
            <a:spLocks noChangeShapeType="1"/>
          </p:cNvSpPr>
          <p:nvPr/>
        </p:nvSpPr>
        <p:spPr bwMode="auto">
          <a:xfrm>
            <a:off x="5083176" y="5761037"/>
            <a:ext cx="16160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6" name="Line 28"/>
          <p:cNvSpPr>
            <a:spLocks noChangeShapeType="1"/>
          </p:cNvSpPr>
          <p:nvPr/>
        </p:nvSpPr>
        <p:spPr bwMode="auto">
          <a:xfrm>
            <a:off x="5086350" y="5397501"/>
            <a:ext cx="0" cy="3460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7" name="Text Box 29"/>
          <p:cNvSpPr txBox="1">
            <a:spLocks noChangeArrowheads="1"/>
          </p:cNvSpPr>
          <p:nvPr/>
        </p:nvSpPr>
        <p:spPr bwMode="auto">
          <a:xfrm>
            <a:off x="1901825" y="2181226"/>
            <a:ext cx="287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Instruction Register</a:t>
            </a:r>
          </a:p>
        </p:txBody>
      </p:sp>
      <p:sp>
        <p:nvSpPr>
          <p:cNvPr id="43038" name="Text Box 30"/>
          <p:cNvSpPr txBox="1">
            <a:spLocks noChangeArrowheads="1"/>
          </p:cNvSpPr>
          <p:nvPr/>
        </p:nvSpPr>
        <p:spPr bwMode="auto">
          <a:xfrm>
            <a:off x="5732463" y="3263901"/>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9" name="Text Box 31"/>
          <p:cNvSpPr txBox="1">
            <a:spLocks noChangeArrowheads="1"/>
          </p:cNvSpPr>
          <p:nvPr/>
        </p:nvSpPr>
        <p:spPr bwMode="auto">
          <a:xfrm>
            <a:off x="4910138" y="3060701"/>
            <a:ext cx="1751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#imm</a:t>
            </a:r>
          </a:p>
        </p:txBody>
      </p:sp>
      <p:sp>
        <p:nvSpPr>
          <p:cNvPr id="43040" name="Text Box 32"/>
          <p:cNvSpPr txBox="1">
            <a:spLocks noChangeArrowheads="1"/>
          </p:cNvSpPr>
          <p:nvPr/>
        </p:nvSpPr>
        <p:spPr bwMode="auto">
          <a:xfrm>
            <a:off x="4935538" y="4079876"/>
            <a:ext cx="1751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R</a:t>
            </a:r>
            <a:r>
              <a:rPr kumimoji="0" lang="en-US" sz="2000" b="0" i="0" u="none" strike="noStrike" kern="1200" cap="none" spc="0" normalizeH="0" baseline="-25000" noProof="0">
                <a:ln>
                  <a:noFill/>
                </a:ln>
                <a:solidFill>
                  <a:srgbClr val="0000FF"/>
                </a:solidFill>
                <a:effectLst/>
                <a:uLnTx/>
                <a:uFillTx/>
                <a:latin typeface="Tahoma" pitchFamily="34" charset="0"/>
                <a:ea typeface="+mn-ea"/>
                <a:cs typeface="+mn-cs"/>
              </a:rPr>
              <a:t>m</a:t>
            </a:r>
          </a:p>
        </p:txBody>
      </p:sp>
      <p:sp>
        <p:nvSpPr>
          <p:cNvPr id="43041" name="Line 33"/>
          <p:cNvSpPr>
            <a:spLocks noChangeShapeType="1"/>
          </p:cNvSpPr>
          <p:nvPr/>
        </p:nvSpPr>
        <p:spPr bwMode="auto">
          <a:xfrm>
            <a:off x="8259763" y="4624387"/>
            <a:ext cx="25400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42" name="Line 34"/>
          <p:cNvSpPr>
            <a:spLocks noChangeShapeType="1"/>
          </p:cNvSpPr>
          <p:nvPr/>
        </p:nvSpPr>
        <p:spPr bwMode="auto">
          <a:xfrm flipV="1">
            <a:off x="8513763" y="2936875"/>
            <a:ext cx="0" cy="1676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43" name="Rectangle 36"/>
          <p:cNvSpPr>
            <a:spLocks noChangeArrowheads="1"/>
          </p:cNvSpPr>
          <p:nvPr/>
        </p:nvSpPr>
        <p:spPr bwMode="auto">
          <a:xfrm>
            <a:off x="8413750" y="3554413"/>
            <a:ext cx="204788" cy="220663"/>
          </a:xfrm>
          <a:prstGeom prst="rect">
            <a:avLst/>
          </a:prstGeom>
          <a:solidFill>
            <a:schemeClr val="bg1"/>
          </a:soli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44" name="Line 37"/>
          <p:cNvSpPr>
            <a:spLocks noChangeShapeType="1"/>
          </p:cNvSpPr>
          <p:nvPr/>
        </p:nvSpPr>
        <p:spPr bwMode="auto">
          <a:xfrm>
            <a:off x="7894639" y="3678237"/>
            <a:ext cx="1138237"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Tree>
    <p:extLst>
      <p:ext uri="{BB962C8B-B14F-4D97-AF65-F5344CB8AC3E}">
        <p14:creationId xmlns:p14="http://schemas.microsoft.com/office/powerpoint/2010/main" val="1866291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ARM ADR Pseudo-op</a:t>
            </a:r>
          </a:p>
        </p:txBody>
      </p:sp>
      <p:sp>
        <p:nvSpPr>
          <p:cNvPr id="16389" name="Rectangle 3"/>
          <p:cNvSpPr>
            <a:spLocks noGrp="1" noChangeArrowheads="1"/>
          </p:cNvSpPr>
          <p:nvPr>
            <p:ph type="body" idx="1"/>
          </p:nvPr>
        </p:nvSpPr>
        <p:spPr/>
        <p:txBody>
          <a:bodyPr/>
          <a:lstStyle/>
          <a:p>
            <a:r>
              <a:rPr lang="en-US" dirty="0"/>
              <a:t>ADR pseudo-op generates instruction required to calculate address:</a:t>
            </a:r>
          </a:p>
          <a:p>
            <a:pPr lvl="1">
              <a:buFont typeface="Monotype Sorts" pitchFamily="2" charset="2"/>
              <a:buNone/>
            </a:pPr>
            <a:r>
              <a:rPr lang="en-US" dirty="0">
                <a:latin typeface="Tahoma" panose="020B0604030504040204" pitchFamily="34" charset="0"/>
                <a:ea typeface="Tahoma" panose="020B0604030504040204" pitchFamily="34" charset="0"/>
                <a:cs typeface="Tahoma" panose="020B0604030504040204" pitchFamily="34" charset="0"/>
              </a:rPr>
              <a:t>ADR R1,x ;get memory address of variable x and put it in register R1</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27</a:t>
            </a:fld>
            <a:endParaRPr lang="en-US" dirty="0"/>
          </a:p>
        </p:txBody>
      </p:sp>
    </p:spTree>
    <p:extLst>
      <p:ext uri="{BB962C8B-B14F-4D97-AF65-F5344CB8AC3E}">
        <p14:creationId xmlns:p14="http://schemas.microsoft.com/office/powerpoint/2010/main" val="2303859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Example 1: Assignment</a:t>
            </a:r>
          </a:p>
        </p:txBody>
      </p:sp>
      <p:sp>
        <p:nvSpPr>
          <p:cNvPr id="5" name="Rectangle 3"/>
          <p:cNvSpPr txBox="1">
            <a:spLocks noChangeArrowheads="1"/>
          </p:cNvSpPr>
          <p:nvPr/>
        </p:nvSpPr>
        <p:spPr>
          <a:xfrm>
            <a:off x="609600" y="1289081"/>
            <a:ext cx="10972800" cy="523215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 </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a:t>
            </a:r>
            <a:r>
              <a:rPr lang="en-US" altLang="zh-CN" sz="2000" dirty="0">
                <a:latin typeface="Tahoma" panose="020B0604030504040204" pitchFamily="34" charset="0"/>
                <a:ea typeface="Tahoma" panose="020B0604030504040204" pitchFamily="34" charset="0"/>
                <a:cs typeface="Tahoma" panose="020B0604030504040204" pitchFamily="34" charset="0"/>
              </a:rPr>
              <a:t>assume </a:t>
            </a:r>
            <a:r>
              <a:rPr lang="en-US" sz="2000" dirty="0">
                <a:latin typeface="Tahoma" panose="020B0604030504040204" pitchFamily="34" charset="0"/>
                <a:ea typeface="Tahoma" panose="020B0604030504040204" pitchFamily="34" charset="0"/>
                <a:cs typeface="Tahoma" panose="020B0604030504040204" pitchFamily="34" charset="0"/>
              </a:rPr>
              <a:t>x, a, b are 32-bit integer variables</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x = a - b;</a:t>
            </a:r>
          </a:p>
          <a:p>
            <a:r>
              <a:rPr lang="en-US" dirty="0"/>
              <a:t>Assembler:</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R4,a		; get address for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R0,[R4]	; get value of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R4,b		; get address for b, reusing R4</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R1,[R4]	; get value of b</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SUB R0,R0,R1  ; subtract R1 from R0, and store result in R0 </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R4,x		; get address for x</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STR R0,[R4]	; store value of x into memory</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28</a:t>
            </a:fld>
            <a:endParaRPr lang="en-US" dirty="0"/>
          </a:p>
        </p:txBody>
      </p:sp>
    </p:spTree>
    <p:extLst>
      <p:ext uri="{BB962C8B-B14F-4D97-AF65-F5344CB8AC3E}">
        <p14:creationId xmlns:p14="http://schemas.microsoft.com/office/powerpoint/2010/main" val="2982344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a:t>Example 2: Assignment</a:t>
            </a:r>
          </a:p>
        </p:txBody>
      </p:sp>
      <p:sp>
        <p:nvSpPr>
          <p:cNvPr id="17413" name="Rectangle 3"/>
          <p:cNvSpPr>
            <a:spLocks noGrp="1" noChangeArrowheads="1"/>
          </p:cNvSpPr>
          <p:nvPr>
            <p:ph type="body" idx="1"/>
          </p:nvPr>
        </p:nvSpPr>
        <p:spPr>
          <a:xfrm>
            <a:off x="609600" y="1289081"/>
            <a:ext cx="10972800" cy="5232152"/>
          </a:xfrm>
        </p:spPr>
        <p:txBody>
          <a:bodyPr>
            <a:normAutofit lnSpcReduction="10000"/>
          </a:bodyPr>
          <a:lstStyle/>
          <a:p>
            <a:r>
              <a:rPr lang="en-US" dirty="0"/>
              <a:t>C: </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a:t>
            </a:r>
            <a:r>
              <a:rPr lang="en-US" altLang="zh-CN" sz="2000" dirty="0">
                <a:latin typeface="Tahoma" panose="020B0604030504040204" pitchFamily="34" charset="0"/>
                <a:ea typeface="Tahoma" panose="020B0604030504040204" pitchFamily="34" charset="0"/>
                <a:cs typeface="Tahoma" panose="020B0604030504040204" pitchFamily="34" charset="0"/>
              </a:rPr>
              <a:t>assume </a:t>
            </a:r>
            <a:r>
              <a:rPr lang="en-US" sz="2000" dirty="0">
                <a:latin typeface="Tahoma" panose="020B0604030504040204" pitchFamily="34" charset="0"/>
                <a:ea typeface="Tahoma" panose="020B0604030504040204" pitchFamily="34" charset="0"/>
                <a:cs typeface="Tahoma" panose="020B0604030504040204" pitchFamily="34" charset="0"/>
              </a:rPr>
              <a:t>x, a, b, c are 32-bit integer variables</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x = (a + b) - c;</a:t>
            </a:r>
          </a:p>
          <a:p>
            <a:r>
              <a:rPr lang="en-US" dirty="0"/>
              <a:t>Assembler:</a:t>
            </a:r>
          </a:p>
          <a:p>
            <a:pPr>
              <a:buFont typeface="Monotype Sorts" pitchFamily="2" charset="2"/>
              <a:buNone/>
            </a:pPr>
            <a:r>
              <a:rPr lang="en-US" sz="2000" dirty="0">
                <a:latin typeface="Consolas" pitchFamily="49" charset="0"/>
                <a:cs typeface="Consolas" pitchFamily="49" charset="0"/>
              </a:rPr>
              <a:t>	</a:t>
            </a:r>
            <a:r>
              <a:rPr lang="en-US" sz="2000" dirty="0">
                <a:latin typeface="Tahoma" panose="020B0604030504040204" pitchFamily="34" charset="0"/>
                <a:ea typeface="Tahoma" panose="020B0604030504040204" pitchFamily="34" charset="0"/>
                <a:cs typeface="Tahoma" panose="020B0604030504040204" pitchFamily="34" charset="0"/>
              </a:rPr>
              <a:t>ADR R4,a		; get address for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R0,[R4]	; get value of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R4,b		; get address for b, reusing R4</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R1,[R4]	; get value of b</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ADD R3,R0,R1	; compute </a:t>
            </a:r>
            <a:r>
              <a:rPr lang="en-US" sz="2000" dirty="0" err="1">
                <a:latin typeface="Tahoma" panose="020B0604030504040204" pitchFamily="34" charset="0"/>
                <a:ea typeface="Tahoma" panose="020B0604030504040204" pitchFamily="34" charset="0"/>
                <a:cs typeface="Tahoma" panose="020B0604030504040204" pitchFamily="34" charset="0"/>
              </a:rPr>
              <a:t>a+b</a:t>
            </a:r>
            <a:r>
              <a:rPr lang="en-US" sz="2000" dirty="0">
                <a:latin typeface="Tahoma" panose="020B0604030504040204" pitchFamily="34" charset="0"/>
                <a:ea typeface="Tahoma" panose="020B0604030504040204" pitchFamily="34" charset="0"/>
                <a:cs typeface="Tahoma" panose="020B0604030504040204" pitchFamily="34" charset="0"/>
              </a:rPr>
              <a:t> with R3=R0+R1</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R4,c		; get address for c</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R2,[R4]	; get value of c</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SUB R3,R3,R2	; compute x with R3 -= R2</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R4,x		; get address for x</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STR R3,[R4]	; store value of x into memory</a:t>
            </a:r>
          </a:p>
          <a:p>
            <a:pPr>
              <a:buFont typeface="Monotype Sorts" pitchFamily="2" charset="2"/>
              <a:buNone/>
            </a:pPr>
            <a:endParaRPr lang="en-US" sz="2000" dirty="0">
              <a:latin typeface="Consolas" pitchFamily="49" charset="0"/>
              <a:cs typeface="Consolas" pitchFamily="49" charset="0"/>
            </a:endParaRPr>
          </a:p>
          <a:p>
            <a:endParaRPr lang="en-US" dirty="0"/>
          </a:p>
        </p:txBody>
      </p:sp>
      <p:sp>
        <p:nvSpPr>
          <p:cNvPr id="4" name="Rectangle 3"/>
          <p:cNvSpPr/>
          <p:nvPr/>
        </p:nvSpPr>
        <p:spPr>
          <a:xfrm>
            <a:off x="7200961" y="3833039"/>
            <a:ext cx="3073277" cy="13854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Can use R0 to replace R3 in this code, to reduce number of registers used, as in Example 1</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29</a:t>
            </a:fld>
            <a:endParaRPr lang="en-US" dirty="0"/>
          </a:p>
        </p:txBody>
      </p:sp>
    </p:spTree>
    <p:extLst>
      <p:ext uri="{BB962C8B-B14F-4D97-AF65-F5344CB8AC3E}">
        <p14:creationId xmlns:p14="http://schemas.microsoft.com/office/powerpoint/2010/main" val="7883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t>RISC vs. CISC</a:t>
            </a:r>
          </a:p>
        </p:txBody>
      </p:sp>
      <p:sp>
        <p:nvSpPr>
          <p:cNvPr id="83971" name="Rectangle 3"/>
          <p:cNvSpPr>
            <a:spLocks noGrp="1" noChangeArrowheads="1"/>
          </p:cNvSpPr>
          <p:nvPr>
            <p:ph idx="1"/>
          </p:nvPr>
        </p:nvSpPr>
        <p:spPr/>
        <p:txBody>
          <a:bodyPr/>
          <a:lstStyle/>
          <a:p>
            <a:r>
              <a:rPr lang="en-US" dirty="0"/>
              <a:t>Complex instruction set computer (</a:t>
            </a:r>
            <a:r>
              <a:rPr lang="en-US" dirty="0">
                <a:solidFill>
                  <a:srgbClr val="FF0033"/>
                </a:solidFill>
              </a:rPr>
              <a:t>CISC</a:t>
            </a:r>
            <a:r>
              <a:rPr lang="en-US" dirty="0"/>
              <a:t>):</a:t>
            </a:r>
          </a:p>
          <a:p>
            <a:pPr lvl="1"/>
            <a:r>
              <a:rPr lang="en-US" dirty="0"/>
              <a:t>Variable instruction lengths</a:t>
            </a:r>
          </a:p>
          <a:p>
            <a:pPr lvl="1"/>
            <a:r>
              <a:rPr lang="en-US" dirty="0"/>
              <a:t>Many addressing modes;</a:t>
            </a:r>
          </a:p>
          <a:p>
            <a:pPr lvl="1"/>
            <a:r>
              <a:rPr lang="en-US" dirty="0"/>
              <a:t>Many operations.</a:t>
            </a:r>
          </a:p>
          <a:p>
            <a:r>
              <a:rPr lang="en-US" dirty="0"/>
              <a:t>Reduced instruction set computer (</a:t>
            </a:r>
            <a:r>
              <a:rPr lang="en-US" dirty="0">
                <a:solidFill>
                  <a:srgbClr val="FF0033"/>
                </a:solidFill>
              </a:rPr>
              <a:t>RISC</a:t>
            </a:r>
            <a:r>
              <a:rPr lang="en-US" dirty="0"/>
              <a:t>):</a:t>
            </a:r>
          </a:p>
          <a:p>
            <a:pPr lvl="1"/>
            <a:r>
              <a:rPr lang="en-US" dirty="0"/>
              <a:t>Fixed instruction length (32-bit for ARM, 16-bit for Thumb)</a:t>
            </a:r>
          </a:p>
          <a:p>
            <a:pPr lvl="1"/>
            <a:r>
              <a:rPr lang="en-US" dirty="0"/>
              <a:t>Few addressing modes;</a:t>
            </a:r>
          </a:p>
          <a:p>
            <a:pPr lvl="1"/>
            <a:r>
              <a:rPr lang="en-US" dirty="0"/>
              <a:t>Few operations.</a:t>
            </a:r>
          </a:p>
          <a:p>
            <a:pPr lvl="1"/>
            <a:endParaRPr lang="en-US" dirty="0"/>
          </a:p>
          <a:p>
            <a:pPr lvl="1"/>
            <a:endParaRPr lang="en-US"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3</a:t>
            </a:fld>
            <a:endParaRPr lang="en-US" dirty="0"/>
          </a:p>
        </p:txBody>
      </p:sp>
    </p:spTree>
    <p:extLst>
      <p:ext uri="{BB962C8B-B14F-4D97-AF65-F5344CB8AC3E}">
        <p14:creationId xmlns:p14="http://schemas.microsoft.com/office/powerpoint/2010/main" val="303121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anim calcmode="lin" valueType="num">
                                      <p:cBhvr additive="base">
                                        <p:cTn id="11" dur="500" fill="hold"/>
                                        <p:tgtEl>
                                          <p:spTgt spid="839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39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anim calcmode="lin" valueType="num">
                                      <p:cBhvr additive="base">
                                        <p:cTn id="15" dur="500" fill="hold"/>
                                        <p:tgtEl>
                                          <p:spTgt spid="839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39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anim calcmode="lin" valueType="num">
                                      <p:cBhvr additive="base">
                                        <p:cTn id="19" dur="500" fill="hold"/>
                                        <p:tgtEl>
                                          <p:spTgt spid="839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1">
                                            <p:txEl>
                                              <p:pRg st="4" end="4"/>
                                            </p:txEl>
                                          </p:spTgt>
                                        </p:tgtEl>
                                        <p:attrNameLst>
                                          <p:attrName>style.visibility</p:attrName>
                                        </p:attrNameLst>
                                      </p:cBhvr>
                                      <p:to>
                                        <p:strVal val="visible"/>
                                      </p:to>
                                    </p:set>
                                    <p:anim calcmode="lin" valueType="num">
                                      <p:cBhvr additive="base">
                                        <p:cTn id="25" dur="500" fill="hold"/>
                                        <p:tgtEl>
                                          <p:spTgt spid="839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9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83971">
                                            <p:txEl>
                                              <p:pRg st="5" end="5"/>
                                            </p:txEl>
                                          </p:spTgt>
                                        </p:tgtEl>
                                        <p:attrNameLst>
                                          <p:attrName>style.visibility</p:attrName>
                                        </p:attrNameLst>
                                      </p:cBhvr>
                                      <p:to>
                                        <p:strVal val="visible"/>
                                      </p:to>
                                    </p:set>
                                    <p:anim calcmode="lin" valueType="num">
                                      <p:cBhvr additive="base">
                                        <p:cTn id="29" dur="500" fill="hold"/>
                                        <p:tgtEl>
                                          <p:spTgt spid="8397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39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83971">
                                            <p:txEl>
                                              <p:pRg st="6" end="6"/>
                                            </p:txEl>
                                          </p:spTgt>
                                        </p:tgtEl>
                                        <p:attrNameLst>
                                          <p:attrName>style.visibility</p:attrName>
                                        </p:attrNameLst>
                                      </p:cBhvr>
                                      <p:to>
                                        <p:strVal val="visible"/>
                                      </p:to>
                                    </p:set>
                                    <p:anim calcmode="lin" valueType="num">
                                      <p:cBhvr additive="base">
                                        <p:cTn id="33" dur="500" fill="hold"/>
                                        <p:tgtEl>
                                          <p:spTgt spid="8397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39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83971">
                                            <p:txEl>
                                              <p:pRg st="7" end="7"/>
                                            </p:txEl>
                                          </p:spTgt>
                                        </p:tgtEl>
                                        <p:attrNameLst>
                                          <p:attrName>style.visibility</p:attrName>
                                        </p:attrNameLst>
                                      </p:cBhvr>
                                      <p:to>
                                        <p:strVal val="visible"/>
                                      </p:to>
                                    </p:set>
                                    <p:anim calcmode="lin" valueType="num">
                                      <p:cBhvr additive="base">
                                        <p:cTn id="37" dur="500" fill="hold"/>
                                        <p:tgtEl>
                                          <p:spTgt spid="8397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97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Example 3: Assignment</a:t>
            </a:r>
          </a:p>
        </p:txBody>
      </p:sp>
      <p:sp>
        <p:nvSpPr>
          <p:cNvPr id="19461" name="Rectangle 3"/>
          <p:cNvSpPr>
            <a:spLocks noGrp="1" noChangeArrowheads="1"/>
          </p:cNvSpPr>
          <p:nvPr>
            <p:ph type="body" idx="1"/>
          </p:nvPr>
        </p:nvSpPr>
        <p:spPr>
          <a:xfrm>
            <a:off x="609600" y="1194297"/>
            <a:ext cx="10972800" cy="5257799"/>
          </a:xfrm>
        </p:spPr>
        <p:txBody>
          <a:bodyPr>
            <a:normAutofit fontScale="92500" lnSpcReduction="20000"/>
          </a:bodyPr>
          <a:lstStyle/>
          <a:p>
            <a:r>
              <a:rPr lang="en-US" dirty="0"/>
              <a:t>C:</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a:t>
            </a:r>
            <a:r>
              <a:rPr lang="en-US" altLang="zh-CN" sz="2000" dirty="0">
                <a:latin typeface="Tahoma" panose="020B0604030504040204" pitchFamily="34" charset="0"/>
                <a:ea typeface="Tahoma" panose="020B0604030504040204" pitchFamily="34" charset="0"/>
                <a:cs typeface="Tahoma" panose="020B0604030504040204" pitchFamily="34" charset="0"/>
              </a:rPr>
              <a:t>assume </a:t>
            </a:r>
            <a:r>
              <a:rPr lang="en-US" sz="2000" dirty="0">
                <a:latin typeface="Tahoma" panose="020B0604030504040204" pitchFamily="34" charset="0"/>
                <a:ea typeface="Tahoma" panose="020B0604030504040204" pitchFamily="34" charset="0"/>
                <a:cs typeface="Tahoma" panose="020B0604030504040204" pitchFamily="34" charset="0"/>
              </a:rPr>
              <a:t>y, a, b, c are 32-bit integer variables </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y = a*(</a:t>
            </a:r>
            <a:r>
              <a:rPr lang="en-US" sz="2000" dirty="0" err="1">
                <a:latin typeface="Tahoma" panose="020B0604030504040204" pitchFamily="34" charset="0"/>
                <a:ea typeface="Tahoma" panose="020B0604030504040204" pitchFamily="34" charset="0"/>
                <a:cs typeface="Tahoma" panose="020B0604030504040204" pitchFamily="34" charset="0"/>
              </a:rPr>
              <a:t>b+c</a:t>
            </a:r>
            <a:r>
              <a:rPr lang="en-US" sz="2000" dirty="0">
                <a:latin typeface="Tahoma" panose="020B0604030504040204" pitchFamily="34" charset="0"/>
                <a:ea typeface="Tahoma" panose="020B0604030504040204" pitchFamily="34" charset="0"/>
                <a:cs typeface="Tahoma" panose="020B0604030504040204" pitchFamily="34" charset="0"/>
              </a:rPr>
              <a:t>);</a:t>
            </a:r>
          </a:p>
          <a:p>
            <a:r>
              <a:rPr lang="en-US" dirty="0"/>
              <a:t>Assembler:</a:t>
            </a:r>
          </a:p>
          <a:p>
            <a:pPr>
              <a:buFont typeface="Monotype Sorts" pitchFamily="2" charset="2"/>
              <a:buNone/>
            </a:pPr>
            <a:r>
              <a:rPr lang="en-US" sz="2400" dirty="0">
                <a:latin typeface="Consolas" pitchFamily="49" charset="0"/>
                <a:cs typeface="Consolas" pitchFamily="49" charset="0"/>
              </a:rPr>
              <a:t>	</a:t>
            </a:r>
            <a:r>
              <a:rPr lang="en-US" sz="2400" dirty="0">
                <a:latin typeface="Tahoma" panose="020B0604030504040204" pitchFamily="34" charset="0"/>
                <a:ea typeface="Tahoma" panose="020B0604030504040204" pitchFamily="34" charset="0"/>
                <a:cs typeface="Tahoma" panose="020B0604030504040204" pitchFamily="34" charset="0"/>
              </a:rPr>
              <a:t>ADR R4,b ; get address for b</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LDR R0,[R4] ; get value of b</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ADR R4,c ; get address for c</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LDR R1,[R4] ; get value of c</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ADD R2,R0,R1 ; compute partial result </a:t>
            </a:r>
            <a:r>
              <a:rPr lang="en-US" sz="2400" dirty="0" err="1">
                <a:latin typeface="Tahoma" panose="020B0604030504040204" pitchFamily="34" charset="0"/>
                <a:ea typeface="Tahoma" panose="020B0604030504040204" pitchFamily="34" charset="0"/>
                <a:cs typeface="Tahoma" panose="020B0604030504040204" pitchFamily="34" charset="0"/>
              </a:rPr>
              <a:t>b+c</a:t>
            </a:r>
            <a:endParaRPr lang="en-US" sz="24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ADR R4,a ; get address for a</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LDR R0,[R4] ; get value of a</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MUL R2,R2,R0 ; compute final value for y=a*(</a:t>
            </a:r>
            <a:r>
              <a:rPr lang="en-US" sz="2400" dirty="0" err="1">
                <a:latin typeface="Tahoma" panose="020B0604030504040204" pitchFamily="34" charset="0"/>
                <a:ea typeface="Tahoma" panose="020B0604030504040204" pitchFamily="34" charset="0"/>
                <a:cs typeface="Tahoma" panose="020B0604030504040204" pitchFamily="34" charset="0"/>
              </a:rPr>
              <a:t>b+c</a:t>
            </a:r>
            <a:r>
              <a:rPr lang="en-US" sz="2400" dirty="0">
                <a:latin typeface="Tahoma" panose="020B0604030504040204" pitchFamily="34" charset="0"/>
                <a:ea typeface="Tahoma" panose="020B0604030504040204" pitchFamily="34" charset="0"/>
                <a:cs typeface="Tahoma" panose="020B0604030504040204" pitchFamily="34" charset="0"/>
              </a:rPr>
              <a:t>)</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ADR R4,y ; get address for y</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STR R2,[R4] ; store value of y into memory</a:t>
            </a:r>
          </a:p>
          <a:p>
            <a:pPr>
              <a:buFont typeface="Monotype Sorts" pitchFamily="2" charset="2"/>
              <a:buNone/>
            </a:pPr>
            <a:endParaRPr lang="en-US" dirty="0"/>
          </a:p>
          <a:p>
            <a:pPr lvl="1">
              <a:buFont typeface="Monotype Sorts" pitchFamily="2" charset="2"/>
              <a:buNone/>
            </a:pPr>
            <a:endParaRPr lang="en-US" sz="2000"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30</a:t>
            </a:fld>
            <a:endParaRPr lang="en-US" dirty="0"/>
          </a:p>
        </p:txBody>
      </p:sp>
    </p:spTree>
    <p:extLst>
      <p:ext uri="{BB962C8B-B14F-4D97-AF65-F5344CB8AC3E}">
        <p14:creationId xmlns:p14="http://schemas.microsoft.com/office/powerpoint/2010/main" val="2087216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a:t>Example 4: Assignment</a:t>
            </a:r>
          </a:p>
        </p:txBody>
      </p:sp>
      <p:sp>
        <p:nvSpPr>
          <p:cNvPr id="21509" name="Rectangle 3"/>
          <p:cNvSpPr>
            <a:spLocks noGrp="1" noChangeArrowheads="1"/>
          </p:cNvSpPr>
          <p:nvPr>
            <p:ph type="body" idx="1"/>
          </p:nvPr>
        </p:nvSpPr>
        <p:spPr>
          <a:xfrm>
            <a:off x="609600" y="1217713"/>
            <a:ext cx="10972800" cy="5499782"/>
          </a:xfrm>
        </p:spPr>
        <p:txBody>
          <a:bodyPr>
            <a:normAutofit/>
          </a:bodyPr>
          <a:lstStyle/>
          <a:p>
            <a:r>
              <a:rPr lang="en-US" dirty="0"/>
              <a:t>C:</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a:t>
            </a:r>
            <a:r>
              <a:rPr lang="en-US" altLang="zh-CN" sz="2000" dirty="0">
                <a:latin typeface="Tahoma" panose="020B0604030504040204" pitchFamily="34" charset="0"/>
                <a:ea typeface="Tahoma" panose="020B0604030504040204" pitchFamily="34" charset="0"/>
                <a:cs typeface="Tahoma" panose="020B0604030504040204" pitchFamily="34" charset="0"/>
              </a:rPr>
              <a:t>assume </a:t>
            </a:r>
            <a:r>
              <a:rPr lang="en-US" sz="2000" dirty="0">
                <a:latin typeface="Tahoma" panose="020B0604030504040204" pitchFamily="34" charset="0"/>
                <a:ea typeface="Tahoma" panose="020B0604030504040204" pitchFamily="34" charset="0"/>
                <a:cs typeface="Tahoma" panose="020B0604030504040204" pitchFamily="34" charset="0"/>
              </a:rPr>
              <a:t>z, a, b are 32-bit integer variables</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z = (a &lt;&lt; 2) |  (b &amp; 15);</a:t>
            </a:r>
          </a:p>
          <a:p>
            <a:r>
              <a:rPr lang="en-US" dirty="0"/>
              <a:t>Assembler:</a:t>
            </a:r>
          </a:p>
          <a:p>
            <a:pPr>
              <a:buFont typeface="Monotype Sorts" pitchFamily="2" charset="2"/>
              <a:buNone/>
            </a:pPr>
            <a:r>
              <a:rPr lang="en-US" sz="2000" dirty="0">
                <a:latin typeface="Consolas" pitchFamily="49" charset="0"/>
                <a:cs typeface="Consolas" pitchFamily="49" charset="0"/>
              </a:rPr>
              <a:t>	</a:t>
            </a:r>
            <a:r>
              <a:rPr lang="en-US" sz="2000" dirty="0">
                <a:latin typeface="Tahoma" panose="020B0604030504040204" pitchFamily="34" charset="0"/>
                <a:ea typeface="Tahoma" panose="020B0604030504040204" pitchFamily="34" charset="0"/>
                <a:cs typeface="Tahoma" panose="020B0604030504040204" pitchFamily="34" charset="0"/>
              </a:rPr>
              <a:t>ADR R4,a ; get address for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R0,[R4] ; get value of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MOV R0,R0,LSL 2 ; perform shift a&lt;&lt;2</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R4,b ; get address for b</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R1,[R4] ; get value of b</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AND R1,R1,#15 ; perform AND</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ORR R1,R0,R1 ; perform OR</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R4,z ; get address for z</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STR R1,[R4] ; store value for z</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31</a:t>
            </a:fld>
            <a:endParaRPr lang="en-US" dirty="0"/>
          </a:p>
        </p:txBody>
      </p:sp>
    </p:spTree>
    <p:extLst>
      <p:ext uri="{BB962C8B-B14F-4D97-AF65-F5344CB8AC3E}">
        <p14:creationId xmlns:p14="http://schemas.microsoft.com/office/powerpoint/2010/main" val="2968231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56" name="Rectangle 220"/>
          <p:cNvSpPr>
            <a:spLocks noGrp="1" noChangeArrowheads="1"/>
          </p:cNvSpPr>
          <p:nvPr>
            <p:ph type="title"/>
          </p:nvPr>
        </p:nvSpPr>
        <p:spPr>
          <a:xfrm>
            <a:off x="2209800" y="293688"/>
            <a:ext cx="7772400" cy="1143000"/>
          </a:xfrm>
        </p:spPr>
        <p:txBody>
          <a:bodyPr/>
          <a:lstStyle/>
          <a:p>
            <a:r>
              <a:rPr lang="en-US"/>
              <a:t>Bitwise Instructions</a:t>
            </a:r>
          </a:p>
        </p:txBody>
      </p:sp>
      <p:graphicFrame>
        <p:nvGraphicFramePr>
          <p:cNvPr id="5" name="Group 219"/>
          <p:cNvGraphicFramePr>
            <a:graphicFrameLocks noGrp="1"/>
          </p:cNvGraphicFramePr>
          <p:nvPr>
            <p:extLst>
              <p:ext uri="{D42A27DB-BD31-4B8C-83A1-F6EECF244321}">
                <p14:modId xmlns:p14="http://schemas.microsoft.com/office/powerpoint/2010/main" val="2256283646"/>
              </p:ext>
            </p:extLst>
          </p:nvPr>
        </p:nvGraphicFramePr>
        <p:xfrm>
          <a:off x="1683865" y="1632965"/>
          <a:ext cx="8494968" cy="4048444"/>
        </p:xfrm>
        <a:graphic>
          <a:graphicData uri="http://schemas.openxmlformats.org/drawingml/2006/table">
            <a:tbl>
              <a:tblPr/>
              <a:tblGrid>
                <a:gridCol w="2166103">
                  <a:extLst>
                    <a:ext uri="{9D8B030D-6E8A-4147-A177-3AD203B41FA5}">
                      <a16:colId xmlns:a16="http://schemas.microsoft.com/office/drawing/2014/main" val="20000"/>
                    </a:ext>
                  </a:extLst>
                </a:gridCol>
                <a:gridCol w="2358644">
                  <a:extLst>
                    <a:ext uri="{9D8B030D-6E8A-4147-A177-3AD203B41FA5}">
                      <a16:colId xmlns:a16="http://schemas.microsoft.com/office/drawing/2014/main" val="20001"/>
                    </a:ext>
                  </a:extLst>
                </a:gridCol>
                <a:gridCol w="970412">
                  <a:extLst>
                    <a:ext uri="{9D8B030D-6E8A-4147-A177-3AD203B41FA5}">
                      <a16:colId xmlns:a16="http://schemas.microsoft.com/office/drawing/2014/main" val="20002"/>
                    </a:ext>
                  </a:extLst>
                </a:gridCol>
                <a:gridCol w="1834928">
                  <a:extLst>
                    <a:ext uri="{9D8B030D-6E8A-4147-A177-3AD203B41FA5}">
                      <a16:colId xmlns:a16="http://schemas.microsoft.com/office/drawing/2014/main" val="20003"/>
                    </a:ext>
                  </a:extLst>
                </a:gridCol>
                <a:gridCol w="1164881">
                  <a:extLst>
                    <a:ext uri="{9D8B030D-6E8A-4147-A177-3AD203B41FA5}">
                      <a16:colId xmlns:a16="http://schemas.microsoft.com/office/drawing/2014/main" val="20004"/>
                    </a:ext>
                  </a:extLst>
                </a:gridCol>
              </a:tblGrid>
              <a:tr h="876299">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1" i="1" u="none" strike="noStrike" cap="none" normalizeH="0" baseline="0" dirty="0">
                          <a:ln>
                            <a:noFill/>
                          </a:ln>
                          <a:solidFill>
                            <a:srgbClr val="000000"/>
                          </a:solidFill>
                          <a:effectLst/>
                          <a:latin typeface="Arial" charset="0"/>
                          <a:cs typeface="Times New Roman" pitchFamily="18" charset="0"/>
                        </a:rPr>
                        <a:t>Bitwise Instructions</a:t>
                      </a: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a:ln>
                            <a:noFill/>
                          </a:ln>
                          <a:solidFill>
                            <a:srgbClr val="000000"/>
                          </a:solidFill>
                          <a:effectLst/>
                          <a:latin typeface="Arial" charset="0"/>
                          <a:cs typeface="Times New Roman" pitchFamily="18" charset="0"/>
                        </a:rPr>
                        <a:t>Operation</a:t>
                      </a:r>
                      <a:endParaRPr kumimoji="0" lang="en-US" sz="16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a:ln>
                            <a:noFill/>
                          </a:ln>
                          <a:solidFill>
                            <a:srgbClr val="000000"/>
                          </a:solidFill>
                          <a:effectLst/>
                          <a:latin typeface="Arial" charset="0"/>
                          <a:cs typeface="Times New Roman" pitchFamily="18" charset="0"/>
                        </a:rPr>
                        <a:t>{S}</a:t>
                      </a:r>
                      <a:endParaRPr kumimoji="0" lang="en-US" sz="16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a:ln>
                            <a:noFill/>
                          </a:ln>
                          <a:solidFill>
                            <a:srgbClr val="000000"/>
                          </a:solidFill>
                          <a:effectLst/>
                          <a:latin typeface="Arial" charset="0"/>
                          <a:cs typeface="Times New Roman" pitchFamily="18" charset="0"/>
                        </a:rPr>
                        <a:t>&lt;op&gt;</a:t>
                      </a:r>
                      <a:endParaRPr kumimoji="0" lang="en-US" sz="16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a:ln>
                            <a:noFill/>
                          </a:ln>
                          <a:solidFill>
                            <a:srgbClr val="000000"/>
                          </a:solidFill>
                          <a:effectLst/>
                          <a:latin typeface="Arial" charset="0"/>
                          <a:cs typeface="Times New Roman" pitchFamily="18" charset="0"/>
                        </a:rPr>
                        <a:t>Notes</a:t>
                      </a:r>
                      <a:endParaRPr kumimoji="0" lang="en-US" sz="16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dirty="0">
                          <a:ln>
                            <a:noFill/>
                          </a:ln>
                          <a:solidFill>
                            <a:schemeClr val="tx1"/>
                          </a:solidFill>
                          <a:effectLst/>
                          <a:latin typeface="Arial" charset="0"/>
                          <a:cs typeface="Times New Roman" pitchFamily="18" charset="0"/>
                        </a:rPr>
                        <a:t>AND 	</a:t>
                      </a:r>
                      <a:r>
                        <a:rPr kumimoji="0" lang="en-US" sz="1600" b="0" i="0" u="none" strike="noStrike" cap="none" normalizeH="0" baseline="0" dirty="0" err="1">
                          <a:ln>
                            <a:noFill/>
                          </a:ln>
                          <a:solidFill>
                            <a:schemeClr val="tx1"/>
                          </a:solidFill>
                          <a:effectLst/>
                          <a:latin typeface="Arial" charset="0"/>
                          <a:cs typeface="Times New Roman" pitchFamily="18" charset="0"/>
                        </a:rPr>
                        <a:t>R</a:t>
                      </a:r>
                      <a:r>
                        <a:rPr kumimoji="0" lang="en-US" sz="1600" b="0" i="0" u="none" strike="noStrike" cap="none" normalizeH="0" baseline="-30000" dirty="0" err="1">
                          <a:ln>
                            <a:noFill/>
                          </a:ln>
                          <a:solidFill>
                            <a:schemeClr val="tx1"/>
                          </a:solidFill>
                          <a:effectLst/>
                          <a:latin typeface="Arial" charset="0"/>
                          <a:cs typeface="Times New Roman" pitchFamily="18" charset="0"/>
                        </a:rPr>
                        <a:t>d</a:t>
                      </a:r>
                      <a:r>
                        <a:rPr kumimoji="0" lang="en-US" sz="1600" b="0" i="0" u="none" strike="noStrike" cap="none" normalizeH="0" baseline="0" dirty="0" err="1">
                          <a:ln>
                            <a:noFill/>
                          </a:ln>
                          <a:solidFill>
                            <a:schemeClr val="tx1"/>
                          </a:solidFill>
                          <a:effectLst/>
                          <a:latin typeface="Arial" charset="0"/>
                          <a:cs typeface="Times New Roman" pitchFamily="18" charset="0"/>
                        </a:rPr>
                        <a:t>,R</a:t>
                      </a:r>
                      <a:r>
                        <a:rPr kumimoji="0" lang="en-US" sz="1600" b="0" i="0" u="none" strike="noStrike" cap="none" normalizeH="0" baseline="-30000" dirty="0" err="1">
                          <a:ln>
                            <a:noFill/>
                          </a:ln>
                          <a:solidFill>
                            <a:schemeClr val="tx1"/>
                          </a:solidFill>
                          <a:effectLst/>
                          <a:latin typeface="Arial" charset="0"/>
                          <a:cs typeface="Times New Roman" pitchFamily="18" charset="0"/>
                        </a:rPr>
                        <a:t>n</a:t>
                      </a:r>
                      <a:r>
                        <a:rPr kumimoji="0" lang="en-US" sz="1600" b="0" i="0" u="none" strike="noStrike" cap="none" normalizeH="0" baseline="0" dirty="0">
                          <a:ln>
                            <a:noFill/>
                          </a:ln>
                          <a:solidFill>
                            <a:schemeClr val="tx1"/>
                          </a:solidFill>
                          <a:effectLst/>
                          <a:latin typeface="Arial" charset="0"/>
                          <a:cs typeface="Times New Roman" pitchFamily="18" charset="0"/>
                        </a:rPr>
                        <a:t>,&lt;op&gt;</a:t>
                      </a:r>
                      <a:endParaRPr kumimoji="0" lang="en-US" sz="16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a:t>
                      </a:r>
                      <a:r>
                        <a:rPr kumimoji="0" lang="en-US" sz="1600" b="0" i="0" u="none" strike="noStrike" cap="none" normalizeH="0" baseline="-30000">
                          <a:ln>
                            <a:noFill/>
                          </a:ln>
                          <a:solidFill>
                            <a:schemeClr val="tx1"/>
                          </a:solidFill>
                          <a:effectLst/>
                          <a:latin typeface="Arial" charset="0"/>
                          <a:cs typeface="Times New Roman" pitchFamily="18" charset="0"/>
                        </a:rPr>
                        <a:t>d</a:t>
                      </a:r>
                      <a:r>
                        <a:rPr kumimoji="0" lang="en-US" sz="1600" b="0" i="0" u="none" strike="noStrike" cap="none" normalizeH="0" baseline="0">
                          <a:ln>
                            <a:noFill/>
                          </a:ln>
                          <a:solidFill>
                            <a:schemeClr val="tx1"/>
                          </a:solidFill>
                          <a:effectLst/>
                          <a:latin typeface="Arial" charset="0"/>
                          <a:cs typeface="Times New Roman" pitchFamily="18" charset="0"/>
                        </a:rPr>
                        <a:t> </a:t>
                      </a:r>
                      <a:r>
                        <a:rPr kumimoji="0" lang="en-US" sz="1600" b="0" i="0" u="none" strike="noStrike" cap="none" normalizeH="0" baseline="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a:ln>
                            <a:noFill/>
                          </a:ln>
                          <a:solidFill>
                            <a:schemeClr val="tx1"/>
                          </a:solidFill>
                          <a:effectLst/>
                          <a:latin typeface="Arial" charset="0"/>
                          <a:cs typeface="Times New Roman" pitchFamily="18" charset="0"/>
                        </a:rPr>
                        <a:t> R</a:t>
                      </a:r>
                      <a:r>
                        <a:rPr kumimoji="0" lang="en-US" sz="1600" b="0" i="0" u="none" strike="noStrike" cap="none" normalizeH="0" baseline="-30000">
                          <a:ln>
                            <a:noFill/>
                          </a:ln>
                          <a:solidFill>
                            <a:schemeClr val="tx1"/>
                          </a:solidFill>
                          <a:effectLst/>
                          <a:latin typeface="Arial" charset="0"/>
                          <a:cs typeface="Times New Roman" pitchFamily="18" charset="0"/>
                          <a:sym typeface="Wingdings" pitchFamily="2" charset="2"/>
                        </a:rPr>
                        <a:t>n</a:t>
                      </a:r>
                      <a:r>
                        <a:rPr kumimoji="0" lang="en-US" sz="1600" b="0" i="0" u="none" strike="noStrike" cap="none" normalizeH="0" baseline="0">
                          <a:ln>
                            <a:noFill/>
                          </a:ln>
                          <a:solidFill>
                            <a:schemeClr val="tx1"/>
                          </a:solidFill>
                          <a:effectLst/>
                          <a:latin typeface="Arial" charset="0"/>
                          <a:cs typeface="Times New Roman" pitchFamily="18" charset="0"/>
                          <a:sym typeface="Wingdings" pitchFamily="2" charset="2"/>
                        </a:rPr>
                        <a:t> &amp; &lt;op&gt;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NZC</a:t>
                      </a:r>
                      <a:endParaRPr kumimoji="0" lang="en-US" sz="16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rowSpan="5">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Times New Roman" pitchFamily="18" charset="0"/>
                        </a:rPr>
                        <a:t>imm. const.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Times New Roman" pitchFamily="18" charset="0"/>
                        </a:rPr>
                        <a:t>-or-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Times New Roman" pitchFamily="18" charset="0"/>
                        </a:rPr>
                        <a:t>reg{,&lt;shift&gt;}</a:t>
                      </a:r>
                      <a:endParaRPr kumimoji="0" lang="en-US" sz="16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dirty="0">
                          <a:ln>
                            <a:noFill/>
                          </a:ln>
                          <a:solidFill>
                            <a:schemeClr val="tx1"/>
                          </a:solidFill>
                          <a:effectLst/>
                          <a:latin typeface="Arial" charset="0"/>
                          <a:cs typeface="Times New Roman" pitchFamily="18" charset="0"/>
                        </a:rPr>
                        <a:t>ORR 	</a:t>
                      </a:r>
                      <a:r>
                        <a:rPr kumimoji="0" lang="en-US" sz="1600" b="0" i="0" u="none" strike="noStrike" cap="none" normalizeH="0" baseline="0" dirty="0" err="1">
                          <a:ln>
                            <a:noFill/>
                          </a:ln>
                          <a:solidFill>
                            <a:schemeClr val="tx1"/>
                          </a:solidFill>
                          <a:effectLst/>
                          <a:latin typeface="Arial" charset="0"/>
                          <a:cs typeface="Times New Roman" pitchFamily="18" charset="0"/>
                        </a:rPr>
                        <a:t>R</a:t>
                      </a:r>
                      <a:r>
                        <a:rPr kumimoji="0" lang="en-US" sz="1600" b="0" i="0" u="none" strike="noStrike" cap="none" normalizeH="0" baseline="-30000" dirty="0" err="1">
                          <a:ln>
                            <a:noFill/>
                          </a:ln>
                          <a:solidFill>
                            <a:schemeClr val="tx1"/>
                          </a:solidFill>
                          <a:effectLst/>
                          <a:latin typeface="Arial" charset="0"/>
                          <a:cs typeface="Times New Roman" pitchFamily="18" charset="0"/>
                        </a:rPr>
                        <a:t>d</a:t>
                      </a:r>
                      <a:r>
                        <a:rPr kumimoji="0" lang="en-US" sz="1600" b="0" i="0" u="none" strike="noStrike" cap="none" normalizeH="0" baseline="0" dirty="0" err="1">
                          <a:ln>
                            <a:noFill/>
                          </a:ln>
                          <a:solidFill>
                            <a:schemeClr val="tx1"/>
                          </a:solidFill>
                          <a:effectLst/>
                          <a:latin typeface="Arial" charset="0"/>
                          <a:cs typeface="Times New Roman" pitchFamily="18" charset="0"/>
                        </a:rPr>
                        <a:t>,R</a:t>
                      </a:r>
                      <a:r>
                        <a:rPr kumimoji="0" lang="en-US" sz="1600" b="0" i="0" u="none" strike="noStrike" cap="none" normalizeH="0" baseline="-30000" dirty="0" err="1">
                          <a:ln>
                            <a:noFill/>
                          </a:ln>
                          <a:solidFill>
                            <a:schemeClr val="tx1"/>
                          </a:solidFill>
                          <a:effectLst/>
                          <a:latin typeface="Arial" charset="0"/>
                          <a:cs typeface="Times New Roman" pitchFamily="18" charset="0"/>
                        </a:rPr>
                        <a:t>n</a:t>
                      </a:r>
                      <a:r>
                        <a:rPr kumimoji="0" lang="en-US" sz="1600" b="0" i="0" u="none" strike="noStrike" cap="none" normalizeH="0" baseline="0" dirty="0">
                          <a:ln>
                            <a:noFill/>
                          </a:ln>
                          <a:solidFill>
                            <a:schemeClr val="tx1"/>
                          </a:solidFill>
                          <a:effectLst/>
                          <a:latin typeface="Arial" charset="0"/>
                          <a:cs typeface="Times New Roman" pitchFamily="18" charset="0"/>
                        </a:rPr>
                        <a:t>,&lt;op&gt;</a:t>
                      </a:r>
                      <a:endParaRPr kumimoji="0" lang="en-US" sz="16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a:t>
                      </a:r>
                      <a:r>
                        <a:rPr kumimoji="0" lang="en-US" sz="1600" b="0" i="0" u="none" strike="noStrike" cap="none" normalizeH="0" baseline="-30000">
                          <a:ln>
                            <a:noFill/>
                          </a:ln>
                          <a:solidFill>
                            <a:schemeClr val="tx1"/>
                          </a:solidFill>
                          <a:effectLst/>
                          <a:latin typeface="Arial" charset="0"/>
                          <a:cs typeface="Times New Roman" pitchFamily="18" charset="0"/>
                        </a:rPr>
                        <a:t>d</a:t>
                      </a:r>
                      <a:r>
                        <a:rPr kumimoji="0" lang="en-US" sz="1600" b="0" i="0" u="none" strike="noStrike" cap="none" normalizeH="0" baseline="0">
                          <a:ln>
                            <a:noFill/>
                          </a:ln>
                          <a:solidFill>
                            <a:schemeClr val="tx1"/>
                          </a:solidFill>
                          <a:effectLst/>
                          <a:latin typeface="Arial" charset="0"/>
                          <a:cs typeface="Times New Roman" pitchFamily="18" charset="0"/>
                        </a:rPr>
                        <a:t> </a:t>
                      </a:r>
                      <a:r>
                        <a:rPr kumimoji="0" lang="en-US" sz="1600" b="0" i="0" u="none" strike="noStrike" cap="none" normalizeH="0" baseline="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a:ln>
                            <a:noFill/>
                          </a:ln>
                          <a:solidFill>
                            <a:schemeClr val="tx1"/>
                          </a:solidFill>
                          <a:effectLst/>
                          <a:latin typeface="Arial" charset="0"/>
                          <a:cs typeface="Times New Roman" pitchFamily="18" charset="0"/>
                        </a:rPr>
                        <a:t> R</a:t>
                      </a:r>
                      <a:r>
                        <a:rPr kumimoji="0" lang="en-US" sz="1600" b="0" i="0" u="none" strike="noStrike" cap="none" normalizeH="0" baseline="-30000">
                          <a:ln>
                            <a:noFill/>
                          </a:ln>
                          <a:solidFill>
                            <a:schemeClr val="tx1"/>
                          </a:solidFill>
                          <a:effectLst/>
                          <a:latin typeface="Arial" charset="0"/>
                          <a:cs typeface="Times New Roman" pitchFamily="18" charset="0"/>
                          <a:sym typeface="Wingdings" pitchFamily="2" charset="2"/>
                        </a:rPr>
                        <a:t>n</a:t>
                      </a:r>
                      <a:r>
                        <a:rPr kumimoji="0" lang="en-US" sz="1600" b="0" i="0" u="none" strike="noStrike" cap="none" normalizeH="0" baseline="0">
                          <a:ln>
                            <a:noFill/>
                          </a:ln>
                          <a:solidFill>
                            <a:schemeClr val="tx1"/>
                          </a:solidFill>
                          <a:effectLst/>
                          <a:latin typeface="Arial" charset="0"/>
                          <a:cs typeface="Times New Roman" pitchFamily="18" charset="0"/>
                          <a:sym typeface="Wingdings" pitchFamily="2" charset="2"/>
                        </a:rPr>
                        <a:t> | &lt;op&gt;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NZC</a:t>
                      </a:r>
                      <a:endParaRPr kumimoji="0" lang="en-US" sz="16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dirty="0">
                          <a:ln>
                            <a:noFill/>
                          </a:ln>
                          <a:solidFill>
                            <a:schemeClr val="tx1"/>
                          </a:solidFill>
                          <a:effectLst/>
                          <a:latin typeface="Arial" charset="0"/>
                          <a:cs typeface="Times New Roman" pitchFamily="18" charset="0"/>
                        </a:rPr>
                        <a:t>EOR 	</a:t>
                      </a:r>
                      <a:r>
                        <a:rPr kumimoji="0" lang="en-US" sz="1600" b="0" i="0" u="none" strike="noStrike" cap="none" normalizeH="0" baseline="0" dirty="0" err="1">
                          <a:ln>
                            <a:noFill/>
                          </a:ln>
                          <a:solidFill>
                            <a:schemeClr val="tx1"/>
                          </a:solidFill>
                          <a:effectLst/>
                          <a:latin typeface="Arial" charset="0"/>
                          <a:cs typeface="Times New Roman" pitchFamily="18" charset="0"/>
                        </a:rPr>
                        <a:t>R</a:t>
                      </a:r>
                      <a:r>
                        <a:rPr kumimoji="0" lang="en-US" sz="1600" b="0" i="0" u="none" strike="noStrike" cap="none" normalizeH="0" baseline="-30000" dirty="0" err="1">
                          <a:ln>
                            <a:noFill/>
                          </a:ln>
                          <a:solidFill>
                            <a:schemeClr val="tx1"/>
                          </a:solidFill>
                          <a:effectLst/>
                          <a:latin typeface="Arial" charset="0"/>
                          <a:cs typeface="Times New Roman" pitchFamily="18" charset="0"/>
                        </a:rPr>
                        <a:t>d</a:t>
                      </a:r>
                      <a:r>
                        <a:rPr kumimoji="0" lang="en-US" sz="1600" b="0" i="0" u="none" strike="noStrike" cap="none" normalizeH="0" baseline="0" dirty="0" err="1">
                          <a:ln>
                            <a:noFill/>
                          </a:ln>
                          <a:solidFill>
                            <a:schemeClr val="tx1"/>
                          </a:solidFill>
                          <a:effectLst/>
                          <a:latin typeface="Arial" charset="0"/>
                          <a:cs typeface="Times New Roman" pitchFamily="18" charset="0"/>
                        </a:rPr>
                        <a:t>,R</a:t>
                      </a:r>
                      <a:r>
                        <a:rPr kumimoji="0" lang="en-US" sz="1600" b="0" i="0" u="none" strike="noStrike" cap="none" normalizeH="0" baseline="-30000" dirty="0" err="1">
                          <a:ln>
                            <a:noFill/>
                          </a:ln>
                          <a:solidFill>
                            <a:schemeClr val="tx1"/>
                          </a:solidFill>
                          <a:effectLst/>
                          <a:latin typeface="Arial" charset="0"/>
                          <a:cs typeface="Times New Roman" pitchFamily="18" charset="0"/>
                        </a:rPr>
                        <a:t>n</a:t>
                      </a:r>
                      <a:r>
                        <a:rPr kumimoji="0" lang="en-US" sz="1600" b="0" i="0" u="none" strike="noStrike" cap="none" normalizeH="0" baseline="0" dirty="0">
                          <a:ln>
                            <a:noFill/>
                          </a:ln>
                          <a:solidFill>
                            <a:schemeClr val="tx1"/>
                          </a:solidFill>
                          <a:effectLst/>
                          <a:latin typeface="Arial" charset="0"/>
                          <a:cs typeface="Times New Roman" pitchFamily="18" charset="0"/>
                        </a:rPr>
                        <a:t>,&lt;op&gt;</a:t>
                      </a:r>
                      <a:endParaRPr kumimoji="0" lang="en-US" sz="16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R</a:t>
                      </a:r>
                      <a:r>
                        <a:rPr kumimoji="0" lang="en-US" sz="1600" b="0" i="0" u="none" strike="noStrike" cap="none" normalizeH="0" baseline="-30000" dirty="0">
                          <a:ln>
                            <a:noFill/>
                          </a:ln>
                          <a:solidFill>
                            <a:schemeClr val="tx1"/>
                          </a:solidFill>
                          <a:effectLst/>
                          <a:latin typeface="Arial" charset="0"/>
                          <a:cs typeface="Times New Roman" pitchFamily="18" charset="0"/>
                        </a:rPr>
                        <a:t>d</a:t>
                      </a:r>
                      <a:r>
                        <a:rPr kumimoji="0" lang="en-US" sz="1600" b="0" i="0" u="none" strike="noStrike" cap="none" normalizeH="0" baseline="0" dirty="0">
                          <a:ln>
                            <a:noFill/>
                          </a:ln>
                          <a:solidFill>
                            <a:schemeClr val="tx1"/>
                          </a:solidFill>
                          <a:effectLst/>
                          <a:latin typeface="Arial" charset="0"/>
                          <a:cs typeface="Times New Roman" pitchFamily="18" charset="0"/>
                        </a:rPr>
                        <a:t> </a:t>
                      </a:r>
                      <a:r>
                        <a:rPr kumimoji="0" lang="en-US" sz="1600" b="0" i="0" u="none" strike="noStrike" cap="none" normalizeH="0" baseline="0" dirty="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dirty="0">
                          <a:ln>
                            <a:noFill/>
                          </a:ln>
                          <a:solidFill>
                            <a:schemeClr val="tx1"/>
                          </a:solidFill>
                          <a:effectLst/>
                          <a:latin typeface="Arial" charset="0"/>
                          <a:cs typeface="Times New Roman" pitchFamily="18" charset="0"/>
                        </a:rPr>
                        <a:t> R</a:t>
                      </a:r>
                      <a:r>
                        <a:rPr kumimoji="0" lang="en-US" sz="1600" b="0" i="0" u="none" strike="noStrike" cap="none" normalizeH="0" baseline="-30000" dirty="0">
                          <a:ln>
                            <a:noFill/>
                          </a:ln>
                          <a:solidFill>
                            <a:schemeClr val="tx1"/>
                          </a:solidFill>
                          <a:effectLst/>
                          <a:latin typeface="Arial" charset="0"/>
                          <a:cs typeface="Times New Roman" pitchFamily="18" charset="0"/>
                          <a:sym typeface="Wingdings" pitchFamily="2" charset="2"/>
                        </a:rPr>
                        <a:t>n</a:t>
                      </a:r>
                      <a:r>
                        <a:rPr kumimoji="0" lang="en-US" sz="1600" b="0" i="0" u="none" strike="noStrike" cap="none" normalizeH="0" baseline="0" dirty="0">
                          <a:ln>
                            <a:noFill/>
                          </a:ln>
                          <a:solidFill>
                            <a:schemeClr val="tx1"/>
                          </a:solidFill>
                          <a:effectLst/>
                          <a:latin typeface="Arial" charset="0"/>
                          <a:cs typeface="Times New Roman" pitchFamily="18" charset="0"/>
                          <a:sym typeface="Wingdings" pitchFamily="2" charset="2"/>
                        </a:rPr>
                        <a:t> ^ &lt;op&gt;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NZC</a:t>
                      </a:r>
                      <a:endParaRPr kumimoji="0" lang="en-US" sz="16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en-US" sz="1800" b="0" i="0" u="none" strike="noStrike" kern="1200" baseline="0" dirty="0">
                          <a:solidFill>
                            <a:schemeClr val="tx1"/>
                          </a:solidFill>
                          <a:latin typeface="Arial"/>
                          <a:ea typeface="+mn-ea"/>
                          <a:cs typeface="+mn-cs"/>
                        </a:rPr>
                        <a:t>Exclusive OR</a:t>
                      </a: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a:ln>
                            <a:noFill/>
                          </a:ln>
                          <a:solidFill>
                            <a:schemeClr val="tx1"/>
                          </a:solidFill>
                          <a:effectLst/>
                          <a:latin typeface="Arial" charset="0"/>
                          <a:cs typeface="Times New Roman" pitchFamily="18" charset="0"/>
                        </a:rPr>
                        <a:t>BIC 	R</a:t>
                      </a:r>
                      <a:r>
                        <a:rPr kumimoji="0" lang="en-US" sz="1600" b="0" i="0" u="none" strike="noStrike" cap="none" normalizeH="0" baseline="-30000">
                          <a:ln>
                            <a:noFill/>
                          </a:ln>
                          <a:solidFill>
                            <a:schemeClr val="tx1"/>
                          </a:solidFill>
                          <a:effectLst/>
                          <a:latin typeface="Arial" charset="0"/>
                          <a:cs typeface="Times New Roman" pitchFamily="18" charset="0"/>
                        </a:rPr>
                        <a:t>d</a:t>
                      </a:r>
                      <a:r>
                        <a:rPr kumimoji="0" lang="en-US" sz="1600" b="0" i="0" u="none" strike="noStrike" cap="none" normalizeH="0" baseline="0">
                          <a:ln>
                            <a:noFill/>
                          </a:ln>
                          <a:solidFill>
                            <a:schemeClr val="tx1"/>
                          </a:solidFill>
                          <a:effectLst/>
                          <a:latin typeface="Arial" charset="0"/>
                          <a:cs typeface="Times New Roman" pitchFamily="18" charset="0"/>
                        </a:rPr>
                        <a:t>,R</a:t>
                      </a:r>
                      <a:r>
                        <a:rPr kumimoji="0" lang="en-US" sz="1600" b="0" i="0" u="none" strike="noStrike" cap="none" normalizeH="0" baseline="-30000">
                          <a:ln>
                            <a:noFill/>
                          </a:ln>
                          <a:solidFill>
                            <a:schemeClr val="tx1"/>
                          </a:solidFill>
                          <a:effectLst/>
                          <a:latin typeface="Arial" charset="0"/>
                          <a:cs typeface="Times New Roman" pitchFamily="18" charset="0"/>
                        </a:rPr>
                        <a:t>n</a:t>
                      </a:r>
                      <a:r>
                        <a:rPr kumimoji="0" lang="en-US" sz="1600" b="0" i="0" u="none" strike="noStrike" cap="none" normalizeH="0" baseline="0">
                          <a:ln>
                            <a:noFill/>
                          </a:ln>
                          <a:solidFill>
                            <a:schemeClr val="tx1"/>
                          </a:solidFill>
                          <a:effectLst/>
                          <a:latin typeface="Arial" charset="0"/>
                          <a:cs typeface="Times New Roman" pitchFamily="18" charset="0"/>
                        </a:rPr>
                        <a:t>,&lt;op&gt;</a:t>
                      </a:r>
                      <a:endParaRPr kumimoji="0" lang="en-US" sz="16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R</a:t>
                      </a:r>
                      <a:r>
                        <a:rPr kumimoji="0" lang="en-US" sz="1600" b="0" i="0" u="none" strike="noStrike" cap="none" normalizeH="0" baseline="-30000" dirty="0">
                          <a:ln>
                            <a:noFill/>
                          </a:ln>
                          <a:solidFill>
                            <a:schemeClr val="tx1"/>
                          </a:solidFill>
                          <a:effectLst/>
                          <a:latin typeface="Arial" charset="0"/>
                          <a:cs typeface="Times New Roman" pitchFamily="18" charset="0"/>
                        </a:rPr>
                        <a:t>d</a:t>
                      </a:r>
                      <a:r>
                        <a:rPr kumimoji="0" lang="en-US" sz="1600" b="0" i="0" u="none" strike="noStrike" cap="none" normalizeH="0" baseline="0" dirty="0">
                          <a:ln>
                            <a:noFill/>
                          </a:ln>
                          <a:solidFill>
                            <a:schemeClr val="tx1"/>
                          </a:solidFill>
                          <a:effectLst/>
                          <a:latin typeface="Arial" charset="0"/>
                          <a:cs typeface="Times New Roman" pitchFamily="18" charset="0"/>
                        </a:rPr>
                        <a:t> </a:t>
                      </a:r>
                      <a:r>
                        <a:rPr kumimoji="0" lang="en-US" sz="1600" b="0" i="0" u="none" strike="noStrike" cap="none" normalizeH="0" baseline="0" dirty="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dirty="0">
                          <a:ln>
                            <a:noFill/>
                          </a:ln>
                          <a:solidFill>
                            <a:schemeClr val="tx1"/>
                          </a:solidFill>
                          <a:effectLst/>
                          <a:latin typeface="Arial" charset="0"/>
                          <a:cs typeface="Times New Roman" pitchFamily="18" charset="0"/>
                        </a:rPr>
                        <a:t> R</a:t>
                      </a:r>
                      <a:r>
                        <a:rPr kumimoji="0" lang="en-US" sz="1600" b="0" i="0" u="none" strike="noStrike" cap="none" normalizeH="0" baseline="-30000" dirty="0">
                          <a:ln>
                            <a:noFill/>
                          </a:ln>
                          <a:solidFill>
                            <a:schemeClr val="tx1"/>
                          </a:solidFill>
                          <a:effectLst/>
                          <a:latin typeface="Arial" charset="0"/>
                          <a:cs typeface="Times New Roman" pitchFamily="18" charset="0"/>
                          <a:sym typeface="Wingdings" pitchFamily="2" charset="2"/>
                        </a:rPr>
                        <a:t>n</a:t>
                      </a:r>
                      <a:r>
                        <a:rPr kumimoji="0" lang="en-US" sz="1600" b="0" i="0" u="none" strike="noStrike" cap="none" normalizeH="0" baseline="0" dirty="0">
                          <a:ln>
                            <a:noFill/>
                          </a:ln>
                          <a:solidFill>
                            <a:schemeClr val="tx1"/>
                          </a:solidFill>
                          <a:effectLst/>
                          <a:latin typeface="Arial" charset="0"/>
                          <a:cs typeface="Times New Roman" pitchFamily="18" charset="0"/>
                          <a:sym typeface="Wingdings" pitchFamily="2" charset="2"/>
                        </a:rPr>
                        <a:t> &amp; ~&lt;op&gt;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NZC</a:t>
                      </a:r>
                      <a:endParaRPr kumimoji="0" lang="en-US" sz="16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en-US" sz="1800" b="0" i="0" u="none" strike="noStrike" kern="1200" baseline="0" dirty="0">
                          <a:solidFill>
                            <a:schemeClr val="tx1"/>
                          </a:solidFill>
                          <a:latin typeface="Arial"/>
                          <a:ea typeface="+mn-ea"/>
                          <a:cs typeface="+mn-cs"/>
                        </a:rPr>
                        <a:t>Bit Clear</a:t>
                      </a: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a:ln>
                            <a:noFill/>
                          </a:ln>
                          <a:solidFill>
                            <a:schemeClr val="tx1"/>
                          </a:solidFill>
                          <a:effectLst/>
                          <a:latin typeface="Arial" charset="0"/>
                          <a:cs typeface="Times New Roman" pitchFamily="18" charset="0"/>
                        </a:rPr>
                        <a:t>ORN 	R</a:t>
                      </a:r>
                      <a:r>
                        <a:rPr kumimoji="0" lang="en-US" sz="1600" b="0" i="0" u="none" strike="noStrike" cap="none" normalizeH="0" baseline="-30000">
                          <a:ln>
                            <a:noFill/>
                          </a:ln>
                          <a:solidFill>
                            <a:schemeClr val="tx1"/>
                          </a:solidFill>
                          <a:effectLst/>
                          <a:latin typeface="Arial" charset="0"/>
                          <a:cs typeface="Times New Roman" pitchFamily="18" charset="0"/>
                        </a:rPr>
                        <a:t>d</a:t>
                      </a:r>
                      <a:r>
                        <a:rPr kumimoji="0" lang="en-US" sz="1600" b="0" i="0" u="none" strike="noStrike" cap="none" normalizeH="0" baseline="0">
                          <a:ln>
                            <a:noFill/>
                          </a:ln>
                          <a:solidFill>
                            <a:schemeClr val="tx1"/>
                          </a:solidFill>
                          <a:effectLst/>
                          <a:latin typeface="Arial" charset="0"/>
                          <a:cs typeface="Times New Roman" pitchFamily="18" charset="0"/>
                        </a:rPr>
                        <a:t>,R</a:t>
                      </a:r>
                      <a:r>
                        <a:rPr kumimoji="0" lang="en-US" sz="1600" b="0" i="0" u="none" strike="noStrike" cap="none" normalizeH="0" baseline="-30000">
                          <a:ln>
                            <a:noFill/>
                          </a:ln>
                          <a:solidFill>
                            <a:schemeClr val="tx1"/>
                          </a:solidFill>
                          <a:effectLst/>
                          <a:latin typeface="Arial" charset="0"/>
                          <a:cs typeface="Times New Roman" pitchFamily="18" charset="0"/>
                        </a:rPr>
                        <a:t>n</a:t>
                      </a:r>
                      <a:r>
                        <a:rPr kumimoji="0" lang="en-US" sz="1600" b="0" i="0" u="none" strike="noStrike" cap="none" normalizeH="0" baseline="0">
                          <a:ln>
                            <a:noFill/>
                          </a:ln>
                          <a:solidFill>
                            <a:schemeClr val="tx1"/>
                          </a:solidFill>
                          <a:effectLst/>
                          <a:latin typeface="Arial" charset="0"/>
                          <a:cs typeface="Times New Roman" pitchFamily="18" charset="0"/>
                        </a:rPr>
                        <a:t>,&lt;op&gt;</a:t>
                      </a:r>
                      <a:endParaRPr kumimoji="0" lang="en-US" sz="16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R</a:t>
                      </a:r>
                      <a:r>
                        <a:rPr kumimoji="0" lang="en-US" sz="1600" b="0" i="0" u="none" strike="noStrike" cap="none" normalizeH="0" baseline="-30000" dirty="0">
                          <a:ln>
                            <a:noFill/>
                          </a:ln>
                          <a:solidFill>
                            <a:schemeClr val="tx1"/>
                          </a:solidFill>
                          <a:effectLst/>
                          <a:latin typeface="Arial" charset="0"/>
                          <a:cs typeface="Times New Roman" pitchFamily="18" charset="0"/>
                        </a:rPr>
                        <a:t>d</a:t>
                      </a:r>
                      <a:r>
                        <a:rPr kumimoji="0" lang="en-US" sz="1600" b="0" i="0" u="none" strike="noStrike" cap="none" normalizeH="0" baseline="0" dirty="0">
                          <a:ln>
                            <a:noFill/>
                          </a:ln>
                          <a:solidFill>
                            <a:schemeClr val="tx1"/>
                          </a:solidFill>
                          <a:effectLst/>
                          <a:latin typeface="Arial" charset="0"/>
                          <a:cs typeface="Times New Roman" pitchFamily="18" charset="0"/>
                        </a:rPr>
                        <a:t> </a:t>
                      </a:r>
                      <a:r>
                        <a:rPr kumimoji="0" lang="en-US" sz="1600" b="0" i="0" u="none" strike="noStrike" cap="none" normalizeH="0" baseline="0" dirty="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dirty="0">
                          <a:ln>
                            <a:noFill/>
                          </a:ln>
                          <a:solidFill>
                            <a:schemeClr val="tx1"/>
                          </a:solidFill>
                          <a:effectLst/>
                          <a:latin typeface="Arial" charset="0"/>
                          <a:cs typeface="Times New Roman" pitchFamily="18" charset="0"/>
                        </a:rPr>
                        <a:t> R</a:t>
                      </a:r>
                      <a:r>
                        <a:rPr kumimoji="0" lang="en-US" sz="1600" b="0" i="0" u="none" strike="noStrike" cap="none" normalizeH="0" baseline="-30000" dirty="0">
                          <a:ln>
                            <a:noFill/>
                          </a:ln>
                          <a:solidFill>
                            <a:schemeClr val="tx1"/>
                          </a:solidFill>
                          <a:effectLst/>
                          <a:latin typeface="Arial" charset="0"/>
                          <a:cs typeface="Times New Roman" pitchFamily="18" charset="0"/>
                          <a:sym typeface="Wingdings" pitchFamily="2" charset="2"/>
                        </a:rPr>
                        <a:t>n</a:t>
                      </a:r>
                      <a:r>
                        <a:rPr kumimoji="0" lang="en-US" sz="1600" b="0" i="0" u="none" strike="noStrike" cap="none" normalizeH="0" baseline="0" dirty="0">
                          <a:ln>
                            <a:noFill/>
                          </a:ln>
                          <a:solidFill>
                            <a:schemeClr val="tx1"/>
                          </a:solidFill>
                          <a:effectLst/>
                          <a:latin typeface="Arial" charset="0"/>
                          <a:cs typeface="Times New Roman" pitchFamily="18" charset="0"/>
                          <a:sym typeface="Wingdings" pitchFamily="2" charset="2"/>
                        </a:rPr>
                        <a:t> | ~&lt;op&gt;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NZC</a:t>
                      </a:r>
                      <a:endParaRPr kumimoji="0" lang="en-US" sz="16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en-US" sz="1800" b="0" i="0" u="none" strike="noStrike" kern="1200" baseline="0" dirty="0">
                          <a:solidFill>
                            <a:schemeClr val="tx1"/>
                          </a:solidFill>
                          <a:latin typeface="Arial"/>
                          <a:ea typeface="+mn-ea"/>
                          <a:cs typeface="+mn-cs"/>
                        </a:rPr>
                        <a:t>OR Not</a:t>
                      </a: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a:ln>
                            <a:noFill/>
                          </a:ln>
                          <a:solidFill>
                            <a:schemeClr val="tx1"/>
                          </a:solidFill>
                          <a:effectLst/>
                          <a:latin typeface="Arial" charset="0"/>
                          <a:cs typeface="Times New Roman" pitchFamily="18" charset="0"/>
                        </a:rPr>
                        <a:t>MVN 	R</a:t>
                      </a:r>
                      <a:r>
                        <a:rPr kumimoji="0" lang="en-US" sz="1600" b="0" i="0" u="none" strike="noStrike" cap="none" normalizeH="0" baseline="-30000">
                          <a:ln>
                            <a:noFill/>
                          </a:ln>
                          <a:solidFill>
                            <a:schemeClr val="tx1"/>
                          </a:solidFill>
                          <a:effectLst/>
                          <a:latin typeface="Arial" charset="0"/>
                          <a:cs typeface="Times New Roman" pitchFamily="18" charset="0"/>
                        </a:rPr>
                        <a:t>d</a:t>
                      </a:r>
                      <a:r>
                        <a:rPr kumimoji="0" lang="en-US" sz="1600" b="0" i="0" u="none" strike="noStrike" cap="none" normalizeH="0" baseline="0">
                          <a:ln>
                            <a:noFill/>
                          </a:ln>
                          <a:solidFill>
                            <a:schemeClr val="tx1"/>
                          </a:solidFill>
                          <a:effectLst/>
                          <a:latin typeface="Arial" charset="0"/>
                          <a:cs typeface="Times New Roman" pitchFamily="18" charset="0"/>
                        </a:rPr>
                        <a:t>,R</a:t>
                      </a:r>
                      <a:r>
                        <a:rPr kumimoji="0" lang="en-US" sz="1600" b="0" i="0" u="none" strike="noStrike" cap="none" normalizeH="0" baseline="-30000">
                          <a:ln>
                            <a:noFill/>
                          </a:ln>
                          <a:solidFill>
                            <a:schemeClr val="tx1"/>
                          </a:solidFill>
                          <a:effectLst/>
                          <a:latin typeface="Arial" charset="0"/>
                          <a:cs typeface="Times New Roman" pitchFamily="18" charset="0"/>
                        </a:rPr>
                        <a:t>n</a:t>
                      </a:r>
                      <a:endParaRPr kumimoji="0" lang="en-US" sz="16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a:t>
                      </a:r>
                      <a:r>
                        <a:rPr kumimoji="0" lang="en-US" sz="1600" b="0" i="0" u="none" strike="noStrike" cap="none" normalizeH="0" baseline="-30000">
                          <a:ln>
                            <a:noFill/>
                          </a:ln>
                          <a:solidFill>
                            <a:schemeClr val="tx1"/>
                          </a:solidFill>
                          <a:effectLst/>
                          <a:latin typeface="Arial" charset="0"/>
                          <a:cs typeface="Times New Roman" pitchFamily="18" charset="0"/>
                        </a:rPr>
                        <a:t>d</a:t>
                      </a:r>
                      <a:r>
                        <a:rPr kumimoji="0" lang="en-US" sz="1600" b="0" i="0" u="none" strike="noStrike" cap="none" normalizeH="0" baseline="0">
                          <a:ln>
                            <a:noFill/>
                          </a:ln>
                          <a:solidFill>
                            <a:schemeClr val="tx1"/>
                          </a:solidFill>
                          <a:effectLst/>
                          <a:latin typeface="Arial" charset="0"/>
                          <a:cs typeface="Times New Roman" pitchFamily="18" charset="0"/>
                        </a:rPr>
                        <a:t> </a:t>
                      </a:r>
                      <a:r>
                        <a:rPr kumimoji="0" lang="en-US" sz="1600" b="0" i="0" u="none" strike="noStrike" cap="none" normalizeH="0" baseline="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a:ln>
                            <a:noFill/>
                          </a:ln>
                          <a:solidFill>
                            <a:schemeClr val="tx1"/>
                          </a:solidFill>
                          <a:effectLst/>
                          <a:latin typeface="Arial" charset="0"/>
                          <a:cs typeface="Times New Roman" pitchFamily="18" charset="0"/>
                        </a:rPr>
                        <a:t> ~R</a:t>
                      </a:r>
                      <a:r>
                        <a:rPr kumimoji="0" lang="en-US" sz="1600" b="0" i="0" u="none" strike="noStrike" cap="none" normalizeH="0" baseline="-30000">
                          <a:ln>
                            <a:noFill/>
                          </a:ln>
                          <a:solidFill>
                            <a:schemeClr val="tx1"/>
                          </a:solidFill>
                          <a:effectLst/>
                          <a:latin typeface="Arial" charset="0"/>
                          <a:cs typeface="Times New Roman" pitchFamily="18" charset="0"/>
                          <a:sym typeface="Wingdings" pitchFamily="2" charset="2"/>
                        </a:rPr>
                        <a:t>n</a:t>
                      </a:r>
                      <a:endParaRPr kumimoji="0" lang="en-US" sz="1600" b="0" i="0" u="none" strike="noStrike" cap="none" normalizeH="0" baseline="0">
                        <a:ln>
                          <a:noFill/>
                        </a:ln>
                        <a:solidFill>
                          <a:schemeClr val="tx1"/>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NZC</a:t>
                      </a:r>
                      <a:endParaRPr kumimoji="0" lang="en-US" sz="16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pt-BR" sz="1800" b="0" i="0" u="none" strike="noStrike" kern="1200" baseline="0" dirty="0">
                          <a:solidFill>
                            <a:schemeClr val="tx1"/>
                          </a:solidFill>
                          <a:latin typeface="Arial"/>
                          <a:ea typeface="+mn-ea"/>
                          <a:cs typeface="+mn-cs"/>
                        </a:rPr>
                        <a:t>Move Not</a:t>
                      </a: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pPr/>
              <a:t>32</a:t>
            </a:fld>
            <a:endParaRPr lang="en-US" dirty="0"/>
          </a:p>
        </p:txBody>
      </p:sp>
    </p:spTree>
    <p:extLst>
      <p:ext uri="{BB962C8B-B14F-4D97-AF65-F5344CB8AC3E}">
        <p14:creationId xmlns:p14="http://schemas.microsoft.com/office/powerpoint/2010/main" val="4272641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86" name="Rectangle 143"/>
          <p:cNvSpPr>
            <a:spLocks noGrp="1" noChangeArrowheads="1"/>
          </p:cNvSpPr>
          <p:nvPr>
            <p:ph type="title"/>
          </p:nvPr>
        </p:nvSpPr>
        <p:spPr/>
        <p:txBody>
          <a:bodyPr/>
          <a:lstStyle/>
          <a:p>
            <a:r>
              <a:rPr lang="en-US" dirty="0" err="1"/>
              <a:t>Bitfield</a:t>
            </a:r>
            <a:r>
              <a:rPr lang="en-US" dirty="0"/>
              <a:t> Instructions</a:t>
            </a:r>
          </a:p>
        </p:txBody>
      </p:sp>
      <p:graphicFrame>
        <p:nvGraphicFramePr>
          <p:cNvPr id="5" name="Group 142"/>
          <p:cNvGraphicFramePr>
            <a:graphicFrameLocks noGrp="1"/>
          </p:cNvGraphicFramePr>
          <p:nvPr>
            <p:extLst>
              <p:ext uri="{D42A27DB-BD31-4B8C-83A1-F6EECF244321}">
                <p14:modId xmlns:p14="http://schemas.microsoft.com/office/powerpoint/2010/main" val="1686591419"/>
              </p:ext>
            </p:extLst>
          </p:nvPr>
        </p:nvGraphicFramePr>
        <p:xfrm>
          <a:off x="2067243" y="1976755"/>
          <a:ext cx="8382000" cy="3505202"/>
        </p:xfrm>
        <a:graphic>
          <a:graphicData uri="http://schemas.openxmlformats.org/drawingml/2006/table">
            <a:tbl>
              <a:tblPr/>
              <a:tblGrid>
                <a:gridCol w="2474912">
                  <a:extLst>
                    <a:ext uri="{9D8B030D-6E8A-4147-A177-3AD203B41FA5}">
                      <a16:colId xmlns:a16="http://schemas.microsoft.com/office/drawing/2014/main" val="20000"/>
                    </a:ext>
                  </a:extLst>
                </a:gridCol>
                <a:gridCol w="1944688">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3390900">
                  <a:extLst>
                    <a:ext uri="{9D8B030D-6E8A-4147-A177-3AD203B41FA5}">
                      <a16:colId xmlns:a16="http://schemas.microsoft.com/office/drawing/2014/main" val="20003"/>
                    </a:ext>
                  </a:extLst>
                </a:gridCol>
              </a:tblGrid>
              <a:tr h="6969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1" i="1" u="none" strike="noStrike" cap="none" normalizeH="0" baseline="0">
                          <a:ln>
                            <a:noFill/>
                          </a:ln>
                          <a:solidFill>
                            <a:srgbClr val="000000"/>
                          </a:solidFill>
                          <a:effectLst/>
                          <a:latin typeface="Arial" charset="0"/>
                          <a:cs typeface="Times New Roman" pitchFamily="18" charset="0"/>
                        </a:rPr>
                        <a:t>Bitfield Instructions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rgbClr val="000000"/>
                          </a:solidFill>
                          <a:effectLst/>
                          <a:latin typeface="Arial" charset="0"/>
                          <a:cs typeface="Times New Roman" pitchFamily="18" charset="0"/>
                        </a:rPr>
                        <a:t>Operation</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rgbClr val="000000"/>
                          </a:solidFill>
                          <a:effectLst/>
                          <a:latin typeface="Arial" charset="0"/>
                          <a:cs typeface="Times New Roman" pitchFamily="18" charset="0"/>
                        </a:rPr>
                        <a:t>{S}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rgbClr val="000000"/>
                          </a:solidFill>
                          <a:effectLst/>
                          <a:latin typeface="Arial" charset="0"/>
                          <a:cs typeface="Times New Roman" pitchFamily="18" charset="0"/>
                        </a:rPr>
                        <a:t>Notes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6985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a:ln>
                            <a:noFill/>
                          </a:ln>
                          <a:solidFill>
                            <a:srgbClr val="000000"/>
                          </a:solidFill>
                          <a:effectLst/>
                          <a:latin typeface="Arial" charset="0"/>
                          <a:cs typeface="Times New Roman" pitchFamily="18" charset="0"/>
                        </a:rPr>
                        <a:t>BFC 	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,#lsb,#width</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&lt;bits&gt; </a:t>
                      </a:r>
                      <a:r>
                        <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a:ln>
                            <a:noFill/>
                          </a:ln>
                          <a:solidFill>
                            <a:srgbClr val="000000"/>
                          </a:solidFill>
                          <a:effectLst/>
                          <a:latin typeface="Arial" charset="0"/>
                          <a:cs typeface="Times New Roman" pitchFamily="18" charset="0"/>
                        </a:rPr>
                        <a:t> 0</a:t>
                      </a:r>
                      <a:endPar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n/a</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6969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a:ln>
                            <a:noFill/>
                          </a:ln>
                          <a:solidFill>
                            <a:srgbClr val="000000"/>
                          </a:solidFill>
                          <a:effectLst/>
                          <a:latin typeface="Arial" charset="0"/>
                          <a:cs typeface="Times New Roman" pitchFamily="18" charset="0"/>
                        </a:rPr>
                        <a:t>BFI 	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,R</a:t>
                      </a:r>
                      <a:r>
                        <a:rPr kumimoji="0" lang="en-US" sz="1400" b="0" i="0" u="none" strike="noStrike" cap="none" normalizeH="0" baseline="-30000">
                          <a:ln>
                            <a:noFill/>
                          </a:ln>
                          <a:solidFill>
                            <a:srgbClr val="000000"/>
                          </a:solidFill>
                          <a:effectLst/>
                          <a:latin typeface="Arial" charset="0"/>
                          <a:cs typeface="Times New Roman" pitchFamily="18" charset="0"/>
                        </a:rPr>
                        <a:t>n</a:t>
                      </a:r>
                      <a:r>
                        <a:rPr kumimoji="0" lang="en-US" sz="1400" b="0" i="0" u="none" strike="noStrike" cap="none" normalizeH="0" baseline="0">
                          <a:ln>
                            <a:noFill/>
                          </a:ln>
                          <a:solidFill>
                            <a:srgbClr val="000000"/>
                          </a:solidFill>
                          <a:effectLst/>
                          <a:latin typeface="Arial" charset="0"/>
                          <a:cs typeface="Times New Roman" pitchFamily="18" charset="0"/>
                        </a:rPr>
                        <a:t>,#lsb,#width</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&lt;bits&gt; </a:t>
                      </a:r>
                      <a:r>
                        <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a:ln>
                            <a:noFill/>
                          </a:ln>
                          <a:solidFill>
                            <a:srgbClr val="000000"/>
                          </a:solidFill>
                          <a:effectLst/>
                          <a:latin typeface="Arial" charset="0"/>
                          <a:cs typeface="Times New Roman" pitchFamily="18" charset="0"/>
                        </a:rPr>
                        <a:t> R</a:t>
                      </a:r>
                      <a:r>
                        <a:rPr kumimoji="0" lang="en-US" sz="1400" b="0" i="0" u="none" strike="noStrike" cap="none" normalizeH="0" baseline="-30000">
                          <a:ln>
                            <a:noFill/>
                          </a:ln>
                          <a:solidFill>
                            <a:srgbClr val="000000"/>
                          </a:solidFill>
                          <a:effectLst/>
                          <a:latin typeface="Arial" charset="0"/>
                          <a:cs typeface="Times New Roman" pitchFamily="18" charset="0"/>
                          <a:sym typeface="Wingdings" pitchFamily="2" charset="2"/>
                        </a:rPr>
                        <a:t>n</a:t>
                      </a:r>
                      <a:r>
                        <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rPr>
                        <a:t>&lt;lsb’s&gt;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n/a</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6969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a:ln>
                            <a:noFill/>
                          </a:ln>
                          <a:solidFill>
                            <a:srgbClr val="000000"/>
                          </a:solidFill>
                          <a:effectLst/>
                          <a:latin typeface="Arial" charset="0"/>
                          <a:cs typeface="Times New Roman" pitchFamily="18" charset="0"/>
                        </a:rPr>
                        <a:t>SBFX	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,R</a:t>
                      </a:r>
                      <a:r>
                        <a:rPr kumimoji="0" lang="en-US" sz="1400" b="0" i="0" u="none" strike="noStrike" cap="none" normalizeH="0" baseline="-30000">
                          <a:ln>
                            <a:noFill/>
                          </a:ln>
                          <a:solidFill>
                            <a:srgbClr val="000000"/>
                          </a:solidFill>
                          <a:effectLst/>
                          <a:latin typeface="Arial" charset="0"/>
                          <a:cs typeface="Times New Roman" pitchFamily="18" charset="0"/>
                        </a:rPr>
                        <a:t>n</a:t>
                      </a:r>
                      <a:r>
                        <a:rPr kumimoji="0" lang="en-US" sz="1400" b="0" i="0" u="none" strike="noStrike" cap="none" normalizeH="0" baseline="0">
                          <a:ln>
                            <a:noFill/>
                          </a:ln>
                          <a:solidFill>
                            <a:srgbClr val="000000"/>
                          </a:solidFill>
                          <a:effectLst/>
                          <a:latin typeface="Arial" charset="0"/>
                          <a:cs typeface="Times New Roman" pitchFamily="18" charset="0"/>
                        </a:rPr>
                        <a:t>,#lsb,#width</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 </a:t>
                      </a:r>
                      <a:r>
                        <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a:ln>
                            <a:noFill/>
                          </a:ln>
                          <a:solidFill>
                            <a:srgbClr val="000000"/>
                          </a:solidFill>
                          <a:effectLst/>
                          <a:latin typeface="Arial" charset="0"/>
                          <a:cs typeface="Times New Roman" pitchFamily="18" charset="0"/>
                        </a:rPr>
                        <a:t> R</a:t>
                      </a:r>
                      <a:r>
                        <a:rPr kumimoji="0" lang="en-US" sz="1400" b="0" i="0" u="none" strike="noStrike" cap="none" normalizeH="0" baseline="-30000">
                          <a:ln>
                            <a:noFill/>
                          </a:ln>
                          <a:solidFill>
                            <a:srgbClr val="000000"/>
                          </a:solidFill>
                          <a:effectLst/>
                          <a:latin typeface="Arial" charset="0"/>
                          <a:cs typeface="Times New Roman" pitchFamily="18" charset="0"/>
                          <a:sym typeface="Wingdings" pitchFamily="2" charset="2"/>
                        </a:rPr>
                        <a:t>n</a:t>
                      </a:r>
                      <a:r>
                        <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rPr>
                        <a:t>&lt;bits&gt;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n/a</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Sign extends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159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a:ln>
                            <a:noFill/>
                          </a:ln>
                          <a:solidFill>
                            <a:srgbClr val="000000"/>
                          </a:solidFill>
                          <a:effectLst/>
                          <a:latin typeface="Arial" charset="0"/>
                          <a:cs typeface="Times New Roman" pitchFamily="18" charset="0"/>
                        </a:rPr>
                        <a:t>UBFX	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,R</a:t>
                      </a:r>
                      <a:r>
                        <a:rPr kumimoji="0" lang="en-US" sz="1400" b="0" i="0" u="none" strike="noStrike" cap="none" normalizeH="0" baseline="-30000">
                          <a:ln>
                            <a:noFill/>
                          </a:ln>
                          <a:solidFill>
                            <a:srgbClr val="000000"/>
                          </a:solidFill>
                          <a:effectLst/>
                          <a:latin typeface="Arial" charset="0"/>
                          <a:cs typeface="Times New Roman" pitchFamily="18" charset="0"/>
                        </a:rPr>
                        <a:t>n</a:t>
                      </a:r>
                      <a:r>
                        <a:rPr kumimoji="0" lang="en-US" sz="1400" b="0" i="0" u="none" strike="noStrike" cap="none" normalizeH="0" baseline="0">
                          <a:ln>
                            <a:noFill/>
                          </a:ln>
                          <a:solidFill>
                            <a:srgbClr val="000000"/>
                          </a:solidFill>
                          <a:effectLst/>
                          <a:latin typeface="Arial" charset="0"/>
                          <a:cs typeface="Times New Roman" pitchFamily="18" charset="0"/>
                        </a:rPr>
                        <a:t>,#lsb,#width</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 </a:t>
                      </a:r>
                      <a:r>
                        <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a:ln>
                            <a:noFill/>
                          </a:ln>
                          <a:solidFill>
                            <a:srgbClr val="000000"/>
                          </a:solidFill>
                          <a:effectLst/>
                          <a:latin typeface="Arial" charset="0"/>
                          <a:cs typeface="Times New Roman" pitchFamily="18" charset="0"/>
                        </a:rPr>
                        <a:t> R</a:t>
                      </a:r>
                      <a:r>
                        <a:rPr kumimoji="0" lang="en-US" sz="1400" b="0" i="0" u="none" strike="noStrike" cap="none" normalizeH="0" baseline="-30000">
                          <a:ln>
                            <a:noFill/>
                          </a:ln>
                          <a:solidFill>
                            <a:srgbClr val="000000"/>
                          </a:solidFill>
                          <a:effectLst/>
                          <a:latin typeface="Arial" charset="0"/>
                          <a:cs typeface="Times New Roman" pitchFamily="18" charset="0"/>
                          <a:sym typeface="Wingdings" pitchFamily="2" charset="2"/>
                        </a:rPr>
                        <a:t>n</a:t>
                      </a:r>
                      <a:r>
                        <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rPr>
                        <a:t>&lt;bits&gt;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n/a</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Zero extends</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pPr/>
              <a:t>33</a:t>
            </a:fld>
            <a:endParaRPr lang="en-US" dirty="0"/>
          </a:p>
        </p:txBody>
      </p:sp>
    </p:spTree>
    <p:extLst>
      <p:ext uri="{BB962C8B-B14F-4D97-AF65-F5344CB8AC3E}">
        <p14:creationId xmlns:p14="http://schemas.microsoft.com/office/powerpoint/2010/main" val="208612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2" name="Text Box 120"/>
          <p:cNvSpPr txBox="1">
            <a:spLocks noChangeArrowheads="1"/>
          </p:cNvSpPr>
          <p:nvPr/>
        </p:nvSpPr>
        <p:spPr bwMode="auto">
          <a:xfrm>
            <a:off x="909159" y="5817676"/>
            <a:ext cx="1036929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endParaRPr lang="en-US" b="0" dirty="0">
              <a:solidFill>
                <a:srgbClr val="000000"/>
              </a:solidFill>
            </a:endParaRPr>
          </a:p>
          <a:p>
            <a:r>
              <a:rPr lang="en-US" b="0" dirty="0">
                <a:solidFill>
                  <a:srgbClr val="000000"/>
                </a:solidFill>
              </a:rPr>
              <a:t>Any of these may be applied to the 2</a:t>
            </a:r>
            <a:r>
              <a:rPr lang="en-US" b="0" baseline="30000" dirty="0">
                <a:solidFill>
                  <a:srgbClr val="000000"/>
                </a:solidFill>
              </a:rPr>
              <a:t>nd</a:t>
            </a:r>
            <a:r>
              <a:rPr lang="en-US" b="0" dirty="0">
                <a:solidFill>
                  <a:srgbClr val="000000"/>
                </a:solidFill>
              </a:rPr>
              <a:t> operand register in Move / Add / Subtract, Compare, and Bitwise Groups.</a:t>
            </a:r>
          </a:p>
        </p:txBody>
      </p:sp>
      <p:graphicFrame>
        <p:nvGraphicFramePr>
          <p:cNvPr id="5" name="Group 124"/>
          <p:cNvGraphicFramePr>
            <a:graphicFrameLocks noGrp="1"/>
          </p:cNvGraphicFramePr>
          <p:nvPr>
            <p:extLst>
              <p:ext uri="{D42A27DB-BD31-4B8C-83A1-F6EECF244321}">
                <p14:modId xmlns:p14="http://schemas.microsoft.com/office/powerpoint/2010/main" val="831822071"/>
              </p:ext>
            </p:extLst>
          </p:nvPr>
        </p:nvGraphicFramePr>
        <p:xfrm>
          <a:off x="1940907" y="904368"/>
          <a:ext cx="8305800" cy="3308352"/>
        </p:xfrm>
        <a:graphic>
          <a:graphicData uri="http://schemas.openxmlformats.org/drawingml/2006/table">
            <a:tbl>
              <a:tblPr/>
              <a:tblGrid>
                <a:gridCol w="1430338">
                  <a:extLst>
                    <a:ext uri="{9D8B030D-6E8A-4147-A177-3AD203B41FA5}">
                      <a16:colId xmlns:a16="http://schemas.microsoft.com/office/drawing/2014/main" val="20000"/>
                    </a:ext>
                  </a:extLst>
                </a:gridCol>
                <a:gridCol w="3516312">
                  <a:extLst>
                    <a:ext uri="{9D8B030D-6E8A-4147-A177-3AD203B41FA5}">
                      <a16:colId xmlns:a16="http://schemas.microsoft.com/office/drawing/2014/main" val="20001"/>
                    </a:ext>
                  </a:extLst>
                </a:gridCol>
                <a:gridCol w="3359150">
                  <a:extLst>
                    <a:ext uri="{9D8B030D-6E8A-4147-A177-3AD203B41FA5}">
                      <a16:colId xmlns:a16="http://schemas.microsoft.com/office/drawing/2014/main" val="20002"/>
                    </a:ext>
                  </a:extLst>
                </a:gridCol>
              </a:tblGrid>
              <a:tr h="5508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a:ln>
                            <a:noFill/>
                          </a:ln>
                          <a:solidFill>
                            <a:srgbClr val="000000"/>
                          </a:solidFill>
                          <a:effectLst/>
                          <a:latin typeface="Arial" charset="0"/>
                          <a:ea typeface="Times New Roman" pitchFamily="18" charset="0"/>
                          <a:cs typeface="Arial" charset="0"/>
                        </a:rPr>
                        <a:t>&lt;shift&gt;</a:t>
                      </a:r>
                      <a:endParaRPr kumimoji="0" lang="en-US" sz="1600" b="0" i="0" u="none" strike="noStrike" cap="none" normalizeH="0" baseline="0" dirty="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a:ln>
                            <a:noFill/>
                          </a:ln>
                          <a:solidFill>
                            <a:srgbClr val="000000"/>
                          </a:solidFill>
                          <a:effectLst/>
                          <a:latin typeface="Arial" charset="0"/>
                          <a:ea typeface="Times New Roman" pitchFamily="18" charset="0"/>
                          <a:cs typeface="Arial" charset="0"/>
                        </a:rPr>
                        <a:t>Meaning</a:t>
                      </a:r>
                      <a:endParaRPr kumimoji="0" lang="en-US" sz="1600" b="0" i="0" u="none" strike="noStrike" cap="none" normalizeH="0" baseline="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a:ln>
                            <a:noFill/>
                          </a:ln>
                          <a:solidFill>
                            <a:srgbClr val="000000"/>
                          </a:solidFill>
                          <a:effectLst/>
                          <a:latin typeface="Arial" charset="0"/>
                          <a:ea typeface="Times New Roman" pitchFamily="18" charset="0"/>
                          <a:cs typeface="Arial" charset="0"/>
                        </a:rPr>
                        <a:t>Notes</a:t>
                      </a:r>
                      <a:endParaRPr kumimoji="0" lang="en-US" sz="1600" b="0" i="0" u="none" strike="noStrike" cap="none" normalizeH="0" baseline="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5245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LSL #n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Logical shift left by n bits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Zero fills; 0 ≤ n ≤ 31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LSR #n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Logical shift right by n bits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Zero fills; 1 ≤ n ≤ 32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ASR #n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Arithmetic shift right by n bits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Sign extends; 1 ≤ n ≤ 32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ROR #n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Rotate right by n bits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1 ≤ n ≤ 32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08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RRX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Rotate right w/C by 1 bit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en-US" sz="1600" dirty="0"/>
                        <a:t>including C bit from CPSR </a:t>
                      </a: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pPr/>
              <a:t>34</a:t>
            </a:fld>
            <a:endParaRPr lang="en-US" dirty="0"/>
          </a:p>
        </p:txBody>
      </p:sp>
      <p:pic>
        <p:nvPicPr>
          <p:cNvPr id="6" name="Picture 2" descr="RRX: Barrel RollRotate Right Exte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1203" y="10582856"/>
            <a:ext cx="5347359" cy="15844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upload.wikimedia.org/wikipedia/commons/thumb/5/5c/Rotate_left_logically.svg/210px-Rotate_left_logicall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01" y="4236921"/>
            <a:ext cx="2290409" cy="15269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58830" y="5720843"/>
            <a:ext cx="907043" cy="369332"/>
          </a:xfrm>
          <a:prstGeom prst="rect">
            <a:avLst/>
          </a:prstGeom>
        </p:spPr>
        <p:txBody>
          <a:bodyPr wrap="none">
            <a:spAutoFit/>
          </a:bodyPr>
          <a:lstStyle/>
          <a:p>
            <a:pPr lvl="0" algn="ctr" defTabSz="914400" eaLnBrk="0" fontAlgn="base" hangingPunct="0">
              <a:spcBef>
                <a:spcPct val="0"/>
              </a:spcBef>
              <a:spcAft>
                <a:spcPct val="0"/>
              </a:spcAft>
            </a:pPr>
            <a:r>
              <a:rPr lang="en-US" dirty="0">
                <a:solidFill>
                  <a:srgbClr val="000000"/>
                </a:solidFill>
                <a:latin typeface="Arial" charset="0"/>
                <a:ea typeface="Times New Roman" pitchFamily="18" charset="0"/>
                <a:cs typeface="Arial" charset="0"/>
              </a:rPr>
              <a:t>LSL #1</a:t>
            </a:r>
          </a:p>
        </p:txBody>
      </p:sp>
      <p:pic>
        <p:nvPicPr>
          <p:cNvPr id="2052" name="Picture 4" descr="https://upload.wikimedia.org/wikipedia/commons/thumb/3/37/Rotate_right_arithmetically.svg/175px-Rotate_right_arithmetically.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7546" y="4230370"/>
            <a:ext cx="1997111" cy="15976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47484" y="5773958"/>
            <a:ext cx="954107" cy="369332"/>
          </a:xfrm>
          <a:prstGeom prst="rect">
            <a:avLst/>
          </a:prstGeom>
        </p:spPr>
        <p:txBody>
          <a:bodyPr wrap="none">
            <a:spAutoFit/>
          </a:bodyPr>
          <a:lstStyle/>
          <a:p>
            <a:pPr lvl="0" algn="ctr" defTabSz="914400" eaLnBrk="0" fontAlgn="base" hangingPunct="0">
              <a:spcBef>
                <a:spcPct val="0"/>
              </a:spcBef>
              <a:spcAft>
                <a:spcPct val="0"/>
              </a:spcAft>
            </a:pPr>
            <a:r>
              <a:rPr lang="en-US" dirty="0">
                <a:solidFill>
                  <a:srgbClr val="000000"/>
                </a:solidFill>
                <a:latin typeface="Arial" charset="0"/>
                <a:ea typeface="Times New Roman" pitchFamily="18" charset="0"/>
                <a:cs typeface="Arial" charset="0"/>
              </a:rPr>
              <a:t>LSR #1</a:t>
            </a:r>
          </a:p>
        </p:txBody>
      </p:sp>
      <p:pic>
        <p:nvPicPr>
          <p:cNvPr id="10" name="Picture 2" descr="RRX: Barrel RollRotate Right Exte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720" y="4320736"/>
            <a:ext cx="5087216" cy="1507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123734" y="5817765"/>
            <a:ext cx="671979" cy="369332"/>
          </a:xfrm>
          <a:prstGeom prst="rect">
            <a:avLst/>
          </a:prstGeom>
        </p:spPr>
        <p:txBody>
          <a:bodyPr wrap="none">
            <a:spAutoFit/>
          </a:bodyPr>
          <a:lstStyle/>
          <a:p>
            <a:r>
              <a:rPr lang="en-US" dirty="0">
                <a:solidFill>
                  <a:srgbClr val="000000"/>
                </a:solidFill>
                <a:latin typeface="Arial" charset="0"/>
                <a:ea typeface="Times New Roman" pitchFamily="18" charset="0"/>
                <a:cs typeface="Arial" charset="0"/>
              </a:rPr>
              <a:t>RRX</a:t>
            </a:r>
            <a:endParaRPr lang="en-US" dirty="0"/>
          </a:p>
        </p:txBody>
      </p:sp>
      <p:sp>
        <p:nvSpPr>
          <p:cNvPr id="12" name="Rectangle 143"/>
          <p:cNvSpPr txBox="1">
            <a:spLocks noChangeArrowheads="1"/>
          </p:cNvSpPr>
          <p:nvPr/>
        </p:nvSpPr>
        <p:spPr>
          <a:xfrm>
            <a:off x="609600" y="128334"/>
            <a:ext cx="10972800" cy="1143000"/>
          </a:xfrm>
          <a:prstGeom prst="rect">
            <a:avLst/>
          </a:prstGeom>
        </p:spPr>
        <p:txBody>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Shift Instructions</a:t>
            </a:r>
          </a:p>
        </p:txBody>
      </p:sp>
    </p:spTree>
    <p:extLst>
      <p:ext uri="{BB962C8B-B14F-4D97-AF65-F5344CB8AC3E}">
        <p14:creationId xmlns:p14="http://schemas.microsoft.com/office/powerpoint/2010/main" val="231605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Slide Number Placeholder 2"/>
          <p:cNvSpPr>
            <a:spLocks noGrp="1"/>
          </p:cNvSpPr>
          <p:nvPr>
            <p:ph type="sldNum" sz="quarter" idx="4294967295"/>
          </p:nvPr>
        </p:nvSpPr>
        <p:spPr>
          <a:xfrm>
            <a:off x="2136648" y="6356350"/>
            <a:ext cx="1981200" cy="365760"/>
          </a:xfrm>
          <a:prstGeom prst="rect">
            <a:avLst/>
          </a:prstGeom>
        </p:spPr>
        <p:txBody>
          <a:bodyPr/>
          <a:lstStyle/>
          <a:p>
            <a:pPr defTabSz="914400" eaLnBrk="0" fontAlgn="base" hangingPunct="0">
              <a:spcBef>
                <a:spcPct val="0"/>
              </a:spcBef>
              <a:spcAft>
                <a:spcPct val="0"/>
              </a:spcAft>
            </a:pPr>
            <a:fld id="{AEE14D4A-FE32-40AF-B06D-E9622816B101}" type="slidenum">
              <a:rPr lang="en-US" sz="1400" b="1">
                <a:solidFill>
                  <a:prstClr val="black"/>
                </a:solidFill>
                <a:latin typeface="Courier New" pitchFamily="49" charset="0"/>
              </a:rPr>
              <a:pPr defTabSz="914400" eaLnBrk="0" fontAlgn="base" hangingPunct="0">
                <a:spcBef>
                  <a:spcPct val="0"/>
                </a:spcBef>
                <a:spcAft>
                  <a:spcPct val="0"/>
                </a:spcAft>
              </a:pPr>
              <a:t>35</a:t>
            </a:fld>
            <a:endParaRPr lang="en-US" sz="1400" b="1">
              <a:solidFill>
                <a:prstClr val="black"/>
              </a:solidFill>
              <a:latin typeface="Courier New" pitchFamily="49" charset="0"/>
            </a:endParaRPr>
          </a:p>
        </p:txBody>
      </p:sp>
      <p:sp>
        <p:nvSpPr>
          <p:cNvPr id="4" name="Content Placeholder 3"/>
          <p:cNvSpPr>
            <a:spLocks noGrp="1"/>
          </p:cNvSpPr>
          <p:nvPr>
            <p:ph sz="quarter" idx="1"/>
          </p:nvPr>
        </p:nvSpPr>
        <p:spPr/>
        <p:txBody>
          <a:bodyPr>
            <a:normAutofit/>
          </a:bodyPr>
          <a:lstStyle/>
          <a:p>
            <a:r>
              <a:rPr lang="en-US" sz="2000" dirty="0"/>
              <a:t>Memory address is always in terms of bytes.</a:t>
            </a:r>
          </a:p>
          <a:p>
            <a:r>
              <a:rPr lang="en-US" sz="2000" dirty="0"/>
              <a:t>How data is organized in memory?</a:t>
            </a:r>
          </a:p>
          <a:p>
            <a:endParaRPr lang="en-US" sz="2000" dirty="0"/>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r>
              <a:rPr lang="en-US" sz="2000" dirty="0"/>
              <a:t>How data is addressed?</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309" y="1942381"/>
            <a:ext cx="6445904" cy="2339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nvGraphicFramePr>
        <p:xfrm>
          <a:off x="2237892" y="4616824"/>
          <a:ext cx="8161167" cy="1611640"/>
        </p:xfrm>
        <a:graphic>
          <a:graphicData uri="http://schemas.openxmlformats.org/drawingml/2006/table">
            <a:tbl>
              <a:tblPr firstRow="1" bandRow="1" bandCol="1">
                <a:tableStyleId>{5C22544A-7EE6-4342-B048-85BDC9FD1C3A}</a:tableStyleId>
              </a:tblPr>
              <a:tblGrid>
                <a:gridCol w="2807054">
                  <a:extLst>
                    <a:ext uri="{9D8B030D-6E8A-4147-A177-3AD203B41FA5}">
                      <a16:colId xmlns:a16="http://schemas.microsoft.com/office/drawing/2014/main" val="20000"/>
                    </a:ext>
                  </a:extLst>
                </a:gridCol>
                <a:gridCol w="2478756">
                  <a:extLst>
                    <a:ext uri="{9D8B030D-6E8A-4147-A177-3AD203B41FA5}">
                      <a16:colId xmlns:a16="http://schemas.microsoft.com/office/drawing/2014/main" val="20001"/>
                    </a:ext>
                  </a:extLst>
                </a:gridCol>
                <a:gridCol w="2875357">
                  <a:extLst>
                    <a:ext uri="{9D8B030D-6E8A-4147-A177-3AD203B41FA5}">
                      <a16:colId xmlns:a16="http://schemas.microsoft.com/office/drawing/2014/main" val="20002"/>
                    </a:ext>
                  </a:extLst>
                </a:gridCol>
              </a:tblGrid>
              <a:tr h="331480">
                <a:tc>
                  <a:txBody>
                    <a:bodyPr/>
                    <a:lstStyle/>
                    <a:p>
                      <a:pPr marL="0" marR="0" algn="l">
                        <a:spcBef>
                          <a:spcPts val="0"/>
                        </a:spcBef>
                        <a:spcAft>
                          <a:spcPts val="0"/>
                        </a:spcAft>
                      </a:pPr>
                      <a:r>
                        <a:rPr lang="en-US" sz="1800" dirty="0">
                          <a:effectLst/>
                        </a:rPr>
                        <a:t>Addressing Format</a:t>
                      </a:r>
                      <a:endParaRPr lang="en-US" sz="18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800">
                          <a:effectLst/>
                        </a:rPr>
                        <a:t>Example</a:t>
                      </a:r>
                      <a:endParaRPr lang="en-US" sz="18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800" dirty="0">
                          <a:effectLst/>
                        </a:rPr>
                        <a:t>Equivalent</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l">
                        <a:spcBef>
                          <a:spcPts val="0"/>
                        </a:spcBef>
                        <a:spcAft>
                          <a:spcPts val="0"/>
                        </a:spcAft>
                      </a:pPr>
                      <a:r>
                        <a:rPr lang="en-US" sz="1800">
                          <a:effectLst/>
                        </a:rPr>
                        <a:t>Pre-index </a:t>
                      </a:r>
                      <a:endParaRPr lang="en-US" sz="18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400">
                          <a:effectLst/>
                        </a:rPr>
                        <a:t>LDR r1, [r0, #4]</a:t>
                      </a:r>
                      <a:endParaRPr lang="en-US" sz="18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400" dirty="0">
                          <a:effectLst/>
                        </a:rPr>
                        <a:t>r1 </a:t>
                      </a:r>
                      <a:r>
                        <a:rPr lang="en-US" sz="1400" dirty="0">
                          <a:effectLst/>
                          <a:sym typeface="Symbol"/>
                        </a:rPr>
                        <a:t></a:t>
                      </a:r>
                      <a:r>
                        <a:rPr lang="en-US" sz="1400" dirty="0">
                          <a:effectLst/>
                        </a:rPr>
                        <a:t> memory[r0 + 4], </a:t>
                      </a:r>
                      <a:endParaRPr lang="en-US" sz="1800" dirty="0">
                        <a:effectLst/>
                      </a:endParaRPr>
                    </a:p>
                    <a:p>
                      <a:pPr marL="0" marR="0" algn="l">
                        <a:spcBef>
                          <a:spcPts val="0"/>
                        </a:spcBef>
                        <a:spcAft>
                          <a:spcPts val="0"/>
                        </a:spcAft>
                      </a:pPr>
                      <a:r>
                        <a:rPr lang="en-US" sz="1400" dirty="0">
                          <a:effectLst/>
                        </a:rPr>
                        <a:t>r0 is unchanged</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l">
                        <a:spcBef>
                          <a:spcPts val="0"/>
                        </a:spcBef>
                        <a:spcAft>
                          <a:spcPts val="0"/>
                        </a:spcAft>
                      </a:pPr>
                      <a:r>
                        <a:rPr lang="en-US" sz="1800">
                          <a:effectLst/>
                        </a:rPr>
                        <a:t>Pre-index with update</a:t>
                      </a:r>
                      <a:endParaRPr lang="en-US" sz="18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400">
                          <a:effectLst/>
                        </a:rPr>
                        <a:t>LDR r1, [r0, #4]!</a:t>
                      </a:r>
                      <a:endParaRPr lang="en-US" sz="18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400">
                          <a:effectLst/>
                        </a:rPr>
                        <a:t>r1 </a:t>
                      </a:r>
                      <a:r>
                        <a:rPr lang="en-US" sz="1400">
                          <a:effectLst/>
                          <a:sym typeface="Symbol"/>
                        </a:rPr>
                        <a:t></a:t>
                      </a:r>
                      <a:r>
                        <a:rPr lang="en-US" sz="1400">
                          <a:effectLst/>
                        </a:rPr>
                        <a:t> memory[r0 + 4]</a:t>
                      </a:r>
                      <a:endParaRPr lang="en-US" sz="1800">
                        <a:effectLst/>
                      </a:endParaRPr>
                    </a:p>
                    <a:p>
                      <a:pPr marL="0" marR="0" algn="l">
                        <a:spcBef>
                          <a:spcPts val="0"/>
                        </a:spcBef>
                        <a:spcAft>
                          <a:spcPts val="0"/>
                        </a:spcAft>
                      </a:pPr>
                      <a:r>
                        <a:rPr lang="en-US" sz="1400">
                          <a:effectLst/>
                        </a:rPr>
                        <a:t>r0 </a:t>
                      </a:r>
                      <a:r>
                        <a:rPr lang="en-US" sz="1400">
                          <a:effectLst/>
                          <a:sym typeface="Symbol"/>
                        </a:rPr>
                        <a:t></a:t>
                      </a:r>
                      <a:r>
                        <a:rPr lang="en-US" sz="1400">
                          <a:effectLst/>
                        </a:rPr>
                        <a:t> r0 + 4</a:t>
                      </a:r>
                      <a:endParaRPr lang="en-US" sz="1800">
                        <a:effectLst/>
                        <a:latin typeface="Palatino Linotype"/>
                        <a:ea typeface="宋体"/>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l">
                        <a:spcBef>
                          <a:spcPts val="0"/>
                        </a:spcBef>
                        <a:spcAft>
                          <a:spcPts val="0"/>
                        </a:spcAft>
                      </a:pPr>
                      <a:r>
                        <a:rPr lang="en-US" sz="1800">
                          <a:effectLst/>
                        </a:rPr>
                        <a:t>Post-Index</a:t>
                      </a:r>
                      <a:endParaRPr lang="en-US" sz="18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400">
                          <a:effectLst/>
                        </a:rPr>
                        <a:t>LDR r1, [r0], #4</a:t>
                      </a:r>
                      <a:endParaRPr lang="en-US" sz="18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400" dirty="0">
                          <a:effectLst/>
                        </a:rPr>
                        <a:t>r1 </a:t>
                      </a:r>
                      <a:r>
                        <a:rPr lang="en-US" sz="1400" dirty="0">
                          <a:effectLst/>
                          <a:sym typeface="Symbol"/>
                        </a:rPr>
                        <a:t></a:t>
                      </a:r>
                      <a:r>
                        <a:rPr lang="en-US" sz="1400" dirty="0">
                          <a:effectLst/>
                        </a:rPr>
                        <a:t> memory[r0]</a:t>
                      </a:r>
                      <a:endParaRPr lang="en-US" sz="1800" dirty="0">
                        <a:effectLst/>
                      </a:endParaRPr>
                    </a:p>
                    <a:p>
                      <a:pPr marL="0" marR="0" algn="l">
                        <a:spcBef>
                          <a:spcPts val="0"/>
                        </a:spcBef>
                        <a:spcAft>
                          <a:spcPts val="0"/>
                        </a:spcAft>
                      </a:pPr>
                      <a:r>
                        <a:rPr lang="en-US" sz="1400" dirty="0">
                          <a:effectLst/>
                        </a:rPr>
                        <a:t>r0 </a:t>
                      </a:r>
                      <a:r>
                        <a:rPr lang="en-US" sz="1400" dirty="0">
                          <a:effectLst/>
                          <a:sym typeface="Symbol"/>
                        </a:rPr>
                        <a:t></a:t>
                      </a:r>
                      <a:r>
                        <a:rPr lang="en-US" sz="1400" dirty="0">
                          <a:effectLst/>
                        </a:rPr>
                        <a:t> r0 + 4</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97236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a:t>Programming Model</a:t>
            </a:r>
          </a:p>
        </p:txBody>
      </p:sp>
      <p:sp>
        <p:nvSpPr>
          <p:cNvPr id="10245" name="Rectangle 3"/>
          <p:cNvSpPr>
            <a:spLocks noGrp="1" noChangeArrowheads="1"/>
          </p:cNvSpPr>
          <p:nvPr>
            <p:ph idx="1"/>
          </p:nvPr>
        </p:nvSpPr>
        <p:spPr/>
        <p:txBody>
          <a:bodyPr/>
          <a:lstStyle/>
          <a:p>
            <a:r>
              <a:rPr lang="en-US" dirty="0">
                <a:solidFill>
                  <a:srgbClr val="FF0033"/>
                </a:solidFill>
              </a:rPr>
              <a:t>Programming model</a:t>
            </a:r>
            <a:r>
              <a:rPr lang="en-US" dirty="0"/>
              <a:t>: registers visible to the programmer.</a:t>
            </a:r>
          </a:p>
          <a:p>
            <a:r>
              <a:rPr lang="en-US" dirty="0"/>
              <a:t>Some registers are not visible </a:t>
            </a:r>
          </a:p>
          <a:p>
            <a:pPr lvl="1"/>
            <a:r>
              <a:rPr lang="en-US" dirty="0"/>
              <a:t>Invisible: Instruction Register (IR) that holds the current instruction being executed</a:t>
            </a:r>
          </a:p>
          <a:p>
            <a:pPr lvl="1"/>
            <a:r>
              <a:rPr lang="en-US" dirty="0"/>
              <a:t>Visible: Program Counter (PC) that holds the next instruction to be fetched from memory</a:t>
            </a:r>
          </a:p>
          <a:p>
            <a:pPr lvl="1"/>
            <a:endParaRPr lang="en-US"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4</a:t>
            </a:fld>
            <a:endParaRPr lang="en-US" dirty="0"/>
          </a:p>
        </p:txBody>
      </p:sp>
    </p:spTree>
    <p:extLst>
      <p:ext uri="{BB962C8B-B14F-4D97-AF65-F5344CB8AC3E}">
        <p14:creationId xmlns:p14="http://schemas.microsoft.com/office/powerpoint/2010/main" val="6217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dirty="0"/>
              <a:t>Multiple Implementations</a:t>
            </a:r>
          </a:p>
        </p:txBody>
      </p:sp>
      <p:sp>
        <p:nvSpPr>
          <p:cNvPr id="11269" name="Rectangle 3"/>
          <p:cNvSpPr>
            <a:spLocks noGrp="1" noChangeArrowheads="1"/>
          </p:cNvSpPr>
          <p:nvPr>
            <p:ph idx="1"/>
          </p:nvPr>
        </p:nvSpPr>
        <p:spPr/>
        <p:txBody>
          <a:bodyPr/>
          <a:lstStyle/>
          <a:p>
            <a:r>
              <a:rPr lang="en-US" dirty="0"/>
              <a:t>One instruction set (say ARM) may have different implementations by different companies (Freescale, ST Microelectronics, and many others)</a:t>
            </a:r>
          </a:p>
          <a:p>
            <a:pPr lvl="1"/>
            <a:r>
              <a:rPr lang="en-US" dirty="0"/>
              <a:t>varying clock speeds;</a:t>
            </a:r>
          </a:p>
          <a:p>
            <a:pPr lvl="1"/>
            <a:r>
              <a:rPr lang="en-US" dirty="0"/>
              <a:t>different bus widths;</a:t>
            </a:r>
          </a:p>
          <a:p>
            <a:pPr lvl="1"/>
            <a:r>
              <a:rPr lang="en-US" dirty="0"/>
              <a:t>different cache sizes;</a:t>
            </a:r>
          </a:p>
          <a:p>
            <a:pPr lvl="1"/>
            <a:r>
              <a:rPr lang="en-US" dirty="0"/>
              <a:t>etc.</a:t>
            </a:r>
          </a:p>
        </p:txBody>
      </p:sp>
      <p:sp>
        <p:nvSpPr>
          <p:cNvPr id="2" name="Slide Number Placeholder 1"/>
          <p:cNvSpPr>
            <a:spLocks noGrp="1"/>
          </p:cNvSpPr>
          <p:nvPr>
            <p:ph type="sldNum" sz="quarter" idx="12"/>
          </p:nvPr>
        </p:nvSpPr>
        <p:spPr/>
        <p:txBody>
          <a:bodyPr/>
          <a:lstStyle/>
          <a:p>
            <a:fld id="{3CC63E4C-4642-794D-A2FD-70F6B81535F5}" type="slidenum">
              <a:rPr lang="en-US" smtClean="0"/>
              <a:pPr/>
              <a:t>5</a:t>
            </a:fld>
            <a:endParaRPr lang="en-US" dirty="0"/>
          </a:p>
        </p:txBody>
      </p:sp>
    </p:spTree>
    <p:extLst>
      <p:ext uri="{BB962C8B-B14F-4D97-AF65-F5344CB8AC3E}">
        <p14:creationId xmlns:p14="http://schemas.microsoft.com/office/powerpoint/2010/main" val="242881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ARM Assembler Syntax</a:t>
            </a:r>
          </a:p>
        </p:txBody>
      </p:sp>
      <p:sp>
        <p:nvSpPr>
          <p:cNvPr id="5" name="Slide Number Placeholder 4"/>
          <p:cNvSpPr>
            <a:spLocks noGrp="1"/>
          </p:cNvSpPr>
          <p:nvPr>
            <p:ph type="sldNum" sz="quarter" idx="12"/>
          </p:nvPr>
        </p:nvSpPr>
        <p:spPr/>
        <p:txBody>
          <a:bodyPr/>
          <a:lstStyle/>
          <a:p>
            <a:fld id="{3CC63E4C-4642-794D-A2FD-70F6B81535F5}" type="slidenum">
              <a:rPr lang="en-US" smtClean="0"/>
              <a:pPr/>
              <a:t>6</a:t>
            </a:fld>
            <a:endParaRPr lang="en-US" dirty="0"/>
          </a:p>
        </p:txBody>
      </p:sp>
      <p:sp>
        <p:nvSpPr>
          <p:cNvPr id="11" name="Rectangle 3"/>
          <p:cNvSpPr txBox="1">
            <a:spLocks noChangeArrowheads="1"/>
          </p:cNvSpPr>
          <p:nvPr/>
        </p:nvSpPr>
        <p:spPr>
          <a:xfrm>
            <a:off x="276831" y="1288161"/>
            <a:ext cx="11372162" cy="1281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ARM instructions are written as an operation code (or simply, “opcode”) followed by zero or more operands that may be constants, registers, or memory references</a:t>
            </a:r>
          </a:p>
          <a:p>
            <a:r>
              <a:rPr lang="en-US" sz="2400" dirty="0"/>
              <a:t>Instructions that transfer data between registers and memory specify two operands (; is followed by comments):</a:t>
            </a:r>
          </a:p>
        </p:txBody>
      </p:sp>
      <p:sp>
        <p:nvSpPr>
          <p:cNvPr id="7" name="Rectangle 6"/>
          <p:cNvSpPr/>
          <p:nvPr/>
        </p:nvSpPr>
        <p:spPr>
          <a:xfrm>
            <a:off x="1869440" y="3001803"/>
            <a:ext cx="9083040" cy="646331"/>
          </a:xfrm>
          <a:prstGeom prst="rect">
            <a:avLst/>
          </a:prstGeom>
        </p:spPr>
        <p:txBody>
          <a:bodyPr wrap="square">
            <a:spAutoFit/>
          </a:bodyPr>
          <a:lstStyle/>
          <a:p>
            <a:r>
              <a:rPr lang="en-US" dirty="0">
                <a:latin typeface="LucidaSansTypewriterStd"/>
              </a:rPr>
              <a:t>LDR </a:t>
            </a:r>
            <a:r>
              <a:rPr lang="en-US" altLang="zh-CN" dirty="0">
                <a:latin typeface="LucidaSansTypewriterStd"/>
              </a:rPr>
              <a:t>R0</a:t>
            </a:r>
            <a:r>
              <a:rPr lang="en-US" dirty="0">
                <a:latin typeface="LucidaSansTypewriterStd"/>
              </a:rPr>
              <a:t>,[R1] </a:t>
            </a:r>
            <a:r>
              <a:rPr lang="en-US" i="1" dirty="0">
                <a:latin typeface="LucidaSansTypewriterStd"/>
              </a:rPr>
              <a:t>;</a:t>
            </a:r>
            <a:r>
              <a:rPr lang="en-US" altLang="zh-CN" i="1" dirty="0">
                <a:latin typeface="LucidaSansTypewriterStd"/>
              </a:rPr>
              <a:t>Load </a:t>
            </a:r>
            <a:r>
              <a:rPr lang="en-US" i="1" dirty="0">
                <a:latin typeface="LucidaSansTypewriterStd"/>
              </a:rPr>
              <a:t>register R0 from memory address R1</a:t>
            </a:r>
          </a:p>
          <a:p>
            <a:r>
              <a:rPr lang="en-US" dirty="0">
                <a:latin typeface="LucidaSansTypewriterStd"/>
              </a:rPr>
              <a:t>STR R0,[R1] </a:t>
            </a:r>
            <a:r>
              <a:rPr lang="en-US" i="1" dirty="0">
                <a:latin typeface="LucidaSansTypewriterStd"/>
              </a:rPr>
              <a:t>;Store register R1 into memory address R1</a:t>
            </a:r>
            <a:endParaRPr lang="en-US" i="1" dirty="0"/>
          </a:p>
        </p:txBody>
      </p:sp>
      <p:sp>
        <p:nvSpPr>
          <p:cNvPr id="12" name="Rectangle 3"/>
          <p:cNvSpPr txBox="1">
            <a:spLocks noChangeArrowheads="1"/>
          </p:cNvSpPr>
          <p:nvPr/>
        </p:nvSpPr>
        <p:spPr>
          <a:xfrm>
            <a:off x="276831" y="3726191"/>
            <a:ext cx="11372162" cy="1281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Arithmetic instructions perform a calculation between two source operands and specify a third destination operand.</a:t>
            </a:r>
          </a:p>
        </p:txBody>
      </p:sp>
      <p:sp>
        <p:nvSpPr>
          <p:cNvPr id="13" name="Rectangle 12"/>
          <p:cNvSpPr/>
          <p:nvPr/>
        </p:nvSpPr>
        <p:spPr>
          <a:xfrm>
            <a:off x="1869440" y="4617481"/>
            <a:ext cx="8920480" cy="646331"/>
          </a:xfrm>
          <a:prstGeom prst="rect">
            <a:avLst/>
          </a:prstGeom>
        </p:spPr>
        <p:txBody>
          <a:bodyPr wrap="square">
            <a:spAutoFit/>
          </a:bodyPr>
          <a:lstStyle/>
          <a:p>
            <a:r>
              <a:rPr lang="en-US" dirty="0">
                <a:latin typeface="LucidaSansTypewriterStd"/>
              </a:rPr>
              <a:t>ADD R0,R1,#5 </a:t>
            </a:r>
            <a:r>
              <a:rPr lang="en-US" i="1" dirty="0">
                <a:latin typeface="LucidaSansTypewriterStd"/>
              </a:rPr>
              <a:t>;Replace R0 by sum of R1 and an immediate operand (constant 5)</a:t>
            </a:r>
          </a:p>
          <a:p>
            <a:r>
              <a:rPr lang="pt-BR" dirty="0">
                <a:latin typeface="LucidaSansTypewriterStd"/>
              </a:rPr>
              <a:t>ADD R2,R3,R4 </a:t>
            </a:r>
            <a:r>
              <a:rPr lang="pt-BR" i="1" dirty="0">
                <a:latin typeface="LucidaSansTypewriterStd"/>
              </a:rPr>
              <a:t>;</a:t>
            </a:r>
            <a:r>
              <a:rPr lang="en-US" i="1" dirty="0">
                <a:latin typeface="LucidaSansTypewriterStd"/>
              </a:rPr>
              <a:t>Replace R2 by sum of R3 and R4</a:t>
            </a:r>
            <a:endParaRPr lang="pt-BR" i="1" dirty="0">
              <a:latin typeface="LucidaSansTypewriterStd"/>
            </a:endParaRPr>
          </a:p>
        </p:txBody>
      </p:sp>
      <p:graphicFrame>
        <p:nvGraphicFramePr>
          <p:cNvPr id="8" name="Group 68"/>
          <p:cNvGraphicFramePr>
            <a:graphicFrameLocks noGrp="1"/>
          </p:cNvGraphicFramePr>
          <p:nvPr>
            <p:extLst>
              <p:ext uri="{D42A27DB-BD31-4B8C-83A1-F6EECF244321}">
                <p14:modId xmlns:p14="http://schemas.microsoft.com/office/powerpoint/2010/main" val="280832515"/>
              </p:ext>
            </p:extLst>
          </p:nvPr>
        </p:nvGraphicFramePr>
        <p:xfrm>
          <a:off x="276831" y="5621933"/>
          <a:ext cx="5567083" cy="471488"/>
        </p:xfrm>
        <a:graphic>
          <a:graphicData uri="http://schemas.openxmlformats.org/drawingml/2006/table">
            <a:tbl>
              <a:tblPr/>
              <a:tblGrid>
                <a:gridCol w="1039906">
                  <a:extLst>
                    <a:ext uri="{9D8B030D-6E8A-4147-A177-3AD203B41FA5}">
                      <a16:colId xmlns:a16="http://schemas.microsoft.com/office/drawing/2014/main" val="20000"/>
                    </a:ext>
                  </a:extLst>
                </a:gridCol>
                <a:gridCol w="2111188">
                  <a:extLst>
                    <a:ext uri="{9D8B030D-6E8A-4147-A177-3AD203B41FA5}">
                      <a16:colId xmlns:a16="http://schemas.microsoft.com/office/drawing/2014/main" val="20001"/>
                    </a:ext>
                  </a:extLst>
                </a:gridCol>
                <a:gridCol w="2415989">
                  <a:extLst>
                    <a:ext uri="{9D8B030D-6E8A-4147-A177-3AD203B41FA5}">
                      <a16:colId xmlns:a16="http://schemas.microsoft.com/office/drawing/2014/main" val="20002"/>
                    </a:ext>
                  </a:extLst>
                </a:gridCol>
              </a:tblGrid>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opcode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operand</a:t>
                      </a:r>
                      <a:r>
                        <a:rPr kumimoji="0" lang="en-US" sz="1400" b="0" i="0" u="none" strike="noStrike" cap="none" normalizeH="0" baseline="-25000" dirty="0">
                          <a:ln>
                            <a:noFill/>
                          </a:ln>
                          <a:solidFill>
                            <a:srgbClr val="000000"/>
                          </a:solidFill>
                          <a:effectLst/>
                          <a:latin typeface="Arial" charset="0"/>
                          <a:cs typeface="Times New Roman" pitchFamily="18" charset="0"/>
                        </a:rPr>
                        <a:t>1</a:t>
                      </a:r>
                      <a:endParaRPr kumimoji="0" lang="en-US" sz="1400" b="0" i="0" u="none" strike="noStrike" cap="none" normalizeH="0" baseline="-25000" dirty="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operand</a:t>
                      </a:r>
                      <a:r>
                        <a:rPr kumimoji="0" lang="en-US" sz="1400" b="0" i="0" u="none" strike="noStrike" cap="none" normalizeH="0" baseline="-25000" dirty="0">
                          <a:ln>
                            <a:noFill/>
                          </a:ln>
                          <a:solidFill>
                            <a:srgbClr val="000000"/>
                          </a:solidFill>
                          <a:effectLst/>
                          <a:latin typeface="Arial" charset="0"/>
                          <a:cs typeface="Times New Roman" pitchFamily="18" charset="0"/>
                        </a:rPr>
                        <a:t>2</a:t>
                      </a:r>
                      <a:endParaRPr kumimoji="0" lang="en-US" sz="1400" b="0" i="0" u="none" strike="noStrike" cap="none" normalizeH="0" baseline="-2500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2" name="TextBox 1"/>
          <p:cNvSpPr txBox="1"/>
          <p:nvPr/>
        </p:nvSpPr>
        <p:spPr>
          <a:xfrm>
            <a:off x="1155373" y="6183403"/>
            <a:ext cx="3621889" cy="369332"/>
          </a:xfrm>
          <a:prstGeom prst="rect">
            <a:avLst/>
          </a:prstGeom>
          <a:noFill/>
        </p:spPr>
        <p:txBody>
          <a:bodyPr wrap="none" rtlCol="0">
            <a:spAutoFit/>
          </a:bodyPr>
          <a:lstStyle/>
          <a:p>
            <a:r>
              <a:rPr lang="en-US" dirty="0"/>
              <a:t>A typical instruction with 2 operands</a:t>
            </a:r>
          </a:p>
        </p:txBody>
      </p:sp>
      <p:graphicFrame>
        <p:nvGraphicFramePr>
          <p:cNvPr id="14" name="Group 68"/>
          <p:cNvGraphicFramePr>
            <a:graphicFrameLocks noGrp="1"/>
          </p:cNvGraphicFramePr>
          <p:nvPr>
            <p:extLst>
              <p:ext uri="{D42A27DB-BD31-4B8C-83A1-F6EECF244321}">
                <p14:modId xmlns:p14="http://schemas.microsoft.com/office/powerpoint/2010/main" val="2803914972"/>
              </p:ext>
            </p:extLst>
          </p:nvPr>
        </p:nvGraphicFramePr>
        <p:xfrm>
          <a:off x="6176683" y="5621933"/>
          <a:ext cx="5567083" cy="471488"/>
        </p:xfrm>
        <a:graphic>
          <a:graphicData uri="http://schemas.openxmlformats.org/drawingml/2006/table">
            <a:tbl>
              <a:tblPr/>
              <a:tblGrid>
                <a:gridCol w="1039906">
                  <a:extLst>
                    <a:ext uri="{9D8B030D-6E8A-4147-A177-3AD203B41FA5}">
                      <a16:colId xmlns:a16="http://schemas.microsoft.com/office/drawing/2014/main" val="20000"/>
                    </a:ext>
                  </a:extLst>
                </a:gridCol>
                <a:gridCol w="2111188">
                  <a:extLst>
                    <a:ext uri="{9D8B030D-6E8A-4147-A177-3AD203B41FA5}">
                      <a16:colId xmlns:a16="http://schemas.microsoft.com/office/drawing/2014/main" val="20001"/>
                    </a:ext>
                  </a:extLst>
                </a:gridCol>
                <a:gridCol w="2415989">
                  <a:extLst>
                    <a:ext uri="{9D8B030D-6E8A-4147-A177-3AD203B41FA5}">
                      <a16:colId xmlns:a16="http://schemas.microsoft.com/office/drawing/2014/main" val="20002"/>
                    </a:ext>
                  </a:extLst>
                </a:gridCol>
              </a:tblGrid>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tab pos="571500" algn="l"/>
                        </a:tabLst>
                      </a:pPr>
                      <a:r>
                        <a:rPr kumimoji="0" lang="en-US" altLang="zh-CN" sz="1400" b="0" i="0" u="none" strike="noStrike" cap="none" normalizeH="0" baseline="0" dirty="0">
                          <a:ln>
                            <a:noFill/>
                          </a:ln>
                          <a:solidFill>
                            <a:srgbClr val="000000"/>
                          </a:solidFill>
                          <a:effectLst/>
                          <a:latin typeface="Arial" charset="0"/>
                          <a:cs typeface="Times New Roman" pitchFamily="18" charset="0"/>
                        </a:rPr>
                        <a:t>LDR</a:t>
                      </a:r>
                      <a:endParaRPr kumimoji="0" lang="en-US" sz="1400" b="0" i="0" u="none" strike="noStrike" cap="none" normalizeH="0" baseline="0" dirty="0">
                        <a:ln>
                          <a:noFill/>
                        </a:ln>
                        <a:solidFill>
                          <a:srgbClr val="000000"/>
                        </a:solidFill>
                        <a:effectLst/>
                        <a:latin typeface="Arial"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R0</a:t>
                      </a:r>
                      <a:endParaRPr kumimoji="0" lang="en-US" sz="1400" b="0" i="0" u="none" strike="noStrike" cap="none" normalizeH="0" baseline="-25000" dirty="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[R1]</a:t>
                      </a:r>
                      <a:endParaRPr kumimoji="0" lang="en-US" sz="1400" b="0" i="0" u="none" strike="noStrike" cap="none" normalizeH="0" baseline="-2500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15" name="TextBox 14"/>
          <p:cNvSpPr txBox="1"/>
          <p:nvPr/>
        </p:nvSpPr>
        <p:spPr>
          <a:xfrm>
            <a:off x="8215075" y="6183403"/>
            <a:ext cx="2408673" cy="369332"/>
          </a:xfrm>
          <a:prstGeom prst="rect">
            <a:avLst/>
          </a:prstGeom>
          <a:noFill/>
        </p:spPr>
        <p:txBody>
          <a:bodyPr wrap="none" rtlCol="0">
            <a:spAutoFit/>
          </a:bodyPr>
          <a:lstStyle/>
          <a:p>
            <a:r>
              <a:rPr lang="en-US" dirty="0"/>
              <a:t>Instruction LDR R0,[R1] </a:t>
            </a:r>
          </a:p>
        </p:txBody>
      </p:sp>
    </p:spTree>
    <p:extLst>
      <p:ext uri="{BB962C8B-B14F-4D97-AF65-F5344CB8AC3E}">
        <p14:creationId xmlns:p14="http://schemas.microsoft.com/office/powerpoint/2010/main" val="251880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19" y="1013528"/>
            <a:ext cx="7273457" cy="4330244"/>
          </a:xfrm>
          <a:prstGeom prst="rect">
            <a:avLst/>
          </a:prstGeom>
        </p:spPr>
      </p:pic>
      <p:sp>
        <p:nvSpPr>
          <p:cNvPr id="2" name="Title 1"/>
          <p:cNvSpPr>
            <a:spLocks noGrp="1"/>
          </p:cNvSpPr>
          <p:nvPr>
            <p:ph type="title"/>
          </p:nvPr>
        </p:nvSpPr>
        <p:spPr/>
        <p:txBody>
          <a:bodyPr/>
          <a:lstStyle/>
          <a:p>
            <a:r>
              <a:rPr lang="en-US" dirty="0"/>
              <a:t>Two-Pass Assembler</a:t>
            </a:r>
          </a:p>
        </p:txBody>
      </p:sp>
      <p:sp>
        <p:nvSpPr>
          <p:cNvPr id="4" name="Slide Number Placeholder 3"/>
          <p:cNvSpPr>
            <a:spLocks noGrp="1"/>
          </p:cNvSpPr>
          <p:nvPr>
            <p:ph type="sldNum" sz="quarter" idx="12"/>
          </p:nvPr>
        </p:nvSpPr>
        <p:spPr/>
        <p:txBody>
          <a:bodyPr/>
          <a:lstStyle/>
          <a:p>
            <a:fld id="{3CC63E4C-4642-794D-A2FD-70F6B81535F5}" type="slidenum">
              <a:rPr lang="en-US" smtClean="0"/>
              <a:pPr/>
              <a:t>7</a:t>
            </a:fld>
            <a:endParaRPr lang="en-US" dirty="0"/>
          </a:p>
        </p:txBody>
      </p:sp>
      <p:sp>
        <p:nvSpPr>
          <p:cNvPr id="5" name="Rectangle 3"/>
          <p:cNvSpPr txBox="1">
            <a:spLocks noChangeArrowheads="1"/>
          </p:cNvSpPr>
          <p:nvPr/>
        </p:nvSpPr>
        <p:spPr>
          <a:xfrm>
            <a:off x="256966" y="5209358"/>
            <a:ext cx="11372162" cy="1281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The assembler makes two passes over the source code of the program. </a:t>
            </a:r>
          </a:p>
          <a:p>
            <a:pPr lvl="1"/>
            <a:r>
              <a:rPr lang="en-US" sz="1600" dirty="0"/>
              <a:t>During the first pass, it builds a symbol table that contains information about programmer-defined identifiers, such as the address of an instruction represented by a label attached to it, or the address of a variable represented by its identifier. </a:t>
            </a:r>
          </a:p>
          <a:p>
            <a:pPr lvl="1"/>
            <a:r>
              <a:rPr lang="en-US" sz="1600" dirty="0"/>
              <a:t>During the second pass, it uses this information to assemble the representation of the individual instructions.</a:t>
            </a:r>
          </a:p>
        </p:txBody>
      </p:sp>
      <p:sp>
        <p:nvSpPr>
          <p:cNvPr id="6" name="Rounded Rectangle 5"/>
          <p:cNvSpPr/>
          <p:nvPr/>
        </p:nvSpPr>
        <p:spPr>
          <a:xfrm>
            <a:off x="4942840" y="2006600"/>
            <a:ext cx="497840" cy="67056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8823960" y="2016760"/>
            <a:ext cx="594360" cy="34544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9614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dirty="0"/>
              <a:t>ARM Data Types</a:t>
            </a:r>
          </a:p>
        </p:txBody>
      </p:sp>
      <p:sp>
        <p:nvSpPr>
          <p:cNvPr id="8197" name="Rectangle 3"/>
          <p:cNvSpPr>
            <a:spLocks noGrp="1" noChangeArrowheads="1"/>
          </p:cNvSpPr>
          <p:nvPr>
            <p:ph type="body" idx="1"/>
          </p:nvPr>
        </p:nvSpPr>
        <p:spPr/>
        <p:txBody>
          <a:bodyPr/>
          <a:lstStyle/>
          <a:p>
            <a:r>
              <a:rPr lang="en-US" dirty="0"/>
              <a:t>1 word = 4 bytes = 32 bits</a:t>
            </a:r>
          </a:p>
          <a:p>
            <a:r>
              <a:rPr lang="en-US" dirty="0"/>
              <a:t>ARM address is 32 bits long.</a:t>
            </a:r>
          </a:p>
          <a:p>
            <a:r>
              <a:rPr lang="en-US" dirty="0"/>
              <a:t>Address refers to byte.</a:t>
            </a:r>
          </a:p>
          <a:p>
            <a:pPr lvl="1"/>
            <a:r>
              <a:rPr lang="en-US" dirty="0"/>
              <a:t>Address 4 starts at byte 4.</a:t>
            </a:r>
          </a:p>
          <a:p>
            <a:r>
              <a:rPr lang="en-US" dirty="0"/>
              <a:t>Can be configured at power-up as either little- </a:t>
            </a:r>
            <a:r>
              <a:rPr lang="en-US"/>
              <a:t>or big-endian.</a:t>
            </a:r>
            <a:endParaRPr lang="en-US"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8</a:t>
            </a:fld>
            <a:endParaRPr lang="en-US" dirty="0"/>
          </a:p>
        </p:txBody>
      </p:sp>
    </p:spTree>
    <p:extLst>
      <p:ext uri="{BB962C8B-B14F-4D97-AF65-F5344CB8AC3E}">
        <p14:creationId xmlns:p14="http://schemas.microsoft.com/office/powerpoint/2010/main" val="421141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1949450" y="0"/>
            <a:ext cx="8415338" cy="1143000"/>
          </a:xfrm>
        </p:spPr>
        <p:txBody>
          <a:bodyPr/>
          <a:lstStyle/>
          <a:p>
            <a:r>
              <a:rPr lang="en-US"/>
              <a:t>ARM Registers</a:t>
            </a:r>
          </a:p>
        </p:txBody>
      </p:sp>
      <p:sp>
        <p:nvSpPr>
          <p:cNvPr id="2" name="Slide Number Placeholder 1"/>
          <p:cNvSpPr>
            <a:spLocks noGrp="1"/>
          </p:cNvSpPr>
          <p:nvPr>
            <p:ph type="sldNum" sz="quarter" idx="12"/>
          </p:nvPr>
        </p:nvSpPr>
        <p:spPr/>
        <p:txBody>
          <a:bodyPr/>
          <a:lstStyle/>
          <a:p>
            <a:fld id="{3CC63E4C-4642-794D-A2FD-70F6B81535F5}" type="slidenum">
              <a:rPr lang="en-US" smtClean="0"/>
              <a:pPr/>
              <a:t>9</a:t>
            </a:fld>
            <a:endParaRPr lang="en-US" dirty="0"/>
          </a:p>
        </p:txBody>
      </p:sp>
      <p:graphicFrame>
        <p:nvGraphicFramePr>
          <p:cNvPr id="18" name="Group 560"/>
          <p:cNvGraphicFramePr>
            <a:graphicFrameLocks/>
          </p:cNvGraphicFramePr>
          <p:nvPr>
            <p:extLst>
              <p:ext uri="{D42A27DB-BD31-4B8C-83A1-F6EECF244321}">
                <p14:modId xmlns:p14="http://schemas.microsoft.com/office/powerpoint/2010/main" val="3911522550"/>
              </p:ext>
            </p:extLst>
          </p:nvPr>
        </p:nvGraphicFramePr>
        <p:xfrm>
          <a:off x="3662998" y="1063563"/>
          <a:ext cx="3810000" cy="5364288"/>
        </p:xfrm>
        <a:graphic>
          <a:graphicData uri="http://schemas.openxmlformats.org/drawingml/2006/table">
            <a:tbl>
              <a:tblPr/>
              <a:tblGrid>
                <a:gridCol w="3810000">
                  <a:extLst>
                    <a:ext uri="{9D8B030D-6E8A-4147-A177-3AD203B41FA5}">
                      <a16:colId xmlns:a16="http://schemas.microsoft.com/office/drawing/2014/main" val="20000"/>
                    </a:ext>
                  </a:extLst>
                </a:gridCol>
              </a:tblGrid>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R0</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R1</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R2</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R3</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R4</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R5</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R6</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R7</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R8</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Tahoma" pitchFamily="34" charset="0"/>
                        </a:rPr>
                        <a:t>R9</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Tahoma" pitchFamily="34" charset="0"/>
                        </a:rPr>
                        <a:t>R10</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Tahoma" pitchFamily="34" charset="0"/>
                        </a:rPr>
                        <a:t>R11</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R1</a:t>
                      </a:r>
                      <a:r>
                        <a:rPr kumimoji="0" lang="en-US" sz="1600" b="0" i="0" u="none" strike="noStrike" cap="none" normalizeH="0" baseline="0" dirty="0">
                          <a:ln>
                            <a:noFill/>
                          </a:ln>
                          <a:solidFill>
                            <a:srgbClr val="000000"/>
                          </a:solidFill>
                          <a:effectLst/>
                          <a:latin typeface="Tahoma" pitchFamily="34" charset="0"/>
                        </a:rPr>
                        <a:t>2</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Tahoma" pitchFamily="34" charset="0"/>
                        </a:rPr>
                        <a:t>R13: Stack Pointer (SP)</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3"/>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R1</a:t>
                      </a:r>
                      <a:r>
                        <a:rPr kumimoji="0" lang="en-US" sz="1600" b="0" i="0" u="none" strike="noStrike" cap="none" normalizeH="0" baseline="0" dirty="0">
                          <a:ln>
                            <a:noFill/>
                          </a:ln>
                          <a:solidFill>
                            <a:srgbClr val="000000"/>
                          </a:solidFill>
                          <a:effectLst/>
                          <a:latin typeface="Tahoma" pitchFamily="34" charset="0"/>
                        </a:rPr>
                        <a:t>4: Link Register (LR)</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4"/>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Tahoma" pitchFamily="34" charset="0"/>
                        </a:rPr>
                        <a:t>R15: Program Counter (PC)</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5"/>
                  </a:ext>
                </a:extLst>
              </a:tr>
            </a:tbl>
          </a:graphicData>
        </a:graphic>
      </p:graphicFrame>
      <p:sp>
        <p:nvSpPr>
          <p:cNvPr id="19" name="Text Box 566"/>
          <p:cNvSpPr txBox="1">
            <a:spLocks noChangeArrowheads="1"/>
          </p:cNvSpPr>
          <p:nvPr/>
        </p:nvSpPr>
        <p:spPr bwMode="auto">
          <a:xfrm>
            <a:off x="8123873" y="1154050"/>
            <a:ext cx="2284151"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Tahoma" pitchFamily="34" charset="0"/>
              </a:rPr>
              <a:t>Thumb Mode (16-bit </a:t>
            </a:r>
            <a:r>
              <a:rPr kumimoji="0" lang="en-US" sz="2400" b="0" i="0" u="none" strike="noStrike" kern="0" cap="none" spc="0" normalizeH="0" baseline="0" noProof="0" dirty="0" err="1">
                <a:ln>
                  <a:noFill/>
                </a:ln>
                <a:solidFill>
                  <a:srgbClr val="000000"/>
                </a:solidFill>
                <a:effectLst/>
                <a:uLnTx/>
                <a:uFillTx/>
                <a:latin typeface="Tahoma" pitchFamily="34" charset="0"/>
              </a:rPr>
              <a:t>instr</a:t>
            </a:r>
            <a:r>
              <a:rPr kumimoji="0" lang="en-US" sz="2400" b="0" i="0" u="none" strike="noStrike" kern="0" cap="none" spc="0" normalizeH="0" baseline="0" noProof="0" dirty="0">
                <a:ln>
                  <a:noFill/>
                </a:ln>
                <a:solidFill>
                  <a:srgbClr val="000000"/>
                </a:solidFill>
                <a:effectLst/>
                <a:uLnTx/>
                <a:uFillTx/>
                <a:latin typeface="Tahoma" pitchFamily="34" charset="0"/>
              </a:rPr>
              <a:t>):</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rPr>
              <a:t>8 general purpose registers</a:t>
            </a:r>
          </a:p>
        </p:txBody>
      </p:sp>
      <p:sp>
        <p:nvSpPr>
          <p:cNvPr id="20" name="Text Box 569"/>
          <p:cNvSpPr txBox="1">
            <a:spLocks noChangeArrowheads="1"/>
          </p:cNvSpPr>
          <p:nvPr/>
        </p:nvSpPr>
        <p:spPr bwMode="auto">
          <a:xfrm>
            <a:off x="8120698" y="3813113"/>
            <a:ext cx="228732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rPr>
              <a:t>7 “high” registers</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rPr>
              <a:t>R8-R12 only accessible with MOV, ADD, or CMP</a:t>
            </a:r>
          </a:p>
        </p:txBody>
      </p:sp>
      <p:sp>
        <p:nvSpPr>
          <p:cNvPr id="21" name="Text Box 571"/>
          <p:cNvSpPr txBox="1">
            <a:spLocks noChangeArrowheads="1"/>
          </p:cNvSpPr>
          <p:nvPr/>
        </p:nvSpPr>
        <p:spPr bwMode="auto">
          <a:xfrm>
            <a:off x="494926" y="2487923"/>
            <a:ext cx="264737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Tahoma" pitchFamily="34" charset="0"/>
              </a:rPr>
              <a:t>ARM Mode (32-bit</a:t>
            </a:r>
            <a:r>
              <a:rPr kumimoji="0" lang="en-US" sz="2400" b="0" i="0" u="none" strike="noStrike" kern="0" cap="none" spc="0" normalizeH="0" noProof="0" dirty="0">
                <a:ln>
                  <a:noFill/>
                </a:ln>
                <a:solidFill>
                  <a:srgbClr val="000000"/>
                </a:solidFill>
                <a:effectLst/>
                <a:uLnTx/>
                <a:uFillTx/>
                <a:latin typeface="Tahoma" pitchFamily="34" charset="0"/>
              </a:rPr>
              <a:t> </a:t>
            </a:r>
            <a:r>
              <a:rPr kumimoji="0" lang="en-US" sz="2400" b="0" i="0" u="none" strike="noStrike" kern="0" cap="none" spc="0" normalizeH="0" noProof="0" dirty="0" err="1">
                <a:ln>
                  <a:noFill/>
                </a:ln>
                <a:solidFill>
                  <a:srgbClr val="000000"/>
                </a:solidFill>
                <a:effectLst/>
                <a:uLnTx/>
                <a:uFillTx/>
                <a:latin typeface="Tahoma" pitchFamily="34" charset="0"/>
              </a:rPr>
              <a:t>instr</a:t>
            </a:r>
            <a:r>
              <a:rPr kumimoji="0" lang="en-US" sz="2400" b="0" i="0" u="none" strike="noStrike" kern="0" cap="none" spc="0" normalizeH="0" noProof="0" dirty="0">
                <a:ln>
                  <a:noFill/>
                </a:ln>
                <a:solidFill>
                  <a:srgbClr val="000000"/>
                </a:solidFill>
                <a:effectLst/>
                <a:uLnTx/>
                <a:uFillTx/>
                <a:latin typeface="Tahoma" pitchFamily="34" charset="0"/>
              </a:rPr>
              <a:t>)</a:t>
            </a:r>
            <a:r>
              <a:rPr kumimoji="0" lang="en-US" sz="2400" b="0" i="0" u="none" strike="noStrike" kern="0" cap="none" spc="0" normalizeH="0" baseline="0" noProof="0" dirty="0">
                <a:ln>
                  <a:noFill/>
                </a:ln>
                <a:solidFill>
                  <a:srgbClr val="000000"/>
                </a:solidFill>
                <a:effectLst/>
                <a:uLnTx/>
                <a:uFillTx/>
                <a:latin typeface="Tahoma" pitchFamily="34" charset="0"/>
              </a:rPr>
              <a:t>:</a:t>
            </a:r>
          </a:p>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rPr>
              <a:t>15 general purpose registers</a:t>
            </a:r>
          </a:p>
        </p:txBody>
      </p:sp>
      <p:sp>
        <p:nvSpPr>
          <p:cNvPr id="22" name="AutoShape 572"/>
          <p:cNvSpPr>
            <a:spLocks/>
          </p:cNvSpPr>
          <p:nvPr/>
        </p:nvSpPr>
        <p:spPr bwMode="auto">
          <a:xfrm>
            <a:off x="3142298" y="1055625"/>
            <a:ext cx="393700" cy="4951413"/>
          </a:xfrm>
          <a:prstGeom prst="leftBrace">
            <a:avLst>
              <a:gd name="adj1" fmla="val 104805"/>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0000"/>
              </a:solidFill>
              <a:latin typeface="Tahoma" pitchFamily="34" charset="0"/>
            </a:endParaRPr>
          </a:p>
        </p:txBody>
      </p:sp>
      <p:sp>
        <p:nvSpPr>
          <p:cNvPr id="23" name="AutoShape 573"/>
          <p:cNvSpPr>
            <a:spLocks/>
          </p:cNvSpPr>
          <p:nvPr/>
        </p:nvSpPr>
        <p:spPr bwMode="auto">
          <a:xfrm>
            <a:off x="7634923" y="1055625"/>
            <a:ext cx="252412" cy="2601913"/>
          </a:xfrm>
          <a:prstGeom prst="rightBrace">
            <a:avLst>
              <a:gd name="adj1" fmla="val 85902"/>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0000"/>
              </a:solidFill>
              <a:latin typeface="Tahoma" pitchFamily="34" charset="0"/>
            </a:endParaRPr>
          </a:p>
        </p:txBody>
      </p:sp>
      <p:sp>
        <p:nvSpPr>
          <p:cNvPr id="24" name="AutoShape 574"/>
          <p:cNvSpPr>
            <a:spLocks/>
          </p:cNvSpPr>
          <p:nvPr/>
        </p:nvSpPr>
        <p:spPr bwMode="auto">
          <a:xfrm>
            <a:off x="7603173" y="3752788"/>
            <a:ext cx="377825" cy="2317750"/>
          </a:xfrm>
          <a:prstGeom prst="rightBrace">
            <a:avLst>
              <a:gd name="adj1" fmla="val 5112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0000"/>
              </a:solidFill>
              <a:latin typeface="Tahoma" pitchFamily="34" charset="0"/>
            </a:endParaRPr>
          </a:p>
        </p:txBody>
      </p:sp>
    </p:spTree>
    <p:extLst>
      <p:ext uri="{BB962C8B-B14F-4D97-AF65-F5344CB8AC3E}">
        <p14:creationId xmlns:p14="http://schemas.microsoft.com/office/powerpoint/2010/main" val="2733275093"/>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rigin">
  <a:themeElements>
    <a:clrScheme name="Custom 2">
      <a:dk1>
        <a:sysClr val="windowText" lastClr="000000"/>
      </a:dk1>
      <a:lt1>
        <a:sysClr val="window" lastClr="FFFFFF"/>
      </a:lt1>
      <a:dk2>
        <a:srgbClr val="1F497D"/>
      </a:dk2>
      <a:lt2>
        <a:srgbClr val="C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Ch5.2 ADDDDDD</Template>
  <TotalTime>1012</TotalTime>
  <Words>3988</Words>
  <Application>Microsoft Office PowerPoint</Application>
  <PresentationFormat>Widescreen</PresentationFormat>
  <Paragraphs>636</Paragraphs>
  <Slides>35</Slides>
  <Notes>15</Notes>
  <HiddenSlides>0</HiddenSlides>
  <MMClips>0</MMClips>
  <ScaleCrop>false</ScaleCrop>
  <HeadingPairs>
    <vt:vector size="6" baseType="variant">
      <vt:variant>
        <vt:lpstr>Fonts Used</vt:lpstr>
      </vt:variant>
      <vt:variant>
        <vt:i4>17</vt:i4>
      </vt:variant>
      <vt:variant>
        <vt:lpstr>Theme</vt:lpstr>
      </vt:variant>
      <vt:variant>
        <vt:i4>3</vt:i4>
      </vt:variant>
      <vt:variant>
        <vt:lpstr>Slide Titles</vt:lpstr>
      </vt:variant>
      <vt:variant>
        <vt:i4>35</vt:i4>
      </vt:variant>
    </vt:vector>
  </HeadingPairs>
  <TitlesOfParts>
    <vt:vector size="55" baseType="lpstr">
      <vt:lpstr>Asap</vt:lpstr>
      <vt:lpstr>LucidaSansTypewriterStd</vt:lpstr>
      <vt:lpstr>Monotype Sorts</vt:lpstr>
      <vt:lpstr>TimesTenLTStd-Roman</vt:lpstr>
      <vt:lpstr>Arial</vt:lpstr>
      <vt:lpstr>Bookman Old Style</vt:lpstr>
      <vt:lpstr>Calibri</vt:lpstr>
      <vt:lpstr>Consolas</vt:lpstr>
      <vt:lpstr>Courier</vt:lpstr>
      <vt:lpstr>Courier New</vt:lpstr>
      <vt:lpstr>Gill Sans MT</vt:lpstr>
      <vt:lpstr>Palatino Linotype</vt:lpstr>
      <vt:lpstr>Symbol</vt:lpstr>
      <vt:lpstr>Tahoma</vt:lpstr>
      <vt:lpstr>Times New Roman</vt:lpstr>
      <vt:lpstr>Wingdings</vt:lpstr>
      <vt:lpstr>Wingdings 3</vt:lpstr>
      <vt:lpstr>Office Theme</vt:lpstr>
      <vt:lpstr>Blank Presentation</vt:lpstr>
      <vt:lpstr>Origin</vt:lpstr>
      <vt:lpstr>L3 (CHAPTER 6)  Programming in Assembly Part 2: Data Manipulation</vt:lpstr>
      <vt:lpstr>Instruction Set Characteristics</vt:lpstr>
      <vt:lpstr>RISC vs. CISC</vt:lpstr>
      <vt:lpstr>Programming Model</vt:lpstr>
      <vt:lpstr>Multiple Implementations</vt:lpstr>
      <vt:lpstr>ARM Assembler Syntax</vt:lpstr>
      <vt:lpstr>Two-Pass Assembler</vt:lpstr>
      <vt:lpstr>ARM Data Types</vt:lpstr>
      <vt:lpstr>ARM Registers</vt:lpstr>
      <vt:lpstr>Status Registers (xPSR)</vt:lpstr>
      <vt:lpstr>Important Bit Flags in CPSR</vt:lpstr>
      <vt:lpstr>Loading Constants: MOV and MVN</vt:lpstr>
      <vt:lpstr>Loading Constants: LDR</vt:lpstr>
      <vt:lpstr>LDRH (Load Halfword)</vt:lpstr>
      <vt:lpstr>LDRSH (Load Signed Halfword)</vt:lpstr>
      <vt:lpstr>Load (from memory) Instructions</vt:lpstr>
      <vt:lpstr>STRH (Store Halfword)</vt:lpstr>
      <vt:lpstr>Store (to memory) Instructions</vt:lpstr>
      <vt:lpstr>Summary of LDR/STR Commands</vt:lpstr>
      <vt:lpstr>Addressing Modes</vt:lpstr>
      <vt:lpstr>Offset Addressing</vt:lpstr>
      <vt:lpstr>Using Offset Addressing</vt:lpstr>
      <vt:lpstr>Offset Addressing for Arrays</vt:lpstr>
      <vt:lpstr>Address Calculation</vt:lpstr>
      <vt:lpstr>Pre-Indexed Addressing</vt:lpstr>
      <vt:lpstr>Post-Indexed Addressing</vt:lpstr>
      <vt:lpstr>ARM ADR Pseudo-op</vt:lpstr>
      <vt:lpstr>Example 1: Assignment</vt:lpstr>
      <vt:lpstr>Example 2: Assignment</vt:lpstr>
      <vt:lpstr>Example 3: Assignment</vt:lpstr>
      <vt:lpstr>Example 4: Assignment</vt:lpstr>
      <vt:lpstr>Bitwise Instructions</vt:lpstr>
      <vt:lpstr>Bitfield Instructions</vt:lpstr>
      <vt:lpstr>PowerPoint Presentation</vt:lpstr>
      <vt:lpstr>Summary</vt:lpstr>
    </vt:vector>
  </TitlesOfParts>
  <Company>University of Missouri-Columbia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Programming in Assembly Part 2: Data Manipulation</dc:title>
  <dc:creator>Gu, Zonghua</dc:creator>
  <cp:lastModifiedBy>Zonghua Gu</cp:lastModifiedBy>
  <cp:revision>66</cp:revision>
  <cp:lastPrinted>2013-11-13T20:51:57Z</cp:lastPrinted>
  <dcterms:created xsi:type="dcterms:W3CDTF">2018-01-26T03:58:09Z</dcterms:created>
  <dcterms:modified xsi:type="dcterms:W3CDTF">2025-09-04T18:30:05Z</dcterms:modified>
</cp:coreProperties>
</file>