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Lst>
  <p:notesMasterIdLst>
    <p:notesMasterId r:id="rId33"/>
  </p:notesMasterIdLst>
  <p:handoutMasterIdLst>
    <p:handoutMasterId r:id="rId34"/>
  </p:handoutMasterIdLst>
  <p:sldIdLst>
    <p:sldId id="744" r:id="rId3"/>
    <p:sldId id="783" r:id="rId4"/>
    <p:sldId id="784" r:id="rId5"/>
    <p:sldId id="785" r:id="rId6"/>
    <p:sldId id="786" r:id="rId7"/>
    <p:sldId id="745" r:id="rId8"/>
    <p:sldId id="746" r:id="rId9"/>
    <p:sldId id="747" r:id="rId10"/>
    <p:sldId id="789" r:id="rId11"/>
    <p:sldId id="828" r:id="rId12"/>
    <p:sldId id="829" r:id="rId13"/>
    <p:sldId id="774" r:id="rId14"/>
    <p:sldId id="749" r:id="rId15"/>
    <p:sldId id="750" r:id="rId16"/>
    <p:sldId id="775" r:id="rId17"/>
    <p:sldId id="777" r:id="rId18"/>
    <p:sldId id="778" r:id="rId19"/>
    <p:sldId id="779" r:id="rId20"/>
    <p:sldId id="780" r:id="rId21"/>
    <p:sldId id="757" r:id="rId22"/>
    <p:sldId id="758" r:id="rId23"/>
    <p:sldId id="759" r:id="rId24"/>
    <p:sldId id="760" r:id="rId25"/>
    <p:sldId id="761" r:id="rId26"/>
    <p:sldId id="762" r:id="rId27"/>
    <p:sldId id="763" r:id="rId28"/>
    <p:sldId id="766" r:id="rId29"/>
    <p:sldId id="782" r:id="rId30"/>
    <p:sldId id="768" r:id="rId31"/>
    <p:sldId id="7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B62A6-2FE3-45A8-9A0D-3D4F80F0F54F}" v="1" dt="2025-09-04T18:41:01.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67" autoAdjust="0"/>
    <p:restoredTop sz="86063" autoAdjust="0"/>
  </p:normalViewPr>
  <p:slideViewPr>
    <p:cSldViewPr snapToGrid="0">
      <p:cViewPr varScale="1">
        <p:scale>
          <a:sx n="71" d="100"/>
          <a:sy n="71" d="100"/>
        </p:scale>
        <p:origin x="120" y="48"/>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addSld delSld modSld">
      <pc:chgData name="Zonghua Gu" userId="9a7e1853e1951ef5" providerId="LiveId" clId="{CF1FAA12-072C-4ED5-BA76-0FFFAEFDB88A}" dt="2025-09-04T18:42:03.015" v="1" actId="47"/>
      <pc:docMkLst>
        <pc:docMk/>
      </pc:docMkLst>
      <pc:sldChg chg="del">
        <pc:chgData name="Zonghua Gu" userId="9a7e1853e1951ef5" providerId="LiveId" clId="{CF1FAA12-072C-4ED5-BA76-0FFFAEFDB88A}" dt="2025-09-04T18:42:03.015" v="1" actId="47"/>
        <pc:sldMkLst>
          <pc:docMk/>
          <pc:sldMk cId="2466387533" sldId="788"/>
        </pc:sldMkLst>
      </pc:sldChg>
      <pc:sldChg chg="add">
        <pc:chgData name="Zonghua Gu" userId="9a7e1853e1951ef5" providerId="LiveId" clId="{CF1FAA12-072C-4ED5-BA76-0FFFAEFDB88A}" dt="2025-09-04T18:41:01.557" v="0"/>
        <pc:sldMkLst>
          <pc:docMk/>
          <pc:sldMk cId="1395983037" sldId="789"/>
        </pc:sldMkLst>
      </pc:sldChg>
      <pc:sldChg chg="add">
        <pc:chgData name="Zonghua Gu" userId="9a7e1853e1951ef5" providerId="LiveId" clId="{CF1FAA12-072C-4ED5-BA76-0FFFAEFDB88A}" dt="2025-09-04T18:41:01.557" v="0"/>
        <pc:sldMkLst>
          <pc:docMk/>
          <pc:sldMk cId="2311836764" sldId="828"/>
        </pc:sldMkLst>
      </pc:sldChg>
      <pc:sldChg chg="add">
        <pc:chgData name="Zonghua Gu" userId="9a7e1853e1951ef5" providerId="LiveId" clId="{CF1FAA12-072C-4ED5-BA76-0FFFAEFDB88A}" dt="2025-09-04T18:41:01.557" v="0"/>
        <pc:sldMkLst>
          <pc:docMk/>
          <pc:sldMk cId="737825702" sldId="82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CPU and memory distinguishes programmable computer.</a:t>
            </a:r>
          </a:p>
        </p:txBody>
      </p:sp>
      <p:sp>
        <p:nvSpPr>
          <p:cNvPr id="4" name="Slide Number Placeholder 3"/>
          <p:cNvSpPr>
            <a:spLocks noGrp="1"/>
          </p:cNvSpPr>
          <p:nvPr>
            <p:ph type="sldNum" sz="quarter" idx="10"/>
          </p:nvPr>
        </p:nvSpPr>
        <p:spPr/>
        <p:txBody>
          <a:bodyPr/>
          <a:lstStyle/>
          <a:p>
            <a:pPr>
              <a:defRPr/>
            </a:pPr>
            <a:fld id="{48E4B838-D7DC-49C7-AD19-98FEAE53B0C0}" type="slidenum">
              <a:rPr lang="en-US" smtClean="0"/>
              <a:pPr>
                <a:defRPr/>
              </a:pPr>
              <a:t>2</a:t>
            </a:fld>
            <a:endParaRPr lang="en-US"/>
          </a:p>
        </p:txBody>
      </p:sp>
    </p:spTree>
    <p:extLst>
      <p:ext uri="{BB962C8B-B14F-4D97-AF65-F5344CB8AC3E}">
        <p14:creationId xmlns:p14="http://schemas.microsoft.com/office/powerpoint/2010/main" val="155571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dirty="0"/>
          </a:p>
        </p:txBody>
      </p:sp>
    </p:spTree>
    <p:extLst>
      <p:ext uri="{BB962C8B-B14F-4D97-AF65-F5344CB8AC3E}">
        <p14:creationId xmlns:p14="http://schemas.microsoft.com/office/powerpoint/2010/main" val="5044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Memory-Mapped Peripherals</a:t>
            </a:r>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dirty="0"/>
          </a:p>
        </p:txBody>
      </p:sp>
    </p:spTree>
    <p:extLst>
      <p:ext uri="{BB962C8B-B14F-4D97-AF65-F5344CB8AC3E}">
        <p14:creationId xmlns:p14="http://schemas.microsoft.com/office/powerpoint/2010/main" val="85617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Below are examples of Little Endian ordering (A 32-bit memory range can contain one 32-bit word, or two 16-bit half-words, or four 8-bit Bytes)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Tree>
    <p:extLst>
      <p:ext uri="{BB962C8B-B14F-4D97-AF65-F5344CB8AC3E}">
        <p14:creationId xmlns:p14="http://schemas.microsoft.com/office/powerpoint/2010/main" val="307030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dirty="0"/>
          </a:p>
        </p:txBody>
      </p:sp>
    </p:spTree>
    <p:extLst>
      <p:ext uri="{BB962C8B-B14F-4D97-AF65-F5344CB8AC3E}">
        <p14:creationId xmlns:p14="http://schemas.microsoft.com/office/powerpoint/2010/main" val="90696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status register to hold information about the most recent result produced</a:t>
            </a:r>
          </a:p>
          <a:p>
            <a:r>
              <a:rPr lang="en-US" sz="1200" dirty="0"/>
              <a:t>by the ALU.</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13</a:t>
            </a:fld>
            <a:endParaRPr lang="en-US" dirty="0"/>
          </a:p>
        </p:txBody>
      </p:sp>
    </p:spTree>
    <p:extLst>
      <p:ext uri="{BB962C8B-B14F-4D97-AF65-F5344CB8AC3E}">
        <p14:creationId xmlns:p14="http://schemas.microsoft.com/office/powerpoint/2010/main" val="79837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waiting for the memory read to complete,</a:t>
            </a:r>
          </a:p>
          <a:p>
            <a:r>
              <a:rPr lang="en-US" sz="1200" b="0" i="0" u="none" strike="noStrike" kern="1200" baseline="0" dirty="0">
                <a:solidFill>
                  <a:schemeClr val="tx1"/>
                </a:solidFill>
                <a:latin typeface="+mn-lt"/>
                <a:ea typeface="+mn-ea"/>
                <a:cs typeface="+mn-cs"/>
              </a:rPr>
              <a:t>the control unit increments the PC in preparation for the retrieval of the next instruction</a:t>
            </a:r>
          </a:p>
          <a:p>
            <a:r>
              <a:rPr lang="en-US" sz="1200" b="0" i="0" u="none" strike="noStrike" kern="1200" baseline="0" dirty="0">
                <a:solidFill>
                  <a:schemeClr val="tx1"/>
                </a:solidFill>
                <a:latin typeface="+mn-lt"/>
                <a:ea typeface="+mn-ea"/>
                <a:cs typeface="+mn-cs"/>
              </a:rPr>
              <a:t>byte. When the memory has completed its read, the control unit copies the data</a:t>
            </a:r>
          </a:p>
          <a:p>
            <a:r>
              <a:rPr lang="en-US" sz="1200" b="0" i="0" u="none" strike="noStrike" kern="1200" baseline="0" dirty="0">
                <a:solidFill>
                  <a:schemeClr val="tx1"/>
                </a:solidFill>
                <a:latin typeface="+mn-lt"/>
                <a:ea typeface="+mn-ea"/>
                <a:cs typeface="+mn-cs"/>
              </a:rPr>
              <a:t>from the memory data bus into the instruction register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15</a:t>
            </a:fld>
            <a:endParaRPr lang="en-US" dirty="0"/>
          </a:p>
        </p:txBody>
      </p:sp>
    </p:spTree>
    <p:extLst>
      <p:ext uri="{BB962C8B-B14F-4D97-AF65-F5344CB8AC3E}">
        <p14:creationId xmlns:p14="http://schemas.microsoft.com/office/powerpoint/2010/main" val="67376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16</a:t>
            </a:fld>
            <a:endParaRPr lang="en-US" dirty="0"/>
          </a:p>
        </p:txBody>
      </p:sp>
    </p:spTree>
    <p:extLst>
      <p:ext uri="{BB962C8B-B14F-4D97-AF65-F5344CB8AC3E}">
        <p14:creationId xmlns:p14="http://schemas.microsoft.com/office/powerpoint/2010/main" val="423599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19</a:t>
            </a:fld>
            <a:endParaRPr lang="en-US" dirty="0"/>
          </a:p>
        </p:txBody>
      </p:sp>
    </p:spTree>
    <p:extLst>
      <p:ext uri="{BB962C8B-B14F-4D97-AF65-F5344CB8AC3E}">
        <p14:creationId xmlns:p14="http://schemas.microsoft.com/office/powerpoint/2010/main" val="205778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dirty="0"/>
          </a:p>
        </p:txBody>
      </p:sp>
    </p:spTree>
    <p:extLst>
      <p:ext uri="{BB962C8B-B14F-4D97-AF65-F5344CB8AC3E}">
        <p14:creationId xmlns:p14="http://schemas.microsoft.com/office/powerpoint/2010/main" val="235978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173C3-38AC-46E4-B964-8B61A0DE68BD}"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19E8B-4A60-47A9-8B89-E2DE95C5222B}"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9B59C-5F58-434B-97F1-95299BC0F5A7}"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r>
              <a:rPr lang="en-US" noProof="0"/>
              <a:t>Click icon to add chart</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4E3034BD-4769-4D50-A4D0-63E1C755C55F}" type="datetime1">
              <a:rPr lang="en-US" smtClean="0"/>
              <a:t>9/4/2025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249060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113492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21371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778713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3882435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84166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AD003D-5DAE-4D4C-BBA3-55191612D865}"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378933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247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357838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850129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620863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10005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122461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354499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831E83-C297-4AA6-A83E-90B0E9787DE8}"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085A4-A052-4143-8E9B-81248CBA5AD5}"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F2BAF8-FE21-412A-9CD5-4BB8B256533D}" type="datetime1">
              <a:rPr lang="en-US" smtClean="0"/>
              <a:t>9/4/2025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t>9/4/2025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0353B-63DE-403D-B206-DD6990A1232F}" type="datetime1">
              <a:rPr lang="en-US" smtClean="0"/>
              <a:t>9/4/2025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5EBC5F-24DA-4971-994C-EC0E91D1EFF7}"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FC797D-67F7-46A6-8933-7E63C8D97EB9}"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01309-9E16-4E9C-918D-8C812D8FE2E1}" type="datetime1">
              <a:rPr lang="en-US" smtClean="0"/>
              <a:t>9/4/2025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4177657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2743200"/>
            <a:ext cx="7772400" cy="1143000"/>
          </a:xfrm>
        </p:spPr>
        <p:txBody>
          <a:bodyPr>
            <a:normAutofit fontScale="90000"/>
          </a:bodyPr>
          <a:lstStyle/>
          <a:p>
            <a:r>
              <a:rPr lang="en-US"/>
              <a:t>L2 (CHAPTER 5)</a:t>
            </a:r>
            <a:br>
              <a:rPr lang="en-US" dirty="0"/>
            </a:br>
            <a:br>
              <a:rPr lang="en-US" dirty="0"/>
            </a:br>
            <a:r>
              <a:rPr lang="en-US" dirty="0">
                <a:cs typeface="Times New Roman" pitchFamily="18" charset="0"/>
              </a:rPr>
              <a:t>Programming in Assembly</a:t>
            </a:r>
            <a:br>
              <a:rPr lang="en-US" dirty="0">
                <a:cs typeface="Times New Roman" pitchFamily="18" charset="0"/>
              </a:rPr>
            </a:br>
            <a:r>
              <a:rPr lang="en-US" dirty="0">
                <a:cs typeface="Times New Roman" pitchFamily="18" charset="0"/>
              </a:rPr>
              <a:t>Part 1: Computer Organization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a:t>
            </a:fld>
            <a:endParaRPr lang="en-US" dirty="0"/>
          </a:p>
        </p:txBody>
      </p:sp>
    </p:spTree>
    <p:extLst>
      <p:ext uri="{BB962C8B-B14F-4D97-AF65-F5344CB8AC3E}">
        <p14:creationId xmlns:p14="http://schemas.microsoft.com/office/powerpoint/2010/main" val="144877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1B95-6950-17DD-6DE5-FC3ABF3F72BE}"/>
              </a:ext>
            </a:extLst>
          </p:cNvPr>
          <p:cNvSpPr>
            <a:spLocks noGrp="1"/>
          </p:cNvSpPr>
          <p:nvPr>
            <p:ph type="title"/>
          </p:nvPr>
        </p:nvSpPr>
        <p:spPr/>
        <p:txBody>
          <a:bodyPr/>
          <a:lstStyle/>
          <a:p>
            <a:r>
              <a:rPr lang="en-GB" dirty="0"/>
              <a:t>Quiz: Memory Byte Ordering</a:t>
            </a:r>
            <a:endParaRPr lang="en-SE" dirty="0"/>
          </a:p>
        </p:txBody>
      </p:sp>
      <p:sp>
        <p:nvSpPr>
          <p:cNvPr id="4" name="Slide Number Placeholder 3">
            <a:extLst>
              <a:ext uri="{FF2B5EF4-FFF2-40B4-BE49-F238E27FC236}">
                <a16:creationId xmlns:a16="http://schemas.microsoft.com/office/drawing/2014/main" id="{16432E91-7EF0-F071-90AF-EF4288E7F176}"/>
              </a:ext>
            </a:extLst>
          </p:cNvPr>
          <p:cNvSpPr>
            <a:spLocks noGrp="1"/>
          </p:cNvSpPr>
          <p:nvPr>
            <p:ph type="sldNum" sz="quarter" idx="12"/>
          </p:nvPr>
        </p:nvSpPr>
        <p:spPr/>
        <p:txBody>
          <a:bodyPr/>
          <a:lstStyle/>
          <a:p>
            <a:fld id="{3CC63E4C-4642-794D-A2FD-70F6B81535F5}" type="slidenum">
              <a:rPr lang="en-US" smtClean="0"/>
              <a:pPr/>
              <a:t>10</a:t>
            </a:fld>
            <a:endParaRPr lang="en-US" dirty="0"/>
          </a:p>
        </p:txBody>
      </p:sp>
      <p:graphicFrame>
        <p:nvGraphicFramePr>
          <p:cNvPr id="5" name="Table 4">
            <a:extLst>
              <a:ext uri="{FF2B5EF4-FFF2-40B4-BE49-F238E27FC236}">
                <a16:creationId xmlns:a16="http://schemas.microsoft.com/office/drawing/2014/main" id="{C436F244-D08C-9598-B214-C16B77CCBEA9}"/>
              </a:ext>
            </a:extLst>
          </p:cNvPr>
          <p:cNvGraphicFramePr>
            <a:graphicFrameLocks noGrp="1"/>
          </p:cNvGraphicFramePr>
          <p:nvPr/>
        </p:nvGraphicFramePr>
        <p:xfrm>
          <a:off x="6300535" y="2388442"/>
          <a:ext cx="4773635" cy="3017520"/>
        </p:xfrm>
        <a:graphic>
          <a:graphicData uri="http://schemas.openxmlformats.org/drawingml/2006/table">
            <a:tbl>
              <a:tblPr firstRow="1" bandRow="1">
                <a:tableStyleId>{5C22544A-7EE6-4342-B048-85BDC9FD1C3A}</a:tableStyleId>
              </a:tblPr>
              <a:tblGrid>
                <a:gridCol w="2261195">
                  <a:extLst>
                    <a:ext uri="{9D8B030D-6E8A-4147-A177-3AD203B41FA5}">
                      <a16:colId xmlns:a16="http://schemas.microsoft.com/office/drawing/2014/main" val="20000"/>
                    </a:ext>
                  </a:extLst>
                </a:gridCol>
                <a:gridCol w="2512440">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0xA7</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0x90</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0x8C</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0xEE</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9B11C2B1-80B2-6708-C391-45E1304579ED}"/>
              </a:ext>
            </a:extLst>
          </p:cNvPr>
          <p:cNvSpPr txBox="1"/>
          <p:nvPr/>
        </p:nvSpPr>
        <p:spPr>
          <a:xfrm>
            <a:off x="1117830" y="1384883"/>
            <a:ext cx="3810000" cy="1200329"/>
          </a:xfrm>
          <a:prstGeom prst="rect">
            <a:avLst/>
          </a:prstGeom>
          <a:noFill/>
        </p:spPr>
        <p:txBody>
          <a:bodyPr wrap="square" rtlCol="0">
            <a:spAutoFit/>
          </a:bodyPr>
          <a:lstStyle/>
          <a:p>
            <a:pPr defTabSz="914400" eaLnBrk="0" fontAlgn="base" hangingPunct="0">
              <a:spcBef>
                <a:spcPct val="0"/>
              </a:spcBef>
              <a:spcAft>
                <a:spcPct val="0"/>
              </a:spcAft>
              <a:defRPr/>
            </a:pPr>
            <a:r>
              <a:rPr lang="en-US" sz="2400" dirty="0">
                <a:solidFill>
                  <a:prstClr val="black"/>
                </a:solidFill>
              </a:rPr>
              <a:t>The word stored at address </a:t>
            </a:r>
            <a:r>
              <a:rPr lang="en-US" sz="2400" dirty="0">
                <a:solidFill>
                  <a:prstClr val="black"/>
                </a:solidFill>
                <a:cs typeface="Consolas" panose="020B0609020204030204" pitchFamily="49" charset="0"/>
              </a:rPr>
              <a:t>0x20008000</a:t>
            </a:r>
            <a:r>
              <a:rPr lang="en-US" sz="2400" dirty="0">
                <a:solidFill>
                  <a:prstClr val="black"/>
                </a:solidFill>
              </a:rPr>
              <a:t> </a:t>
            </a:r>
          </a:p>
          <a:p>
            <a:pPr defTabSz="914400" eaLnBrk="0" fontAlgn="base" hangingPunct="0">
              <a:spcBef>
                <a:spcPct val="0"/>
              </a:spcBef>
              <a:spcAft>
                <a:spcPct val="0"/>
              </a:spcAft>
              <a:defRPr/>
            </a:pPr>
            <a:r>
              <a:rPr lang="en-US" sz="2400" dirty="0">
                <a:solidFill>
                  <a:prstClr val="black"/>
                </a:solidFill>
              </a:rPr>
              <a:t>with Big-Endian ordering is</a:t>
            </a:r>
          </a:p>
        </p:txBody>
      </p:sp>
      <p:sp>
        <p:nvSpPr>
          <p:cNvPr id="12" name="TextBox 11">
            <a:extLst>
              <a:ext uri="{FF2B5EF4-FFF2-40B4-BE49-F238E27FC236}">
                <a16:creationId xmlns:a16="http://schemas.microsoft.com/office/drawing/2014/main" id="{AE4C2FBC-24E0-2227-DD86-1360E5B58A39}"/>
              </a:ext>
            </a:extLst>
          </p:cNvPr>
          <p:cNvSpPr txBox="1"/>
          <p:nvPr/>
        </p:nvSpPr>
        <p:spPr>
          <a:xfrm>
            <a:off x="1117830" y="3019906"/>
            <a:ext cx="3810000" cy="461665"/>
          </a:xfrm>
          <a:prstGeom prst="rect">
            <a:avLst/>
          </a:prstGeom>
          <a:noFill/>
        </p:spPr>
        <p:txBody>
          <a:bodyPr wrap="square" rtlCol="0">
            <a:spAutoFit/>
          </a:bodyPr>
          <a:lstStyle/>
          <a:p>
            <a:pPr defTabSz="914400" eaLnBrk="0" fontAlgn="base" hangingPunct="0">
              <a:spcBef>
                <a:spcPct val="0"/>
              </a:spcBef>
              <a:spcAft>
                <a:spcPct val="0"/>
              </a:spcAft>
              <a:defRPr/>
            </a:pPr>
            <a:r>
              <a:rPr lang="en-US" sz="2400" dirty="0">
                <a:solidFill>
                  <a:prstClr val="black"/>
                </a:solidFill>
              </a:rPr>
              <a:t>with Little-Endian ordering is</a:t>
            </a:r>
          </a:p>
        </p:txBody>
      </p:sp>
      <p:sp>
        <p:nvSpPr>
          <p:cNvPr id="19" name="Rectangle 18">
            <a:extLst>
              <a:ext uri="{FF2B5EF4-FFF2-40B4-BE49-F238E27FC236}">
                <a16:creationId xmlns:a16="http://schemas.microsoft.com/office/drawing/2014/main" id="{B6DF40BC-1DD3-1700-A133-EA6A0BFEFFBE}"/>
              </a:ext>
            </a:extLst>
          </p:cNvPr>
          <p:cNvSpPr/>
          <p:nvPr/>
        </p:nvSpPr>
        <p:spPr>
          <a:xfrm>
            <a:off x="1607560" y="4147712"/>
            <a:ext cx="2345514" cy="1569660"/>
          </a:xfrm>
          <a:prstGeom prst="rect">
            <a:avLst/>
          </a:prstGeom>
        </p:spPr>
        <p:txBody>
          <a:bodyPr wrap="none">
            <a:spAutoFit/>
          </a:bodyPr>
          <a:lstStyle/>
          <a:p>
            <a:pPr marL="457200" lvl="0" indent="-457200" defTabSz="914400" eaLnBrk="0" fontAlgn="base" hangingPunct="0">
              <a:spcBef>
                <a:spcPct val="0"/>
              </a:spcBef>
              <a:spcAft>
                <a:spcPct val="0"/>
              </a:spcAft>
              <a:buAutoNum type="alphaUcParenR"/>
              <a:defRPr/>
            </a:pPr>
            <a:r>
              <a:rPr lang="en-US" sz="2400" dirty="0">
                <a:latin typeface="Consolas" panose="020B0609020204030204" pitchFamily="49" charset="0"/>
                <a:cs typeface="Consolas" panose="020B0609020204030204" pitchFamily="49" charset="0"/>
              </a:rPr>
              <a:t>0xEE8C90A7</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0xA7908CEE</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0xEEC8097A</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0x7A09C8EE</a:t>
            </a:r>
          </a:p>
        </p:txBody>
      </p:sp>
      <p:sp>
        <p:nvSpPr>
          <p:cNvPr id="20" name="Rectangle 19">
            <a:extLst>
              <a:ext uri="{FF2B5EF4-FFF2-40B4-BE49-F238E27FC236}">
                <a16:creationId xmlns:a16="http://schemas.microsoft.com/office/drawing/2014/main" id="{7DE62D57-91C1-D581-786C-3A5C25DBC8D5}"/>
              </a:ext>
            </a:extLst>
          </p:cNvPr>
          <p:cNvSpPr/>
          <p:nvPr/>
        </p:nvSpPr>
        <p:spPr>
          <a:xfrm>
            <a:off x="1751745" y="2598453"/>
            <a:ext cx="2380417" cy="374730"/>
          </a:xfrm>
          <a:prstGeom prst="rect">
            <a:avLst/>
          </a:prstGeom>
          <a:solidFill>
            <a:sysClr val="window" lastClr="FFFFFF"/>
          </a:solidFill>
          <a:ln w="19050" cap="flat" cmpd="sng" algn="ctr">
            <a:solidFill>
              <a:srgbClr val="4F81BD">
                <a:shade val="50000"/>
              </a:srgbClr>
            </a:solidFill>
            <a:prstDash val="solid"/>
          </a:ln>
          <a:effectLst/>
        </p:spPr>
        <p:txBody>
          <a:bodyPr rtlCol="0" anchor="ctr"/>
          <a:lstStyle/>
          <a:p>
            <a:pPr defTabSz="914400" eaLnBrk="0" fontAlgn="base" hangingPunct="0">
              <a:spcBef>
                <a:spcPct val="0"/>
              </a:spcBef>
              <a:spcAft>
                <a:spcPct val="0"/>
              </a:spcAft>
              <a:defRPr/>
            </a:pPr>
            <a:r>
              <a:rPr kumimoji="0" lang="en-US" sz="2400"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endParaRPr kumimoji="0" lang="en-US" sz="2400" b="1"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21" name="Rectangle 20">
            <a:extLst>
              <a:ext uri="{FF2B5EF4-FFF2-40B4-BE49-F238E27FC236}">
                <a16:creationId xmlns:a16="http://schemas.microsoft.com/office/drawing/2014/main" id="{45767D0D-4233-83BA-69E3-88E441A5E173}"/>
              </a:ext>
            </a:extLst>
          </p:cNvPr>
          <p:cNvSpPr/>
          <p:nvPr/>
        </p:nvSpPr>
        <p:spPr>
          <a:xfrm>
            <a:off x="1751744" y="3547343"/>
            <a:ext cx="2380417" cy="374730"/>
          </a:xfrm>
          <a:prstGeom prst="rect">
            <a:avLst/>
          </a:prstGeom>
          <a:solidFill>
            <a:sysClr val="window" lastClr="FFFFFF"/>
          </a:solidFill>
          <a:ln w="19050" cap="flat" cmpd="sng" algn="ctr">
            <a:solidFill>
              <a:srgbClr val="4F81BD">
                <a:shade val="50000"/>
              </a:srgbClr>
            </a:solidFill>
            <a:prstDash val="solid"/>
          </a:ln>
          <a:effectLst/>
        </p:spPr>
        <p:txBody>
          <a:bodyPr rtlCol="0" anchor="ctr"/>
          <a:lstStyle/>
          <a:p>
            <a:pPr defTabSz="914400" eaLnBrk="0" fontAlgn="base" hangingPunct="0">
              <a:spcBef>
                <a:spcPct val="0"/>
              </a:spcBef>
              <a:spcAft>
                <a:spcPct val="0"/>
              </a:spcAft>
              <a:defRPr/>
            </a:pPr>
            <a:r>
              <a:rPr lang="en-US" sz="2400" kern="0" dirty="0">
                <a:solidFill>
                  <a:prstClr val="black"/>
                </a:solidFill>
                <a:latin typeface="Consolas" panose="020B0609020204030204" pitchFamily="49" charset="0"/>
                <a:cs typeface="Consolas" panose="020B0609020204030204" pitchFamily="49" charset="0"/>
              </a:rPr>
              <a:t>?</a:t>
            </a:r>
            <a:endParaRPr kumimoji="0" lang="en-US" sz="2400" b="1"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31183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BAEE5-20EE-1B5B-635C-07E926631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84BE7-EFD0-B622-D764-1C7EF2C21AC5}"/>
              </a:ext>
            </a:extLst>
          </p:cNvPr>
          <p:cNvSpPr>
            <a:spLocks noGrp="1"/>
          </p:cNvSpPr>
          <p:nvPr>
            <p:ph type="title"/>
          </p:nvPr>
        </p:nvSpPr>
        <p:spPr/>
        <p:txBody>
          <a:bodyPr/>
          <a:lstStyle/>
          <a:p>
            <a:r>
              <a:rPr lang="en-GB" dirty="0"/>
              <a:t>Quiz: Memory Byte Ordering ANS</a:t>
            </a:r>
            <a:endParaRPr lang="en-SE" dirty="0"/>
          </a:p>
        </p:txBody>
      </p:sp>
      <p:sp>
        <p:nvSpPr>
          <p:cNvPr id="4" name="Slide Number Placeholder 3">
            <a:extLst>
              <a:ext uri="{FF2B5EF4-FFF2-40B4-BE49-F238E27FC236}">
                <a16:creationId xmlns:a16="http://schemas.microsoft.com/office/drawing/2014/main" id="{5FB9865A-4327-1729-46DA-E13BE738542E}"/>
              </a:ext>
            </a:extLst>
          </p:cNvPr>
          <p:cNvSpPr>
            <a:spLocks noGrp="1"/>
          </p:cNvSpPr>
          <p:nvPr>
            <p:ph type="sldNum" sz="quarter" idx="12"/>
          </p:nvPr>
        </p:nvSpPr>
        <p:spPr/>
        <p:txBody>
          <a:bodyPr/>
          <a:lstStyle/>
          <a:p>
            <a:fld id="{3CC63E4C-4642-794D-A2FD-70F6B81535F5}" type="slidenum">
              <a:rPr lang="en-US" smtClean="0"/>
              <a:pPr/>
              <a:t>11</a:t>
            </a:fld>
            <a:endParaRPr lang="en-US" dirty="0"/>
          </a:p>
        </p:txBody>
      </p:sp>
      <p:graphicFrame>
        <p:nvGraphicFramePr>
          <p:cNvPr id="5" name="Table 4">
            <a:extLst>
              <a:ext uri="{FF2B5EF4-FFF2-40B4-BE49-F238E27FC236}">
                <a16:creationId xmlns:a16="http://schemas.microsoft.com/office/drawing/2014/main" id="{5676AF91-EF4C-4828-1542-73AA44152A1D}"/>
              </a:ext>
            </a:extLst>
          </p:cNvPr>
          <p:cNvGraphicFramePr>
            <a:graphicFrameLocks noGrp="1"/>
          </p:cNvGraphicFramePr>
          <p:nvPr/>
        </p:nvGraphicFramePr>
        <p:xfrm>
          <a:off x="6300535" y="2388442"/>
          <a:ext cx="4773635" cy="3017520"/>
        </p:xfrm>
        <a:graphic>
          <a:graphicData uri="http://schemas.openxmlformats.org/drawingml/2006/table">
            <a:tbl>
              <a:tblPr firstRow="1" bandRow="1">
                <a:tableStyleId>{5C22544A-7EE6-4342-B048-85BDC9FD1C3A}</a:tableStyleId>
              </a:tblPr>
              <a:tblGrid>
                <a:gridCol w="2261195">
                  <a:extLst>
                    <a:ext uri="{9D8B030D-6E8A-4147-A177-3AD203B41FA5}">
                      <a16:colId xmlns:a16="http://schemas.microsoft.com/office/drawing/2014/main" val="20000"/>
                    </a:ext>
                  </a:extLst>
                </a:gridCol>
                <a:gridCol w="2512440">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0xA7</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0x90</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0x8C</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0xEE</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bl>
          </a:graphicData>
        </a:graphic>
      </p:graphicFrame>
      <p:sp>
        <p:nvSpPr>
          <p:cNvPr id="11" name="TextBox 10">
            <a:extLst>
              <a:ext uri="{FF2B5EF4-FFF2-40B4-BE49-F238E27FC236}">
                <a16:creationId xmlns:a16="http://schemas.microsoft.com/office/drawing/2014/main" id="{5DD0643F-B4FD-7C20-9241-0148368D2117}"/>
              </a:ext>
            </a:extLst>
          </p:cNvPr>
          <p:cNvSpPr txBox="1"/>
          <p:nvPr/>
        </p:nvSpPr>
        <p:spPr>
          <a:xfrm>
            <a:off x="2470093" y="6038179"/>
            <a:ext cx="7660884"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defTabSz="914400" eaLnBrk="0" fontAlgn="base" hangingPunct="0">
              <a:spcBef>
                <a:spcPct val="0"/>
              </a:spcBef>
              <a:spcAft>
                <a:spcPct val="0"/>
              </a:spcAft>
              <a:defRPr/>
            </a:pPr>
            <a:r>
              <a:rPr lang="en-US" sz="2400" dirty="0">
                <a:solidFill>
                  <a:prstClr val="black"/>
                </a:solidFill>
              </a:rPr>
              <a:t>Endianness specifies Byte order, not bit order within </a:t>
            </a:r>
            <a:r>
              <a:rPr lang="en-US" sz="2400">
                <a:solidFill>
                  <a:prstClr val="black"/>
                </a:solidFill>
              </a:rPr>
              <a:t>a </a:t>
            </a:r>
            <a:r>
              <a:rPr lang="en-US" sz="2400" dirty="0">
                <a:solidFill>
                  <a:prstClr val="black"/>
                </a:solidFill>
              </a:rPr>
              <a:t>B</a:t>
            </a:r>
            <a:r>
              <a:rPr lang="en-US" sz="2400">
                <a:solidFill>
                  <a:prstClr val="black"/>
                </a:solidFill>
              </a:rPr>
              <a:t>yte</a:t>
            </a:r>
            <a:endParaRPr lang="en-US" sz="2400" dirty="0">
              <a:solidFill>
                <a:prstClr val="black"/>
              </a:solidFill>
            </a:endParaRPr>
          </a:p>
        </p:txBody>
      </p:sp>
      <p:sp>
        <p:nvSpPr>
          <p:cNvPr id="20" name="Rectangle 19">
            <a:extLst>
              <a:ext uri="{FF2B5EF4-FFF2-40B4-BE49-F238E27FC236}">
                <a16:creationId xmlns:a16="http://schemas.microsoft.com/office/drawing/2014/main" id="{884AF6E0-EF28-C2F6-DE77-F546C49D3EC8}"/>
              </a:ext>
            </a:extLst>
          </p:cNvPr>
          <p:cNvSpPr/>
          <p:nvPr/>
        </p:nvSpPr>
        <p:spPr>
          <a:xfrm>
            <a:off x="1751745" y="2598453"/>
            <a:ext cx="2380417" cy="374730"/>
          </a:xfrm>
          <a:prstGeom prst="rect">
            <a:avLst/>
          </a:prstGeom>
          <a:solidFill>
            <a:sysClr val="window" lastClr="FFFFFF"/>
          </a:solidFill>
          <a:ln w="19050" cap="flat" cmpd="sng" algn="ctr">
            <a:solidFill>
              <a:srgbClr val="4F81BD">
                <a:shade val="50000"/>
              </a:srgbClr>
            </a:solidFill>
            <a:prstDash val="solid"/>
          </a:ln>
          <a:effectLst/>
        </p:spPr>
        <p:txBody>
          <a:bodyPr rtlCol="0" anchor="ctr"/>
          <a:lstStyle/>
          <a:p>
            <a:pPr algn="ctr" defTabSz="914400" eaLnBrk="0" fontAlgn="base" hangingPunct="0">
              <a:spcBef>
                <a:spcPct val="0"/>
              </a:spcBef>
              <a:spcAft>
                <a:spcPct val="0"/>
              </a:spcAft>
              <a:defRPr/>
            </a:pPr>
            <a:r>
              <a:rPr kumimoji="0" lang="en-US" sz="2400"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 </a:t>
            </a:r>
            <a:r>
              <a:rPr lang="en-US" sz="2400" dirty="0">
                <a:latin typeface="Consolas" panose="020B0609020204030204" pitchFamily="49" charset="0"/>
                <a:cs typeface="Consolas" panose="020B0609020204030204" pitchFamily="49" charset="0"/>
              </a:rPr>
              <a:t>0xEE8C90A7</a:t>
            </a:r>
            <a:endParaRPr kumimoji="0" lang="en-US" sz="2400" b="1"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22" name="TextBox 21">
            <a:extLst>
              <a:ext uri="{FF2B5EF4-FFF2-40B4-BE49-F238E27FC236}">
                <a16:creationId xmlns:a16="http://schemas.microsoft.com/office/drawing/2014/main" id="{E2D98DB7-B06F-47C6-39AB-1D7847643F6B}"/>
              </a:ext>
            </a:extLst>
          </p:cNvPr>
          <p:cNvSpPr txBox="1"/>
          <p:nvPr/>
        </p:nvSpPr>
        <p:spPr>
          <a:xfrm>
            <a:off x="1117830" y="1384883"/>
            <a:ext cx="3810000" cy="1200329"/>
          </a:xfrm>
          <a:prstGeom prst="rect">
            <a:avLst/>
          </a:prstGeom>
          <a:noFill/>
        </p:spPr>
        <p:txBody>
          <a:bodyPr wrap="square" rtlCol="0">
            <a:spAutoFit/>
          </a:bodyPr>
          <a:lstStyle/>
          <a:p>
            <a:pPr defTabSz="914400" eaLnBrk="0" fontAlgn="base" hangingPunct="0">
              <a:spcBef>
                <a:spcPct val="0"/>
              </a:spcBef>
              <a:spcAft>
                <a:spcPct val="0"/>
              </a:spcAft>
              <a:defRPr/>
            </a:pPr>
            <a:r>
              <a:rPr lang="en-US" sz="2400" dirty="0">
                <a:solidFill>
                  <a:prstClr val="black"/>
                </a:solidFill>
              </a:rPr>
              <a:t>The word stored at address </a:t>
            </a:r>
            <a:r>
              <a:rPr lang="en-US" sz="2400" dirty="0">
                <a:solidFill>
                  <a:prstClr val="black"/>
                </a:solidFill>
                <a:cs typeface="Consolas" panose="020B0609020204030204" pitchFamily="49" charset="0"/>
              </a:rPr>
              <a:t>0x20008000</a:t>
            </a:r>
            <a:r>
              <a:rPr lang="en-US" sz="2400" dirty="0">
                <a:solidFill>
                  <a:prstClr val="black"/>
                </a:solidFill>
              </a:rPr>
              <a:t> </a:t>
            </a:r>
          </a:p>
          <a:p>
            <a:pPr defTabSz="914400" eaLnBrk="0" fontAlgn="base" hangingPunct="0">
              <a:spcBef>
                <a:spcPct val="0"/>
              </a:spcBef>
              <a:spcAft>
                <a:spcPct val="0"/>
              </a:spcAft>
              <a:defRPr/>
            </a:pPr>
            <a:r>
              <a:rPr lang="en-US" sz="2400" dirty="0">
                <a:solidFill>
                  <a:prstClr val="black"/>
                </a:solidFill>
              </a:rPr>
              <a:t>with Big-Endian ordering is</a:t>
            </a:r>
          </a:p>
        </p:txBody>
      </p:sp>
      <p:sp>
        <p:nvSpPr>
          <p:cNvPr id="25" name="TextBox 24">
            <a:extLst>
              <a:ext uri="{FF2B5EF4-FFF2-40B4-BE49-F238E27FC236}">
                <a16:creationId xmlns:a16="http://schemas.microsoft.com/office/drawing/2014/main" id="{702E569A-4080-CA36-E02B-282F8B4CFF8A}"/>
              </a:ext>
            </a:extLst>
          </p:cNvPr>
          <p:cNvSpPr txBox="1"/>
          <p:nvPr/>
        </p:nvSpPr>
        <p:spPr>
          <a:xfrm>
            <a:off x="1117830" y="3019906"/>
            <a:ext cx="3810000" cy="461665"/>
          </a:xfrm>
          <a:prstGeom prst="rect">
            <a:avLst/>
          </a:prstGeom>
          <a:noFill/>
        </p:spPr>
        <p:txBody>
          <a:bodyPr wrap="square" rtlCol="0">
            <a:spAutoFit/>
          </a:bodyPr>
          <a:lstStyle/>
          <a:p>
            <a:pPr defTabSz="914400" eaLnBrk="0" fontAlgn="base" hangingPunct="0">
              <a:spcBef>
                <a:spcPct val="0"/>
              </a:spcBef>
              <a:spcAft>
                <a:spcPct val="0"/>
              </a:spcAft>
              <a:defRPr/>
            </a:pPr>
            <a:r>
              <a:rPr lang="en-US" sz="2400" dirty="0">
                <a:solidFill>
                  <a:prstClr val="black"/>
                </a:solidFill>
              </a:rPr>
              <a:t>with Little-Endian ordering is</a:t>
            </a:r>
          </a:p>
        </p:txBody>
      </p:sp>
      <p:sp>
        <p:nvSpPr>
          <p:cNvPr id="27" name="Rectangle 26">
            <a:extLst>
              <a:ext uri="{FF2B5EF4-FFF2-40B4-BE49-F238E27FC236}">
                <a16:creationId xmlns:a16="http://schemas.microsoft.com/office/drawing/2014/main" id="{3592550F-EAE2-F4D4-E797-EFD393D17334}"/>
              </a:ext>
            </a:extLst>
          </p:cNvPr>
          <p:cNvSpPr/>
          <p:nvPr/>
        </p:nvSpPr>
        <p:spPr>
          <a:xfrm>
            <a:off x="1751745" y="3541535"/>
            <a:ext cx="2380417" cy="374730"/>
          </a:xfrm>
          <a:prstGeom prst="rect">
            <a:avLst/>
          </a:prstGeom>
          <a:solidFill>
            <a:sysClr val="window" lastClr="FFFFFF"/>
          </a:solidFill>
          <a:ln w="19050" cap="flat" cmpd="sng" algn="ctr">
            <a:solidFill>
              <a:srgbClr val="4F81BD">
                <a:shade val="50000"/>
              </a:srgbClr>
            </a:solidFill>
            <a:prstDash val="solid"/>
          </a:ln>
          <a:effectLst/>
        </p:spPr>
        <p:txBody>
          <a:bodyPr rtlCol="0" anchor="ctr"/>
          <a:lstStyle/>
          <a:p>
            <a:pPr algn="ctr" defTabSz="914400" eaLnBrk="0" fontAlgn="base" hangingPunct="0">
              <a:spcBef>
                <a:spcPct val="0"/>
              </a:spcBef>
              <a:spcAft>
                <a:spcPct val="0"/>
              </a:spcAft>
              <a:defRPr/>
            </a:pPr>
            <a:r>
              <a:rPr lang="en-US" sz="2400" kern="0" dirty="0">
                <a:solidFill>
                  <a:prstClr val="black"/>
                </a:solidFill>
                <a:latin typeface="Consolas" panose="020B0609020204030204" pitchFamily="49" charset="0"/>
                <a:cs typeface="Consolas" panose="020B0609020204030204" pitchFamily="49" charset="0"/>
              </a:rPr>
              <a:t>B</a:t>
            </a:r>
            <a:r>
              <a:rPr kumimoji="0" lang="en-US" sz="2400"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lang="en-US" sz="2400" dirty="0">
                <a:latin typeface="Consolas" panose="020B0609020204030204" pitchFamily="49" charset="0"/>
                <a:cs typeface="Consolas" panose="020B0609020204030204" pitchFamily="49" charset="0"/>
              </a:rPr>
              <a:t>0xA7908CEE</a:t>
            </a:r>
            <a:endParaRPr kumimoji="0" lang="en-US" sz="2400" b="1" i="0" u="none" strike="noStrike" kern="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28" name="Rectangle 27">
            <a:extLst>
              <a:ext uri="{FF2B5EF4-FFF2-40B4-BE49-F238E27FC236}">
                <a16:creationId xmlns:a16="http://schemas.microsoft.com/office/drawing/2014/main" id="{749825A7-B3C6-5186-5EB8-156CE24E8709}"/>
              </a:ext>
            </a:extLst>
          </p:cNvPr>
          <p:cNvSpPr/>
          <p:nvPr/>
        </p:nvSpPr>
        <p:spPr>
          <a:xfrm>
            <a:off x="1607560" y="4147712"/>
            <a:ext cx="2345514" cy="1569660"/>
          </a:xfrm>
          <a:prstGeom prst="rect">
            <a:avLst/>
          </a:prstGeom>
        </p:spPr>
        <p:txBody>
          <a:bodyPr wrap="none">
            <a:spAutoFit/>
          </a:bodyPr>
          <a:lstStyle/>
          <a:p>
            <a:pPr marL="457200" lvl="0" indent="-457200" defTabSz="914400" eaLnBrk="0" fontAlgn="base" hangingPunct="0">
              <a:spcBef>
                <a:spcPct val="0"/>
              </a:spcBef>
              <a:spcAft>
                <a:spcPct val="0"/>
              </a:spcAft>
              <a:buAutoNum type="alphaUcParenR"/>
              <a:defRPr/>
            </a:pPr>
            <a:r>
              <a:rPr lang="en-US" sz="2400" dirty="0">
                <a:latin typeface="Consolas" panose="020B0609020204030204" pitchFamily="49" charset="0"/>
                <a:cs typeface="Consolas" panose="020B0609020204030204" pitchFamily="49" charset="0"/>
              </a:rPr>
              <a:t>0xEE8C90A7</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0xA7908CEE</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0xEEC8097A</a:t>
            </a:r>
          </a:p>
          <a:p>
            <a:pPr marL="457200" indent="-457200" defTabSz="914400" eaLnBrk="0" fontAlgn="base" hangingPunct="0">
              <a:spcBef>
                <a:spcPct val="0"/>
              </a:spcBef>
              <a:spcAft>
                <a:spcPct val="0"/>
              </a:spcAft>
              <a:buFontTx/>
              <a:buAutoNum type="alphaUcParenR"/>
              <a:defRPr/>
            </a:pPr>
            <a:r>
              <a:rPr lang="en-US" sz="2400" dirty="0">
                <a:latin typeface="Consolas" panose="020B0609020204030204" pitchFamily="49" charset="0"/>
                <a:cs typeface="Consolas" panose="020B0609020204030204" pitchFamily="49" charset="0"/>
              </a:rPr>
              <a:t>0x7A09C8EE</a:t>
            </a:r>
          </a:p>
        </p:txBody>
      </p:sp>
    </p:spTree>
    <p:extLst>
      <p:ext uri="{BB962C8B-B14F-4D97-AF65-F5344CB8AC3E}">
        <p14:creationId xmlns:p14="http://schemas.microsoft.com/office/powerpoint/2010/main" val="73782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Alignment</a:t>
            </a:r>
          </a:p>
        </p:txBody>
      </p:sp>
      <p:sp>
        <p:nvSpPr>
          <p:cNvPr id="3" name="Slide Number Placeholder 2"/>
          <p:cNvSpPr>
            <a:spLocks noGrp="1"/>
          </p:cNvSpPr>
          <p:nvPr>
            <p:ph type="sldNum" sz="quarter" idx="12"/>
          </p:nvPr>
        </p:nvSpPr>
        <p:spPr/>
        <p:txBody>
          <a:bodyPr/>
          <a:lstStyle/>
          <a:p>
            <a:fld id="{3CC63E4C-4642-794D-A2FD-70F6B81535F5}" type="slidenum">
              <a:rPr lang="en-US" smtClean="0"/>
              <a:pPr/>
              <a:t>12</a:t>
            </a:fld>
            <a:endParaRPr lang="en-US" dirty="0"/>
          </a:p>
        </p:txBody>
      </p:sp>
      <p:sp>
        <p:nvSpPr>
          <p:cNvPr id="4" name="Rectangle 3"/>
          <p:cNvSpPr txBox="1">
            <a:spLocks noChangeArrowheads="1"/>
          </p:cNvSpPr>
          <p:nvPr/>
        </p:nvSpPr>
        <p:spPr>
          <a:xfrm>
            <a:off x="356524" y="13134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Assume a byte-addressable memory with a data bus that is 32 bits (4 bytes) wide</a:t>
            </a:r>
          </a:p>
          <a:p>
            <a:r>
              <a:rPr lang="en-US" sz="2000" dirty="0"/>
              <a:t>Consider 16 bytes of memory (addresses 0 to 15) arranged as four 32-bit words (4 bytes each)</a:t>
            </a:r>
          </a:p>
        </p:txBody>
      </p:sp>
      <p:sp>
        <p:nvSpPr>
          <p:cNvPr id="7" name="TextBox 6"/>
          <p:cNvSpPr txBox="1"/>
          <p:nvPr/>
        </p:nvSpPr>
        <p:spPr>
          <a:xfrm>
            <a:off x="262430" y="3632292"/>
            <a:ext cx="4775200" cy="923330"/>
          </a:xfrm>
          <a:prstGeom prst="rect">
            <a:avLst/>
          </a:prstGeom>
          <a:noFill/>
        </p:spPr>
        <p:txBody>
          <a:bodyPr wrap="square" rtlCol="0">
            <a:spAutoFit/>
          </a:bodyPr>
          <a:lstStyle/>
          <a:p>
            <a:r>
              <a:rPr lang="en-US" dirty="0">
                <a:solidFill>
                  <a:srgbClr val="FF0000"/>
                </a:solidFill>
              </a:rPr>
              <a:t>Well-aligned</a:t>
            </a:r>
            <a:r>
              <a:rPr lang="en-US" dirty="0"/>
              <a:t>: each word begins on a mod-4 address, which can be read in a single memory cycle</a:t>
            </a:r>
          </a:p>
        </p:txBody>
      </p:sp>
      <p:pic>
        <p:nvPicPr>
          <p:cNvPr id="9" name="Picture 8"/>
          <p:cNvPicPr>
            <a:picLocks noChangeAspect="1"/>
          </p:cNvPicPr>
          <p:nvPr/>
        </p:nvPicPr>
        <p:blipFill>
          <a:blip r:embed="rId3"/>
          <a:stretch>
            <a:fillRect/>
          </a:stretch>
        </p:blipFill>
        <p:spPr>
          <a:xfrm>
            <a:off x="5598280" y="2158861"/>
            <a:ext cx="5047088" cy="1494883"/>
          </a:xfrm>
          <a:prstGeom prst="rect">
            <a:avLst/>
          </a:prstGeom>
        </p:spPr>
      </p:pic>
      <p:pic>
        <p:nvPicPr>
          <p:cNvPr id="10" name="Picture 9"/>
          <p:cNvPicPr>
            <a:picLocks noChangeAspect="1"/>
          </p:cNvPicPr>
          <p:nvPr/>
        </p:nvPicPr>
        <p:blipFill>
          <a:blip r:embed="rId4"/>
          <a:stretch>
            <a:fillRect/>
          </a:stretch>
        </p:blipFill>
        <p:spPr>
          <a:xfrm>
            <a:off x="262430" y="2125775"/>
            <a:ext cx="5069925" cy="1506517"/>
          </a:xfrm>
          <a:prstGeom prst="rect">
            <a:avLst/>
          </a:prstGeom>
        </p:spPr>
      </p:pic>
      <p:sp>
        <p:nvSpPr>
          <p:cNvPr id="11" name="TextBox 10"/>
          <p:cNvSpPr txBox="1"/>
          <p:nvPr/>
        </p:nvSpPr>
        <p:spPr>
          <a:xfrm>
            <a:off x="5598280" y="3632292"/>
            <a:ext cx="4775200" cy="923330"/>
          </a:xfrm>
          <a:prstGeom prst="rect">
            <a:avLst/>
          </a:prstGeom>
          <a:noFill/>
        </p:spPr>
        <p:txBody>
          <a:bodyPr wrap="square" rtlCol="0">
            <a:spAutoFit/>
          </a:bodyPr>
          <a:lstStyle/>
          <a:p>
            <a:r>
              <a:rPr lang="en-US" dirty="0">
                <a:solidFill>
                  <a:srgbClr val="FF0000"/>
                </a:solidFill>
              </a:rPr>
              <a:t>Ill-aligned</a:t>
            </a:r>
            <a:r>
              <a:rPr lang="en-US" dirty="0"/>
              <a:t>: a word begins on address 6, not a mod-4 address, which can be read in 2 memory cycles</a:t>
            </a:r>
          </a:p>
        </p:txBody>
      </p:sp>
      <p:grpSp>
        <p:nvGrpSpPr>
          <p:cNvPr id="17" name="Group 16"/>
          <p:cNvGrpSpPr/>
          <p:nvPr/>
        </p:nvGrpSpPr>
        <p:grpSpPr>
          <a:xfrm>
            <a:off x="116841" y="4506449"/>
            <a:ext cx="11150137" cy="2308324"/>
            <a:chOff x="116841" y="4506449"/>
            <a:chExt cx="11150137" cy="2308324"/>
          </a:xfrm>
        </p:grpSpPr>
        <p:pic>
          <p:nvPicPr>
            <p:cNvPr id="12" name="Picture 11"/>
            <p:cNvPicPr>
              <a:picLocks noChangeAspect="1"/>
            </p:cNvPicPr>
            <p:nvPr/>
          </p:nvPicPr>
          <p:blipFill>
            <a:blip r:embed="rId5"/>
            <a:stretch>
              <a:fillRect/>
            </a:stretch>
          </p:blipFill>
          <p:spPr>
            <a:xfrm>
              <a:off x="5808815" y="4625282"/>
              <a:ext cx="5412488" cy="407167"/>
            </a:xfrm>
            <a:prstGeom prst="rect">
              <a:avLst/>
            </a:prstGeom>
          </p:spPr>
        </p:pic>
        <p:pic>
          <p:nvPicPr>
            <p:cNvPr id="13" name="Picture 12"/>
            <p:cNvPicPr>
              <a:picLocks noChangeAspect="1"/>
            </p:cNvPicPr>
            <p:nvPr/>
          </p:nvPicPr>
          <p:blipFill>
            <a:blip r:embed="rId6"/>
            <a:stretch>
              <a:fillRect/>
            </a:stretch>
          </p:blipFill>
          <p:spPr>
            <a:xfrm>
              <a:off x="5763140" y="5363074"/>
              <a:ext cx="5503838" cy="436250"/>
            </a:xfrm>
            <a:prstGeom prst="rect">
              <a:avLst/>
            </a:prstGeom>
          </p:spPr>
        </p:pic>
        <p:pic>
          <p:nvPicPr>
            <p:cNvPr id="14" name="Picture 13"/>
            <p:cNvPicPr>
              <a:picLocks noChangeAspect="1"/>
            </p:cNvPicPr>
            <p:nvPr/>
          </p:nvPicPr>
          <p:blipFill>
            <a:blip r:embed="rId7"/>
            <a:stretch>
              <a:fillRect/>
            </a:stretch>
          </p:blipFill>
          <p:spPr>
            <a:xfrm>
              <a:off x="5808815" y="6083107"/>
              <a:ext cx="4887225" cy="447883"/>
            </a:xfrm>
            <a:prstGeom prst="rect">
              <a:avLst/>
            </a:prstGeom>
          </p:spPr>
        </p:pic>
        <p:sp>
          <p:nvSpPr>
            <p:cNvPr id="16" name="TextBox 15"/>
            <p:cNvSpPr txBox="1"/>
            <p:nvPr/>
          </p:nvSpPr>
          <p:spPr>
            <a:xfrm>
              <a:off x="116841" y="4506449"/>
              <a:ext cx="5691974" cy="2308324"/>
            </a:xfrm>
            <a:prstGeom prst="rect">
              <a:avLst/>
            </a:prstGeom>
            <a:noFill/>
          </p:spPr>
          <p:txBody>
            <a:bodyPr wrap="square" rtlCol="0">
              <a:spAutoFit/>
            </a:bodyPr>
            <a:lstStyle/>
            <a:p>
              <a:r>
                <a:rPr lang="en-US" sz="1600" dirty="0"/>
                <a:t>The first read cycle would retrieve 4 bytes from addresses 4 through 7; of these, the bytes from addresses 4 and 5</a:t>
              </a:r>
            </a:p>
            <a:p>
              <a:r>
                <a:rPr lang="en-US" sz="1600" dirty="0"/>
                <a:t>are discarded, and those from addresses 6 and 7 are moved to the far right;</a:t>
              </a:r>
            </a:p>
            <a:p>
              <a:r>
                <a:rPr lang="en-US" sz="1600" dirty="0"/>
                <a:t>The second read cycle retrieves 4 bytes from addresses 8 through 11; the bytes from addresses 10 and 11 are  discarded, and those from addresses 8 and 9 are moved to the far left;</a:t>
              </a:r>
            </a:p>
            <a:p>
              <a:r>
                <a:rPr lang="en-US" sz="1600" dirty="0"/>
                <a:t>Finally, the two halves are combined to form the desired 32-bit operand:</a:t>
              </a:r>
            </a:p>
          </p:txBody>
        </p:sp>
      </p:grpSp>
    </p:spTree>
    <p:extLst>
      <p:ext uri="{BB962C8B-B14F-4D97-AF65-F5344CB8AC3E}">
        <p14:creationId xmlns:p14="http://schemas.microsoft.com/office/powerpoint/2010/main" val="18646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FolderShare\PERSONAL\TextBook\Revised Version\Artwork\Chapter 5\Figure 5-5. Single Accumulator 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20" y="2426132"/>
            <a:ext cx="5962595" cy="4431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latin typeface="Arial" charset="0"/>
              </a:rPr>
              <a:t>Single Accumulator Architecture</a:t>
            </a:r>
            <a:br>
              <a:rPr lang="en-US" dirty="0">
                <a:latin typeface="Arial" charset="0"/>
              </a:rPr>
            </a:b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13</a:t>
            </a:fld>
            <a:endParaRPr lang="en-US" dirty="0"/>
          </a:p>
        </p:txBody>
      </p:sp>
      <p:sp>
        <p:nvSpPr>
          <p:cNvPr id="5" name="Rectangle 3"/>
          <p:cNvSpPr txBox="1">
            <a:spLocks noChangeArrowheads="1"/>
          </p:cNvSpPr>
          <p:nvPr/>
        </p:nvSpPr>
        <p:spPr>
          <a:xfrm>
            <a:off x="356524" y="934720"/>
            <a:ext cx="11088716" cy="17373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A CPU consists of several components, including the </a:t>
            </a:r>
            <a:r>
              <a:rPr lang="en-US" sz="1800" dirty="0">
                <a:solidFill>
                  <a:srgbClr val="FF0000"/>
                </a:solidFill>
              </a:rPr>
              <a:t>arithmetic and logic unit (ALU) </a:t>
            </a:r>
            <a:r>
              <a:rPr lang="en-US" sz="1800" dirty="0"/>
              <a:t>, a set of </a:t>
            </a:r>
            <a:r>
              <a:rPr lang="en-US" sz="1800" dirty="0">
                <a:solidFill>
                  <a:srgbClr val="FF0000"/>
                </a:solidFill>
              </a:rPr>
              <a:t>registers</a:t>
            </a:r>
            <a:r>
              <a:rPr lang="en-US" sz="1800" dirty="0"/>
              <a:t>, and a </a:t>
            </a:r>
            <a:r>
              <a:rPr lang="en-US" sz="1800" dirty="0">
                <a:solidFill>
                  <a:srgbClr val="FF0000"/>
                </a:solidFill>
              </a:rPr>
              <a:t>control unit </a:t>
            </a:r>
            <a:r>
              <a:rPr lang="en-US" sz="1800" dirty="0"/>
              <a:t>. One or more data and address buses interconnect these components.</a:t>
            </a:r>
          </a:p>
          <a:p>
            <a:r>
              <a:rPr lang="en-US" sz="1800" dirty="0">
                <a:solidFill>
                  <a:srgbClr val="FF0000"/>
                </a:solidFill>
              </a:rPr>
              <a:t>Instruction registers </a:t>
            </a:r>
            <a:r>
              <a:rPr lang="en-US" sz="1800" dirty="0"/>
              <a:t>hold the current instruction; a program counter (PC) to specify the address of the next instruction to be executed, and others</a:t>
            </a:r>
          </a:p>
          <a:p>
            <a:r>
              <a:rPr lang="en-US" sz="1800" dirty="0">
                <a:solidFill>
                  <a:srgbClr val="FF0000"/>
                </a:solidFill>
              </a:rPr>
              <a:t>Data registers </a:t>
            </a:r>
            <a:r>
              <a:rPr lang="en-US" sz="1800" dirty="0"/>
              <a:t>hold the operands and the result. In the simplest configuration, a single data register called the </a:t>
            </a:r>
            <a:r>
              <a:rPr lang="en-US" sz="1800" dirty="0">
                <a:solidFill>
                  <a:srgbClr val="FF0000"/>
                </a:solidFill>
              </a:rPr>
              <a:t>accumulator (ACC) </a:t>
            </a:r>
            <a:r>
              <a:rPr lang="en-US" sz="1800" dirty="0"/>
              <a:t>is used</a:t>
            </a:r>
          </a:p>
        </p:txBody>
      </p:sp>
    </p:spTree>
    <p:extLst>
      <p:ext uri="{BB962C8B-B14F-4D97-AF65-F5344CB8AC3E}">
        <p14:creationId xmlns:p14="http://schemas.microsoft.com/office/powerpoint/2010/main" val="355801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cs typeface="Times New Roman" pitchFamily="18" charset="0"/>
              </a:rPr>
              <a:t>The Fetch-Execute Cycle</a:t>
            </a:r>
            <a:endParaRPr lang="en-US"/>
          </a:p>
        </p:txBody>
      </p:sp>
      <p:pic>
        <p:nvPicPr>
          <p:cNvPr id="2050" name="Picture 2" descr="C:\FolderShare\PERSONAL\TextBook\Revised Version\Artwork\Chapter 5\Figure 5-6. Fetch-Execute 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55" y="1781715"/>
            <a:ext cx="875665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C63E4C-4642-794D-A2FD-70F6B81535F5}" type="slidenum">
              <a:rPr lang="en-US" smtClean="0"/>
              <a:pPr/>
              <a:t>14</a:t>
            </a:fld>
            <a:endParaRPr lang="en-US" dirty="0"/>
          </a:p>
        </p:txBody>
      </p:sp>
      <p:sp>
        <p:nvSpPr>
          <p:cNvPr id="3" name="TextBox 2"/>
          <p:cNvSpPr txBox="1"/>
          <p:nvPr/>
        </p:nvSpPr>
        <p:spPr>
          <a:xfrm>
            <a:off x="250207" y="5755816"/>
            <a:ext cx="11858439" cy="523220"/>
          </a:xfrm>
          <a:prstGeom prst="rect">
            <a:avLst/>
          </a:prstGeom>
          <a:noFill/>
        </p:spPr>
        <p:txBody>
          <a:bodyPr wrap="none" rtlCol="0">
            <a:spAutoFit/>
          </a:bodyPr>
          <a:lstStyle/>
          <a:p>
            <a:r>
              <a:rPr lang="en-US" sz="2800" dirty="0"/>
              <a:t>(There is typically an instruction decode stage that is omitted here for simplicity)</a:t>
            </a:r>
          </a:p>
        </p:txBody>
      </p:sp>
    </p:spTree>
    <p:extLst>
      <p:ext uri="{BB962C8B-B14F-4D97-AF65-F5344CB8AC3E}">
        <p14:creationId xmlns:p14="http://schemas.microsoft.com/office/powerpoint/2010/main" val="3822710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883920" y="312739"/>
            <a:ext cx="10363200" cy="1143000"/>
          </a:xfrm>
        </p:spPr>
        <p:txBody>
          <a:bodyPr/>
          <a:lstStyle/>
          <a:p>
            <a:r>
              <a:rPr lang="en-US" dirty="0">
                <a:solidFill>
                  <a:srgbClr val="FF0000"/>
                </a:solidFill>
              </a:rPr>
              <a:t>Instruction Fetch</a:t>
            </a:r>
          </a:p>
        </p:txBody>
      </p:sp>
      <p:grpSp>
        <p:nvGrpSpPr>
          <p:cNvPr id="2" name="Group 1"/>
          <p:cNvGrpSpPr/>
          <p:nvPr/>
        </p:nvGrpSpPr>
        <p:grpSpPr>
          <a:xfrm>
            <a:off x="2387600" y="2334895"/>
            <a:ext cx="7924800" cy="4406900"/>
            <a:chOff x="457200" y="1781175"/>
            <a:chExt cx="7924800" cy="4406900"/>
          </a:xfrm>
        </p:grpSpPr>
        <p:sp>
          <p:nvSpPr>
            <p:cNvPr id="7171" name="Line 10"/>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2" name="Rectangle 11"/>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7173" name="Line 13"/>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4" name="Line 15"/>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5" name="Line 16"/>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5" name="Rectangle 14"/>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7196" name="Line 19"/>
            <p:cNvSpPr>
              <a:spLocks noChangeShapeType="1"/>
            </p:cNvSpPr>
            <p:nvPr/>
          </p:nvSpPr>
          <p:spPr bwMode="auto">
            <a:xfrm>
              <a:off x="1211263" y="2209800"/>
              <a:ext cx="0" cy="1295400"/>
            </a:xfrm>
            <a:prstGeom prst="line">
              <a:avLst/>
            </a:prstGeom>
            <a:noFill/>
            <a:ln w="76200">
              <a:solidFill>
                <a:schemeClr val="accent6">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ln>
                  <a:solidFill>
                    <a:srgbClr val="0000E7"/>
                  </a:solidFill>
                </a:ln>
                <a:solidFill>
                  <a:srgbClr val="FFFFFF"/>
                </a:solidFill>
                <a:latin typeface="Tahoma" pitchFamily="34" charset="0"/>
              </a:endParaRPr>
            </a:p>
          </p:txBody>
        </p:sp>
        <p:sp>
          <p:nvSpPr>
            <p:cNvPr id="7197" name="Line 20"/>
            <p:cNvSpPr>
              <a:spLocks noChangeShapeType="1"/>
            </p:cNvSpPr>
            <p:nvPr/>
          </p:nvSpPr>
          <p:spPr bwMode="auto">
            <a:xfrm>
              <a:off x="1211263" y="3886200"/>
              <a:ext cx="0" cy="1828800"/>
            </a:xfrm>
            <a:prstGeom prst="line">
              <a:avLst/>
            </a:prstGeom>
            <a:noFill/>
            <a:ln w="381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7" name="Text Box 27"/>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7178" name="Text Box 28"/>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7181" name="AutoShape 5"/>
            <p:cNvSpPr>
              <a:spLocks noChangeArrowheads="1"/>
            </p:cNvSpPr>
            <p:nvPr/>
          </p:nvSpPr>
          <p:spPr bwMode="auto">
            <a:xfrm rot="16200000">
              <a:off x="3286125" y="3505200"/>
              <a:ext cx="1752600" cy="838200"/>
            </a:xfrm>
            <a:custGeom>
              <a:avLst/>
              <a:gdLst>
                <a:gd name="T0" fmla="*/ 3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7182" name="Rectangle 7"/>
            <p:cNvSpPr>
              <a:spLocks noChangeArrowheads="1"/>
            </p:cNvSpPr>
            <p:nvPr/>
          </p:nvSpPr>
          <p:spPr bwMode="auto">
            <a:xfrm>
              <a:off x="4743450" y="2819400"/>
              <a:ext cx="1447800" cy="381000"/>
            </a:xfrm>
            <a:prstGeom prst="rect">
              <a:avLst/>
            </a:prstGeom>
            <a:solidFill>
              <a:schemeClr val="folHlink"/>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dirty="0">
                  <a:solidFill>
                    <a:srgbClr val="000000"/>
                  </a:solidFill>
                  <a:latin typeface="Tahoma" pitchFamily="34" charset="0"/>
                </a:rPr>
                <a:t>ACC</a:t>
              </a:r>
            </a:p>
          </p:txBody>
        </p:sp>
        <p:sp>
          <p:nvSpPr>
            <p:cNvPr id="7183" name="Line 17"/>
            <p:cNvSpPr>
              <a:spLocks noChangeShapeType="1"/>
            </p:cNvSpPr>
            <p:nvPr/>
          </p:nvSpPr>
          <p:spPr bwMode="auto">
            <a:xfrm>
              <a:off x="5461000" y="4800600"/>
              <a:ext cx="0" cy="914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4" name="Rectangle 9"/>
            <p:cNvSpPr>
              <a:spLocks noChangeArrowheads="1"/>
            </p:cNvSpPr>
            <p:nvPr/>
          </p:nvSpPr>
          <p:spPr bwMode="auto">
            <a:xfrm>
              <a:off x="4743450" y="4648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dirty="0">
                  <a:solidFill>
                    <a:srgbClr val="000000"/>
                  </a:solidFill>
                  <a:latin typeface="Tahoma" pitchFamily="34" charset="0"/>
                </a:rPr>
                <a:t>PC</a:t>
              </a:r>
            </a:p>
          </p:txBody>
        </p:sp>
        <p:sp>
          <p:nvSpPr>
            <p:cNvPr id="7185" name="Line 32"/>
            <p:cNvSpPr>
              <a:spLocks noChangeShapeType="1"/>
            </p:cNvSpPr>
            <p:nvPr/>
          </p:nvSpPr>
          <p:spPr bwMode="auto">
            <a:xfrm flipV="1">
              <a:off x="5461000" y="2209800"/>
              <a:ext cx="0" cy="609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6" name="Line 35"/>
            <p:cNvSpPr>
              <a:spLocks noChangeShapeType="1"/>
            </p:cNvSpPr>
            <p:nvPr/>
          </p:nvSpPr>
          <p:spPr bwMode="auto">
            <a:xfrm>
              <a:off x="3154363" y="4476750"/>
              <a:ext cx="6143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7" name="Line 36"/>
            <p:cNvSpPr>
              <a:spLocks noChangeShapeType="1"/>
            </p:cNvSpPr>
            <p:nvPr/>
          </p:nvSpPr>
          <p:spPr bwMode="auto">
            <a:xfrm>
              <a:off x="3132138" y="3898900"/>
              <a:ext cx="661987" cy="15875"/>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8" name="Line 37"/>
            <p:cNvSpPr>
              <a:spLocks noChangeShapeType="1"/>
            </p:cNvSpPr>
            <p:nvPr/>
          </p:nvSpPr>
          <p:spPr bwMode="auto">
            <a:xfrm>
              <a:off x="3170238" y="4460875"/>
              <a:ext cx="0" cy="1262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9" name="Line 38"/>
            <p:cNvSpPr>
              <a:spLocks noChangeShapeType="1"/>
            </p:cNvSpPr>
            <p:nvPr/>
          </p:nvSpPr>
          <p:spPr bwMode="auto">
            <a:xfrm flipV="1">
              <a:off x="3154363" y="2190750"/>
              <a:ext cx="0" cy="170338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0" name="Line 39"/>
            <p:cNvSpPr>
              <a:spLocks noChangeShapeType="1"/>
            </p:cNvSpPr>
            <p:nvPr/>
          </p:nvSpPr>
          <p:spPr bwMode="auto">
            <a:xfrm flipH="1">
              <a:off x="3468688" y="2601913"/>
              <a:ext cx="198755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1" name="Line 40"/>
            <p:cNvSpPr>
              <a:spLocks noChangeShapeType="1"/>
            </p:cNvSpPr>
            <p:nvPr/>
          </p:nvSpPr>
          <p:spPr bwMode="auto">
            <a:xfrm>
              <a:off x="3452813" y="2586038"/>
              <a:ext cx="0" cy="69373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2" name="Line 41"/>
            <p:cNvSpPr>
              <a:spLocks noChangeShapeType="1"/>
            </p:cNvSpPr>
            <p:nvPr/>
          </p:nvSpPr>
          <p:spPr bwMode="auto">
            <a:xfrm>
              <a:off x="3436938" y="3295650"/>
              <a:ext cx="300037"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7193" name="AutoShape 43"/>
            <p:cNvCxnSpPr>
              <a:cxnSpLocks noChangeShapeType="1"/>
              <a:stCxn id="7181" idx="1"/>
              <a:endCxn id="7182" idx="2"/>
            </p:cNvCxnSpPr>
            <p:nvPr/>
          </p:nvCxnSpPr>
          <p:spPr bwMode="auto">
            <a:xfrm flipV="1">
              <a:off x="4581525" y="3200400"/>
              <a:ext cx="885825" cy="723900"/>
            </a:xfrm>
            <a:prstGeom prst="bentConnector2">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4" name="AutoShape 44"/>
            <p:cNvCxnSpPr>
              <a:cxnSpLocks noChangeShapeType="1"/>
              <a:stCxn id="7181" idx="1"/>
              <a:endCxn id="7184" idx="0"/>
            </p:cNvCxnSpPr>
            <p:nvPr/>
          </p:nvCxnSpPr>
          <p:spPr bwMode="auto">
            <a:xfrm>
              <a:off x="4581525" y="3924300"/>
              <a:ext cx="885825" cy="7239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Line 47"/>
            <p:cNvSpPr>
              <a:spLocks noChangeShapeType="1"/>
            </p:cNvSpPr>
            <p:nvPr/>
          </p:nvSpPr>
          <p:spPr bwMode="auto">
            <a:xfrm>
              <a:off x="1970088" y="3689350"/>
              <a:ext cx="504825"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30" name="Rectangle 2051"/>
          <p:cNvSpPr>
            <a:spLocks noChangeArrowheads="1"/>
          </p:cNvSpPr>
          <p:nvPr/>
        </p:nvSpPr>
        <p:spPr bwMode="auto">
          <a:xfrm>
            <a:off x="6673850" y="312232"/>
            <a:ext cx="536765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rPr>
              <a:t>1.</a:t>
            </a:r>
            <a:r>
              <a:rPr lang="en-US" sz="2000" dirty="0">
                <a:solidFill>
                  <a:srgbClr val="000000"/>
                </a:solidFill>
                <a:latin typeface="Tahoma" pitchFamily="34" charset="0"/>
                <a:cs typeface="Times New Roman" pitchFamily="18" charset="0"/>
              </a:rPr>
              <a:t> </a:t>
            </a:r>
            <a:r>
              <a:rPr lang="en-US" sz="2000" dirty="0" err="1">
                <a:solidFill>
                  <a:srgbClr val="000000"/>
                </a:solidFill>
                <a:latin typeface="Tahoma" pitchFamily="34" charset="0"/>
              </a:rPr>
              <a:t>Memory_Address_Bus</a:t>
            </a:r>
            <a:r>
              <a:rPr lang="en-US" sz="2000" dirty="0">
                <a:solidFill>
                  <a:srgbClr val="000000"/>
                </a:solidFill>
                <a:latin typeface="Tahoma" pitchFamily="34" charset="0"/>
              </a:rPr>
              <a:t> </a:t>
            </a:r>
            <a:r>
              <a:rPr lang="en-US" sz="2000" dirty="0">
                <a:solidFill>
                  <a:srgbClr val="000000"/>
                </a:solidFill>
                <a:latin typeface="Tahoma" pitchFamily="34" charset="0"/>
                <a:sym typeface="Symbol" pitchFamily="18" charset="2"/>
              </a:rPr>
              <a:t></a:t>
            </a:r>
            <a:r>
              <a:rPr lang="en-US" sz="2000" dirty="0">
                <a:solidFill>
                  <a:srgbClr val="000000"/>
                </a:solidFill>
                <a:latin typeface="Tahoma" pitchFamily="34" charset="0"/>
              </a:rPr>
              <a:t> </a:t>
            </a:r>
            <a:r>
              <a:rPr lang="en-US" sz="2000" dirty="0" err="1">
                <a:solidFill>
                  <a:srgbClr val="000000"/>
                </a:solidFill>
                <a:latin typeface="Tahoma" pitchFamily="34" charset="0"/>
              </a:rPr>
              <a:t>Program_Counter</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2.</a:t>
            </a:r>
            <a:r>
              <a:rPr lang="en-US" sz="2000" dirty="0">
                <a:solidFill>
                  <a:srgbClr val="000000"/>
                </a:solidFill>
                <a:latin typeface="Tahoma" pitchFamily="34" charset="0"/>
                <a:cs typeface="Times New Roman" pitchFamily="18" charset="0"/>
                <a:sym typeface="Symbol" pitchFamily="18" charset="2"/>
              </a:rPr>
              <a:t> </a:t>
            </a:r>
            <a:r>
              <a:rPr lang="en-US" sz="2000" dirty="0">
                <a:solidFill>
                  <a:srgbClr val="000000"/>
                </a:solidFill>
                <a:latin typeface="Tahoma" pitchFamily="34" charset="0"/>
                <a:sym typeface="Symbol" pitchFamily="18" charset="2"/>
              </a:rPr>
              <a:t>Start Memory Read Operation</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3.</a:t>
            </a:r>
            <a:r>
              <a:rPr lang="en-US" sz="2000" dirty="0">
                <a:solidFill>
                  <a:srgbClr val="000000"/>
                </a:solidFill>
                <a:latin typeface="Tahoma" pitchFamily="34" charset="0"/>
                <a:cs typeface="Times New Roman" pitchFamily="18" charset="0"/>
                <a:sym typeface="Symbol" pitchFamily="18" charset="2"/>
              </a:rPr>
              <a:t> </a:t>
            </a:r>
            <a:r>
              <a:rPr lang="en-US" sz="2000" dirty="0">
                <a:solidFill>
                  <a:srgbClr val="000000"/>
                </a:solidFill>
                <a:latin typeface="Tahoma" pitchFamily="34" charset="0"/>
                <a:sym typeface="Symbol" pitchFamily="18" charset="2"/>
              </a:rPr>
              <a:t>Increment </a:t>
            </a:r>
            <a:r>
              <a:rPr lang="en-US" sz="2000" dirty="0" err="1">
                <a:solidFill>
                  <a:srgbClr val="000000"/>
                </a:solidFill>
                <a:latin typeface="Tahoma" pitchFamily="34" charset="0"/>
                <a:sym typeface="Symbol" pitchFamily="18" charset="2"/>
              </a:rPr>
              <a:t>Program_Counter</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4.</a:t>
            </a:r>
            <a:r>
              <a:rPr lang="en-US" sz="2000" dirty="0">
                <a:solidFill>
                  <a:srgbClr val="000000"/>
                </a:solidFill>
                <a:latin typeface="Tahoma" pitchFamily="34" charset="0"/>
                <a:cs typeface="Times New Roman" pitchFamily="18" charset="0"/>
                <a:sym typeface="Symbol" pitchFamily="18" charset="2"/>
              </a:rPr>
              <a:t> </a:t>
            </a:r>
            <a:r>
              <a:rPr lang="en-US" sz="2000" dirty="0">
                <a:solidFill>
                  <a:srgbClr val="000000"/>
                </a:solidFill>
                <a:latin typeface="Tahoma" pitchFamily="34" charset="0"/>
                <a:sym typeface="Symbol" pitchFamily="18" charset="2"/>
              </a:rPr>
              <a:t>Wait for Memory Read to Complete</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cs typeface="Times New Roman" pitchFamily="18" charset="0"/>
                <a:sym typeface="Symbol" pitchFamily="18" charset="2"/>
              </a:rPr>
              <a:t>5. </a:t>
            </a:r>
            <a:r>
              <a:rPr lang="en-US" sz="2000" dirty="0" err="1">
                <a:solidFill>
                  <a:srgbClr val="000000"/>
                </a:solidFill>
                <a:latin typeface="Tahoma" pitchFamily="34" charset="0"/>
                <a:sym typeface="Symbol" pitchFamily="18" charset="2"/>
              </a:rPr>
              <a:t>Instruction_Register</a:t>
            </a:r>
            <a:r>
              <a:rPr lang="en-US" sz="2000" dirty="0">
                <a:solidFill>
                  <a:srgbClr val="000000"/>
                </a:solidFill>
                <a:latin typeface="Tahoma" pitchFamily="34" charset="0"/>
                <a:sym typeface="Symbol" pitchFamily="18" charset="2"/>
              </a:rPr>
              <a:t> </a:t>
            </a:r>
            <a:r>
              <a:rPr lang="en-US" sz="2000" dirty="0">
                <a:solidFill>
                  <a:srgbClr val="000000"/>
                </a:solidFill>
                <a:latin typeface="Tahoma" pitchFamily="34" charset="0"/>
              </a:rPr>
              <a:t> </a:t>
            </a:r>
            <a:r>
              <a:rPr lang="en-US" sz="2000" dirty="0" err="1">
                <a:solidFill>
                  <a:srgbClr val="000000"/>
                </a:solidFill>
                <a:latin typeface="Tahoma" pitchFamily="34" charset="0"/>
              </a:rPr>
              <a:t>Memory_Data_Bus</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cs typeface="Times New Roman" pitchFamily="18" charset="0"/>
                <a:sym typeface="Symbol" pitchFamily="18" charset="2"/>
              </a:rPr>
              <a:t>6. </a:t>
            </a:r>
            <a:r>
              <a:rPr lang="en-US" sz="2000" dirty="0">
                <a:solidFill>
                  <a:srgbClr val="000000"/>
                </a:solidFill>
                <a:latin typeface="Tahoma" pitchFamily="34" charset="0"/>
                <a:sym typeface="Symbol" pitchFamily="18" charset="2"/>
              </a:rPr>
              <a:t>Go to execute phase.</a:t>
            </a:r>
          </a:p>
        </p:txBody>
      </p:sp>
    </p:spTree>
    <p:extLst>
      <p:ext uri="{BB962C8B-B14F-4D97-AF65-F5344CB8AC3E}">
        <p14:creationId xmlns:p14="http://schemas.microsoft.com/office/powerpoint/2010/main" val="114852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ChangeArrowheads="1"/>
          </p:cNvSpPr>
          <p:nvPr/>
        </p:nvSpPr>
        <p:spPr bwMode="auto">
          <a:xfrm>
            <a:off x="-457200" y="666751"/>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Load ACC</a:t>
            </a:r>
          </a:p>
        </p:txBody>
      </p:sp>
      <p:grpSp>
        <p:nvGrpSpPr>
          <p:cNvPr id="2" name="Group 1"/>
          <p:cNvGrpSpPr/>
          <p:nvPr/>
        </p:nvGrpSpPr>
        <p:grpSpPr>
          <a:xfrm>
            <a:off x="1981200" y="1781175"/>
            <a:ext cx="7924800" cy="4406900"/>
            <a:chOff x="457200" y="1781175"/>
            <a:chExt cx="7924800" cy="4406900"/>
          </a:xfrm>
        </p:grpSpPr>
        <p:sp>
          <p:nvSpPr>
            <p:cNvPr id="10243" name="Line 34"/>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4" name="Rectangle 35"/>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0245" name="Line 36"/>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6" name="Line 37"/>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7" name="Line 38"/>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6" name="Rectangle 40"/>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0267" name="Line 41"/>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8" name="Line 42"/>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9" name="Text Box 43"/>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0250" name="Text Box 44"/>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0251" name="Line 60"/>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2" name="AutoShape 46"/>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0253" name="Rectangle 47"/>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0254" name="Line 48"/>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5" name="Rectangle 49"/>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0256" name="Line 50"/>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7" name="Line 51"/>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8" name="Line 52"/>
            <p:cNvSpPr>
              <a:spLocks noChangeShapeType="1"/>
            </p:cNvSpPr>
            <p:nvPr/>
          </p:nvSpPr>
          <p:spPr bwMode="auto">
            <a:xfrm>
              <a:off x="3132138" y="3898900"/>
              <a:ext cx="663575" cy="15875"/>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9" name="Line 53"/>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0" name="Line 54"/>
            <p:cNvSpPr>
              <a:spLocks noChangeShapeType="1"/>
            </p:cNvSpPr>
            <p:nvPr/>
          </p:nvSpPr>
          <p:spPr bwMode="auto">
            <a:xfrm flipV="1">
              <a:off x="3154363" y="2190750"/>
              <a:ext cx="0" cy="1703388"/>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1" name="Line 55"/>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2" name="Line 56"/>
            <p:cNvSpPr>
              <a:spLocks noChangeShapeType="1"/>
            </p:cNvSpPr>
            <p:nvPr/>
          </p:nvSpPr>
          <p:spPr bwMode="auto">
            <a:xfrm>
              <a:off x="3452813" y="2586038"/>
              <a:ext cx="0" cy="6937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3" name="Line 57"/>
            <p:cNvSpPr>
              <a:spLocks noChangeShapeType="1"/>
            </p:cNvSpPr>
            <p:nvPr/>
          </p:nvSpPr>
          <p:spPr bwMode="auto">
            <a:xfrm>
              <a:off x="3436938" y="3295650"/>
              <a:ext cx="3016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0264" name="AutoShape 59"/>
            <p:cNvCxnSpPr>
              <a:cxnSpLocks noChangeShapeType="1"/>
              <a:stCxn id="10252" idx="1"/>
              <a:endCxn id="10255" idx="0"/>
            </p:cNvCxnSpPr>
            <p:nvPr/>
          </p:nvCxnSpPr>
          <p:spPr bwMode="auto">
            <a:xfrm>
              <a:off x="4602163" y="3924300"/>
              <a:ext cx="86518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5" name="AutoShape 58"/>
            <p:cNvCxnSpPr>
              <a:cxnSpLocks noChangeShapeType="1"/>
              <a:stCxn id="10252" idx="1"/>
              <a:endCxn id="10253" idx="2"/>
            </p:cNvCxnSpPr>
            <p:nvPr/>
          </p:nvCxnSpPr>
          <p:spPr bwMode="auto">
            <a:xfrm flipV="1">
              <a:off x="4602163" y="3219450"/>
              <a:ext cx="865187" cy="704850"/>
            </a:xfrm>
            <a:prstGeom prst="bentConnector2">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Rectangle 2051"/>
          <p:cNvSpPr>
            <a:spLocks noChangeArrowheads="1"/>
          </p:cNvSpPr>
          <p:nvPr/>
        </p:nvSpPr>
        <p:spPr bwMode="auto">
          <a:xfrm>
            <a:off x="6976743" y="276950"/>
            <a:ext cx="53676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a:solidFill>
                  <a:srgbClr val="000000"/>
                </a:solidFill>
                <a:latin typeface="Tahoma" pitchFamily="34" charset="0"/>
              </a:rPr>
              <a:t>An instruction that loads data from memory into the accumulator takes the address of the memory operand from the instruction register, places it on the address bus, initiates a memory read operation, and then transfers the memory data through the ALU to the accumulator.</a:t>
            </a:r>
          </a:p>
        </p:txBody>
      </p:sp>
    </p:spTree>
    <p:extLst>
      <p:ext uri="{BB962C8B-B14F-4D97-AF65-F5344CB8AC3E}">
        <p14:creationId xmlns:p14="http://schemas.microsoft.com/office/powerpoint/2010/main" val="133934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02920" y="568327"/>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ADD</a:t>
            </a:r>
          </a:p>
        </p:txBody>
      </p:sp>
      <p:grpSp>
        <p:nvGrpSpPr>
          <p:cNvPr id="2" name="Group 1"/>
          <p:cNvGrpSpPr/>
          <p:nvPr/>
        </p:nvGrpSpPr>
        <p:grpSpPr>
          <a:xfrm>
            <a:off x="1981200" y="1828801"/>
            <a:ext cx="7924800" cy="4359275"/>
            <a:chOff x="457200" y="1828800"/>
            <a:chExt cx="7924800" cy="4359275"/>
          </a:xfrm>
        </p:grpSpPr>
        <p:sp>
          <p:nvSpPr>
            <p:cNvPr id="11267" name="Line 5"/>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68" name="Rectangle 6"/>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1269" name="Line 7"/>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0" name="Line 8"/>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1" name="Line 9"/>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91" name="Rectangle 11"/>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1292" name="Line 12"/>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93" name="Line 13"/>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3" name="Text Box 14"/>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1274" name="Text Box 15"/>
            <p:cNvSpPr txBox="1">
              <a:spLocks noChangeArrowheads="1"/>
            </p:cNvSpPr>
            <p:nvPr/>
          </p:nvSpPr>
          <p:spPr bwMode="auto">
            <a:xfrm>
              <a:off x="3048000" y="18288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1275" name="AutoShape 17"/>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1276" name="Rectangle 18"/>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1277" name="Line 19"/>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8" name="Rectangle 20"/>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1279" name="Line 21"/>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0" name="Line 22"/>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1" name="Line 23"/>
            <p:cNvSpPr>
              <a:spLocks noChangeShapeType="1"/>
            </p:cNvSpPr>
            <p:nvPr/>
          </p:nvSpPr>
          <p:spPr bwMode="auto">
            <a:xfrm>
              <a:off x="3132138" y="3898900"/>
              <a:ext cx="663575" cy="15875"/>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2" name="Line 24"/>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3" name="Line 25"/>
            <p:cNvSpPr>
              <a:spLocks noChangeShapeType="1"/>
            </p:cNvSpPr>
            <p:nvPr/>
          </p:nvSpPr>
          <p:spPr bwMode="auto">
            <a:xfrm flipV="1">
              <a:off x="3154363" y="2190750"/>
              <a:ext cx="0" cy="173990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4" name="Line 26"/>
            <p:cNvSpPr>
              <a:spLocks noChangeShapeType="1"/>
            </p:cNvSpPr>
            <p:nvPr/>
          </p:nvSpPr>
          <p:spPr bwMode="auto">
            <a:xfrm flipH="1">
              <a:off x="3468688" y="2601913"/>
              <a:ext cx="2043112"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5" name="Line 27"/>
            <p:cNvSpPr>
              <a:spLocks noChangeShapeType="1"/>
            </p:cNvSpPr>
            <p:nvPr/>
          </p:nvSpPr>
          <p:spPr bwMode="auto">
            <a:xfrm>
              <a:off x="3443288" y="2565400"/>
              <a:ext cx="4762" cy="75882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6" name="Line 28"/>
            <p:cNvSpPr>
              <a:spLocks noChangeShapeType="1"/>
            </p:cNvSpPr>
            <p:nvPr/>
          </p:nvSpPr>
          <p:spPr bwMode="auto">
            <a:xfrm>
              <a:off x="3436938" y="3295650"/>
              <a:ext cx="301625"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1287" name="AutoShape 30"/>
            <p:cNvCxnSpPr>
              <a:cxnSpLocks noChangeShapeType="1"/>
              <a:stCxn id="11275" idx="1"/>
              <a:endCxn id="11278" idx="0"/>
            </p:cNvCxnSpPr>
            <p:nvPr/>
          </p:nvCxnSpPr>
          <p:spPr bwMode="auto">
            <a:xfrm>
              <a:off x="4602163" y="3924300"/>
              <a:ext cx="86518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8" name="Line 31"/>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9" name="Line 32"/>
            <p:cNvSpPr>
              <a:spLocks noChangeShapeType="1"/>
            </p:cNvSpPr>
            <p:nvPr/>
          </p:nvSpPr>
          <p:spPr bwMode="auto">
            <a:xfrm>
              <a:off x="5468938" y="2601913"/>
              <a:ext cx="0" cy="204787"/>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1290" name="AutoShape 29"/>
            <p:cNvCxnSpPr>
              <a:cxnSpLocks noChangeShapeType="1"/>
              <a:stCxn id="11275" idx="1"/>
              <a:endCxn id="11276" idx="2"/>
            </p:cNvCxnSpPr>
            <p:nvPr/>
          </p:nvCxnSpPr>
          <p:spPr bwMode="auto">
            <a:xfrm flipV="1">
              <a:off x="4602163" y="3219450"/>
              <a:ext cx="865187" cy="704850"/>
            </a:xfrm>
            <a:prstGeom prst="bentConnector2">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051"/>
          <p:cNvSpPr>
            <a:spLocks noChangeArrowheads="1"/>
          </p:cNvSpPr>
          <p:nvPr/>
        </p:nvSpPr>
        <p:spPr bwMode="auto">
          <a:xfrm>
            <a:off x="6976743" y="276950"/>
            <a:ext cx="53676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a:solidFill>
                  <a:srgbClr val="000000"/>
                </a:solidFill>
                <a:latin typeface="Tahoma" pitchFamily="34" charset="0"/>
              </a:rPr>
              <a:t>Once an operand has been loaded into the accumulator, a subsequent instruction can perform an addition between it and a second operand, taking one operand from memory, a second from the accumulator</a:t>
            </a:r>
          </a:p>
        </p:txBody>
      </p:sp>
    </p:spTree>
    <p:extLst>
      <p:ext uri="{BB962C8B-B14F-4D97-AF65-F5344CB8AC3E}">
        <p14:creationId xmlns:p14="http://schemas.microsoft.com/office/powerpoint/2010/main" val="78506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0988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Store ACC</a:t>
            </a:r>
          </a:p>
        </p:txBody>
      </p:sp>
      <p:grpSp>
        <p:nvGrpSpPr>
          <p:cNvPr id="2" name="Group 1"/>
          <p:cNvGrpSpPr/>
          <p:nvPr/>
        </p:nvGrpSpPr>
        <p:grpSpPr>
          <a:xfrm>
            <a:off x="1981200" y="1781175"/>
            <a:ext cx="7924800" cy="4406900"/>
            <a:chOff x="457200" y="1781175"/>
            <a:chExt cx="7924800" cy="4406900"/>
          </a:xfrm>
        </p:grpSpPr>
        <p:sp>
          <p:nvSpPr>
            <p:cNvPr id="12291" name="Line 5"/>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2" name="Rectangle 6"/>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2293" name="Line 7"/>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4" name="Line 8"/>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5" name="Line 9"/>
            <p:cNvSpPr>
              <a:spLocks noChangeShapeType="1"/>
            </p:cNvSpPr>
            <p:nvPr/>
          </p:nvSpPr>
          <p:spPr bwMode="auto">
            <a:xfrm flipV="1">
              <a:off x="7696200" y="2209800"/>
              <a:ext cx="0" cy="533400"/>
            </a:xfrm>
            <a:prstGeom prst="line">
              <a:avLst/>
            </a:prstGeom>
            <a:noFill/>
            <a:ln w="76200">
              <a:solidFill>
                <a:schemeClr val="accent2"/>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4" name="Rectangle 11"/>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2315" name="Line 12"/>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6" name="Line 13"/>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7" name="Text Box 14"/>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2298" name="Text Box 15"/>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2299" name="AutoShape 17"/>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2300" name="Rectangle 18"/>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2301" name="Line 19"/>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2" name="Rectangle 20"/>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2303" name="Line 22"/>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4" name="Line 23"/>
            <p:cNvSpPr>
              <a:spLocks noChangeShapeType="1"/>
            </p:cNvSpPr>
            <p:nvPr/>
          </p:nvSpPr>
          <p:spPr bwMode="auto">
            <a:xfrm>
              <a:off x="3132138" y="3898900"/>
              <a:ext cx="663575" cy="15875"/>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5" name="Line 24"/>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6" name="Line 25"/>
            <p:cNvSpPr>
              <a:spLocks noChangeShapeType="1"/>
            </p:cNvSpPr>
            <p:nvPr/>
          </p:nvSpPr>
          <p:spPr bwMode="auto">
            <a:xfrm flipV="1">
              <a:off x="3154363" y="2190750"/>
              <a:ext cx="0" cy="17033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7" name="Line 26"/>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8" name="Line 27"/>
            <p:cNvSpPr>
              <a:spLocks noChangeShapeType="1"/>
            </p:cNvSpPr>
            <p:nvPr/>
          </p:nvSpPr>
          <p:spPr bwMode="auto">
            <a:xfrm>
              <a:off x="3452813" y="2586038"/>
              <a:ext cx="0" cy="6937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9" name="Line 28"/>
            <p:cNvSpPr>
              <a:spLocks noChangeShapeType="1"/>
            </p:cNvSpPr>
            <p:nvPr/>
          </p:nvSpPr>
          <p:spPr bwMode="auto">
            <a:xfrm>
              <a:off x="3436938" y="3295650"/>
              <a:ext cx="3016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2310" name="AutoShape 29"/>
            <p:cNvCxnSpPr>
              <a:cxnSpLocks noChangeShapeType="1"/>
              <a:stCxn id="12299" idx="1"/>
              <a:endCxn id="12300" idx="2"/>
            </p:cNvCxnSpPr>
            <p:nvPr/>
          </p:nvCxnSpPr>
          <p:spPr bwMode="auto">
            <a:xfrm flipV="1">
              <a:off x="4583113" y="3219450"/>
              <a:ext cx="884237" cy="70485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30"/>
            <p:cNvCxnSpPr>
              <a:cxnSpLocks noChangeShapeType="1"/>
              <a:stCxn id="12299" idx="1"/>
              <a:endCxn id="12302" idx="0"/>
            </p:cNvCxnSpPr>
            <p:nvPr/>
          </p:nvCxnSpPr>
          <p:spPr bwMode="auto">
            <a:xfrm>
              <a:off x="4583113" y="3924300"/>
              <a:ext cx="88423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2" name="Line 31"/>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3" name="Line 21"/>
            <p:cNvSpPr>
              <a:spLocks noChangeShapeType="1"/>
            </p:cNvSpPr>
            <p:nvPr/>
          </p:nvSpPr>
          <p:spPr bwMode="auto">
            <a:xfrm flipV="1">
              <a:off x="5461000" y="2209800"/>
              <a:ext cx="0" cy="6096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29" name="Rectangle 2051"/>
          <p:cNvSpPr>
            <a:spLocks noChangeArrowheads="1"/>
          </p:cNvSpPr>
          <p:nvPr/>
        </p:nvSpPr>
        <p:spPr bwMode="auto">
          <a:xfrm>
            <a:off x="7271703" y="914401"/>
            <a:ext cx="5570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a:solidFill>
                  <a:srgbClr val="000000"/>
                </a:solidFill>
                <a:latin typeface="Tahoma" pitchFamily="34" charset="0"/>
              </a:rPr>
              <a:t>Replaces content of ACC with the result of ADD.</a:t>
            </a:r>
          </a:p>
        </p:txBody>
      </p:sp>
    </p:spTree>
    <p:extLst>
      <p:ext uri="{BB962C8B-B14F-4D97-AF65-F5344CB8AC3E}">
        <p14:creationId xmlns:p14="http://schemas.microsoft.com/office/powerpoint/2010/main" val="320551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18640" y="533400"/>
            <a:ext cx="10363200" cy="1143000"/>
          </a:xfrm>
        </p:spPr>
        <p:txBody>
          <a:bodyPr/>
          <a:lstStyle/>
          <a:p>
            <a:r>
              <a:rPr lang="en-US" dirty="0">
                <a:solidFill>
                  <a:srgbClr val="FF0000"/>
                </a:solidFill>
              </a:rPr>
              <a:t>Execution Phase: Branch</a:t>
            </a:r>
          </a:p>
        </p:txBody>
      </p:sp>
      <p:grpSp>
        <p:nvGrpSpPr>
          <p:cNvPr id="2" name="Group 1"/>
          <p:cNvGrpSpPr/>
          <p:nvPr/>
        </p:nvGrpSpPr>
        <p:grpSpPr>
          <a:xfrm>
            <a:off x="1981200" y="1781175"/>
            <a:ext cx="7924800" cy="4406900"/>
            <a:chOff x="457200" y="1781175"/>
            <a:chExt cx="7924800" cy="4406900"/>
          </a:xfrm>
        </p:grpSpPr>
        <p:sp>
          <p:nvSpPr>
            <p:cNvPr id="13315" name="Line 3"/>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6" name="Rectangle 4"/>
            <p:cNvSpPr>
              <a:spLocks noChangeArrowheads="1"/>
            </p:cNvSpPr>
            <p:nvPr/>
          </p:nvSpPr>
          <p:spPr bwMode="auto">
            <a:xfrm>
              <a:off x="6934200" y="2743200"/>
              <a:ext cx="1447800" cy="22098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3317" name="Line 5"/>
            <p:cNvSpPr>
              <a:spLocks noChangeShapeType="1"/>
            </p:cNvSpPr>
            <p:nvPr/>
          </p:nvSpPr>
          <p:spPr bwMode="auto">
            <a:xfrm>
              <a:off x="457200" y="2209800"/>
              <a:ext cx="79248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8" name="Line 6"/>
            <p:cNvSpPr>
              <a:spLocks noChangeShapeType="1"/>
            </p:cNvSpPr>
            <p:nvPr/>
          </p:nvSpPr>
          <p:spPr bwMode="auto">
            <a:xfrm flipV="1">
              <a:off x="7696200" y="4953000"/>
              <a:ext cx="0" cy="7620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9" name="Line 7"/>
            <p:cNvSpPr>
              <a:spLocks noChangeShapeType="1"/>
            </p:cNvSpPr>
            <p:nvPr/>
          </p:nvSpPr>
          <p:spPr bwMode="auto">
            <a:xfrm flipV="1">
              <a:off x="7696200" y="2209800"/>
              <a:ext cx="0" cy="533400"/>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9" name="Rectangle 9"/>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3340" name="Line 10"/>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41" name="Line 11"/>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21" name="Text Box 12"/>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3322" name="Text Box 13"/>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3325" name="AutoShape 15"/>
            <p:cNvSpPr>
              <a:spLocks noChangeArrowheads="1"/>
            </p:cNvSpPr>
            <p:nvPr/>
          </p:nvSpPr>
          <p:spPr bwMode="auto">
            <a:xfrm rot="16200000">
              <a:off x="3286125" y="3505200"/>
              <a:ext cx="1752600" cy="838200"/>
            </a:xfrm>
            <a:custGeom>
              <a:avLst/>
              <a:gdLst>
                <a:gd name="T0" fmla="*/ 3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3326" name="Rectangle 16"/>
            <p:cNvSpPr>
              <a:spLocks noChangeArrowheads="1"/>
            </p:cNvSpPr>
            <p:nvPr/>
          </p:nvSpPr>
          <p:spPr bwMode="auto">
            <a:xfrm>
              <a:off x="4743450" y="28194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3327" name="Line 17"/>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28" name="Rectangle 18"/>
            <p:cNvSpPr>
              <a:spLocks noChangeArrowheads="1"/>
            </p:cNvSpPr>
            <p:nvPr/>
          </p:nvSpPr>
          <p:spPr bwMode="auto">
            <a:xfrm>
              <a:off x="4743450" y="4648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3329" name="Line 19"/>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0" name="Line 20"/>
            <p:cNvSpPr>
              <a:spLocks noChangeShapeType="1"/>
            </p:cNvSpPr>
            <p:nvPr/>
          </p:nvSpPr>
          <p:spPr bwMode="auto">
            <a:xfrm>
              <a:off x="3154363" y="4476750"/>
              <a:ext cx="6143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1" name="Line 21"/>
            <p:cNvSpPr>
              <a:spLocks noChangeShapeType="1"/>
            </p:cNvSpPr>
            <p:nvPr/>
          </p:nvSpPr>
          <p:spPr bwMode="auto">
            <a:xfrm>
              <a:off x="3132138" y="3898900"/>
              <a:ext cx="661987" cy="15875"/>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2" name="Line 22"/>
            <p:cNvSpPr>
              <a:spLocks noChangeShapeType="1"/>
            </p:cNvSpPr>
            <p:nvPr/>
          </p:nvSpPr>
          <p:spPr bwMode="auto">
            <a:xfrm>
              <a:off x="3170238" y="4460875"/>
              <a:ext cx="0" cy="1262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3" name="Line 23"/>
            <p:cNvSpPr>
              <a:spLocks noChangeShapeType="1"/>
            </p:cNvSpPr>
            <p:nvPr/>
          </p:nvSpPr>
          <p:spPr bwMode="auto">
            <a:xfrm flipV="1">
              <a:off x="3154363" y="2190750"/>
              <a:ext cx="0" cy="17033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4" name="Line 24"/>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5" name="Line 25"/>
            <p:cNvSpPr>
              <a:spLocks noChangeShapeType="1"/>
            </p:cNvSpPr>
            <p:nvPr/>
          </p:nvSpPr>
          <p:spPr bwMode="auto">
            <a:xfrm>
              <a:off x="3452813" y="2586038"/>
              <a:ext cx="0" cy="69373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6" name="Line 26"/>
            <p:cNvSpPr>
              <a:spLocks noChangeShapeType="1"/>
            </p:cNvSpPr>
            <p:nvPr/>
          </p:nvSpPr>
          <p:spPr bwMode="auto">
            <a:xfrm>
              <a:off x="3436938" y="3295650"/>
              <a:ext cx="300037"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3337" name="AutoShape 27"/>
            <p:cNvCxnSpPr>
              <a:cxnSpLocks noChangeShapeType="1"/>
              <a:stCxn id="13325" idx="1"/>
              <a:endCxn id="13326" idx="2"/>
            </p:cNvCxnSpPr>
            <p:nvPr/>
          </p:nvCxnSpPr>
          <p:spPr bwMode="auto">
            <a:xfrm flipV="1">
              <a:off x="4581525" y="3200400"/>
              <a:ext cx="885825"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8" name="AutoShape 28"/>
            <p:cNvCxnSpPr>
              <a:cxnSpLocks noChangeShapeType="1"/>
              <a:stCxn id="13325" idx="1"/>
              <a:endCxn id="13328" idx="0"/>
            </p:cNvCxnSpPr>
            <p:nvPr/>
          </p:nvCxnSpPr>
          <p:spPr bwMode="auto">
            <a:xfrm>
              <a:off x="4581525" y="3924300"/>
              <a:ext cx="885825" cy="7239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4" name="Line 29"/>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29" name="Rectangle 2051"/>
          <p:cNvSpPr>
            <a:spLocks noChangeArrowheads="1"/>
          </p:cNvSpPr>
          <p:nvPr/>
        </p:nvSpPr>
        <p:spPr bwMode="auto">
          <a:xfrm>
            <a:off x="6621463" y="276950"/>
            <a:ext cx="5570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rgbClr val="000000"/>
                </a:solidFill>
                <a:latin typeface="Tahoma" pitchFamily="34" charset="0"/>
              </a:rPr>
              <a:t>A branch instruction loads a new address into the PC during the execute phase. This address may have been stored as a constant, as a value retrieved from a register or read from memory, or as the result of some calculation performed during the execute phase of the branch instruction</a:t>
            </a:r>
          </a:p>
        </p:txBody>
      </p:sp>
    </p:spTree>
    <p:extLst>
      <p:ext uri="{BB962C8B-B14F-4D97-AF65-F5344CB8AC3E}">
        <p14:creationId xmlns:p14="http://schemas.microsoft.com/office/powerpoint/2010/main" val="135990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dirty="0"/>
              <a:t>von Neumann Architecture</a:t>
            </a:r>
          </a:p>
        </p:txBody>
      </p:sp>
      <p:sp>
        <p:nvSpPr>
          <p:cNvPr id="4101" name="Rectangle 3"/>
          <p:cNvSpPr>
            <a:spLocks noGrp="1" noChangeArrowheads="1"/>
          </p:cNvSpPr>
          <p:nvPr>
            <p:ph idx="1"/>
          </p:nvPr>
        </p:nvSpPr>
        <p:spPr/>
        <p:txBody>
          <a:bodyPr/>
          <a:lstStyle/>
          <a:p>
            <a:r>
              <a:rPr lang="en-US" dirty="0"/>
              <a:t>Memory holds data, instructions.</a:t>
            </a:r>
          </a:p>
          <a:p>
            <a:r>
              <a:rPr lang="en-US" dirty="0"/>
              <a:t>CPU fetches instructions from memory.</a:t>
            </a:r>
          </a:p>
          <a:p>
            <a:r>
              <a:rPr lang="en-US" dirty="0"/>
              <a:t>CPU registers: program counter (PC), instruction register (IR), general-purpose registers, etc.</a:t>
            </a:r>
          </a:p>
        </p:txBody>
      </p:sp>
    </p:spTree>
    <p:extLst>
      <p:ext uri="{BB962C8B-B14F-4D97-AF65-F5344CB8AC3E}">
        <p14:creationId xmlns:p14="http://schemas.microsoft.com/office/powerpoint/2010/main" val="14045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a:latin typeface="Tahoma" pitchFamily="34" charset="0"/>
              </a:rPr>
              <a:t>result </a:t>
            </a:r>
            <a:r>
              <a:rPr lang="en-US" sz="3600">
                <a:latin typeface="Tahoma" pitchFamily="34" charset="0"/>
                <a:sym typeface="Symbol" pitchFamily="18" charset="2"/>
              </a:rPr>
              <a:t></a:t>
            </a:r>
            <a:r>
              <a:rPr lang="en-US" sz="3600">
                <a:latin typeface="Tahoma" pitchFamily="34" charset="0"/>
              </a:rPr>
              <a:t> op1 + op2</a:t>
            </a:r>
          </a:p>
        </p:txBody>
      </p:sp>
      <p:sp>
        <p:nvSpPr>
          <p:cNvPr id="14339" name="Rectangle 3"/>
          <p:cNvSpPr>
            <a:spLocks noChangeArrowheads="1"/>
          </p:cNvSpPr>
          <p:nvPr/>
        </p:nvSpPr>
        <p:spPr bwMode="auto">
          <a:xfrm>
            <a:off x="3092977" y="3123766"/>
            <a:ext cx="5867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2743200" algn="l"/>
              </a:tabLst>
            </a:pPr>
            <a:r>
              <a:rPr lang="en-US" sz="2000" dirty="0">
                <a:solidFill>
                  <a:srgbClr val="000000"/>
                </a:solidFill>
              </a:rPr>
              <a:t>ACC </a:t>
            </a:r>
            <a:r>
              <a:rPr lang="en-US" sz="2000" dirty="0">
                <a:solidFill>
                  <a:srgbClr val="000000"/>
                </a:solidFill>
                <a:sym typeface="Symbol" pitchFamily="18" charset="2"/>
              </a:rPr>
              <a:t></a:t>
            </a:r>
            <a:r>
              <a:rPr lang="en-US" sz="2000" dirty="0">
                <a:solidFill>
                  <a:srgbClr val="000000"/>
                </a:solidFill>
              </a:rPr>
              <a:t> MEM[adrs_of_op1]</a:t>
            </a:r>
            <a:endParaRPr lang="en-US" sz="2000" dirty="0">
              <a:solidFill>
                <a:srgbClr val="000000"/>
              </a:solidFill>
              <a:cs typeface="Times New Roman" pitchFamily="18" charset="0"/>
              <a:sym typeface="Symbol" pitchFamily="18" charset="2"/>
            </a:endParaRPr>
          </a:p>
          <a:p>
            <a:pPr>
              <a:tabLst>
                <a:tab pos="2743200" algn="l"/>
              </a:tabLst>
            </a:pPr>
            <a:r>
              <a:rPr lang="en-US" sz="2000" dirty="0">
                <a:solidFill>
                  <a:srgbClr val="000000"/>
                </a:solidFill>
                <a:sym typeface="Symbol" pitchFamily="18" charset="2"/>
              </a:rPr>
              <a:t>ACC </a:t>
            </a:r>
            <a:r>
              <a:rPr lang="en-US" sz="2000" dirty="0">
                <a:solidFill>
                  <a:srgbClr val="000000"/>
                </a:solidFill>
              </a:rPr>
              <a:t> ACC + MEM[adrs_of_op2]</a:t>
            </a:r>
            <a:endParaRPr lang="en-US" sz="2000" dirty="0">
              <a:solidFill>
                <a:srgbClr val="000000"/>
              </a:solidFill>
              <a:cs typeface="Times New Roman" pitchFamily="18" charset="0"/>
              <a:sym typeface="Symbol" pitchFamily="18" charset="2"/>
            </a:endParaRPr>
          </a:p>
          <a:p>
            <a:pPr>
              <a:tabLst>
                <a:tab pos="2743200" algn="l"/>
              </a:tabLst>
            </a:pPr>
            <a:r>
              <a:rPr lang="en-US" sz="2000" dirty="0">
                <a:solidFill>
                  <a:srgbClr val="000000"/>
                </a:solidFill>
                <a:sym typeface="Symbol" pitchFamily="18" charset="2"/>
              </a:rPr>
              <a:t>MEM[</a:t>
            </a:r>
            <a:r>
              <a:rPr lang="en-US" sz="2000" dirty="0" err="1">
                <a:solidFill>
                  <a:srgbClr val="000000"/>
                </a:solidFill>
                <a:sym typeface="Symbol" pitchFamily="18" charset="2"/>
              </a:rPr>
              <a:t>adrs_of_result</a:t>
            </a:r>
            <a:r>
              <a:rPr lang="en-US" sz="2000" dirty="0">
                <a:solidFill>
                  <a:srgbClr val="000000"/>
                </a:solidFill>
                <a:sym typeface="Symbol" pitchFamily="18" charset="2"/>
              </a:rPr>
              <a:t>] </a:t>
            </a:r>
            <a:r>
              <a:rPr lang="en-US" sz="2000" dirty="0">
                <a:solidFill>
                  <a:srgbClr val="000000"/>
                </a:solidFill>
              </a:rPr>
              <a:t> ACC</a:t>
            </a:r>
            <a:endParaRPr lang="en-US" sz="2000" dirty="0">
              <a:solidFill>
                <a:srgbClr val="000000"/>
              </a:solidFill>
              <a:sym typeface="Symbol" pitchFamily="18" charset="2"/>
            </a:endParaRPr>
          </a:p>
        </p:txBody>
      </p:sp>
      <p:sp>
        <p:nvSpPr>
          <p:cNvPr id="14340" name="Rectangle 4"/>
          <p:cNvSpPr>
            <a:spLocks noChangeArrowheads="1"/>
          </p:cNvSpPr>
          <p:nvPr/>
        </p:nvSpPr>
        <p:spPr bwMode="auto">
          <a:xfrm>
            <a:off x="1561171" y="4511166"/>
            <a:ext cx="877824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REG[R1] </a:t>
            </a:r>
            <a:r>
              <a:rPr lang="en-US" sz="2000" dirty="0">
                <a:solidFill>
                  <a:srgbClr val="000000"/>
                </a:solidFill>
                <a:sym typeface="Symbol" pitchFamily="18" charset="2"/>
              </a:rPr>
              <a:t></a:t>
            </a:r>
            <a:r>
              <a:rPr lang="en-US" sz="2000" dirty="0"/>
              <a:t> MEM[adrs_of_op1] ;Copy 1st operand from memory into register ‘R1'</a:t>
            </a:r>
          </a:p>
          <a:p>
            <a:r>
              <a:rPr lang="en-US" sz="2000" dirty="0"/>
              <a:t>REG[R2] </a:t>
            </a:r>
            <a:r>
              <a:rPr lang="en-US" sz="2000" dirty="0">
                <a:solidFill>
                  <a:srgbClr val="000000"/>
                </a:solidFill>
                <a:sym typeface="Symbol" pitchFamily="18" charset="2"/>
              </a:rPr>
              <a:t> </a:t>
            </a:r>
            <a:r>
              <a:rPr lang="en-US" sz="2000" dirty="0"/>
              <a:t>MEM[adrs_of_op2] ;Copy 1st operand from memory into register ‘R2'</a:t>
            </a:r>
          </a:p>
          <a:p>
            <a:r>
              <a:rPr lang="en-US" sz="2000" dirty="0"/>
              <a:t>REG[R3] </a:t>
            </a:r>
            <a:r>
              <a:rPr lang="en-US" sz="2000" dirty="0">
                <a:solidFill>
                  <a:srgbClr val="000000"/>
                </a:solidFill>
                <a:sym typeface="Symbol" pitchFamily="18" charset="2"/>
              </a:rPr>
              <a:t></a:t>
            </a:r>
            <a:r>
              <a:rPr lang="en-US" sz="2000" dirty="0"/>
              <a:t> REG[R1] + REG[R2] ;Perform the addition, leaving the result in a 3rd register</a:t>
            </a:r>
          </a:p>
          <a:p>
            <a:r>
              <a:rPr lang="en-US" sz="2000" dirty="0"/>
              <a:t>MEM[</a:t>
            </a:r>
            <a:r>
              <a:rPr lang="en-US" sz="2000" dirty="0" err="1"/>
              <a:t>adrs_of_result</a:t>
            </a:r>
            <a:r>
              <a:rPr lang="en-US" sz="2000" dirty="0"/>
              <a:t>] </a:t>
            </a:r>
            <a:r>
              <a:rPr lang="en-US" sz="2000" dirty="0">
                <a:solidFill>
                  <a:srgbClr val="000000"/>
                </a:solidFill>
                <a:sym typeface="Symbol" pitchFamily="18" charset="2"/>
              </a:rPr>
              <a:t></a:t>
            </a:r>
            <a:r>
              <a:rPr lang="en-US" sz="2000" dirty="0"/>
              <a:t> REG[R3] ;Store contents of register ‘R3' into memory</a:t>
            </a:r>
            <a:endParaRPr lang="en-US" sz="2800" dirty="0">
              <a:solidFill>
                <a:srgbClr val="000000"/>
              </a:solidFill>
              <a:sym typeface="Symbol" pitchFamily="18" charset="2"/>
            </a:endParaRPr>
          </a:p>
        </p:txBody>
      </p:sp>
      <p:sp>
        <p:nvSpPr>
          <p:cNvPr id="14341" name="Text Box 5"/>
          <p:cNvSpPr txBox="1">
            <a:spLocks noChangeArrowheads="1"/>
          </p:cNvSpPr>
          <p:nvPr/>
        </p:nvSpPr>
        <p:spPr bwMode="auto">
          <a:xfrm>
            <a:off x="1828800" y="2736516"/>
            <a:ext cx="51964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dirty="0">
                <a:solidFill>
                  <a:srgbClr val="000000"/>
                </a:solidFill>
              </a:rPr>
              <a:t>Single Accumulator Architecture:</a:t>
            </a:r>
          </a:p>
        </p:txBody>
      </p:sp>
      <p:sp>
        <p:nvSpPr>
          <p:cNvPr id="14342" name="Text Box 6"/>
          <p:cNvSpPr txBox="1">
            <a:spLocks noChangeArrowheads="1"/>
          </p:cNvSpPr>
          <p:nvPr/>
        </p:nvSpPr>
        <p:spPr bwMode="auto">
          <a:xfrm>
            <a:off x="1905000" y="4126568"/>
            <a:ext cx="683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altLang="zh-CN" dirty="0">
                <a:solidFill>
                  <a:srgbClr val="000000"/>
                </a:solidFill>
              </a:rPr>
              <a:t>Load/Store Architecture</a:t>
            </a:r>
            <a:r>
              <a:rPr lang="en-US" dirty="0">
                <a:solidFill>
                  <a:srgbClr val="000000"/>
                </a:solidFill>
              </a:rPr>
              <a:t>(almost all modern CPUs):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20</a:t>
            </a:fld>
            <a:endParaRPr lang="en-US" dirty="0"/>
          </a:p>
        </p:txBody>
      </p:sp>
      <p:sp>
        <p:nvSpPr>
          <p:cNvPr id="8" name="Rectangle 3"/>
          <p:cNvSpPr txBox="1">
            <a:spLocks noChangeArrowheads="1"/>
          </p:cNvSpPr>
          <p:nvPr/>
        </p:nvSpPr>
        <p:spPr>
          <a:xfrm>
            <a:off x="323042" y="1097281"/>
            <a:ext cx="11088716" cy="17373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The past slides illustrate the </a:t>
            </a:r>
            <a:r>
              <a:rPr lang="en-US" sz="2000" dirty="0">
                <a:solidFill>
                  <a:srgbClr val="FF0000"/>
                </a:solidFill>
              </a:rPr>
              <a:t>single-accumulator machine</a:t>
            </a:r>
            <a:r>
              <a:rPr lang="en-US" sz="2000" dirty="0"/>
              <a:t>, where an ALU instruction can perform arithmetic operation between register and memory in a single cycle;</a:t>
            </a:r>
          </a:p>
          <a:p>
            <a:r>
              <a:rPr lang="en-US" sz="2000" dirty="0"/>
              <a:t>Modern CPUs are typically </a:t>
            </a:r>
            <a:r>
              <a:rPr lang="en-US" sz="2000" dirty="0">
                <a:solidFill>
                  <a:srgbClr val="FF0000"/>
                </a:solidFill>
              </a:rPr>
              <a:t>register machines</a:t>
            </a:r>
            <a:r>
              <a:rPr lang="en-US" sz="2000" dirty="0"/>
              <a:t>, where an ALU instruction can only perform arithmetic operation between two registers; separate load/store instructions are used to transfer data between register and memory.</a:t>
            </a:r>
          </a:p>
        </p:txBody>
      </p:sp>
    </p:spTree>
    <p:extLst>
      <p:ext uri="{BB962C8B-B14F-4D97-AF65-F5344CB8AC3E}">
        <p14:creationId xmlns:p14="http://schemas.microsoft.com/office/powerpoint/2010/main" val="171091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p:txBody>
          <a:bodyPr/>
          <a:lstStyle/>
          <a:p>
            <a:r>
              <a:rPr lang="en-US"/>
              <a:t>The ARM Processor Family</a:t>
            </a:r>
          </a:p>
        </p:txBody>
      </p:sp>
      <p:sp>
        <p:nvSpPr>
          <p:cNvPr id="15363" name="Rectangle 7"/>
          <p:cNvSpPr>
            <a:spLocks noGrp="1" noChangeArrowheads="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3CC63E4C-4642-794D-A2FD-70F6B81535F5}" type="slidenum">
              <a:rPr lang="en-US" smtClean="0"/>
              <a:pPr/>
              <a:t>21</a:t>
            </a:fld>
            <a:endParaRPr lang="en-US" dirty="0"/>
          </a:p>
        </p:txBody>
      </p:sp>
    </p:spTree>
    <p:extLst>
      <p:ext uri="{BB962C8B-B14F-4D97-AF65-F5344CB8AC3E}">
        <p14:creationId xmlns:p14="http://schemas.microsoft.com/office/powerpoint/2010/main" val="408544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Three Instruction Sets</a:t>
            </a:r>
          </a:p>
        </p:txBody>
      </p:sp>
      <p:sp>
        <p:nvSpPr>
          <p:cNvPr id="16387" name="Rectangle 1224"/>
          <p:cNvSpPr>
            <a:spLocks noGrp="1" noChangeArrowheads="1"/>
          </p:cNvSpPr>
          <p:nvPr>
            <p:ph type="body" idx="1"/>
          </p:nvPr>
        </p:nvSpPr>
        <p:spPr>
          <a:xfrm>
            <a:off x="1122680" y="1336040"/>
            <a:ext cx="6305550" cy="4114800"/>
          </a:xfrm>
        </p:spPr>
        <p:txBody>
          <a:bodyPr>
            <a:noAutofit/>
          </a:bodyPr>
          <a:lstStyle/>
          <a:p>
            <a:pPr>
              <a:lnSpc>
                <a:spcPct val="80000"/>
              </a:lnSpc>
            </a:pPr>
            <a:r>
              <a:rPr lang="en-US" sz="2800" dirty="0"/>
              <a:t>ARM Instruction Set</a:t>
            </a:r>
          </a:p>
          <a:p>
            <a:pPr lvl="1">
              <a:lnSpc>
                <a:spcPct val="80000"/>
              </a:lnSpc>
            </a:pPr>
            <a:r>
              <a:rPr lang="en-US" sz="2400" dirty="0"/>
              <a:t>Instructions are 32 bits wide</a:t>
            </a:r>
          </a:p>
          <a:p>
            <a:pPr lvl="1">
              <a:lnSpc>
                <a:spcPct val="80000"/>
              </a:lnSpc>
            </a:pPr>
            <a:r>
              <a:rPr lang="en-US" sz="2400" dirty="0"/>
              <a:t>Original RISC (lots of parallelism)</a:t>
            </a:r>
          </a:p>
          <a:p>
            <a:pPr lvl="1">
              <a:lnSpc>
                <a:spcPct val="80000"/>
              </a:lnSpc>
            </a:pPr>
            <a:r>
              <a:rPr lang="en-US" sz="2400" dirty="0"/>
              <a:t>“Load/Store” Architecture</a:t>
            </a:r>
          </a:p>
          <a:p>
            <a:pPr>
              <a:lnSpc>
                <a:spcPct val="80000"/>
              </a:lnSpc>
            </a:pPr>
            <a:r>
              <a:rPr lang="en-US" sz="2800" dirty="0"/>
              <a:t>Thumb Instruction Set</a:t>
            </a:r>
          </a:p>
          <a:p>
            <a:pPr lvl="1">
              <a:lnSpc>
                <a:spcPct val="80000"/>
              </a:lnSpc>
            </a:pPr>
            <a:r>
              <a:rPr lang="en-US" sz="2400" dirty="0"/>
              <a:t>Subset of ARM instructions, some restrictions</a:t>
            </a:r>
          </a:p>
          <a:p>
            <a:pPr lvl="1">
              <a:lnSpc>
                <a:spcPct val="80000"/>
              </a:lnSpc>
            </a:pPr>
            <a:r>
              <a:rPr lang="en-US" sz="2400" dirty="0"/>
              <a:t>Instructions are 16 bits wide</a:t>
            </a:r>
          </a:p>
          <a:p>
            <a:pPr lvl="1">
              <a:lnSpc>
                <a:spcPct val="80000"/>
              </a:lnSpc>
            </a:pPr>
            <a:r>
              <a:rPr lang="en-US" sz="2400" dirty="0"/>
              <a:t>Less parallelism, longer instruction sequences</a:t>
            </a:r>
          </a:p>
          <a:p>
            <a:pPr lvl="1">
              <a:lnSpc>
                <a:spcPct val="80000"/>
              </a:lnSpc>
            </a:pPr>
            <a:r>
              <a:rPr lang="en-US" sz="2400" dirty="0"/>
              <a:t>but total code size is 30% smaller</a:t>
            </a:r>
          </a:p>
          <a:p>
            <a:pPr>
              <a:lnSpc>
                <a:spcPct val="80000"/>
              </a:lnSpc>
            </a:pPr>
            <a:r>
              <a:rPr lang="en-US" sz="2800" dirty="0" err="1"/>
              <a:t>Jazelle</a:t>
            </a:r>
            <a:r>
              <a:rPr lang="en-US" sz="2800" dirty="0"/>
              <a:t> Instruction Set</a:t>
            </a:r>
          </a:p>
          <a:p>
            <a:pPr lvl="1">
              <a:lnSpc>
                <a:spcPct val="80000"/>
              </a:lnSpc>
            </a:pPr>
            <a:r>
              <a:rPr lang="en-US" sz="2400" dirty="0"/>
              <a:t>Java byte codes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22</a:t>
            </a:fld>
            <a:endParaRPr lang="en-US" dirty="0"/>
          </a:p>
        </p:txBody>
      </p:sp>
      <p:sp>
        <p:nvSpPr>
          <p:cNvPr id="16" name="AutoShape 1225"/>
          <p:cNvSpPr>
            <a:spLocks noChangeArrowheads="1"/>
          </p:cNvSpPr>
          <p:nvPr/>
        </p:nvSpPr>
        <p:spPr bwMode="auto">
          <a:xfrm>
            <a:off x="7918768" y="3255170"/>
            <a:ext cx="1766887" cy="1166812"/>
          </a:xfrm>
          <a:prstGeom prst="roundRect">
            <a:avLst>
              <a:gd name="adj" fmla="val 16667"/>
            </a:avLst>
          </a:prstGeom>
          <a:solidFill>
            <a:srgbClr val="CCECFF"/>
          </a:solidFill>
          <a:ln w="9525">
            <a:solidFill>
              <a:srgbClr val="FFFFFF">
                <a:lumMod val="50000"/>
              </a:srgb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Tahoma" pitchFamily="34" charset="0"/>
              </a:rPr>
              <a:t>Hardware</a:t>
            </a:r>
            <a:br>
              <a:rPr kumimoji="0" lang="en-US" sz="2000" b="1" i="0" u="none" strike="noStrike" kern="0" cap="none" spc="0" normalizeH="0" baseline="0" noProof="0">
                <a:ln>
                  <a:noFill/>
                </a:ln>
                <a:solidFill>
                  <a:srgbClr val="000000"/>
                </a:solidFill>
                <a:effectLst/>
                <a:uLnTx/>
                <a:uFillTx/>
                <a:latin typeface="Tahoma" pitchFamily="34" charset="0"/>
              </a:rPr>
            </a:br>
            <a:r>
              <a:rPr kumimoji="0" lang="en-US" sz="2000" b="1" i="0" u="none" strike="noStrike" kern="0" cap="none" spc="0" normalizeH="0" baseline="0" noProof="0">
                <a:ln>
                  <a:noFill/>
                </a:ln>
                <a:solidFill>
                  <a:srgbClr val="000000"/>
                </a:solidFill>
                <a:effectLst/>
                <a:uLnTx/>
                <a:uFillTx/>
                <a:latin typeface="Tahoma" pitchFamily="34" charset="0"/>
              </a:rPr>
              <a:t>Decoder</a:t>
            </a:r>
          </a:p>
        </p:txBody>
      </p:sp>
      <p:cxnSp>
        <p:nvCxnSpPr>
          <p:cNvPr id="17" name="AutoShape 1226"/>
          <p:cNvCxnSpPr>
            <a:cxnSpLocks noChangeShapeType="1"/>
            <a:endCxn id="16" idx="0"/>
          </p:cNvCxnSpPr>
          <p:nvPr/>
        </p:nvCxnSpPr>
        <p:spPr bwMode="auto">
          <a:xfrm>
            <a:off x="8803005" y="2766220"/>
            <a:ext cx="0" cy="48895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1227"/>
          <p:cNvSpPr txBox="1">
            <a:spLocks noChangeArrowheads="1"/>
          </p:cNvSpPr>
          <p:nvPr/>
        </p:nvSpPr>
        <p:spPr bwMode="auto">
          <a:xfrm>
            <a:off x="7745730" y="2104232"/>
            <a:ext cx="2065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16-bit Thumb Instruction</a:t>
            </a:r>
          </a:p>
        </p:txBody>
      </p:sp>
      <p:cxnSp>
        <p:nvCxnSpPr>
          <p:cNvPr id="19" name="AutoShape 1228"/>
          <p:cNvCxnSpPr>
            <a:cxnSpLocks noChangeShapeType="1"/>
            <a:stCxn id="16" idx="2"/>
          </p:cNvCxnSpPr>
          <p:nvPr/>
        </p:nvCxnSpPr>
        <p:spPr bwMode="auto">
          <a:xfrm>
            <a:off x="8803005" y="4421982"/>
            <a:ext cx="1588" cy="566738"/>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1229"/>
          <p:cNvSpPr txBox="1">
            <a:spLocks noChangeArrowheads="1"/>
          </p:cNvSpPr>
          <p:nvPr/>
        </p:nvSpPr>
        <p:spPr bwMode="auto">
          <a:xfrm>
            <a:off x="7755255" y="4968082"/>
            <a:ext cx="2065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32-bit ARM Instruction</a:t>
            </a:r>
          </a:p>
        </p:txBody>
      </p:sp>
    </p:spTree>
    <p:extLst>
      <p:ext uri="{BB962C8B-B14F-4D97-AF65-F5344CB8AC3E}">
        <p14:creationId xmlns:p14="http://schemas.microsoft.com/office/powerpoint/2010/main" val="3309061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93925" y="0"/>
            <a:ext cx="7772400" cy="1143000"/>
          </a:xfrm>
        </p:spPr>
        <p:txBody>
          <a:bodyPr/>
          <a:lstStyle/>
          <a:p>
            <a:r>
              <a:rPr lang="en-US"/>
              <a:t>Three Instruction Sets</a:t>
            </a:r>
          </a:p>
        </p:txBody>
      </p:sp>
      <p:sp>
        <p:nvSpPr>
          <p:cNvPr id="17453" name="Text Box 45"/>
          <p:cNvSpPr txBox="1">
            <a:spLocks noChangeArrowheads="1"/>
          </p:cNvSpPr>
          <p:nvPr/>
        </p:nvSpPr>
        <p:spPr bwMode="auto">
          <a:xfrm>
            <a:off x="2344739" y="5927726"/>
            <a:ext cx="782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a:t>* LM3S811 (a Cortex M3 variation) uses the Thumb2 set</a:t>
            </a:r>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23</a:t>
            </a:fld>
            <a:endParaRPr lang="en-US"/>
          </a:p>
        </p:txBody>
      </p:sp>
      <p:sp>
        <p:nvSpPr>
          <p:cNvPr id="3" name="Table Placeholder 2"/>
          <p:cNvSpPr>
            <a:spLocks noGrp="1"/>
          </p:cNvSpPr>
          <p:nvPr>
            <p:ph type="tbl" idx="1"/>
          </p:nvPr>
        </p:nvSpPr>
        <p:spPr/>
        <p:txBody>
          <a:bodyPr/>
          <a:lstStyle/>
          <a:p>
            <a:endParaRPr lang="en-US"/>
          </a:p>
        </p:txBody>
      </p:sp>
      <p:graphicFrame>
        <p:nvGraphicFramePr>
          <p:cNvPr id="8" name="Group 3"/>
          <p:cNvGraphicFramePr>
            <a:graphicFrameLocks/>
          </p:cNvGraphicFramePr>
          <p:nvPr>
            <p:extLst>
              <p:ext uri="{D42A27DB-BD31-4B8C-83A1-F6EECF244321}">
                <p14:modId xmlns:p14="http://schemas.microsoft.com/office/powerpoint/2010/main" val="359206988"/>
              </p:ext>
            </p:extLst>
          </p:nvPr>
        </p:nvGraphicFramePr>
        <p:xfrm>
          <a:off x="1833880" y="1403351"/>
          <a:ext cx="7772400" cy="454664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872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a:ln>
                          <a:noFill/>
                        </a:ln>
                        <a:solidFill>
                          <a:srgbClr val="000000"/>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ARM</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00"/>
                          </a:solidFill>
                          <a:effectLst/>
                          <a:latin typeface="Arial" charset="0"/>
                        </a:rPr>
                        <a:t>Thumb</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Jazelle</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58883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Instruction Size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32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16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8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Core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58</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30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&gt; 60% of Java byte codes in hardware; rest in software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Conditional Execution</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most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Only branch instructions or in an IT block</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N/A</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5872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Data processing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Access to barrel shifter and ALU</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Separate barrel shifter and ALU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N/A</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58883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Program status register</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Read/write in privileged mode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No direct access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N/A</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Register usage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15 general purpose registers + pc</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8 general purpose registers + 7 high registers + pc</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N/A</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63630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Thumb-2 Performance vs den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1" y="1533525"/>
            <a:ext cx="5338763" cy="4738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435" name="Rectangle 6"/>
          <p:cNvSpPr>
            <a:spLocks noGrp="1" noChangeArrowheads="1"/>
          </p:cNvSpPr>
          <p:nvPr>
            <p:ph type="title"/>
          </p:nvPr>
        </p:nvSpPr>
        <p:spPr>
          <a:xfrm>
            <a:off x="2209800" y="309563"/>
            <a:ext cx="7772400" cy="1143000"/>
          </a:xfrm>
        </p:spPr>
        <p:txBody>
          <a:bodyPr/>
          <a:lstStyle/>
          <a:p>
            <a:r>
              <a:rPr lang="en-US"/>
              <a:t>Code Density vs. Performance</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24</a:t>
            </a:fld>
            <a:endParaRPr lang="en-US" dirty="0"/>
          </a:p>
        </p:txBody>
      </p:sp>
    </p:spTree>
    <p:extLst>
      <p:ext uri="{BB962C8B-B14F-4D97-AF65-F5344CB8AC3E}">
        <p14:creationId xmlns:p14="http://schemas.microsoft.com/office/powerpoint/2010/main" val="324754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r>
              <a:rPr lang="en-US" dirty="0"/>
              <a:t>The ARMv7-M “Cortex-M3”</a:t>
            </a:r>
            <a:br>
              <a:rPr lang="en-US" dirty="0"/>
            </a:br>
            <a:r>
              <a:rPr lang="en-US" dirty="0"/>
              <a:t>Architecture</a:t>
            </a:r>
          </a:p>
        </p:txBody>
      </p:sp>
      <p:sp>
        <p:nvSpPr>
          <p:cNvPr id="19459" name="Rectangle 5"/>
          <p:cNvSpPr>
            <a:spLocks noGrp="1" noChangeArrowheads="1"/>
          </p:cNvSpPr>
          <p:nvPr>
            <p:ph type="subTitle" idx="1"/>
          </p:nvPr>
        </p:nvSpPr>
        <p:spPr/>
        <p:txBody>
          <a:bodyPr/>
          <a:lstStyle/>
          <a:p>
            <a:endParaRPr lang="en-US"/>
          </a:p>
        </p:txBody>
      </p:sp>
      <p:sp>
        <p:nvSpPr>
          <p:cNvPr id="2" name="Slide Number Placeholder 1"/>
          <p:cNvSpPr>
            <a:spLocks noGrp="1"/>
          </p:cNvSpPr>
          <p:nvPr>
            <p:ph type="sldNum" sz="quarter" idx="12"/>
          </p:nvPr>
        </p:nvSpPr>
        <p:spPr/>
        <p:txBody>
          <a:bodyPr/>
          <a:lstStyle/>
          <a:p>
            <a:fld id="{3CC63E4C-4642-794D-A2FD-70F6B81535F5}" type="slidenum">
              <a:rPr lang="en-US" smtClean="0"/>
              <a:pPr/>
              <a:t>25</a:t>
            </a:fld>
            <a:endParaRPr lang="en-US" dirty="0"/>
          </a:p>
        </p:txBody>
      </p:sp>
    </p:spTree>
    <p:extLst>
      <p:ext uri="{BB962C8B-B14F-4D97-AF65-F5344CB8AC3E}">
        <p14:creationId xmlns:p14="http://schemas.microsoft.com/office/powerpoint/2010/main" val="339414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99139" y="259976"/>
            <a:ext cx="7772400" cy="1143000"/>
          </a:xfrm>
        </p:spPr>
        <p:txBody>
          <a:bodyPr/>
          <a:lstStyle/>
          <a:p>
            <a:r>
              <a:rPr lang="en-US" dirty="0"/>
              <a:t>ARM Cortex-M3 CPU</a:t>
            </a:r>
          </a:p>
        </p:txBody>
      </p:sp>
      <p:sp>
        <p:nvSpPr>
          <p:cNvPr id="4" name="Slide Number Placeholder 3"/>
          <p:cNvSpPr>
            <a:spLocks noGrp="1"/>
          </p:cNvSpPr>
          <p:nvPr>
            <p:ph type="sldNum" sz="quarter" idx="12"/>
          </p:nvPr>
        </p:nvSpPr>
        <p:spPr/>
        <p:txBody>
          <a:bodyPr/>
          <a:lstStyle/>
          <a:p>
            <a:fld id="{3CC63E4C-4642-794D-A2FD-70F6B81535F5}" type="slidenum">
              <a:rPr lang="en-US" smtClean="0"/>
              <a:pPr/>
              <a:t>26</a:t>
            </a:fld>
            <a:endParaRPr lang="en-US" dirty="0"/>
          </a:p>
        </p:txBody>
      </p:sp>
      <p:grpSp>
        <p:nvGrpSpPr>
          <p:cNvPr id="86" name="Group 85"/>
          <p:cNvGrpSpPr/>
          <p:nvPr/>
        </p:nvGrpSpPr>
        <p:grpSpPr>
          <a:xfrm>
            <a:off x="5708444" y="1239807"/>
            <a:ext cx="6390434" cy="4959063"/>
            <a:chOff x="938213" y="-68263"/>
            <a:chExt cx="8274050" cy="6424613"/>
          </a:xfrm>
        </p:grpSpPr>
        <p:sp>
          <p:nvSpPr>
            <p:cNvPr id="87" name="Line 24"/>
            <p:cNvSpPr>
              <a:spLocks noChangeShapeType="1"/>
            </p:cNvSpPr>
            <p:nvPr/>
          </p:nvSpPr>
          <p:spPr bwMode="auto">
            <a:xfrm flipV="1">
              <a:off x="2741613" y="3119438"/>
              <a:ext cx="2978150" cy="111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88" name="Rectangle 51"/>
            <p:cNvSpPr>
              <a:spLocks noChangeArrowheads="1"/>
            </p:cNvSpPr>
            <p:nvPr/>
          </p:nvSpPr>
          <p:spPr bwMode="auto">
            <a:xfrm>
              <a:off x="4111625" y="3038475"/>
              <a:ext cx="188913" cy="173038"/>
            </a:xfrm>
            <a:prstGeom prst="rect">
              <a:avLst/>
            </a:prstGeom>
            <a:solidFill>
              <a:srgbClr val="FFFFFF"/>
            </a:solidFill>
            <a:ln>
              <a:solidFill>
                <a:srgbClr val="FFFFFF"/>
              </a:solid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89" name="Line 21"/>
            <p:cNvSpPr>
              <a:spLocks noChangeShapeType="1"/>
            </p:cNvSpPr>
            <p:nvPr/>
          </p:nvSpPr>
          <p:spPr bwMode="auto">
            <a:xfrm>
              <a:off x="4211638" y="2714625"/>
              <a:ext cx="0" cy="65881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0" name="Line 48"/>
            <p:cNvSpPr>
              <a:spLocks noChangeShapeType="1"/>
            </p:cNvSpPr>
            <p:nvPr/>
          </p:nvSpPr>
          <p:spPr bwMode="auto">
            <a:xfrm flipH="1">
              <a:off x="3678238" y="5276850"/>
              <a:ext cx="4762" cy="2873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1" name="Rectangle 5"/>
            <p:cNvSpPr>
              <a:spLocks noChangeArrowheads="1"/>
            </p:cNvSpPr>
            <p:nvPr/>
          </p:nvSpPr>
          <p:spPr bwMode="auto">
            <a:xfrm>
              <a:off x="2117725" y="1706563"/>
              <a:ext cx="4756150" cy="1006475"/>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Registers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R0 – R15</a:t>
              </a:r>
            </a:p>
          </p:txBody>
        </p:sp>
        <p:sp>
          <p:nvSpPr>
            <p:cNvPr id="92" name="Rectangle 8"/>
            <p:cNvSpPr>
              <a:spLocks noChangeArrowheads="1"/>
            </p:cNvSpPr>
            <p:nvPr/>
          </p:nvSpPr>
          <p:spPr bwMode="auto">
            <a:xfrm>
              <a:off x="3413125" y="3408363"/>
              <a:ext cx="1620838" cy="544512"/>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Barrel Shifter</a:t>
              </a:r>
            </a:p>
          </p:txBody>
        </p:sp>
        <p:sp>
          <p:nvSpPr>
            <p:cNvPr id="93" name="Rectangle 9"/>
            <p:cNvSpPr>
              <a:spLocks noChangeArrowheads="1"/>
            </p:cNvSpPr>
            <p:nvPr/>
          </p:nvSpPr>
          <p:spPr bwMode="auto">
            <a:xfrm>
              <a:off x="2708275" y="812800"/>
              <a:ext cx="1757363" cy="555625"/>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Sign Extender</a:t>
              </a:r>
            </a:p>
          </p:txBody>
        </p:sp>
        <p:sp>
          <p:nvSpPr>
            <p:cNvPr id="94" name="Rectangle 12"/>
            <p:cNvSpPr>
              <a:spLocks noChangeArrowheads="1"/>
            </p:cNvSpPr>
            <p:nvPr/>
          </p:nvSpPr>
          <p:spPr bwMode="auto">
            <a:xfrm>
              <a:off x="5397500" y="5564188"/>
              <a:ext cx="1609725" cy="496887"/>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solidFill>
                    <a:srgbClr val="000000"/>
                  </a:solidFill>
                  <a:effectLst/>
                  <a:uLnTx/>
                  <a:uFillTx/>
                  <a:latin typeface="Tahoma" pitchFamily="34" charset="0"/>
                </a:rPr>
                <a:t>Incrementer</a:t>
              </a:r>
              <a:endParaRPr kumimoji="0" lang="en-US" sz="1600" b="0" i="0" u="none" strike="noStrike" kern="0" cap="none" spc="0" normalizeH="0" baseline="0" noProof="0" dirty="0">
                <a:ln>
                  <a:noFill/>
                </a:ln>
                <a:solidFill>
                  <a:srgbClr val="000000"/>
                </a:solidFill>
                <a:effectLst/>
                <a:uLnTx/>
                <a:uFillTx/>
                <a:latin typeface="Tahoma" pitchFamily="34" charset="0"/>
              </a:endParaRPr>
            </a:p>
          </p:txBody>
        </p:sp>
        <p:sp>
          <p:nvSpPr>
            <p:cNvPr id="95" name="Line 14"/>
            <p:cNvSpPr>
              <a:spLocks noChangeShapeType="1"/>
            </p:cNvSpPr>
            <p:nvPr/>
          </p:nvSpPr>
          <p:spPr bwMode="auto">
            <a:xfrm>
              <a:off x="3228975" y="4965700"/>
              <a:ext cx="11113" cy="3349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6" name="Line 16"/>
            <p:cNvSpPr>
              <a:spLocks noChangeShapeType="1"/>
            </p:cNvSpPr>
            <p:nvPr/>
          </p:nvSpPr>
          <p:spPr bwMode="auto">
            <a:xfrm flipV="1">
              <a:off x="7450138" y="2238375"/>
              <a:ext cx="0" cy="306705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7" name="Line 17"/>
            <p:cNvSpPr>
              <a:spLocks noChangeShapeType="1"/>
            </p:cNvSpPr>
            <p:nvPr/>
          </p:nvSpPr>
          <p:spPr bwMode="auto">
            <a:xfrm flipH="1">
              <a:off x="6896100" y="2227263"/>
              <a:ext cx="56673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8" name="Line 18"/>
            <p:cNvSpPr>
              <a:spLocks noChangeShapeType="1"/>
            </p:cNvSpPr>
            <p:nvPr/>
          </p:nvSpPr>
          <p:spPr bwMode="auto">
            <a:xfrm>
              <a:off x="2757488" y="2714625"/>
              <a:ext cx="0" cy="150812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99" name="Line 19"/>
            <p:cNvSpPr>
              <a:spLocks noChangeShapeType="1"/>
            </p:cNvSpPr>
            <p:nvPr/>
          </p:nvSpPr>
          <p:spPr bwMode="auto">
            <a:xfrm>
              <a:off x="3714750" y="3952875"/>
              <a:ext cx="0" cy="23812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0" name="Line 22"/>
            <p:cNvSpPr>
              <a:spLocks noChangeShapeType="1"/>
            </p:cNvSpPr>
            <p:nvPr/>
          </p:nvSpPr>
          <p:spPr bwMode="auto">
            <a:xfrm>
              <a:off x="4211638" y="2887663"/>
              <a:ext cx="199231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1" name="Line 23"/>
            <p:cNvSpPr>
              <a:spLocks noChangeShapeType="1"/>
            </p:cNvSpPr>
            <p:nvPr/>
          </p:nvSpPr>
          <p:spPr bwMode="auto">
            <a:xfrm>
              <a:off x="6183313" y="2863850"/>
              <a:ext cx="0" cy="8794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2" name="Line 25"/>
            <p:cNvSpPr>
              <a:spLocks noChangeShapeType="1"/>
            </p:cNvSpPr>
            <p:nvPr/>
          </p:nvSpPr>
          <p:spPr bwMode="auto">
            <a:xfrm>
              <a:off x="5719763" y="3108325"/>
              <a:ext cx="0" cy="6127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3" name="Line 26"/>
            <p:cNvSpPr>
              <a:spLocks noChangeShapeType="1"/>
            </p:cNvSpPr>
            <p:nvPr/>
          </p:nvSpPr>
          <p:spPr bwMode="auto">
            <a:xfrm>
              <a:off x="6596063" y="2701925"/>
              <a:ext cx="0" cy="103028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4" name="Line 27"/>
            <p:cNvSpPr>
              <a:spLocks noChangeShapeType="1"/>
            </p:cNvSpPr>
            <p:nvPr/>
          </p:nvSpPr>
          <p:spPr bwMode="auto">
            <a:xfrm>
              <a:off x="6202363" y="4565650"/>
              <a:ext cx="0" cy="71755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5" name="AutoShape 6"/>
            <p:cNvSpPr>
              <a:spLocks noChangeArrowheads="1"/>
            </p:cNvSpPr>
            <p:nvPr/>
          </p:nvSpPr>
          <p:spPr bwMode="auto">
            <a:xfrm>
              <a:off x="5410200" y="3740150"/>
              <a:ext cx="1563688" cy="833438"/>
            </a:xfrm>
            <a:custGeom>
              <a:avLst/>
              <a:gdLst>
                <a:gd name="T0" fmla="*/ 2147483647 w 21600"/>
                <a:gd name="T1" fmla="*/ 620415144 h 21600"/>
                <a:gd name="T2" fmla="*/ 2147483647 w 21600"/>
                <a:gd name="T3" fmla="*/ 1240830289 h 21600"/>
                <a:gd name="T4" fmla="*/ 1024360498 w 21600"/>
                <a:gd name="T5" fmla="*/ 62041514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pitchFamily="34" charset="0"/>
                </a:rPr>
                <a:t>MAC</a:t>
              </a:r>
            </a:p>
          </p:txBody>
        </p:sp>
        <p:sp>
          <p:nvSpPr>
            <p:cNvPr id="106" name="Line 28"/>
            <p:cNvSpPr>
              <a:spLocks noChangeShapeType="1"/>
            </p:cNvSpPr>
            <p:nvPr/>
          </p:nvSpPr>
          <p:spPr bwMode="auto">
            <a:xfrm>
              <a:off x="4668838" y="5678488"/>
              <a:ext cx="7175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7" name="Line 29"/>
            <p:cNvSpPr>
              <a:spLocks noChangeShapeType="1"/>
            </p:cNvSpPr>
            <p:nvPr/>
          </p:nvSpPr>
          <p:spPr bwMode="auto">
            <a:xfrm flipH="1">
              <a:off x="4668838" y="5910263"/>
              <a:ext cx="7175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8" name="Line 30"/>
            <p:cNvSpPr>
              <a:spLocks noChangeShapeType="1"/>
            </p:cNvSpPr>
            <p:nvPr/>
          </p:nvSpPr>
          <p:spPr bwMode="auto">
            <a:xfrm>
              <a:off x="3575050" y="1371600"/>
              <a:ext cx="0" cy="3127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09" name="Line 33"/>
            <p:cNvSpPr>
              <a:spLocks noChangeShapeType="1"/>
            </p:cNvSpPr>
            <p:nvPr/>
          </p:nvSpPr>
          <p:spPr bwMode="auto">
            <a:xfrm>
              <a:off x="1677988" y="2181225"/>
              <a:ext cx="44132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0" name="Line 34"/>
            <p:cNvSpPr>
              <a:spLocks noChangeShapeType="1"/>
            </p:cNvSpPr>
            <p:nvPr/>
          </p:nvSpPr>
          <p:spPr bwMode="auto">
            <a:xfrm flipH="1" flipV="1">
              <a:off x="5508625" y="549275"/>
              <a:ext cx="11113" cy="115728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1" name="Line 35"/>
            <p:cNvSpPr>
              <a:spLocks noChangeShapeType="1"/>
            </p:cNvSpPr>
            <p:nvPr/>
          </p:nvSpPr>
          <p:spPr bwMode="auto">
            <a:xfrm flipH="1">
              <a:off x="993775" y="525463"/>
              <a:ext cx="7026275"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2" name="Line 36"/>
            <p:cNvSpPr>
              <a:spLocks noChangeShapeType="1"/>
            </p:cNvSpPr>
            <p:nvPr/>
          </p:nvSpPr>
          <p:spPr bwMode="auto">
            <a:xfrm>
              <a:off x="3552825" y="523875"/>
              <a:ext cx="0" cy="3000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3" name="Line 38"/>
            <p:cNvSpPr>
              <a:spLocks noChangeShapeType="1"/>
            </p:cNvSpPr>
            <p:nvPr/>
          </p:nvSpPr>
          <p:spPr bwMode="auto">
            <a:xfrm flipH="1">
              <a:off x="990600" y="6356350"/>
              <a:ext cx="7026275"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4" name="Line 39"/>
            <p:cNvSpPr>
              <a:spLocks noChangeShapeType="1"/>
            </p:cNvSpPr>
            <p:nvPr/>
          </p:nvSpPr>
          <p:spPr bwMode="auto">
            <a:xfrm>
              <a:off x="3684588" y="6013450"/>
              <a:ext cx="0" cy="3349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15" name="Text Box 40"/>
            <p:cNvSpPr txBox="1">
              <a:spLocks noChangeArrowheads="1"/>
            </p:cNvSpPr>
            <p:nvPr/>
          </p:nvSpPr>
          <p:spPr bwMode="auto">
            <a:xfrm>
              <a:off x="938213" y="-68263"/>
              <a:ext cx="2163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ahoma" pitchFamily="34" charset="0"/>
                </a:rPr>
                <a:t>Data Bus</a:t>
              </a:r>
            </a:p>
          </p:txBody>
        </p:sp>
        <p:sp>
          <p:nvSpPr>
            <p:cNvPr id="116" name="Text Box 41"/>
            <p:cNvSpPr txBox="1">
              <a:spLocks noChangeArrowheads="1"/>
            </p:cNvSpPr>
            <p:nvPr/>
          </p:nvSpPr>
          <p:spPr bwMode="auto">
            <a:xfrm>
              <a:off x="7048500" y="5862638"/>
              <a:ext cx="2163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pitchFamily="34" charset="0"/>
                </a:rPr>
                <a:t>Address Bus</a:t>
              </a:r>
            </a:p>
          </p:txBody>
        </p:sp>
        <p:sp>
          <p:nvSpPr>
            <p:cNvPr id="117" name="Text Box 42"/>
            <p:cNvSpPr txBox="1">
              <a:spLocks noChangeArrowheads="1"/>
            </p:cNvSpPr>
            <p:nvPr/>
          </p:nvSpPr>
          <p:spPr bwMode="auto">
            <a:xfrm>
              <a:off x="1024731" y="1584325"/>
              <a:ext cx="995363" cy="30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Tahoma" pitchFamily="34" charset="0"/>
                </a:rPr>
                <a:t>R15 (pc)</a:t>
              </a:r>
            </a:p>
          </p:txBody>
        </p:sp>
        <p:sp>
          <p:nvSpPr>
            <p:cNvPr id="118" name="Text Box 43"/>
            <p:cNvSpPr txBox="1">
              <a:spLocks noChangeArrowheads="1"/>
            </p:cNvSpPr>
            <p:nvPr/>
          </p:nvSpPr>
          <p:spPr bwMode="auto">
            <a:xfrm>
              <a:off x="2117726" y="2847974"/>
              <a:ext cx="684214"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err="1">
                  <a:ln>
                    <a:noFill/>
                  </a:ln>
                  <a:solidFill>
                    <a:srgbClr val="000000"/>
                  </a:solidFill>
                  <a:effectLst/>
                  <a:uLnTx/>
                  <a:uFillTx/>
                  <a:latin typeface="Tahoma" pitchFamily="34" charset="0"/>
                </a:rPr>
                <a:t>Rn</a:t>
              </a:r>
              <a:endParaRPr kumimoji="0" lang="en-US" sz="1400" b="1" i="0" u="none" strike="noStrike" kern="0" cap="none" spc="0" normalizeH="0" baseline="0" noProof="0" dirty="0">
                <a:ln>
                  <a:noFill/>
                </a:ln>
                <a:solidFill>
                  <a:srgbClr val="000000"/>
                </a:solidFill>
                <a:effectLst/>
                <a:uLnTx/>
                <a:uFillTx/>
                <a:latin typeface="Tahoma" pitchFamily="34" charset="0"/>
              </a:endParaRPr>
            </a:p>
          </p:txBody>
        </p:sp>
        <p:sp>
          <p:nvSpPr>
            <p:cNvPr id="119" name="Text Box 45"/>
            <p:cNvSpPr txBox="1">
              <a:spLocks noChangeArrowheads="1"/>
            </p:cNvSpPr>
            <p:nvPr/>
          </p:nvSpPr>
          <p:spPr bwMode="auto">
            <a:xfrm>
              <a:off x="7013575" y="1684339"/>
              <a:ext cx="71593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Tahoma" pitchFamily="34" charset="0"/>
                </a:rPr>
                <a:t>Rd</a:t>
              </a:r>
            </a:p>
          </p:txBody>
        </p:sp>
        <p:sp>
          <p:nvSpPr>
            <p:cNvPr id="120" name="Text Box 46"/>
            <p:cNvSpPr txBox="1">
              <a:spLocks noChangeArrowheads="1"/>
            </p:cNvSpPr>
            <p:nvPr/>
          </p:nvSpPr>
          <p:spPr bwMode="auto">
            <a:xfrm>
              <a:off x="4132264" y="4767263"/>
              <a:ext cx="2163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9999"/>
                  </a:solidFill>
                  <a:effectLst/>
                  <a:uLnTx/>
                  <a:uFillTx/>
                  <a:latin typeface="Tahoma" pitchFamily="34" charset="0"/>
                </a:rPr>
                <a:t>Result Bus</a:t>
              </a:r>
            </a:p>
          </p:txBody>
        </p:sp>
        <p:sp>
          <p:nvSpPr>
            <p:cNvPr id="121" name="Line 47"/>
            <p:cNvSpPr>
              <a:spLocks noChangeShapeType="1"/>
            </p:cNvSpPr>
            <p:nvPr/>
          </p:nvSpPr>
          <p:spPr bwMode="auto">
            <a:xfrm flipH="1">
              <a:off x="985838" y="5294313"/>
              <a:ext cx="7026275" cy="0"/>
            </a:xfrm>
            <a:prstGeom prst="line">
              <a:avLst/>
            </a:prstGeom>
            <a:noFill/>
            <a:ln w="762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22" name="AutoShape 7"/>
            <p:cNvSpPr>
              <a:spLocks noChangeArrowheads="1"/>
            </p:cNvSpPr>
            <p:nvPr/>
          </p:nvSpPr>
          <p:spPr bwMode="auto">
            <a:xfrm>
              <a:off x="2454275" y="4202113"/>
              <a:ext cx="1563688" cy="833437"/>
            </a:xfrm>
            <a:custGeom>
              <a:avLst/>
              <a:gdLst>
                <a:gd name="T0" fmla="*/ 2147483647 w 21600"/>
                <a:gd name="T1" fmla="*/ 620413667 h 21600"/>
                <a:gd name="T2" fmla="*/ 2147483647 w 21600"/>
                <a:gd name="T3" fmla="*/ 1240825829 h 21600"/>
                <a:gd name="T4" fmla="*/ 1024360498 w 21600"/>
                <a:gd name="T5" fmla="*/ 62041366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ALU</a:t>
              </a:r>
            </a:p>
          </p:txBody>
        </p:sp>
        <p:sp>
          <p:nvSpPr>
            <p:cNvPr id="123" name="Rectangle 11"/>
            <p:cNvSpPr>
              <a:spLocks noChangeArrowheads="1"/>
            </p:cNvSpPr>
            <p:nvPr/>
          </p:nvSpPr>
          <p:spPr bwMode="auto">
            <a:xfrm>
              <a:off x="2795588" y="5551488"/>
              <a:ext cx="1873250" cy="509587"/>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pitchFamily="34" charset="0"/>
                </a:rPr>
                <a:t>Address Register</a:t>
              </a:r>
            </a:p>
          </p:txBody>
        </p:sp>
        <p:sp>
          <p:nvSpPr>
            <p:cNvPr id="124" name="Rectangle 50"/>
            <p:cNvSpPr>
              <a:spLocks noChangeArrowheads="1"/>
            </p:cNvSpPr>
            <p:nvPr/>
          </p:nvSpPr>
          <p:spPr bwMode="auto">
            <a:xfrm>
              <a:off x="1609725" y="5218113"/>
              <a:ext cx="188913" cy="173037"/>
            </a:xfrm>
            <a:prstGeom prst="rect">
              <a:avLst/>
            </a:prstGeom>
            <a:solidFill>
              <a:srgbClr val="FFFFFF"/>
            </a:soli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25" name="Text Box 44"/>
            <p:cNvSpPr txBox="1">
              <a:spLocks noChangeArrowheads="1"/>
            </p:cNvSpPr>
            <p:nvPr/>
          </p:nvSpPr>
          <p:spPr bwMode="auto">
            <a:xfrm>
              <a:off x="3586957" y="2724150"/>
              <a:ext cx="635795"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err="1">
                  <a:ln>
                    <a:noFill/>
                  </a:ln>
                  <a:solidFill>
                    <a:srgbClr val="000000"/>
                  </a:solidFill>
                  <a:effectLst/>
                  <a:uLnTx/>
                  <a:uFillTx/>
                  <a:latin typeface="Tahoma" pitchFamily="34" charset="0"/>
                </a:rPr>
                <a:t>Rm</a:t>
              </a:r>
              <a:endParaRPr kumimoji="0" lang="en-US" sz="1400" b="1" i="0" u="none" strike="noStrike" kern="0" cap="none" spc="0" normalizeH="0" baseline="0" noProof="0" dirty="0">
                <a:ln>
                  <a:noFill/>
                </a:ln>
                <a:solidFill>
                  <a:srgbClr val="000000"/>
                </a:solidFill>
                <a:effectLst/>
                <a:uLnTx/>
                <a:uFillTx/>
                <a:latin typeface="Tahoma" pitchFamily="34" charset="0"/>
              </a:endParaRPr>
            </a:p>
          </p:txBody>
        </p:sp>
        <p:sp>
          <p:nvSpPr>
            <p:cNvPr id="126" name="Line 31"/>
            <p:cNvSpPr>
              <a:spLocks noChangeShapeType="1"/>
            </p:cNvSpPr>
            <p:nvPr/>
          </p:nvSpPr>
          <p:spPr bwMode="auto">
            <a:xfrm>
              <a:off x="1700213" y="2193925"/>
              <a:ext cx="0" cy="41433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grpSp>
      <p:sp>
        <p:nvSpPr>
          <p:cNvPr id="127" name="Rectangle 3"/>
          <p:cNvSpPr txBox="1">
            <a:spLocks noChangeArrowheads="1"/>
          </p:cNvSpPr>
          <p:nvPr/>
        </p:nvSpPr>
        <p:spPr>
          <a:xfrm>
            <a:off x="224953" y="935868"/>
            <a:ext cx="5027382" cy="55117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Load-store architecture</a:t>
            </a:r>
          </a:p>
          <a:p>
            <a:r>
              <a:rPr lang="en-US" sz="2400" dirty="0"/>
              <a:t>A barrel shifter allows operand Rm to be shifted left or right any number of bit positions before being combined with operand Rn in the ALU, thus allowing calculations of the form Rn +/- 2</a:t>
            </a:r>
            <a:r>
              <a:rPr lang="en-US" altLang="zh-CN" sz="2400" dirty="0"/>
              <a:t>k</a:t>
            </a:r>
            <a:r>
              <a:rPr lang="en-US" sz="2400" dirty="0"/>
              <a:t>Rm.</a:t>
            </a:r>
          </a:p>
          <a:p>
            <a:r>
              <a:rPr lang="en-US" altLang="zh-CN" sz="2400" dirty="0"/>
              <a:t>A </a:t>
            </a:r>
            <a:r>
              <a:rPr lang="en-US" sz="2400" dirty="0"/>
              <a:t>MAC (Memory Address Calculator) prepares subscripted and relative address references for memory access, and a  special </a:t>
            </a:r>
            <a:r>
              <a:rPr lang="en-US" sz="2400" dirty="0" err="1"/>
              <a:t>incrementer</a:t>
            </a:r>
            <a:r>
              <a:rPr lang="en-US" sz="2400" dirty="0"/>
              <a:t> can adjust the memory address on subsequent instructions without having to recalculate the address.</a:t>
            </a:r>
          </a:p>
        </p:txBody>
      </p:sp>
    </p:spTree>
    <p:extLst>
      <p:ext uri="{BB962C8B-B14F-4D97-AF65-F5344CB8AC3E}">
        <p14:creationId xmlns:p14="http://schemas.microsoft.com/office/powerpoint/2010/main" val="384459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2041" y="1306661"/>
            <a:ext cx="5562600" cy="3556000"/>
            <a:chOff x="2755900" y="1130300"/>
            <a:chExt cx="5562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Calibri" pitchFamily="34" charset="0"/>
                <a:cs typeface="Calibri" pitchFamily="34" charset="0"/>
              </a:endParaRPr>
            </a:p>
          </p:txBody>
        </p:sp>
        <p:sp>
          <p:nvSpPr>
            <p:cNvPr id="7" name="TextBox 6"/>
            <p:cNvSpPr txBox="1"/>
            <p:nvPr/>
          </p:nvSpPr>
          <p:spPr>
            <a:xfrm>
              <a:off x="5359400" y="3911600"/>
              <a:ext cx="2959100" cy="738664"/>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Read register(s) from Register Bank,</a:t>
              </a:r>
            </a:p>
            <a:p>
              <a:r>
                <a:rPr lang="en-US" sz="1400" dirty="0">
                  <a:solidFill>
                    <a:srgbClr val="000000"/>
                  </a:solidFill>
                  <a:latin typeface="Calibri" pitchFamily="34" charset="0"/>
                  <a:cs typeface="Calibri" pitchFamily="34" charset="0"/>
                </a:rPr>
                <a:t>Shift and ALU operation,</a:t>
              </a:r>
            </a:p>
            <a:p>
              <a:r>
                <a:rPr lang="en-US" sz="1400" dirty="0">
                  <a:solidFill>
                    <a:srgbClr val="000000"/>
                  </a:solidFill>
                  <a:latin typeface="Calibri" pitchFamily="34" charset="0"/>
                  <a:cs typeface="Calibri" pitchFamily="34" charset="0"/>
                </a:rPr>
                <a:t>Write register(s) back to Register Bank</a:t>
              </a:r>
            </a:p>
          </p:txBody>
        </p:sp>
        <p:sp>
          <p:nvSpPr>
            <p:cNvPr id="8" name="TextBox 7"/>
            <p:cNvSpPr txBox="1"/>
            <p:nvPr/>
          </p:nvSpPr>
          <p:spPr>
            <a:xfrm>
              <a:off x="5359400" y="2537936"/>
              <a:ext cx="2959100" cy="738664"/>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Decompress thumb instruction, Decode ARM instruction</a:t>
              </a:r>
              <a:br>
                <a:rPr lang="en-US" sz="1400" dirty="0">
                  <a:solidFill>
                    <a:srgbClr val="000000"/>
                  </a:solidFill>
                  <a:latin typeface="Calibri" pitchFamily="34" charset="0"/>
                  <a:cs typeface="Calibri" pitchFamily="34" charset="0"/>
                </a:rPr>
              </a:br>
              <a:r>
                <a:rPr lang="en-US" sz="1400" dirty="0">
                  <a:solidFill>
                    <a:srgbClr val="000000"/>
                  </a:solidFill>
                  <a:latin typeface="Calibri" pitchFamily="34" charset="0"/>
                  <a:cs typeface="Calibri" pitchFamily="34" charset="0"/>
                </a:rPr>
                <a:t>Select registers</a:t>
              </a:r>
            </a:p>
          </p:txBody>
        </p:sp>
        <p:sp>
          <p:nvSpPr>
            <p:cNvPr id="9" name="TextBox 8"/>
            <p:cNvSpPr txBox="1"/>
            <p:nvPr/>
          </p:nvSpPr>
          <p:spPr>
            <a:xfrm>
              <a:off x="5359400" y="1256040"/>
              <a:ext cx="2959100" cy="523220"/>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16-bit Instruction fetched </a:t>
              </a:r>
              <a:br>
                <a:rPr lang="en-US" sz="1400" dirty="0">
                  <a:solidFill>
                    <a:srgbClr val="000000"/>
                  </a:solidFill>
                  <a:latin typeface="Calibri" pitchFamily="34" charset="0"/>
                  <a:cs typeface="Calibri" pitchFamily="34" charset="0"/>
                </a:rPr>
              </a:br>
              <a:r>
                <a:rPr lang="en-US" sz="1400" dirty="0">
                  <a:solidFill>
                    <a:srgbClr val="000000"/>
                  </a:solidFill>
                  <a:latin typeface="Calibri" pitchFamily="34" charset="0"/>
                  <a:cs typeface="Calibri" pitchFamily="34" charset="0"/>
                </a:rPr>
                <a:t>from memory</a:t>
              </a:r>
            </a:p>
          </p:txBody>
        </p:sp>
        <p:sp>
          <p:nvSpPr>
            <p:cNvPr id="10" name="TextBox 9"/>
            <p:cNvSpPr txBox="1"/>
            <p:nvPr/>
          </p:nvSpPr>
          <p:spPr>
            <a:xfrm>
              <a:off x="2755900" y="1317595"/>
              <a:ext cx="6223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27</a:t>
            </a:fld>
            <a:endParaRPr lang="en-US" dirty="0"/>
          </a:p>
        </p:txBody>
      </p:sp>
      <p:grpSp>
        <p:nvGrpSpPr>
          <p:cNvPr id="16" name="Group 15"/>
          <p:cNvGrpSpPr/>
          <p:nvPr/>
        </p:nvGrpSpPr>
        <p:grpSpPr>
          <a:xfrm>
            <a:off x="5045434" y="1155838"/>
            <a:ext cx="7028600" cy="4194966"/>
            <a:chOff x="556595" y="1155940"/>
            <a:chExt cx="7028600" cy="4194966"/>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5" y="2384767"/>
                <a:ext cx="2489750"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2</a:t>
                </a:r>
                <a:r>
                  <a:rPr lang="en-US" sz="1600" baseline="30000" dirty="0">
                    <a:solidFill>
                      <a:srgbClr val="000000"/>
                    </a:solidFill>
                    <a:latin typeface="Calibri" pitchFamily="34" charset="0"/>
                    <a:cs typeface="Calibri" pitchFamily="34" charset="0"/>
                  </a:rPr>
                  <a:t>nd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1</a:t>
                </a:r>
                <a:r>
                  <a:rPr lang="en-US" sz="1600" baseline="30000" dirty="0">
                    <a:solidFill>
                      <a:srgbClr val="000000"/>
                    </a:solidFill>
                    <a:latin typeface="Calibri" pitchFamily="34" charset="0"/>
                    <a:cs typeface="Calibri" pitchFamily="34" charset="0"/>
                  </a:rPr>
                  <a:t>st</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499" y="3640724"/>
                <a:ext cx="2558479"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3</a:t>
                </a:r>
                <a:r>
                  <a:rPr lang="en-US" sz="1600" baseline="30000" dirty="0">
                    <a:solidFill>
                      <a:srgbClr val="000000"/>
                    </a:solidFill>
                    <a:latin typeface="Calibri" pitchFamily="34" charset="0"/>
                    <a:cs typeface="Calibri" pitchFamily="34" charset="0"/>
                  </a:rPr>
                  <a:t>rd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4"/>
              <a:ext cx="886217"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363191" y="5227195"/>
            <a:ext cx="11372162" cy="156093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three instructions to be in progress simultaneously during any one processor clock cycle. While one instruction is fetched, another is decoded, and a third is executed. Thumb instructions are 16 or 32 bits wide, with the majority being 16 bits. Thus, while the address held in PC is being used to read one 16-bit instruction from memory, the previous instruction (from address PC-2) is decoded, and the one before that (from address PC-4) is executed. </a:t>
            </a:r>
            <a:r>
              <a:rPr lang="en-US" altLang="zh-CN" sz="2000" dirty="0"/>
              <a:t>One instruction completed every  cycle.</a:t>
            </a:r>
            <a:endParaRPr lang="en-US" sz="2000" dirty="0"/>
          </a:p>
        </p:txBody>
      </p:sp>
    </p:spTree>
    <p:extLst>
      <p:ext uri="{BB962C8B-B14F-4D97-AF65-F5344CB8AC3E}">
        <p14:creationId xmlns:p14="http://schemas.microsoft.com/office/powerpoint/2010/main" val="623422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28</a:t>
            </a:fld>
            <a:endParaRPr lang="en-US" dirty="0"/>
          </a:p>
        </p:txBody>
      </p:sp>
      <p:grpSp>
        <p:nvGrpSpPr>
          <p:cNvPr id="17" name="Group 16"/>
          <p:cNvGrpSpPr/>
          <p:nvPr/>
        </p:nvGrpSpPr>
        <p:grpSpPr>
          <a:xfrm>
            <a:off x="4148958" y="2384665"/>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5" y="2384767"/>
              <a:ext cx="2489750"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2</a:t>
              </a:r>
              <a:r>
                <a:rPr lang="en-US" sz="1600" baseline="30000" dirty="0">
                  <a:solidFill>
                    <a:srgbClr val="000000"/>
                  </a:solidFill>
                  <a:latin typeface="Calibri" pitchFamily="34" charset="0"/>
                  <a:cs typeface="Calibri" pitchFamily="34" charset="0"/>
                </a:rPr>
                <a:t>nd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40780" y="1155838"/>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1</a:t>
              </a:r>
              <a:r>
                <a:rPr lang="en-US" sz="1600" baseline="30000" dirty="0">
                  <a:solidFill>
                    <a:srgbClr val="000000"/>
                  </a:solidFill>
                  <a:latin typeface="Calibri" pitchFamily="34" charset="0"/>
                  <a:cs typeface="Calibri" pitchFamily="34" charset="0"/>
                </a:rPr>
                <a:t>st</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8248230" y="3640622"/>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499" y="3640724"/>
              <a:ext cx="2558479"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3</a:t>
              </a:r>
              <a:r>
                <a:rPr lang="en-US" sz="1600" baseline="30000" dirty="0">
                  <a:solidFill>
                    <a:srgbClr val="000000"/>
                  </a:solidFill>
                  <a:latin typeface="Calibri" pitchFamily="34" charset="0"/>
                  <a:cs typeface="Calibri" pitchFamily="34" charset="0"/>
                </a:rPr>
                <a:t>rd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2000" y="4897616"/>
            <a:ext cx="11798322" cy="64807"/>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327164" y="4819548"/>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7775382" y="4819548"/>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9140356" y="4833835"/>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10518190" y="4848122"/>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1187817" y="4981472"/>
            <a:ext cx="886217"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363191" y="5227195"/>
            <a:ext cx="11372162" cy="156093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 </a:t>
            </a:r>
            <a:r>
              <a:rPr lang="en-US" altLang="zh-CN" sz="2000" dirty="0"/>
              <a:t>One instruction completed every  3 cycles. </a:t>
            </a:r>
            <a:r>
              <a:rPr lang="en-US" sz="2000" dirty="0"/>
              <a:t>Performance is </a:t>
            </a:r>
            <a:r>
              <a:rPr lang="en-US" altLang="zh-CN" sz="2000" dirty="0"/>
              <a:t>much lower than pipelined execution.</a:t>
            </a:r>
            <a:r>
              <a:rPr lang="en-US" sz="2000" dirty="0"/>
              <a:t> </a:t>
            </a:r>
          </a:p>
        </p:txBody>
      </p:sp>
      <p:cxnSp>
        <p:nvCxnSpPr>
          <p:cNvPr id="49" name="Straight Connector 48"/>
          <p:cNvCxnSpPr/>
          <p:nvPr/>
        </p:nvCxnSpPr>
        <p:spPr bwMode="auto">
          <a:xfrm>
            <a:off x="734455" y="4749979"/>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2182673" y="4749979"/>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3547647" y="4764266"/>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4925481" y="4778553"/>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8857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894" y="274638"/>
            <a:ext cx="11457506" cy="1143000"/>
          </a:xfrm>
        </p:spPr>
        <p:txBody>
          <a:bodyPr>
            <a:normAutofit/>
          </a:bodyPr>
          <a:lstStyle/>
          <a:p>
            <a:r>
              <a:rPr lang="en-US" dirty="0"/>
              <a:t>ARM Cortex-M3 Bus Structure (Harvard arch.)</a:t>
            </a:r>
          </a:p>
        </p:txBody>
      </p:sp>
      <p:pic>
        <p:nvPicPr>
          <p:cNvPr id="2050" name="Picture 2" descr="C:\FolderShare\PERSONAL\TextBook\Revised Version\Artwork\Chapter 5\Figure 5-15. Cortex-M3 Bus Stru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12" y="1036911"/>
            <a:ext cx="7279622" cy="47073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C63E4C-4642-794D-A2FD-70F6B81535F5}" type="slidenum">
              <a:rPr lang="en-US" smtClean="0"/>
              <a:pPr/>
              <a:t>29</a:t>
            </a:fld>
            <a:endParaRPr lang="en-US" dirty="0"/>
          </a:p>
        </p:txBody>
      </p:sp>
      <p:sp>
        <p:nvSpPr>
          <p:cNvPr id="5" name="Rectangle 3"/>
          <p:cNvSpPr txBox="1">
            <a:spLocks noChangeArrowheads="1"/>
          </p:cNvSpPr>
          <p:nvPr/>
        </p:nvSpPr>
        <p:spPr>
          <a:xfrm>
            <a:off x="378431" y="5576593"/>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Code and data are stored in separate and independent hardware; instructions are fetched over the I-Code bus from a nonvolatile flash memory while the system bus is used to access data in static read/write memory (or peripherals). Since the two memories are physically separate, overall performance is enhanced by a </a:t>
            </a:r>
            <a:r>
              <a:rPr lang="en-US" sz="1800" i="1" dirty="0"/>
              <a:t>Harvard </a:t>
            </a:r>
            <a:r>
              <a:rPr lang="en-US" sz="1800" dirty="0"/>
              <a:t>–style architecture with separate data paths that allow simultaneous instruction and data access</a:t>
            </a:r>
          </a:p>
        </p:txBody>
      </p:sp>
    </p:spTree>
    <p:extLst>
      <p:ext uri="{BB962C8B-B14F-4D97-AF65-F5344CB8AC3E}">
        <p14:creationId xmlns:p14="http://schemas.microsoft.com/office/powerpoint/2010/main" val="237738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CPU + Memory</a:t>
            </a:r>
          </a:p>
        </p:txBody>
      </p:sp>
      <p:sp>
        <p:nvSpPr>
          <p:cNvPr id="5125" name="Rectangle 4"/>
          <p:cNvSpPr>
            <a:spLocks noChangeArrowheads="1"/>
          </p:cNvSpPr>
          <p:nvPr/>
        </p:nvSpPr>
        <p:spPr bwMode="auto">
          <a:xfrm>
            <a:off x="2895600" y="1981200"/>
            <a:ext cx="2209800" cy="3581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memory</a:t>
            </a:r>
          </a:p>
        </p:txBody>
      </p:sp>
      <p:sp>
        <p:nvSpPr>
          <p:cNvPr id="5126" name="Rectangle 5"/>
          <p:cNvSpPr>
            <a:spLocks noChangeArrowheads="1"/>
          </p:cNvSpPr>
          <p:nvPr/>
        </p:nvSpPr>
        <p:spPr bwMode="auto">
          <a:xfrm>
            <a:off x="6477000" y="2743200"/>
            <a:ext cx="2286000" cy="2743200"/>
          </a:xfrm>
          <a:prstGeom prst="rect">
            <a:avLst/>
          </a:prstGeom>
          <a:solidFill>
            <a:srgbClr val="0099FF"/>
          </a:solidFill>
          <a:ln w="12700">
            <a:solidFill>
              <a:schemeClr val="tx1"/>
            </a:solidFill>
            <a:miter lim="800000"/>
            <a:headEnd type="none" w="sm" len="sm"/>
            <a:tailEnd type="none" w="sm" len="sm"/>
          </a:ln>
        </p:spPr>
        <p:txBody>
          <a:bodyPr wrap="none" anchor="ctr"/>
          <a:lstStyle/>
          <a:p>
            <a:pPr algn="ctr"/>
            <a:r>
              <a:rPr lang="en-US"/>
              <a:t>CPU</a:t>
            </a:r>
          </a:p>
        </p:txBody>
      </p:sp>
      <p:sp>
        <p:nvSpPr>
          <p:cNvPr id="5127" name="Rectangle 6"/>
          <p:cNvSpPr>
            <a:spLocks noChangeArrowheads="1"/>
          </p:cNvSpPr>
          <p:nvPr/>
        </p:nvSpPr>
        <p:spPr bwMode="auto">
          <a:xfrm>
            <a:off x="6781800" y="32766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PC</a:t>
            </a:r>
          </a:p>
        </p:txBody>
      </p:sp>
      <p:sp>
        <p:nvSpPr>
          <p:cNvPr id="5128" name="Line 8"/>
          <p:cNvSpPr>
            <a:spLocks noChangeShapeType="1"/>
          </p:cNvSpPr>
          <p:nvPr/>
        </p:nvSpPr>
        <p:spPr bwMode="auto">
          <a:xfrm flipH="1">
            <a:off x="5105400" y="32004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5129" name="Line 9"/>
          <p:cNvSpPr>
            <a:spLocks noChangeShapeType="1"/>
          </p:cNvSpPr>
          <p:nvPr/>
        </p:nvSpPr>
        <p:spPr bwMode="auto">
          <a:xfrm>
            <a:off x="5105400" y="39624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5130" name="Text Box 10"/>
          <p:cNvSpPr txBox="1">
            <a:spLocks noChangeArrowheads="1"/>
          </p:cNvSpPr>
          <p:nvPr/>
        </p:nvSpPr>
        <p:spPr bwMode="auto">
          <a:xfrm>
            <a:off x="5165725" y="27082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5131" name="Text Box 11"/>
          <p:cNvSpPr txBox="1">
            <a:spLocks noChangeArrowheads="1"/>
          </p:cNvSpPr>
          <p:nvPr/>
        </p:nvSpPr>
        <p:spPr bwMode="auto">
          <a:xfrm>
            <a:off x="5241926" y="34702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5132" name="Rectangle 12"/>
          <p:cNvSpPr>
            <a:spLocks noChangeArrowheads="1"/>
          </p:cNvSpPr>
          <p:nvPr/>
        </p:nvSpPr>
        <p:spPr bwMode="auto">
          <a:xfrm>
            <a:off x="6781800" y="43434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IR</a:t>
            </a:r>
          </a:p>
        </p:txBody>
      </p:sp>
      <p:sp>
        <p:nvSpPr>
          <p:cNvPr id="5133" name="Rectangle 13"/>
          <p:cNvSpPr>
            <a:spLocks noChangeArrowheads="1"/>
          </p:cNvSpPr>
          <p:nvPr/>
        </p:nvSpPr>
        <p:spPr bwMode="auto">
          <a:xfrm>
            <a:off x="2895600" y="4343400"/>
            <a:ext cx="2209800" cy="533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solidFill>
                  <a:schemeClr val="bg1"/>
                </a:solidFill>
              </a:rPr>
              <a:t>ADD r5,r1,r3</a:t>
            </a:r>
          </a:p>
        </p:txBody>
      </p:sp>
      <p:sp>
        <p:nvSpPr>
          <p:cNvPr id="5134" name="Text Box 14"/>
          <p:cNvSpPr txBox="1">
            <a:spLocks noChangeArrowheads="1"/>
          </p:cNvSpPr>
          <p:nvPr/>
        </p:nvSpPr>
        <p:spPr bwMode="auto">
          <a:xfrm>
            <a:off x="2147888" y="4419600"/>
            <a:ext cx="641350" cy="457200"/>
          </a:xfrm>
          <a:prstGeom prst="rect">
            <a:avLst/>
          </a:prstGeom>
          <a:noFill/>
          <a:ln w="12700">
            <a:noFill/>
            <a:miter lim="800000"/>
            <a:headEnd type="none" w="sm" len="sm"/>
            <a:tailEnd type="none" w="sm" len="sm"/>
          </a:ln>
        </p:spPr>
        <p:txBody>
          <a:bodyPr wrap="none">
            <a:spAutoFit/>
          </a:bodyPr>
          <a:lstStyle/>
          <a:p>
            <a:r>
              <a:rPr lang="en-US" dirty="0"/>
              <a:t>200</a:t>
            </a:r>
          </a:p>
        </p:txBody>
      </p:sp>
      <p:sp>
        <p:nvSpPr>
          <p:cNvPr id="80911" name="Text Box 15"/>
          <p:cNvSpPr txBox="1">
            <a:spLocks noChangeArrowheads="1"/>
          </p:cNvSpPr>
          <p:nvPr/>
        </p:nvSpPr>
        <p:spPr bwMode="auto">
          <a:xfrm>
            <a:off x="7239000" y="3276600"/>
            <a:ext cx="641350" cy="457200"/>
          </a:xfrm>
          <a:prstGeom prst="rect">
            <a:avLst/>
          </a:prstGeom>
          <a:solidFill>
            <a:srgbClr val="66FF33"/>
          </a:solidFill>
          <a:ln w="12700">
            <a:noFill/>
            <a:miter lim="800000"/>
            <a:headEnd type="none" w="sm" len="sm"/>
            <a:tailEnd type="none" w="sm" len="sm"/>
          </a:ln>
        </p:spPr>
        <p:txBody>
          <a:bodyPr wrap="none">
            <a:spAutoFit/>
          </a:bodyPr>
          <a:lstStyle/>
          <a:p>
            <a:r>
              <a:rPr lang="en-US"/>
              <a:t>200</a:t>
            </a:r>
          </a:p>
        </p:txBody>
      </p:sp>
      <p:sp>
        <p:nvSpPr>
          <p:cNvPr id="80912" name="Line 16"/>
          <p:cNvSpPr>
            <a:spLocks noChangeShapeType="1"/>
          </p:cNvSpPr>
          <p:nvPr/>
        </p:nvSpPr>
        <p:spPr bwMode="auto">
          <a:xfrm flipH="1" flipV="1">
            <a:off x="5181600" y="3276600"/>
            <a:ext cx="1981200" cy="152400"/>
          </a:xfrm>
          <a:prstGeom prst="line">
            <a:avLst/>
          </a:prstGeom>
          <a:noFill/>
          <a:ln w="38100">
            <a:solidFill>
              <a:srgbClr val="FF0033"/>
            </a:solidFill>
            <a:round/>
            <a:headEnd type="none" w="sm" len="sm"/>
            <a:tailEnd type="triangle" w="sm" len="sm"/>
          </a:ln>
        </p:spPr>
        <p:txBody>
          <a:bodyPr wrap="none" anchor="ctr"/>
          <a:lstStyle/>
          <a:p>
            <a:endParaRPr lang="en-US"/>
          </a:p>
        </p:txBody>
      </p:sp>
      <p:sp>
        <p:nvSpPr>
          <p:cNvPr id="80915" name="Rectangle 19"/>
          <p:cNvSpPr>
            <a:spLocks noChangeArrowheads="1"/>
          </p:cNvSpPr>
          <p:nvPr/>
        </p:nvSpPr>
        <p:spPr bwMode="auto">
          <a:xfrm>
            <a:off x="6477000" y="4343400"/>
            <a:ext cx="2209800" cy="533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solidFill>
                  <a:schemeClr val="bg1"/>
                </a:solidFill>
              </a:rPr>
              <a:t>ADD r5,r1,r3</a:t>
            </a:r>
          </a:p>
        </p:txBody>
      </p:sp>
      <p:sp>
        <p:nvSpPr>
          <p:cNvPr id="80913" name="Line 17"/>
          <p:cNvSpPr>
            <a:spLocks noChangeShapeType="1"/>
          </p:cNvSpPr>
          <p:nvPr/>
        </p:nvSpPr>
        <p:spPr bwMode="auto">
          <a:xfrm>
            <a:off x="5105400" y="4114800"/>
            <a:ext cx="1828800" cy="304800"/>
          </a:xfrm>
          <a:prstGeom prst="line">
            <a:avLst/>
          </a:prstGeom>
          <a:noFill/>
          <a:ln w="38100">
            <a:solidFill>
              <a:srgbClr val="FF0033"/>
            </a:solidFill>
            <a:round/>
            <a:headEnd type="none" w="sm" len="sm"/>
            <a:tailEnd type="triangle" w="sm" len="sm"/>
          </a:ln>
        </p:spPr>
        <p:txBody>
          <a:bodyPr wrap="none" anchor="ctr"/>
          <a:lstStyle/>
          <a:p>
            <a:endParaRPr lang="en-US"/>
          </a:p>
        </p:txBody>
      </p:sp>
    </p:spTree>
    <p:extLst>
      <p:ext uri="{BB962C8B-B14F-4D97-AF65-F5344CB8AC3E}">
        <p14:creationId xmlns:p14="http://schemas.microsoft.com/office/powerpoint/2010/main" val="357305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911"/>
                                        </p:tgtEl>
                                        <p:attrNameLst>
                                          <p:attrName>style.visibility</p:attrName>
                                        </p:attrNameLst>
                                      </p:cBhvr>
                                      <p:to>
                                        <p:strVal val="visible"/>
                                      </p:to>
                                    </p:set>
                                    <p:animEffect transition="in" filter="box(in)">
                                      <p:cBhvr>
                                        <p:cTn id="7" dur="500"/>
                                        <p:tgtEl>
                                          <p:spTgt spid="809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912"/>
                                        </p:tgtEl>
                                        <p:attrNameLst>
                                          <p:attrName>style.visibility</p:attrName>
                                        </p:attrNameLst>
                                      </p:cBhvr>
                                      <p:to>
                                        <p:strVal val="visible"/>
                                      </p:to>
                                    </p:set>
                                    <p:animEffect transition="in" filter="box(in)">
                                      <p:cBhvr>
                                        <p:cTn id="12" dur="500"/>
                                        <p:tgtEl>
                                          <p:spTgt spid="80912"/>
                                        </p:tgtEl>
                                      </p:cBhvr>
                                    </p:animEffect>
                                  </p:childTnLst>
                                  <p:subTnLst>
                                    <p:set>
                                      <p:cBhvr override="childStyle">
                                        <p:cTn dur="1" fill="hold" display="0" masterRel="nextClick" afterEffect="1"/>
                                        <p:tgtEl>
                                          <p:spTgt spid="809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913"/>
                                        </p:tgtEl>
                                        <p:attrNameLst>
                                          <p:attrName>style.visibility</p:attrName>
                                        </p:attrNameLst>
                                      </p:cBhvr>
                                      <p:to>
                                        <p:strVal val="visible"/>
                                      </p:to>
                                    </p:set>
                                    <p:animEffect transition="in" filter="box(in)">
                                      <p:cBhvr>
                                        <p:cTn id="17" dur="500"/>
                                        <p:tgtEl>
                                          <p:spTgt spid="80913"/>
                                        </p:tgtEl>
                                      </p:cBhvr>
                                    </p:animEffect>
                                  </p:childTnLst>
                                  <p:subTnLst>
                                    <p:set>
                                      <p:cBhvr override="childStyle">
                                        <p:cTn dur="1" fill="hold" display="0" masterRel="nextClick" afterEffect="1"/>
                                        <p:tgtEl>
                                          <p:spTgt spid="809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915"/>
                                        </p:tgtEl>
                                        <p:attrNameLst>
                                          <p:attrName>style.visibility</p:attrName>
                                        </p:attrNameLst>
                                      </p:cBhvr>
                                      <p:to>
                                        <p:strVal val="visible"/>
                                      </p:to>
                                    </p:set>
                                    <p:animEffect transition="in" filter="box(in)">
                                      <p:cBhvr>
                                        <p:cTn id="22" dur="500"/>
                                        <p:tgtEl>
                                          <p:spTgt spid="8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1" grpId="0" animBg="1" autoUpdateAnimBg="0"/>
      <p:bldP spid="80912" grpId="0" animBg="1"/>
      <p:bldP spid="80915" grpId="0" animBg="1" autoUpdateAnimBg="0"/>
      <p:bldP spid="809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30</a:t>
            </a:fld>
            <a:endParaRPr lang="en-US"/>
          </a:p>
        </p:txBody>
      </p:sp>
      <p:sp>
        <p:nvSpPr>
          <p:cNvPr id="6" name="Rectangle 2"/>
          <p:cNvSpPr txBox="1">
            <a:spLocks noChangeArrowheads="1"/>
          </p:cNvSpPr>
          <p:nvPr/>
        </p:nvSpPr>
        <p:spPr bwMode="auto">
          <a:xfrm>
            <a:off x="2156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kern="0" dirty="0">
                <a:solidFill>
                  <a:srgbClr val="FF0000"/>
                </a:solidFill>
              </a:rPr>
              <a:t>Summary</a:t>
            </a:r>
          </a:p>
        </p:txBody>
      </p:sp>
      <p:sp>
        <p:nvSpPr>
          <p:cNvPr id="8" name="Rectangle 3"/>
          <p:cNvSpPr txBox="1">
            <a:spLocks noChangeArrowheads="1"/>
          </p:cNvSpPr>
          <p:nvPr/>
        </p:nvSpPr>
        <p:spPr bwMode="auto">
          <a:xfrm>
            <a:off x="475129" y="1220688"/>
            <a:ext cx="11156577"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dirty="0"/>
              <a:t>von Neumann vs. Harvard architectures</a:t>
            </a:r>
          </a:p>
          <a:p>
            <a:r>
              <a:rPr lang="en-US" dirty="0"/>
              <a:t>Instruction fetch/execute cycle</a:t>
            </a:r>
          </a:p>
          <a:p>
            <a:r>
              <a:rPr lang="en-US" dirty="0"/>
              <a:t>Instruction sets for ARM processors</a:t>
            </a:r>
          </a:p>
          <a:p>
            <a:pPr lvl="1"/>
            <a:r>
              <a:rPr lang="en-US" dirty="0"/>
              <a:t>ARM, Thumb, Thumb-2</a:t>
            </a:r>
          </a:p>
          <a:p>
            <a:r>
              <a:rPr lang="en-US" dirty="0"/>
              <a:t>Pipelined Instruction Execution</a:t>
            </a:r>
          </a:p>
          <a:p>
            <a:endParaRPr lang="en-US" dirty="0"/>
          </a:p>
        </p:txBody>
      </p:sp>
    </p:spTree>
    <p:extLst>
      <p:ext uri="{BB962C8B-B14F-4D97-AF65-F5344CB8AC3E}">
        <p14:creationId xmlns:p14="http://schemas.microsoft.com/office/powerpoint/2010/main" val="83935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dirty="0"/>
              <a:t>Harvard Architecture</a:t>
            </a:r>
          </a:p>
        </p:txBody>
      </p:sp>
      <p:sp>
        <p:nvSpPr>
          <p:cNvPr id="6149" name="Rectangle 4"/>
          <p:cNvSpPr>
            <a:spLocks noChangeArrowheads="1"/>
          </p:cNvSpPr>
          <p:nvPr/>
        </p:nvSpPr>
        <p:spPr bwMode="auto">
          <a:xfrm>
            <a:off x="6781800" y="2362200"/>
            <a:ext cx="2286000" cy="2743200"/>
          </a:xfrm>
          <a:prstGeom prst="rect">
            <a:avLst/>
          </a:prstGeom>
          <a:solidFill>
            <a:srgbClr val="0099FF"/>
          </a:solidFill>
          <a:ln w="12700">
            <a:solidFill>
              <a:schemeClr val="tx1"/>
            </a:solidFill>
            <a:miter lim="800000"/>
            <a:headEnd type="none" w="sm" len="sm"/>
            <a:tailEnd type="none" w="sm" len="sm"/>
          </a:ln>
        </p:spPr>
        <p:txBody>
          <a:bodyPr wrap="none" anchor="ctr"/>
          <a:lstStyle/>
          <a:p>
            <a:pPr algn="ctr"/>
            <a:r>
              <a:rPr lang="en-US"/>
              <a:t>CPU</a:t>
            </a:r>
          </a:p>
        </p:txBody>
      </p:sp>
      <p:sp>
        <p:nvSpPr>
          <p:cNvPr id="6150" name="Rectangle 5"/>
          <p:cNvSpPr>
            <a:spLocks noChangeArrowheads="1"/>
          </p:cNvSpPr>
          <p:nvPr/>
        </p:nvSpPr>
        <p:spPr bwMode="auto">
          <a:xfrm>
            <a:off x="7086600" y="28956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PC</a:t>
            </a:r>
          </a:p>
        </p:txBody>
      </p:sp>
      <p:sp>
        <p:nvSpPr>
          <p:cNvPr id="6151" name="Rectangle 6"/>
          <p:cNvSpPr>
            <a:spLocks noChangeArrowheads="1"/>
          </p:cNvSpPr>
          <p:nvPr/>
        </p:nvSpPr>
        <p:spPr bwMode="auto">
          <a:xfrm>
            <a:off x="2667000" y="2514600"/>
            <a:ext cx="2743200" cy="914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data memory</a:t>
            </a:r>
          </a:p>
        </p:txBody>
      </p:sp>
      <p:sp>
        <p:nvSpPr>
          <p:cNvPr id="6152" name="Rectangle 7"/>
          <p:cNvSpPr>
            <a:spLocks noChangeArrowheads="1"/>
          </p:cNvSpPr>
          <p:nvPr/>
        </p:nvSpPr>
        <p:spPr bwMode="auto">
          <a:xfrm>
            <a:off x="2667000" y="4114800"/>
            <a:ext cx="2743200" cy="914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program memory</a:t>
            </a:r>
          </a:p>
        </p:txBody>
      </p:sp>
      <p:sp>
        <p:nvSpPr>
          <p:cNvPr id="6153" name="Line 8"/>
          <p:cNvSpPr>
            <a:spLocks noChangeShapeType="1"/>
          </p:cNvSpPr>
          <p:nvPr/>
        </p:nvSpPr>
        <p:spPr bwMode="auto">
          <a:xfrm flipH="1">
            <a:off x="5410200" y="26670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6154" name="Line 9"/>
          <p:cNvSpPr>
            <a:spLocks noChangeShapeType="1"/>
          </p:cNvSpPr>
          <p:nvPr/>
        </p:nvSpPr>
        <p:spPr bwMode="auto">
          <a:xfrm>
            <a:off x="5410200" y="34290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6155" name="Text Box 10"/>
          <p:cNvSpPr txBox="1">
            <a:spLocks noChangeArrowheads="1"/>
          </p:cNvSpPr>
          <p:nvPr/>
        </p:nvSpPr>
        <p:spPr bwMode="auto">
          <a:xfrm>
            <a:off x="5470525" y="21748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6156" name="Text Box 11"/>
          <p:cNvSpPr txBox="1">
            <a:spLocks noChangeArrowheads="1"/>
          </p:cNvSpPr>
          <p:nvPr/>
        </p:nvSpPr>
        <p:spPr bwMode="auto">
          <a:xfrm>
            <a:off x="5546726" y="29368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6157" name="Line 12"/>
          <p:cNvSpPr>
            <a:spLocks noChangeShapeType="1"/>
          </p:cNvSpPr>
          <p:nvPr/>
        </p:nvSpPr>
        <p:spPr bwMode="auto">
          <a:xfrm flipH="1">
            <a:off x="5410200" y="41910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6158" name="Line 13"/>
          <p:cNvSpPr>
            <a:spLocks noChangeShapeType="1"/>
          </p:cNvSpPr>
          <p:nvPr/>
        </p:nvSpPr>
        <p:spPr bwMode="auto">
          <a:xfrm>
            <a:off x="5410200" y="49530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6159" name="Text Box 14"/>
          <p:cNvSpPr txBox="1">
            <a:spLocks noChangeArrowheads="1"/>
          </p:cNvSpPr>
          <p:nvPr/>
        </p:nvSpPr>
        <p:spPr bwMode="auto">
          <a:xfrm>
            <a:off x="5470525" y="36988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6160" name="Text Box 15"/>
          <p:cNvSpPr txBox="1">
            <a:spLocks noChangeArrowheads="1"/>
          </p:cNvSpPr>
          <p:nvPr/>
        </p:nvSpPr>
        <p:spPr bwMode="auto">
          <a:xfrm>
            <a:off x="5546726" y="44608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3" name="Footer Placeholder 2"/>
          <p:cNvSpPr>
            <a:spLocks noGrp="1"/>
          </p:cNvSpPr>
          <p:nvPr>
            <p:ph type="ftr" sz="quarter" idx="11"/>
          </p:nvPr>
        </p:nvSpPr>
        <p:spPr/>
        <p:txBody>
          <a:bodyPr/>
          <a:lstStyle/>
          <a:p>
            <a:pPr>
              <a:defRPr/>
            </a:pPr>
            <a:r>
              <a:rPr lang="en-US"/>
              <a:t>Computers as Components 4e © 2017 Marilyn Wolf</a:t>
            </a:r>
            <a:endParaRPr lang="en-US" dirty="0"/>
          </a:p>
        </p:txBody>
      </p:sp>
    </p:spTree>
    <p:extLst>
      <p:ext uri="{BB962C8B-B14F-4D97-AF65-F5344CB8AC3E}">
        <p14:creationId xmlns:p14="http://schemas.microsoft.com/office/powerpoint/2010/main" val="36320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a:t>von Neumann vs. Harvard</a:t>
            </a:r>
          </a:p>
        </p:txBody>
      </p:sp>
      <p:sp>
        <p:nvSpPr>
          <p:cNvPr id="7173" name="Rectangle 3"/>
          <p:cNvSpPr>
            <a:spLocks noGrp="1" noChangeArrowheads="1"/>
          </p:cNvSpPr>
          <p:nvPr>
            <p:ph idx="1"/>
          </p:nvPr>
        </p:nvSpPr>
        <p:spPr/>
        <p:txBody>
          <a:bodyPr/>
          <a:lstStyle/>
          <a:p>
            <a:r>
              <a:rPr lang="en-US" dirty="0"/>
              <a:t>Harvard allows two simultaneous memory fetches.</a:t>
            </a:r>
          </a:p>
          <a:p>
            <a:r>
              <a:rPr lang="en-US" dirty="0"/>
              <a:t>Most DSPs use Harvard architecture for streaming data:</a:t>
            </a:r>
          </a:p>
          <a:p>
            <a:pPr lvl="1"/>
            <a:r>
              <a:rPr lang="en-US" dirty="0"/>
              <a:t>greater memory bandwidth;</a:t>
            </a:r>
          </a:p>
          <a:p>
            <a:pPr lvl="1"/>
            <a:r>
              <a:rPr lang="en-US" dirty="0"/>
              <a:t>more predictable bandwidth.</a:t>
            </a:r>
          </a:p>
          <a:p>
            <a:r>
              <a:rPr lang="en-US" dirty="0"/>
              <a:t>Harvard can’t use self-modifying code.</a:t>
            </a:r>
          </a:p>
          <a:p>
            <a:pPr lvl="1"/>
            <a:r>
              <a:rPr lang="en-US" altLang="zh-CN" dirty="0"/>
              <a:t>Instruction memory is read-only</a:t>
            </a:r>
            <a:endParaRPr lang="en-US" dirty="0"/>
          </a:p>
        </p:txBody>
      </p:sp>
      <p:sp>
        <p:nvSpPr>
          <p:cNvPr id="3" name="Footer Placeholder 2"/>
          <p:cNvSpPr>
            <a:spLocks noGrp="1"/>
          </p:cNvSpPr>
          <p:nvPr>
            <p:ph type="ftr" sz="quarter" idx="11"/>
          </p:nvPr>
        </p:nvSpPr>
        <p:spPr/>
        <p:txBody>
          <a:bodyPr/>
          <a:lstStyle/>
          <a:p>
            <a:pPr>
              <a:defRPr/>
            </a:pPr>
            <a:r>
              <a:rPr lang="en-US"/>
              <a:t>Computers as Components 4e © 2017 Marilyn Wolf</a:t>
            </a:r>
            <a:endParaRPr lang="en-US" dirty="0"/>
          </a:p>
        </p:txBody>
      </p:sp>
    </p:spTree>
    <p:extLst>
      <p:ext uri="{BB962C8B-B14F-4D97-AF65-F5344CB8AC3E}">
        <p14:creationId xmlns:p14="http://schemas.microsoft.com/office/powerpoint/2010/main" val="36967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Typical Desktop Processor (von Neumann Arch. as example) </a:t>
            </a:r>
          </a:p>
        </p:txBody>
      </p:sp>
      <p:grpSp>
        <p:nvGrpSpPr>
          <p:cNvPr id="29" name="Group 28"/>
          <p:cNvGrpSpPr/>
          <p:nvPr/>
        </p:nvGrpSpPr>
        <p:grpSpPr>
          <a:xfrm>
            <a:off x="2599534" y="3470864"/>
            <a:ext cx="6831805" cy="2857560"/>
            <a:chOff x="381795" y="163482"/>
            <a:chExt cx="6831805" cy="2857560"/>
          </a:xfrm>
        </p:grpSpPr>
        <p:cxnSp>
          <p:nvCxnSpPr>
            <p:cNvPr id="30" name="Straight Connector 29"/>
            <p:cNvCxnSpPr/>
            <p:nvPr/>
          </p:nvCxnSpPr>
          <p:spPr bwMode="auto">
            <a:xfrm>
              <a:off x="381795" y="3014692"/>
              <a:ext cx="6831805"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6"/>
            <p:cNvSpPr>
              <a:spLocks noChangeArrowheads="1"/>
            </p:cNvSpPr>
            <p:nvPr/>
          </p:nvSpPr>
          <p:spPr bwMode="auto">
            <a:xfrm>
              <a:off x="381796" y="1109692"/>
              <a:ext cx="1655763"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CPU</a:t>
              </a: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(Arithmetic and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Unit, Control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and Registers)</a:t>
              </a:r>
            </a:p>
          </p:txBody>
        </p:sp>
        <p:sp>
          <p:nvSpPr>
            <p:cNvPr id="32" name="Rectangle 7"/>
            <p:cNvSpPr>
              <a:spLocks noChangeArrowheads="1"/>
            </p:cNvSpPr>
            <p:nvPr/>
          </p:nvSpPr>
          <p:spPr bwMode="auto">
            <a:xfrm>
              <a:off x="2283622" y="1109692"/>
              <a:ext cx="168592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Memory</a:t>
              </a: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(Instructions and Data)</a:t>
              </a:r>
            </a:p>
          </p:txBody>
        </p:sp>
        <p:sp>
          <p:nvSpPr>
            <p:cNvPr id="33" name="Rectangle 8"/>
            <p:cNvSpPr>
              <a:spLocks noChangeArrowheads="1"/>
            </p:cNvSpPr>
            <p:nvPr/>
          </p:nvSpPr>
          <p:spPr bwMode="auto">
            <a:xfrm>
              <a:off x="4234658" y="1100167"/>
              <a:ext cx="165417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I/O</a:t>
              </a:r>
              <a:br>
                <a:rPr lang="en-US" dirty="0">
                  <a:solidFill>
                    <a:srgbClr val="000000"/>
                  </a:solidFill>
                  <a:latin typeface="Calibri" pitchFamily="34" charset="0"/>
                  <a:cs typeface="Calibri" pitchFamily="34" charset="0"/>
                </a:rPr>
              </a:b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(Disk, keyboard, </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display, etc.)</a:t>
              </a:r>
              <a:endParaRPr lang="en-US" dirty="0">
                <a:solidFill>
                  <a:srgbClr val="000000"/>
                </a:solidFill>
                <a:latin typeface="Calibri" pitchFamily="34" charset="0"/>
                <a:cs typeface="Calibri" pitchFamily="34" charset="0"/>
              </a:endParaRPr>
            </a:p>
          </p:txBody>
        </p:sp>
        <p:cxnSp>
          <p:nvCxnSpPr>
            <p:cNvPr id="34" name="Straight Connector 33"/>
            <p:cNvCxnSpPr/>
            <p:nvPr/>
          </p:nvCxnSpPr>
          <p:spPr bwMode="auto">
            <a:xfrm>
              <a:off x="381796" y="588992"/>
              <a:ext cx="6831804"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Up-Down Arrow 34"/>
            <p:cNvSpPr/>
            <p:nvPr/>
          </p:nvSpPr>
          <p:spPr bwMode="auto">
            <a:xfrm>
              <a:off x="1075533" y="614392"/>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6" name="Up-Down Arrow 35"/>
            <p:cNvSpPr/>
            <p:nvPr/>
          </p:nvSpPr>
          <p:spPr bwMode="auto">
            <a:xfrm>
              <a:off x="1094583" y="2503517"/>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7" name="Up-Down Arrow 36"/>
            <p:cNvSpPr/>
            <p:nvPr/>
          </p:nvSpPr>
          <p:spPr bwMode="auto">
            <a:xfrm>
              <a:off x="3013871" y="614392"/>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8" name="Up-Down Arrow 37"/>
            <p:cNvSpPr/>
            <p:nvPr/>
          </p:nvSpPr>
          <p:spPr bwMode="auto">
            <a:xfrm>
              <a:off x="4928395" y="2484467"/>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9" name="TextBox 38"/>
            <p:cNvSpPr txBox="1"/>
            <p:nvPr/>
          </p:nvSpPr>
          <p:spPr>
            <a:xfrm>
              <a:off x="381795" y="163482"/>
              <a:ext cx="3587751" cy="646331"/>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Memory Data Transfers</a:t>
              </a:r>
            </a:p>
            <a:p>
              <a:endParaRPr lang="en-US" dirty="0">
                <a:solidFill>
                  <a:srgbClr val="000000"/>
                </a:solidFill>
                <a:latin typeface="Calibri" pitchFamily="34" charset="0"/>
                <a:cs typeface="Calibri" pitchFamily="34" charset="0"/>
              </a:endParaRPr>
            </a:p>
          </p:txBody>
        </p:sp>
        <p:sp>
          <p:nvSpPr>
            <p:cNvPr id="40" name="Rectangle 39"/>
            <p:cNvSpPr/>
            <p:nvPr/>
          </p:nvSpPr>
          <p:spPr bwMode="auto">
            <a:xfrm>
              <a:off x="6146009" y="1444669"/>
              <a:ext cx="1067591" cy="733395"/>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dirty="0">
                  <a:solidFill>
                    <a:srgbClr val="000000"/>
                  </a:solidFill>
                  <a:latin typeface="Calibri" pitchFamily="34" charset="0"/>
                  <a:cs typeface="Calibri" pitchFamily="34" charset="0"/>
                </a:rPr>
                <a:t>DMA Controller</a:t>
              </a:r>
            </a:p>
          </p:txBody>
        </p:sp>
        <p:sp>
          <p:nvSpPr>
            <p:cNvPr id="41" name="Up-Down Arrow 40"/>
            <p:cNvSpPr/>
            <p:nvPr/>
          </p:nvSpPr>
          <p:spPr bwMode="auto">
            <a:xfrm>
              <a:off x="6546454" y="614392"/>
              <a:ext cx="266700" cy="830277"/>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42" name="Up-Down Arrow 41"/>
            <p:cNvSpPr/>
            <p:nvPr/>
          </p:nvSpPr>
          <p:spPr bwMode="auto">
            <a:xfrm>
              <a:off x="6546454" y="2168540"/>
              <a:ext cx="266700" cy="830277"/>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grpSp>
      <p:sp>
        <p:nvSpPr>
          <p:cNvPr id="17" name="TextBox 16"/>
          <p:cNvSpPr txBox="1"/>
          <p:nvPr/>
        </p:nvSpPr>
        <p:spPr>
          <a:xfrm>
            <a:off x="2567438" y="6326709"/>
            <a:ext cx="3587751"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I/O Data Transfers</a:t>
            </a:r>
          </a:p>
        </p:txBody>
      </p:sp>
      <p:sp>
        <p:nvSpPr>
          <p:cNvPr id="18"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Three major components: </a:t>
            </a:r>
          </a:p>
          <a:p>
            <a:pPr lvl="1"/>
            <a:r>
              <a:rPr lang="en-US" sz="1600" dirty="0"/>
              <a:t>(1) </a:t>
            </a:r>
            <a:r>
              <a:rPr lang="en-US" sz="1600" i="1" dirty="0">
                <a:solidFill>
                  <a:srgbClr val="FF0000"/>
                </a:solidFill>
              </a:rPr>
              <a:t>CPU</a:t>
            </a:r>
            <a:r>
              <a:rPr lang="en-US" sz="1600" i="1" dirty="0"/>
              <a:t> </a:t>
            </a:r>
            <a:r>
              <a:rPr lang="en-US" sz="1600" dirty="0"/>
              <a:t>, where operations are performed, </a:t>
            </a:r>
          </a:p>
          <a:p>
            <a:pPr lvl="1"/>
            <a:r>
              <a:rPr lang="en-US" sz="1600" dirty="0"/>
              <a:t>(2) </a:t>
            </a:r>
            <a:r>
              <a:rPr lang="en-US" sz="1600" i="1" dirty="0"/>
              <a:t>memory </a:t>
            </a:r>
            <a:r>
              <a:rPr lang="en-US" sz="1600" dirty="0"/>
              <a:t>, where data is stored, and </a:t>
            </a:r>
          </a:p>
          <a:p>
            <a:pPr lvl="1"/>
            <a:r>
              <a:rPr lang="en-US" sz="1600" dirty="0"/>
              <a:t>(3) </a:t>
            </a:r>
            <a:r>
              <a:rPr lang="en-US" sz="1600" i="1" dirty="0">
                <a:solidFill>
                  <a:srgbClr val="FF0000"/>
                </a:solidFill>
              </a:rPr>
              <a:t>input/output (I/O) system</a:t>
            </a:r>
            <a:r>
              <a:rPr lang="en-US" sz="1600" dirty="0"/>
              <a:t>, to gather input data or to output results. </a:t>
            </a:r>
          </a:p>
          <a:p>
            <a:r>
              <a:rPr lang="en-US" sz="1800" dirty="0"/>
              <a:t>The three units are interconnected by groups of wires called </a:t>
            </a:r>
            <a:r>
              <a:rPr lang="en-US" sz="1800" dirty="0">
                <a:solidFill>
                  <a:srgbClr val="FF0000"/>
                </a:solidFill>
              </a:rPr>
              <a:t>buses</a:t>
            </a:r>
            <a:r>
              <a:rPr lang="en-US" sz="1800" dirty="0"/>
              <a:t>.</a:t>
            </a:r>
          </a:p>
          <a:p>
            <a:r>
              <a:rPr lang="en-US" sz="1800" dirty="0"/>
              <a:t>Data transferred between memory and I/O devices normally goes through and is coordinated by the CPU. </a:t>
            </a:r>
            <a:r>
              <a:rPr lang="en-US" sz="1800" dirty="0">
                <a:solidFill>
                  <a:srgbClr val="FF0000"/>
                </a:solidFill>
              </a:rPr>
              <a:t>Direct Memory Access (DMA) </a:t>
            </a:r>
            <a:r>
              <a:rPr lang="en-US" sz="1800" dirty="0"/>
              <a:t>controller can be added to perform these transfers without involving the CPU</a:t>
            </a:r>
            <a:endParaRPr lang="en-US" sz="1400" b="1" dirty="0">
              <a:solidFill>
                <a:schemeClr val="accent2"/>
              </a:solidFill>
            </a:endParaRPr>
          </a:p>
        </p:txBody>
      </p:sp>
      <p:sp>
        <p:nvSpPr>
          <p:cNvPr id="3" name="Slide Number Placeholder 2"/>
          <p:cNvSpPr>
            <a:spLocks noGrp="1"/>
          </p:cNvSpPr>
          <p:nvPr>
            <p:ph type="sldNum" sz="quarter" idx="12"/>
          </p:nvPr>
        </p:nvSpPr>
        <p:spPr/>
        <p:txBody>
          <a:bodyPr/>
          <a:lstStyle/>
          <a:p>
            <a:fld id="{3CC63E4C-4642-794D-A2FD-70F6B81535F5}" type="slidenum">
              <a:rPr lang="en-US" smtClean="0"/>
              <a:pPr/>
              <a:t>6</a:t>
            </a:fld>
            <a:endParaRPr lang="en-US" dirty="0"/>
          </a:p>
        </p:txBody>
      </p:sp>
    </p:spTree>
    <p:extLst>
      <p:ext uri="{BB962C8B-B14F-4D97-AF65-F5344CB8AC3E}">
        <p14:creationId xmlns:p14="http://schemas.microsoft.com/office/powerpoint/2010/main" val="400141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Typical Embedded Processor (von Neumann Arch. as Example) </a:t>
            </a:r>
          </a:p>
        </p:txBody>
      </p:sp>
      <p:grpSp>
        <p:nvGrpSpPr>
          <p:cNvPr id="13" name="Group 12"/>
          <p:cNvGrpSpPr/>
          <p:nvPr/>
        </p:nvGrpSpPr>
        <p:grpSpPr>
          <a:xfrm>
            <a:off x="2760666" y="3688020"/>
            <a:ext cx="6804022" cy="2349560"/>
            <a:chOff x="409578" y="4190940"/>
            <a:chExt cx="6804022" cy="2349560"/>
          </a:xfrm>
        </p:grpSpPr>
        <p:cxnSp>
          <p:nvCxnSpPr>
            <p:cNvPr id="14" name="Straight Connector 13"/>
            <p:cNvCxnSpPr/>
            <p:nvPr/>
          </p:nvCxnSpPr>
          <p:spPr bwMode="auto">
            <a:xfrm>
              <a:off x="409579" y="4616450"/>
              <a:ext cx="6804021"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6"/>
            <p:cNvSpPr>
              <a:spLocks noChangeArrowheads="1"/>
            </p:cNvSpPr>
            <p:nvPr/>
          </p:nvSpPr>
          <p:spPr bwMode="auto">
            <a:xfrm>
              <a:off x="409579" y="5137150"/>
              <a:ext cx="1655763"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CPU</a:t>
              </a:r>
              <a:endParaRPr lang="en-US" sz="800" dirty="0">
                <a:solidFill>
                  <a:srgbClr val="000000"/>
                </a:solidFill>
                <a:latin typeface="Calibri" pitchFamily="34" charset="0"/>
                <a:cs typeface="Calibri" pitchFamily="34" charset="0"/>
              </a:endParaRPr>
            </a:p>
            <a:p>
              <a:pPr algn="ctr"/>
              <a:endParaRPr lang="en-US" sz="12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(Arithmetic and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Unit, Control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and Registers)</a:t>
              </a:r>
            </a:p>
          </p:txBody>
        </p:sp>
        <p:sp>
          <p:nvSpPr>
            <p:cNvPr id="16" name="Rectangle 7"/>
            <p:cNvSpPr>
              <a:spLocks noChangeArrowheads="1"/>
            </p:cNvSpPr>
            <p:nvPr/>
          </p:nvSpPr>
          <p:spPr bwMode="auto">
            <a:xfrm>
              <a:off x="2311405" y="5137150"/>
              <a:ext cx="168592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Memory</a:t>
              </a:r>
              <a:endParaRPr lang="en-US" sz="800" dirty="0">
                <a:solidFill>
                  <a:srgbClr val="000000"/>
                </a:solidFill>
                <a:latin typeface="Calibri" pitchFamily="34" charset="0"/>
                <a:cs typeface="Calibri" pitchFamily="34" charset="0"/>
              </a:endParaRPr>
            </a:p>
            <a:p>
              <a:pPr algn="ctr"/>
              <a:endParaRPr lang="en-US" sz="12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(Instructions and Data)</a:t>
              </a:r>
            </a:p>
          </p:txBody>
        </p:sp>
        <p:sp>
          <p:nvSpPr>
            <p:cNvPr id="17" name="Rectangle 8"/>
            <p:cNvSpPr>
              <a:spLocks noChangeArrowheads="1"/>
            </p:cNvSpPr>
            <p:nvPr/>
          </p:nvSpPr>
          <p:spPr bwMode="auto">
            <a:xfrm>
              <a:off x="4234657" y="5137150"/>
              <a:ext cx="165417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I/O</a:t>
              </a:r>
              <a:endParaRPr lang="en-US" sz="800" dirty="0">
                <a:solidFill>
                  <a:srgbClr val="000000"/>
                </a:solidFill>
                <a:latin typeface="Calibri" pitchFamily="34" charset="0"/>
                <a:cs typeface="Calibri" pitchFamily="34" charset="0"/>
              </a:endParaRP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(Disk, keyboard, </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display, etc.)</a:t>
              </a:r>
              <a:endParaRPr lang="en-US" dirty="0">
                <a:solidFill>
                  <a:srgbClr val="000000"/>
                </a:solidFill>
                <a:latin typeface="Calibri" pitchFamily="34" charset="0"/>
                <a:cs typeface="Calibri" pitchFamily="34" charset="0"/>
              </a:endParaRPr>
            </a:p>
          </p:txBody>
        </p:sp>
        <p:sp>
          <p:nvSpPr>
            <p:cNvPr id="18" name="Up-Down Arrow 17"/>
            <p:cNvSpPr/>
            <p:nvPr/>
          </p:nvSpPr>
          <p:spPr bwMode="auto">
            <a:xfrm>
              <a:off x="1103316"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19" name="Up-Down Arrow 18"/>
            <p:cNvSpPr/>
            <p:nvPr/>
          </p:nvSpPr>
          <p:spPr bwMode="auto">
            <a:xfrm>
              <a:off x="3041654"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20" name="Up-Down Arrow 19"/>
            <p:cNvSpPr/>
            <p:nvPr/>
          </p:nvSpPr>
          <p:spPr bwMode="auto">
            <a:xfrm>
              <a:off x="4831556"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21" name="TextBox 20"/>
            <p:cNvSpPr txBox="1"/>
            <p:nvPr/>
          </p:nvSpPr>
          <p:spPr>
            <a:xfrm>
              <a:off x="409578" y="4190940"/>
              <a:ext cx="3717921"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Memory and I/O Data Transfers</a:t>
              </a:r>
            </a:p>
          </p:txBody>
        </p:sp>
        <p:sp>
          <p:nvSpPr>
            <p:cNvPr id="22" name="Rectangle 21"/>
            <p:cNvSpPr/>
            <p:nvPr/>
          </p:nvSpPr>
          <p:spPr bwMode="auto">
            <a:xfrm>
              <a:off x="6146009" y="5472127"/>
              <a:ext cx="1067591" cy="733395"/>
            </a:xfrm>
            <a:prstGeom prst="rect">
              <a:avLst/>
            </a:prstGeom>
            <a:solidFill>
              <a:schemeClr val="bg1">
                <a:lumMod val="85000"/>
              </a:schemeClr>
            </a:solidFill>
            <a:ln w="9525" cap="flat" cmpd="sng" algn="ctr">
              <a:solidFill>
                <a:srgbClr val="000000"/>
              </a:solidFill>
              <a:prstDash val="dash"/>
              <a:round/>
              <a:headEnd type="none" w="med" len="med"/>
              <a:tailEnd type="none" w="med" len="med"/>
            </a:ln>
            <a:effectLst>
              <a:outerShdw blurRad="190500" dist="228600" dir="2700000" algn="ctr">
                <a:srgbClr val="000000">
                  <a:alpha val="30000"/>
                </a:srgbClr>
              </a:outerShdw>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DMA Controller</a:t>
              </a:r>
            </a:p>
          </p:txBody>
        </p:sp>
        <p:sp>
          <p:nvSpPr>
            <p:cNvPr id="23" name="Up-Down Arrow 22"/>
            <p:cNvSpPr/>
            <p:nvPr/>
          </p:nvSpPr>
          <p:spPr bwMode="auto">
            <a:xfrm>
              <a:off x="6533358" y="4616450"/>
              <a:ext cx="266700" cy="830277"/>
            </a:xfrm>
            <a:prstGeom prst="upDownArrow">
              <a:avLst/>
            </a:prstGeom>
            <a:solidFill>
              <a:schemeClr val="bg1">
                <a:lumMod val="85000"/>
              </a:schemeClr>
            </a:solid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grpSp>
      <p:sp>
        <p:nvSpPr>
          <p:cNvPr id="3" name="Slide Number Placeholder 2"/>
          <p:cNvSpPr>
            <a:spLocks noGrp="1"/>
          </p:cNvSpPr>
          <p:nvPr>
            <p:ph type="sldNum" sz="quarter" idx="12"/>
          </p:nvPr>
        </p:nvSpPr>
        <p:spPr/>
        <p:txBody>
          <a:bodyPr/>
          <a:lstStyle/>
          <a:p>
            <a:fld id="{3CC63E4C-4642-794D-A2FD-70F6B81535F5}" type="slidenum">
              <a:rPr lang="en-US" smtClean="0"/>
              <a:pPr/>
              <a:t>7</a:t>
            </a:fld>
            <a:endParaRPr lang="en-US" dirty="0"/>
          </a:p>
        </p:txBody>
      </p:sp>
      <p:sp>
        <p:nvSpPr>
          <p:cNvPr id="24"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Memory-mapped I/O</a:t>
            </a:r>
            <a:endParaRPr lang="en-US" sz="1100" b="1" dirty="0"/>
          </a:p>
          <a:p>
            <a:pPr lvl="1"/>
            <a:r>
              <a:rPr lang="en-US" sz="1800" dirty="0"/>
              <a:t>A 32-bit memory address is capable of referencing 4 GB (2</a:t>
            </a:r>
            <a:r>
              <a:rPr lang="en-US" sz="1800" baseline="30000" dirty="0"/>
              <a:t>32</a:t>
            </a:r>
            <a:r>
              <a:rPr lang="en-US" sz="1800" dirty="0"/>
              <a:t> bytes) of information</a:t>
            </a:r>
          </a:p>
          <a:p>
            <a:pPr lvl="1"/>
            <a:r>
              <a:rPr lang="en-US" sz="1800" dirty="0"/>
              <a:t>A portion of the address space is reserved for and decoded by the I/O devices. This eliminates the need for separate I/O instructions since all of the regular instructions for accessing memory can then be used to access I/O devices.</a:t>
            </a:r>
          </a:p>
          <a:p>
            <a:r>
              <a:rPr lang="en-US" sz="2400" dirty="0"/>
              <a:t>DMA controller is often not present, since most embedded applications do not require very high data transfer rates</a:t>
            </a:r>
          </a:p>
        </p:txBody>
      </p:sp>
    </p:spTree>
    <p:extLst>
      <p:ext uri="{BB962C8B-B14F-4D97-AF65-F5344CB8AC3E}">
        <p14:creationId xmlns:p14="http://schemas.microsoft.com/office/powerpoint/2010/main" val="273493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p:txBody>
          <a:bodyPr/>
          <a:lstStyle/>
          <a:p>
            <a:r>
              <a:rPr lang="en-US" sz="3600"/>
              <a:t>Memory</a:t>
            </a:r>
          </a:p>
        </p:txBody>
      </p:sp>
      <p:grpSp>
        <p:nvGrpSpPr>
          <p:cNvPr id="3" name="Group 2"/>
          <p:cNvGrpSpPr/>
          <p:nvPr/>
        </p:nvGrpSpPr>
        <p:grpSpPr>
          <a:xfrm>
            <a:off x="2742565" y="3367699"/>
            <a:ext cx="6046470" cy="3339866"/>
            <a:chOff x="1879600" y="1666875"/>
            <a:chExt cx="8185150" cy="4521201"/>
          </a:xfrm>
        </p:grpSpPr>
        <p:sp>
          <p:nvSpPr>
            <p:cNvPr id="329733" name="Rectangle 5"/>
            <p:cNvSpPr>
              <a:spLocks noChangeArrowheads="1"/>
            </p:cNvSpPr>
            <p:nvPr/>
          </p:nvSpPr>
          <p:spPr bwMode="auto">
            <a:xfrm>
              <a:off x="4348163" y="2443164"/>
              <a:ext cx="3371850" cy="2490787"/>
            </a:xfrm>
            <a:prstGeom prst="rect">
              <a:avLst/>
            </a:prstGeom>
            <a:solidFill>
              <a:schemeClr val="bg2"/>
            </a:solidFill>
            <a:ln w="38100">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algn="ctr"/>
              <a:r>
                <a:rPr lang="en-US">
                  <a:solidFill>
                    <a:srgbClr val="000000"/>
                  </a:solidFill>
                </a:rPr>
                <a:t>2</a:t>
              </a:r>
              <a:r>
                <a:rPr lang="en-US" baseline="30000">
                  <a:solidFill>
                    <a:srgbClr val="000000"/>
                  </a:solidFill>
                </a:rPr>
                <a:t>N</a:t>
              </a:r>
              <a:r>
                <a:rPr lang="en-US">
                  <a:solidFill>
                    <a:srgbClr val="000000"/>
                  </a:solidFill>
                </a:rPr>
                <a:t> bytes</a:t>
              </a:r>
            </a:p>
            <a:p>
              <a:pPr algn="ctr"/>
              <a:r>
                <a:rPr lang="en-US" sz="1400">
                  <a:solidFill>
                    <a:srgbClr val="000000"/>
                  </a:solidFill>
                </a:rPr>
                <a:t>Organized into </a:t>
              </a:r>
            </a:p>
            <a:p>
              <a:pPr algn="ctr"/>
              <a:r>
                <a:rPr lang="en-US" sz="1400">
                  <a:solidFill>
                    <a:srgbClr val="000000"/>
                  </a:solidFill>
                </a:rPr>
                <a:t>groups of 4 bytes</a:t>
              </a:r>
            </a:p>
          </p:txBody>
        </p:sp>
        <p:sp>
          <p:nvSpPr>
            <p:cNvPr id="329734" name="Line 6"/>
            <p:cNvSpPr>
              <a:spLocks noChangeShapeType="1"/>
            </p:cNvSpPr>
            <p:nvPr/>
          </p:nvSpPr>
          <p:spPr bwMode="auto">
            <a:xfrm flipV="1">
              <a:off x="3338513" y="313372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35" name="Line 7"/>
            <p:cNvSpPr>
              <a:spLocks noChangeShapeType="1"/>
            </p:cNvSpPr>
            <p:nvPr/>
          </p:nvSpPr>
          <p:spPr bwMode="auto">
            <a:xfrm flipV="1">
              <a:off x="7713663" y="357187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36" name="AutoShape 8"/>
            <p:cNvSpPr>
              <a:spLocks noChangeArrowheads="1"/>
            </p:cNvSpPr>
            <p:nvPr/>
          </p:nvSpPr>
          <p:spPr bwMode="auto">
            <a:xfrm>
              <a:off x="1947863" y="1687514"/>
              <a:ext cx="1911350" cy="706437"/>
            </a:xfrm>
            <a:prstGeom prst="wedgeRectCallout">
              <a:avLst>
                <a:gd name="adj1" fmla="val 39778"/>
                <a:gd name="adj2" fmla="val 149324"/>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dirty="0">
                  <a:solidFill>
                    <a:srgbClr val="000000"/>
                  </a:solidFill>
                </a:rPr>
                <a:t>Address Bus: N wires</a:t>
              </a:r>
            </a:p>
          </p:txBody>
        </p:sp>
        <p:sp>
          <p:nvSpPr>
            <p:cNvPr id="329737" name="AutoShape 9"/>
            <p:cNvSpPr>
              <a:spLocks noChangeArrowheads="1"/>
            </p:cNvSpPr>
            <p:nvPr/>
          </p:nvSpPr>
          <p:spPr bwMode="auto">
            <a:xfrm>
              <a:off x="8154988" y="1666875"/>
              <a:ext cx="1909762" cy="706438"/>
            </a:xfrm>
            <a:prstGeom prst="wedgeRectCallout">
              <a:avLst>
                <a:gd name="adj1" fmla="val -51912"/>
                <a:gd name="adj2" fmla="val 211796"/>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a:solidFill>
                    <a:srgbClr val="000000"/>
                  </a:solidFill>
                </a:rPr>
                <a:t>Data Bus: 4x8 wires</a:t>
              </a:r>
            </a:p>
          </p:txBody>
        </p:sp>
        <p:sp>
          <p:nvSpPr>
            <p:cNvPr id="329738" name="AutoShape 10"/>
            <p:cNvSpPr>
              <a:spLocks noChangeArrowheads="1"/>
            </p:cNvSpPr>
            <p:nvPr/>
          </p:nvSpPr>
          <p:spPr bwMode="auto">
            <a:xfrm>
              <a:off x="5970590" y="5186364"/>
              <a:ext cx="2456616" cy="448906"/>
            </a:xfrm>
            <a:prstGeom prst="wedgeRectCallout">
              <a:avLst>
                <a:gd name="adj1" fmla="val -35170"/>
                <a:gd name="adj2" fmla="val -215671"/>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dirty="0">
                  <a:solidFill>
                    <a:srgbClr val="000000"/>
                  </a:solidFill>
                </a:rPr>
                <a:t>Content is 1’s and 0’s. </a:t>
              </a:r>
            </a:p>
          </p:txBody>
        </p:sp>
        <p:sp>
          <p:nvSpPr>
            <p:cNvPr id="329739" name="Line 11"/>
            <p:cNvSpPr>
              <a:spLocks noChangeShapeType="1"/>
            </p:cNvSpPr>
            <p:nvPr/>
          </p:nvSpPr>
          <p:spPr bwMode="auto">
            <a:xfrm flipV="1">
              <a:off x="3346450" y="417512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40" name="AutoShape 12"/>
            <p:cNvSpPr>
              <a:spLocks noChangeArrowheads="1"/>
            </p:cNvSpPr>
            <p:nvPr/>
          </p:nvSpPr>
          <p:spPr bwMode="auto">
            <a:xfrm>
              <a:off x="1879600" y="4960939"/>
              <a:ext cx="1925638" cy="1227137"/>
            </a:xfrm>
            <a:prstGeom prst="wedgeRectCallout">
              <a:avLst>
                <a:gd name="adj1" fmla="val 47199"/>
                <a:gd name="adj2" fmla="val -113778"/>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a:solidFill>
                    <a:srgbClr val="000000"/>
                  </a:solidFill>
                </a:rPr>
                <a:t>Control Bus:</a:t>
              </a:r>
            </a:p>
            <a:p>
              <a:r>
                <a:rPr lang="en-US" sz="1400">
                  <a:solidFill>
                    <a:srgbClr val="000000"/>
                  </a:solidFill>
                </a:rPr>
                <a:t>Read vs Write,</a:t>
              </a:r>
            </a:p>
            <a:p>
              <a:r>
                <a:rPr lang="en-US" sz="1400">
                  <a:solidFill>
                    <a:srgbClr val="000000"/>
                  </a:solidFill>
                </a:rPr>
                <a:t>Initiate Cycle,</a:t>
              </a:r>
            </a:p>
            <a:p>
              <a:r>
                <a:rPr lang="en-US" sz="1400">
                  <a:solidFill>
                    <a:srgbClr val="000000"/>
                  </a:solidFill>
                </a:rPr>
                <a:t>Data Ready</a:t>
              </a:r>
            </a:p>
          </p:txBody>
        </p:sp>
      </p:grpSp>
      <p:sp>
        <p:nvSpPr>
          <p:cNvPr id="2" name="Slide Number Placeholder 1"/>
          <p:cNvSpPr>
            <a:spLocks noGrp="1"/>
          </p:cNvSpPr>
          <p:nvPr>
            <p:ph type="sldNum" sz="quarter" idx="12"/>
          </p:nvPr>
        </p:nvSpPr>
        <p:spPr/>
        <p:txBody>
          <a:bodyPr/>
          <a:lstStyle/>
          <a:p>
            <a:fld id="{3CC63E4C-4642-794D-A2FD-70F6B81535F5}" type="slidenum">
              <a:rPr lang="en-US" sz="1050" smtClean="0"/>
              <a:pPr/>
              <a:t>8</a:t>
            </a:fld>
            <a:endParaRPr lang="en-US" sz="1050" dirty="0"/>
          </a:p>
        </p:txBody>
      </p:sp>
      <p:sp>
        <p:nvSpPr>
          <p:cNvPr id="13"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Information flows between the CPU and memory over three sets of wires called the </a:t>
            </a:r>
            <a:r>
              <a:rPr lang="en-US" sz="1800" dirty="0">
                <a:solidFill>
                  <a:srgbClr val="FF0000"/>
                </a:solidFill>
              </a:rPr>
              <a:t>address bus </a:t>
            </a:r>
            <a:r>
              <a:rPr lang="en-US" sz="1800" dirty="0"/>
              <a:t>, the </a:t>
            </a:r>
            <a:r>
              <a:rPr lang="en-US" sz="1800" dirty="0">
                <a:solidFill>
                  <a:srgbClr val="FF0000"/>
                </a:solidFill>
              </a:rPr>
              <a:t>data bus </a:t>
            </a:r>
            <a:r>
              <a:rPr lang="en-US" sz="1800" dirty="0"/>
              <a:t>, and the </a:t>
            </a:r>
            <a:r>
              <a:rPr lang="en-US" sz="1800" dirty="0">
                <a:solidFill>
                  <a:srgbClr val="FF0000"/>
                </a:solidFill>
              </a:rPr>
              <a:t>control bus</a:t>
            </a:r>
            <a:r>
              <a:rPr lang="en-US" sz="1800" dirty="0"/>
              <a:t>.</a:t>
            </a:r>
          </a:p>
          <a:p>
            <a:pPr lvl="1"/>
            <a:r>
              <a:rPr lang="en-US" sz="1600" dirty="0"/>
              <a:t>The CPU places information on the address bus to tell the memory which data to access </a:t>
            </a:r>
          </a:p>
          <a:p>
            <a:pPr lvl="1"/>
            <a:r>
              <a:rPr lang="en-US" sz="1600" dirty="0"/>
              <a:t>uses the control bus to determine the direction of information transfer and to coordinate timing</a:t>
            </a:r>
          </a:p>
          <a:p>
            <a:pPr lvl="1"/>
            <a:r>
              <a:rPr lang="en-US" sz="1600" dirty="0"/>
              <a:t>The data itself is transferred over the data bus</a:t>
            </a:r>
          </a:p>
          <a:p>
            <a:r>
              <a:rPr lang="en-US" sz="1600" dirty="0"/>
              <a:t>Address bus has N wires, where N is # bits in each address (8,16,32,64…)</a:t>
            </a:r>
          </a:p>
          <a:p>
            <a:r>
              <a:rPr lang="en-US" sz="1600" dirty="0"/>
              <a:t>Data bus has 4x8 wires, hence each data transfer is 4 Bytes (also called 1 word)</a:t>
            </a:r>
          </a:p>
        </p:txBody>
      </p:sp>
    </p:spTree>
    <p:extLst>
      <p:ext uri="{BB962C8B-B14F-4D97-AF65-F5344CB8AC3E}">
        <p14:creationId xmlns:p14="http://schemas.microsoft.com/office/powerpoint/2010/main" val="189117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3270"/>
            <a:ext cx="10972800" cy="1143000"/>
          </a:xfrm>
        </p:spPr>
        <p:txBody>
          <a:bodyPr>
            <a:normAutofit/>
          </a:bodyPr>
          <a:lstStyle/>
          <a:p>
            <a:r>
              <a:rPr lang="en-US" dirty="0"/>
              <a:t>Memory Byte Ordering</a:t>
            </a:r>
          </a:p>
        </p:txBody>
      </p:sp>
      <p:sp>
        <p:nvSpPr>
          <p:cNvPr id="3" name="Slide Number Placeholder 2"/>
          <p:cNvSpPr>
            <a:spLocks noGrp="1"/>
          </p:cNvSpPr>
          <p:nvPr>
            <p:ph type="sldNum" sz="quarter" idx="12"/>
          </p:nvPr>
        </p:nvSpPr>
        <p:spPr/>
        <p:txBody>
          <a:bodyPr/>
          <a:lstStyle/>
          <a:p>
            <a:fld id="{3CC63E4C-4642-794D-A2FD-70F6B81535F5}" type="slidenum">
              <a:rPr lang="en-US" smtClean="0"/>
              <a:pPr/>
              <a:t>9</a:t>
            </a:fld>
            <a:endParaRPr lang="en-US" dirty="0"/>
          </a:p>
        </p:txBody>
      </p:sp>
      <p:sp>
        <p:nvSpPr>
          <p:cNvPr id="5" name="Rectangle 3"/>
          <p:cNvSpPr txBox="1">
            <a:spLocks noChangeArrowheads="1"/>
          </p:cNvSpPr>
          <p:nvPr/>
        </p:nvSpPr>
        <p:spPr>
          <a:xfrm>
            <a:off x="356523" y="1237196"/>
            <a:ext cx="11080167" cy="285070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Two possible byte orderings:</a:t>
            </a:r>
          </a:p>
          <a:p>
            <a:pPr lvl="1"/>
            <a:r>
              <a:rPr lang="en-US" sz="2000" dirty="0">
                <a:solidFill>
                  <a:srgbClr val="FF0000"/>
                </a:solidFill>
              </a:rPr>
              <a:t>Little-endian</a:t>
            </a:r>
            <a:r>
              <a:rPr lang="en-US" sz="2000" dirty="0"/>
              <a:t>: the LSB (Least Significant Byte) is stored at the lowest address.</a:t>
            </a:r>
          </a:p>
          <a:p>
            <a:pPr lvl="1"/>
            <a:r>
              <a:rPr lang="en-US" sz="2000" dirty="0">
                <a:solidFill>
                  <a:srgbClr val="FF0000"/>
                </a:solidFill>
              </a:rPr>
              <a:t>Big-endian</a:t>
            </a:r>
            <a:r>
              <a:rPr lang="en-US" sz="2000" dirty="0"/>
              <a:t>: the LSB (Least Significant Byte) is stored at the highest address.</a:t>
            </a:r>
          </a:p>
          <a:p>
            <a:pPr lvl="1"/>
            <a:r>
              <a:rPr lang="en-US" sz="2000" dirty="0"/>
              <a:t>Intel processors use Little-Endian; ARM processors can be configured as either Little- or Big-endian; </a:t>
            </a:r>
            <a:r>
              <a:rPr lang="en-GB" sz="2000" dirty="0"/>
              <a:t>STM32 microcontrollers based on ARM Cortex-M3 use little-endian</a:t>
            </a:r>
            <a:endParaRPr lang="en-US" sz="2000" dirty="0"/>
          </a:p>
          <a:p>
            <a:r>
              <a:rPr lang="en-GB" sz="2400" dirty="0"/>
              <a:t>Example: 4-byte data 0xA1B2C3D4 at address 0x100</a:t>
            </a:r>
          </a:p>
        </p:txBody>
      </p:sp>
      <p:pic>
        <p:nvPicPr>
          <p:cNvPr id="4" name="Google Shape;207;p31" descr="Two rows of 8 boxes each. In both, the middle 4 boxes are highlighted yellow and labeled with the numbers 0x100-0x103. The top row, labeled &quot;Big-Endian,&quot; contains the values A1, B2, C3, and D4 in the yellow squares. The bottom row, labeled &quot;Little-Endian,&quot; contains the values D4, C3, B2, A1 in the yellow squares.">
            <a:extLst>
              <a:ext uri="{FF2B5EF4-FFF2-40B4-BE49-F238E27FC236}">
                <a16:creationId xmlns:a16="http://schemas.microsoft.com/office/drawing/2014/main" id="{9AC07CA8-ACDF-65D9-0A7F-36E19FFB2A44}"/>
              </a:ext>
            </a:extLst>
          </p:cNvPr>
          <p:cNvPicPr preferRelativeResize="0"/>
          <p:nvPr/>
        </p:nvPicPr>
        <p:blipFill>
          <a:blip r:embed="rId3">
            <a:alphaModFix/>
          </a:blip>
          <a:stretch>
            <a:fillRect/>
          </a:stretch>
        </p:blipFill>
        <p:spPr>
          <a:xfrm>
            <a:off x="1496871" y="4407890"/>
            <a:ext cx="8174045" cy="1614715"/>
          </a:xfrm>
          <a:prstGeom prst="rect">
            <a:avLst/>
          </a:prstGeom>
          <a:noFill/>
          <a:ln>
            <a:noFill/>
          </a:ln>
        </p:spPr>
      </p:pic>
      <p:sp>
        <p:nvSpPr>
          <p:cNvPr id="6" name="TextBox 5">
            <a:extLst>
              <a:ext uri="{FF2B5EF4-FFF2-40B4-BE49-F238E27FC236}">
                <a16:creationId xmlns:a16="http://schemas.microsoft.com/office/drawing/2014/main" id="{F74BEFD5-F3F2-55DF-86A3-7A2A027E866C}"/>
              </a:ext>
            </a:extLst>
          </p:cNvPr>
          <p:cNvSpPr txBox="1"/>
          <p:nvPr/>
        </p:nvSpPr>
        <p:spPr>
          <a:xfrm>
            <a:off x="4730774" y="5030581"/>
            <a:ext cx="610660" cy="400110"/>
          </a:xfrm>
          <a:prstGeom prst="rect">
            <a:avLst/>
          </a:prstGeom>
          <a:noFill/>
        </p:spPr>
        <p:txBody>
          <a:bodyPr wrap="square" rtlCol="0">
            <a:spAutoFit/>
          </a:bodyPr>
          <a:lstStyle/>
          <a:p>
            <a:r>
              <a:rPr lang="en-US" sz="2000" dirty="0">
                <a:solidFill>
                  <a:srgbClr val="000000"/>
                </a:solidFill>
                <a:latin typeface="Calibri" pitchFamily="34" charset="0"/>
                <a:cs typeface="Calibri" pitchFamily="34" charset="0"/>
              </a:rPr>
              <a:t>LSB</a:t>
            </a:r>
          </a:p>
        </p:txBody>
      </p:sp>
      <p:sp>
        <p:nvSpPr>
          <p:cNvPr id="7" name="TextBox 6">
            <a:extLst>
              <a:ext uri="{FF2B5EF4-FFF2-40B4-BE49-F238E27FC236}">
                <a16:creationId xmlns:a16="http://schemas.microsoft.com/office/drawing/2014/main" id="{9523F82C-4F53-15BA-2A69-F4D2FD7107AE}"/>
              </a:ext>
            </a:extLst>
          </p:cNvPr>
          <p:cNvSpPr txBox="1"/>
          <p:nvPr/>
        </p:nvSpPr>
        <p:spPr>
          <a:xfrm>
            <a:off x="7741604" y="5015192"/>
            <a:ext cx="722172" cy="400110"/>
          </a:xfrm>
          <a:prstGeom prst="rect">
            <a:avLst/>
          </a:prstGeom>
          <a:noFill/>
        </p:spPr>
        <p:txBody>
          <a:bodyPr wrap="square" rtlCol="0">
            <a:spAutoFit/>
          </a:bodyPr>
          <a:lstStyle/>
          <a:p>
            <a:r>
              <a:rPr lang="en-US" sz="2000" dirty="0">
                <a:solidFill>
                  <a:srgbClr val="000000"/>
                </a:solidFill>
                <a:latin typeface="Calibri" pitchFamily="34" charset="0"/>
                <a:cs typeface="Calibri" pitchFamily="34" charset="0"/>
              </a:rPr>
              <a:t>MSB</a:t>
            </a:r>
          </a:p>
        </p:txBody>
      </p:sp>
      <p:sp>
        <p:nvSpPr>
          <p:cNvPr id="8" name="TextBox 7">
            <a:extLst>
              <a:ext uri="{FF2B5EF4-FFF2-40B4-BE49-F238E27FC236}">
                <a16:creationId xmlns:a16="http://schemas.microsoft.com/office/drawing/2014/main" id="{DC7390A8-CA0F-3C2D-02C0-387B730685B2}"/>
              </a:ext>
            </a:extLst>
          </p:cNvPr>
          <p:cNvSpPr txBox="1"/>
          <p:nvPr/>
        </p:nvSpPr>
        <p:spPr>
          <a:xfrm>
            <a:off x="4730774" y="5959443"/>
            <a:ext cx="722172" cy="400110"/>
          </a:xfrm>
          <a:prstGeom prst="rect">
            <a:avLst/>
          </a:prstGeom>
          <a:noFill/>
        </p:spPr>
        <p:txBody>
          <a:bodyPr wrap="square" rtlCol="0">
            <a:spAutoFit/>
          </a:bodyPr>
          <a:lstStyle/>
          <a:p>
            <a:r>
              <a:rPr lang="en-US" sz="2000" dirty="0">
                <a:solidFill>
                  <a:srgbClr val="000000"/>
                </a:solidFill>
                <a:latin typeface="Calibri" pitchFamily="34" charset="0"/>
                <a:cs typeface="Calibri" pitchFamily="34" charset="0"/>
              </a:rPr>
              <a:t>MSB</a:t>
            </a:r>
          </a:p>
        </p:txBody>
      </p:sp>
      <p:sp>
        <p:nvSpPr>
          <p:cNvPr id="9" name="TextBox 8">
            <a:extLst>
              <a:ext uri="{FF2B5EF4-FFF2-40B4-BE49-F238E27FC236}">
                <a16:creationId xmlns:a16="http://schemas.microsoft.com/office/drawing/2014/main" id="{B7C545FD-F597-6DCB-24EB-C6736732D19D}"/>
              </a:ext>
            </a:extLst>
          </p:cNvPr>
          <p:cNvSpPr txBox="1"/>
          <p:nvPr/>
        </p:nvSpPr>
        <p:spPr>
          <a:xfrm>
            <a:off x="7741604" y="5944054"/>
            <a:ext cx="722172" cy="400110"/>
          </a:xfrm>
          <a:prstGeom prst="rect">
            <a:avLst/>
          </a:prstGeom>
          <a:noFill/>
        </p:spPr>
        <p:txBody>
          <a:bodyPr wrap="square" rtlCol="0">
            <a:spAutoFit/>
          </a:bodyPr>
          <a:lstStyle/>
          <a:p>
            <a:r>
              <a:rPr lang="en-US" sz="2000" dirty="0">
                <a:solidFill>
                  <a:srgbClr val="000000"/>
                </a:solidFill>
                <a:latin typeface="Calibri" pitchFamily="34" charset="0"/>
                <a:cs typeface="Calibri" pitchFamily="34" charset="0"/>
              </a:rPr>
              <a:t>LSB</a:t>
            </a:r>
          </a:p>
        </p:txBody>
      </p:sp>
    </p:spTree>
    <p:extLst>
      <p:ext uri="{BB962C8B-B14F-4D97-AF65-F5344CB8AC3E}">
        <p14:creationId xmlns:p14="http://schemas.microsoft.com/office/powerpoint/2010/main" val="139598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_ComputerOrganization" id="{AAA28A76-F09D-45E4-B381-A34280EFCBF9}" vid="{A00E8783-8AAA-4DD9-A689-F04DD02893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 ComputerOrganization</Template>
  <TotalTime>286</TotalTime>
  <Words>2272</Words>
  <Application>Microsoft Office PowerPoint</Application>
  <PresentationFormat>Widescreen</PresentationFormat>
  <Paragraphs>376</Paragraphs>
  <Slides>30</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Consolas</vt:lpstr>
      <vt:lpstr>Symbol</vt:lpstr>
      <vt:lpstr>Tahoma</vt:lpstr>
      <vt:lpstr>Times New Roman</vt:lpstr>
      <vt:lpstr>Office Theme</vt:lpstr>
      <vt:lpstr>Blank Presentation</vt:lpstr>
      <vt:lpstr>L2 (CHAPTER 5)  Programming in Assembly Part 1: Computer Organization</vt:lpstr>
      <vt:lpstr>von Neumann Architecture</vt:lpstr>
      <vt:lpstr>CPU + Memory</vt:lpstr>
      <vt:lpstr>Harvard Architecture</vt:lpstr>
      <vt:lpstr>von Neumann vs. Harvard</vt:lpstr>
      <vt:lpstr>A Typical Desktop Processor (von Neumann Arch. as example) </vt:lpstr>
      <vt:lpstr>A Typical Embedded Processor (von Neumann Arch. as Example) </vt:lpstr>
      <vt:lpstr>Memory</vt:lpstr>
      <vt:lpstr>Memory Byte Ordering</vt:lpstr>
      <vt:lpstr>Quiz: Memory Byte Ordering</vt:lpstr>
      <vt:lpstr>Quiz: Memory Byte Ordering ANS</vt:lpstr>
      <vt:lpstr>Data Alignment</vt:lpstr>
      <vt:lpstr>Single Accumulator Architecture </vt:lpstr>
      <vt:lpstr>The Fetch-Execute Cycle</vt:lpstr>
      <vt:lpstr>Instruction Fetch</vt:lpstr>
      <vt:lpstr>PowerPoint Presentation</vt:lpstr>
      <vt:lpstr>PowerPoint Presentation</vt:lpstr>
      <vt:lpstr>PowerPoint Presentation</vt:lpstr>
      <vt:lpstr>Execution Phase: Branch</vt:lpstr>
      <vt:lpstr>result  op1 + op2</vt:lpstr>
      <vt:lpstr>The ARM Processor Family</vt:lpstr>
      <vt:lpstr>Three Instruction Sets</vt:lpstr>
      <vt:lpstr>Three Instruction Sets</vt:lpstr>
      <vt:lpstr>Code Density vs. Performance</vt:lpstr>
      <vt:lpstr>The ARMv7-M “Cortex-M3” Architecture</vt:lpstr>
      <vt:lpstr>ARM Cortex-M3 CPU</vt:lpstr>
      <vt:lpstr>Pipelined Instruction Execution</vt:lpstr>
      <vt:lpstr>Non-Pipelined Instruction Execution (hypothetical)</vt:lpstr>
      <vt:lpstr>ARM Cortex-M3 Bus Structure (Harvard arch.)</vt:lpstr>
      <vt:lpstr>PowerPoint Presentation</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Programming in Assembly Part 1: Computer Organization</dc:title>
  <dc:creator>Gu, Zonghua</dc:creator>
  <cp:lastModifiedBy>Zonghua Gu</cp:lastModifiedBy>
  <cp:revision>19</cp:revision>
  <cp:lastPrinted>2013-11-13T20:51:57Z</cp:lastPrinted>
  <dcterms:created xsi:type="dcterms:W3CDTF">2018-01-26T04:04:14Z</dcterms:created>
  <dcterms:modified xsi:type="dcterms:W3CDTF">2025-09-04T18:42:11Z</dcterms:modified>
</cp:coreProperties>
</file>