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0" r:id="rId4"/>
    <p:sldId id="271" r:id="rId5"/>
    <p:sldId id="264" r:id="rId6"/>
    <p:sldId id="265" r:id="rId7"/>
    <p:sldId id="274" r:id="rId8"/>
    <p:sldId id="732" r:id="rId9"/>
    <p:sldId id="733" r:id="rId10"/>
    <p:sldId id="276" r:id="rId11"/>
    <p:sldId id="279" r:id="rId12"/>
    <p:sldId id="275" r:id="rId13"/>
    <p:sldId id="277" r:id="rId14"/>
    <p:sldId id="290" r:id="rId15"/>
    <p:sldId id="286" r:id="rId16"/>
    <p:sldId id="287" r:id="rId17"/>
    <p:sldId id="288" r:id="rId18"/>
    <p:sldId id="259" r:id="rId19"/>
    <p:sldId id="289" r:id="rId20"/>
    <p:sldId id="273" r:id="rId21"/>
    <p:sldId id="257" r:id="rId22"/>
    <p:sldId id="263" r:id="rId23"/>
    <p:sldId id="260" r:id="rId24"/>
    <p:sldId id="267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FF9300"/>
    <a:srgbClr val="FF40FF"/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86684" autoAdjust="0"/>
  </p:normalViewPr>
  <p:slideViewPr>
    <p:cSldViewPr>
      <p:cViewPr varScale="1">
        <p:scale>
          <a:sx n="113" d="100"/>
          <a:sy n="113" d="100"/>
        </p:scale>
        <p:origin x="256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85AC37-E01B-5D42-890D-6B1249024F64}" type="doc">
      <dgm:prSet loTypeId="urn:microsoft.com/office/officeart/2005/8/layout/balanc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55E5A6-8A07-A843-A7AD-D502CEFB5584}">
      <dgm:prSet phldrT="[Text]"/>
      <dgm:spPr/>
      <dgm:t>
        <a:bodyPr/>
        <a:lstStyle/>
        <a:p>
          <a:r>
            <a:rPr lang="en-US" dirty="0"/>
            <a:t>Floating Point</a:t>
          </a:r>
        </a:p>
      </dgm:t>
    </dgm:pt>
    <dgm:pt modelId="{E40FA94D-A94D-8E42-8837-6C6710A0A903}" type="parTrans" cxnId="{4FCF7886-2303-A243-8B4F-9B05211D4C6E}">
      <dgm:prSet/>
      <dgm:spPr/>
      <dgm:t>
        <a:bodyPr/>
        <a:lstStyle/>
        <a:p>
          <a:endParaRPr lang="en-US"/>
        </a:p>
      </dgm:t>
    </dgm:pt>
    <dgm:pt modelId="{EA276170-043F-1746-BA77-0DD99BC7B05E}" type="sibTrans" cxnId="{4FCF7886-2303-A243-8B4F-9B05211D4C6E}">
      <dgm:prSet/>
      <dgm:spPr/>
      <dgm:t>
        <a:bodyPr/>
        <a:lstStyle/>
        <a:p>
          <a:endParaRPr lang="en-US"/>
        </a:p>
      </dgm:t>
    </dgm:pt>
    <dgm:pt modelId="{EB5BA813-5FD9-C046-9002-8EDD4D49B9DA}">
      <dgm:prSet phldrT="[Text]"/>
      <dgm:spPr/>
      <dgm:t>
        <a:bodyPr/>
        <a:lstStyle/>
        <a:p>
          <a:r>
            <a:rPr lang="en-US" dirty="0"/>
            <a:t>Shorter Development Time</a:t>
          </a:r>
        </a:p>
      </dgm:t>
    </dgm:pt>
    <dgm:pt modelId="{3C7D64DC-987D-2C46-9800-F2505641095A}" type="parTrans" cxnId="{952BF13B-A532-A44F-93F4-E13223C5B154}">
      <dgm:prSet/>
      <dgm:spPr/>
      <dgm:t>
        <a:bodyPr/>
        <a:lstStyle/>
        <a:p>
          <a:endParaRPr lang="en-US"/>
        </a:p>
      </dgm:t>
    </dgm:pt>
    <dgm:pt modelId="{01006B11-F937-DA4F-848C-842A527F3C1D}" type="sibTrans" cxnId="{952BF13B-A532-A44F-93F4-E13223C5B154}">
      <dgm:prSet/>
      <dgm:spPr/>
      <dgm:t>
        <a:bodyPr/>
        <a:lstStyle/>
        <a:p>
          <a:endParaRPr lang="en-US"/>
        </a:p>
      </dgm:t>
    </dgm:pt>
    <dgm:pt modelId="{85D85CB2-FBEA-054D-8678-39B2892A20FC}">
      <dgm:prSet phldrT="[Text]"/>
      <dgm:spPr/>
      <dgm:t>
        <a:bodyPr/>
        <a:lstStyle/>
        <a:p>
          <a:r>
            <a:rPr lang="en-US" dirty="0"/>
            <a:t>Wide Dynamic Range</a:t>
          </a:r>
        </a:p>
      </dgm:t>
    </dgm:pt>
    <dgm:pt modelId="{7DDBF804-1DE2-BF4B-9D0F-765EC3364EEC}" type="parTrans" cxnId="{59A300C4-8F8B-B94F-BBEA-5657608A73B2}">
      <dgm:prSet/>
      <dgm:spPr/>
      <dgm:t>
        <a:bodyPr/>
        <a:lstStyle/>
        <a:p>
          <a:endParaRPr lang="en-US"/>
        </a:p>
      </dgm:t>
    </dgm:pt>
    <dgm:pt modelId="{D2D9A0D6-9B8C-9644-9B7B-65F8C4974F48}" type="sibTrans" cxnId="{59A300C4-8F8B-B94F-BBEA-5657608A73B2}">
      <dgm:prSet/>
      <dgm:spPr/>
      <dgm:t>
        <a:bodyPr/>
        <a:lstStyle/>
        <a:p>
          <a:endParaRPr lang="en-US"/>
        </a:p>
      </dgm:t>
    </dgm:pt>
    <dgm:pt modelId="{B4271438-B940-7B47-8FAF-9117657D7D72}">
      <dgm:prSet phldrT="[Text]"/>
      <dgm:spPr/>
      <dgm:t>
        <a:bodyPr/>
        <a:lstStyle/>
        <a:p>
          <a:r>
            <a:rPr lang="en-US" dirty="0"/>
            <a:t>Fixed Point</a:t>
          </a:r>
        </a:p>
      </dgm:t>
    </dgm:pt>
    <dgm:pt modelId="{59C29BCE-E229-7C44-9C03-73F6EDFE4B32}" type="parTrans" cxnId="{EC270871-3D65-DB4F-B9F0-92759EDECD73}">
      <dgm:prSet/>
      <dgm:spPr/>
      <dgm:t>
        <a:bodyPr/>
        <a:lstStyle/>
        <a:p>
          <a:endParaRPr lang="en-US"/>
        </a:p>
      </dgm:t>
    </dgm:pt>
    <dgm:pt modelId="{8B39BFA0-3E6A-E340-B579-CF496A73E3D0}" type="sibTrans" cxnId="{EC270871-3D65-DB4F-B9F0-92759EDECD73}">
      <dgm:prSet/>
      <dgm:spPr/>
      <dgm:t>
        <a:bodyPr/>
        <a:lstStyle/>
        <a:p>
          <a:endParaRPr lang="en-US"/>
        </a:p>
      </dgm:t>
    </dgm:pt>
    <dgm:pt modelId="{ACEB3FAF-AE7D-7845-AB54-9A9392306A94}">
      <dgm:prSet phldrT="[Text]"/>
      <dgm:spPr/>
      <dgm:t>
        <a:bodyPr/>
        <a:lstStyle/>
        <a:p>
          <a:r>
            <a:rPr lang="en-US" dirty="0"/>
            <a:t>Higher Performance</a:t>
          </a:r>
        </a:p>
      </dgm:t>
    </dgm:pt>
    <dgm:pt modelId="{FA07560F-9895-F14F-B0A6-3E3D48078C3F}" type="parTrans" cxnId="{ACCB49A5-B078-4B4E-B9FC-AF0D386E6462}">
      <dgm:prSet/>
      <dgm:spPr/>
      <dgm:t>
        <a:bodyPr/>
        <a:lstStyle/>
        <a:p>
          <a:endParaRPr lang="en-US"/>
        </a:p>
      </dgm:t>
    </dgm:pt>
    <dgm:pt modelId="{5FCF4F26-6ECF-FF48-A68C-41C29331CED5}" type="sibTrans" cxnId="{ACCB49A5-B078-4B4E-B9FC-AF0D386E6462}">
      <dgm:prSet/>
      <dgm:spPr/>
      <dgm:t>
        <a:bodyPr/>
        <a:lstStyle/>
        <a:p>
          <a:endParaRPr lang="en-US"/>
        </a:p>
      </dgm:t>
    </dgm:pt>
    <dgm:pt modelId="{A64B28A9-5E34-D345-ABAD-CFD42AFAB009}">
      <dgm:prSet phldrT="[Text]"/>
      <dgm:spPr/>
      <dgm:t>
        <a:bodyPr/>
        <a:lstStyle/>
        <a:p>
          <a:r>
            <a:rPr lang="en-US" dirty="0"/>
            <a:t>Lower Product Cost</a:t>
          </a:r>
        </a:p>
      </dgm:t>
    </dgm:pt>
    <dgm:pt modelId="{10194699-8341-AE47-B601-2F4C67E29518}" type="parTrans" cxnId="{81A3CA5F-99D5-2B43-9891-2BE061283332}">
      <dgm:prSet/>
      <dgm:spPr/>
      <dgm:t>
        <a:bodyPr/>
        <a:lstStyle/>
        <a:p>
          <a:endParaRPr lang="en-US"/>
        </a:p>
      </dgm:t>
    </dgm:pt>
    <dgm:pt modelId="{14A7B154-5E51-734F-8E3A-EE3A9E1FB9EB}" type="sibTrans" cxnId="{81A3CA5F-99D5-2B43-9891-2BE061283332}">
      <dgm:prSet/>
      <dgm:spPr/>
      <dgm:t>
        <a:bodyPr/>
        <a:lstStyle/>
        <a:p>
          <a:endParaRPr lang="en-US"/>
        </a:p>
      </dgm:t>
    </dgm:pt>
    <dgm:pt modelId="{6CDDC9FC-08E6-194F-AB44-916912911EF2}">
      <dgm:prSet/>
      <dgm:spPr/>
      <dgm:t>
        <a:bodyPr/>
        <a:lstStyle/>
        <a:p>
          <a:r>
            <a:rPr lang="en-US" dirty="0"/>
            <a:t>More bits for precision</a:t>
          </a:r>
        </a:p>
      </dgm:t>
    </dgm:pt>
    <dgm:pt modelId="{8AC216A7-2FE0-3745-AEC3-DE5C8B16C79B}" type="parTrans" cxnId="{D0E8C542-1E6A-1A49-B06F-79BA6FBCF20A}">
      <dgm:prSet/>
      <dgm:spPr/>
      <dgm:t>
        <a:bodyPr/>
        <a:lstStyle/>
        <a:p>
          <a:endParaRPr lang="en-US"/>
        </a:p>
      </dgm:t>
    </dgm:pt>
    <dgm:pt modelId="{4F533A3B-638B-464B-A588-2205AC82964B}" type="sibTrans" cxnId="{D0E8C542-1E6A-1A49-B06F-79BA6FBCF20A}">
      <dgm:prSet/>
      <dgm:spPr/>
      <dgm:t>
        <a:bodyPr/>
        <a:lstStyle/>
        <a:p>
          <a:endParaRPr lang="en-US"/>
        </a:p>
      </dgm:t>
    </dgm:pt>
    <dgm:pt modelId="{30743B64-0889-EA47-8B0D-468BF1DCD0E1}" type="pres">
      <dgm:prSet presAssocID="{5C85AC37-E01B-5D42-890D-6B1249024F64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2596A87-602A-D64A-BE07-FBEAD98FDF78}" type="pres">
      <dgm:prSet presAssocID="{5C85AC37-E01B-5D42-890D-6B1249024F64}" presName="dummyMaxCanvas" presStyleCnt="0"/>
      <dgm:spPr/>
    </dgm:pt>
    <dgm:pt modelId="{203E6AE2-CA81-3640-A7AC-C9B658CAAF08}" type="pres">
      <dgm:prSet presAssocID="{5C85AC37-E01B-5D42-890D-6B1249024F64}" presName="parentComposite" presStyleCnt="0"/>
      <dgm:spPr/>
    </dgm:pt>
    <dgm:pt modelId="{CEBBF3E7-CE1E-884B-97E0-28EC40917FC1}" type="pres">
      <dgm:prSet presAssocID="{5C85AC37-E01B-5D42-890D-6B1249024F64}" presName="parent1" presStyleLbl="alignAccFollowNode1" presStyleIdx="0" presStyleCnt="4">
        <dgm:presLayoutVars>
          <dgm:chMax val="4"/>
        </dgm:presLayoutVars>
      </dgm:prSet>
      <dgm:spPr/>
    </dgm:pt>
    <dgm:pt modelId="{F1AA0A07-55DD-BD42-92F2-2E2DD6F63FCF}" type="pres">
      <dgm:prSet presAssocID="{5C85AC37-E01B-5D42-890D-6B1249024F64}" presName="parent2" presStyleLbl="alignAccFollowNode1" presStyleIdx="1" presStyleCnt="4">
        <dgm:presLayoutVars>
          <dgm:chMax val="4"/>
        </dgm:presLayoutVars>
      </dgm:prSet>
      <dgm:spPr/>
    </dgm:pt>
    <dgm:pt modelId="{1C8837B9-498C-A148-9402-26A54887A86D}" type="pres">
      <dgm:prSet presAssocID="{5C85AC37-E01B-5D42-890D-6B1249024F64}" presName="childrenComposite" presStyleCnt="0"/>
      <dgm:spPr/>
    </dgm:pt>
    <dgm:pt modelId="{9DF07774-5CBA-DF4E-BC14-253549227A34}" type="pres">
      <dgm:prSet presAssocID="{5C85AC37-E01B-5D42-890D-6B1249024F64}" presName="dummyMaxCanvas_ChildArea" presStyleCnt="0"/>
      <dgm:spPr/>
    </dgm:pt>
    <dgm:pt modelId="{1BC4C38C-8DCF-EA4A-8CFF-0ECB9B86E355}" type="pres">
      <dgm:prSet presAssocID="{5C85AC37-E01B-5D42-890D-6B1249024F64}" presName="fulcrum" presStyleLbl="alignAccFollowNode1" presStyleIdx="2" presStyleCnt="4"/>
      <dgm:spPr/>
    </dgm:pt>
    <dgm:pt modelId="{87735EBC-9C2C-2645-82D8-642D72A5710D}" type="pres">
      <dgm:prSet presAssocID="{5C85AC37-E01B-5D42-890D-6B1249024F64}" presName="balance_23" presStyleLbl="alignAccFollowNode1" presStyleIdx="3" presStyleCnt="4">
        <dgm:presLayoutVars>
          <dgm:bulletEnabled val="1"/>
        </dgm:presLayoutVars>
      </dgm:prSet>
      <dgm:spPr/>
    </dgm:pt>
    <dgm:pt modelId="{36882827-6B68-0046-A85D-6B8947AD81E2}" type="pres">
      <dgm:prSet presAssocID="{5C85AC37-E01B-5D42-890D-6B1249024F64}" presName="right_23_1" presStyleLbl="node1" presStyleIdx="0" presStyleCnt="5">
        <dgm:presLayoutVars>
          <dgm:bulletEnabled val="1"/>
        </dgm:presLayoutVars>
      </dgm:prSet>
      <dgm:spPr/>
    </dgm:pt>
    <dgm:pt modelId="{D08658B1-8C0F-6445-B262-DE60880B40C3}" type="pres">
      <dgm:prSet presAssocID="{5C85AC37-E01B-5D42-890D-6B1249024F64}" presName="right_23_2" presStyleLbl="node1" presStyleIdx="1" presStyleCnt="5">
        <dgm:presLayoutVars>
          <dgm:bulletEnabled val="1"/>
        </dgm:presLayoutVars>
      </dgm:prSet>
      <dgm:spPr/>
    </dgm:pt>
    <dgm:pt modelId="{D0C27737-0BFD-214F-9ECB-5D64DFC7AD5E}" type="pres">
      <dgm:prSet presAssocID="{5C85AC37-E01B-5D42-890D-6B1249024F64}" presName="right_23_3" presStyleLbl="node1" presStyleIdx="2" presStyleCnt="5">
        <dgm:presLayoutVars>
          <dgm:bulletEnabled val="1"/>
        </dgm:presLayoutVars>
      </dgm:prSet>
      <dgm:spPr/>
    </dgm:pt>
    <dgm:pt modelId="{BB3BBC36-90DE-1F40-8652-E9D6FD130FAE}" type="pres">
      <dgm:prSet presAssocID="{5C85AC37-E01B-5D42-890D-6B1249024F64}" presName="left_23_1" presStyleLbl="node1" presStyleIdx="3" presStyleCnt="5">
        <dgm:presLayoutVars>
          <dgm:bulletEnabled val="1"/>
        </dgm:presLayoutVars>
      </dgm:prSet>
      <dgm:spPr/>
    </dgm:pt>
    <dgm:pt modelId="{22199B65-2576-9946-8BA7-338828BB5C92}" type="pres">
      <dgm:prSet presAssocID="{5C85AC37-E01B-5D42-890D-6B1249024F64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A105A219-F630-7A47-B719-E6DE8DA9D92B}" type="presOf" srcId="{6255E5A6-8A07-A843-A7AD-D502CEFB5584}" destId="{CEBBF3E7-CE1E-884B-97E0-28EC40917FC1}" srcOrd="0" destOrd="0" presId="urn:microsoft.com/office/officeart/2005/8/layout/balance1"/>
    <dgm:cxn modelId="{2EC98039-FB87-DA47-AB27-1AD9B5F895CC}" type="presOf" srcId="{ACEB3FAF-AE7D-7845-AB54-9A9392306A94}" destId="{36882827-6B68-0046-A85D-6B8947AD81E2}" srcOrd="0" destOrd="0" presId="urn:microsoft.com/office/officeart/2005/8/layout/balance1"/>
    <dgm:cxn modelId="{952BF13B-A532-A44F-93F4-E13223C5B154}" srcId="{6255E5A6-8A07-A843-A7AD-D502CEFB5584}" destId="{EB5BA813-5FD9-C046-9002-8EDD4D49B9DA}" srcOrd="0" destOrd="0" parTransId="{3C7D64DC-987D-2C46-9800-F2505641095A}" sibTransId="{01006B11-F937-DA4F-848C-842A527F3C1D}"/>
    <dgm:cxn modelId="{D0E8C542-1E6A-1A49-B06F-79BA6FBCF20A}" srcId="{B4271438-B940-7B47-8FAF-9117657D7D72}" destId="{6CDDC9FC-08E6-194F-AB44-916912911EF2}" srcOrd="1" destOrd="0" parTransId="{8AC216A7-2FE0-3745-AEC3-DE5C8B16C79B}" sibTransId="{4F533A3B-638B-464B-A588-2205AC82964B}"/>
    <dgm:cxn modelId="{7F4B9648-057F-A040-B154-14A35FA8AE24}" type="presOf" srcId="{6CDDC9FC-08E6-194F-AB44-916912911EF2}" destId="{D08658B1-8C0F-6445-B262-DE60880B40C3}" srcOrd="0" destOrd="0" presId="urn:microsoft.com/office/officeart/2005/8/layout/balance1"/>
    <dgm:cxn modelId="{81A3CA5F-99D5-2B43-9891-2BE061283332}" srcId="{B4271438-B940-7B47-8FAF-9117657D7D72}" destId="{A64B28A9-5E34-D345-ABAD-CFD42AFAB009}" srcOrd="2" destOrd="0" parTransId="{10194699-8341-AE47-B601-2F4C67E29518}" sibTransId="{14A7B154-5E51-734F-8E3A-EE3A9E1FB9EB}"/>
    <dgm:cxn modelId="{ABAFE562-8F10-0745-BB8C-F1930C9DB625}" type="presOf" srcId="{85D85CB2-FBEA-054D-8678-39B2892A20FC}" destId="{22199B65-2576-9946-8BA7-338828BB5C92}" srcOrd="0" destOrd="0" presId="urn:microsoft.com/office/officeart/2005/8/layout/balance1"/>
    <dgm:cxn modelId="{EC270871-3D65-DB4F-B9F0-92759EDECD73}" srcId="{5C85AC37-E01B-5D42-890D-6B1249024F64}" destId="{B4271438-B940-7B47-8FAF-9117657D7D72}" srcOrd="1" destOrd="0" parTransId="{59C29BCE-E229-7C44-9C03-73F6EDFE4B32}" sibTransId="{8B39BFA0-3E6A-E340-B579-CF496A73E3D0}"/>
    <dgm:cxn modelId="{128B727E-37EE-0D40-9E1A-80B2CBF50F7F}" type="presOf" srcId="{EB5BA813-5FD9-C046-9002-8EDD4D49B9DA}" destId="{BB3BBC36-90DE-1F40-8652-E9D6FD130FAE}" srcOrd="0" destOrd="0" presId="urn:microsoft.com/office/officeart/2005/8/layout/balance1"/>
    <dgm:cxn modelId="{4FD9F580-2A10-6B4F-9043-0F26CBD85699}" type="presOf" srcId="{5C85AC37-E01B-5D42-890D-6B1249024F64}" destId="{30743B64-0889-EA47-8B0D-468BF1DCD0E1}" srcOrd="0" destOrd="0" presId="urn:microsoft.com/office/officeart/2005/8/layout/balance1"/>
    <dgm:cxn modelId="{4FCF7886-2303-A243-8B4F-9B05211D4C6E}" srcId="{5C85AC37-E01B-5D42-890D-6B1249024F64}" destId="{6255E5A6-8A07-A843-A7AD-D502CEFB5584}" srcOrd="0" destOrd="0" parTransId="{E40FA94D-A94D-8E42-8837-6C6710A0A903}" sibTransId="{EA276170-043F-1746-BA77-0DD99BC7B05E}"/>
    <dgm:cxn modelId="{48C2CC92-B485-D846-82BA-CE9FA1E0D2E2}" type="presOf" srcId="{A64B28A9-5E34-D345-ABAD-CFD42AFAB009}" destId="{D0C27737-0BFD-214F-9ECB-5D64DFC7AD5E}" srcOrd="0" destOrd="0" presId="urn:microsoft.com/office/officeart/2005/8/layout/balance1"/>
    <dgm:cxn modelId="{ACCB49A5-B078-4B4E-B9FC-AF0D386E6462}" srcId="{B4271438-B940-7B47-8FAF-9117657D7D72}" destId="{ACEB3FAF-AE7D-7845-AB54-9A9392306A94}" srcOrd="0" destOrd="0" parTransId="{FA07560F-9895-F14F-B0A6-3E3D48078C3F}" sibTransId="{5FCF4F26-6ECF-FF48-A68C-41C29331CED5}"/>
    <dgm:cxn modelId="{59A300C4-8F8B-B94F-BBEA-5657608A73B2}" srcId="{6255E5A6-8A07-A843-A7AD-D502CEFB5584}" destId="{85D85CB2-FBEA-054D-8678-39B2892A20FC}" srcOrd="1" destOrd="0" parTransId="{7DDBF804-1DE2-BF4B-9D0F-765EC3364EEC}" sibTransId="{D2D9A0D6-9B8C-9644-9B7B-65F8C4974F48}"/>
    <dgm:cxn modelId="{7387E8E4-98AD-AB4F-AE09-E73FAB18A78D}" type="presOf" srcId="{B4271438-B940-7B47-8FAF-9117657D7D72}" destId="{F1AA0A07-55DD-BD42-92F2-2E2DD6F63FCF}" srcOrd="0" destOrd="0" presId="urn:microsoft.com/office/officeart/2005/8/layout/balance1"/>
    <dgm:cxn modelId="{ACC17BB6-5422-4D47-B2B1-586C5D298BE5}" type="presParOf" srcId="{30743B64-0889-EA47-8B0D-468BF1DCD0E1}" destId="{A2596A87-602A-D64A-BE07-FBEAD98FDF78}" srcOrd="0" destOrd="0" presId="urn:microsoft.com/office/officeart/2005/8/layout/balance1"/>
    <dgm:cxn modelId="{D2BDA034-F784-B845-BC36-E10949C7FB5F}" type="presParOf" srcId="{30743B64-0889-EA47-8B0D-468BF1DCD0E1}" destId="{203E6AE2-CA81-3640-A7AC-C9B658CAAF08}" srcOrd="1" destOrd="0" presId="urn:microsoft.com/office/officeart/2005/8/layout/balance1"/>
    <dgm:cxn modelId="{50BFCDD9-81BA-534D-9011-3D935691406A}" type="presParOf" srcId="{203E6AE2-CA81-3640-A7AC-C9B658CAAF08}" destId="{CEBBF3E7-CE1E-884B-97E0-28EC40917FC1}" srcOrd="0" destOrd="0" presId="urn:microsoft.com/office/officeart/2005/8/layout/balance1"/>
    <dgm:cxn modelId="{5622BCC5-2AE7-5C41-81EA-13F003B7CEFD}" type="presParOf" srcId="{203E6AE2-CA81-3640-A7AC-C9B658CAAF08}" destId="{F1AA0A07-55DD-BD42-92F2-2E2DD6F63FCF}" srcOrd="1" destOrd="0" presId="urn:microsoft.com/office/officeart/2005/8/layout/balance1"/>
    <dgm:cxn modelId="{2FA04FF1-0037-CB43-901D-7AED39776054}" type="presParOf" srcId="{30743B64-0889-EA47-8B0D-468BF1DCD0E1}" destId="{1C8837B9-498C-A148-9402-26A54887A86D}" srcOrd="2" destOrd="0" presId="urn:microsoft.com/office/officeart/2005/8/layout/balance1"/>
    <dgm:cxn modelId="{62851EC3-D49A-BD4F-80F7-387CBF4ED68A}" type="presParOf" srcId="{1C8837B9-498C-A148-9402-26A54887A86D}" destId="{9DF07774-5CBA-DF4E-BC14-253549227A34}" srcOrd="0" destOrd="0" presId="urn:microsoft.com/office/officeart/2005/8/layout/balance1"/>
    <dgm:cxn modelId="{85DADE22-581B-1848-AB8B-ECCE5720173C}" type="presParOf" srcId="{1C8837B9-498C-A148-9402-26A54887A86D}" destId="{1BC4C38C-8DCF-EA4A-8CFF-0ECB9B86E355}" srcOrd="1" destOrd="0" presId="urn:microsoft.com/office/officeart/2005/8/layout/balance1"/>
    <dgm:cxn modelId="{40EAD6E5-BDE6-864B-851B-39C993DD3502}" type="presParOf" srcId="{1C8837B9-498C-A148-9402-26A54887A86D}" destId="{87735EBC-9C2C-2645-82D8-642D72A5710D}" srcOrd="2" destOrd="0" presId="urn:microsoft.com/office/officeart/2005/8/layout/balance1"/>
    <dgm:cxn modelId="{C1325AE0-1F11-ED47-BCB1-451FC7084A81}" type="presParOf" srcId="{1C8837B9-498C-A148-9402-26A54887A86D}" destId="{36882827-6B68-0046-A85D-6B8947AD81E2}" srcOrd="3" destOrd="0" presId="urn:microsoft.com/office/officeart/2005/8/layout/balance1"/>
    <dgm:cxn modelId="{2E01BE6E-EBC6-FD4A-8DB6-53D3A9C7D4D5}" type="presParOf" srcId="{1C8837B9-498C-A148-9402-26A54887A86D}" destId="{D08658B1-8C0F-6445-B262-DE60880B40C3}" srcOrd="4" destOrd="0" presId="urn:microsoft.com/office/officeart/2005/8/layout/balance1"/>
    <dgm:cxn modelId="{67FA81AB-C55E-E540-9B0A-CDCBD87E897C}" type="presParOf" srcId="{1C8837B9-498C-A148-9402-26A54887A86D}" destId="{D0C27737-0BFD-214F-9ECB-5D64DFC7AD5E}" srcOrd="5" destOrd="0" presId="urn:microsoft.com/office/officeart/2005/8/layout/balance1"/>
    <dgm:cxn modelId="{A15E4502-BF66-444F-BB8E-1FE669D4E514}" type="presParOf" srcId="{1C8837B9-498C-A148-9402-26A54887A86D}" destId="{BB3BBC36-90DE-1F40-8652-E9D6FD130FAE}" srcOrd="6" destOrd="0" presId="urn:microsoft.com/office/officeart/2005/8/layout/balance1"/>
    <dgm:cxn modelId="{15DCC95A-DBC0-4442-8901-67450BE81529}" type="presParOf" srcId="{1C8837B9-498C-A148-9402-26A54887A86D}" destId="{22199B65-2576-9946-8BA7-338828BB5C92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BF3E7-CE1E-884B-97E0-28EC40917FC1}">
      <dsp:nvSpPr>
        <dsp:cNvPr id="0" name=""/>
        <dsp:cNvSpPr/>
      </dsp:nvSpPr>
      <dsp:spPr>
        <a:xfrm>
          <a:off x="125984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Floating Point</a:t>
          </a:r>
        </a:p>
      </dsp:txBody>
      <dsp:txXfrm>
        <a:off x="1283646" y="23806"/>
        <a:ext cx="1415428" cy="765188"/>
      </dsp:txXfrm>
    </dsp:sp>
    <dsp:sp modelId="{F1AA0A07-55DD-BD42-92F2-2E2DD6F63FCF}">
      <dsp:nvSpPr>
        <dsp:cNvPr id="0" name=""/>
        <dsp:cNvSpPr/>
      </dsp:nvSpPr>
      <dsp:spPr>
        <a:xfrm>
          <a:off x="3373120" y="0"/>
          <a:ext cx="1463040" cy="812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Fixed Point</a:t>
          </a:r>
        </a:p>
      </dsp:txBody>
      <dsp:txXfrm>
        <a:off x="3396926" y="23806"/>
        <a:ext cx="1415428" cy="765188"/>
      </dsp:txXfrm>
    </dsp:sp>
    <dsp:sp modelId="{1BC4C38C-8DCF-EA4A-8CFF-0ECB9B86E355}">
      <dsp:nvSpPr>
        <dsp:cNvPr id="0" name=""/>
        <dsp:cNvSpPr/>
      </dsp:nvSpPr>
      <dsp:spPr>
        <a:xfrm>
          <a:off x="2743200" y="3454400"/>
          <a:ext cx="609600" cy="6096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35EBC-9C2C-2645-82D8-642D72A5710D}">
      <dsp:nvSpPr>
        <dsp:cNvPr id="0" name=""/>
        <dsp:cNvSpPr/>
      </dsp:nvSpPr>
      <dsp:spPr>
        <a:xfrm rot="240000">
          <a:off x="1218641" y="3193179"/>
          <a:ext cx="3658717" cy="2558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82827-6B68-0046-A85D-6B8947AD81E2}">
      <dsp:nvSpPr>
        <dsp:cNvPr id="0" name=""/>
        <dsp:cNvSpPr/>
      </dsp:nvSpPr>
      <dsp:spPr>
        <a:xfrm rot="240000">
          <a:off x="3415383" y="2553510"/>
          <a:ext cx="1459793" cy="680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Higher Performance</a:t>
          </a:r>
        </a:p>
      </dsp:txBody>
      <dsp:txXfrm>
        <a:off x="3448583" y="2586710"/>
        <a:ext cx="1393393" cy="613714"/>
      </dsp:txXfrm>
    </dsp:sp>
    <dsp:sp modelId="{D08658B1-8C0F-6445-B262-DE60880B40C3}">
      <dsp:nvSpPr>
        <dsp:cNvPr id="0" name=""/>
        <dsp:cNvSpPr/>
      </dsp:nvSpPr>
      <dsp:spPr>
        <a:xfrm rot="240000">
          <a:off x="3468215" y="1821990"/>
          <a:ext cx="1459793" cy="680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More bits for precision</a:t>
          </a:r>
        </a:p>
      </dsp:txBody>
      <dsp:txXfrm>
        <a:off x="3501415" y="1855190"/>
        <a:ext cx="1393393" cy="613714"/>
      </dsp:txXfrm>
    </dsp:sp>
    <dsp:sp modelId="{D0C27737-0BFD-214F-9ECB-5D64DFC7AD5E}">
      <dsp:nvSpPr>
        <dsp:cNvPr id="0" name=""/>
        <dsp:cNvSpPr/>
      </dsp:nvSpPr>
      <dsp:spPr>
        <a:xfrm rot="240000">
          <a:off x="3521047" y="1106726"/>
          <a:ext cx="1459793" cy="680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Lower Product Cost</a:t>
          </a:r>
        </a:p>
      </dsp:txBody>
      <dsp:txXfrm>
        <a:off x="3554247" y="1139926"/>
        <a:ext cx="1393393" cy="613714"/>
      </dsp:txXfrm>
    </dsp:sp>
    <dsp:sp modelId="{BB3BBC36-90DE-1F40-8652-E9D6FD130FAE}">
      <dsp:nvSpPr>
        <dsp:cNvPr id="0" name=""/>
        <dsp:cNvSpPr/>
      </dsp:nvSpPr>
      <dsp:spPr>
        <a:xfrm rot="240000">
          <a:off x="1322423" y="2407206"/>
          <a:ext cx="1459793" cy="680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Shorter Development Time</a:t>
          </a:r>
        </a:p>
      </dsp:txBody>
      <dsp:txXfrm>
        <a:off x="1355623" y="2440406"/>
        <a:ext cx="1393393" cy="613714"/>
      </dsp:txXfrm>
    </dsp:sp>
    <dsp:sp modelId="{22199B65-2576-9946-8BA7-338828BB5C92}">
      <dsp:nvSpPr>
        <dsp:cNvPr id="0" name=""/>
        <dsp:cNvSpPr/>
      </dsp:nvSpPr>
      <dsp:spPr>
        <a:xfrm rot="240000">
          <a:off x="1375255" y="1675686"/>
          <a:ext cx="1459793" cy="680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Wide Dynamic Range</a:t>
          </a:r>
        </a:p>
      </dsp:txBody>
      <dsp:txXfrm>
        <a:off x="1408455" y="1708886"/>
        <a:ext cx="1393393" cy="613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4/13/20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4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9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6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4/13/20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4/13/20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7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9370" y="1828800"/>
            <a:ext cx="6180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C00000"/>
                </a:solidFill>
              </a:rPr>
              <a:t>Chapter 12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Fixed-point and Floating-point Arithmetic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F90C-13BD-C54D-9AF4-E77C174C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Addition and 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27A27-7CEC-8C43-92AB-BD92F8BD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F7ABA-E47E-904B-9C34-0E206B8A74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55333"/>
          </a:xfrm>
        </p:spPr>
        <p:txBody>
          <a:bodyPr>
            <a:normAutofit/>
          </a:bodyPr>
          <a:lstStyle/>
          <a:p>
            <a:r>
              <a:rPr lang="en-US" sz="2400" dirty="0"/>
              <a:t>Add/subtract two fixed-point numbers with the same format</a:t>
            </a:r>
          </a:p>
          <a:p>
            <a:pPr lvl="1"/>
            <a:r>
              <a:rPr lang="en-US" sz="2000" dirty="0"/>
              <a:t>Simply treat them as integers, and</a:t>
            </a:r>
          </a:p>
          <a:p>
            <a:pPr lvl="1"/>
            <a:r>
              <a:rPr lang="en-US" sz="2000" dirty="0"/>
              <a:t>Add/subtract using standard integer addition/subtraction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5CE1E-6AB9-E346-B73B-509ADADC03F9}"/>
              </a:ext>
            </a:extLst>
          </p:cNvPr>
          <p:cNvSpPr txBox="1"/>
          <p:nvPr/>
        </p:nvSpPr>
        <p:spPr>
          <a:xfrm>
            <a:off x="1517317" y="261872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and r1 hold a UQ16.16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r2, r0, r1   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Simply use integer add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SUB r3, r0, r1   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Simply use integer sub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3B5527-D241-5545-AFE8-BC0435F5E491}"/>
              </a:ext>
            </a:extLst>
          </p:cNvPr>
          <p:cNvSpPr/>
          <p:nvPr/>
        </p:nvSpPr>
        <p:spPr>
          <a:xfrm>
            <a:off x="4495800" y="4242362"/>
            <a:ext cx="1560576" cy="26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C2B9B-7EC4-E140-B87B-5163C860426F}"/>
              </a:ext>
            </a:extLst>
          </p:cNvPr>
          <p:cNvSpPr/>
          <p:nvPr/>
        </p:nvSpPr>
        <p:spPr>
          <a:xfrm>
            <a:off x="6056376" y="4242361"/>
            <a:ext cx="1529112" cy="26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6A2D86-811A-2B46-A927-A2357B38FBB4}"/>
              </a:ext>
            </a:extLst>
          </p:cNvPr>
          <p:cNvSpPr/>
          <p:nvPr/>
        </p:nvSpPr>
        <p:spPr>
          <a:xfrm>
            <a:off x="6018276" y="4462891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C8381-5550-CB41-A9BE-F085B673187F}"/>
              </a:ext>
            </a:extLst>
          </p:cNvPr>
          <p:cNvSpPr/>
          <p:nvPr/>
        </p:nvSpPr>
        <p:spPr>
          <a:xfrm>
            <a:off x="4495800" y="4650551"/>
            <a:ext cx="1560576" cy="26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282948-DC04-A54E-8593-A874445AFDBB}"/>
              </a:ext>
            </a:extLst>
          </p:cNvPr>
          <p:cNvSpPr/>
          <p:nvPr/>
        </p:nvSpPr>
        <p:spPr>
          <a:xfrm>
            <a:off x="6056376" y="4650550"/>
            <a:ext cx="1529112" cy="26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9442B0-49DF-054B-9F35-56B379CB839B}"/>
              </a:ext>
            </a:extLst>
          </p:cNvPr>
          <p:cNvSpPr/>
          <p:nvPr/>
        </p:nvSpPr>
        <p:spPr>
          <a:xfrm>
            <a:off x="6018276" y="4871080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6EB8A6-8317-7748-B9A8-3A792E8E3431}"/>
              </a:ext>
            </a:extLst>
          </p:cNvPr>
          <p:cNvSpPr/>
          <p:nvPr/>
        </p:nvSpPr>
        <p:spPr>
          <a:xfrm>
            <a:off x="4495800" y="5199367"/>
            <a:ext cx="1560576" cy="26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AB2724-F793-2F41-A68E-0B22403F670F}"/>
              </a:ext>
            </a:extLst>
          </p:cNvPr>
          <p:cNvSpPr/>
          <p:nvPr/>
        </p:nvSpPr>
        <p:spPr>
          <a:xfrm>
            <a:off x="6056376" y="5199366"/>
            <a:ext cx="1529112" cy="26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D8A0A1-AE31-7A44-B86D-50A24270F829}"/>
              </a:ext>
            </a:extLst>
          </p:cNvPr>
          <p:cNvSpPr/>
          <p:nvPr/>
        </p:nvSpPr>
        <p:spPr>
          <a:xfrm>
            <a:off x="6018276" y="5419896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6FECE9-B8D9-7D40-A7D2-FEA1F47B59EB}"/>
              </a:ext>
            </a:extLst>
          </p:cNvPr>
          <p:cNvCxnSpPr>
            <a:cxnSpLocks/>
          </p:cNvCxnSpPr>
          <p:nvPr/>
        </p:nvCxnSpPr>
        <p:spPr>
          <a:xfrm flipH="1">
            <a:off x="3757478" y="5056958"/>
            <a:ext cx="38159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11EE30-4937-8444-900B-3F9876F5AA7D}"/>
              </a:ext>
            </a:extLst>
          </p:cNvPr>
          <p:cNvSpPr txBox="1"/>
          <p:nvPr/>
        </p:nvSpPr>
        <p:spPr>
          <a:xfrm>
            <a:off x="3867916" y="460446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F0C06C-3A33-2E47-AE20-82C1A53C0F99}"/>
              </a:ext>
            </a:extLst>
          </p:cNvPr>
          <p:cNvSpPr txBox="1"/>
          <p:nvPr/>
        </p:nvSpPr>
        <p:spPr>
          <a:xfrm>
            <a:off x="6553200" y="582968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imaginary radix point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B12DE-0112-1541-B12F-1BDC1BEBDE19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6094476" y="5537306"/>
            <a:ext cx="458724" cy="4770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F41CE10-6CE9-4A43-BD65-DB84FC992B7D}"/>
              </a:ext>
            </a:extLst>
          </p:cNvPr>
          <p:cNvGrpSpPr/>
          <p:nvPr/>
        </p:nvGrpSpPr>
        <p:grpSpPr>
          <a:xfrm>
            <a:off x="2325704" y="4233563"/>
            <a:ext cx="837255" cy="1190028"/>
            <a:chOff x="7310178" y="4207568"/>
            <a:chExt cx="837255" cy="11900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DE424D-87B7-9648-B668-60410A6828BD}"/>
                </a:ext>
              </a:extLst>
            </p:cNvPr>
            <p:cNvSpPr txBox="1"/>
            <p:nvPr/>
          </p:nvSpPr>
          <p:spPr>
            <a:xfrm>
              <a:off x="7709493" y="420756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E65448-8B84-4A4D-9ED5-E20E644354F5}"/>
                </a:ext>
              </a:extLst>
            </p:cNvPr>
            <p:cNvSpPr txBox="1"/>
            <p:nvPr/>
          </p:nvSpPr>
          <p:spPr>
            <a:xfrm>
              <a:off x="7709493" y="4582328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D0AFB17-4EA5-DD45-AEB6-436D5B1D002C}"/>
                </a:ext>
              </a:extLst>
            </p:cNvPr>
            <p:cNvSpPr txBox="1"/>
            <p:nvPr/>
          </p:nvSpPr>
          <p:spPr>
            <a:xfrm>
              <a:off x="7709493" y="502826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EB97049-B789-B145-81FE-7EA87E88D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5026322"/>
              <a:ext cx="779277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8F83F31-4661-3048-9B5D-9450D09DE92E}"/>
                </a:ext>
              </a:extLst>
            </p:cNvPr>
            <p:cNvSpPr txBox="1"/>
            <p:nvPr/>
          </p:nvSpPr>
          <p:spPr>
            <a:xfrm>
              <a:off x="7310178" y="4572614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8-bit Add and Subtract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200" y="5181600"/>
            <a:ext cx="327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SADD8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Rd, Rn, Rm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UADD8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Rd, Rn, Rm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330350" cy="3124200"/>
          </a:xfrm>
        </p:spPr>
      </p:pic>
    </p:spTree>
    <p:extLst>
      <p:ext uri="{BB962C8B-B14F-4D97-AF65-F5344CB8AC3E}">
        <p14:creationId xmlns:p14="http://schemas.microsoft.com/office/powerpoint/2010/main" val="211550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8-bit Add and Subtract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203575"/>
            <a:ext cx="25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SADD16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UADD16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Rd,Rn,Rm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25" y="1581246"/>
            <a:ext cx="4419600" cy="31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115E-9A37-6547-9839-F3D0BF6A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Fixed-point Multiplication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C00000"/>
                </a:solidFill>
              </a:rPr>
              <a:t>Q15.16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C311D-A29D-954D-973F-7AB90D05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B42D1-CC97-8240-8E1C-DCE46A585564}"/>
              </a:ext>
            </a:extLst>
          </p:cNvPr>
          <p:cNvSpPr/>
          <p:nvPr/>
        </p:nvSpPr>
        <p:spPr>
          <a:xfrm>
            <a:off x="2971800" y="1945224"/>
            <a:ext cx="1891127" cy="26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8014B-E4AE-6C4C-8E92-75132353D37D}"/>
              </a:ext>
            </a:extLst>
          </p:cNvPr>
          <p:cNvSpPr/>
          <p:nvPr/>
        </p:nvSpPr>
        <p:spPr>
          <a:xfrm>
            <a:off x="4862926" y="1945223"/>
            <a:ext cx="1905001" cy="26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EA634F-F0DC-FA48-BCD6-14722AA12B0B}"/>
              </a:ext>
            </a:extLst>
          </p:cNvPr>
          <p:cNvSpPr/>
          <p:nvPr/>
        </p:nvSpPr>
        <p:spPr>
          <a:xfrm>
            <a:off x="4824827" y="2165753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05980-A393-9046-A108-73C81B467AFA}"/>
              </a:ext>
            </a:extLst>
          </p:cNvPr>
          <p:cNvSpPr/>
          <p:nvPr/>
        </p:nvSpPr>
        <p:spPr>
          <a:xfrm>
            <a:off x="2971800" y="2462481"/>
            <a:ext cx="1881501" cy="263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06C03-6749-294C-9EF4-EFAC84949ED7}"/>
              </a:ext>
            </a:extLst>
          </p:cNvPr>
          <p:cNvSpPr/>
          <p:nvPr/>
        </p:nvSpPr>
        <p:spPr>
          <a:xfrm>
            <a:off x="4853301" y="2462480"/>
            <a:ext cx="1914626" cy="26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AACC44-A68C-5B4B-939E-FFDA4C8ADD49}"/>
              </a:ext>
            </a:extLst>
          </p:cNvPr>
          <p:cNvSpPr/>
          <p:nvPr/>
        </p:nvSpPr>
        <p:spPr>
          <a:xfrm>
            <a:off x="4815201" y="2683010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B7FC2D1-53C7-2B4C-B7E7-FB1A87790BAF}"/>
              </a:ext>
            </a:extLst>
          </p:cNvPr>
          <p:cNvSpPr/>
          <p:nvPr/>
        </p:nvSpPr>
        <p:spPr>
          <a:xfrm rot="16200000">
            <a:off x="3800658" y="812284"/>
            <a:ext cx="218975" cy="1876687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BB10BBE-1DC4-2B42-A0D6-84BF4102EFDB}"/>
              </a:ext>
            </a:extLst>
          </p:cNvPr>
          <p:cNvSpPr/>
          <p:nvPr/>
        </p:nvSpPr>
        <p:spPr>
          <a:xfrm rot="16200000">
            <a:off x="5705940" y="798127"/>
            <a:ext cx="218975" cy="1905002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B9063-7529-B446-B2B8-09043362FF91}"/>
              </a:ext>
            </a:extLst>
          </p:cNvPr>
          <p:cNvSpPr txBox="1"/>
          <p:nvPr/>
        </p:nvSpPr>
        <p:spPr>
          <a:xfrm>
            <a:off x="3546107" y="1310764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DC32-63BB-C44C-A413-45F04400D3DB}"/>
              </a:ext>
            </a:extLst>
          </p:cNvPr>
          <p:cNvSpPr txBox="1"/>
          <p:nvPr/>
        </p:nvSpPr>
        <p:spPr>
          <a:xfrm>
            <a:off x="5439358" y="131874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1807A-BE55-9847-8671-68547EC7D5F7}"/>
              </a:ext>
            </a:extLst>
          </p:cNvPr>
          <p:cNvSpPr txBox="1"/>
          <p:nvPr/>
        </p:nvSpPr>
        <p:spPr>
          <a:xfrm>
            <a:off x="2512734" y="1807949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3334D-AB56-784B-8A87-1BE62AA53817}"/>
              </a:ext>
            </a:extLst>
          </p:cNvPr>
          <p:cNvSpPr txBox="1"/>
          <p:nvPr/>
        </p:nvSpPr>
        <p:spPr>
          <a:xfrm>
            <a:off x="2534838" y="234159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380A7-FA2F-B148-8B13-F88016C14EF0}"/>
              </a:ext>
            </a:extLst>
          </p:cNvPr>
          <p:cNvSpPr txBox="1"/>
          <p:nvPr/>
        </p:nvSpPr>
        <p:spPr>
          <a:xfrm>
            <a:off x="1375467" y="2907218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sz="2400" b="1" baseline="-25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400" b="1" baseline="-25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33D91-04C9-9945-A571-23FF18E084A8}"/>
              </a:ext>
            </a:extLst>
          </p:cNvPr>
          <p:cNvSpPr/>
          <p:nvPr/>
        </p:nvSpPr>
        <p:spPr>
          <a:xfrm>
            <a:off x="2971800" y="3048000"/>
            <a:ext cx="1898064" cy="26399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Integer Part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[15:0]</a:t>
            </a:r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8FE62-0448-2E46-A819-0CB158E9B369}"/>
              </a:ext>
            </a:extLst>
          </p:cNvPr>
          <p:cNvSpPr/>
          <p:nvPr/>
        </p:nvSpPr>
        <p:spPr>
          <a:xfrm>
            <a:off x="4869863" y="3047999"/>
            <a:ext cx="1898064" cy="2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Fractional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[31:16]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15220E-DA5C-8A4F-945F-7B81FA2FFD17}"/>
              </a:ext>
            </a:extLst>
          </p:cNvPr>
          <p:cNvSpPr/>
          <p:nvPr/>
        </p:nvSpPr>
        <p:spPr>
          <a:xfrm>
            <a:off x="4831763" y="3268529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13DC33-34ED-0B43-9458-96023024A4F3}"/>
              </a:ext>
            </a:extLst>
          </p:cNvPr>
          <p:cNvCxnSpPr/>
          <p:nvPr/>
        </p:nvCxnSpPr>
        <p:spPr>
          <a:xfrm>
            <a:off x="2987796" y="3357664"/>
            <a:ext cx="0" cy="762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0A9EF6-0E3A-6E40-AA61-809D7FBEC3C6}"/>
              </a:ext>
            </a:extLst>
          </p:cNvPr>
          <p:cNvCxnSpPr/>
          <p:nvPr/>
        </p:nvCxnSpPr>
        <p:spPr>
          <a:xfrm>
            <a:off x="6767927" y="3368883"/>
            <a:ext cx="0" cy="762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0CAE77-5708-0A4C-86F6-0761F1614507}"/>
              </a:ext>
            </a:extLst>
          </p:cNvPr>
          <p:cNvSpPr/>
          <p:nvPr/>
        </p:nvSpPr>
        <p:spPr>
          <a:xfrm>
            <a:off x="4892605" y="4186896"/>
            <a:ext cx="3804950" cy="2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Fractional Part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  <a:endParaRPr lang="en-US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ACD15-9875-8540-B00E-08F5E752000B}"/>
              </a:ext>
            </a:extLst>
          </p:cNvPr>
          <p:cNvSpPr/>
          <p:nvPr/>
        </p:nvSpPr>
        <p:spPr>
          <a:xfrm>
            <a:off x="1074874" y="4186897"/>
            <a:ext cx="3817732" cy="26399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Integer Part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B95F4E8-EF1B-C349-8E86-CC29E42AAA0F}"/>
              </a:ext>
            </a:extLst>
          </p:cNvPr>
          <p:cNvSpPr/>
          <p:nvPr/>
        </p:nvSpPr>
        <p:spPr>
          <a:xfrm rot="5400000">
            <a:off x="6688714" y="2793191"/>
            <a:ext cx="205632" cy="3812049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67D77-0C57-2C40-8C09-F6EB5103CAAA}"/>
              </a:ext>
            </a:extLst>
          </p:cNvPr>
          <p:cNvSpPr txBox="1"/>
          <p:nvPr/>
        </p:nvSpPr>
        <p:spPr>
          <a:xfrm>
            <a:off x="2600543" y="479148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4AC4F6-8C55-1B46-884C-EE1A8F23A9C5}"/>
              </a:ext>
            </a:extLst>
          </p:cNvPr>
          <p:cNvSpPr txBox="1"/>
          <p:nvPr/>
        </p:nvSpPr>
        <p:spPr>
          <a:xfrm>
            <a:off x="6425412" y="480203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F7D082-87FC-3340-808C-0D6B7687C4B5}"/>
              </a:ext>
            </a:extLst>
          </p:cNvPr>
          <p:cNvSpPr/>
          <p:nvPr/>
        </p:nvSpPr>
        <p:spPr>
          <a:xfrm>
            <a:off x="4860921" y="4412797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9350D8-9367-BF48-82CD-0B1719EC8E6B}"/>
              </a:ext>
            </a:extLst>
          </p:cNvPr>
          <p:cNvSpPr txBox="1"/>
          <p:nvPr/>
        </p:nvSpPr>
        <p:spPr>
          <a:xfrm>
            <a:off x="340895" y="411966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5AE5E4D-19C9-5144-8085-1591C6107363}"/>
              </a:ext>
            </a:extLst>
          </p:cNvPr>
          <p:cNvSpPr/>
          <p:nvPr/>
        </p:nvSpPr>
        <p:spPr>
          <a:xfrm rot="5400000">
            <a:off x="2868983" y="2798129"/>
            <a:ext cx="205632" cy="3812049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5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115E-9A37-6547-9839-F3D0BF6A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Fixed-point Multiplication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C00000"/>
                </a:solidFill>
              </a:rPr>
              <a:t>Q15.16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C311D-A29D-954D-973F-7AB90D05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380A7-FA2F-B148-8B13-F88016C14EF0}"/>
              </a:ext>
            </a:extLst>
          </p:cNvPr>
          <p:cNvSpPr txBox="1"/>
          <p:nvPr/>
        </p:nvSpPr>
        <p:spPr>
          <a:xfrm>
            <a:off x="1451667" y="1307018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C</a:t>
            </a:r>
            <a:r>
              <a:rPr lang="en-US" sz="2400" b="1" baseline="-25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b="1" i="1" dirty="0">
                <a:solidFill>
                  <a:schemeClr val="accent3">
                    <a:lumMod val="50000"/>
                  </a:schemeClr>
                </a:solidFill>
              </a:rPr>
              <a:t>=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en-US" sz="2400" b="1" baseline="-25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433D91-04C9-9945-A571-23FF18E084A8}"/>
              </a:ext>
            </a:extLst>
          </p:cNvPr>
          <p:cNvSpPr/>
          <p:nvPr/>
        </p:nvSpPr>
        <p:spPr>
          <a:xfrm>
            <a:off x="3048000" y="1447800"/>
            <a:ext cx="1898064" cy="26399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Integer Part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[15:0]</a:t>
            </a:r>
            <a:endParaRPr 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8FE62-0448-2E46-A819-0CB158E9B369}"/>
              </a:ext>
            </a:extLst>
          </p:cNvPr>
          <p:cNvSpPr/>
          <p:nvPr/>
        </p:nvSpPr>
        <p:spPr>
          <a:xfrm>
            <a:off x="4946063" y="1447799"/>
            <a:ext cx="1898064" cy="2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Fractional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[31:16]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15220E-DA5C-8A4F-945F-7B81FA2FFD17}"/>
              </a:ext>
            </a:extLst>
          </p:cNvPr>
          <p:cNvSpPr/>
          <p:nvPr/>
        </p:nvSpPr>
        <p:spPr>
          <a:xfrm>
            <a:off x="4907963" y="1668329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13DC33-34ED-0B43-9458-96023024A4F3}"/>
              </a:ext>
            </a:extLst>
          </p:cNvPr>
          <p:cNvCxnSpPr/>
          <p:nvPr/>
        </p:nvCxnSpPr>
        <p:spPr>
          <a:xfrm>
            <a:off x="3063996" y="1757464"/>
            <a:ext cx="0" cy="762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0A9EF6-0E3A-6E40-AA61-809D7FBEC3C6}"/>
              </a:ext>
            </a:extLst>
          </p:cNvPr>
          <p:cNvCxnSpPr/>
          <p:nvPr/>
        </p:nvCxnSpPr>
        <p:spPr>
          <a:xfrm>
            <a:off x="6844127" y="1768683"/>
            <a:ext cx="0" cy="7620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0CAE77-5708-0A4C-86F6-0761F1614507}"/>
              </a:ext>
            </a:extLst>
          </p:cNvPr>
          <p:cNvSpPr/>
          <p:nvPr/>
        </p:nvSpPr>
        <p:spPr>
          <a:xfrm>
            <a:off x="4956865" y="2301606"/>
            <a:ext cx="3804950" cy="2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Fractional Part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  <a:endParaRPr lang="en-US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ACD15-9875-8540-B00E-08F5E752000B}"/>
              </a:ext>
            </a:extLst>
          </p:cNvPr>
          <p:cNvSpPr/>
          <p:nvPr/>
        </p:nvSpPr>
        <p:spPr>
          <a:xfrm>
            <a:off x="1139134" y="2301607"/>
            <a:ext cx="3817732" cy="26399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Integer Part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BB95F4E8-EF1B-C349-8E86-CC29E42AAA0F}"/>
              </a:ext>
            </a:extLst>
          </p:cNvPr>
          <p:cNvSpPr/>
          <p:nvPr/>
        </p:nvSpPr>
        <p:spPr>
          <a:xfrm rot="5400000">
            <a:off x="6752974" y="907901"/>
            <a:ext cx="205632" cy="3812049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C67D77-0C57-2C40-8C09-F6EB5103CAAA}"/>
              </a:ext>
            </a:extLst>
          </p:cNvPr>
          <p:cNvSpPr txBox="1"/>
          <p:nvPr/>
        </p:nvSpPr>
        <p:spPr>
          <a:xfrm>
            <a:off x="2664803" y="2906195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4AC4F6-8C55-1B46-884C-EE1A8F23A9C5}"/>
              </a:ext>
            </a:extLst>
          </p:cNvPr>
          <p:cNvSpPr txBox="1"/>
          <p:nvPr/>
        </p:nvSpPr>
        <p:spPr>
          <a:xfrm>
            <a:off x="6489672" y="2916742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F7D082-87FC-3340-808C-0D6B7687C4B5}"/>
              </a:ext>
            </a:extLst>
          </p:cNvPr>
          <p:cNvSpPr/>
          <p:nvPr/>
        </p:nvSpPr>
        <p:spPr>
          <a:xfrm>
            <a:off x="4925181" y="2527507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9350D8-9367-BF48-82CD-0B1719EC8E6B}"/>
              </a:ext>
            </a:extLst>
          </p:cNvPr>
          <p:cNvSpPr txBox="1"/>
          <p:nvPr/>
        </p:nvSpPr>
        <p:spPr>
          <a:xfrm>
            <a:off x="405155" y="223437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x B</a:t>
            </a: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45AE5E4D-19C9-5144-8085-1591C6107363}"/>
              </a:ext>
            </a:extLst>
          </p:cNvPr>
          <p:cNvSpPr/>
          <p:nvPr/>
        </p:nvSpPr>
        <p:spPr>
          <a:xfrm rot="5400000">
            <a:off x="2933243" y="912839"/>
            <a:ext cx="205632" cy="3812049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5AF07B-20A1-3A4E-A925-5DD06D5E96D8}"/>
                  </a:ext>
                </a:extLst>
              </p:cNvPr>
              <p:cNvSpPr/>
              <p:nvPr/>
            </p:nvSpPr>
            <p:spPr>
              <a:xfrm>
                <a:off x="5063327" y="3661472"/>
                <a:ext cx="20338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E5AF07B-20A1-3A4E-A925-5DD06D5E9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27" y="3661472"/>
                <a:ext cx="2033890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D62E2CF-AED1-9E4A-B069-28F57878DFBA}"/>
                  </a:ext>
                </a:extLst>
              </p:cNvPr>
              <p:cNvSpPr/>
              <p:nvPr/>
            </p:nvSpPr>
            <p:spPr>
              <a:xfrm>
                <a:off x="2450198" y="3657169"/>
                <a:ext cx="20346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D62E2CF-AED1-9E4A-B069-28F57878D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98" y="3657169"/>
                <a:ext cx="2034660" cy="461665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1498DF-853E-9543-9FD4-CF24D842F724}"/>
                  </a:ext>
                </a:extLst>
              </p:cNvPr>
              <p:cNvSpPr/>
              <p:nvPr/>
            </p:nvSpPr>
            <p:spPr>
              <a:xfrm>
                <a:off x="2438400" y="4190138"/>
                <a:ext cx="20582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1498DF-853E-9543-9FD4-CF24D842F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190138"/>
                <a:ext cx="2058256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5E4234-CBF1-A741-A5C5-DFFED6F405C1}"/>
                  </a:ext>
                </a:extLst>
              </p:cNvPr>
              <p:cNvSpPr/>
              <p:nvPr/>
            </p:nvSpPr>
            <p:spPr>
              <a:xfrm>
                <a:off x="5063327" y="4174906"/>
                <a:ext cx="17368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5E4234-CBF1-A741-A5C5-DFFED6F4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27" y="4174906"/>
                <a:ext cx="1736886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CC1C8A90-33D6-EC44-BADE-D96750B4D011}"/>
              </a:ext>
            </a:extLst>
          </p:cNvPr>
          <p:cNvSpPr/>
          <p:nvPr/>
        </p:nvSpPr>
        <p:spPr>
          <a:xfrm>
            <a:off x="2438400" y="3606136"/>
            <a:ext cx="4658817" cy="1097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8CB6351-81A4-5B4F-9F17-F26CDFDD906B}"/>
                  </a:ext>
                </a:extLst>
              </p:cNvPr>
              <p:cNvSpPr/>
              <p:nvPr/>
            </p:nvSpPr>
            <p:spPr>
              <a:xfrm>
                <a:off x="885172" y="5013362"/>
                <a:ext cx="7898316" cy="1369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−16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−16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16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8CB6351-81A4-5B4F-9F17-F26CDFDD9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72" y="5013362"/>
                <a:ext cx="7898316" cy="1369606"/>
              </a:xfrm>
              <a:prstGeom prst="rect">
                <a:avLst/>
              </a:prstGeom>
              <a:blipFill>
                <a:blip r:embed="rId6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2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586FAC-0631-F945-B30F-4C6B119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Fixed-point Multiplication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31D3-83AE-D545-BB7A-D0B9F22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9E53F-37DE-0047-BC94-8A7AD548CE2C}"/>
              </a:ext>
            </a:extLst>
          </p:cNvPr>
          <p:cNvSpPr/>
          <p:nvPr/>
        </p:nvSpPr>
        <p:spPr>
          <a:xfrm>
            <a:off x="5034250" y="1371600"/>
            <a:ext cx="3804950" cy="308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Fractional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  <a:endParaRPr lang="en-US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F2722-D7E8-B540-A782-C33F9CEE52E0}"/>
              </a:ext>
            </a:extLst>
          </p:cNvPr>
          <p:cNvSpPr/>
          <p:nvPr/>
        </p:nvSpPr>
        <p:spPr>
          <a:xfrm>
            <a:off x="456382" y="1374786"/>
            <a:ext cx="3817732" cy="308155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Integer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2CE5E-99EB-C14E-88F5-A56CFEC61B83}"/>
              </a:ext>
            </a:extLst>
          </p:cNvPr>
          <p:cNvCxnSpPr>
            <a:cxnSpLocks/>
          </p:cNvCxnSpPr>
          <p:nvPr/>
        </p:nvCxnSpPr>
        <p:spPr>
          <a:xfrm>
            <a:off x="2438400" y="1728317"/>
            <a:ext cx="0" cy="4814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6BCC3E-B5D9-A84B-91EB-BF477BA22690}"/>
              </a:ext>
            </a:extLst>
          </p:cNvPr>
          <p:cNvSpPr txBox="1"/>
          <p:nvPr/>
        </p:nvSpPr>
        <p:spPr>
          <a:xfrm>
            <a:off x="2534557" y="176456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left 16 bits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B52D6-2576-5943-87C5-56F3982A0929}"/>
              </a:ext>
            </a:extLst>
          </p:cNvPr>
          <p:cNvCxnSpPr>
            <a:cxnSpLocks/>
          </p:cNvCxnSpPr>
          <p:nvPr/>
        </p:nvCxnSpPr>
        <p:spPr>
          <a:xfrm>
            <a:off x="6876094" y="1764569"/>
            <a:ext cx="0" cy="4726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2BCB24-7179-FC4D-A1B6-ECE46C79A1B6}"/>
              </a:ext>
            </a:extLst>
          </p:cNvPr>
          <p:cNvSpPr txBox="1"/>
          <p:nvPr/>
        </p:nvSpPr>
        <p:spPr>
          <a:xfrm>
            <a:off x="6971620" y="178439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 16 bits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51095A-6B72-EB41-9D32-61173DC01C53}"/>
              </a:ext>
            </a:extLst>
          </p:cNvPr>
          <p:cNvCxnSpPr>
            <a:cxnSpLocks/>
          </p:cNvCxnSpPr>
          <p:nvPr/>
        </p:nvCxnSpPr>
        <p:spPr>
          <a:xfrm>
            <a:off x="2419958" y="2617125"/>
            <a:ext cx="2247119" cy="31227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567AC4-DC9D-CB4A-B4B9-5F4E64C9BF5C}"/>
              </a:ext>
            </a:extLst>
          </p:cNvPr>
          <p:cNvCxnSpPr>
            <a:cxnSpLocks/>
          </p:cNvCxnSpPr>
          <p:nvPr/>
        </p:nvCxnSpPr>
        <p:spPr>
          <a:xfrm flipH="1">
            <a:off x="4667078" y="2622863"/>
            <a:ext cx="2202886" cy="3211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783789-5999-D845-9B77-D082FEEA9AFD}"/>
              </a:ext>
            </a:extLst>
          </p:cNvPr>
          <p:cNvSpPr txBox="1"/>
          <p:nvPr/>
        </p:nvSpPr>
        <p:spPr>
          <a:xfrm>
            <a:off x="4724176" y="288915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bitwise OR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F8D7A5-FF76-DB44-A64C-B68D3C127309}"/>
              </a:ext>
            </a:extLst>
          </p:cNvPr>
          <p:cNvCxnSpPr>
            <a:cxnSpLocks/>
          </p:cNvCxnSpPr>
          <p:nvPr/>
        </p:nvCxnSpPr>
        <p:spPr>
          <a:xfrm>
            <a:off x="4667078" y="2929400"/>
            <a:ext cx="0" cy="329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6D146BB9-8710-304E-A179-84C7A41B63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8179" y="3886200"/>
            <a:ext cx="8531994" cy="2470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MUL_UQ16xUQ16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UMULL r2, r3, r0, r1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Unsigned long multiply, 64-bit result in r3:r2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LSLS  r3, r3, #16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Shift left the upper word r3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LSRS  r2, r2, #16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Shift right the lower word r2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ORR   r0, r2, r3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Pack two halfwords into a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BX    LR 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Return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ENDP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CA1586-4870-9640-983B-8D614B4B8C4B}"/>
              </a:ext>
            </a:extLst>
          </p:cNvPr>
          <p:cNvSpPr/>
          <p:nvPr/>
        </p:nvSpPr>
        <p:spPr>
          <a:xfrm>
            <a:off x="76200" y="134101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06847B-72C5-2A40-B414-8193C6A59D77}"/>
              </a:ext>
            </a:extLst>
          </p:cNvPr>
          <p:cNvGrpSpPr/>
          <p:nvPr/>
        </p:nvGrpSpPr>
        <p:grpSpPr>
          <a:xfrm>
            <a:off x="95460" y="2257363"/>
            <a:ext cx="4178654" cy="369332"/>
            <a:chOff x="95460" y="2257363"/>
            <a:chExt cx="4178654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76EAF7-5BFD-B549-8FFE-75FB04265C3C}"/>
                </a:ext>
              </a:extLst>
            </p:cNvPr>
            <p:cNvSpPr/>
            <p:nvPr/>
          </p:nvSpPr>
          <p:spPr>
            <a:xfrm>
              <a:off x="2438400" y="2286001"/>
              <a:ext cx="1835714" cy="2948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</a:t>
              </a:r>
              <a:r>
                <a:rPr lang="zh-CN" alt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0000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D098C4-9623-494D-A594-49D33B587F00}"/>
                </a:ext>
              </a:extLst>
            </p:cNvPr>
            <p:cNvSpPr/>
            <p:nvPr/>
          </p:nvSpPr>
          <p:spPr>
            <a:xfrm>
              <a:off x="456382" y="2286000"/>
              <a:ext cx="1982018" cy="294819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Integer Part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[15:0]</a:t>
              </a:r>
              <a:endParaRPr lang="en-US" sz="12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A739779-980E-F54B-9328-1138C5EF3166}"/>
                </a:ext>
              </a:extLst>
            </p:cNvPr>
            <p:cNvSpPr/>
            <p:nvPr/>
          </p:nvSpPr>
          <p:spPr>
            <a:xfrm>
              <a:off x="95460" y="2257363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r3</a:t>
              </a:r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29BFC12-7933-1D4F-A992-51E4F1C21644}"/>
              </a:ext>
            </a:extLst>
          </p:cNvPr>
          <p:cNvGrpSpPr/>
          <p:nvPr/>
        </p:nvGrpSpPr>
        <p:grpSpPr>
          <a:xfrm>
            <a:off x="2218571" y="3227895"/>
            <a:ext cx="4417743" cy="369332"/>
            <a:chOff x="2218571" y="3227895"/>
            <a:chExt cx="4417743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2C4527-5EDD-694E-BD31-F635BDCC823E}"/>
                </a:ext>
              </a:extLst>
            </p:cNvPr>
            <p:cNvSpPr/>
            <p:nvPr/>
          </p:nvSpPr>
          <p:spPr>
            <a:xfrm>
              <a:off x="2685060" y="3258485"/>
              <a:ext cx="1982018" cy="308153"/>
            </a:xfrm>
            <a:prstGeom prst="rect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Integer Part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[15:0]</a:t>
              </a:r>
              <a:endParaRPr lang="en-US" sz="1200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7C57D0-2E3B-B944-8DF3-D8E156F853F3}"/>
                </a:ext>
              </a:extLst>
            </p:cNvPr>
            <p:cNvSpPr/>
            <p:nvPr/>
          </p:nvSpPr>
          <p:spPr>
            <a:xfrm>
              <a:off x="4667078" y="3258484"/>
              <a:ext cx="1969236" cy="3081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Fractional Part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[31:16]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9BA223-0CB8-E14C-886C-E46E9AF3253D}"/>
                </a:ext>
              </a:extLst>
            </p:cNvPr>
            <p:cNvSpPr/>
            <p:nvPr/>
          </p:nvSpPr>
          <p:spPr>
            <a:xfrm>
              <a:off x="2218571" y="322789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1C03E-CC1D-E64A-A4A0-0E129694B614}"/>
              </a:ext>
            </a:extLst>
          </p:cNvPr>
          <p:cNvSpPr/>
          <p:nvPr/>
        </p:nvSpPr>
        <p:spPr>
          <a:xfrm>
            <a:off x="4648200" y="134521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3AD5CD-4AA0-A742-B1E5-02A116CB337C}"/>
              </a:ext>
            </a:extLst>
          </p:cNvPr>
          <p:cNvGrpSpPr/>
          <p:nvPr/>
        </p:nvGrpSpPr>
        <p:grpSpPr>
          <a:xfrm>
            <a:off x="4648200" y="2251365"/>
            <a:ext cx="4191000" cy="369332"/>
            <a:chOff x="4648200" y="2251365"/>
            <a:chExt cx="4191000" cy="36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849C5E-D007-1C42-9C58-C754EB6FE725}"/>
                </a:ext>
              </a:extLst>
            </p:cNvPr>
            <p:cNvSpPr/>
            <p:nvPr/>
          </p:nvSpPr>
          <p:spPr>
            <a:xfrm>
              <a:off x="6869964" y="2285998"/>
              <a:ext cx="1969236" cy="2948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Fractional Part 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[31:16]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7CB833-2024-4643-B859-942DCF98666F}"/>
                </a:ext>
              </a:extLst>
            </p:cNvPr>
            <p:cNvSpPr/>
            <p:nvPr/>
          </p:nvSpPr>
          <p:spPr>
            <a:xfrm>
              <a:off x="5034250" y="2285999"/>
              <a:ext cx="1835714" cy="2948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</a:t>
              </a:r>
              <a:r>
                <a:rPr lang="zh-CN" alt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zh-CN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0000</a:t>
              </a:r>
              <a:r>
                <a:rPr lang="en-US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0000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E67C3-2198-AB47-B295-B8C2530B7435}"/>
                </a:ext>
              </a:extLst>
            </p:cNvPr>
            <p:cNvSpPr/>
            <p:nvPr/>
          </p:nvSpPr>
          <p:spPr>
            <a:xfrm>
              <a:off x="4648200" y="225136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5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586FAC-0631-F945-B30F-4C6B119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Fixed-point Multiplication in </a:t>
            </a:r>
            <a:r>
              <a:rPr lang="en-US" sz="2800" dirty="0">
                <a:solidFill>
                  <a:srgbClr val="C00000"/>
                </a:solidFill>
              </a:rPr>
              <a:t>Q1</a:t>
            </a:r>
            <a:r>
              <a:rPr lang="en-US" altLang="zh-CN" sz="28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.16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B31D3-83AE-D545-BB7A-D0B9F226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6BF49FF7-A379-7448-ABA9-D1D55DE6D3A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3886200"/>
            <a:ext cx="8610600" cy="2286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MUL_Q16xQ16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r2, r3, r0, r1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Signed long multiply, 64-bit result in r3:r2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LSLS  r3, r3, #16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Shift left the upper word r3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LSRS  r2, r2, #16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Shift right the lower word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ORR   r0, r2, r3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Pack two halfwords into a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BX    LR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ENDP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707B92-F3EE-4B47-9B78-FD02C67A24DF}"/>
              </a:ext>
            </a:extLst>
          </p:cNvPr>
          <p:cNvSpPr/>
          <p:nvPr/>
        </p:nvSpPr>
        <p:spPr>
          <a:xfrm>
            <a:off x="5034250" y="1371600"/>
            <a:ext cx="3804950" cy="308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Fractional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  <a:endParaRPr lang="en-US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78FD94-9CFE-3740-9622-614358E2EB5D}"/>
              </a:ext>
            </a:extLst>
          </p:cNvPr>
          <p:cNvSpPr/>
          <p:nvPr/>
        </p:nvSpPr>
        <p:spPr>
          <a:xfrm>
            <a:off x="456382" y="1374786"/>
            <a:ext cx="3817732" cy="308155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Integer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[31:0]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2EA3F-C5DB-5944-9B3A-AE577DCA52AE}"/>
              </a:ext>
            </a:extLst>
          </p:cNvPr>
          <p:cNvSpPr/>
          <p:nvPr/>
        </p:nvSpPr>
        <p:spPr>
          <a:xfrm>
            <a:off x="2438400" y="2286001"/>
            <a:ext cx="1835714" cy="2948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2D4E12-BE4F-934F-BD70-6CF2BB93FE98}"/>
              </a:ext>
            </a:extLst>
          </p:cNvPr>
          <p:cNvSpPr/>
          <p:nvPr/>
        </p:nvSpPr>
        <p:spPr>
          <a:xfrm>
            <a:off x="456382" y="2286000"/>
            <a:ext cx="1982018" cy="29481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Integer Part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[15:0]</a:t>
            </a:r>
            <a:endParaRPr lang="en-US" sz="12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7B99B1-AF97-DF47-B464-D97FDCC68F77}"/>
              </a:ext>
            </a:extLst>
          </p:cNvPr>
          <p:cNvCxnSpPr>
            <a:cxnSpLocks/>
          </p:cNvCxnSpPr>
          <p:nvPr/>
        </p:nvCxnSpPr>
        <p:spPr>
          <a:xfrm>
            <a:off x="2438400" y="1728317"/>
            <a:ext cx="0" cy="4814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C3837A7-9BD5-AF4E-A82A-28DAC0C21F5A}"/>
              </a:ext>
            </a:extLst>
          </p:cNvPr>
          <p:cNvSpPr txBox="1"/>
          <p:nvPr/>
        </p:nvSpPr>
        <p:spPr>
          <a:xfrm>
            <a:off x="2534557" y="176456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left 16 bits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5B1321-A540-5A4D-BE4C-08FB872A352F}"/>
              </a:ext>
            </a:extLst>
          </p:cNvPr>
          <p:cNvSpPr/>
          <p:nvPr/>
        </p:nvSpPr>
        <p:spPr>
          <a:xfrm>
            <a:off x="6869964" y="2285998"/>
            <a:ext cx="1969236" cy="2948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Fractional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[31:16]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420D0A-2D4F-DC4C-AF94-17E28328C5D7}"/>
              </a:ext>
            </a:extLst>
          </p:cNvPr>
          <p:cNvSpPr/>
          <p:nvPr/>
        </p:nvSpPr>
        <p:spPr>
          <a:xfrm>
            <a:off x="5034250" y="2285999"/>
            <a:ext cx="1835714" cy="29482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A16975-072F-924D-8BAD-8A835D050325}"/>
              </a:ext>
            </a:extLst>
          </p:cNvPr>
          <p:cNvCxnSpPr>
            <a:cxnSpLocks/>
          </p:cNvCxnSpPr>
          <p:nvPr/>
        </p:nvCxnSpPr>
        <p:spPr>
          <a:xfrm>
            <a:off x="6876094" y="1764569"/>
            <a:ext cx="0" cy="4726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D61BE8-BB1B-3D49-A2E8-8573791BFD5B}"/>
              </a:ext>
            </a:extLst>
          </p:cNvPr>
          <p:cNvSpPr txBox="1"/>
          <p:nvPr/>
        </p:nvSpPr>
        <p:spPr>
          <a:xfrm>
            <a:off x="6971620" y="178439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right 16 bits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62769B-1725-1B42-9E17-44EFA8F3C272}"/>
              </a:ext>
            </a:extLst>
          </p:cNvPr>
          <p:cNvCxnSpPr>
            <a:cxnSpLocks/>
          </p:cNvCxnSpPr>
          <p:nvPr/>
        </p:nvCxnSpPr>
        <p:spPr>
          <a:xfrm>
            <a:off x="2419958" y="2617125"/>
            <a:ext cx="2247119" cy="31227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84F840-449C-114C-9472-B142B4618062}"/>
              </a:ext>
            </a:extLst>
          </p:cNvPr>
          <p:cNvSpPr/>
          <p:nvPr/>
        </p:nvSpPr>
        <p:spPr>
          <a:xfrm>
            <a:off x="2685060" y="3258485"/>
            <a:ext cx="1982018" cy="308153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Integer Part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[15:0]</a:t>
            </a:r>
            <a:endParaRPr lang="en-US" sz="12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CFB4E9-87E5-3542-BAEA-DE100AEB07BB}"/>
              </a:ext>
            </a:extLst>
          </p:cNvPr>
          <p:cNvSpPr/>
          <p:nvPr/>
        </p:nvSpPr>
        <p:spPr>
          <a:xfrm>
            <a:off x="4667078" y="3258484"/>
            <a:ext cx="1969236" cy="3081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Fractional Part 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[31:16]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640BB2-115C-6248-95DA-E6CBECE50CAE}"/>
              </a:ext>
            </a:extLst>
          </p:cNvPr>
          <p:cNvCxnSpPr>
            <a:cxnSpLocks/>
          </p:cNvCxnSpPr>
          <p:nvPr/>
        </p:nvCxnSpPr>
        <p:spPr>
          <a:xfrm flipH="1">
            <a:off x="4667078" y="2622863"/>
            <a:ext cx="2202886" cy="32117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A9AB26-48A0-644A-9CD4-AA4DE248212C}"/>
              </a:ext>
            </a:extLst>
          </p:cNvPr>
          <p:cNvSpPr txBox="1"/>
          <p:nvPr/>
        </p:nvSpPr>
        <p:spPr>
          <a:xfrm>
            <a:off x="4724176" y="2889151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bitwise 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A01D5E-8C90-3344-8EBA-D2B2F1A97B40}"/>
              </a:ext>
            </a:extLst>
          </p:cNvPr>
          <p:cNvCxnSpPr>
            <a:cxnSpLocks/>
          </p:cNvCxnSpPr>
          <p:nvPr/>
        </p:nvCxnSpPr>
        <p:spPr>
          <a:xfrm>
            <a:off x="4667078" y="2929400"/>
            <a:ext cx="0" cy="3290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7F71700-74A9-984F-9969-E1D08B3BC2FE}"/>
              </a:ext>
            </a:extLst>
          </p:cNvPr>
          <p:cNvSpPr/>
          <p:nvPr/>
        </p:nvSpPr>
        <p:spPr>
          <a:xfrm>
            <a:off x="76200" y="134101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45A09F-2B4C-504D-8ABD-3E818188A331}"/>
              </a:ext>
            </a:extLst>
          </p:cNvPr>
          <p:cNvSpPr/>
          <p:nvPr/>
        </p:nvSpPr>
        <p:spPr>
          <a:xfrm>
            <a:off x="95460" y="2257363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7A122-DB14-8347-A41B-B2AA33BE9DC5}"/>
              </a:ext>
            </a:extLst>
          </p:cNvPr>
          <p:cNvSpPr/>
          <p:nvPr/>
        </p:nvSpPr>
        <p:spPr>
          <a:xfrm>
            <a:off x="2218571" y="322789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BC87A9-755E-2E42-85D3-66B2A7B36074}"/>
              </a:ext>
            </a:extLst>
          </p:cNvPr>
          <p:cNvSpPr/>
          <p:nvPr/>
        </p:nvSpPr>
        <p:spPr>
          <a:xfrm>
            <a:off x="4648200" y="134521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18B588-6360-754F-B87C-ED6BCC878093}"/>
              </a:ext>
            </a:extLst>
          </p:cNvPr>
          <p:cNvSpPr/>
          <p:nvPr/>
        </p:nvSpPr>
        <p:spPr>
          <a:xfrm>
            <a:off x="4648200" y="2251365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zh-CN" b="1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02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115E-9A37-6547-9839-F3D0BF6A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Fixed-point Division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C311D-A29D-954D-973F-7AB90D05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9B42D1-CC97-8240-8E1C-DCE46A585564}"/>
              </a:ext>
            </a:extLst>
          </p:cNvPr>
          <p:cNvSpPr/>
          <p:nvPr/>
        </p:nvSpPr>
        <p:spPr>
          <a:xfrm>
            <a:off x="4819472" y="1879120"/>
            <a:ext cx="1891127" cy="296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8014B-E4AE-6C4C-8E92-75132353D37D}"/>
              </a:ext>
            </a:extLst>
          </p:cNvPr>
          <p:cNvSpPr/>
          <p:nvPr/>
        </p:nvSpPr>
        <p:spPr>
          <a:xfrm>
            <a:off x="6710598" y="1879118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EA634F-F0DC-FA48-BCD6-14722AA12B0B}"/>
              </a:ext>
            </a:extLst>
          </p:cNvPr>
          <p:cNvSpPr/>
          <p:nvPr/>
        </p:nvSpPr>
        <p:spPr>
          <a:xfrm>
            <a:off x="6672499" y="2124386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B7FC2D1-53C7-2B4C-B7E7-FB1A87790BAF}"/>
              </a:ext>
            </a:extLst>
          </p:cNvPr>
          <p:cNvSpPr/>
          <p:nvPr/>
        </p:nvSpPr>
        <p:spPr>
          <a:xfrm rot="16200000">
            <a:off x="5648330" y="746180"/>
            <a:ext cx="218975" cy="1876687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BB10BBE-1DC4-2B42-A0D6-84BF4102EFDB}"/>
              </a:ext>
            </a:extLst>
          </p:cNvPr>
          <p:cNvSpPr/>
          <p:nvPr/>
        </p:nvSpPr>
        <p:spPr>
          <a:xfrm rot="16200000">
            <a:off x="7553612" y="732023"/>
            <a:ext cx="218975" cy="1905002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B9063-7529-B446-B2B8-09043362FF91}"/>
              </a:ext>
            </a:extLst>
          </p:cNvPr>
          <p:cNvSpPr txBox="1"/>
          <p:nvPr/>
        </p:nvSpPr>
        <p:spPr>
          <a:xfrm>
            <a:off x="5393779" y="124466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EADC32-63BB-C44C-A413-45F04400D3DB}"/>
              </a:ext>
            </a:extLst>
          </p:cNvPr>
          <p:cNvSpPr txBox="1"/>
          <p:nvPr/>
        </p:nvSpPr>
        <p:spPr>
          <a:xfrm>
            <a:off x="7287030" y="1252643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 bits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1807A-BE55-9847-8671-68547EC7D5F7}"/>
              </a:ext>
            </a:extLst>
          </p:cNvPr>
          <p:cNvSpPr txBox="1"/>
          <p:nvPr/>
        </p:nvSpPr>
        <p:spPr>
          <a:xfrm>
            <a:off x="4360406" y="1741845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C380A7-FA2F-B148-8B13-F88016C14EF0}"/>
                  </a:ext>
                </a:extLst>
              </p:cNvPr>
              <p:cNvSpPr txBox="1"/>
              <p:nvPr/>
            </p:nvSpPr>
            <p:spPr>
              <a:xfrm>
                <a:off x="1362151" y="4642796"/>
                <a:ext cx="1648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 err="1">
                    <a:solidFill>
                      <a:schemeClr val="accent3">
                        <a:lumMod val="50000"/>
                      </a:schemeClr>
                    </a:solidFill>
                  </a:rPr>
                  <a:t>f</a:t>
                </a:r>
                <a:r>
                  <a:rPr lang="en-US" sz="24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C</a:t>
                </a:r>
                <a:r>
                  <a:rPr lang="en-US" sz="2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accent3">
                        <a:lumMod val="50000"/>
                      </a:schemeClr>
                    </a:solidFill>
                  </a:rPr>
                  <a:t>= </a:t>
                </a:r>
                <a:r>
                  <a:rPr lang="en-US" sz="2400" b="1" i="1" dirty="0" err="1">
                    <a:solidFill>
                      <a:schemeClr val="accent3">
                        <a:lumMod val="50000"/>
                      </a:schemeClr>
                    </a:solidFill>
                  </a:rPr>
                  <a:t>f</a:t>
                </a:r>
                <a:r>
                  <a:rPr lang="en-US" sz="24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A</a:t>
                </a:r>
                <a:r>
                  <a:rPr lang="en-US" sz="2400" b="1" baseline="-25000" dirty="0">
                    <a:solidFill>
                      <a:schemeClr val="accent3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i="1" dirty="0" err="1">
                    <a:solidFill>
                      <a:schemeClr val="accent3">
                        <a:lumMod val="50000"/>
                      </a:schemeClr>
                    </a:solidFill>
                  </a:rPr>
                  <a:t>f</a:t>
                </a:r>
                <a:r>
                  <a:rPr lang="en-US" sz="2400" b="1" baseline="-25000" dirty="0" err="1">
                    <a:solidFill>
                      <a:schemeClr val="accent3">
                        <a:lumMod val="50000"/>
                      </a:schemeClr>
                    </a:solidFill>
                  </a:rPr>
                  <a:t>B</a:t>
                </a:r>
                <a:endParaRPr lang="en-US" sz="2400" b="1" baseline="-250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C380A7-FA2F-B148-8B13-F88016C1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51" y="4642796"/>
                <a:ext cx="1648208" cy="461665"/>
              </a:xfrm>
              <a:prstGeom prst="rect">
                <a:avLst/>
              </a:prstGeom>
              <a:blipFill>
                <a:blip r:embed="rId3"/>
                <a:stretch>
                  <a:fillRect l="-5344" t="-10811" r="-763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7433D91-04C9-9945-A571-23FF18E084A8}"/>
              </a:ext>
            </a:extLst>
          </p:cNvPr>
          <p:cNvSpPr/>
          <p:nvPr/>
        </p:nvSpPr>
        <p:spPr>
          <a:xfrm>
            <a:off x="3093828" y="4775198"/>
            <a:ext cx="1898064" cy="263999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98FE62-0448-2E46-A819-0CB158E9B369}"/>
              </a:ext>
            </a:extLst>
          </p:cNvPr>
          <p:cNvSpPr/>
          <p:nvPr/>
        </p:nvSpPr>
        <p:spPr>
          <a:xfrm>
            <a:off x="4991891" y="4775197"/>
            <a:ext cx="1898064" cy="2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15220E-DA5C-8A4F-945F-7B81FA2FFD17}"/>
              </a:ext>
            </a:extLst>
          </p:cNvPr>
          <p:cNvSpPr/>
          <p:nvPr/>
        </p:nvSpPr>
        <p:spPr>
          <a:xfrm>
            <a:off x="4953791" y="4995727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D9C00-4C53-F440-AD0C-B87CDE104AC1}"/>
              </a:ext>
            </a:extLst>
          </p:cNvPr>
          <p:cNvSpPr/>
          <p:nvPr/>
        </p:nvSpPr>
        <p:spPr>
          <a:xfrm>
            <a:off x="1141855" y="2862801"/>
            <a:ext cx="1835714" cy="2957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447CD-542A-EF4C-B4B4-F5913B492712}"/>
              </a:ext>
            </a:extLst>
          </p:cNvPr>
          <p:cNvSpPr/>
          <p:nvPr/>
        </p:nvSpPr>
        <p:spPr>
          <a:xfrm>
            <a:off x="2977369" y="2862802"/>
            <a:ext cx="1891127" cy="295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64F08D-6128-544D-95E3-7E3743F6AB82}"/>
              </a:ext>
            </a:extLst>
          </p:cNvPr>
          <p:cNvSpPr/>
          <p:nvPr/>
        </p:nvSpPr>
        <p:spPr>
          <a:xfrm>
            <a:off x="4868697" y="2862803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E3E075-9F7F-744B-ACAA-81D62118CA25}"/>
              </a:ext>
            </a:extLst>
          </p:cNvPr>
          <p:cNvSpPr/>
          <p:nvPr/>
        </p:nvSpPr>
        <p:spPr>
          <a:xfrm>
            <a:off x="6773698" y="2863279"/>
            <a:ext cx="1835714" cy="295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28A7A8-E4E7-764E-8FC1-90823544015B}"/>
              </a:ext>
            </a:extLst>
          </p:cNvPr>
          <p:cNvSpPr txBox="1"/>
          <p:nvPr/>
        </p:nvSpPr>
        <p:spPr>
          <a:xfrm>
            <a:off x="555713" y="278033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31A15A-A253-F04F-AC7C-4632A8C4AEDB}"/>
              </a:ext>
            </a:extLst>
          </p:cNvPr>
          <p:cNvSpPr/>
          <p:nvPr/>
        </p:nvSpPr>
        <p:spPr>
          <a:xfrm>
            <a:off x="3092542" y="4128588"/>
            <a:ext cx="1891127" cy="296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4DC529-1395-FF4A-AA32-2C9DFF11B537}"/>
              </a:ext>
            </a:extLst>
          </p:cNvPr>
          <p:cNvSpPr/>
          <p:nvPr/>
        </p:nvSpPr>
        <p:spPr>
          <a:xfrm>
            <a:off x="4983668" y="4128586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2B1F2F-7803-A64E-9885-62A16EF7DB4C}"/>
              </a:ext>
            </a:extLst>
          </p:cNvPr>
          <p:cNvSpPr/>
          <p:nvPr/>
        </p:nvSpPr>
        <p:spPr>
          <a:xfrm>
            <a:off x="4944391" y="4376779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FE65E8-574B-D741-9CB1-B3E6D0610252}"/>
              </a:ext>
            </a:extLst>
          </p:cNvPr>
          <p:cNvSpPr txBox="1"/>
          <p:nvPr/>
        </p:nvSpPr>
        <p:spPr>
          <a:xfrm>
            <a:off x="2633476" y="3991313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70D02B-1B3D-834A-8D33-431BCA049D39}"/>
              </a:ext>
            </a:extLst>
          </p:cNvPr>
          <p:cNvCxnSpPr>
            <a:cxnSpLocks/>
          </p:cNvCxnSpPr>
          <p:nvPr/>
        </p:nvCxnSpPr>
        <p:spPr>
          <a:xfrm flipH="1">
            <a:off x="2977570" y="2200585"/>
            <a:ext cx="1841902" cy="681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47644C-0671-1C42-B134-9C5305BDA693}"/>
              </a:ext>
            </a:extLst>
          </p:cNvPr>
          <p:cNvCxnSpPr>
            <a:cxnSpLocks/>
          </p:cNvCxnSpPr>
          <p:nvPr/>
        </p:nvCxnSpPr>
        <p:spPr>
          <a:xfrm flipH="1">
            <a:off x="6786764" y="2226048"/>
            <a:ext cx="1800615" cy="6174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E059E9-3F4B-FA42-BD2B-59D98DF4554B}"/>
                  </a:ext>
                </a:extLst>
              </p:cNvPr>
              <p:cNvSpPr txBox="1"/>
              <p:nvPr/>
            </p:nvSpPr>
            <p:spPr>
              <a:xfrm>
                <a:off x="3472922" y="5389078"/>
                <a:ext cx="3054426" cy="803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64 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E059E9-3F4B-FA42-BD2B-59D98DF45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22" y="5389078"/>
                <a:ext cx="3054426" cy="803938"/>
              </a:xfrm>
              <a:prstGeom prst="rect">
                <a:avLst/>
              </a:prstGeom>
              <a:blipFill>
                <a:blip r:embed="rId4"/>
                <a:stretch>
                  <a:fillRect l="-1240" r="-1240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>
            <a:extLst>
              <a:ext uri="{FF2B5EF4-FFF2-40B4-BE49-F238E27FC236}">
                <a16:creationId xmlns:a16="http://schemas.microsoft.com/office/drawing/2014/main" id="{1A8EB553-BB38-5C44-B9D2-28FCE7B85A60}"/>
              </a:ext>
            </a:extLst>
          </p:cNvPr>
          <p:cNvSpPr/>
          <p:nvPr/>
        </p:nvSpPr>
        <p:spPr>
          <a:xfrm rot="5400000">
            <a:off x="4749058" y="-323829"/>
            <a:ext cx="248195" cy="7428446"/>
          </a:xfrm>
          <a:prstGeom prst="rightBrace">
            <a:avLst>
              <a:gd name="adj1" fmla="val 480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D2E51D-D239-A443-9EA5-EC30A5554758}"/>
              </a:ext>
            </a:extLst>
          </p:cNvPr>
          <p:cNvSpPr txBox="1"/>
          <p:nvPr/>
        </p:nvSpPr>
        <p:spPr>
          <a:xfrm>
            <a:off x="4486782" y="351929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 bits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4E5F8-BB6F-CD45-AF3F-B3A2657D2186}"/>
              </a:ext>
            </a:extLst>
          </p:cNvPr>
          <p:cNvSpPr txBox="1"/>
          <p:nvPr/>
        </p:nvSpPr>
        <p:spPr>
          <a:xfrm>
            <a:off x="1124543" y="250003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= sign</a:t>
            </a:r>
          </a:p>
        </p:txBody>
      </p:sp>
    </p:spTree>
    <p:extLst>
      <p:ext uri="{BB962C8B-B14F-4D97-AF65-F5344CB8AC3E}">
        <p14:creationId xmlns:p14="http://schemas.microsoft.com/office/powerpoint/2010/main" val="385902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Fixed-point Division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92862" y="4211926"/>
                <a:ext cx="20338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62" y="4211926"/>
                <a:ext cx="2033890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5354234"/>
                <a:ext cx="7643118" cy="1267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−16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−16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16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16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÷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    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354234"/>
                <a:ext cx="7643118" cy="1267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91BA5BCB-AD57-D147-9D4F-B527309AD4CA}"/>
              </a:ext>
            </a:extLst>
          </p:cNvPr>
          <p:cNvSpPr/>
          <p:nvPr/>
        </p:nvSpPr>
        <p:spPr>
          <a:xfrm>
            <a:off x="4791252" y="1904037"/>
            <a:ext cx="1891127" cy="296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D12AB2-9936-EF4E-A2B0-9DB7C8006D04}"/>
              </a:ext>
            </a:extLst>
          </p:cNvPr>
          <p:cNvSpPr/>
          <p:nvPr/>
        </p:nvSpPr>
        <p:spPr>
          <a:xfrm>
            <a:off x="6682378" y="1904035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D91A90-D0FD-B042-97D9-46CF13B239EB}"/>
              </a:ext>
            </a:extLst>
          </p:cNvPr>
          <p:cNvSpPr/>
          <p:nvPr/>
        </p:nvSpPr>
        <p:spPr>
          <a:xfrm>
            <a:off x="6644279" y="2149303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71C6A9F0-DA9D-2D4E-A3D7-4C49F5FEEB8A}"/>
              </a:ext>
            </a:extLst>
          </p:cNvPr>
          <p:cNvSpPr/>
          <p:nvPr/>
        </p:nvSpPr>
        <p:spPr>
          <a:xfrm rot="16200000">
            <a:off x="5620110" y="771097"/>
            <a:ext cx="218975" cy="1876687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69800B0A-DEF8-5A4D-9AB4-CF61C900373D}"/>
              </a:ext>
            </a:extLst>
          </p:cNvPr>
          <p:cNvSpPr/>
          <p:nvPr/>
        </p:nvSpPr>
        <p:spPr>
          <a:xfrm rot="16200000">
            <a:off x="7525392" y="756940"/>
            <a:ext cx="218975" cy="1905002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933734-4610-5F44-AC0B-6659FB51AC5B}"/>
              </a:ext>
            </a:extLst>
          </p:cNvPr>
          <p:cNvSpPr txBox="1"/>
          <p:nvPr/>
        </p:nvSpPr>
        <p:spPr>
          <a:xfrm>
            <a:off x="5365559" y="1269577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 bits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AE5113-8813-A344-B7F7-A214B52A3BC6}"/>
              </a:ext>
            </a:extLst>
          </p:cNvPr>
          <p:cNvSpPr txBox="1"/>
          <p:nvPr/>
        </p:nvSpPr>
        <p:spPr>
          <a:xfrm>
            <a:off x="7258810" y="127756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BACE3-E40A-8640-9038-324F6B059507}"/>
              </a:ext>
            </a:extLst>
          </p:cNvPr>
          <p:cNvSpPr txBox="1"/>
          <p:nvPr/>
        </p:nvSpPr>
        <p:spPr>
          <a:xfrm>
            <a:off x="4332186" y="176676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CFCE5F-47B8-E244-B69F-8F9F9937525D}"/>
              </a:ext>
            </a:extLst>
          </p:cNvPr>
          <p:cNvSpPr/>
          <p:nvPr/>
        </p:nvSpPr>
        <p:spPr>
          <a:xfrm>
            <a:off x="1141855" y="2861675"/>
            <a:ext cx="1835714" cy="296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927867-2FA4-824A-842F-6C2F7BEE40C4}"/>
              </a:ext>
            </a:extLst>
          </p:cNvPr>
          <p:cNvSpPr/>
          <p:nvPr/>
        </p:nvSpPr>
        <p:spPr>
          <a:xfrm>
            <a:off x="2977369" y="2862802"/>
            <a:ext cx="1891127" cy="295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48A33B-8BFD-284E-9CAF-963112E5AC0E}"/>
              </a:ext>
            </a:extLst>
          </p:cNvPr>
          <p:cNvSpPr/>
          <p:nvPr/>
        </p:nvSpPr>
        <p:spPr>
          <a:xfrm>
            <a:off x="4868697" y="2862803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B22A31-B04A-D344-846E-637933CAEFB1}"/>
              </a:ext>
            </a:extLst>
          </p:cNvPr>
          <p:cNvSpPr/>
          <p:nvPr/>
        </p:nvSpPr>
        <p:spPr>
          <a:xfrm>
            <a:off x="6773698" y="2863279"/>
            <a:ext cx="1835714" cy="295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CC8720-B884-9D44-A741-90B3DB17314F}"/>
              </a:ext>
            </a:extLst>
          </p:cNvPr>
          <p:cNvSpPr txBox="1"/>
          <p:nvPr/>
        </p:nvSpPr>
        <p:spPr>
          <a:xfrm>
            <a:off x="555713" y="2780336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6C9296-4E45-B040-A59F-C326DFC29BDE}"/>
              </a:ext>
            </a:extLst>
          </p:cNvPr>
          <p:cNvCxnSpPr>
            <a:cxnSpLocks/>
          </p:cNvCxnSpPr>
          <p:nvPr/>
        </p:nvCxnSpPr>
        <p:spPr>
          <a:xfrm flipH="1">
            <a:off x="2977570" y="2251986"/>
            <a:ext cx="1809893" cy="6304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FB85F7-0443-684D-ABBA-3B08051838DD}"/>
              </a:ext>
            </a:extLst>
          </p:cNvPr>
          <p:cNvCxnSpPr>
            <a:cxnSpLocks/>
          </p:cNvCxnSpPr>
          <p:nvPr/>
        </p:nvCxnSpPr>
        <p:spPr>
          <a:xfrm flipH="1">
            <a:off x="6786764" y="2225502"/>
            <a:ext cx="1800615" cy="61797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EDD6394-50C4-9542-91C7-77FCCACD6BE9}"/>
              </a:ext>
            </a:extLst>
          </p:cNvPr>
          <p:cNvSpPr/>
          <p:nvPr/>
        </p:nvSpPr>
        <p:spPr>
          <a:xfrm rot="5400000">
            <a:off x="4749058" y="-323829"/>
            <a:ext cx="248195" cy="7428446"/>
          </a:xfrm>
          <a:prstGeom prst="rightBrace">
            <a:avLst>
              <a:gd name="adj1" fmla="val 480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B0A4CA-277D-834E-95C6-E64485F10032}"/>
              </a:ext>
            </a:extLst>
          </p:cNvPr>
          <p:cNvSpPr txBox="1"/>
          <p:nvPr/>
        </p:nvSpPr>
        <p:spPr>
          <a:xfrm>
            <a:off x="4486782" y="3519298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A1FA93-A4FE-0A46-9497-32A4557C2A18}"/>
                  </a:ext>
                </a:extLst>
              </p:cNvPr>
              <p:cNvSpPr/>
              <p:nvPr/>
            </p:nvSpPr>
            <p:spPr>
              <a:xfrm>
                <a:off x="2379733" y="4207623"/>
                <a:ext cx="20346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7A1FA93-A4FE-0A46-9497-32A4557C2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33" y="4207623"/>
                <a:ext cx="2034660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A0E549-D836-D94F-8A38-8366A7E7C9B9}"/>
                  </a:ext>
                </a:extLst>
              </p:cNvPr>
              <p:cNvSpPr/>
              <p:nvPr/>
            </p:nvSpPr>
            <p:spPr>
              <a:xfrm>
                <a:off x="2367935" y="4740592"/>
                <a:ext cx="20582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A0E549-D836-D94F-8A38-8366A7E7C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935" y="4740592"/>
                <a:ext cx="2058256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25C11A-3B0D-A546-BF94-9693ED4B9E26}"/>
                  </a:ext>
                </a:extLst>
              </p:cNvPr>
              <p:cNvSpPr/>
              <p:nvPr/>
            </p:nvSpPr>
            <p:spPr>
              <a:xfrm>
                <a:off x="4992862" y="4725360"/>
                <a:ext cx="188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÷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25C11A-3B0D-A546-BF94-9693ED4B9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862" y="4725360"/>
                <a:ext cx="1883336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5808E7AA-7CC3-4E41-80A0-6D855EC12F8D}"/>
              </a:ext>
            </a:extLst>
          </p:cNvPr>
          <p:cNvSpPr/>
          <p:nvPr/>
        </p:nvSpPr>
        <p:spPr>
          <a:xfrm>
            <a:off x="2367935" y="4156590"/>
            <a:ext cx="4658817" cy="1097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681C1F-032F-D14F-B1BD-8E2F98A09685}"/>
              </a:ext>
            </a:extLst>
          </p:cNvPr>
          <p:cNvSpPr txBox="1"/>
          <p:nvPr/>
        </p:nvSpPr>
        <p:spPr>
          <a:xfrm>
            <a:off x="1124543" y="250003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= sign</a:t>
            </a:r>
          </a:p>
        </p:txBody>
      </p:sp>
    </p:spTree>
    <p:extLst>
      <p:ext uri="{BB962C8B-B14F-4D97-AF65-F5344CB8AC3E}">
        <p14:creationId xmlns:p14="http://schemas.microsoft.com/office/powerpoint/2010/main" val="323270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FB85F7-0443-684D-ABBA-3B08051838DD}"/>
              </a:ext>
            </a:extLst>
          </p:cNvPr>
          <p:cNvCxnSpPr>
            <a:cxnSpLocks/>
          </p:cNvCxnSpPr>
          <p:nvPr/>
        </p:nvCxnSpPr>
        <p:spPr>
          <a:xfrm flipH="1">
            <a:off x="6703845" y="1602940"/>
            <a:ext cx="1816683" cy="392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Fixed-point Division in </a:t>
            </a:r>
            <a:r>
              <a:rPr lang="en-US" dirty="0">
                <a:solidFill>
                  <a:srgbClr val="C00000"/>
                </a:solidFill>
              </a:rPr>
              <a:t>UQ16.16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BA5BCB-AD57-D147-9D4F-B527309AD4CA}"/>
              </a:ext>
            </a:extLst>
          </p:cNvPr>
          <p:cNvSpPr/>
          <p:nvPr/>
        </p:nvSpPr>
        <p:spPr>
          <a:xfrm>
            <a:off x="4724400" y="1281475"/>
            <a:ext cx="1891127" cy="2967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D12AB2-9936-EF4E-A2B0-9DB7C8006D04}"/>
              </a:ext>
            </a:extLst>
          </p:cNvPr>
          <p:cNvSpPr/>
          <p:nvPr/>
        </p:nvSpPr>
        <p:spPr>
          <a:xfrm>
            <a:off x="6615526" y="1281473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D91A90-D0FD-B042-97D9-46CF13B239EB}"/>
              </a:ext>
            </a:extLst>
          </p:cNvPr>
          <p:cNvSpPr/>
          <p:nvPr/>
        </p:nvSpPr>
        <p:spPr>
          <a:xfrm>
            <a:off x="6577427" y="1526741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BACE3-E40A-8640-9038-324F6B059507}"/>
              </a:ext>
            </a:extLst>
          </p:cNvPr>
          <p:cNvSpPr txBox="1"/>
          <p:nvPr/>
        </p:nvSpPr>
        <p:spPr>
          <a:xfrm>
            <a:off x="4265334" y="114420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CFCE5F-47B8-E244-B69F-8F9F9937525D}"/>
              </a:ext>
            </a:extLst>
          </p:cNvPr>
          <p:cNvSpPr/>
          <p:nvPr/>
        </p:nvSpPr>
        <p:spPr>
          <a:xfrm>
            <a:off x="1062797" y="1994941"/>
            <a:ext cx="1835714" cy="2969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ssss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927867-2FA4-824A-842F-6C2F7BEE40C4}"/>
              </a:ext>
            </a:extLst>
          </p:cNvPr>
          <p:cNvSpPr/>
          <p:nvPr/>
        </p:nvSpPr>
        <p:spPr>
          <a:xfrm>
            <a:off x="2898311" y="1996068"/>
            <a:ext cx="1891127" cy="295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 Part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48A33B-8BFD-284E-9CAF-963112E5AC0E}"/>
              </a:ext>
            </a:extLst>
          </p:cNvPr>
          <p:cNvSpPr/>
          <p:nvPr/>
        </p:nvSpPr>
        <p:spPr>
          <a:xfrm>
            <a:off x="4789639" y="1996069"/>
            <a:ext cx="1905001" cy="2967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Fractional Part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B22A31-B04A-D344-846E-637933CAEFB1}"/>
              </a:ext>
            </a:extLst>
          </p:cNvPr>
          <p:cNvSpPr/>
          <p:nvPr/>
        </p:nvSpPr>
        <p:spPr>
          <a:xfrm>
            <a:off x="6694640" y="1996545"/>
            <a:ext cx="1835714" cy="2957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zh-CN" alt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0000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CC8720-B884-9D44-A741-90B3DB17314F}"/>
              </a:ext>
            </a:extLst>
          </p:cNvPr>
          <p:cNvSpPr txBox="1"/>
          <p:nvPr/>
        </p:nvSpPr>
        <p:spPr>
          <a:xfrm>
            <a:off x="476655" y="1913602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2400" b="1" baseline="-250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6C9296-4E45-B040-A59F-C326DFC29BDE}"/>
              </a:ext>
            </a:extLst>
          </p:cNvPr>
          <p:cNvCxnSpPr>
            <a:cxnSpLocks/>
          </p:cNvCxnSpPr>
          <p:nvPr/>
        </p:nvCxnSpPr>
        <p:spPr>
          <a:xfrm flipH="1">
            <a:off x="2948729" y="1587367"/>
            <a:ext cx="1775671" cy="38679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653B6EC2-8A68-C542-A7BD-11832065F0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76655" y="2777802"/>
            <a:ext cx="8382000" cy="3470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DIV_UQ16xUQ16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PROC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PUSH {LR}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ASRS  r1, r0, #31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r1[31:0] = sign bits of A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LSLS  r1, r1, #16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put sign bits in upper half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ORR   r1, r1, r0, LSR #16  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LSLS  r0, r0, #16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[r1:r0] stores sign extended A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ASRS  r3, r2, #31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[r4:r3] stores sign extended B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BL    </a:t>
            </a:r>
            <a:r>
              <a:rPr lang="en-US" sz="16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division_64_bits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Take four input register (r0:r1, r2:r3)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; division_64_bits places result in r0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POP   {pc}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ENDP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AF610-C14F-5A4D-85B2-F0BBB573D57D}"/>
              </a:ext>
            </a:extLst>
          </p:cNvPr>
          <p:cNvSpPr/>
          <p:nvPr/>
        </p:nvSpPr>
        <p:spPr>
          <a:xfrm>
            <a:off x="8572658" y="124517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0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Fixed-point Format: Q Notation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65C89-F52C-994A-AF02-27E9DEE7ACC7}"/>
              </a:ext>
            </a:extLst>
          </p:cNvPr>
          <p:cNvSpPr/>
          <p:nvPr/>
        </p:nvSpPr>
        <p:spPr>
          <a:xfrm>
            <a:off x="1981200" y="2133600"/>
            <a:ext cx="259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Part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8D1FD-D3AE-E64B-86C2-C7A181B47511}"/>
              </a:ext>
            </a:extLst>
          </p:cNvPr>
          <p:cNvSpPr/>
          <p:nvPr/>
        </p:nvSpPr>
        <p:spPr>
          <a:xfrm>
            <a:off x="4764024" y="2133600"/>
            <a:ext cx="23622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Fractional Part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DDF5F3D-E5B9-314A-9072-B1E7D2334494}"/>
              </a:ext>
            </a:extLst>
          </p:cNvPr>
          <p:cNvSpPr/>
          <p:nvPr/>
        </p:nvSpPr>
        <p:spPr>
          <a:xfrm rot="5400000">
            <a:off x="5826517" y="1546290"/>
            <a:ext cx="228600" cy="2353586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D4DB57-0542-5F46-AAE1-8C41E6325359}"/>
              </a:ext>
            </a:extLst>
          </p:cNvPr>
          <p:cNvSpPr/>
          <p:nvPr/>
        </p:nvSpPr>
        <p:spPr>
          <a:xfrm rot="5400000">
            <a:off x="3162300" y="1438833"/>
            <a:ext cx="228600" cy="2590800"/>
          </a:xfrm>
          <a:prstGeom prst="rightBrace">
            <a:avLst>
              <a:gd name="adj1" fmla="val 3268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74D68-224A-1149-810A-A387FCDA60A3}"/>
              </a:ext>
            </a:extLst>
          </p:cNvPr>
          <p:cNvSpPr txBox="1"/>
          <p:nvPr/>
        </p:nvSpPr>
        <p:spPr>
          <a:xfrm>
            <a:off x="2897329" y="284853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bits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7272C4-4B35-5940-ABC9-5ED7704347F2}"/>
              </a:ext>
            </a:extLst>
          </p:cNvPr>
          <p:cNvSpPr txBox="1"/>
          <p:nvPr/>
        </p:nvSpPr>
        <p:spPr>
          <a:xfrm>
            <a:off x="5597112" y="2857986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bits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A4605F-C33B-6843-B18A-E06D9A133C72}"/>
              </a:ext>
            </a:extLst>
          </p:cNvPr>
          <p:cNvSpPr/>
          <p:nvPr/>
        </p:nvSpPr>
        <p:spPr>
          <a:xfrm>
            <a:off x="4629912" y="2477975"/>
            <a:ext cx="76200" cy="761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6428A0-DFA0-D443-BD4A-0BC75EA280F1}"/>
              </a:ext>
            </a:extLst>
          </p:cNvPr>
          <p:cNvSpPr txBox="1"/>
          <p:nvPr/>
        </p:nvSpPr>
        <p:spPr>
          <a:xfrm>
            <a:off x="896608" y="1459588"/>
            <a:ext cx="416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j-lt"/>
                <a:cs typeface="Consolas" panose="020B0609020204030204" pitchFamily="49" charset="0"/>
              </a:rPr>
              <a:t>UQm.n</a:t>
            </a:r>
            <a:r>
              <a:rPr lang="en-US" sz="2000" dirty="0">
                <a:latin typeface="+mj-lt"/>
                <a:cs typeface="Consolas" panose="020B0609020204030204" pitchFamily="49" charset="0"/>
              </a:rPr>
              <a:t> for unsigned fixed-point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D7E4E6-0593-E046-814C-3F67CCBD1825}"/>
              </a:ext>
            </a:extLst>
          </p:cNvPr>
          <p:cNvGrpSpPr/>
          <p:nvPr/>
        </p:nvGrpSpPr>
        <p:grpSpPr>
          <a:xfrm>
            <a:off x="894098" y="3896495"/>
            <a:ext cx="6252179" cy="2330552"/>
            <a:chOff x="894098" y="3896495"/>
            <a:chExt cx="6252179" cy="23305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9B2AD9-3899-C048-B6CD-31308B725940}"/>
                </a:ext>
              </a:extLst>
            </p:cNvPr>
            <p:cNvSpPr/>
            <p:nvPr/>
          </p:nvSpPr>
          <p:spPr>
            <a:xfrm>
              <a:off x="2180380" y="4497740"/>
              <a:ext cx="239162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Integer Part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298B1C-732F-ED43-9FA2-7FDDF0222880}"/>
                </a:ext>
              </a:extLst>
            </p:cNvPr>
            <p:cNvSpPr/>
            <p:nvPr/>
          </p:nvSpPr>
          <p:spPr>
            <a:xfrm>
              <a:off x="4764024" y="4501865"/>
              <a:ext cx="2362200" cy="38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Fractional Part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1075A8-E9AC-3143-8E73-24E7C37827B1}"/>
                </a:ext>
              </a:extLst>
            </p:cNvPr>
            <p:cNvSpPr/>
            <p:nvPr/>
          </p:nvSpPr>
          <p:spPr>
            <a:xfrm>
              <a:off x="1972586" y="4497740"/>
              <a:ext cx="228600" cy="38100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7503E1B-97C5-3E49-B880-46683FFDE3C9}"/>
                </a:ext>
              </a:extLst>
            </p:cNvPr>
            <p:cNvSpPr/>
            <p:nvPr/>
          </p:nvSpPr>
          <p:spPr>
            <a:xfrm>
              <a:off x="4629912" y="4840640"/>
              <a:ext cx="76200" cy="7619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DC18E5A2-91AB-C34B-AD04-2B40A8AB2FFD}"/>
                </a:ext>
              </a:extLst>
            </p:cNvPr>
            <p:cNvSpPr/>
            <p:nvPr/>
          </p:nvSpPr>
          <p:spPr>
            <a:xfrm rot="5400000">
              <a:off x="5855184" y="3953141"/>
              <a:ext cx="228600" cy="2353586"/>
            </a:xfrm>
            <a:prstGeom prst="rightBrace">
              <a:avLst>
                <a:gd name="adj1" fmla="val 32681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E9D1ED51-DA99-7243-86FC-B792B4998765}"/>
                </a:ext>
              </a:extLst>
            </p:cNvPr>
            <p:cNvSpPr/>
            <p:nvPr/>
          </p:nvSpPr>
          <p:spPr>
            <a:xfrm rot="5400000">
              <a:off x="3257583" y="3934307"/>
              <a:ext cx="228600" cy="2383006"/>
            </a:xfrm>
            <a:prstGeom prst="rightBrace">
              <a:avLst>
                <a:gd name="adj1" fmla="val 32681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6FE765-B908-F946-B0C0-D9245A2B742C}"/>
                </a:ext>
              </a:extLst>
            </p:cNvPr>
            <p:cNvSpPr txBox="1"/>
            <p:nvPr/>
          </p:nvSpPr>
          <p:spPr>
            <a:xfrm>
              <a:off x="2828104" y="522917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 bits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19CF6A-7FDC-9342-A006-757DBAE18CF1}"/>
                </a:ext>
              </a:extLst>
            </p:cNvPr>
            <p:cNvSpPr txBox="1"/>
            <p:nvPr/>
          </p:nvSpPr>
          <p:spPr>
            <a:xfrm>
              <a:off x="5621472" y="5244235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 bits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669D87-4CAB-CA43-A171-3FF4309D9B67}"/>
                </a:ext>
              </a:extLst>
            </p:cNvPr>
            <p:cNvCxnSpPr/>
            <p:nvPr/>
          </p:nvCxnSpPr>
          <p:spPr>
            <a:xfrm flipH="1">
              <a:off x="1795007" y="4825576"/>
              <a:ext cx="177579" cy="281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A5C9FE-098E-7041-8873-48CB18A7EDD8}"/>
                </a:ext>
              </a:extLst>
            </p:cNvPr>
            <p:cNvSpPr txBox="1"/>
            <p:nvPr/>
          </p:nvSpPr>
          <p:spPr>
            <a:xfrm>
              <a:off x="1188455" y="5112454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 bit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AADF69-4B13-7A40-9AC7-E644F0E981DA}"/>
                </a:ext>
              </a:extLst>
            </p:cNvPr>
            <p:cNvSpPr txBox="1"/>
            <p:nvPr/>
          </p:nvSpPr>
          <p:spPr>
            <a:xfrm>
              <a:off x="894098" y="3896495"/>
              <a:ext cx="3619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+mj-lt"/>
                  <a:cs typeface="Consolas" panose="020B0609020204030204" pitchFamily="49" charset="0"/>
                </a:rPr>
                <a:t>Qm.n</a:t>
              </a:r>
              <a:r>
                <a:rPr lang="en-US" sz="2000" dirty="0">
                  <a:latin typeface="+mj-lt"/>
                  <a:cs typeface="Consolas" panose="020B0609020204030204" pitchFamily="49" charset="0"/>
                </a:rPr>
                <a:t> for signed fixed-point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F3A148B-7F3C-4943-B253-9077A2B144B7}"/>
                </a:ext>
              </a:extLst>
            </p:cNvPr>
            <p:cNvSpPr txBox="1"/>
            <p:nvPr/>
          </p:nvSpPr>
          <p:spPr>
            <a:xfrm>
              <a:off x="3622570" y="585771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m + n + 1 </a:t>
              </a:r>
              <a:r>
                <a:rPr lang="en-US" b="1" dirty="0"/>
                <a:t>bits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B12F7A-1228-CF45-8B9E-0B02E55C55DF}"/>
              </a:ext>
            </a:extLst>
          </p:cNvPr>
          <p:cNvCxnSpPr/>
          <p:nvPr/>
        </p:nvCxnSpPr>
        <p:spPr>
          <a:xfrm>
            <a:off x="4669909" y="2618018"/>
            <a:ext cx="0" cy="42463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F2B3ED-A492-FA4C-B788-1942E60CE47C}"/>
              </a:ext>
            </a:extLst>
          </p:cNvPr>
          <p:cNvSpPr txBox="1"/>
          <p:nvPr/>
        </p:nvSpPr>
        <p:spPr>
          <a:xfrm>
            <a:off x="3986606" y="3045397"/>
            <a:ext cx="136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Radix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E5B112-7229-6848-B76D-F95A05EAE75B}"/>
              </a:ext>
            </a:extLst>
          </p:cNvPr>
          <p:cNvCxnSpPr/>
          <p:nvPr/>
        </p:nvCxnSpPr>
        <p:spPr>
          <a:xfrm>
            <a:off x="4680529" y="5000560"/>
            <a:ext cx="0" cy="42463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EE6A05-5FF9-884E-B4C8-6061A5BD6924}"/>
              </a:ext>
            </a:extLst>
          </p:cNvPr>
          <p:cNvSpPr txBox="1"/>
          <p:nvPr/>
        </p:nvSpPr>
        <p:spPr>
          <a:xfrm>
            <a:off x="4029797" y="5406212"/>
            <a:ext cx="130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Radix Point</a:t>
            </a:r>
          </a:p>
        </p:txBody>
      </p:sp>
    </p:spTree>
    <p:extLst>
      <p:ext uri="{BB962C8B-B14F-4D97-AF65-F5344CB8AC3E}">
        <p14:creationId xmlns:p14="http://schemas.microsoft.com/office/powerpoint/2010/main" val="407164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6A00-5632-8543-8878-ED427493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A08DB-DBC7-6042-9A63-37A907C6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94CA7-E20C-4940-BF0A-DD7E9AC78C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8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Q Notation: </a:t>
            </a:r>
            <a:r>
              <a:rPr lang="en-US" b="1" dirty="0" err="1">
                <a:solidFill>
                  <a:srgbClr val="C00000"/>
                </a:solidFill>
              </a:rPr>
              <a:t>UQm.n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9200" y="1734572"/>
                <a:ext cx="2715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𝒇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734572"/>
                <a:ext cx="271523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65525"/>
            <a:ext cx="3495675" cy="15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0075" y="4191000"/>
                <a:ext cx="42767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10101.10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2 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4191000"/>
                <a:ext cx="427672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65585" y="4719935"/>
                <a:ext cx="22926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=21+5</m:t>
                      </m:r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85" y="4719935"/>
                <a:ext cx="229261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9765" y="5253335"/>
                <a:ext cx="1496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=21.625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65" y="5253335"/>
                <a:ext cx="149643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76" y="1295400"/>
            <a:ext cx="4235944" cy="20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25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/>
              <a:t>Signed Fixed-point Representation </a:t>
            </a:r>
            <a:r>
              <a:rPr lang="en-US" b="1" dirty="0" err="1">
                <a:solidFill>
                  <a:srgbClr val="C00000"/>
                </a:solidFill>
              </a:rPr>
              <a:t>Qm.n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733"/>
            <a:ext cx="7206458" cy="1295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55126" y="3434299"/>
                <a:ext cx="5772606" cy="85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26" y="3434299"/>
                <a:ext cx="5772606" cy="857222"/>
              </a:xfrm>
              <a:prstGeom prst="rect">
                <a:avLst/>
              </a:prstGeom>
              <a:blipFill>
                <a:blip r:embed="rId3"/>
                <a:stretch>
                  <a:fillRect t="-146377" b="-2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51697" y="5464924"/>
                <a:ext cx="30950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Palatino Linotype" panose="0204050205050503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697" y="5464924"/>
                <a:ext cx="3095078" cy="461665"/>
              </a:xfrm>
              <a:prstGeom prst="rect">
                <a:avLst/>
              </a:prstGeom>
              <a:blipFill>
                <a:blip r:embed="rId4"/>
                <a:stretch>
                  <a:fillRect l="-285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62986" y="4326084"/>
                <a:ext cx="1185901" cy="782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86" y="4326084"/>
                <a:ext cx="1185901" cy="782458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54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Addition and Subtraction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C00000"/>
                </a:solidFill>
              </a:rPr>
              <a:t>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9540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Assume UQ16.16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85158" y="1280299"/>
                <a:ext cx="160024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158" y="1280299"/>
                <a:ext cx="1600245" cy="40011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5141" y="1905000"/>
                <a:ext cx="1772473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16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41" y="1905000"/>
                <a:ext cx="1772473" cy="1232004"/>
              </a:xfrm>
              <a:prstGeom prst="rect">
                <a:avLst/>
              </a:prstGeom>
              <a:blipFill>
                <a:blip r:embed="rId3"/>
                <a:stretch>
                  <a:fillRect l="-113475" t="-211224" r="-29787" b="-30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90738" y="1904999"/>
                <a:ext cx="1914242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−16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−16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38" y="1904999"/>
                <a:ext cx="1914242" cy="1232004"/>
              </a:xfrm>
              <a:prstGeom prst="rect">
                <a:avLst/>
              </a:prstGeom>
              <a:blipFill>
                <a:blip r:embed="rId4"/>
                <a:stretch>
                  <a:fillRect l="-105921" t="-211224" r="-21053" b="-30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8227" y="3577119"/>
                <a:ext cx="4572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−16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27" y="3577119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01990" y="4908868"/>
                <a:ext cx="31363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−16</m:t>
                          </m:r>
                        </m:sup>
                      </m:sSup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0" y="4908868"/>
                <a:ext cx="313630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96856" y="5801315"/>
                <a:ext cx="15427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56" y="5801315"/>
                <a:ext cx="154279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3237474" y="2362200"/>
            <a:ext cx="54846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78060" y="3657600"/>
            <a:ext cx="54846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78059" y="4991994"/>
            <a:ext cx="54846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94533" y="5871681"/>
            <a:ext cx="54846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15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10600" cy="990600"/>
          </a:xfrm>
        </p:spPr>
        <p:txBody>
          <a:bodyPr>
            <a:normAutofit/>
          </a:bodyPr>
          <a:lstStyle/>
          <a:p>
            <a:r>
              <a:rPr lang="en-US" sz="2800" dirty="0"/>
              <a:t>Addition and Subtraction in </a:t>
            </a:r>
            <a:r>
              <a:rPr lang="en-US" sz="2800" dirty="0">
                <a:solidFill>
                  <a:srgbClr val="C00000"/>
                </a:solidFill>
              </a:rPr>
              <a:t>UQ16.16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C00000"/>
                </a:solidFill>
              </a:rPr>
              <a:t>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603248" y="3170802"/>
          <a:ext cx="6363335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6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; r0 = fixed-point number fa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; r1 = fixed-point number fb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; r2 = fixed-point number fc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  r2, r0, r1     </a:t>
                      </a:r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fc = fa + fb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   r2, r0, r1     </a:t>
                      </a:r>
                      <a:r>
                        <a:rPr lang="en-US" sz="20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fc = fa - fb     </a:t>
                      </a:r>
                      <a:endParaRPr lang="en-US" sz="20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87486" y="1809383"/>
                <a:ext cx="21631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86" y="1809383"/>
                <a:ext cx="2163156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57800" y="1809383"/>
                <a:ext cx="20817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809383"/>
                <a:ext cx="2081788" cy="523220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-Right Arrow 7"/>
          <p:cNvSpPr/>
          <p:nvPr/>
        </p:nvSpPr>
        <p:spPr>
          <a:xfrm>
            <a:off x="4056589" y="1999725"/>
            <a:ext cx="695264" cy="278974"/>
          </a:xfrm>
          <a:prstGeom prst="leftRightArrow">
            <a:avLst>
              <a:gd name="adj1" fmla="val 342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25790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Fixed-point Division in </a:t>
            </a:r>
            <a:r>
              <a:rPr lang="en-US" dirty="0">
                <a:solidFill>
                  <a:srgbClr val="C00000"/>
                </a:solidFill>
              </a:rPr>
              <a:t>UQ16.16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3933572"/>
            <a:ext cx="7845552" cy="219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ASRS  r1, r0, #31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r1[31:0] = sign bits of A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LSLS  r1, r1, #16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put sign bits in upper half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ORR   r1, r1, r0, LSR #16  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LSLS  r0, r0, #16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[r1:r0] stores sign extended A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ASRS  r3, r2, #31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[r4:r3] stores sign extended B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BL    </a:t>
            </a:r>
            <a:r>
              <a:rPr lang="en-US" sz="16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division_64_bits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Take four input register (r0:r1, r3:r4)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MOV   r4, r0     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division_64_bits places result in r0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27" y="1333357"/>
            <a:ext cx="6708649" cy="162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324842"/>
            <a:ext cx="5886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r4 = fixed-point quotient = A ÷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84E-23D7-EF42-AD9A-2FD16AB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Fixed-point </a:t>
            </a:r>
            <a:r>
              <a:rPr lang="en-US" dirty="0">
                <a:solidFill>
                  <a:srgbClr val="C00000"/>
                </a:solidFill>
              </a:rPr>
              <a:t>UQ5.3</a:t>
            </a:r>
            <a:r>
              <a:rPr lang="en-US" dirty="0"/>
              <a:t> to Float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B4A73-41F6-7242-AA10-FB202C6C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FBCBF-1E84-844F-A05E-70732418C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76400"/>
          <a:ext cx="6096000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60872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912036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136163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2390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636180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1840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04090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676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baseline="30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559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D33914-E4FD-5A40-A0B8-5F8EF15AFA79}"/>
                  </a:ext>
                </a:extLst>
              </p:cNvPr>
              <p:cNvSpPr/>
              <p:nvPr/>
            </p:nvSpPr>
            <p:spPr>
              <a:xfrm>
                <a:off x="381000" y="3664415"/>
                <a:ext cx="8922689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.625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D33914-E4FD-5A40-A0B8-5F8EF15AF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664415"/>
                <a:ext cx="8922689" cy="1508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1DCFD71-547D-294F-BA74-45C2EF4B531A}"/>
              </a:ext>
            </a:extLst>
          </p:cNvPr>
          <p:cNvSpPr/>
          <p:nvPr/>
        </p:nvSpPr>
        <p:spPr>
          <a:xfrm rot="5400000">
            <a:off x="2973324" y="960158"/>
            <a:ext cx="228600" cy="3578352"/>
          </a:xfrm>
          <a:prstGeom prst="rightBrace">
            <a:avLst>
              <a:gd name="adj1" fmla="val 3755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9FD32-5D8D-D44B-B333-A9AC97BC1092}"/>
              </a:ext>
            </a:extLst>
          </p:cNvPr>
          <p:cNvSpPr txBox="1"/>
          <p:nvPr/>
        </p:nvSpPr>
        <p:spPr>
          <a:xfrm>
            <a:off x="2439145" y="2929074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Part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A33F13-8E9F-354C-827C-6EE65EBEEA57}"/>
              </a:ext>
            </a:extLst>
          </p:cNvPr>
          <p:cNvSpPr/>
          <p:nvPr/>
        </p:nvSpPr>
        <p:spPr>
          <a:xfrm rot="5400000">
            <a:off x="6275898" y="1758735"/>
            <a:ext cx="228600" cy="1981200"/>
          </a:xfrm>
          <a:prstGeom prst="rightBrace">
            <a:avLst>
              <a:gd name="adj1" fmla="val 3755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91736-9BB8-BA43-926F-CA096C87BB08}"/>
              </a:ext>
            </a:extLst>
          </p:cNvPr>
          <p:cNvSpPr txBox="1"/>
          <p:nvPr/>
        </p:nvSpPr>
        <p:spPr>
          <a:xfrm>
            <a:off x="5612677" y="2921895"/>
            <a:ext cx="15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Fractional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D60508-FCE6-254C-AB22-B433E6168A6F}"/>
                  </a:ext>
                </a:extLst>
              </p:cNvPr>
              <p:cNvSpPr/>
              <p:nvPr/>
            </p:nvSpPr>
            <p:spPr>
              <a:xfrm>
                <a:off x="304800" y="5385050"/>
                <a:ext cx="5923059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10101101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=21.625</m:t>
                      </m:r>
                    </m:oMath>
                  </m:oMathPara>
                </a14:m>
                <a:endParaRPr 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D60508-FCE6-254C-AB22-B433E6168A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385050"/>
                <a:ext cx="5923059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C742A56-BC97-D34C-BEEC-4FBC71B7F89A}"/>
              </a:ext>
            </a:extLst>
          </p:cNvPr>
          <p:cNvSpPr/>
          <p:nvPr/>
        </p:nvSpPr>
        <p:spPr>
          <a:xfrm>
            <a:off x="5067300" y="2334248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D3C55D-5D39-C947-8F39-5654725F5B52}"/>
              </a:ext>
            </a:extLst>
          </p:cNvPr>
          <p:cNvCxnSpPr/>
          <p:nvPr/>
        </p:nvCxnSpPr>
        <p:spPr>
          <a:xfrm>
            <a:off x="5105400" y="2439001"/>
            <a:ext cx="0" cy="42463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0F79D3-4478-4D48-9D4D-6F44633C14AA}"/>
              </a:ext>
            </a:extLst>
          </p:cNvPr>
          <p:cNvSpPr txBox="1"/>
          <p:nvPr/>
        </p:nvSpPr>
        <p:spPr>
          <a:xfrm>
            <a:off x="4720519" y="2898751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Radix </a:t>
            </a:r>
          </a:p>
          <a:p>
            <a:pPr algn="ctr"/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230364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B84E-23D7-EF42-AD9A-2FD16AB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Fixed-point </a:t>
            </a:r>
            <a:r>
              <a:rPr lang="en-US" dirty="0">
                <a:solidFill>
                  <a:srgbClr val="C00000"/>
                </a:solidFill>
              </a:rPr>
              <a:t>Q4.3</a:t>
            </a:r>
            <a:r>
              <a:rPr lang="en-US" dirty="0"/>
              <a:t> to Float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B4A73-41F6-7242-AA10-FB202C6C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FFBCBF-1E84-844F-A05E-70732418C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5400" y="1676400"/>
          <a:ext cx="609600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960872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9120367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136163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2390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636180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1840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804090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6764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-2</a:t>
                      </a:r>
                      <a:r>
                        <a:rPr lang="en-US" sz="2000" b="1" baseline="30000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US" sz="2000" b="1" baseline="300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21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5596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72FC781-D6CA-B049-B604-EAA5CFCB5413}"/>
              </a:ext>
            </a:extLst>
          </p:cNvPr>
          <p:cNvSpPr/>
          <p:nvPr/>
        </p:nvSpPr>
        <p:spPr>
          <a:xfrm>
            <a:off x="5067300" y="2334248"/>
            <a:ext cx="76200" cy="76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D33914-E4FD-5A40-A0B8-5F8EF15AFA79}"/>
                  </a:ext>
                </a:extLst>
              </p:cNvPr>
              <p:cNvSpPr/>
              <p:nvPr/>
            </p:nvSpPr>
            <p:spPr>
              <a:xfrm>
                <a:off x="861391" y="5465047"/>
                <a:ext cx="5923059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10101101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=−10.375</m:t>
                      </m:r>
                    </m:oMath>
                  </m:oMathPara>
                </a14:m>
                <a:endParaRPr 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D33914-E4FD-5A40-A0B8-5F8EF15AF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5465047"/>
                <a:ext cx="5923059" cy="67056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41DCFD71-547D-294F-BA74-45C2EF4B531A}"/>
              </a:ext>
            </a:extLst>
          </p:cNvPr>
          <p:cNvSpPr/>
          <p:nvPr/>
        </p:nvSpPr>
        <p:spPr>
          <a:xfrm rot="5400000">
            <a:off x="3429000" y="1415834"/>
            <a:ext cx="228600" cy="2667000"/>
          </a:xfrm>
          <a:prstGeom prst="rightBrace">
            <a:avLst>
              <a:gd name="adj1" fmla="val 3755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9FD32-5D8D-D44B-B333-A9AC97BC1092}"/>
              </a:ext>
            </a:extLst>
          </p:cNvPr>
          <p:cNvSpPr txBox="1"/>
          <p:nvPr/>
        </p:nvSpPr>
        <p:spPr>
          <a:xfrm>
            <a:off x="2881653" y="2908130"/>
            <a:ext cx="1296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Part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A33F13-8E9F-354C-827C-6EE65EBEEA57}"/>
              </a:ext>
            </a:extLst>
          </p:cNvPr>
          <p:cNvSpPr/>
          <p:nvPr/>
        </p:nvSpPr>
        <p:spPr>
          <a:xfrm rot="5400000">
            <a:off x="6275898" y="1758735"/>
            <a:ext cx="228600" cy="1981200"/>
          </a:xfrm>
          <a:prstGeom prst="rightBrace">
            <a:avLst>
              <a:gd name="adj1" fmla="val 3755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A91736-9BB8-BA43-926F-CA096C87BB08}"/>
              </a:ext>
            </a:extLst>
          </p:cNvPr>
          <p:cNvSpPr txBox="1"/>
          <p:nvPr/>
        </p:nvSpPr>
        <p:spPr>
          <a:xfrm>
            <a:off x="5687217" y="2929074"/>
            <a:ext cx="15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Fractional Part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B91D5A-1F0A-AC4F-84A6-703526DB75C1}"/>
              </a:ext>
            </a:extLst>
          </p:cNvPr>
          <p:cNvCxnSpPr/>
          <p:nvPr/>
        </p:nvCxnSpPr>
        <p:spPr>
          <a:xfrm>
            <a:off x="5105400" y="2439001"/>
            <a:ext cx="0" cy="42463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1B8BEC-94E1-1748-A70A-9D0C2996E3F2}"/>
              </a:ext>
            </a:extLst>
          </p:cNvPr>
          <p:cNvSpPr txBox="1"/>
          <p:nvPr/>
        </p:nvSpPr>
        <p:spPr>
          <a:xfrm>
            <a:off x="4720519" y="2898751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Radix </a:t>
            </a:r>
          </a:p>
          <a:p>
            <a:pPr algn="ctr"/>
            <a:r>
              <a:rPr lang="en-US" dirty="0"/>
              <a:t>Point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DFB6-CB1C-F046-903B-0F6330D2B021}"/>
              </a:ext>
            </a:extLst>
          </p:cNvPr>
          <p:cNvCxnSpPr/>
          <p:nvPr/>
        </p:nvCxnSpPr>
        <p:spPr>
          <a:xfrm>
            <a:off x="1686692" y="2519967"/>
            <a:ext cx="0" cy="42463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32CB56-2FB8-054B-BFC2-1005E4FDFCEF}"/>
              </a:ext>
            </a:extLst>
          </p:cNvPr>
          <p:cNvSpPr txBox="1"/>
          <p:nvPr/>
        </p:nvSpPr>
        <p:spPr>
          <a:xfrm>
            <a:off x="1295400" y="2941059"/>
            <a:ext cx="782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Signed</a:t>
            </a:r>
          </a:p>
          <a:p>
            <a:pPr algn="ctr"/>
            <a:r>
              <a:rPr lang="en-US" dirty="0"/>
              <a:t>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E825E6-FF9D-4C4C-BAD6-B7F97262EE21}"/>
                  </a:ext>
                </a:extLst>
              </p:cNvPr>
              <p:cNvSpPr/>
              <p:nvPr/>
            </p:nvSpPr>
            <p:spPr>
              <a:xfrm>
                <a:off x="861391" y="3765765"/>
                <a:ext cx="8282609" cy="15477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𝟏𝟎𝟏</m:t>
                      </m:r>
                      <m:r>
                        <a:rPr lang="en-US" sz="20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endParaRPr lang="en-US" sz="16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−10.375</m:t>
                      </m:r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FE825E6-FF9D-4C4C-BAD6-B7F97262E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3765765"/>
                <a:ext cx="8282609" cy="1547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41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/>
              <a:t>Convert Float to Fixed-point </a:t>
            </a:r>
            <a:r>
              <a:rPr lang="en-US" dirty="0">
                <a:solidFill>
                  <a:srgbClr val="C00000"/>
                </a:solidFill>
              </a:rPr>
              <a:t>UQ4.12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3352800"/>
                <a:ext cx="8229600" cy="280416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200" dirty="0"/>
                  <a:t>Calculate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12867.964928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0"/>
                <a:r>
                  <a:rPr lang="en-US" sz="2200" dirty="0"/>
                  <a:t>Round the result to the nearest,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12867.964928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12868</m:t>
                    </m:r>
                  </m:oMath>
                </a14:m>
                <a:endParaRPr lang="en-US" sz="2200" dirty="0"/>
              </a:p>
              <a:p>
                <a:pPr lvl="0"/>
                <a:r>
                  <a:rPr lang="en-US" sz="2200" dirty="0"/>
                  <a:t>Convert the integer to binary: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12868</a:t>
                </a:r>
                <a:r>
                  <a:rPr lang="en-US" sz="2200" dirty="0"/>
                  <a:t> = </a:t>
                </a:r>
                <a:r>
                  <a:rPr lang="en-US" sz="2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11_0010_0100_0100</a:t>
                </a:r>
                <a:r>
                  <a:rPr lang="en-US" sz="2200" baseline="-25000" dirty="0"/>
                  <a:t>2</a:t>
                </a:r>
                <a:endParaRPr lang="en-US" sz="2200" dirty="0"/>
              </a:p>
              <a:p>
                <a:pPr lvl="0"/>
                <a:r>
                  <a:rPr lang="en-US" sz="2200" dirty="0"/>
                  <a:t>Organize into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UQ4.12</a:t>
                </a:r>
                <a:r>
                  <a:rPr lang="en-US" sz="2200" dirty="0"/>
                  <a:t>: </a:t>
                </a:r>
                <a:r>
                  <a:rPr lang="en-US" sz="2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0011.0010_0100_0100</a:t>
                </a:r>
                <a:r>
                  <a:rPr lang="en-US" sz="2200" baseline="-25000" dirty="0"/>
                  <a:t>2</a:t>
                </a:r>
                <a:endParaRPr lang="en-US" sz="2200" dirty="0"/>
              </a:p>
              <a:p>
                <a:pPr lvl="0"/>
                <a:r>
                  <a:rPr lang="en-US" sz="2200" dirty="0"/>
                  <a:t>Final result in Hex: </a:t>
                </a:r>
                <a:r>
                  <a:rPr lang="en-US" sz="22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0x3244</a:t>
                </a:r>
              </a:p>
              <a:p>
                <a:r>
                  <a:rPr lang="en-US" sz="2200" dirty="0"/>
                  <a:t>Error: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12868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=−8.5625×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3352800"/>
                <a:ext cx="8229600" cy="2804160"/>
              </a:xfrm>
              <a:blipFill>
                <a:blip r:embed="rId2"/>
                <a:stretch>
                  <a:fillRect l="-370" t="-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9080" y="2691745"/>
                <a:ext cx="8458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Example:  Convert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3. 141593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UQ4.12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2691745"/>
                <a:ext cx="8458200" cy="461665"/>
              </a:xfrm>
              <a:prstGeom prst="rect">
                <a:avLst/>
              </a:prstGeom>
              <a:blipFill>
                <a:blip r:embed="rId3"/>
                <a:stretch>
                  <a:fillRect l="-104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23E331-4F21-1E49-A526-C032F063B251}"/>
                  </a:ext>
                </a:extLst>
              </p:cNvPr>
              <p:cNvSpPr txBox="1"/>
              <p:nvPr/>
            </p:nvSpPr>
            <p:spPr>
              <a:xfrm>
                <a:off x="1752600" y="1732865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𝑅𝑒𝑝𝑟𝑒𝑠𝑒𝑛𝑡𝑎𝑡𝑖𝑜𝑛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𝑓𝑙𝑜𝑎𝑡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23E331-4F21-1E49-A526-C032F063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732865"/>
                <a:ext cx="5156925" cy="369332"/>
              </a:xfrm>
              <a:prstGeom prst="rect">
                <a:avLst/>
              </a:prstGeom>
              <a:blipFill>
                <a:blip r:embed="rId4"/>
                <a:stretch>
                  <a:fillRect l="-1229" t="-3226" r="-1474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C59383-1FD7-3B4F-8020-F493DDEAC031}"/>
              </a:ext>
            </a:extLst>
          </p:cNvPr>
          <p:cNvSpPr txBox="1"/>
          <p:nvPr/>
        </p:nvSpPr>
        <p:spPr>
          <a:xfrm>
            <a:off x="419109" y="1269263"/>
            <a:ext cx="416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j-lt"/>
                <a:cs typeface="Consolas" panose="020B0609020204030204" pitchFamily="49" charset="0"/>
              </a:rPr>
              <a:t>UQm.n</a:t>
            </a:r>
            <a:r>
              <a:rPr lang="en-US" sz="2000" dirty="0">
                <a:latin typeface="+mj-lt"/>
                <a:cs typeface="Consolas" panose="020B0609020204030204" pitchFamily="49" charset="0"/>
              </a:rPr>
              <a:t> for unsigned fixed-point</a:t>
            </a:r>
          </a:p>
        </p:txBody>
      </p:sp>
    </p:spTree>
    <p:extLst>
      <p:ext uri="{BB962C8B-B14F-4D97-AF65-F5344CB8AC3E}">
        <p14:creationId xmlns:p14="http://schemas.microsoft.com/office/powerpoint/2010/main" val="19221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dirty="0"/>
              <a:t>Convert Float to Fixed-point </a:t>
            </a:r>
            <a:r>
              <a:rPr lang="en-US" dirty="0">
                <a:solidFill>
                  <a:srgbClr val="C00000"/>
                </a:solidFill>
              </a:rPr>
              <a:t>Q3.12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3549986"/>
                <a:ext cx="8839200" cy="260697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200" dirty="0"/>
                  <a:t>Calculate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−12867.964928</m:t>
                    </m:r>
                  </m:oMath>
                </a14:m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:endParaRPr lang="en-US" sz="2200" dirty="0"/>
              </a:p>
              <a:p>
                <a:pPr lvl="0"/>
                <a:r>
                  <a:rPr lang="en-US" sz="2200" dirty="0"/>
                  <a:t>Round the result to an integer,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−12867.964928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12868</m:t>
                    </m:r>
                  </m:oMath>
                </a14:m>
                <a:endParaRPr lang="en-US" sz="2200" dirty="0"/>
              </a:p>
              <a:p>
                <a:pPr lvl="0"/>
                <a:r>
                  <a:rPr lang="en-US" sz="2200" dirty="0"/>
                  <a:t>Find the 16-bit two’s complement: </a:t>
                </a:r>
                <a:r>
                  <a:rPr lang="en-US" sz="2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1100_1101_1011_1100</a:t>
                </a:r>
                <a:r>
                  <a:rPr lang="en-US" sz="2200" baseline="-25000" dirty="0"/>
                  <a:t>2</a:t>
                </a:r>
                <a:endParaRPr lang="en-US" sz="2200" dirty="0"/>
              </a:p>
              <a:p>
                <a:r>
                  <a:rPr lang="en-US" sz="2200" dirty="0"/>
                  <a:t>Organize into </a:t>
                </a:r>
                <a:r>
                  <a:rPr lang="en-US" sz="22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Q3.12</a:t>
                </a:r>
                <a:r>
                  <a:rPr lang="en-US" sz="2200" dirty="0"/>
                  <a:t>: </a:t>
                </a:r>
                <a:r>
                  <a:rPr lang="en-US" sz="2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1100.1101_1011_1100</a:t>
                </a:r>
                <a:r>
                  <a:rPr lang="en-US" sz="2200" baseline="-25000" dirty="0"/>
                  <a:t>2</a:t>
                </a:r>
                <a:endParaRPr lang="en-US" sz="2200" dirty="0"/>
              </a:p>
              <a:p>
                <a:pPr lvl="0"/>
                <a:r>
                  <a:rPr lang="en-US" sz="2200" dirty="0"/>
                  <a:t>Final result in Hex: </a:t>
                </a:r>
                <a:r>
                  <a:rPr lang="en-US" sz="22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0xCDBC</a:t>
                </a:r>
              </a:p>
              <a:p>
                <a:r>
                  <a:rPr lang="en-US" sz="2200" dirty="0"/>
                  <a:t>Error: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12868</m:t>
                        </m:r>
                      </m:num>
                      <m:den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=8.5625×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3549986"/>
                <a:ext cx="8839200" cy="2606974"/>
              </a:xfrm>
              <a:blipFill>
                <a:blip r:embed="rId2"/>
                <a:stretch>
                  <a:fillRect l="-431" t="-1456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" y="2861648"/>
                <a:ext cx="8229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Example: Convert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3. 141593 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Q3.12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861648"/>
                <a:ext cx="8229600" cy="461665"/>
              </a:xfrm>
              <a:prstGeom prst="rect">
                <a:avLst/>
              </a:prstGeom>
              <a:blipFill>
                <a:blip r:embed="rId3"/>
                <a:stretch>
                  <a:fillRect l="-1235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1E4CD0E-2AE0-9540-81CF-2615F1F06A81}"/>
              </a:ext>
            </a:extLst>
          </p:cNvPr>
          <p:cNvSpPr txBox="1"/>
          <p:nvPr/>
        </p:nvSpPr>
        <p:spPr>
          <a:xfrm>
            <a:off x="457200" y="1315775"/>
            <a:ext cx="3619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+mj-lt"/>
                <a:cs typeface="Consolas" panose="020B0609020204030204" pitchFamily="49" charset="0"/>
              </a:rPr>
              <a:t>Qm.n</a:t>
            </a:r>
            <a:r>
              <a:rPr lang="en-US" sz="2000" dirty="0">
                <a:latin typeface="+mj-lt"/>
                <a:cs typeface="Consolas" panose="020B0609020204030204" pitchFamily="49" charset="0"/>
              </a:rPr>
              <a:t> for signed fixed-point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04E03-EB00-4C48-A3F8-606D8769E25B}"/>
                  </a:ext>
                </a:extLst>
              </p:cNvPr>
              <p:cNvSpPr txBox="1"/>
              <p:nvPr/>
            </p:nvSpPr>
            <p:spPr>
              <a:xfrm>
                <a:off x="1946404" y="1925046"/>
                <a:ext cx="51569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𝑅𝑒𝑝𝑟𝑒𝑠𝑒𝑛𝑡𝑎𝑡𝑖𝑜𝑛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𝑓𝑙𝑜𝑎𝑡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04E03-EB00-4C48-A3F8-606D8769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04" y="1925046"/>
                <a:ext cx="5156925" cy="369332"/>
              </a:xfrm>
              <a:prstGeom prst="rect">
                <a:avLst/>
              </a:prstGeom>
              <a:blipFill>
                <a:blip r:embed="rId4"/>
                <a:stretch>
                  <a:fillRect l="-1229" t="-6667" r="-1474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51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9791-DBA6-FA4A-B7B8-1F825781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fixed-point?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31925-567A-3241-9B40-0D0F5ED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57DD2A-14BC-8945-A065-C4CC4A5C3954}"/>
              </a:ext>
            </a:extLst>
          </p:cNvPr>
          <p:cNvGraphicFramePr/>
          <p:nvPr>
            <p:extLst/>
          </p:nvPr>
        </p:nvGraphicFramePr>
        <p:xfrm>
          <a:off x="1571966" y="171767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16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4B5-AD2F-9945-9BCB-9000518A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between Range and Precision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A0D7C-5BDE-134D-93DD-D24421D5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13255939-6E2F-ED4D-98E3-3A2BE2F216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02616"/>
            <a:ext cx="8229600" cy="210133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Floating-Point</a:t>
            </a:r>
          </a:p>
          <a:p>
            <a:pPr lvl="1"/>
            <a:r>
              <a:rPr lang="en-US" sz="1800" dirty="0"/>
              <a:t>Resolution: difference between two neighbor numbers</a:t>
            </a:r>
          </a:p>
          <a:p>
            <a:pPr lvl="1"/>
            <a:r>
              <a:rPr lang="en-US" sz="1800" dirty="0"/>
              <a:t>Precision decreases as the magnitude increases</a:t>
            </a:r>
          </a:p>
          <a:p>
            <a:r>
              <a:rPr lang="en-US" sz="2000" dirty="0"/>
              <a:t>Fixed-Point</a:t>
            </a:r>
          </a:p>
          <a:p>
            <a:pPr lvl="1"/>
            <a:r>
              <a:rPr lang="en-US" sz="1800" dirty="0"/>
              <a:t>Numbers are evenly distributed among the representable range</a:t>
            </a:r>
          </a:p>
          <a:p>
            <a:pPr lvl="1"/>
            <a:r>
              <a:rPr lang="en-US" sz="1800" dirty="0"/>
              <a:t>Precision is fixed</a:t>
            </a:r>
          </a:p>
          <a:p>
            <a:pPr lvl="1"/>
            <a:endParaRPr lang="en-US" sz="1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CE358FA-B8E5-B342-A612-64943272F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" y="2158484"/>
            <a:ext cx="8915400" cy="12382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5718608-427E-E445-A340-1FE2CA509E62}"/>
              </a:ext>
            </a:extLst>
          </p:cNvPr>
          <p:cNvSpPr txBox="1"/>
          <p:nvPr/>
        </p:nvSpPr>
        <p:spPr>
          <a:xfrm>
            <a:off x="457200" y="1528286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5-bit floating-point (IEEE 754 style)</a:t>
            </a:r>
          </a:p>
        </p:txBody>
      </p:sp>
    </p:spTree>
    <p:extLst>
      <p:ext uri="{BB962C8B-B14F-4D97-AF65-F5344CB8AC3E}">
        <p14:creationId xmlns:p14="http://schemas.microsoft.com/office/powerpoint/2010/main" val="100297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8713-FE32-5841-870E-33DC2E32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 between Range and Precision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79F633-458A-2346-B1FC-313A7C0E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51431-6759-F34D-93C8-0E5A94CF6B05}"/>
              </a:ext>
            </a:extLst>
          </p:cNvPr>
          <p:cNvSpPr/>
          <p:nvPr/>
        </p:nvSpPr>
        <p:spPr>
          <a:xfrm>
            <a:off x="2756873" y="5716026"/>
            <a:ext cx="6085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1400" dirty="0"/>
              <a:t>https://www.johndcook.com/blog/2018/04/15/eight-bit-floating-point/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B5EDA7-A55E-3848-B81F-D89D9B34D1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4800600"/>
            <a:ext cx="8229600" cy="533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Distribution of 8-bit IEEE-like positive representable numbers on a log scale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D2BE65-9612-3E41-8E00-EEB741A41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412412" cy="29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5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6382</TotalTime>
  <Words>1572</Words>
  <Application>Microsoft Macintosh PowerPoint</Application>
  <PresentationFormat>On-screen Show (4:3)</PresentationFormat>
  <Paragraphs>348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Bookman Old Style (Headings)</vt:lpstr>
      <vt:lpstr>宋体</vt:lpstr>
      <vt:lpstr>华文新魏</vt:lpstr>
      <vt:lpstr>Bookman Old Style</vt:lpstr>
      <vt:lpstr>Calibri</vt:lpstr>
      <vt:lpstr>Cambria Math</vt:lpstr>
      <vt:lpstr>Consolas</vt:lpstr>
      <vt:lpstr>Gill Sans MT</vt:lpstr>
      <vt:lpstr>Palatino Linotype</vt:lpstr>
      <vt:lpstr>Times New Roman</vt:lpstr>
      <vt:lpstr>Wingdings</vt:lpstr>
      <vt:lpstr>Wingdings 3</vt:lpstr>
      <vt:lpstr>Origin</vt:lpstr>
      <vt:lpstr>Dr. Yifeng Zhu Electrical and Computer Engineering University of Maine</vt:lpstr>
      <vt:lpstr>Fixed-point Format: Q Notation</vt:lpstr>
      <vt:lpstr>Converting Fixed-point UQ5.3 to Float</vt:lpstr>
      <vt:lpstr>Converting Fixed-point Q4.3 to Float</vt:lpstr>
      <vt:lpstr>Convert Float to Fixed-point UQ4.12</vt:lpstr>
      <vt:lpstr>Convert Float to Fixed-point Q3.12</vt:lpstr>
      <vt:lpstr>Why use fixed-point?</vt:lpstr>
      <vt:lpstr>Tradeoff between Range and Precision</vt:lpstr>
      <vt:lpstr>Tradeoff between Range and Precision</vt:lpstr>
      <vt:lpstr>Fixed-point Addition and Subtraction</vt:lpstr>
      <vt:lpstr>Parallel 8-bit Add and Subtract</vt:lpstr>
      <vt:lpstr>Parallel 8-bit Add and Subtract</vt:lpstr>
      <vt:lpstr>Fixed-point Multiplication in UQ16.16 or Q15.16</vt:lpstr>
      <vt:lpstr>Fixed-point Multiplication in UQ16.16 or Q15.16</vt:lpstr>
      <vt:lpstr>Fixed-point Multiplication in UQ16.16</vt:lpstr>
      <vt:lpstr>Fixed-point Multiplication in Q15.16</vt:lpstr>
      <vt:lpstr>Fixed-point Division in UQ16.16</vt:lpstr>
      <vt:lpstr>Fixed-point Division in UQ16.16</vt:lpstr>
      <vt:lpstr>Fixed-point Division in UQ16.16 or Q15.16</vt:lpstr>
      <vt:lpstr>PowerPoint Presentation</vt:lpstr>
      <vt:lpstr>Q Notation: UQm.n</vt:lpstr>
      <vt:lpstr>Signed Fixed-point Representation Qm.n</vt:lpstr>
      <vt:lpstr>Addition and Subtraction in UQ16.16 or Q15.16</vt:lpstr>
      <vt:lpstr>Addition and Subtraction in UQ16.16 or Q15.16</vt:lpstr>
      <vt:lpstr>Fixed-point Division in UQ16.16 or Q15.16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375</cp:revision>
  <dcterms:created xsi:type="dcterms:W3CDTF">2013-02-03T05:36:57Z</dcterms:created>
  <dcterms:modified xsi:type="dcterms:W3CDTF">2020-04-13T05:35:46Z</dcterms:modified>
</cp:coreProperties>
</file>