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77" r:id="rId11"/>
    <p:sldId id="278" r:id="rId12"/>
    <p:sldId id="257" r:id="rId13"/>
    <p:sldId id="268" r:id="rId14"/>
    <p:sldId id="258" r:id="rId15"/>
    <p:sldId id="270" r:id="rId16"/>
    <p:sldId id="260" r:id="rId17"/>
    <p:sldId id="273" r:id="rId18"/>
    <p:sldId id="275" r:id="rId19"/>
    <p:sldId id="272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9370" y="1828800"/>
            <a:ext cx="6180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C00000"/>
                </a:solidFill>
              </a:rPr>
              <a:t>Chapter 12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Fixed-point and Floating-point Arithmetic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Exponents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111111111</a:t>
            </a:r>
            <a:r>
              <a:rPr lang="en-US" dirty="0"/>
              <a:t> are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687616" cy="2691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609600" y="4795684"/>
                <a:ext cx="8229600" cy="151367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Example of Not-A-Number (</a:t>
                </a:r>
                <a:r>
                  <a:rPr lang="en-US" dirty="0" err="1"/>
                  <a:t>NaN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log(-10.0),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sqrt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(-1.0), 0.0/0.0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∞+∞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95684"/>
                <a:ext cx="8229600" cy="1513676"/>
              </a:xfrm>
              <a:prstGeom prst="rect">
                <a:avLst/>
              </a:prstGeom>
              <a:blipFill rotWithShape="0">
                <a:blip r:embed="rId3"/>
                <a:stretch>
                  <a:fillRect l="-667" t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3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Subnormalized</a:t>
            </a:r>
            <a:r>
              <a:rPr lang="en-US" dirty="0"/>
              <a:t> Float Number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represent numbers between 0 and the minimum positive number that the normalized format can represent.</a:t>
            </a:r>
          </a:p>
          <a:p>
            <a:r>
              <a:rPr lang="en-US" dirty="0"/>
              <a:t>Normalized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Sub-normalized</a:t>
            </a:r>
            <a:r>
              <a:rPr lang="en-US" dirty="0"/>
              <a:t>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67524" y="4609706"/>
                <a:ext cx="4721352" cy="524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𝐹𝑟𝑎𝑐𝑡𝑖𝑜𝑛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24" y="4609706"/>
                <a:ext cx="4721352" cy="524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0" y="3157165"/>
                <a:ext cx="6400800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𝐹𝑟𝑎𝑐𝑡𝑖𝑜𝑛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Exponent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157165"/>
                <a:ext cx="6400800" cy="530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93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and Underflow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4876800"/>
            <a:ext cx="283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Numbers closest to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0" y="5334000"/>
                <a:ext cx="7924800" cy="462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1+0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1−127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−126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≈±1.18×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−38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34000"/>
                <a:ext cx="7924800" cy="462884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036"/>
            <a:ext cx="7696200" cy="225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1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and Underflow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4565025"/>
            <a:ext cx="324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Numbers farthest from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3539" y="5346328"/>
                <a:ext cx="8305800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−23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254−127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=±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128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104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/>
                        </a:rPr>
                        <m:t>≈±3.40×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38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9" y="5346328"/>
                <a:ext cx="8305800" cy="439736"/>
              </a:xfrm>
              <a:prstGeom prst="rect">
                <a:avLst/>
              </a:prstGeom>
              <a:blipFill rotWithShape="1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036"/>
            <a:ext cx="7696200" cy="225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68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023360"/>
          </a:xfrm>
        </p:spPr>
        <p:txBody>
          <a:bodyPr/>
          <a:lstStyle/>
          <a:p>
            <a:r>
              <a:rPr lang="en-US" dirty="0"/>
              <a:t>Consider a hypothetical five-bit floating-point system (similar to the IEEE 754 standard). </a:t>
            </a:r>
          </a:p>
          <a:p>
            <a:pPr lvl="1"/>
            <a:r>
              <a:rPr lang="en-US" dirty="0"/>
              <a:t>the sign bit, an exponent (2 bits), and a fraction (2 bits) 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95600"/>
            <a:ext cx="91182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40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IEEE 754 defines four different rounding rules: </a:t>
            </a:r>
          </a:p>
          <a:p>
            <a:pPr lvl="1"/>
            <a:r>
              <a:rPr lang="en-US" sz="2000" dirty="0"/>
              <a:t>round to the nearest value, </a:t>
            </a:r>
          </a:p>
          <a:p>
            <a:pPr lvl="1"/>
            <a:r>
              <a:rPr lang="en-US" sz="2000" dirty="0"/>
              <a:t>round toward zero (truncation), </a:t>
            </a:r>
          </a:p>
          <a:p>
            <a:pPr lvl="1"/>
            <a:r>
              <a:rPr lang="en-US" sz="2000" dirty="0"/>
              <a:t>round toward plus infinity (rounding up), and </a:t>
            </a:r>
          </a:p>
          <a:p>
            <a:pPr lvl="1"/>
            <a:r>
              <a:rPr lang="en-US" sz="2000" dirty="0"/>
              <a:t>round toward negative infinity (rounding down). 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1814"/>
              </p:ext>
            </p:extLst>
          </p:nvPr>
        </p:nvGraphicFramePr>
        <p:xfrm>
          <a:off x="1981200" y="3657600"/>
          <a:ext cx="4648201" cy="24384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44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Rounding Rule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Rounded Result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Nearest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Truncate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+0.12345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-0.12345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Rounding up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-0.12345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Rounding down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+0.12345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-0.12345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-0.12346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192107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Assume only 5 digits are allowed after the decimal point </a:t>
            </a:r>
          </a:p>
        </p:txBody>
      </p:sp>
    </p:spTree>
    <p:extLst>
      <p:ext uri="{BB962C8B-B14F-4D97-AF65-F5344CB8AC3E}">
        <p14:creationId xmlns:p14="http://schemas.microsoft.com/office/powerpoint/2010/main" val="355889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8229600" cy="2057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m+1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0, directly truncate and remove bits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m+1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m+2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···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m+1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1 and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1, round up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m+1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1 and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0, round to even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0,  directly truncate and remove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m+1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m+2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m+2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···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1,  round up</a:t>
            </a:r>
          </a:p>
          <a:p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8738"/>
            <a:ext cx="8077200" cy="232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4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Single-precision Rounding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3062484"/>
            <a:ext cx="8229600" cy="2346960"/>
          </a:xfrm>
        </p:spPr>
        <p:txBody>
          <a:bodyPr>
            <a:normAutofit/>
          </a:bodyPr>
          <a:lstStyle/>
          <a:p>
            <a:r>
              <a:rPr lang="en-US" sz="2000" dirty="0"/>
              <a:t>Fraction of result has 25 bits. </a:t>
            </a:r>
          </a:p>
          <a:p>
            <a:r>
              <a:rPr lang="en-US" sz="2000" dirty="0"/>
              <a:t>Rounded to 23 bits by removing round bit and sticky bit</a:t>
            </a:r>
          </a:p>
          <a:p>
            <a:r>
              <a:rPr lang="en-US" sz="2000" dirty="0"/>
              <a:t>Example: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–1.999999761581421 + (- 0.50000006)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4724400" cy="137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58724" y="5038377"/>
            <a:ext cx="526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1,01111111,11111111111111111111110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+ 1,01111101,00000000000000000000001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5218696" y="3380570"/>
            <a:ext cx="304800" cy="3186056"/>
          </a:xfrm>
          <a:prstGeom prst="rightBrace">
            <a:avLst>
              <a:gd name="adj1" fmla="val 40098"/>
              <a:gd name="adj2" fmla="val 50000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1924" y="445186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23-bit fraction</a:t>
            </a:r>
          </a:p>
        </p:txBody>
      </p:sp>
    </p:spTree>
    <p:extLst>
      <p:ext uri="{BB962C8B-B14F-4D97-AF65-F5344CB8AC3E}">
        <p14:creationId xmlns:p14="http://schemas.microsoft.com/office/powerpoint/2010/main" val="41388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Single-precision Rounding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229600" cy="2346960"/>
          </a:xfrm>
        </p:spPr>
        <p:txBody>
          <a:bodyPr>
            <a:normAutofit/>
          </a:bodyPr>
          <a:lstStyle/>
          <a:p>
            <a:r>
              <a:rPr lang="en-US" sz="2000" dirty="0"/>
              <a:t>Example: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–1.999999761581421 + (- 0.50000006)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1145" y="2194425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1,01111111,11111111111111111111110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+ 1,01111101,00000000000000000000001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4724400" y="681846"/>
            <a:ext cx="304800" cy="2895600"/>
          </a:xfrm>
          <a:prstGeom prst="rightBrace">
            <a:avLst>
              <a:gd name="adj1" fmla="val 4009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160791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23-bit fraction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956425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96540" y="3072094"/>
            <a:ext cx="4451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1.11111111111111111111111×2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127-127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+ 1.00000000000000000000001×2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126-127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3870825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96540" y="3947025"/>
            <a:ext cx="4027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1.11111111111111111111110×2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+ 1.00000000000000000000001×2</a:t>
            </a:r>
            <a:r>
              <a:rPr lang="en-US" baseline="30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4632825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96540" y="4709025"/>
            <a:ext cx="4068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1.11111111111111111111110×2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+ 0.10000000000000000000000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×2</a:t>
            </a:r>
            <a:r>
              <a:rPr lang="en-US" baseline="300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14400" y="5394825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3148" y="5471025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10.01111111111111111111110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2667000" y="1590542"/>
            <a:ext cx="304800" cy="1066800"/>
          </a:xfrm>
          <a:prstGeom prst="rightBrace">
            <a:avLst>
              <a:gd name="adj1" fmla="val 4009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09800" y="16002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 exponent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1553" y="5850044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1.001111111111111111111111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14400" y="5850044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5823604" y="4392557"/>
            <a:ext cx="272396" cy="838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92" y="4662858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Shift Right to Align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569860" y="152400"/>
                <a:ext cx="4267066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×(1+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𝐹𝑟𝑎𝑐𝑡𝑖𝑜𝑛</m:t>
                      </m:r>
                      <m:r>
                        <a:rPr lang="en-US" i="1">
                          <a:latin typeface="Cambria Math"/>
                        </a:rPr>
                        <m:t>)×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𝐸𝑥𝑝𝑜𝑛𝑒𝑛𝑡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𝐵𝑖𝑎𝑠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60" y="152400"/>
                <a:ext cx="4267066" cy="378245"/>
              </a:xfrm>
              <a:prstGeom prst="rect">
                <a:avLst/>
              </a:prstGeom>
              <a:blipFill rotWithShape="1"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0" y="588437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Re-normalize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3848100" y="4610100"/>
            <a:ext cx="304800" cy="3276600"/>
          </a:xfrm>
          <a:prstGeom prst="rightBrace">
            <a:avLst>
              <a:gd name="adj1" fmla="val 40098"/>
              <a:gd name="adj2" fmla="val 50000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08159" y="6400800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 bits</a:t>
            </a:r>
          </a:p>
        </p:txBody>
      </p:sp>
    </p:spTree>
    <p:extLst>
      <p:ext uri="{BB962C8B-B14F-4D97-AF65-F5344CB8AC3E}">
        <p14:creationId xmlns:p14="http://schemas.microsoft.com/office/powerpoint/2010/main" val="21033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20" grpId="0"/>
      <p:bldP spid="23" grpId="0" animBg="1"/>
      <p:bldP spid="24" grpId="0"/>
      <p:bldP spid="26" grpId="0"/>
      <p:bldP spid="27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Single-precision Rounding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5164" y="1219200"/>
            <a:ext cx="8229600" cy="2346960"/>
          </a:xfrm>
        </p:spPr>
        <p:txBody>
          <a:bodyPr>
            <a:normAutofit/>
          </a:bodyPr>
          <a:lstStyle/>
          <a:p>
            <a:r>
              <a:rPr lang="en-US" sz="2000" dirty="0"/>
              <a:t>Fraction of result has 25 bits. </a:t>
            </a:r>
          </a:p>
          <a:p>
            <a:r>
              <a:rPr lang="en-US" sz="2000" dirty="0"/>
              <a:t>Rounded to 23 bits by removing round bit and sticky bit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831806" y="2254887"/>
            <a:ext cx="5006502" cy="1269831"/>
            <a:chOff x="2232498" y="4267200"/>
            <a:chExt cx="5006502" cy="1269831"/>
          </a:xfrm>
        </p:grpSpPr>
        <p:sp>
          <p:nvSpPr>
            <p:cNvPr id="5" name="TextBox 4"/>
            <p:cNvSpPr txBox="1"/>
            <p:nvPr/>
          </p:nvSpPr>
          <p:spPr>
            <a:xfrm>
              <a:off x="2232498" y="4267200"/>
              <a:ext cx="4416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-1.</a:t>
              </a:r>
              <a:r>
                <a:rPr lang="en-US" sz="20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00111111111111111111111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4183828" y="3217859"/>
              <a:ext cx="304800" cy="3186056"/>
            </a:xfrm>
            <a:prstGeom prst="rightBrace">
              <a:avLst>
                <a:gd name="adj1" fmla="val 40098"/>
                <a:gd name="adj2" fmla="val 50000"/>
              </a:avLst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8638" y="5029200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23-bit fraction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1200" y="4890700"/>
              <a:ext cx="744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round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bit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163578" y="4667310"/>
              <a:ext cx="8622" cy="22339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535956" y="4658487"/>
              <a:ext cx="101774" cy="232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24973" y="4876800"/>
              <a:ext cx="814027" cy="660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sticky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bit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62000" y="3657600"/>
            <a:ext cx="7559328" cy="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round bit = 1 and sticky bit</a:t>
            </a:r>
            <a:r>
              <a:rPr lang="en-US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 0, round to even</a:t>
            </a:r>
          </a:p>
          <a:p>
            <a:pPr lvl="1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6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0,  truncate</a:t>
            </a:r>
            <a:endParaRPr lang="en-US" sz="16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b="1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6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1,  round up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73999" y="4816867"/>
            <a:ext cx="3993401" cy="1131332"/>
            <a:chOff x="1873999" y="4816867"/>
            <a:chExt cx="3993401" cy="1131332"/>
          </a:xfrm>
        </p:grpSpPr>
        <p:sp>
          <p:nvSpPr>
            <p:cNvPr id="17" name="TextBox 16"/>
            <p:cNvSpPr txBox="1"/>
            <p:nvPr/>
          </p:nvSpPr>
          <p:spPr>
            <a:xfrm>
              <a:off x="1873999" y="4816867"/>
              <a:ext cx="39934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-1.</a:t>
              </a:r>
              <a:r>
                <a:rPr lang="en-US" sz="20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01000000000000000000000</a:t>
              </a:r>
              <a:endPara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3802828" y="3767526"/>
              <a:ext cx="304800" cy="3186056"/>
            </a:xfrm>
            <a:prstGeom prst="rightBrace">
              <a:avLst>
                <a:gd name="adj1" fmla="val 40098"/>
                <a:gd name="adj2" fmla="val 50000"/>
              </a:avLst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7638" y="557886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23-bit fraction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1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There's no sense in being precise when you don't even know what you're talking about.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en-US" dirty="0"/>
              <a:t>John von Neumann</a:t>
            </a:r>
          </a:p>
          <a:p>
            <a:pPr marL="0" indent="0" algn="r">
              <a:buNone/>
            </a:pPr>
            <a:r>
              <a:rPr lang="en-US" dirty="0"/>
              <a:t>mathematician, computer scientist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1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Single-precision Rounding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229600" cy="2346960"/>
          </a:xfrm>
        </p:spPr>
        <p:txBody>
          <a:bodyPr>
            <a:normAutofit/>
          </a:bodyPr>
          <a:lstStyle/>
          <a:p>
            <a:r>
              <a:rPr lang="en-US" sz="2000" dirty="0"/>
              <a:t>Example: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–1.999999761581421 + (- 0.50000006)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1145" y="237386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1,01111111,11111111111111111111110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+ 1,01111101,00000000000000000000001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4648200" y="861289"/>
            <a:ext cx="304800" cy="2895600"/>
          </a:xfrm>
          <a:prstGeom prst="rightBrace">
            <a:avLst>
              <a:gd name="adj1" fmla="val 40098"/>
              <a:gd name="adj2" fmla="val 50000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178735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23-bit fraction</a:t>
            </a:r>
          </a:p>
        </p:txBody>
      </p:sp>
      <p:sp>
        <p:nvSpPr>
          <p:cNvPr id="18" name="Right Brace 17"/>
          <p:cNvSpPr/>
          <p:nvPr/>
        </p:nvSpPr>
        <p:spPr>
          <a:xfrm rot="16200000">
            <a:off x="2628900" y="1731885"/>
            <a:ext cx="304800" cy="1143000"/>
          </a:xfrm>
          <a:prstGeom prst="rightBrace">
            <a:avLst>
              <a:gd name="adj1" fmla="val 40098"/>
              <a:gd name="adj2" fmla="val 50000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09800" y="177964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8 bit exponent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5353" y="3135868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1.001111111111111111111111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38200" y="3135868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28800" y="358140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1.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010000000000000000000000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×2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4267200"/>
            <a:ext cx="449033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1,10000000,01000000000000000000000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780" y="4964668"/>
            <a:ext cx="6253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–1.999999761581421 + (- 0.50000006)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8108" y="5345668"/>
            <a:ext cx="195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infinite precision: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4659868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precision: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93140" y="5615464"/>
            <a:ext cx="7555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–1.999999761581421 + (- 0.50000006)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-2.499999821581421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5984796"/>
            <a:ext cx="47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Rounding error: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1.784185790221216 × 10</a:t>
            </a:r>
            <a:r>
              <a:rPr lang="en-US" baseline="30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3897868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precision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17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3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4793158"/>
            <a:ext cx="67885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  <a:cs typeface="Times New Roman" pitchFamily="18" charset="0"/>
              </a:rPr>
              <a:t>We can convert 10.746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to normalized format as follows: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42377"/>
              </p:ext>
            </p:extLst>
          </p:nvPr>
        </p:nvGraphicFramePr>
        <p:xfrm>
          <a:off x="1965360" y="5334000"/>
          <a:ext cx="4905910" cy="7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3" imgW="2692400" imgH="393700" progId="Equation.3">
                  <p:embed/>
                </p:oleObj>
              </mc:Choice>
              <mc:Fallback>
                <p:oleObj name="Equation" r:id="rId3" imgW="2692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60" y="5334000"/>
                        <a:ext cx="4905910" cy="71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60" y="1219200"/>
            <a:ext cx="5396929" cy="33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79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90" y="152400"/>
            <a:ext cx="8487310" cy="990600"/>
          </a:xfrm>
        </p:spPr>
        <p:txBody>
          <a:bodyPr/>
          <a:lstStyle/>
          <a:p>
            <a:r>
              <a:rPr lang="en-US" dirty="0"/>
              <a:t>IEEE Standard 754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4267200"/>
                <a:ext cx="8382000" cy="1858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IEEE 754 value: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×(1+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𝐹𝑟𝑎𝑐𝑡𝑖𝑜𝑛</m:t>
                      </m:r>
                      <m:r>
                        <a:rPr lang="en-US" sz="2400" i="1">
                          <a:latin typeface="Cambria Math"/>
                        </a:rPr>
                        <m:t>)×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𝐸𝑥𝑝𝑜𝑛𝑒𝑛𝑡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𝐵𝑖𝑎𝑠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Bias =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127</a:t>
                </a:r>
                <a:r>
                  <a:rPr lang="en-US" dirty="0"/>
                  <a:t> for single precision </a:t>
                </a:r>
              </a:p>
              <a:p>
                <a:r>
                  <a:rPr lang="en-US" dirty="0"/>
                  <a:t>          Bias =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1023</a:t>
                </a:r>
                <a:r>
                  <a:rPr lang="en-US" dirty="0"/>
                  <a:t> for double precision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8382000" cy="1858586"/>
              </a:xfrm>
              <a:prstGeom prst="rect">
                <a:avLst/>
              </a:prstGeom>
              <a:blipFill rotWithShape="0">
                <a:blip r:embed="rId2"/>
                <a:stretch>
                  <a:fillRect l="-655" t="-1639" b="-4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600200"/>
            <a:ext cx="87714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Decoding 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0xC1FF0000</a:t>
            </a:r>
            <a:r>
              <a:rPr lang="en-US" sz="36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into a floating-point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35350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06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Decoding 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0xC1FF0000</a:t>
            </a:r>
            <a:r>
              <a:rPr lang="en-US" sz="36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into a floating-point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886200"/>
                <a:ext cx="8229600" cy="2270760"/>
              </a:xfrm>
            </p:spPr>
            <p:txBody>
              <a:bodyPr/>
              <a:lstStyle/>
              <a:p>
                <a:r>
                  <a:rPr lang="en-US" dirty="0"/>
                  <a:t>Sign =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  <a:p>
                <a:r>
                  <a:rPr lang="en-US" dirty="0"/>
                  <a:t>Exponent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10000011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=131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Fraction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0.1111111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886200"/>
                <a:ext cx="8229600" cy="2270760"/>
              </a:xfrm>
              <a:blipFill rotWithShape="1">
                <a:blip r:embed="rId2"/>
                <a:stretch>
                  <a:fillRect l="-593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35350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62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Decoding 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0xC1FF0000</a:t>
            </a:r>
            <a:r>
              <a:rPr lang="en-US" sz="36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into a floating-point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Fraction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/>
                            </a:rPr>
                            <m:t>0.1111111</m:t>
                          </m:r>
                        </m:e>
                        <m:sub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900" i="1">
                          <a:latin typeface="Cambria Math"/>
                        </a:rPr>
                        <m:t>=</m:t>
                      </m:r>
                      <m:r>
                        <a:rPr lang="en-US" sz="1900" i="1">
                          <a:latin typeface="Cambria Math"/>
                        </a:rPr>
                        <m:t>1×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+1×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+1×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+1×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+1×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−5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+1×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−6</m:t>
                          </m:r>
                        </m:sup>
                      </m:sSup>
                      <m:r>
                        <a:rPr lang="en-US" sz="1900" i="1">
                          <a:latin typeface="Cambria Math"/>
                        </a:rPr>
                        <m:t>+1×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</a:rPr>
                            <m:t>−7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900" i="1">
                          <a:latin typeface="Cambria Math"/>
                        </a:rPr>
                        <m:t>=</m:t>
                      </m:r>
                      <m:r>
                        <a:rPr lang="en-US" sz="1900" i="1">
                          <a:latin typeface="Cambria Math"/>
                        </a:rPr>
                        <m:t>0.5+0.25+0.125+0.0625+0.03125+0.015625+0.078125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900" i="1">
                          <a:latin typeface="Cambria Math"/>
                        </a:rPr>
                        <m:t>=</m:t>
                      </m:r>
                      <m:r>
                        <a:rPr lang="en-US" sz="1900" i="1">
                          <a:latin typeface="Cambria Math"/>
                        </a:rPr>
                        <m:t>0.9921875</m:t>
                      </m:r>
                    </m:oMath>
                  </m:oMathPara>
                </a14:m>
                <a:endParaRPr lang="en-US" sz="19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  <a:blipFill rotWithShape="1">
                <a:blip r:embed="rId2"/>
                <a:stretch>
                  <a:fillRect l="-533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4448"/>
            <a:ext cx="6705600" cy="193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5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Decoding 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0xC1FF0000</a:t>
            </a:r>
            <a:r>
              <a:rPr lang="en-US" sz="36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into a floating-point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a:rPr lang="en-US" sz="2400" i="1">
                              <a:latin typeface="Cambria Math"/>
                            </a:rPr>
                            <m:t>𝐹𝑟𝑎𝑐𝑡𝑖𝑜𝑛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𝐸𝑥𝑝𝑜𝑛𝑒𝑛𝑡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−127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1+0.9921875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131−127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−1×1.9921875×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−31.875</m:t>
                      </m:r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4448"/>
            <a:ext cx="6705600" cy="193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724400" y="2590800"/>
            <a:ext cx="152400" cy="659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325026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0.9921875</a:t>
            </a:r>
          </a:p>
        </p:txBody>
      </p:sp>
    </p:spTree>
    <p:extLst>
      <p:ext uri="{BB962C8B-B14F-4D97-AF65-F5344CB8AC3E}">
        <p14:creationId xmlns:p14="http://schemas.microsoft.com/office/powerpoint/2010/main" val="178039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Encoding </a:t>
            </a:r>
            <a:r>
              <a:rPr lang="en-US" b="1" dirty="0">
                <a:solidFill>
                  <a:srgbClr val="C00000"/>
                </a:solidFill>
              </a:rPr>
              <a:t>14.5</a:t>
            </a:r>
            <a:r>
              <a:rPr lang="en-US" b="1" dirty="0"/>
              <a:t> into IEEE </a:t>
            </a:r>
            <a:r>
              <a:rPr lang="en-US" b="1" dirty="0" err="1"/>
              <a:t>Std</a:t>
            </a:r>
            <a:r>
              <a:rPr lang="en-US" b="1" dirty="0"/>
              <a:t> 754 Single-Precision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𝑆𝑖𝑔𝑛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𝐸𝑥𝑝𝑜𝑛𝑒𝑛𝑡</m:t>
                    </m:r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3+127=130=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1000010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𝐹𝑟𝑎𝑐𝑡𝑖𝑜𝑛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0.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1101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0.8125×2=1.625=1+0.625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0.625×2=1.25=1+0.25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0.25×2=0.5=0+0.5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0.5×2=1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14.5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10000010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11010000000000000000000</a:t>
                </a:r>
                <a:r>
                  <a:rPr lang="en-US" dirty="0"/>
                  <a:t> in binary or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0x41680000</a:t>
                </a:r>
                <a:r>
                  <a:rPr lang="en-US" dirty="0"/>
                  <a:t> in hex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  <a:blipFill rotWithShape="1">
                <a:blip r:embed="rId2"/>
                <a:stretch>
                  <a:fillRect l="-296" b="-3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1524000"/>
                <a:ext cx="4572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14.5=1.8125×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sz="2800" i="1" dirty="0">
                    <a:latin typeface="Cambria Math"/>
                  </a:rPr>
                  <a:t/>
                </a:r>
                <a:br>
                  <a:rPr lang="en-US" sz="2800" i="1" dirty="0">
                    <a:latin typeface="Cambria Math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0"/>
                <a:ext cx="4572000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1211761"/>
            <a:ext cx="209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Normalization: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98899" y="2118842"/>
                <a:ext cx="34252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(1+0.8125)×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899" y="2118842"/>
                <a:ext cx="342523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577</Words>
  <Application>Microsoft Office PowerPoint</Application>
  <PresentationFormat>On-screen Show (4:3)</PresentationFormat>
  <Paragraphs>174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Bookman Old Style (Headings)</vt:lpstr>
      <vt:lpstr>宋体</vt:lpstr>
      <vt:lpstr>华文新魏</vt:lpstr>
      <vt:lpstr>Arial</vt:lpstr>
      <vt:lpstr>Bookman Old Style</vt:lpstr>
      <vt:lpstr>Calibri</vt:lpstr>
      <vt:lpstr>Cambria Math</vt:lpstr>
      <vt:lpstr>Consolas</vt:lpstr>
      <vt:lpstr>Gill Sans MT</vt:lpstr>
      <vt:lpstr>Palatino Linotype</vt:lpstr>
      <vt:lpstr>Symbol</vt:lpstr>
      <vt:lpstr>Times New Roman</vt:lpstr>
      <vt:lpstr>Wingdings</vt:lpstr>
      <vt:lpstr>Wingdings 3</vt:lpstr>
      <vt:lpstr>Origin</vt:lpstr>
      <vt:lpstr>Equation</vt:lpstr>
      <vt:lpstr>Dr. Yifeng Zhu Electrical and Computer Engineering University of Maine</vt:lpstr>
      <vt:lpstr>Precision/Resolution</vt:lpstr>
      <vt:lpstr>Normalization</vt:lpstr>
      <vt:lpstr>IEEE Standard 754</vt:lpstr>
      <vt:lpstr>Decoding 0xC1FF0000  into a floating-point number</vt:lpstr>
      <vt:lpstr>Decoding 0xC1FF0000  into a floating-point number</vt:lpstr>
      <vt:lpstr>Decoding 0xC1FF0000  into a floating-point number</vt:lpstr>
      <vt:lpstr>Decoding 0xC1FF0000  into a floating-point number</vt:lpstr>
      <vt:lpstr>Encoding 14.5 into IEEE Std 754 Single-Precision</vt:lpstr>
      <vt:lpstr>Special Values</vt:lpstr>
      <vt:lpstr>Subnormalized Float Number</vt:lpstr>
      <vt:lpstr>Overflow and Underflow</vt:lpstr>
      <vt:lpstr>Overflow and Underflow</vt:lpstr>
      <vt:lpstr>Resolution</vt:lpstr>
      <vt:lpstr>Rounding</vt:lpstr>
      <vt:lpstr>Rounding</vt:lpstr>
      <vt:lpstr>Single-precision Rounding Example</vt:lpstr>
      <vt:lpstr>Single-precision Rounding Example</vt:lpstr>
      <vt:lpstr>Single-precision Rounding Example</vt:lpstr>
      <vt:lpstr>Single-precision Rounding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277</cp:revision>
  <dcterms:created xsi:type="dcterms:W3CDTF">2013-02-03T05:36:57Z</dcterms:created>
  <dcterms:modified xsi:type="dcterms:W3CDTF">2020-01-23T15:14:22Z</dcterms:modified>
</cp:coreProperties>
</file>