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96" r:id="rId2"/>
    <p:sldId id="298" r:id="rId3"/>
    <p:sldId id="299" r:id="rId4"/>
    <p:sldId id="302" r:id="rId5"/>
    <p:sldId id="303"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6" r:id="rId4"/>
    <p:sldLayoutId id="2147483657" r:id="rId5"/>
    <p:sldLayoutId id="2147483658"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14</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lang="en-US" altLang="zh-CN" dirty="0">
                <a:solidFill>
                  <a:srgbClr val="4F81BD"/>
                </a:solidFill>
                <a:ea typeface="宋体" panose="02010600030101010101" pitchFamily="2" charset="-122"/>
              </a:rPr>
              <a:t>M</a:t>
            </a:r>
            <a:r>
              <a:rPr kumimoji="0" lang="en-US" altLang="zh-CN" sz="3600" b="0" i="0" u="none" strike="noStrike" kern="1200" cap="none" spc="0" normalizeH="0" baseline="0" noProof="0" dirty="0" err="1">
                <a:ln>
                  <a:noFill/>
                </a:ln>
                <a:solidFill>
                  <a:srgbClr val="4F81BD"/>
                </a:solidFill>
                <a:effectLst/>
                <a:uLnTx/>
                <a:uFillTx/>
                <a:latin typeface="Helvetica"/>
                <a:ea typeface="宋体" panose="02010600030101010101" pitchFamily="2" charset="-122"/>
                <a:cs typeface="Helvetica"/>
              </a:rPr>
              <a:t>inimum</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Spanning Trees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a:p>
            <a:pPr marL="0" marR="0" lvl="0" indent="0" algn="ctr" defTabSz="457200" rtl="0" eaLnBrk="1" fontAlgn="auto" latinLnBrk="0" hangingPunct="1">
              <a:lnSpc>
                <a:spcPct val="130000"/>
              </a:lnSpc>
              <a:spcBef>
                <a:spcPct val="0"/>
              </a:spcBef>
              <a:spcAft>
                <a:spcPts val="0"/>
              </a:spcAft>
              <a:buClrTx/>
              <a:buSzTx/>
              <a:buFontTx/>
              <a:buNone/>
              <a:tabLst/>
              <a:defRPr/>
            </a:pPr>
            <a:r>
              <a:rPr lang="en-US" altLang="zh-CN"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t>Q. Prim’s Algorithm</a:t>
            </a:r>
            <a:endParaRPr lang="en-SE" dirty="0"/>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575239" y="1214314"/>
            <a:ext cx="11187000" cy="1683495"/>
          </a:xfrm>
        </p:spPr>
        <p:txBody>
          <a:bodyPr/>
          <a:lstStyle/>
          <a:p>
            <a:pPr marL="63500" indent="0">
              <a:buNone/>
            </a:pPr>
            <a:r>
              <a:rPr lang="en-GB" dirty="0"/>
              <a:t>Run Prim’s algorithm starting from node A. Fill in the table with the order in which each edge is added, and its weight. Break ties in alphabetical or numerical order. Highlight the final MST in the graph. For an undirected edge, write the nodes in alphabetical order, e.g., (E, F) instead of (F, E).</a:t>
            </a:r>
            <a:endParaRPr lang="en-SE" dirty="0"/>
          </a:p>
        </p:txBody>
      </p:sp>
      <p:sp>
        <p:nvSpPr>
          <p:cNvPr id="4" name="Google Shape;1071;p47">
            <a:extLst>
              <a:ext uri="{FF2B5EF4-FFF2-40B4-BE49-F238E27FC236}">
                <a16:creationId xmlns:a16="http://schemas.microsoft.com/office/drawing/2014/main" id="{430F3302-CFBB-E530-0AC2-D2EA1A024F2D}"/>
              </a:ext>
            </a:extLst>
          </p:cNvPr>
          <p:cNvSpPr/>
          <p:nvPr/>
        </p:nvSpPr>
        <p:spPr>
          <a:xfrm>
            <a:off x="1728015" y="503755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A90025BD-0CB5-D7FB-60A0-D774249323F0}"/>
              </a:ext>
            </a:extLst>
          </p:cNvPr>
          <p:cNvSpPr/>
          <p:nvPr/>
        </p:nvSpPr>
        <p:spPr>
          <a:xfrm>
            <a:off x="3638441" y="3982194"/>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EEFE8FC-ADC8-8DD9-F8B3-E5F1CA0C314F}"/>
              </a:ext>
            </a:extLst>
          </p:cNvPr>
          <p:cNvSpPr/>
          <p:nvPr/>
        </p:nvSpPr>
        <p:spPr>
          <a:xfrm>
            <a:off x="3031018" y="59421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07D072C8-CF10-4853-03D5-F29FD34AB85F}"/>
              </a:ext>
            </a:extLst>
          </p:cNvPr>
          <p:cNvSpPr/>
          <p:nvPr/>
        </p:nvSpPr>
        <p:spPr>
          <a:xfrm>
            <a:off x="5070761" y="5737063"/>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A38DC1AD-446F-0DD1-E393-A549E2C3E424}"/>
              </a:ext>
            </a:extLst>
          </p:cNvPr>
          <p:cNvSpPr/>
          <p:nvPr/>
        </p:nvSpPr>
        <p:spPr>
          <a:xfrm>
            <a:off x="5358246" y="42315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ACE9469F-55BE-B384-A78B-8691EAEDB54C}"/>
              </a:ext>
            </a:extLst>
          </p:cNvPr>
          <p:cNvSpPr/>
          <p:nvPr/>
        </p:nvSpPr>
        <p:spPr>
          <a:xfrm>
            <a:off x="3140507" y="485721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D4E3FA8A-C6A1-2320-9AF1-4F933D6AB987}"/>
              </a:ext>
            </a:extLst>
          </p:cNvPr>
          <p:cNvCxnSpPr/>
          <p:nvPr/>
        </p:nvCxnSpPr>
        <p:spPr>
          <a:xfrm flipH="1">
            <a:off x="1971941" y="4169153"/>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D274CF44-61E1-B5E4-A581-5664AEE46F11}"/>
              </a:ext>
            </a:extLst>
          </p:cNvPr>
          <p:cNvCxnSpPr>
            <a:stCxn id="4" idx="5"/>
            <a:endCxn id="6" idx="2"/>
          </p:cNvCxnSpPr>
          <p:nvPr/>
        </p:nvCxnSpPr>
        <p:spPr>
          <a:xfrm>
            <a:off x="1972046" y="5276206"/>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DDA8942F-3859-605F-85FE-25F5F3036D21}"/>
              </a:ext>
            </a:extLst>
          </p:cNvPr>
          <p:cNvCxnSpPr>
            <a:stCxn id="6" idx="0"/>
            <a:endCxn id="9" idx="4"/>
          </p:cNvCxnSpPr>
          <p:nvPr/>
        </p:nvCxnSpPr>
        <p:spPr>
          <a:xfrm rot="10800000" flipH="1">
            <a:off x="3173968" y="5136938"/>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7C1997C-17E9-6354-F4EE-A43D41C70170}"/>
              </a:ext>
            </a:extLst>
          </p:cNvPr>
          <p:cNvCxnSpPr>
            <a:stCxn id="9" idx="2"/>
            <a:endCxn id="4" idx="6"/>
          </p:cNvCxnSpPr>
          <p:nvPr/>
        </p:nvCxnSpPr>
        <p:spPr>
          <a:xfrm flipH="1">
            <a:off x="2014007" y="4997013"/>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A2CF86FD-27D0-974B-0611-590E986F7B99}"/>
              </a:ext>
            </a:extLst>
          </p:cNvPr>
          <p:cNvCxnSpPr>
            <a:stCxn id="9" idx="7"/>
            <a:endCxn id="8" idx="2"/>
          </p:cNvCxnSpPr>
          <p:nvPr/>
        </p:nvCxnSpPr>
        <p:spPr>
          <a:xfrm rot="10800000" flipH="1">
            <a:off x="3384538" y="4371359"/>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D09111C0-72F6-54AC-25A1-2BA6D02BA7DC}"/>
              </a:ext>
            </a:extLst>
          </p:cNvPr>
          <p:cNvCxnSpPr>
            <a:stCxn id="8" idx="4"/>
            <a:endCxn id="7" idx="0"/>
          </p:cNvCxnSpPr>
          <p:nvPr/>
        </p:nvCxnSpPr>
        <p:spPr>
          <a:xfrm flipH="1">
            <a:off x="5265096" y="4511138"/>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55EE8D27-DBC7-EDAE-EB28-D6A83D22A25E}"/>
              </a:ext>
            </a:extLst>
          </p:cNvPr>
          <p:cNvCxnSpPr>
            <a:stCxn id="7" idx="3"/>
            <a:endCxn id="6" idx="6"/>
          </p:cNvCxnSpPr>
          <p:nvPr/>
        </p:nvCxnSpPr>
        <p:spPr>
          <a:xfrm flipH="1">
            <a:off x="3316899" y="6061755"/>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47AA5C9F-816B-BB14-5407-3531F068E320}"/>
              </a:ext>
            </a:extLst>
          </p:cNvPr>
          <p:cNvCxnSpPr>
            <a:stCxn id="8" idx="2"/>
            <a:endCxn id="5" idx="6"/>
          </p:cNvCxnSpPr>
          <p:nvPr/>
        </p:nvCxnSpPr>
        <p:spPr>
          <a:xfrm rot="10800000">
            <a:off x="3924246" y="4122038"/>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7EA7A6B0-51E5-D08B-C514-13079E6415BD}"/>
              </a:ext>
            </a:extLst>
          </p:cNvPr>
          <p:cNvCxnSpPr>
            <a:stCxn id="8" idx="3"/>
            <a:endCxn id="6" idx="7"/>
          </p:cNvCxnSpPr>
          <p:nvPr/>
        </p:nvCxnSpPr>
        <p:spPr>
          <a:xfrm flipH="1">
            <a:off x="3274915" y="4470192"/>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5ED3268F-AC59-298D-81B8-44052B546986}"/>
              </a:ext>
            </a:extLst>
          </p:cNvPr>
          <p:cNvCxnSpPr>
            <a:stCxn id="5" idx="4"/>
            <a:endCxn id="7" idx="2"/>
          </p:cNvCxnSpPr>
          <p:nvPr/>
        </p:nvCxnSpPr>
        <p:spPr>
          <a:xfrm>
            <a:off x="3781391" y="4261794"/>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05EDE52C-B71E-D7C1-414F-09BC4BAFF5AC}"/>
              </a:ext>
            </a:extLst>
          </p:cNvPr>
          <p:cNvSpPr txBox="1"/>
          <p:nvPr/>
        </p:nvSpPr>
        <p:spPr>
          <a:xfrm>
            <a:off x="2935286" y="3441958"/>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1CEEE51C-EA7B-66EC-43F1-395C3CC29D18}"/>
              </a:ext>
            </a:extLst>
          </p:cNvPr>
          <p:cNvSpPr txBox="1"/>
          <p:nvPr/>
        </p:nvSpPr>
        <p:spPr>
          <a:xfrm>
            <a:off x="4505809" y="388070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73C53975-87F3-4CE6-16B8-8AC6D16974AB}"/>
              </a:ext>
            </a:extLst>
          </p:cNvPr>
          <p:cNvSpPr txBox="1"/>
          <p:nvPr/>
        </p:nvSpPr>
        <p:spPr>
          <a:xfrm>
            <a:off x="3866247" y="421984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B47F0B8-DE43-4356-F32E-175D4227A41B}"/>
              </a:ext>
            </a:extLst>
          </p:cNvPr>
          <p:cNvSpPr txBox="1"/>
          <p:nvPr/>
        </p:nvSpPr>
        <p:spPr>
          <a:xfrm>
            <a:off x="2520716" y="478515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466A5A7-F1CC-FA58-701A-5CAB95AB6EB0}"/>
              </a:ext>
            </a:extLst>
          </p:cNvPr>
          <p:cNvSpPr txBox="1"/>
          <p:nvPr/>
        </p:nvSpPr>
        <p:spPr>
          <a:xfrm>
            <a:off x="2273607" y="56791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AE3431E7-E250-53D6-6683-F1CD09DB571A}"/>
              </a:ext>
            </a:extLst>
          </p:cNvPr>
          <p:cNvSpPr txBox="1"/>
          <p:nvPr/>
        </p:nvSpPr>
        <p:spPr>
          <a:xfrm>
            <a:off x="2960177" y="528065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71922B9B-183C-8EA4-6FD7-A39254C102E8}"/>
              </a:ext>
            </a:extLst>
          </p:cNvPr>
          <p:cNvSpPr txBox="1"/>
          <p:nvPr/>
        </p:nvSpPr>
        <p:spPr>
          <a:xfrm>
            <a:off x="4048820" y="60484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0CD4116-45D6-5CA1-B24C-D45716F2B8A9}"/>
              </a:ext>
            </a:extLst>
          </p:cNvPr>
          <p:cNvSpPr txBox="1"/>
          <p:nvPr/>
        </p:nvSpPr>
        <p:spPr>
          <a:xfrm>
            <a:off x="5331214" y="502412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E1B530A5-4623-DCB3-BD1A-CDDC0ED5DCC9}"/>
              </a:ext>
            </a:extLst>
          </p:cNvPr>
          <p:cNvSpPr txBox="1"/>
          <p:nvPr/>
        </p:nvSpPr>
        <p:spPr>
          <a:xfrm>
            <a:off x="3761232" y="4725294"/>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4CE0B42C-5F5C-2BFE-CCA2-63DF98EEFD69}"/>
              </a:ext>
            </a:extLst>
          </p:cNvPr>
          <p:cNvSpPr txBox="1"/>
          <p:nvPr/>
        </p:nvSpPr>
        <p:spPr>
          <a:xfrm>
            <a:off x="3340600" y="5484351"/>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64797418-6334-4486-29E8-75B588D59072}"/>
              </a:ext>
            </a:extLst>
          </p:cNvPr>
          <p:cNvSpPr/>
          <p:nvPr/>
        </p:nvSpPr>
        <p:spPr>
          <a:xfrm>
            <a:off x="2423679" y="332383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513521CB-8C8D-6673-717C-C3B054E76327}"/>
              </a:ext>
            </a:extLst>
          </p:cNvPr>
          <p:cNvCxnSpPr>
            <a:stCxn id="5" idx="1"/>
            <a:endCxn id="30" idx="5"/>
          </p:cNvCxnSpPr>
          <p:nvPr/>
        </p:nvCxnSpPr>
        <p:spPr>
          <a:xfrm rot="10800000">
            <a:off x="2667810" y="3562340"/>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9999BC17-25F4-830C-60BB-890657AFB621}"/>
              </a:ext>
            </a:extLst>
          </p:cNvPr>
          <p:cNvSpPr txBox="1"/>
          <p:nvPr/>
        </p:nvSpPr>
        <p:spPr>
          <a:xfrm>
            <a:off x="2605211" y="4177228"/>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4" name="Google Shape;1044;p47">
            <a:extLst>
              <a:ext uri="{FF2B5EF4-FFF2-40B4-BE49-F238E27FC236}">
                <a16:creationId xmlns:a16="http://schemas.microsoft.com/office/drawing/2014/main" id="{489D61D4-D364-7033-1BC1-7F36FBFC6BF7}"/>
              </a:ext>
            </a:extLst>
          </p:cNvPr>
          <p:cNvGraphicFramePr/>
          <p:nvPr>
            <p:extLst>
              <p:ext uri="{D42A27DB-BD31-4B8C-83A1-F6EECF244321}">
                <p14:modId xmlns:p14="http://schemas.microsoft.com/office/powerpoint/2010/main" val="4190423516"/>
              </p:ext>
            </p:extLst>
          </p:nvPr>
        </p:nvGraphicFramePr>
        <p:xfrm>
          <a:off x="7045183" y="2971120"/>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Prim’s Algorithm ANS</a:t>
            </a:r>
            <a:endParaRPr lang="en-SE" dirty="0"/>
          </a:p>
        </p:txBody>
      </p:sp>
      <p:sp>
        <p:nvSpPr>
          <p:cNvPr id="4" name="Google Shape;1071;p47">
            <a:extLst>
              <a:ext uri="{FF2B5EF4-FFF2-40B4-BE49-F238E27FC236}">
                <a16:creationId xmlns:a16="http://schemas.microsoft.com/office/drawing/2014/main" id="{6D51E6F7-C45F-241E-C08F-E8050CB62D78}"/>
              </a:ext>
            </a:extLst>
          </p:cNvPr>
          <p:cNvSpPr/>
          <p:nvPr/>
        </p:nvSpPr>
        <p:spPr>
          <a:xfrm>
            <a:off x="1728015" y="512068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BDA584F3-E666-900A-9AEA-5C17D930FA5F}"/>
              </a:ext>
            </a:extLst>
          </p:cNvPr>
          <p:cNvSpPr/>
          <p:nvPr/>
        </p:nvSpPr>
        <p:spPr>
          <a:xfrm>
            <a:off x="3638441" y="406532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0D134312-FD96-D502-D6CB-2DBA944E0AA2}"/>
              </a:ext>
            </a:extLst>
          </p:cNvPr>
          <p:cNvSpPr/>
          <p:nvPr/>
        </p:nvSpPr>
        <p:spPr>
          <a:xfrm>
            <a:off x="3031018" y="602526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7E3CEDE9-7743-B337-7C7E-1B4A92C5AFE3}"/>
              </a:ext>
            </a:extLst>
          </p:cNvPr>
          <p:cNvSpPr/>
          <p:nvPr/>
        </p:nvSpPr>
        <p:spPr>
          <a:xfrm>
            <a:off x="5070761" y="582019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3DB149B7-5B9E-A055-47FD-2583694B9243}"/>
              </a:ext>
            </a:extLst>
          </p:cNvPr>
          <p:cNvSpPr/>
          <p:nvPr/>
        </p:nvSpPr>
        <p:spPr>
          <a:xfrm>
            <a:off x="5358246" y="431466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15B55BFD-B445-11DB-3FD1-28ED499EB165}"/>
              </a:ext>
            </a:extLst>
          </p:cNvPr>
          <p:cNvSpPr/>
          <p:nvPr/>
        </p:nvSpPr>
        <p:spPr>
          <a:xfrm>
            <a:off x="3140507" y="494034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A879764-56C5-E66C-7DC5-3503D9DCB0F8}"/>
              </a:ext>
            </a:extLst>
          </p:cNvPr>
          <p:cNvCxnSpPr/>
          <p:nvPr/>
        </p:nvCxnSpPr>
        <p:spPr>
          <a:xfrm flipH="1">
            <a:off x="1971941" y="425228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50493C97-B409-E981-795F-1E7E2739B256}"/>
              </a:ext>
            </a:extLst>
          </p:cNvPr>
          <p:cNvCxnSpPr>
            <a:stCxn id="4" idx="5"/>
            <a:endCxn id="6" idx="2"/>
          </p:cNvCxnSpPr>
          <p:nvPr/>
        </p:nvCxnSpPr>
        <p:spPr>
          <a:xfrm>
            <a:off x="1972046" y="535933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63FCBFEB-94ED-0E29-C9B0-D349AEC10EF5}"/>
              </a:ext>
            </a:extLst>
          </p:cNvPr>
          <p:cNvCxnSpPr>
            <a:stCxn id="6" idx="0"/>
            <a:endCxn id="9" idx="4"/>
          </p:cNvCxnSpPr>
          <p:nvPr/>
        </p:nvCxnSpPr>
        <p:spPr>
          <a:xfrm rot="10800000" flipH="1">
            <a:off x="3173968" y="522006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B698B785-CCCE-A98E-E32E-72270CC42DB5}"/>
              </a:ext>
            </a:extLst>
          </p:cNvPr>
          <p:cNvCxnSpPr>
            <a:stCxn id="9" idx="2"/>
            <a:endCxn id="4" idx="6"/>
          </p:cNvCxnSpPr>
          <p:nvPr/>
        </p:nvCxnSpPr>
        <p:spPr>
          <a:xfrm flipH="1">
            <a:off x="2014007" y="508014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03018743-1890-5DFC-2D8D-974037FDFFFC}"/>
              </a:ext>
            </a:extLst>
          </p:cNvPr>
          <p:cNvCxnSpPr>
            <a:stCxn id="9" idx="7"/>
            <a:endCxn id="8" idx="2"/>
          </p:cNvCxnSpPr>
          <p:nvPr/>
        </p:nvCxnSpPr>
        <p:spPr>
          <a:xfrm rot="10800000" flipH="1">
            <a:off x="3384538" y="445448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4A4AB4D7-F9D7-6630-9FAF-795DD998FEA2}"/>
              </a:ext>
            </a:extLst>
          </p:cNvPr>
          <p:cNvCxnSpPr>
            <a:stCxn id="8" idx="4"/>
            <a:endCxn id="7" idx="0"/>
          </p:cNvCxnSpPr>
          <p:nvPr/>
        </p:nvCxnSpPr>
        <p:spPr>
          <a:xfrm flipH="1">
            <a:off x="5265096" y="459426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67340A75-494C-0B3C-AD61-1D7966703E6A}"/>
              </a:ext>
            </a:extLst>
          </p:cNvPr>
          <p:cNvCxnSpPr>
            <a:stCxn id="7" idx="3"/>
            <a:endCxn id="6" idx="6"/>
          </p:cNvCxnSpPr>
          <p:nvPr/>
        </p:nvCxnSpPr>
        <p:spPr>
          <a:xfrm flipH="1">
            <a:off x="3316899" y="614488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B445AD15-CA55-798F-7EFB-BE7B3C95FBFC}"/>
              </a:ext>
            </a:extLst>
          </p:cNvPr>
          <p:cNvCxnSpPr>
            <a:stCxn id="8" idx="2"/>
            <a:endCxn id="5" idx="6"/>
          </p:cNvCxnSpPr>
          <p:nvPr/>
        </p:nvCxnSpPr>
        <p:spPr>
          <a:xfrm rot="10800000">
            <a:off x="3924246" y="420516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B89AFA2B-E867-3632-462A-1D7DFF6827C5}"/>
              </a:ext>
            </a:extLst>
          </p:cNvPr>
          <p:cNvCxnSpPr>
            <a:stCxn id="8" idx="3"/>
            <a:endCxn id="6" idx="7"/>
          </p:cNvCxnSpPr>
          <p:nvPr/>
        </p:nvCxnSpPr>
        <p:spPr>
          <a:xfrm flipH="1">
            <a:off x="3274915" y="455332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F9F9B37A-BD2E-50C2-24CC-8865BE8F254D}"/>
              </a:ext>
            </a:extLst>
          </p:cNvPr>
          <p:cNvCxnSpPr>
            <a:stCxn id="5" idx="4"/>
            <a:endCxn id="7" idx="2"/>
          </p:cNvCxnSpPr>
          <p:nvPr/>
        </p:nvCxnSpPr>
        <p:spPr>
          <a:xfrm>
            <a:off x="3781391" y="434492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1F55221A-A70C-86E7-4C11-2D502A981F14}"/>
              </a:ext>
            </a:extLst>
          </p:cNvPr>
          <p:cNvSpPr txBox="1"/>
          <p:nvPr/>
        </p:nvSpPr>
        <p:spPr>
          <a:xfrm>
            <a:off x="3022656" y="344534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53782A1-CBBC-8454-4A95-335CBEFBE1DF}"/>
              </a:ext>
            </a:extLst>
          </p:cNvPr>
          <p:cNvSpPr txBox="1"/>
          <p:nvPr/>
        </p:nvSpPr>
        <p:spPr>
          <a:xfrm>
            <a:off x="4005568" y="382791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AB239BAE-F434-AB03-0388-96E228AD15A7}"/>
              </a:ext>
            </a:extLst>
          </p:cNvPr>
          <p:cNvSpPr txBox="1"/>
          <p:nvPr/>
        </p:nvSpPr>
        <p:spPr>
          <a:xfrm>
            <a:off x="3866247" y="430296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35E6A191-44C0-9EF3-D328-23C64B3520F5}"/>
              </a:ext>
            </a:extLst>
          </p:cNvPr>
          <p:cNvSpPr txBox="1"/>
          <p:nvPr/>
        </p:nvSpPr>
        <p:spPr>
          <a:xfrm>
            <a:off x="2520716" y="486827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C81D5BD8-57BA-3A3C-7F14-4117E7378980}"/>
              </a:ext>
            </a:extLst>
          </p:cNvPr>
          <p:cNvSpPr txBox="1"/>
          <p:nvPr/>
        </p:nvSpPr>
        <p:spPr>
          <a:xfrm>
            <a:off x="2273607" y="576223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DBDCB2E0-42FA-434B-6DA6-7AF40919EC9D}"/>
              </a:ext>
            </a:extLst>
          </p:cNvPr>
          <p:cNvSpPr txBox="1"/>
          <p:nvPr/>
        </p:nvSpPr>
        <p:spPr>
          <a:xfrm>
            <a:off x="2960177" y="536378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5237429B-E68E-595F-406A-96E6675BF49C}"/>
              </a:ext>
            </a:extLst>
          </p:cNvPr>
          <p:cNvSpPr txBox="1"/>
          <p:nvPr/>
        </p:nvSpPr>
        <p:spPr>
          <a:xfrm>
            <a:off x="4048820" y="613153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83F3936-A821-CE07-D8D6-C083B281D5B8}"/>
              </a:ext>
            </a:extLst>
          </p:cNvPr>
          <p:cNvSpPr txBox="1"/>
          <p:nvPr/>
        </p:nvSpPr>
        <p:spPr>
          <a:xfrm>
            <a:off x="5331214" y="51072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A1213B3A-B2C1-6C47-E7A5-8BD5BB921588}"/>
              </a:ext>
            </a:extLst>
          </p:cNvPr>
          <p:cNvSpPr txBox="1"/>
          <p:nvPr/>
        </p:nvSpPr>
        <p:spPr>
          <a:xfrm>
            <a:off x="3761232" y="480842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9EB393CC-5BC8-C20E-2991-F7C26CE0FABC}"/>
              </a:ext>
            </a:extLst>
          </p:cNvPr>
          <p:cNvSpPr txBox="1"/>
          <p:nvPr/>
        </p:nvSpPr>
        <p:spPr>
          <a:xfrm>
            <a:off x="3340600" y="556747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5CA860D4-B92C-54FC-3B78-F8A9AAE0925C}"/>
              </a:ext>
            </a:extLst>
          </p:cNvPr>
          <p:cNvSpPr/>
          <p:nvPr/>
        </p:nvSpPr>
        <p:spPr>
          <a:xfrm>
            <a:off x="2423679" y="340696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D5EBE8E7-FA3B-6618-AA37-E5532CD9C9F4}"/>
              </a:ext>
            </a:extLst>
          </p:cNvPr>
          <p:cNvCxnSpPr>
            <a:stCxn id="5" idx="1"/>
            <a:endCxn id="30" idx="5"/>
          </p:cNvCxnSpPr>
          <p:nvPr/>
        </p:nvCxnSpPr>
        <p:spPr>
          <a:xfrm rot="10800000">
            <a:off x="2667810" y="364546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7BDAB60A-C2B9-7C77-3EEA-A4143129D746}"/>
              </a:ext>
            </a:extLst>
          </p:cNvPr>
          <p:cNvSpPr txBox="1"/>
          <p:nvPr/>
        </p:nvSpPr>
        <p:spPr>
          <a:xfrm>
            <a:off x="2605211" y="426035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3" name="Google Shape;1044;p47">
            <a:extLst>
              <a:ext uri="{FF2B5EF4-FFF2-40B4-BE49-F238E27FC236}">
                <a16:creationId xmlns:a16="http://schemas.microsoft.com/office/drawing/2014/main" id="{FAD563CF-D483-21C1-B173-F7DA90A76AE1}"/>
              </a:ext>
            </a:extLst>
          </p:cNvPr>
          <p:cNvGraphicFramePr/>
          <p:nvPr>
            <p:extLst>
              <p:ext uri="{D42A27DB-BD31-4B8C-83A1-F6EECF244321}">
                <p14:modId xmlns:p14="http://schemas.microsoft.com/office/powerpoint/2010/main" val="2709401722"/>
              </p:ext>
            </p:extLst>
          </p:nvPr>
        </p:nvGraphicFramePr>
        <p:xfrm>
          <a:off x="7045183" y="3054248"/>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604627858"/>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C)</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E)</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US" sz="1800" b="0" i="0" u="none" strike="noStrike" cap="none">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cxnSp>
        <p:nvCxnSpPr>
          <p:cNvPr id="34" name="Google Shape;1473;p56">
            <a:extLst>
              <a:ext uri="{FF2B5EF4-FFF2-40B4-BE49-F238E27FC236}">
                <a16:creationId xmlns:a16="http://schemas.microsoft.com/office/drawing/2014/main" id="{C552A838-9228-D3B8-64A9-AA18FD4137D3}"/>
              </a:ext>
            </a:extLst>
          </p:cNvPr>
          <p:cNvCxnSpPr>
            <a:cxnSpLocks/>
            <a:stCxn id="5" idx="2"/>
          </p:cNvCxnSpPr>
          <p:nvPr/>
        </p:nvCxnSpPr>
        <p:spPr>
          <a:xfrm flipH="1">
            <a:off x="1993373" y="4205122"/>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A5DE3B00-BAF6-FCD4-E25A-496AA9C8E66F}"/>
              </a:ext>
            </a:extLst>
          </p:cNvPr>
          <p:cNvCxnSpPr>
            <a:cxnSpLocks/>
            <a:stCxn id="9" idx="2"/>
          </p:cNvCxnSpPr>
          <p:nvPr/>
        </p:nvCxnSpPr>
        <p:spPr>
          <a:xfrm flipH="1">
            <a:off x="1982284" y="5080141"/>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39129518-3BB3-BC40-C7EC-3FC3C59F16F9}"/>
              </a:ext>
            </a:extLst>
          </p:cNvPr>
          <p:cNvCxnSpPr>
            <a:cxnSpLocks/>
            <a:stCxn id="6" idx="0"/>
          </p:cNvCxnSpPr>
          <p:nvPr/>
        </p:nvCxnSpPr>
        <p:spPr>
          <a:xfrm flipV="1">
            <a:off x="3173968" y="5235133"/>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01E5033F-7140-FE5A-9615-32E4B6DAB782}"/>
              </a:ext>
            </a:extLst>
          </p:cNvPr>
          <p:cNvCxnSpPr>
            <a:cxnSpLocks/>
            <a:stCxn id="8" idx="2"/>
            <a:endCxn id="9" idx="7"/>
          </p:cNvCxnSpPr>
          <p:nvPr/>
        </p:nvCxnSpPr>
        <p:spPr>
          <a:xfrm flipH="1">
            <a:off x="3384538" y="4454466"/>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486AE61E-38E1-934D-837D-8AEA84465739}"/>
              </a:ext>
            </a:extLst>
          </p:cNvPr>
          <p:cNvCxnSpPr>
            <a:cxnSpLocks/>
            <a:stCxn id="7" idx="2"/>
          </p:cNvCxnSpPr>
          <p:nvPr/>
        </p:nvCxnSpPr>
        <p:spPr>
          <a:xfrm flipH="1" flipV="1">
            <a:off x="3803101" y="4336972"/>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6EB6FCB7-22A5-9AE9-AEC8-E84E16F3A02B}"/>
              </a:ext>
            </a:extLst>
          </p:cNvPr>
          <p:cNvCxnSpPr>
            <a:cxnSpLocks/>
            <a:stCxn id="5" idx="1"/>
          </p:cNvCxnSpPr>
          <p:nvPr/>
        </p:nvCxnSpPr>
        <p:spPr>
          <a:xfrm flipH="1" flipV="1">
            <a:off x="2648631" y="3640934"/>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575239" y="1162456"/>
            <a:ext cx="11187000" cy="1683495"/>
          </a:xfrm>
        </p:spPr>
        <p:txBody>
          <a:bodyPr/>
          <a:lstStyle/>
          <a:p>
            <a:pPr marL="63500" indent="0">
              <a:buNone/>
            </a:pPr>
            <a:r>
              <a:rPr lang="en-GB" dirty="0"/>
              <a:t>Run Prim’s algorithm starting from node A. Fill in the table with the order in which each edge is added, and its weight. Break ties in alphabetical or numerical order. Highlight the final MST in the graph. For an undirected edge, write the nodes in alphabetical order, e.g., (E, F) instead of (F, E).</a:t>
            </a:r>
            <a:endParaRPr lang="en-SE" dirty="0"/>
          </a:p>
        </p:txBody>
      </p:sp>
    </p:spTree>
    <p:extLst>
      <p:ext uri="{BB962C8B-B14F-4D97-AF65-F5344CB8AC3E}">
        <p14:creationId xmlns:p14="http://schemas.microsoft.com/office/powerpoint/2010/main" val="30565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6D-C94C-0F85-FB95-DD0A1B55E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0E4D5-BF45-2507-89D9-805AF2B0800A}"/>
              </a:ext>
            </a:extLst>
          </p:cNvPr>
          <p:cNvSpPr>
            <a:spLocks noGrp="1"/>
          </p:cNvSpPr>
          <p:nvPr>
            <p:ph type="title"/>
          </p:nvPr>
        </p:nvSpPr>
        <p:spPr/>
        <p:txBody>
          <a:bodyPr/>
          <a:lstStyle/>
          <a:p>
            <a:r>
              <a:rPr lang="en-GB" dirty="0"/>
              <a:t>Q. Kruskal’s Algorithm</a:t>
            </a:r>
            <a:endParaRPr lang="en-SE" dirty="0"/>
          </a:p>
        </p:txBody>
      </p:sp>
      <p:sp>
        <p:nvSpPr>
          <p:cNvPr id="3" name="Content Placeholder 2">
            <a:extLst>
              <a:ext uri="{FF2B5EF4-FFF2-40B4-BE49-F238E27FC236}">
                <a16:creationId xmlns:a16="http://schemas.microsoft.com/office/drawing/2014/main" id="{3E48BD63-85BF-65AE-4DED-92EC9BA0BC64}"/>
              </a:ext>
            </a:extLst>
          </p:cNvPr>
          <p:cNvSpPr>
            <a:spLocks noGrp="1"/>
          </p:cNvSpPr>
          <p:nvPr>
            <p:ph idx="1"/>
          </p:nvPr>
        </p:nvSpPr>
        <p:spPr>
          <a:xfrm>
            <a:off x="575239" y="1214314"/>
            <a:ext cx="11187000" cy="1683495"/>
          </a:xfrm>
        </p:spPr>
        <p:txBody>
          <a:bodyPr/>
          <a:lstStyle/>
          <a:p>
            <a:pPr marL="63500" indent="0">
              <a:buNone/>
            </a:pPr>
            <a:r>
              <a:rPr lang="en-GB" dirty="0"/>
              <a:t>Run Kruskal’s algorithm. Fill in the table with the order in which each edge is added, and its weight. Break ties in alphabetical or numerical order. Highlight the final MST in the graph. </a:t>
            </a:r>
            <a:r>
              <a:rPr lang="en-GB"/>
              <a:t>For an undirected edge, write the nodes in alphabetical order, e.g., (E, F) instead of (F, E).</a:t>
            </a:r>
            <a:endParaRPr lang="en-GB" dirty="0"/>
          </a:p>
        </p:txBody>
      </p:sp>
      <p:sp>
        <p:nvSpPr>
          <p:cNvPr id="4" name="Google Shape;1071;p47">
            <a:extLst>
              <a:ext uri="{FF2B5EF4-FFF2-40B4-BE49-F238E27FC236}">
                <a16:creationId xmlns:a16="http://schemas.microsoft.com/office/drawing/2014/main" id="{F9DA065E-2628-67F8-98D7-C770123BBFCA}"/>
              </a:ext>
            </a:extLst>
          </p:cNvPr>
          <p:cNvSpPr/>
          <p:nvPr/>
        </p:nvSpPr>
        <p:spPr>
          <a:xfrm>
            <a:off x="1728015" y="491286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CCB0E90-F686-2A8B-32CD-D5A5697E3460}"/>
              </a:ext>
            </a:extLst>
          </p:cNvPr>
          <p:cNvSpPr/>
          <p:nvPr/>
        </p:nvSpPr>
        <p:spPr>
          <a:xfrm>
            <a:off x="3638441" y="385750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6A4979E-4375-5C98-C2A0-2EBD8E6477CD}"/>
              </a:ext>
            </a:extLst>
          </p:cNvPr>
          <p:cNvSpPr/>
          <p:nvPr/>
        </p:nvSpPr>
        <p:spPr>
          <a:xfrm>
            <a:off x="3031018" y="581744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20F088FA-3149-18FF-72C8-7C2AA8F70A0B}"/>
              </a:ext>
            </a:extLst>
          </p:cNvPr>
          <p:cNvSpPr/>
          <p:nvPr/>
        </p:nvSpPr>
        <p:spPr>
          <a:xfrm>
            <a:off x="5070761" y="5612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7F67EF62-8ACE-7FDB-051D-DB935195521E}"/>
              </a:ext>
            </a:extLst>
          </p:cNvPr>
          <p:cNvSpPr/>
          <p:nvPr/>
        </p:nvSpPr>
        <p:spPr>
          <a:xfrm>
            <a:off x="5358246" y="410684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0D5102B6-2719-0529-2E28-C6AB216B5DEA}"/>
              </a:ext>
            </a:extLst>
          </p:cNvPr>
          <p:cNvSpPr/>
          <p:nvPr/>
        </p:nvSpPr>
        <p:spPr>
          <a:xfrm>
            <a:off x="3140507" y="473252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7158B93-8016-9F89-D411-8C39A544C18B}"/>
              </a:ext>
            </a:extLst>
          </p:cNvPr>
          <p:cNvCxnSpPr/>
          <p:nvPr/>
        </p:nvCxnSpPr>
        <p:spPr>
          <a:xfrm flipH="1">
            <a:off x="1971941" y="404446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2FE4661D-8751-9845-224C-FFBBF3BF3AA5}"/>
              </a:ext>
            </a:extLst>
          </p:cNvPr>
          <p:cNvCxnSpPr>
            <a:stCxn id="4" idx="5"/>
            <a:endCxn id="6" idx="2"/>
          </p:cNvCxnSpPr>
          <p:nvPr/>
        </p:nvCxnSpPr>
        <p:spPr>
          <a:xfrm>
            <a:off x="1972046" y="515151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CAB43F07-A672-293C-4ADA-E246447F3754}"/>
              </a:ext>
            </a:extLst>
          </p:cNvPr>
          <p:cNvCxnSpPr>
            <a:stCxn id="6" idx="0"/>
            <a:endCxn id="9" idx="4"/>
          </p:cNvCxnSpPr>
          <p:nvPr/>
        </p:nvCxnSpPr>
        <p:spPr>
          <a:xfrm rot="10800000" flipH="1">
            <a:off x="3173968" y="501224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70312D98-EF45-82CE-EB09-449F1FBEF382}"/>
              </a:ext>
            </a:extLst>
          </p:cNvPr>
          <p:cNvCxnSpPr>
            <a:stCxn id="9" idx="2"/>
            <a:endCxn id="4" idx="6"/>
          </p:cNvCxnSpPr>
          <p:nvPr/>
        </p:nvCxnSpPr>
        <p:spPr>
          <a:xfrm flipH="1">
            <a:off x="2014007" y="487232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BBDB4DBC-E339-4FB2-D0B5-0353937D13E7}"/>
              </a:ext>
            </a:extLst>
          </p:cNvPr>
          <p:cNvCxnSpPr>
            <a:stCxn id="9" idx="7"/>
            <a:endCxn id="8" idx="2"/>
          </p:cNvCxnSpPr>
          <p:nvPr/>
        </p:nvCxnSpPr>
        <p:spPr>
          <a:xfrm rot="10800000" flipH="1">
            <a:off x="3384538" y="424666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32590059-9E02-CED3-C6B9-8DD0B877DD50}"/>
              </a:ext>
            </a:extLst>
          </p:cNvPr>
          <p:cNvCxnSpPr>
            <a:stCxn id="8" idx="4"/>
            <a:endCxn id="7" idx="0"/>
          </p:cNvCxnSpPr>
          <p:nvPr/>
        </p:nvCxnSpPr>
        <p:spPr>
          <a:xfrm flipH="1">
            <a:off x="5265096" y="438644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46CDE057-147D-89C7-8352-BAE487472A43}"/>
              </a:ext>
            </a:extLst>
          </p:cNvPr>
          <p:cNvCxnSpPr>
            <a:stCxn id="7" idx="3"/>
            <a:endCxn id="6" idx="6"/>
          </p:cNvCxnSpPr>
          <p:nvPr/>
        </p:nvCxnSpPr>
        <p:spPr>
          <a:xfrm flipH="1">
            <a:off x="3316899" y="593706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EF4A7E95-C620-6208-B12D-D174820BAD86}"/>
              </a:ext>
            </a:extLst>
          </p:cNvPr>
          <p:cNvCxnSpPr>
            <a:stCxn id="8" idx="2"/>
            <a:endCxn id="5" idx="6"/>
          </p:cNvCxnSpPr>
          <p:nvPr/>
        </p:nvCxnSpPr>
        <p:spPr>
          <a:xfrm rot="10800000">
            <a:off x="3924246" y="399734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F0CDAA35-3DC6-EB20-87F0-51773D982772}"/>
              </a:ext>
            </a:extLst>
          </p:cNvPr>
          <p:cNvCxnSpPr>
            <a:stCxn id="8" idx="3"/>
            <a:endCxn id="6" idx="7"/>
          </p:cNvCxnSpPr>
          <p:nvPr/>
        </p:nvCxnSpPr>
        <p:spPr>
          <a:xfrm flipH="1">
            <a:off x="3274915" y="434550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CE52980D-6FED-532C-F037-B3DB6FAE2667}"/>
              </a:ext>
            </a:extLst>
          </p:cNvPr>
          <p:cNvCxnSpPr>
            <a:stCxn id="5" idx="4"/>
            <a:endCxn id="7" idx="2"/>
          </p:cNvCxnSpPr>
          <p:nvPr/>
        </p:nvCxnSpPr>
        <p:spPr>
          <a:xfrm>
            <a:off x="3781391" y="413710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E7FC4B26-1C91-596E-16D3-CC62BA4A2301}"/>
              </a:ext>
            </a:extLst>
          </p:cNvPr>
          <p:cNvSpPr txBox="1"/>
          <p:nvPr/>
        </p:nvSpPr>
        <p:spPr>
          <a:xfrm>
            <a:off x="3022656" y="323752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FB6888D-18CF-A968-7348-82F466166842}"/>
              </a:ext>
            </a:extLst>
          </p:cNvPr>
          <p:cNvSpPr txBox="1"/>
          <p:nvPr/>
        </p:nvSpPr>
        <p:spPr>
          <a:xfrm>
            <a:off x="4005568" y="362009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9940620C-F351-605D-9A79-0993BB487A54}"/>
              </a:ext>
            </a:extLst>
          </p:cNvPr>
          <p:cNvSpPr txBox="1"/>
          <p:nvPr/>
        </p:nvSpPr>
        <p:spPr>
          <a:xfrm>
            <a:off x="3866247" y="40951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A513054-9B86-BE4B-B52B-75D250D6FD69}"/>
              </a:ext>
            </a:extLst>
          </p:cNvPr>
          <p:cNvSpPr txBox="1"/>
          <p:nvPr/>
        </p:nvSpPr>
        <p:spPr>
          <a:xfrm>
            <a:off x="2520716" y="466045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0C0C2F4-6E8C-0F27-F17D-5A658ABEC972}"/>
              </a:ext>
            </a:extLst>
          </p:cNvPr>
          <p:cNvSpPr txBox="1"/>
          <p:nvPr/>
        </p:nvSpPr>
        <p:spPr>
          <a:xfrm>
            <a:off x="2273607" y="55544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8928EF9E-76F7-62CA-1406-F0CEF8217350}"/>
              </a:ext>
            </a:extLst>
          </p:cNvPr>
          <p:cNvSpPr txBox="1"/>
          <p:nvPr/>
        </p:nvSpPr>
        <p:spPr>
          <a:xfrm>
            <a:off x="2960177" y="515596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3D8F8354-1981-0621-68BC-2F169DB94CA0}"/>
              </a:ext>
            </a:extLst>
          </p:cNvPr>
          <p:cNvSpPr txBox="1"/>
          <p:nvPr/>
        </p:nvSpPr>
        <p:spPr>
          <a:xfrm>
            <a:off x="4048820" y="59237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B56E13D-2426-446D-7F3D-732A064B68DD}"/>
              </a:ext>
            </a:extLst>
          </p:cNvPr>
          <p:cNvSpPr txBox="1"/>
          <p:nvPr/>
        </p:nvSpPr>
        <p:spPr>
          <a:xfrm>
            <a:off x="5331214" y="489942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F217E300-FDAE-C2CA-8E32-98CB4508076C}"/>
              </a:ext>
            </a:extLst>
          </p:cNvPr>
          <p:cNvSpPr txBox="1"/>
          <p:nvPr/>
        </p:nvSpPr>
        <p:spPr>
          <a:xfrm>
            <a:off x="3761232" y="460060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79D2647B-8B25-AC6F-BC6C-51CC1BBDEB3A}"/>
              </a:ext>
            </a:extLst>
          </p:cNvPr>
          <p:cNvSpPr txBox="1"/>
          <p:nvPr/>
        </p:nvSpPr>
        <p:spPr>
          <a:xfrm>
            <a:off x="3340600" y="535965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F983ECFA-724F-A061-E6FA-379BBCD31951}"/>
              </a:ext>
            </a:extLst>
          </p:cNvPr>
          <p:cNvSpPr/>
          <p:nvPr/>
        </p:nvSpPr>
        <p:spPr>
          <a:xfrm>
            <a:off x="2423679" y="319914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A0B8A0FD-DFB5-8330-B71A-DA8B0CAD4FF6}"/>
              </a:ext>
            </a:extLst>
          </p:cNvPr>
          <p:cNvCxnSpPr>
            <a:stCxn id="5" idx="1"/>
            <a:endCxn id="30" idx="5"/>
          </p:cNvCxnSpPr>
          <p:nvPr/>
        </p:nvCxnSpPr>
        <p:spPr>
          <a:xfrm rot="10800000">
            <a:off x="2667810" y="343764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59099BE3-4098-3422-4528-485A49B069B1}"/>
              </a:ext>
            </a:extLst>
          </p:cNvPr>
          <p:cNvSpPr txBox="1"/>
          <p:nvPr/>
        </p:nvSpPr>
        <p:spPr>
          <a:xfrm>
            <a:off x="2605211" y="405253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6" name="Google Shape;1044;p47">
            <a:extLst>
              <a:ext uri="{FF2B5EF4-FFF2-40B4-BE49-F238E27FC236}">
                <a16:creationId xmlns:a16="http://schemas.microsoft.com/office/drawing/2014/main" id="{285E7F1C-89E0-5FB2-30C9-6526EED17F17}"/>
              </a:ext>
            </a:extLst>
          </p:cNvPr>
          <p:cNvGraphicFramePr/>
          <p:nvPr>
            <p:extLst>
              <p:ext uri="{D42A27DB-BD31-4B8C-83A1-F6EECF244321}">
                <p14:modId xmlns:p14="http://schemas.microsoft.com/office/powerpoint/2010/main" val="219513198"/>
              </p:ext>
            </p:extLst>
          </p:nvPr>
        </p:nvGraphicFramePr>
        <p:xfrm>
          <a:off x="7364400" y="3090066"/>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6847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34B80-CD3F-1260-140A-1D74D830D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4BD83-03DD-8A8A-52E8-D5B4FD7CD6FB}"/>
              </a:ext>
            </a:extLst>
          </p:cNvPr>
          <p:cNvSpPr>
            <a:spLocks noGrp="1"/>
          </p:cNvSpPr>
          <p:nvPr>
            <p:ph type="title"/>
          </p:nvPr>
        </p:nvSpPr>
        <p:spPr/>
        <p:txBody>
          <a:bodyPr/>
          <a:lstStyle/>
          <a:p>
            <a:r>
              <a:rPr lang="en-GB" dirty="0"/>
              <a:t>Q. Kruskal’s Algorithm ANS</a:t>
            </a:r>
            <a:endParaRPr lang="en-SE" dirty="0"/>
          </a:p>
        </p:txBody>
      </p:sp>
      <p:sp>
        <p:nvSpPr>
          <p:cNvPr id="4" name="Google Shape;1071;p47">
            <a:extLst>
              <a:ext uri="{FF2B5EF4-FFF2-40B4-BE49-F238E27FC236}">
                <a16:creationId xmlns:a16="http://schemas.microsoft.com/office/drawing/2014/main" id="{149B7C1F-2C90-76F5-95A6-76C82D79AFEF}"/>
              </a:ext>
            </a:extLst>
          </p:cNvPr>
          <p:cNvSpPr/>
          <p:nvPr/>
        </p:nvSpPr>
        <p:spPr>
          <a:xfrm>
            <a:off x="1728015" y="480895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4F67CA5-EE0F-BE9F-A50F-B75AC73F0EC3}"/>
              </a:ext>
            </a:extLst>
          </p:cNvPr>
          <p:cNvSpPr/>
          <p:nvPr/>
        </p:nvSpPr>
        <p:spPr>
          <a:xfrm>
            <a:off x="3638441" y="3753592"/>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824A19FE-CC32-A0FB-DD4A-B5E43E8E8C5D}"/>
              </a:ext>
            </a:extLst>
          </p:cNvPr>
          <p:cNvSpPr/>
          <p:nvPr/>
        </p:nvSpPr>
        <p:spPr>
          <a:xfrm>
            <a:off x="3031018" y="571353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6989CDB4-1291-DEF3-A602-73C616F35DD4}"/>
              </a:ext>
            </a:extLst>
          </p:cNvPr>
          <p:cNvSpPr/>
          <p:nvPr/>
        </p:nvSpPr>
        <p:spPr>
          <a:xfrm>
            <a:off x="5070761" y="550846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1D86BD70-5AD5-0455-39B6-06436F82AB5E}"/>
              </a:ext>
            </a:extLst>
          </p:cNvPr>
          <p:cNvSpPr/>
          <p:nvPr/>
        </p:nvSpPr>
        <p:spPr>
          <a:xfrm>
            <a:off x="5358246" y="4002936"/>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23568888-9C34-216B-5787-C313259CC85A}"/>
              </a:ext>
            </a:extLst>
          </p:cNvPr>
          <p:cNvSpPr/>
          <p:nvPr/>
        </p:nvSpPr>
        <p:spPr>
          <a:xfrm>
            <a:off x="3140507" y="4628611"/>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F527FD71-2573-491C-D92A-CC51D1410C0A}"/>
              </a:ext>
            </a:extLst>
          </p:cNvPr>
          <p:cNvCxnSpPr/>
          <p:nvPr/>
        </p:nvCxnSpPr>
        <p:spPr>
          <a:xfrm flipH="1">
            <a:off x="1971941" y="3940551"/>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0DB508B4-BAFC-DD6A-8D4A-B9AFDC4B1CC6}"/>
              </a:ext>
            </a:extLst>
          </p:cNvPr>
          <p:cNvCxnSpPr>
            <a:stCxn id="4" idx="5"/>
            <a:endCxn id="6" idx="2"/>
          </p:cNvCxnSpPr>
          <p:nvPr/>
        </p:nvCxnSpPr>
        <p:spPr>
          <a:xfrm>
            <a:off x="1972046" y="5047604"/>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22AD02B7-08A6-7650-18FD-D575738E82AD}"/>
              </a:ext>
            </a:extLst>
          </p:cNvPr>
          <p:cNvCxnSpPr>
            <a:stCxn id="6" idx="0"/>
            <a:endCxn id="9" idx="4"/>
          </p:cNvCxnSpPr>
          <p:nvPr/>
        </p:nvCxnSpPr>
        <p:spPr>
          <a:xfrm rot="10800000" flipH="1">
            <a:off x="3173968" y="4908336"/>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39FE62F-5E64-2832-5F58-21A61DFB0D74}"/>
              </a:ext>
            </a:extLst>
          </p:cNvPr>
          <p:cNvCxnSpPr>
            <a:stCxn id="9" idx="2"/>
            <a:endCxn id="4" idx="6"/>
          </p:cNvCxnSpPr>
          <p:nvPr/>
        </p:nvCxnSpPr>
        <p:spPr>
          <a:xfrm flipH="1">
            <a:off x="2014007" y="4768411"/>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ECD3EAF5-C12C-F75B-55C6-3400F28E1D44}"/>
              </a:ext>
            </a:extLst>
          </p:cNvPr>
          <p:cNvCxnSpPr>
            <a:stCxn id="9" idx="7"/>
            <a:endCxn id="8" idx="2"/>
          </p:cNvCxnSpPr>
          <p:nvPr/>
        </p:nvCxnSpPr>
        <p:spPr>
          <a:xfrm rot="10800000" flipH="1">
            <a:off x="3384538" y="4142757"/>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9BE0DD87-CCBA-EC14-5507-AF87F4301FDE}"/>
              </a:ext>
            </a:extLst>
          </p:cNvPr>
          <p:cNvCxnSpPr>
            <a:stCxn id="8" idx="4"/>
            <a:endCxn id="7" idx="0"/>
          </p:cNvCxnSpPr>
          <p:nvPr/>
        </p:nvCxnSpPr>
        <p:spPr>
          <a:xfrm flipH="1">
            <a:off x="5265096" y="4282536"/>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300FC0A7-B381-C5AA-ACF6-53CB1BAE8D16}"/>
              </a:ext>
            </a:extLst>
          </p:cNvPr>
          <p:cNvCxnSpPr>
            <a:stCxn id="7" idx="3"/>
            <a:endCxn id="6" idx="6"/>
          </p:cNvCxnSpPr>
          <p:nvPr/>
        </p:nvCxnSpPr>
        <p:spPr>
          <a:xfrm flipH="1">
            <a:off x="3316899" y="5833153"/>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C8261472-046C-EBAC-ACD9-695F9C1B4E81}"/>
              </a:ext>
            </a:extLst>
          </p:cNvPr>
          <p:cNvCxnSpPr>
            <a:stCxn id="8" idx="2"/>
            <a:endCxn id="5" idx="6"/>
          </p:cNvCxnSpPr>
          <p:nvPr/>
        </p:nvCxnSpPr>
        <p:spPr>
          <a:xfrm rot="10800000">
            <a:off x="3924246" y="3893436"/>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0FD41407-1DDB-AB50-9725-D572EED97501}"/>
              </a:ext>
            </a:extLst>
          </p:cNvPr>
          <p:cNvCxnSpPr>
            <a:stCxn id="8" idx="3"/>
            <a:endCxn id="6" idx="7"/>
          </p:cNvCxnSpPr>
          <p:nvPr/>
        </p:nvCxnSpPr>
        <p:spPr>
          <a:xfrm flipH="1">
            <a:off x="3274915" y="4241590"/>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899AA346-54E6-4932-F8D3-07F0F4128F0D}"/>
              </a:ext>
            </a:extLst>
          </p:cNvPr>
          <p:cNvCxnSpPr>
            <a:stCxn id="5" idx="4"/>
            <a:endCxn id="7" idx="2"/>
          </p:cNvCxnSpPr>
          <p:nvPr/>
        </p:nvCxnSpPr>
        <p:spPr>
          <a:xfrm>
            <a:off x="3781391" y="4033192"/>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53A7ACBD-61BB-F752-8665-00D06A9A8B31}"/>
              </a:ext>
            </a:extLst>
          </p:cNvPr>
          <p:cNvSpPr txBox="1"/>
          <p:nvPr/>
        </p:nvSpPr>
        <p:spPr>
          <a:xfrm>
            <a:off x="3022656" y="313361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366178D-FA81-0AF0-080D-6EB4D16741BC}"/>
              </a:ext>
            </a:extLst>
          </p:cNvPr>
          <p:cNvSpPr txBox="1"/>
          <p:nvPr/>
        </p:nvSpPr>
        <p:spPr>
          <a:xfrm>
            <a:off x="4005568" y="351618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6</a:t>
            </a:r>
            <a:endParaRPr dirty="0"/>
          </a:p>
        </p:txBody>
      </p:sp>
      <p:sp>
        <p:nvSpPr>
          <p:cNvPr id="22" name="Google Shape;1089;p47">
            <a:extLst>
              <a:ext uri="{FF2B5EF4-FFF2-40B4-BE49-F238E27FC236}">
                <a16:creationId xmlns:a16="http://schemas.microsoft.com/office/drawing/2014/main" id="{38F89AAD-6844-3A45-4F16-4D900EF8BE5B}"/>
              </a:ext>
            </a:extLst>
          </p:cNvPr>
          <p:cNvSpPr txBox="1"/>
          <p:nvPr/>
        </p:nvSpPr>
        <p:spPr>
          <a:xfrm>
            <a:off x="3866247" y="399123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CDA758EB-116D-1282-C130-429A28CA56BD}"/>
              </a:ext>
            </a:extLst>
          </p:cNvPr>
          <p:cNvSpPr txBox="1"/>
          <p:nvPr/>
        </p:nvSpPr>
        <p:spPr>
          <a:xfrm>
            <a:off x="2520716" y="45565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8A1E45E3-B11E-0CD2-06B0-A3569B6F8648}"/>
              </a:ext>
            </a:extLst>
          </p:cNvPr>
          <p:cNvSpPr txBox="1"/>
          <p:nvPr/>
        </p:nvSpPr>
        <p:spPr>
          <a:xfrm>
            <a:off x="2273607" y="545050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2757BAA7-F076-72AE-8DAA-9FABBB72D963}"/>
              </a:ext>
            </a:extLst>
          </p:cNvPr>
          <p:cNvSpPr txBox="1"/>
          <p:nvPr/>
        </p:nvSpPr>
        <p:spPr>
          <a:xfrm>
            <a:off x="2960177" y="505205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A7D341B9-4492-6D7F-B12F-14F0882B1AB6}"/>
              </a:ext>
            </a:extLst>
          </p:cNvPr>
          <p:cNvSpPr txBox="1"/>
          <p:nvPr/>
        </p:nvSpPr>
        <p:spPr>
          <a:xfrm>
            <a:off x="4048820" y="581980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480F9BF-2CBF-8E2B-1E84-6F8E0F3593BB}"/>
              </a:ext>
            </a:extLst>
          </p:cNvPr>
          <p:cNvSpPr txBox="1"/>
          <p:nvPr/>
        </p:nvSpPr>
        <p:spPr>
          <a:xfrm>
            <a:off x="5331214" y="479551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33067016-741F-983D-61A2-A9A030CFC426}"/>
              </a:ext>
            </a:extLst>
          </p:cNvPr>
          <p:cNvSpPr txBox="1"/>
          <p:nvPr/>
        </p:nvSpPr>
        <p:spPr>
          <a:xfrm>
            <a:off x="3761232" y="4496692"/>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50462255-F24A-63E8-3C48-71B9CFACD47E}"/>
              </a:ext>
            </a:extLst>
          </p:cNvPr>
          <p:cNvSpPr txBox="1"/>
          <p:nvPr/>
        </p:nvSpPr>
        <p:spPr>
          <a:xfrm>
            <a:off x="3340600" y="5255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24055C27-6904-49D7-C859-512BF1411D66}"/>
              </a:ext>
            </a:extLst>
          </p:cNvPr>
          <p:cNvSpPr/>
          <p:nvPr/>
        </p:nvSpPr>
        <p:spPr>
          <a:xfrm>
            <a:off x="2423679" y="309523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BF13AC3F-FD14-C576-270D-C948824A6594}"/>
              </a:ext>
            </a:extLst>
          </p:cNvPr>
          <p:cNvCxnSpPr>
            <a:stCxn id="5" idx="1"/>
            <a:endCxn id="30" idx="5"/>
          </p:cNvCxnSpPr>
          <p:nvPr/>
        </p:nvCxnSpPr>
        <p:spPr>
          <a:xfrm rot="10800000">
            <a:off x="2667810" y="3333738"/>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CE129438-8B1B-6C1F-62E6-EB7289BA2B33}"/>
              </a:ext>
            </a:extLst>
          </p:cNvPr>
          <p:cNvSpPr txBox="1"/>
          <p:nvPr/>
        </p:nvSpPr>
        <p:spPr>
          <a:xfrm>
            <a:off x="2605211" y="3948626"/>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cxnSp>
        <p:nvCxnSpPr>
          <p:cNvPr id="34" name="Google Shape;1473;p56">
            <a:extLst>
              <a:ext uri="{FF2B5EF4-FFF2-40B4-BE49-F238E27FC236}">
                <a16:creationId xmlns:a16="http://schemas.microsoft.com/office/drawing/2014/main" id="{AD9804C5-C011-8B67-CDAB-C2A955B64E03}"/>
              </a:ext>
            </a:extLst>
          </p:cNvPr>
          <p:cNvCxnSpPr>
            <a:cxnSpLocks/>
            <a:stCxn id="5" idx="2"/>
          </p:cNvCxnSpPr>
          <p:nvPr/>
        </p:nvCxnSpPr>
        <p:spPr>
          <a:xfrm flipH="1">
            <a:off x="1993373" y="3893392"/>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B2108DD1-B85D-D0DF-62F8-ECA5D567738B}"/>
              </a:ext>
            </a:extLst>
          </p:cNvPr>
          <p:cNvCxnSpPr>
            <a:cxnSpLocks/>
            <a:stCxn id="9" idx="2"/>
          </p:cNvCxnSpPr>
          <p:nvPr/>
        </p:nvCxnSpPr>
        <p:spPr>
          <a:xfrm flipH="1">
            <a:off x="1982284" y="4768411"/>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44EDC4BD-9323-733D-54C3-FC0D5D3B9A84}"/>
              </a:ext>
            </a:extLst>
          </p:cNvPr>
          <p:cNvCxnSpPr>
            <a:cxnSpLocks/>
            <a:stCxn id="6" idx="0"/>
          </p:cNvCxnSpPr>
          <p:nvPr/>
        </p:nvCxnSpPr>
        <p:spPr>
          <a:xfrm flipV="1">
            <a:off x="3173968" y="4923403"/>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2ECB151C-FFDF-0D39-B95F-72A102016250}"/>
              </a:ext>
            </a:extLst>
          </p:cNvPr>
          <p:cNvCxnSpPr>
            <a:cxnSpLocks/>
            <a:stCxn id="8" idx="2"/>
            <a:endCxn id="9" idx="7"/>
          </p:cNvCxnSpPr>
          <p:nvPr/>
        </p:nvCxnSpPr>
        <p:spPr>
          <a:xfrm flipH="1">
            <a:off x="3384538" y="4142736"/>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075EDFCE-3251-A6B5-A13B-B2299AAD57D7}"/>
              </a:ext>
            </a:extLst>
          </p:cNvPr>
          <p:cNvCxnSpPr>
            <a:cxnSpLocks/>
            <a:stCxn id="7" idx="2"/>
          </p:cNvCxnSpPr>
          <p:nvPr/>
        </p:nvCxnSpPr>
        <p:spPr>
          <a:xfrm flipH="1" flipV="1">
            <a:off x="3803101" y="4025242"/>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3A9C7792-9630-AB3F-702E-DE4EA3F591BB}"/>
              </a:ext>
            </a:extLst>
          </p:cNvPr>
          <p:cNvCxnSpPr>
            <a:cxnSpLocks/>
            <a:stCxn id="5" idx="1"/>
          </p:cNvCxnSpPr>
          <p:nvPr/>
        </p:nvCxnSpPr>
        <p:spPr>
          <a:xfrm flipH="1" flipV="1">
            <a:off x="2648631" y="3329204"/>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8D070216-4120-30D6-402B-BCA96001FA06}"/>
              </a:ext>
            </a:extLst>
          </p:cNvPr>
          <p:cNvSpPr>
            <a:spLocks noGrp="1"/>
          </p:cNvSpPr>
          <p:nvPr>
            <p:ph idx="1"/>
          </p:nvPr>
        </p:nvSpPr>
        <p:spPr>
          <a:xfrm>
            <a:off x="572192" y="1129100"/>
            <a:ext cx="11187000" cy="1683495"/>
          </a:xfrm>
        </p:spPr>
        <p:txBody>
          <a:bodyPr/>
          <a:lstStyle/>
          <a:p>
            <a:pPr marL="63500" indent="0">
              <a:buNone/>
            </a:pPr>
            <a:r>
              <a:rPr lang="en-GB" dirty="0"/>
              <a:t>Run Kruskal’s algorithm. Fill in the table with the order in which each edge is added, and its weight. Break ties in alphabetical or numerical order. Highlight the final MST in the graph. For an undirected edge, write the nodes in alphabetical order, e.g., (E, F) instead of (F, E).</a:t>
            </a:r>
          </a:p>
        </p:txBody>
      </p:sp>
      <p:graphicFrame>
        <p:nvGraphicFramePr>
          <p:cNvPr id="3" name="Google Shape;1044;p47">
            <a:extLst>
              <a:ext uri="{FF2B5EF4-FFF2-40B4-BE49-F238E27FC236}">
                <a16:creationId xmlns:a16="http://schemas.microsoft.com/office/drawing/2014/main" id="{FD7B8D06-26F8-7FD4-A4BD-254D28474541}"/>
              </a:ext>
            </a:extLst>
          </p:cNvPr>
          <p:cNvGraphicFramePr/>
          <p:nvPr>
            <p:extLst>
              <p:ext uri="{D42A27DB-BD31-4B8C-83A1-F6EECF244321}">
                <p14:modId xmlns:p14="http://schemas.microsoft.com/office/powerpoint/2010/main" val="220244738"/>
              </p:ext>
            </p:extLst>
          </p:nvPr>
        </p:nvGraphicFramePr>
        <p:xfrm>
          <a:off x="7364400" y="2986156"/>
          <a:ext cx="3261582" cy="28651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E)</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89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1657</TotalTime>
  <Words>504</Words>
  <Application>Microsoft Office PowerPoint</Application>
  <PresentationFormat>Widescreen</PresentationFormat>
  <Paragraphs>146</Paragraphs>
  <Slides>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宋体</vt:lpstr>
      <vt:lpstr>Twentieth Century</vt:lpstr>
      <vt:lpstr>Arial</vt:lpstr>
      <vt:lpstr>Calibri</vt:lpstr>
      <vt:lpstr>Helvetica</vt:lpstr>
      <vt:lpstr>Quattrocento Sans</vt:lpstr>
      <vt:lpstr>Times New Roman</vt:lpstr>
      <vt:lpstr>Wingdings</vt:lpstr>
      <vt:lpstr>Integral</vt:lpstr>
      <vt:lpstr>PowerPoint Presentation</vt:lpstr>
      <vt:lpstr>Q. Prim’s Algorithm</vt:lpstr>
      <vt:lpstr>Q. Prim’s Algorithm ANS</vt:lpstr>
      <vt:lpstr>Q. Kruskal’s Algorithm</vt:lpstr>
      <vt:lpstr>Q. Kruskal’s Algorithm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dc:creator>
  <cp:lastModifiedBy>Zonghua Gu</cp:lastModifiedBy>
  <cp:revision>43</cp:revision>
  <dcterms:modified xsi:type="dcterms:W3CDTF">2025-05-05T14:52:56Z</dcterms:modified>
</cp:coreProperties>
</file>