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9" r:id="rId3"/>
    <p:sldId id="332" r:id="rId4"/>
    <p:sldId id="280" r:id="rId5"/>
    <p:sldId id="333" r:id="rId6"/>
    <p:sldId id="281" r:id="rId7"/>
    <p:sldId id="327" r:id="rId8"/>
    <p:sldId id="282" r:id="rId9"/>
    <p:sldId id="328" r:id="rId10"/>
    <p:sldId id="329" r:id="rId11"/>
    <p:sldId id="330" r:id="rId12"/>
    <p:sldId id="33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00C258"/>
    <a:srgbClr val="E6A20E"/>
    <a:srgbClr val="2000EA"/>
    <a:srgbClr val="FB0008"/>
    <a:srgbClr val="140087"/>
    <a:srgbClr val="1700AE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5"/>
    <p:restoredTop sz="91111" autoAdjust="0"/>
  </p:normalViewPr>
  <p:slideViewPr>
    <p:cSldViewPr snapToGrid="0" snapToObjects="1">
      <p:cViewPr>
        <p:scale>
          <a:sx n="66" d="100"/>
          <a:sy n="66" d="100"/>
        </p:scale>
        <p:origin x="2242" y="1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86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BFB1757-6FCD-F735-3C57-9C0A93ECD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57561F5-3405-823D-C70E-419E1520F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7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dirty="0"/>
              <a:t>Hash Table</a:t>
            </a:r>
            <a:r>
              <a:rPr lang="en-US" altLang="zh-CN" dirty="0"/>
              <a:t>s Exercises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A673-B0C0-8C31-FF23-2BBE2091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Probing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95923-EF63-9F7C-C559-B2E07350F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Collisions are resolved by probing the next slot linearly:</a:t>
            </a:r>
          </a:p>
          <a:p>
            <a:r>
              <a:rPr lang="en-GB" dirty="0"/>
              <a:t>Probe(</a:t>
            </a:r>
            <a:r>
              <a:rPr lang="en-GB" dirty="0" err="1"/>
              <a:t>k,i</a:t>
            </a:r>
            <a:r>
              <a:rPr lang="en-GB" dirty="0"/>
              <a:t>)=(h(k)+i)%5</a:t>
            </a:r>
          </a:p>
          <a:p>
            <a:r>
              <a:rPr lang="en-GB" dirty="0"/>
              <a:t>Step-by-Step Insertion</a:t>
            </a:r>
          </a:p>
          <a:p>
            <a:r>
              <a:rPr lang="en-GB" dirty="0"/>
              <a:t>10: Slot 0 → ``</a:t>
            </a:r>
          </a:p>
          <a:p>
            <a:r>
              <a:rPr lang="en-GB" dirty="0"/>
              <a:t>22: Slot 2 → ``</a:t>
            </a:r>
          </a:p>
          <a:p>
            <a:r>
              <a:rPr lang="en-GB" dirty="0"/>
              <a:t>15: Slot 0 (occupied). Probe 1 → Slot 1 → ``</a:t>
            </a:r>
          </a:p>
          <a:p>
            <a:r>
              <a:rPr lang="en-GB" dirty="0"/>
              <a:t>33: Slot 3 → ``</a:t>
            </a:r>
          </a:p>
          <a:p>
            <a:r>
              <a:rPr lang="en-GB" dirty="0"/>
              <a:t>25: Slot 0 (occupied). Probe 1 (Slot 1: occupied), Probe 2 → Slot 2 (occupied), Probe 3 → Slot 3 (occupied), Probe 4 → Slot 4 → ``</a:t>
            </a:r>
            <a:endParaRPr lang="en-S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3398C1A-3D36-033A-6355-66640C271A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7143446"/>
              </p:ext>
            </p:extLst>
          </p:nvPr>
        </p:nvGraphicFramePr>
        <p:xfrm>
          <a:off x="3345425" y="5790882"/>
          <a:ext cx="245315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30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15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22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33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25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0B23A07-11F5-C437-34B4-1056EA21E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2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7510-120D-497D-16C8-432C6EF2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Quadratic Probing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7CEC-E442-F044-A0DC-39E883D0E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Collisions are resolved using quadratic increments:</a:t>
            </a:r>
          </a:p>
          <a:p>
            <a:r>
              <a:rPr lang="en-GB" dirty="0"/>
              <a:t>Probe(</a:t>
            </a:r>
            <a:r>
              <a:rPr lang="en-GB" dirty="0" err="1"/>
              <a:t>k,i</a:t>
            </a:r>
            <a:r>
              <a:rPr lang="en-GB" dirty="0"/>
              <a:t>)=(h(k)+i2)%5</a:t>
            </a:r>
          </a:p>
          <a:p>
            <a:r>
              <a:rPr lang="en-GB" dirty="0"/>
              <a:t>Step-by-Step Insertion</a:t>
            </a:r>
          </a:p>
          <a:p>
            <a:r>
              <a:rPr lang="en-GB" dirty="0"/>
              <a:t>10: Slot 0 → ``</a:t>
            </a:r>
          </a:p>
          <a:p>
            <a:r>
              <a:rPr lang="en-GB" dirty="0"/>
              <a:t>22: Slot 2 → ``</a:t>
            </a:r>
          </a:p>
          <a:p>
            <a:r>
              <a:rPr lang="en-GB" dirty="0"/>
              <a:t>15: Slot 0 (occupied).</a:t>
            </a:r>
          </a:p>
          <a:p>
            <a:pPr lvl="1"/>
            <a:r>
              <a:rPr lang="en-GB" dirty="0"/>
              <a:t>Probe 1: (0+12)%5=1 → Slot 1 → ``</a:t>
            </a:r>
          </a:p>
          <a:p>
            <a:r>
              <a:rPr lang="en-GB" dirty="0"/>
              <a:t>33: Slot 3 → ``</a:t>
            </a:r>
          </a:p>
          <a:p>
            <a:r>
              <a:rPr lang="en-GB" dirty="0"/>
              <a:t>25: Slot 0 (occupied).</a:t>
            </a:r>
          </a:p>
          <a:p>
            <a:pPr lvl="1"/>
            <a:r>
              <a:rPr lang="en-GB" dirty="0"/>
              <a:t>Probe 1: (0+12)%5=1 (occupied).</a:t>
            </a:r>
          </a:p>
          <a:p>
            <a:pPr lvl="1"/>
            <a:r>
              <a:rPr lang="en-GB" dirty="0"/>
              <a:t>Probe 2: (0+22)%5=4 → Slot 4 → ``</a:t>
            </a:r>
            <a:endParaRPr lang="en-SE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3D7618EA-84FA-8CB9-3411-9B813CDFF0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0269647"/>
              </p:ext>
            </p:extLst>
          </p:nvPr>
        </p:nvGraphicFramePr>
        <p:xfrm>
          <a:off x="3345425" y="5790882"/>
          <a:ext cx="245315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30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15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22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33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25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BE137E-DC51-2420-6F32-C913BE18E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26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35C2-D4B0-6FE6-DC65-590A3198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Double Hashing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EB7F-0313-FF94-80C2-4D865C3A7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GB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two hash functions: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h1(k)=k%5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h2(k)=1+(k%3) (step size)</a:t>
            </a:r>
            <a:br>
              <a:rPr lang="en-GB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Probe sequence: Probe(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k,i</a:t>
            </a:r>
            <a:r>
              <a:rPr lang="en-GB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)=(h1(k)+i⋅h2(k))%5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Insertion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10: Slot 0 → ``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22: Slot 2 → ``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 Slot 0 (occupied).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h2(15)=1+(15%3)=1+0=1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Probe 1: (0+1⋅1)%5=1 → Slot 1 → ``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33: Slot 3 → ``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 Slot 0 (occupied).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h2(25)=1+(25%3)=1+1=2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Probe 1: (0+1⋅2)%5=2 (occupied).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Probe 2: (0+2⋅2)%5=4 → Slot 4 → ``</a:t>
            </a:r>
          </a:p>
          <a:p>
            <a:endParaRPr lang="en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7A0DDE90-2DB6-6213-E3D6-EE9BD41F6C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4714190"/>
              </p:ext>
            </p:extLst>
          </p:nvPr>
        </p:nvGraphicFramePr>
        <p:xfrm>
          <a:off x="3345425" y="5790882"/>
          <a:ext cx="245315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30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15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22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33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25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36E194-B1DD-1F1D-B1B9-D418F8330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6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F69D-0FE8-4DE7-335F-C35D2FA3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Linear Probing 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87AB5-687F-8B43-4FF5-23BE1E094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7591663" cy="4525963"/>
          </a:xfrm>
        </p:spPr>
        <p:txBody>
          <a:bodyPr/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Hashing: The keys 12, 18, 13, 2, 3, 23, 5 and 15 are inserted into an initially empty hash table of length 10 using open addressing with hash function h(k) = k % 10 and linear probing. What is the resultant hash table?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563832-BCBD-105B-12D4-4B41872D1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339182"/>
              </p:ext>
            </p:extLst>
          </p:nvPr>
        </p:nvGraphicFramePr>
        <p:xfrm>
          <a:off x="2193403" y="4644342"/>
          <a:ext cx="500127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127">
                  <a:extLst>
                    <a:ext uri="{9D8B030D-6E8A-4147-A177-3AD203B41FA5}">
                      <a16:colId xmlns:a16="http://schemas.microsoft.com/office/drawing/2014/main" val="2806540941"/>
                    </a:ext>
                  </a:extLst>
                </a:gridCol>
                <a:gridCol w="500127">
                  <a:extLst>
                    <a:ext uri="{9D8B030D-6E8A-4147-A177-3AD203B41FA5}">
                      <a16:colId xmlns:a16="http://schemas.microsoft.com/office/drawing/2014/main" val="1263569856"/>
                    </a:ext>
                  </a:extLst>
                </a:gridCol>
                <a:gridCol w="500127">
                  <a:extLst>
                    <a:ext uri="{9D8B030D-6E8A-4147-A177-3AD203B41FA5}">
                      <a16:colId xmlns:a16="http://schemas.microsoft.com/office/drawing/2014/main" val="788082948"/>
                    </a:ext>
                  </a:extLst>
                </a:gridCol>
                <a:gridCol w="500127">
                  <a:extLst>
                    <a:ext uri="{9D8B030D-6E8A-4147-A177-3AD203B41FA5}">
                      <a16:colId xmlns:a16="http://schemas.microsoft.com/office/drawing/2014/main" val="3245160161"/>
                    </a:ext>
                  </a:extLst>
                </a:gridCol>
                <a:gridCol w="500127">
                  <a:extLst>
                    <a:ext uri="{9D8B030D-6E8A-4147-A177-3AD203B41FA5}">
                      <a16:colId xmlns:a16="http://schemas.microsoft.com/office/drawing/2014/main" val="3443193553"/>
                    </a:ext>
                  </a:extLst>
                </a:gridCol>
                <a:gridCol w="500127">
                  <a:extLst>
                    <a:ext uri="{9D8B030D-6E8A-4147-A177-3AD203B41FA5}">
                      <a16:colId xmlns:a16="http://schemas.microsoft.com/office/drawing/2014/main" val="853762400"/>
                    </a:ext>
                  </a:extLst>
                </a:gridCol>
                <a:gridCol w="500127">
                  <a:extLst>
                    <a:ext uri="{9D8B030D-6E8A-4147-A177-3AD203B41FA5}">
                      <a16:colId xmlns:a16="http://schemas.microsoft.com/office/drawing/2014/main" val="1898617125"/>
                    </a:ext>
                  </a:extLst>
                </a:gridCol>
                <a:gridCol w="500127">
                  <a:extLst>
                    <a:ext uri="{9D8B030D-6E8A-4147-A177-3AD203B41FA5}">
                      <a16:colId xmlns:a16="http://schemas.microsoft.com/office/drawing/2014/main" val="1354316024"/>
                    </a:ext>
                  </a:extLst>
                </a:gridCol>
                <a:gridCol w="500127">
                  <a:extLst>
                    <a:ext uri="{9D8B030D-6E8A-4147-A177-3AD203B41FA5}">
                      <a16:colId xmlns:a16="http://schemas.microsoft.com/office/drawing/2014/main" val="2727229563"/>
                    </a:ext>
                  </a:extLst>
                </a:gridCol>
                <a:gridCol w="500127">
                  <a:extLst>
                    <a:ext uri="{9D8B030D-6E8A-4147-A177-3AD203B41FA5}">
                      <a16:colId xmlns:a16="http://schemas.microsoft.com/office/drawing/2014/main" val="1307084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4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en-S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37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40062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5BC6C37-E06E-E87C-D8AA-3F38CFC63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2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ED35-99AD-65CC-4196-A1EE64B0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Linear Probing I </a:t>
            </a:r>
            <a:r>
              <a:rPr lang="en-US" altLang="zh-CN" dirty="0"/>
              <a:t>ANS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CC012-719F-9E7D-20C0-7EE3C9528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" y="1356360"/>
            <a:ext cx="7118531" cy="4428199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Keys 12, 18, 13, 2, 3, 23, 5 and 15 </a:t>
            </a:r>
          </a:p>
          <a:p>
            <a:r>
              <a:rPr lang="en-GB" dirty="0"/>
              <a:t>Insert Keys Using Linear Probing:</a:t>
            </a:r>
          </a:p>
          <a:p>
            <a:pPr lvl="1"/>
            <a:r>
              <a:rPr lang="en-GB" dirty="0"/>
              <a:t>Insert `12` at index `2`.</a:t>
            </a:r>
          </a:p>
          <a:p>
            <a:pPr lvl="1"/>
            <a:r>
              <a:rPr lang="en-GB" dirty="0"/>
              <a:t>Insert `18` at index `8`.</a:t>
            </a:r>
          </a:p>
          <a:p>
            <a:pPr lvl="1"/>
            <a:r>
              <a:rPr lang="en-GB" dirty="0"/>
              <a:t>Insert `13` at index `3`.</a:t>
            </a:r>
          </a:p>
          <a:p>
            <a:r>
              <a:rPr lang="en-GB" dirty="0"/>
              <a:t>Attempt to insert `2` at index `2`, but it's occupied. Use linear probing to find the next available slot. It goes to index `4`.</a:t>
            </a:r>
          </a:p>
          <a:p>
            <a:r>
              <a:rPr lang="en-GB" dirty="0"/>
              <a:t>Attempt to insert `3` at index `3`, but it's occupied. Use linear probing to find the next available slot. It goes to index `5`.</a:t>
            </a:r>
          </a:p>
          <a:p>
            <a:r>
              <a:rPr lang="en-GB" dirty="0"/>
              <a:t>Attempt to insert `23` at index `3`, but it's occupied. Use linear probing to find the next available slot. It goes to index `6`.</a:t>
            </a:r>
          </a:p>
          <a:p>
            <a:r>
              <a:rPr lang="en-GB" dirty="0"/>
              <a:t>Attempt to insert `5` at index `5`, but it's occupied. Use linear probing to find the next available slot. It goes to index `7`.</a:t>
            </a:r>
          </a:p>
          <a:p>
            <a:r>
              <a:rPr lang="en-GB" dirty="0"/>
              <a:t>Attempt to insert `15` at index `5`, but it's occupied. Use linear probing to find the next available slot. It goes to index `9`.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E70126-7EF3-82F9-B4A5-D52F5D6A2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86410"/>
              </p:ext>
            </p:extLst>
          </p:nvPr>
        </p:nvGraphicFramePr>
        <p:xfrm>
          <a:off x="2071365" y="5674749"/>
          <a:ext cx="500127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127">
                  <a:extLst>
                    <a:ext uri="{9D8B030D-6E8A-4147-A177-3AD203B41FA5}">
                      <a16:colId xmlns:a16="http://schemas.microsoft.com/office/drawing/2014/main" val="2806540941"/>
                    </a:ext>
                  </a:extLst>
                </a:gridCol>
                <a:gridCol w="500127">
                  <a:extLst>
                    <a:ext uri="{9D8B030D-6E8A-4147-A177-3AD203B41FA5}">
                      <a16:colId xmlns:a16="http://schemas.microsoft.com/office/drawing/2014/main" val="1263569856"/>
                    </a:ext>
                  </a:extLst>
                </a:gridCol>
                <a:gridCol w="500127">
                  <a:extLst>
                    <a:ext uri="{9D8B030D-6E8A-4147-A177-3AD203B41FA5}">
                      <a16:colId xmlns:a16="http://schemas.microsoft.com/office/drawing/2014/main" val="788082948"/>
                    </a:ext>
                  </a:extLst>
                </a:gridCol>
                <a:gridCol w="500127">
                  <a:extLst>
                    <a:ext uri="{9D8B030D-6E8A-4147-A177-3AD203B41FA5}">
                      <a16:colId xmlns:a16="http://schemas.microsoft.com/office/drawing/2014/main" val="3245160161"/>
                    </a:ext>
                  </a:extLst>
                </a:gridCol>
                <a:gridCol w="500127">
                  <a:extLst>
                    <a:ext uri="{9D8B030D-6E8A-4147-A177-3AD203B41FA5}">
                      <a16:colId xmlns:a16="http://schemas.microsoft.com/office/drawing/2014/main" val="3443193553"/>
                    </a:ext>
                  </a:extLst>
                </a:gridCol>
                <a:gridCol w="500127">
                  <a:extLst>
                    <a:ext uri="{9D8B030D-6E8A-4147-A177-3AD203B41FA5}">
                      <a16:colId xmlns:a16="http://schemas.microsoft.com/office/drawing/2014/main" val="853762400"/>
                    </a:ext>
                  </a:extLst>
                </a:gridCol>
                <a:gridCol w="500127">
                  <a:extLst>
                    <a:ext uri="{9D8B030D-6E8A-4147-A177-3AD203B41FA5}">
                      <a16:colId xmlns:a16="http://schemas.microsoft.com/office/drawing/2014/main" val="1898617125"/>
                    </a:ext>
                  </a:extLst>
                </a:gridCol>
                <a:gridCol w="500127">
                  <a:extLst>
                    <a:ext uri="{9D8B030D-6E8A-4147-A177-3AD203B41FA5}">
                      <a16:colId xmlns:a16="http://schemas.microsoft.com/office/drawing/2014/main" val="1354316024"/>
                    </a:ext>
                  </a:extLst>
                </a:gridCol>
                <a:gridCol w="500127">
                  <a:extLst>
                    <a:ext uri="{9D8B030D-6E8A-4147-A177-3AD203B41FA5}">
                      <a16:colId xmlns:a16="http://schemas.microsoft.com/office/drawing/2014/main" val="2727229563"/>
                    </a:ext>
                  </a:extLst>
                </a:gridCol>
                <a:gridCol w="500127">
                  <a:extLst>
                    <a:ext uri="{9D8B030D-6E8A-4147-A177-3AD203B41FA5}">
                      <a16:colId xmlns:a16="http://schemas.microsoft.com/office/drawing/2014/main" val="1307084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4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en-S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37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  <a:endParaRPr lang="en-S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40062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E2A6B-75DF-C67A-0530-33C1A4827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8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90732-7976-19CE-E900-70840038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Linear Probing II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C68B6-1505-A786-2206-547C44325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515100" cy="4525963"/>
          </a:xfrm>
        </p:spPr>
        <p:txBody>
          <a:bodyPr>
            <a:normAutofit/>
          </a:bodyPr>
          <a:lstStyle/>
          <a:p>
            <a:r>
              <a:rPr lang="en-GB" dirty="0"/>
              <a:t>Hashing: A hash table of length 10 uses open addressing with hash function h(k)=k % 10, and linear probing. After inserting 6 values into an empty hash table, the table is as shown below. </a:t>
            </a:r>
          </a:p>
          <a:p>
            <a:r>
              <a:rPr lang="en-GB" dirty="0"/>
              <a:t>Which one of the following choices gives a possible order in which the key values could have been inserted in the table?</a:t>
            </a:r>
          </a:p>
          <a:p>
            <a:r>
              <a:rPr lang="en-GB" dirty="0"/>
              <a:t>A. 46, 34, 42, 23, 52, 33</a:t>
            </a:r>
          </a:p>
          <a:p>
            <a:r>
              <a:rPr lang="en-GB" dirty="0"/>
              <a:t>B. 46, 34, 52, 23, 42, 33</a:t>
            </a:r>
          </a:p>
          <a:p>
            <a:r>
              <a:rPr lang="en-GB" dirty="0"/>
              <a:t>C. 33, 46, 34, 52, 23, 42</a:t>
            </a:r>
          </a:p>
          <a:p>
            <a:r>
              <a:rPr lang="en-GB" dirty="0"/>
              <a:t>D. 33, 46, 34, 52, 42, 23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ADB980-57F2-1ABE-998C-FB0FEA869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074055"/>
              </p:ext>
            </p:extLst>
          </p:nvPr>
        </p:nvGraphicFramePr>
        <p:xfrm>
          <a:off x="4027487" y="4735088"/>
          <a:ext cx="500127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127">
                  <a:extLst>
                    <a:ext uri="{9D8B030D-6E8A-4147-A177-3AD203B41FA5}">
                      <a16:colId xmlns:a16="http://schemas.microsoft.com/office/drawing/2014/main" val="2806540941"/>
                    </a:ext>
                  </a:extLst>
                </a:gridCol>
                <a:gridCol w="500127">
                  <a:extLst>
                    <a:ext uri="{9D8B030D-6E8A-4147-A177-3AD203B41FA5}">
                      <a16:colId xmlns:a16="http://schemas.microsoft.com/office/drawing/2014/main" val="1263569856"/>
                    </a:ext>
                  </a:extLst>
                </a:gridCol>
                <a:gridCol w="500127">
                  <a:extLst>
                    <a:ext uri="{9D8B030D-6E8A-4147-A177-3AD203B41FA5}">
                      <a16:colId xmlns:a16="http://schemas.microsoft.com/office/drawing/2014/main" val="788082948"/>
                    </a:ext>
                  </a:extLst>
                </a:gridCol>
                <a:gridCol w="500127">
                  <a:extLst>
                    <a:ext uri="{9D8B030D-6E8A-4147-A177-3AD203B41FA5}">
                      <a16:colId xmlns:a16="http://schemas.microsoft.com/office/drawing/2014/main" val="3245160161"/>
                    </a:ext>
                  </a:extLst>
                </a:gridCol>
                <a:gridCol w="500127">
                  <a:extLst>
                    <a:ext uri="{9D8B030D-6E8A-4147-A177-3AD203B41FA5}">
                      <a16:colId xmlns:a16="http://schemas.microsoft.com/office/drawing/2014/main" val="3443193553"/>
                    </a:ext>
                  </a:extLst>
                </a:gridCol>
                <a:gridCol w="500127">
                  <a:extLst>
                    <a:ext uri="{9D8B030D-6E8A-4147-A177-3AD203B41FA5}">
                      <a16:colId xmlns:a16="http://schemas.microsoft.com/office/drawing/2014/main" val="853762400"/>
                    </a:ext>
                  </a:extLst>
                </a:gridCol>
                <a:gridCol w="500127">
                  <a:extLst>
                    <a:ext uri="{9D8B030D-6E8A-4147-A177-3AD203B41FA5}">
                      <a16:colId xmlns:a16="http://schemas.microsoft.com/office/drawing/2014/main" val="1898617125"/>
                    </a:ext>
                  </a:extLst>
                </a:gridCol>
                <a:gridCol w="500127">
                  <a:extLst>
                    <a:ext uri="{9D8B030D-6E8A-4147-A177-3AD203B41FA5}">
                      <a16:colId xmlns:a16="http://schemas.microsoft.com/office/drawing/2014/main" val="1354316024"/>
                    </a:ext>
                  </a:extLst>
                </a:gridCol>
                <a:gridCol w="500127">
                  <a:extLst>
                    <a:ext uri="{9D8B030D-6E8A-4147-A177-3AD203B41FA5}">
                      <a16:colId xmlns:a16="http://schemas.microsoft.com/office/drawing/2014/main" val="2727229563"/>
                    </a:ext>
                  </a:extLst>
                </a:gridCol>
                <a:gridCol w="500127">
                  <a:extLst>
                    <a:ext uri="{9D8B030D-6E8A-4147-A177-3AD203B41FA5}">
                      <a16:colId xmlns:a16="http://schemas.microsoft.com/office/drawing/2014/main" val="1307084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4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en-S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37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42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52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46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33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40062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A42FE5A-D7B4-BDF2-E86E-EBD108BB8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6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4293-DA34-509E-F5F2-11AA7D78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Linear Probing II ANS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DB37-EA47-7BEA-E932-6F0A8CC12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A. 46, 34, 42, 23, 52, 33</a:t>
            </a:r>
          </a:p>
          <a:p>
            <a:r>
              <a:rPr lang="en-GB" dirty="0"/>
              <a:t>B. 46, 34, 52, 23, 42, 33</a:t>
            </a:r>
          </a:p>
          <a:p>
            <a:r>
              <a:rPr lang="en-GB" dirty="0"/>
              <a:t>C. 33, 46, 34, 52, 23, 42</a:t>
            </a:r>
          </a:p>
          <a:p>
            <a:r>
              <a:rPr lang="en-GB" dirty="0"/>
              <a:t>D. 33, 46, 34, 52, 42, 23</a:t>
            </a:r>
          </a:p>
          <a:p>
            <a:r>
              <a:rPr lang="en-GB" dirty="0"/>
              <a:t>ANS: A. </a:t>
            </a:r>
          </a:p>
          <a:p>
            <a:pPr lvl="1"/>
            <a:r>
              <a:rPr lang="en-GB" dirty="0"/>
              <a:t>46, 34, 42, 23: no collision</a:t>
            </a:r>
          </a:p>
          <a:p>
            <a:pPr lvl="1"/>
            <a:r>
              <a:rPr lang="en-GB" dirty="0"/>
              <a:t>52: collision, placed in 5</a:t>
            </a:r>
          </a:p>
          <a:p>
            <a:pPr lvl="1"/>
            <a:r>
              <a:rPr lang="en-GB" dirty="0"/>
              <a:t>33: collision, placed in 7</a:t>
            </a:r>
            <a:endParaRPr lang="en-SE" dirty="0"/>
          </a:p>
          <a:p>
            <a:endParaRPr lang="en-S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B7BF25-E9EC-A85B-F186-6DBBABA26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842091"/>
              </p:ext>
            </p:extLst>
          </p:nvPr>
        </p:nvGraphicFramePr>
        <p:xfrm>
          <a:off x="2071365" y="5674749"/>
          <a:ext cx="500127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127">
                  <a:extLst>
                    <a:ext uri="{9D8B030D-6E8A-4147-A177-3AD203B41FA5}">
                      <a16:colId xmlns:a16="http://schemas.microsoft.com/office/drawing/2014/main" val="2806540941"/>
                    </a:ext>
                  </a:extLst>
                </a:gridCol>
                <a:gridCol w="500127">
                  <a:extLst>
                    <a:ext uri="{9D8B030D-6E8A-4147-A177-3AD203B41FA5}">
                      <a16:colId xmlns:a16="http://schemas.microsoft.com/office/drawing/2014/main" val="1263569856"/>
                    </a:ext>
                  </a:extLst>
                </a:gridCol>
                <a:gridCol w="500127">
                  <a:extLst>
                    <a:ext uri="{9D8B030D-6E8A-4147-A177-3AD203B41FA5}">
                      <a16:colId xmlns:a16="http://schemas.microsoft.com/office/drawing/2014/main" val="788082948"/>
                    </a:ext>
                  </a:extLst>
                </a:gridCol>
                <a:gridCol w="500127">
                  <a:extLst>
                    <a:ext uri="{9D8B030D-6E8A-4147-A177-3AD203B41FA5}">
                      <a16:colId xmlns:a16="http://schemas.microsoft.com/office/drawing/2014/main" val="3245160161"/>
                    </a:ext>
                  </a:extLst>
                </a:gridCol>
                <a:gridCol w="500127">
                  <a:extLst>
                    <a:ext uri="{9D8B030D-6E8A-4147-A177-3AD203B41FA5}">
                      <a16:colId xmlns:a16="http://schemas.microsoft.com/office/drawing/2014/main" val="3443193553"/>
                    </a:ext>
                  </a:extLst>
                </a:gridCol>
                <a:gridCol w="500127">
                  <a:extLst>
                    <a:ext uri="{9D8B030D-6E8A-4147-A177-3AD203B41FA5}">
                      <a16:colId xmlns:a16="http://schemas.microsoft.com/office/drawing/2014/main" val="853762400"/>
                    </a:ext>
                  </a:extLst>
                </a:gridCol>
                <a:gridCol w="500127">
                  <a:extLst>
                    <a:ext uri="{9D8B030D-6E8A-4147-A177-3AD203B41FA5}">
                      <a16:colId xmlns:a16="http://schemas.microsoft.com/office/drawing/2014/main" val="1898617125"/>
                    </a:ext>
                  </a:extLst>
                </a:gridCol>
                <a:gridCol w="500127">
                  <a:extLst>
                    <a:ext uri="{9D8B030D-6E8A-4147-A177-3AD203B41FA5}">
                      <a16:colId xmlns:a16="http://schemas.microsoft.com/office/drawing/2014/main" val="1354316024"/>
                    </a:ext>
                  </a:extLst>
                </a:gridCol>
                <a:gridCol w="500127">
                  <a:extLst>
                    <a:ext uri="{9D8B030D-6E8A-4147-A177-3AD203B41FA5}">
                      <a16:colId xmlns:a16="http://schemas.microsoft.com/office/drawing/2014/main" val="2727229563"/>
                    </a:ext>
                  </a:extLst>
                </a:gridCol>
                <a:gridCol w="500127">
                  <a:extLst>
                    <a:ext uri="{9D8B030D-6E8A-4147-A177-3AD203B41FA5}">
                      <a16:colId xmlns:a16="http://schemas.microsoft.com/office/drawing/2014/main" val="1307084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4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en-S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37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42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52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46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33</a:t>
                      </a:r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40062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8B5E3B6-36E6-FEC8-56F7-E1744F269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2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3520-D9CB-8FE4-4393-640267EB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Linear Probing III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EC2F5-BA82-5875-89F6-0238E989C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the probability of next key going in the open slots in the following hash able? Assume each table index is equally likely for each key. Hash(k) = k % 7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2EC0C-0690-5DD6-026F-D835DE0E2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761" y="2785249"/>
            <a:ext cx="5314138" cy="1182881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E0AC07C-CB1E-107E-C3B5-7C4DE284B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9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6327-A55F-C3D9-2B73-96A45521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38 </a:t>
            </a:r>
            <a:r>
              <a:rPr lang="en-US" altLang="zh-CN" dirty="0"/>
              <a:t>ANS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E1423-64D8-FA3D-D2DD-BC50E7F46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14048"/>
            <a:ext cx="8229600" cy="2912115"/>
          </a:xfrm>
        </p:spPr>
        <p:txBody>
          <a:bodyPr>
            <a:normAutofit/>
          </a:bodyPr>
          <a:lstStyle/>
          <a:p>
            <a:r>
              <a:rPr lang="en-GB" dirty="0"/>
              <a:t>ANS: </a:t>
            </a:r>
            <a:r>
              <a:rPr lang="en-SE" b="1" i="0" dirty="0">
                <a:solidFill>
                  <a:srgbClr val="0A6129"/>
                </a:solidFill>
                <a:effectLst/>
                <a:latin typeface="Lato Extended"/>
              </a:rPr>
              <a:t>3/7, 1/7, 3/7</a:t>
            </a:r>
            <a:endParaRPr lang="en-SE" dirty="0"/>
          </a:p>
          <a:p>
            <a:r>
              <a:rPr lang="en-GB" dirty="0"/>
              <a:t>Probability of placing into position 1 = prob(hashing into 6) + prob(hashing into 0) + prob(hashing into 1) = 1/7+1/7+1/7=3/7</a:t>
            </a:r>
          </a:p>
          <a:p>
            <a:r>
              <a:rPr lang="en-GB" dirty="0"/>
              <a:t>Probability of placing into position 2 = prob(hashing into 2) = 1/7</a:t>
            </a:r>
          </a:p>
          <a:p>
            <a:r>
              <a:rPr lang="en-GB" dirty="0"/>
              <a:t>Probability of placing into position 5 = prob(hashing into 3) + prob(hashing into 4) + prob(hashing into 5) = 1/7+1/7+1/7=3/7</a:t>
            </a:r>
            <a:endParaRPr lang="en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F33A09-2F20-1341-765E-D8AD234A8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389" y="1886363"/>
            <a:ext cx="5314138" cy="1182881"/>
          </a:xfrm>
          <a:prstGeom prst="rect">
            <a:avLst/>
          </a:prstGeom>
        </p:spPr>
      </p:pic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F6AF13EF-1574-835F-E4FC-4C347CE8ED0F}"/>
              </a:ext>
            </a:extLst>
          </p:cNvPr>
          <p:cNvSpPr/>
          <p:nvPr/>
        </p:nvSpPr>
        <p:spPr>
          <a:xfrm>
            <a:off x="2416360" y="1560057"/>
            <a:ext cx="1103972" cy="458262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C2C9954E-CCB2-1186-2364-002A8BB3B34F}"/>
              </a:ext>
            </a:extLst>
          </p:cNvPr>
          <p:cNvSpPr/>
          <p:nvPr/>
        </p:nvSpPr>
        <p:spPr>
          <a:xfrm flipH="1">
            <a:off x="3341912" y="1377495"/>
            <a:ext cx="3813716" cy="637687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37FA8-5AAA-C91F-D966-202C3945DB52}"/>
              </a:ext>
            </a:extLst>
          </p:cNvPr>
          <p:cNvSpPr txBox="1"/>
          <p:nvPr/>
        </p:nvSpPr>
        <p:spPr>
          <a:xfrm>
            <a:off x="3074283" y="2082913"/>
            <a:ext cx="8920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2400" b="1" i="0" dirty="0">
                <a:solidFill>
                  <a:srgbClr val="0A6129"/>
                </a:solidFill>
                <a:effectLst/>
                <a:latin typeface="Lato Extended"/>
              </a:rPr>
              <a:t>3/7</a:t>
            </a:r>
            <a:endParaRPr lang="en-SE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E5AA9C-0B44-71CD-3186-F3EE28A8B6F5}"/>
              </a:ext>
            </a:extLst>
          </p:cNvPr>
          <p:cNvSpPr txBox="1"/>
          <p:nvPr/>
        </p:nvSpPr>
        <p:spPr>
          <a:xfrm>
            <a:off x="3872177" y="2082912"/>
            <a:ext cx="8920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i="0" dirty="0">
                <a:solidFill>
                  <a:srgbClr val="0A6129"/>
                </a:solidFill>
                <a:effectLst/>
                <a:latin typeface="Lato Extended"/>
              </a:rPr>
              <a:t>1</a:t>
            </a:r>
            <a:r>
              <a:rPr lang="en-SE" sz="2400" b="1" i="0" dirty="0">
                <a:solidFill>
                  <a:srgbClr val="0A6129"/>
                </a:solidFill>
                <a:effectLst/>
                <a:latin typeface="Lato Extended"/>
              </a:rPr>
              <a:t>/7</a:t>
            </a:r>
            <a:endParaRPr lang="en-SE" sz="2400" dirty="0"/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6760E17E-3ADE-F1A8-87C1-C80C40FEC93B}"/>
              </a:ext>
            </a:extLst>
          </p:cNvPr>
          <p:cNvSpPr/>
          <p:nvPr/>
        </p:nvSpPr>
        <p:spPr>
          <a:xfrm>
            <a:off x="4933457" y="1417638"/>
            <a:ext cx="1497341" cy="458262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6EAEAA83-F852-714D-B8C4-660D508C672E}"/>
              </a:ext>
            </a:extLst>
          </p:cNvPr>
          <p:cNvSpPr/>
          <p:nvPr/>
        </p:nvSpPr>
        <p:spPr>
          <a:xfrm>
            <a:off x="5561965" y="1508919"/>
            <a:ext cx="868833" cy="458262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32EA67-7E39-02C3-18E6-BB0BB6A6B1DA}"/>
              </a:ext>
            </a:extLst>
          </p:cNvPr>
          <p:cNvSpPr txBox="1"/>
          <p:nvPr/>
        </p:nvSpPr>
        <p:spPr>
          <a:xfrm>
            <a:off x="6140868" y="2082913"/>
            <a:ext cx="8920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2400" b="1" i="0" dirty="0">
                <a:solidFill>
                  <a:srgbClr val="0A6129"/>
                </a:solidFill>
                <a:effectLst/>
                <a:latin typeface="Lato Extended"/>
              </a:rPr>
              <a:t>3/7</a:t>
            </a:r>
            <a:endParaRPr lang="en-SE" sz="2400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E76997A6-FC55-3138-128E-E4900158B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10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462C-29A7-DE16-AE24-BE0D627B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0B79-E659-D7F5-1561-63A7F9153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82" y="1591519"/>
            <a:ext cx="8229600" cy="4525963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nsert keys into a hash table of size 5, using different collision resolution methods. </a:t>
            </a:r>
          </a:p>
          <a:p>
            <a:pPr algn="l"/>
            <a:r>
              <a:rPr lang="en-GB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 function</a:t>
            </a:r>
            <a:r>
              <a:rPr lang="en-GB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h(k)=k%5 (maps keys to indices 0–4)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Keys to insert</a:t>
            </a:r>
            <a:r>
              <a:rPr lang="en-GB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10, 22, 15, 33, 25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Separate Chaining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Linear Probing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Quadratic Probing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Double Hashing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hash functions: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h1(k)=k%5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h2(k)=1+(k%3) (step size)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Probe sequence: Probe(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k,i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)=(h1(k)+i⋅h2(k))%5</a:t>
            </a:r>
          </a:p>
          <a:p>
            <a:endParaRPr lang="en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895F4E57-6661-8899-E379-6011C7AB7F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0967769"/>
              </p:ext>
            </p:extLst>
          </p:nvPr>
        </p:nvGraphicFramePr>
        <p:xfrm>
          <a:off x="6349397" y="2793039"/>
          <a:ext cx="245315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30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32DFF14-41FD-0A74-B816-4F0795E3E8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0862311"/>
              </p:ext>
            </p:extLst>
          </p:nvPr>
        </p:nvGraphicFramePr>
        <p:xfrm>
          <a:off x="6349397" y="3736897"/>
          <a:ext cx="245315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30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693E7A8E-2B9D-61D2-BC6F-83F18E4540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6466231"/>
              </p:ext>
            </p:extLst>
          </p:nvPr>
        </p:nvGraphicFramePr>
        <p:xfrm>
          <a:off x="6349397" y="4718248"/>
          <a:ext cx="245315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30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49C4F602-3BB7-C93E-2C38-0A584768BA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4580676"/>
              </p:ext>
            </p:extLst>
          </p:nvPr>
        </p:nvGraphicFramePr>
        <p:xfrm>
          <a:off x="6349397" y="5641401"/>
          <a:ext cx="245315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30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5D3FB28-D89D-93C2-D36A-747DB8C45386}"/>
              </a:ext>
            </a:extLst>
          </p:cNvPr>
          <p:cNvSpPr txBox="1"/>
          <p:nvPr/>
        </p:nvSpPr>
        <p:spPr>
          <a:xfrm>
            <a:off x="5946261" y="29584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SE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F8F6F-C6D2-8350-21E0-682B6E110E8E}"/>
              </a:ext>
            </a:extLst>
          </p:cNvPr>
          <p:cNvSpPr txBox="1"/>
          <p:nvPr/>
        </p:nvSpPr>
        <p:spPr>
          <a:xfrm>
            <a:off x="5946261" y="38545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SE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863C4-72F2-3FBC-5BA8-4D6A1A4353C9}"/>
              </a:ext>
            </a:extLst>
          </p:cNvPr>
          <p:cNvSpPr txBox="1"/>
          <p:nvPr/>
        </p:nvSpPr>
        <p:spPr>
          <a:xfrm>
            <a:off x="5946261" y="4828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endParaRPr lang="en-SE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B8DF59-74EE-F308-393E-B99AE01C113A}"/>
              </a:ext>
            </a:extLst>
          </p:cNvPr>
          <p:cNvSpPr txBox="1"/>
          <p:nvPr/>
        </p:nvSpPr>
        <p:spPr>
          <a:xfrm>
            <a:off x="5946261" y="58140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  <a:endParaRPr lang="en-SE" sz="2400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9569855-24CD-1018-8ADC-8E6194F7F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9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942E-77D3-B0AF-07C5-BD977F9BF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Separate Chaining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281B-5200-D23D-6DD9-41880C361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Each slot contains a linked list. Colliding keys are appended to the list at the hashed index.</a:t>
            </a:r>
          </a:p>
          <a:p>
            <a:r>
              <a:rPr lang="en-GB" dirty="0"/>
              <a:t>Step-by-Step Insertion:</a:t>
            </a:r>
          </a:p>
          <a:p>
            <a:r>
              <a:rPr lang="en-GB" dirty="0"/>
              <a:t>10: h(10)=0 → Slot 0: ``</a:t>
            </a:r>
          </a:p>
          <a:p>
            <a:r>
              <a:rPr lang="en-GB" dirty="0"/>
              <a:t>22: h(22)=2 → Slot 2: ``</a:t>
            </a:r>
          </a:p>
          <a:p>
            <a:r>
              <a:rPr lang="en-GB" dirty="0"/>
              <a:t>15: h(15)=0 → Collision at Slot 0. Append to list: [10 → 15]</a:t>
            </a:r>
          </a:p>
          <a:p>
            <a:r>
              <a:rPr lang="en-GB" dirty="0"/>
              <a:t>33: h(33)=3 → Slot 3: ``</a:t>
            </a:r>
          </a:p>
          <a:p>
            <a:r>
              <a:rPr lang="en-GB" dirty="0"/>
              <a:t>25: h(25)=0 → Collision at Slot 0. Append to list: [10 → 15 → 25]</a:t>
            </a:r>
            <a:endParaRPr lang="en-S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DCEE496-77DB-6721-78EC-7390F162BD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0384908"/>
              </p:ext>
            </p:extLst>
          </p:nvPr>
        </p:nvGraphicFramePr>
        <p:xfrm>
          <a:off x="3096768" y="5664899"/>
          <a:ext cx="362769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337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550141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639699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614111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16405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10-&gt;15-&gt;25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22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33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AD9DD82-D5B7-41E7-7295-C4A6DA04D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9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41860</TotalTime>
  <Words>1301</Words>
  <Application>Microsoft Office PowerPoint</Application>
  <PresentationFormat>On-screen Show (4:3)</PresentationFormat>
  <Paragraphs>233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Helvetica</vt:lpstr>
      <vt:lpstr>Lato Extended</vt:lpstr>
      <vt:lpstr>Arial</vt:lpstr>
      <vt:lpstr>Calibri</vt:lpstr>
      <vt:lpstr>Times New Roman</vt:lpstr>
      <vt:lpstr>Wingdings</vt:lpstr>
      <vt:lpstr>Office Theme</vt:lpstr>
      <vt:lpstr>Lecture 7 Hash Tables Exercises</vt:lpstr>
      <vt:lpstr>Quiz: Linear Probing I</vt:lpstr>
      <vt:lpstr>Quiz: Linear Probing I ANS</vt:lpstr>
      <vt:lpstr>Quiz: Linear Probing II</vt:lpstr>
      <vt:lpstr>Quiz: Linear Probing II ANS</vt:lpstr>
      <vt:lpstr>Quiz: Linear Probing III</vt:lpstr>
      <vt:lpstr>Question 38 ANS</vt:lpstr>
      <vt:lpstr>Hashing</vt:lpstr>
      <vt:lpstr>Separate Chaining</vt:lpstr>
      <vt:lpstr>Linear Probing</vt:lpstr>
      <vt:lpstr>Quadratic Probing</vt:lpstr>
      <vt:lpstr>Double Hashing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1256</cp:revision>
  <dcterms:created xsi:type="dcterms:W3CDTF">2018-08-13T22:58:39Z</dcterms:created>
  <dcterms:modified xsi:type="dcterms:W3CDTF">2025-03-03T14:11:33Z</dcterms:modified>
</cp:coreProperties>
</file>