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415" r:id="rId3"/>
    <p:sldId id="416" r:id="rId4"/>
    <p:sldId id="334" r:id="rId5"/>
    <p:sldId id="410" r:id="rId6"/>
    <p:sldId id="394" r:id="rId7"/>
    <p:sldId id="411" r:id="rId8"/>
    <p:sldId id="406" r:id="rId9"/>
    <p:sldId id="413" r:id="rId10"/>
    <p:sldId id="41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1700AE"/>
    <a:srgbClr val="E6A20E"/>
    <a:srgbClr val="2000EA"/>
    <a:srgbClr val="FB0008"/>
    <a:srgbClr val="140087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0376" autoAdjust="0"/>
    <p:restoredTop sz="86928" autoAdjust="0"/>
  </p:normalViewPr>
  <p:slideViewPr>
    <p:cSldViewPr snapToGrid="0" snapToObjects="1">
      <p:cViewPr varScale="1">
        <p:scale>
          <a:sx n="71" d="100"/>
          <a:sy n="71" d="100"/>
        </p:scale>
        <p:origin x="157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386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97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Each node can have 2 subtrees.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left of a given node are smaller.</a:t>
            </a:r>
          </a:p>
          <a:p>
            <a:pPr marL="342900" indent="-342900">
              <a:spcBef>
                <a:spcPts val="100"/>
              </a:spcBef>
              <a:spcAft>
                <a:spcPts val="1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GB" sz="1200" dirty="0">
                <a:latin typeface="Arial"/>
                <a:cs typeface="Arial"/>
              </a:rPr>
              <a:t>Items to the right of a given node are larger.</a:t>
            </a:r>
            <a:endParaRPr lang="en-US" sz="1200" dirty="0">
              <a:latin typeface="Arial"/>
              <a:cs typeface="Arial"/>
            </a:endParaRPr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68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r>
              <a:rPr lang="en-GB" dirty="0"/>
              <a:t>We can draw the tree now and derive the post order traversal DCBGFEA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7548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0D38F-A386-C92D-9355-3F06AC94C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15C607-B20D-C71A-B60B-839CA1B998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48C07B-4BA2-064E-468E-60AB05E2AC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For a binary tree, its pre-order traversal of nodes is </a:t>
            </a:r>
            <a:r>
              <a:rPr lang="pt-BR" sz="1200" dirty="0"/>
              <a:t>ABCDEFG</a:t>
            </a:r>
            <a:r>
              <a:rPr lang="en-GB" sz="1200" dirty="0"/>
              <a:t>; its in-order traversal of nodes is </a:t>
            </a:r>
            <a:r>
              <a:rPr lang="pt-BR" sz="1200" dirty="0"/>
              <a:t>CDBAEGF</a:t>
            </a:r>
            <a:r>
              <a:rPr lang="en-GB" sz="1200" dirty="0"/>
              <a:t>. Construct the tree. What is the post-order traversal of nodes?</a:t>
            </a:r>
          </a:p>
          <a:p>
            <a:r>
              <a:rPr lang="en-GB" dirty="0"/>
              <a:t>ANS: we know A is the tree root from pre-order traversal. In-order traversal is </a:t>
            </a:r>
            <a:r>
              <a:rPr lang="pt-BR" sz="1200" dirty="0"/>
              <a:t>CDBAEGF</a:t>
            </a:r>
            <a:r>
              <a:rPr lang="en-GB" dirty="0"/>
              <a:t>, so we know left subtree has nodes </a:t>
            </a:r>
            <a:r>
              <a:rPr lang="pt-BR" sz="1200" dirty="0"/>
              <a:t>CDB</a:t>
            </a:r>
            <a:r>
              <a:rPr lang="en-GB" dirty="0"/>
              <a:t>, and right subtree has nodes </a:t>
            </a:r>
            <a:r>
              <a:rPr lang="pt-BR" sz="1200" dirty="0"/>
              <a:t>EGF</a:t>
            </a:r>
            <a:r>
              <a:rPr lang="en-GB" dirty="0"/>
              <a:t>.</a:t>
            </a:r>
          </a:p>
          <a:p>
            <a:r>
              <a:rPr lang="en-GB" dirty="0"/>
              <a:t>For the left subtree, pre-order traversal is </a:t>
            </a:r>
            <a:r>
              <a:rPr lang="pt-BR" sz="1200" dirty="0"/>
              <a:t>BCD</a:t>
            </a:r>
            <a:r>
              <a:rPr lang="en-GB" dirty="0"/>
              <a:t>, so we know B is the subtree root; In-order traversal is </a:t>
            </a:r>
            <a:r>
              <a:rPr lang="pt-BR" sz="1200" dirty="0"/>
              <a:t>CDB</a:t>
            </a:r>
            <a:r>
              <a:rPr lang="en-GB" dirty="0"/>
              <a:t>, so we know left subtree has nodes CD, and right subtree has no node.</a:t>
            </a:r>
          </a:p>
          <a:p>
            <a:r>
              <a:rPr lang="en-GB" dirty="0"/>
              <a:t>For the left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CD</a:t>
            </a:r>
            <a:r>
              <a:rPr lang="en-GB" dirty="0"/>
              <a:t>, so we know C is the subtree root; In-order traversal is </a:t>
            </a:r>
            <a:r>
              <a:rPr lang="pt-BR" sz="1200" dirty="0"/>
              <a:t>CD</a:t>
            </a:r>
            <a:r>
              <a:rPr lang="en-GB" dirty="0"/>
              <a:t>, so we know left subtree has no node, and right subtree has node D.</a:t>
            </a:r>
          </a:p>
          <a:p>
            <a:r>
              <a:rPr lang="en-GB" dirty="0"/>
              <a:t>For the right subtree, pre-order traversal is </a:t>
            </a:r>
            <a:r>
              <a:rPr lang="pt-BR" sz="1200" dirty="0"/>
              <a:t>EFG</a:t>
            </a:r>
            <a:r>
              <a:rPr lang="en-GB" dirty="0"/>
              <a:t>, so we know E is the subtree root; In-order traversal is </a:t>
            </a:r>
            <a:r>
              <a:rPr lang="pt-BR" sz="1200" dirty="0"/>
              <a:t>EGF</a:t>
            </a:r>
            <a:r>
              <a:rPr lang="en-GB" dirty="0"/>
              <a:t>, so we know left subtree has no node, and right subtree has nodes GF.</a:t>
            </a:r>
          </a:p>
          <a:p>
            <a:r>
              <a:rPr lang="en-GB" dirty="0"/>
              <a:t>For the right </a:t>
            </a:r>
            <a:r>
              <a:rPr lang="en-GB" dirty="0" err="1"/>
              <a:t>subsubtree</a:t>
            </a:r>
            <a:r>
              <a:rPr lang="en-GB" dirty="0"/>
              <a:t>, pre-order traversal is </a:t>
            </a:r>
            <a:r>
              <a:rPr lang="pt-BR" sz="1200" dirty="0"/>
              <a:t>FG</a:t>
            </a:r>
            <a:r>
              <a:rPr lang="en-GB" dirty="0"/>
              <a:t>, so we know F is the subtree root; In-order traversal is </a:t>
            </a:r>
            <a:r>
              <a:rPr lang="pt-BR" sz="1200" dirty="0"/>
              <a:t>GF</a:t>
            </a:r>
            <a:r>
              <a:rPr lang="en-GB" dirty="0"/>
              <a:t>, so we know left subtree has node G, and right subtree has no node.</a:t>
            </a:r>
          </a:p>
          <a:p>
            <a:endParaRPr lang="en-SE" dirty="0"/>
          </a:p>
          <a:p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113BE-363A-C59D-C88F-6A1A64AEE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F62E29-99FC-EB40-923F-D38E4FE7BE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3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8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dirty="0"/>
              <a:t>Binary Search Tree and </a:t>
            </a:r>
            <a:r>
              <a:rPr lang="en-US" dirty="0" err="1"/>
              <a:t>Trie</a:t>
            </a:r>
            <a:r>
              <a:rPr lang="en-US" dirty="0"/>
              <a:t> Exercises ANS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40A6A-3F61-8963-FAEF-A4805CEA2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29DE-E044-DEB1-4B3F-57848C29E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C1B42-5C13-4FCA-8C93-2C629CE1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61" y="968752"/>
            <a:ext cx="5212585" cy="5889248"/>
          </a:xfrm>
        </p:spPr>
        <p:txBody>
          <a:bodyPr>
            <a:normAutofit fontScale="70000" lnSpcReduction="20000"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</a:p>
          <a:p>
            <a:r>
              <a:rPr lang="en-GB" dirty="0"/>
              <a:t>1. Root Identification: The first element in pre-order (A) is the root.</a:t>
            </a:r>
          </a:p>
          <a:p>
            <a:r>
              <a:rPr lang="en-GB" dirty="0"/>
              <a:t>2. Subtree Division:</a:t>
            </a:r>
          </a:p>
          <a:p>
            <a:r>
              <a:rPr lang="en-GB" dirty="0"/>
              <a:t>   - In in-order traversal, elements before A (CDB) form the left subtree, and elements after (EGF) form the right subtree.</a:t>
            </a:r>
          </a:p>
          <a:p>
            <a:r>
              <a:rPr lang="en-GB" dirty="0"/>
              <a:t>3. Left Subtree Construction:</a:t>
            </a:r>
          </a:p>
          <a:p>
            <a:r>
              <a:rPr lang="en-GB" dirty="0"/>
              <a:t>   - Pre-order segment for left: BCD</a:t>
            </a:r>
          </a:p>
          <a:p>
            <a:r>
              <a:rPr lang="en-GB" dirty="0"/>
              <a:t>   - Root is B (first in pre-order). In in-order (CDB), left of B is CD and right is empty.</a:t>
            </a:r>
          </a:p>
          <a:p>
            <a:r>
              <a:rPr lang="en-GB" dirty="0"/>
              <a:t>   - B’s left child: C (next in pre-order). In in-order (CD), C has a right child D.</a:t>
            </a:r>
          </a:p>
          <a:p>
            <a:r>
              <a:rPr lang="en-GB" dirty="0"/>
              <a:t>4. Right Subtree Construction:</a:t>
            </a:r>
          </a:p>
          <a:p>
            <a:r>
              <a:rPr lang="en-GB" dirty="0"/>
              <a:t>   - Pre-order segment for right: EFG</a:t>
            </a:r>
          </a:p>
          <a:p>
            <a:r>
              <a:rPr lang="en-GB" dirty="0"/>
              <a:t>   - Root is E (first in pre-order). In in-order (EGF), E has a right segment GF.</a:t>
            </a:r>
          </a:p>
          <a:p>
            <a:r>
              <a:rPr lang="en-GB" dirty="0"/>
              <a:t>   - E’s right child: F (next in pre-order). In in-order (GF), F has a left child G.</a:t>
            </a:r>
          </a:p>
          <a:p>
            <a:r>
              <a:rPr lang="en-GB" dirty="0"/>
              <a:t>We can draw the tree now and derive the post order traversal DCBGFEA.</a:t>
            </a:r>
          </a:p>
        </p:txBody>
      </p:sp>
      <p:sp>
        <p:nvSpPr>
          <p:cNvPr id="13" name="Google Shape;1373;p69">
            <a:extLst>
              <a:ext uri="{FF2B5EF4-FFF2-40B4-BE49-F238E27FC236}">
                <a16:creationId xmlns:a16="http://schemas.microsoft.com/office/drawing/2014/main" id="{D7115FB7-A15F-7664-3B9F-1105B564ECD6}"/>
              </a:ext>
            </a:extLst>
          </p:cNvPr>
          <p:cNvSpPr/>
          <p:nvPr/>
        </p:nvSpPr>
        <p:spPr>
          <a:xfrm>
            <a:off x="6778525" y="21714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A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4" name="Google Shape;1377;p69">
            <a:extLst>
              <a:ext uri="{FF2B5EF4-FFF2-40B4-BE49-F238E27FC236}">
                <a16:creationId xmlns:a16="http://schemas.microsoft.com/office/drawing/2014/main" id="{26D9B52D-E84B-A982-60C0-93F942DEEF5B}"/>
              </a:ext>
            </a:extLst>
          </p:cNvPr>
          <p:cNvSpPr/>
          <p:nvPr/>
        </p:nvSpPr>
        <p:spPr>
          <a:xfrm>
            <a:off x="7705232" y="287409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E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5" name="Google Shape;1382;p69">
            <a:extLst>
              <a:ext uri="{FF2B5EF4-FFF2-40B4-BE49-F238E27FC236}">
                <a16:creationId xmlns:a16="http://schemas.microsoft.com/office/drawing/2014/main" id="{80245BBD-0D3A-9D86-CF7E-4B2CF550561E}"/>
              </a:ext>
            </a:extLst>
          </p:cNvPr>
          <p:cNvCxnSpPr>
            <a:cxnSpLocks/>
            <a:stCxn id="13" idx="5"/>
            <a:endCxn id="14" idx="1"/>
          </p:cNvCxnSpPr>
          <p:nvPr/>
        </p:nvCxnSpPr>
        <p:spPr>
          <a:xfrm>
            <a:off x="7293986" y="2686948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378;p69">
            <a:extLst>
              <a:ext uri="{FF2B5EF4-FFF2-40B4-BE49-F238E27FC236}">
                <a16:creationId xmlns:a16="http://schemas.microsoft.com/office/drawing/2014/main" id="{B6E85B1E-8C57-B9E3-E7AF-D34D4D6B1A1B}"/>
              </a:ext>
            </a:extLst>
          </p:cNvPr>
          <p:cNvSpPr/>
          <p:nvPr/>
        </p:nvSpPr>
        <p:spPr>
          <a:xfrm>
            <a:off x="8476169" y="34666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F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7" name="Google Shape;1387;p69">
            <a:extLst>
              <a:ext uri="{FF2B5EF4-FFF2-40B4-BE49-F238E27FC236}">
                <a16:creationId xmlns:a16="http://schemas.microsoft.com/office/drawing/2014/main" id="{4EF0D968-5D2C-E4D6-5558-8E1D8711B48F}"/>
              </a:ext>
            </a:extLst>
          </p:cNvPr>
          <p:cNvCxnSpPr>
            <a:cxnSpLocks/>
            <a:stCxn id="16" idx="1"/>
            <a:endCxn id="14" idx="5"/>
          </p:cNvCxnSpPr>
          <p:nvPr/>
        </p:nvCxnSpPr>
        <p:spPr>
          <a:xfrm flipH="1" flipV="1">
            <a:off x="8220693" y="3389552"/>
            <a:ext cx="343915" cy="1655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1376;p69">
            <a:extLst>
              <a:ext uri="{FF2B5EF4-FFF2-40B4-BE49-F238E27FC236}">
                <a16:creationId xmlns:a16="http://schemas.microsoft.com/office/drawing/2014/main" id="{FA881FC3-56A2-4114-5880-15ACA69E6278}"/>
              </a:ext>
            </a:extLst>
          </p:cNvPr>
          <p:cNvSpPr/>
          <p:nvPr/>
        </p:nvSpPr>
        <p:spPr>
          <a:xfrm>
            <a:off x="5926673" y="27768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B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9" name="Google Shape;1382;p69">
            <a:extLst>
              <a:ext uri="{FF2B5EF4-FFF2-40B4-BE49-F238E27FC236}">
                <a16:creationId xmlns:a16="http://schemas.microsoft.com/office/drawing/2014/main" id="{F6572902-B880-4A6B-29E1-7C76250FA13F}"/>
              </a:ext>
            </a:extLst>
          </p:cNvPr>
          <p:cNvCxnSpPr>
            <a:cxnSpLocks/>
            <a:endCxn id="18" idx="7"/>
          </p:cNvCxnSpPr>
          <p:nvPr/>
        </p:nvCxnSpPr>
        <p:spPr>
          <a:xfrm flipH="1">
            <a:off x="6442134" y="2680249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" name="Google Shape;1376;p69">
            <a:extLst>
              <a:ext uri="{FF2B5EF4-FFF2-40B4-BE49-F238E27FC236}">
                <a16:creationId xmlns:a16="http://schemas.microsoft.com/office/drawing/2014/main" id="{49DC84CF-A58F-F2F9-5E7D-F7313165CBDE}"/>
              </a:ext>
            </a:extLst>
          </p:cNvPr>
          <p:cNvSpPr/>
          <p:nvPr/>
        </p:nvSpPr>
        <p:spPr>
          <a:xfrm>
            <a:off x="5146859" y="3402205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C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1" name="Google Shape;1382;p69">
            <a:extLst>
              <a:ext uri="{FF2B5EF4-FFF2-40B4-BE49-F238E27FC236}">
                <a16:creationId xmlns:a16="http://schemas.microsoft.com/office/drawing/2014/main" id="{A9908EB1-8508-12C7-167E-A5ACA8501AAD}"/>
              </a:ext>
            </a:extLst>
          </p:cNvPr>
          <p:cNvCxnSpPr>
            <a:cxnSpLocks/>
            <a:endCxn id="20" idx="7"/>
          </p:cNvCxnSpPr>
          <p:nvPr/>
        </p:nvCxnSpPr>
        <p:spPr>
          <a:xfrm flipH="1">
            <a:off x="5662320" y="3305641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378;p69">
            <a:extLst>
              <a:ext uri="{FF2B5EF4-FFF2-40B4-BE49-F238E27FC236}">
                <a16:creationId xmlns:a16="http://schemas.microsoft.com/office/drawing/2014/main" id="{874E2D9E-759C-9AE3-6F6F-7DDD4614FC80}"/>
              </a:ext>
            </a:extLst>
          </p:cNvPr>
          <p:cNvSpPr/>
          <p:nvPr/>
        </p:nvSpPr>
        <p:spPr>
          <a:xfrm>
            <a:off x="6005093" y="4116119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D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3" name="Google Shape;1387;p69">
            <a:extLst>
              <a:ext uri="{FF2B5EF4-FFF2-40B4-BE49-F238E27FC236}">
                <a16:creationId xmlns:a16="http://schemas.microsoft.com/office/drawing/2014/main" id="{A10141C0-92C6-4F9E-3973-9E652E4751A8}"/>
              </a:ext>
            </a:extLst>
          </p:cNvPr>
          <p:cNvCxnSpPr>
            <a:cxnSpLocks/>
            <a:stCxn id="22" idx="1"/>
            <a:endCxn id="20" idx="5"/>
          </p:cNvCxnSpPr>
          <p:nvPr/>
        </p:nvCxnSpPr>
        <p:spPr>
          <a:xfrm flipH="1" flipV="1">
            <a:off x="5662320" y="3917666"/>
            <a:ext cx="431212" cy="2868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1376;p69">
            <a:extLst>
              <a:ext uri="{FF2B5EF4-FFF2-40B4-BE49-F238E27FC236}">
                <a16:creationId xmlns:a16="http://schemas.microsoft.com/office/drawing/2014/main" id="{086C0059-0507-5593-326B-CA75739011EB}"/>
              </a:ext>
            </a:extLst>
          </p:cNvPr>
          <p:cNvSpPr/>
          <p:nvPr/>
        </p:nvSpPr>
        <p:spPr>
          <a:xfrm>
            <a:off x="7745540" y="412018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G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5" name="Google Shape;1382;p69">
            <a:extLst>
              <a:ext uri="{FF2B5EF4-FFF2-40B4-BE49-F238E27FC236}">
                <a16:creationId xmlns:a16="http://schemas.microsoft.com/office/drawing/2014/main" id="{1446F922-2EDF-F8F4-03B8-EE09DB03E36A}"/>
              </a:ext>
            </a:extLst>
          </p:cNvPr>
          <p:cNvCxnSpPr>
            <a:cxnSpLocks/>
            <a:stCxn id="16" idx="3"/>
            <a:endCxn id="24" idx="7"/>
          </p:cNvCxnSpPr>
          <p:nvPr/>
        </p:nvCxnSpPr>
        <p:spPr>
          <a:xfrm flipH="1">
            <a:off x="8261001" y="3982079"/>
            <a:ext cx="303607" cy="226541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4343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86A54-CFBF-6482-CE0B-F015093F2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Tree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3953C-E976-040C-47D2-19D798606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1012"/>
          </a:xfrm>
        </p:spPr>
        <p:txBody>
          <a:bodyPr>
            <a:normAutofit fontScale="92500" lnSpcReduction="20000"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binary tree of height h, what is its minimum and maximum number of leaves and total nodes?</a:t>
            </a:r>
          </a:p>
          <a:p>
            <a:r>
              <a:rPr lang="en-GB" sz="2400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When it is a full binary tree, it has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Max number of leaves: 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en-GB" baseline="30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h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ea typeface="Quattrocento Sans"/>
                <a:cs typeface="Times New Roman" panose="02020603050405020304" pitchFamily="18" charset="0"/>
                <a:sym typeface="Quattrocento Sans"/>
              </a:rPr>
              <a:t>Max number of nodes: 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2</a:t>
            </a:r>
            <a:r>
              <a:rPr lang="en-GB" baseline="30000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(h + 1)</a:t>
            </a:r>
            <a:r>
              <a:rPr lang="en-GB" dirty="0">
                <a:latin typeface="Times New Roman" panose="02020603050405020304" pitchFamily="18" charset="0"/>
                <a:ea typeface="Georgia"/>
                <a:cs typeface="Times New Roman" panose="02020603050405020304" pitchFamily="18" charset="0"/>
                <a:sym typeface="Georgia"/>
              </a:rPr>
              <a:t> - 1</a:t>
            </a:r>
          </a:p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it is a linked list: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number of leaves: 1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 number of nodes: h + 1</a:t>
            </a:r>
          </a:p>
          <a:p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S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11">
            <a:extLst>
              <a:ext uri="{FF2B5EF4-FFF2-40B4-BE49-F238E27FC236}">
                <a16:creationId xmlns:a16="http://schemas.microsoft.com/office/drawing/2014/main" id="{39366E3D-5380-B0ED-36D4-0E16933A2D75}"/>
              </a:ext>
            </a:extLst>
          </p:cNvPr>
          <p:cNvSpPr/>
          <p:nvPr/>
        </p:nvSpPr>
        <p:spPr>
          <a:xfrm flipH="1">
            <a:off x="7127198" y="5425440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2D7828F9-56BF-A785-5534-62CFD63AC3C1}"/>
              </a:ext>
            </a:extLst>
          </p:cNvPr>
          <p:cNvSpPr/>
          <p:nvPr/>
        </p:nvSpPr>
        <p:spPr>
          <a:xfrm flipH="1">
            <a:off x="6736888" y="4682654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" name="object 19">
            <a:extLst>
              <a:ext uri="{FF2B5EF4-FFF2-40B4-BE49-F238E27FC236}">
                <a16:creationId xmlns:a16="http://schemas.microsoft.com/office/drawing/2014/main" id="{4C4E5EE5-F3D1-AF87-6C35-B04558406BE0}"/>
              </a:ext>
            </a:extLst>
          </p:cNvPr>
          <p:cNvSpPr/>
          <p:nvPr/>
        </p:nvSpPr>
        <p:spPr>
          <a:xfrm>
            <a:off x="6346709" y="4152438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88459B29-9AED-EBE6-7BE6-E1CB1DC6E634}"/>
              </a:ext>
            </a:extLst>
          </p:cNvPr>
          <p:cNvSpPr txBox="1"/>
          <p:nvPr/>
        </p:nvSpPr>
        <p:spPr>
          <a:xfrm>
            <a:off x="6484143" y="428353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12" name="object 13">
            <a:extLst>
              <a:ext uri="{FF2B5EF4-FFF2-40B4-BE49-F238E27FC236}">
                <a16:creationId xmlns:a16="http://schemas.microsoft.com/office/drawing/2014/main" id="{97E23D7C-5946-923B-DBA8-1DE4EC61B56D}"/>
              </a:ext>
            </a:extLst>
          </p:cNvPr>
          <p:cNvSpPr/>
          <p:nvPr/>
        </p:nvSpPr>
        <p:spPr>
          <a:xfrm>
            <a:off x="6668236" y="49273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3" name="object 9">
            <a:extLst>
              <a:ext uri="{FF2B5EF4-FFF2-40B4-BE49-F238E27FC236}">
                <a16:creationId xmlns:a16="http://schemas.microsoft.com/office/drawing/2014/main" id="{6EC6A339-F7C2-0C16-6E67-FE21EBC8D412}"/>
              </a:ext>
            </a:extLst>
          </p:cNvPr>
          <p:cNvSpPr txBox="1"/>
          <p:nvPr/>
        </p:nvSpPr>
        <p:spPr>
          <a:xfrm>
            <a:off x="6805670" y="50565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9F71E9B-DC3E-8277-F5A0-16588708CEEF}"/>
              </a:ext>
            </a:extLst>
          </p:cNvPr>
          <p:cNvSpPr/>
          <p:nvPr/>
        </p:nvSpPr>
        <p:spPr>
          <a:xfrm>
            <a:off x="7122615" y="568210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CD1AFADB-D5D4-908D-2DD2-AE36DBCCC74F}"/>
              </a:ext>
            </a:extLst>
          </p:cNvPr>
          <p:cNvSpPr txBox="1"/>
          <p:nvPr/>
        </p:nvSpPr>
        <p:spPr>
          <a:xfrm>
            <a:off x="7260049" y="581130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20FD40-571C-C5FF-3C70-2C2041ED9963}"/>
              </a:ext>
            </a:extLst>
          </p:cNvPr>
          <p:cNvSpPr txBox="1"/>
          <p:nvPr/>
        </p:nvSpPr>
        <p:spPr>
          <a:xfrm>
            <a:off x="2860293" y="6255492"/>
            <a:ext cx="6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h=2</a:t>
            </a:r>
            <a:endParaRPr lang="en-SE" sz="2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ADB523-F5F2-1C37-00AB-81BBD4EEB10E}"/>
              </a:ext>
            </a:extLst>
          </p:cNvPr>
          <p:cNvSpPr txBox="1"/>
          <p:nvPr/>
        </p:nvSpPr>
        <p:spPr>
          <a:xfrm>
            <a:off x="7113330" y="6255492"/>
            <a:ext cx="6559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h=2</a:t>
            </a:r>
            <a:endParaRPr lang="en-SE" sz="2000" dirty="0"/>
          </a:p>
        </p:txBody>
      </p:sp>
      <p:sp>
        <p:nvSpPr>
          <p:cNvPr id="5" name="object 11">
            <a:extLst>
              <a:ext uri="{FF2B5EF4-FFF2-40B4-BE49-F238E27FC236}">
                <a16:creationId xmlns:a16="http://schemas.microsoft.com/office/drawing/2014/main" id="{0FD558E5-0A99-C30C-A3B3-95926ABB9E9F}"/>
              </a:ext>
            </a:extLst>
          </p:cNvPr>
          <p:cNvSpPr/>
          <p:nvPr/>
        </p:nvSpPr>
        <p:spPr>
          <a:xfrm>
            <a:off x="3437472" y="542516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4" name="object 11">
            <a:extLst>
              <a:ext uri="{FF2B5EF4-FFF2-40B4-BE49-F238E27FC236}">
                <a16:creationId xmlns:a16="http://schemas.microsoft.com/office/drawing/2014/main" id="{2C0FDE87-0E39-D05B-9D9B-1262759055F0}"/>
              </a:ext>
            </a:extLst>
          </p:cNvPr>
          <p:cNvSpPr/>
          <p:nvPr/>
        </p:nvSpPr>
        <p:spPr>
          <a:xfrm flipH="1">
            <a:off x="3975601" y="540178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5" name="object 11">
            <a:extLst>
              <a:ext uri="{FF2B5EF4-FFF2-40B4-BE49-F238E27FC236}">
                <a16:creationId xmlns:a16="http://schemas.microsoft.com/office/drawing/2014/main" id="{1D78CA0C-A664-93D1-6AEB-69EFDE9B1888}"/>
              </a:ext>
            </a:extLst>
          </p:cNvPr>
          <p:cNvSpPr/>
          <p:nvPr/>
        </p:nvSpPr>
        <p:spPr>
          <a:xfrm flipH="1">
            <a:off x="3260478" y="4502963"/>
            <a:ext cx="500688" cy="41863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19">
            <a:extLst>
              <a:ext uri="{FF2B5EF4-FFF2-40B4-BE49-F238E27FC236}">
                <a16:creationId xmlns:a16="http://schemas.microsoft.com/office/drawing/2014/main" id="{CF147725-4EC4-95D3-5AE1-67DD558FF838}"/>
              </a:ext>
            </a:extLst>
          </p:cNvPr>
          <p:cNvSpPr/>
          <p:nvPr/>
        </p:nvSpPr>
        <p:spPr>
          <a:xfrm>
            <a:off x="2824130" y="407564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BE1BBEC8-064E-CBC4-D491-8A9DD3C7D176}"/>
              </a:ext>
            </a:extLst>
          </p:cNvPr>
          <p:cNvSpPr txBox="1"/>
          <p:nvPr/>
        </p:nvSpPr>
        <p:spPr>
          <a:xfrm>
            <a:off x="2961564" y="420674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14268F53-623A-9658-94D4-8B7A47656B67}"/>
              </a:ext>
            </a:extLst>
          </p:cNvPr>
          <p:cNvSpPr/>
          <p:nvPr/>
        </p:nvSpPr>
        <p:spPr>
          <a:xfrm>
            <a:off x="3516639" y="49037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14DAC14D-580F-9AE8-2061-B301EA9D756C}"/>
              </a:ext>
            </a:extLst>
          </p:cNvPr>
          <p:cNvSpPr txBox="1"/>
          <p:nvPr/>
        </p:nvSpPr>
        <p:spPr>
          <a:xfrm>
            <a:off x="3654073" y="50329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</a:t>
            </a:r>
          </a:p>
        </p:txBody>
      </p:sp>
      <p:sp>
        <p:nvSpPr>
          <p:cNvPr id="39" name="object 13">
            <a:extLst>
              <a:ext uri="{FF2B5EF4-FFF2-40B4-BE49-F238E27FC236}">
                <a16:creationId xmlns:a16="http://schemas.microsoft.com/office/drawing/2014/main" id="{2B6BE90E-BD79-A9FD-A8B8-5E6D24DB91D7}"/>
              </a:ext>
            </a:extLst>
          </p:cNvPr>
          <p:cNvSpPr/>
          <p:nvPr/>
        </p:nvSpPr>
        <p:spPr>
          <a:xfrm>
            <a:off x="3180721" y="5647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0" name="object 9">
            <a:extLst>
              <a:ext uri="{FF2B5EF4-FFF2-40B4-BE49-F238E27FC236}">
                <a16:creationId xmlns:a16="http://schemas.microsoft.com/office/drawing/2014/main" id="{DA2A0C7E-9152-BA90-B43B-E5AB074E20BF}"/>
              </a:ext>
            </a:extLst>
          </p:cNvPr>
          <p:cNvSpPr txBox="1"/>
          <p:nvPr/>
        </p:nvSpPr>
        <p:spPr>
          <a:xfrm>
            <a:off x="3318155" y="5776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2</a:t>
            </a:r>
          </a:p>
        </p:txBody>
      </p:sp>
      <p:sp>
        <p:nvSpPr>
          <p:cNvPr id="41" name="object 13">
            <a:extLst>
              <a:ext uri="{FF2B5EF4-FFF2-40B4-BE49-F238E27FC236}">
                <a16:creationId xmlns:a16="http://schemas.microsoft.com/office/drawing/2014/main" id="{DAD64BB9-B950-0B20-8332-98CF3AE14E75}"/>
              </a:ext>
            </a:extLst>
          </p:cNvPr>
          <p:cNvSpPr/>
          <p:nvPr/>
        </p:nvSpPr>
        <p:spPr>
          <a:xfrm>
            <a:off x="3971018" y="565844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2" name="object 9">
            <a:extLst>
              <a:ext uri="{FF2B5EF4-FFF2-40B4-BE49-F238E27FC236}">
                <a16:creationId xmlns:a16="http://schemas.microsoft.com/office/drawing/2014/main" id="{CF8A3814-609E-CA38-D278-1678CE1A4E2E}"/>
              </a:ext>
            </a:extLst>
          </p:cNvPr>
          <p:cNvSpPr txBox="1"/>
          <p:nvPr/>
        </p:nvSpPr>
        <p:spPr>
          <a:xfrm>
            <a:off x="4108452" y="5787645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8</a:t>
            </a: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EE46814D-72B9-68AD-E02C-3E3BA4A0FC38}"/>
              </a:ext>
            </a:extLst>
          </p:cNvPr>
          <p:cNvSpPr/>
          <p:nvPr/>
        </p:nvSpPr>
        <p:spPr>
          <a:xfrm>
            <a:off x="2027744" y="5425167"/>
            <a:ext cx="212299" cy="238668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1">
            <a:extLst>
              <a:ext uri="{FF2B5EF4-FFF2-40B4-BE49-F238E27FC236}">
                <a16:creationId xmlns:a16="http://schemas.microsoft.com/office/drawing/2014/main" id="{0AB755F5-E048-1752-078D-56EF959D3E6D}"/>
              </a:ext>
            </a:extLst>
          </p:cNvPr>
          <p:cNvSpPr/>
          <p:nvPr/>
        </p:nvSpPr>
        <p:spPr>
          <a:xfrm flipH="1">
            <a:off x="2565873" y="5401783"/>
            <a:ext cx="201916" cy="25666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7" name="object 13">
            <a:extLst>
              <a:ext uri="{FF2B5EF4-FFF2-40B4-BE49-F238E27FC236}">
                <a16:creationId xmlns:a16="http://schemas.microsoft.com/office/drawing/2014/main" id="{1D4A47AB-A36F-22FA-6304-0DBA3F3EFF15}"/>
              </a:ext>
            </a:extLst>
          </p:cNvPr>
          <p:cNvSpPr/>
          <p:nvPr/>
        </p:nvSpPr>
        <p:spPr>
          <a:xfrm>
            <a:off x="2106911" y="4903715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8" name="object 9">
            <a:extLst>
              <a:ext uri="{FF2B5EF4-FFF2-40B4-BE49-F238E27FC236}">
                <a16:creationId xmlns:a16="http://schemas.microsoft.com/office/drawing/2014/main" id="{0DCEBFB4-5B7B-711B-6FB1-B1C9CCB6A720}"/>
              </a:ext>
            </a:extLst>
          </p:cNvPr>
          <p:cNvSpPr txBox="1"/>
          <p:nvPr/>
        </p:nvSpPr>
        <p:spPr>
          <a:xfrm>
            <a:off x="2244345" y="5032916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</a:t>
            </a:r>
          </a:p>
        </p:txBody>
      </p:sp>
      <p:sp>
        <p:nvSpPr>
          <p:cNvPr id="49" name="object 13">
            <a:extLst>
              <a:ext uri="{FF2B5EF4-FFF2-40B4-BE49-F238E27FC236}">
                <a16:creationId xmlns:a16="http://schemas.microsoft.com/office/drawing/2014/main" id="{085EB61D-59AC-E0AB-8A40-5F594E545ABA}"/>
              </a:ext>
            </a:extLst>
          </p:cNvPr>
          <p:cNvSpPr/>
          <p:nvPr/>
        </p:nvSpPr>
        <p:spPr>
          <a:xfrm>
            <a:off x="1770993" y="5647029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0" name="object 9">
            <a:extLst>
              <a:ext uri="{FF2B5EF4-FFF2-40B4-BE49-F238E27FC236}">
                <a16:creationId xmlns:a16="http://schemas.microsoft.com/office/drawing/2014/main" id="{8330118E-EAF0-2967-FB7C-5256A1AF7845}"/>
              </a:ext>
            </a:extLst>
          </p:cNvPr>
          <p:cNvSpPr txBox="1"/>
          <p:nvPr/>
        </p:nvSpPr>
        <p:spPr>
          <a:xfrm>
            <a:off x="1908427" y="5776230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-2</a:t>
            </a:r>
          </a:p>
        </p:txBody>
      </p:sp>
      <p:sp>
        <p:nvSpPr>
          <p:cNvPr id="51" name="object 13">
            <a:extLst>
              <a:ext uri="{FF2B5EF4-FFF2-40B4-BE49-F238E27FC236}">
                <a16:creationId xmlns:a16="http://schemas.microsoft.com/office/drawing/2014/main" id="{F0114A24-FC0E-DF68-FA87-58ECD51F1752}"/>
              </a:ext>
            </a:extLst>
          </p:cNvPr>
          <p:cNvSpPr/>
          <p:nvPr/>
        </p:nvSpPr>
        <p:spPr>
          <a:xfrm>
            <a:off x="2561290" y="5658444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2" name="object 9">
            <a:extLst>
              <a:ext uri="{FF2B5EF4-FFF2-40B4-BE49-F238E27FC236}">
                <a16:creationId xmlns:a16="http://schemas.microsoft.com/office/drawing/2014/main" id="{A77097D0-5B3B-6D2B-FD5D-53223EF5CE24}"/>
              </a:ext>
            </a:extLst>
          </p:cNvPr>
          <p:cNvSpPr txBox="1"/>
          <p:nvPr/>
        </p:nvSpPr>
        <p:spPr>
          <a:xfrm>
            <a:off x="2682868" y="5809565"/>
            <a:ext cx="376206" cy="237923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0.5</a:t>
            </a: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70A463C9-D790-261C-1A22-FC163AAF96D6}"/>
              </a:ext>
            </a:extLst>
          </p:cNvPr>
          <p:cNvSpPr/>
          <p:nvPr/>
        </p:nvSpPr>
        <p:spPr>
          <a:xfrm>
            <a:off x="2534350" y="4573180"/>
            <a:ext cx="383532" cy="36886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722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3" grpId="0" animBg="1"/>
      <p:bldP spid="45" grpId="0" animBg="1"/>
      <p:bldP spid="46" grpId="0" animBg="1"/>
      <p:bldP spid="5" grpId="0" animBg="1"/>
      <p:bldP spid="14" grpId="0" animBg="1"/>
      <p:bldP spid="15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5E58A-C12E-3A26-4A60-3F300B4B2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Balanced BST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E40FE-3A8C-5CC3-1750-F35E3DF48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is a Balanced BST?</a:t>
            </a:r>
          </a:p>
          <a:p>
            <a:r>
              <a:rPr lang="en-GB" dirty="0"/>
              <a:t>ANS: c. Only it satisfies the property:</a:t>
            </a:r>
          </a:p>
          <a:p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LeftHeight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en-US" b="1" dirty="0" err="1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RightHeight</a:t>
            </a:r>
            <a:r>
              <a:rPr lang="en-US" b="1" dirty="0">
                <a:solidFill>
                  <a:srgbClr val="4251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| &lt;=1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S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B7185FD-9D78-B844-89B3-E9FF64BBF99C}"/>
              </a:ext>
            </a:extLst>
          </p:cNvPr>
          <p:cNvCxnSpPr/>
          <p:nvPr/>
        </p:nvCxnSpPr>
        <p:spPr>
          <a:xfrm flipV="1">
            <a:off x="3412771" y="4775962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695C42F0-8AF6-6440-AD36-49D27F921F78}"/>
              </a:ext>
            </a:extLst>
          </p:cNvPr>
          <p:cNvSpPr/>
          <p:nvPr/>
        </p:nvSpPr>
        <p:spPr>
          <a:xfrm>
            <a:off x="2938939" y="486824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91F3776-FFA1-D14C-9DA4-40A0506B9405}"/>
              </a:ext>
            </a:extLst>
          </p:cNvPr>
          <p:cNvCxnSpPr/>
          <p:nvPr/>
        </p:nvCxnSpPr>
        <p:spPr>
          <a:xfrm flipV="1">
            <a:off x="5518116" y="3299498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1A19DCA-0809-B648-8B17-59D417C0CC86}"/>
              </a:ext>
            </a:extLst>
          </p:cNvPr>
          <p:cNvCxnSpPr/>
          <p:nvPr/>
        </p:nvCxnSpPr>
        <p:spPr>
          <a:xfrm flipV="1">
            <a:off x="5027213" y="3676534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73DBA4-4ECF-3E41-8CF3-CC43F6146CA4}"/>
              </a:ext>
            </a:extLst>
          </p:cNvPr>
          <p:cNvCxnSpPr/>
          <p:nvPr/>
        </p:nvCxnSpPr>
        <p:spPr>
          <a:xfrm flipV="1">
            <a:off x="4503047" y="403773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BDA146A-5BB3-8B49-8205-03A0024857F8}"/>
              </a:ext>
            </a:extLst>
          </p:cNvPr>
          <p:cNvCxnSpPr/>
          <p:nvPr/>
        </p:nvCxnSpPr>
        <p:spPr>
          <a:xfrm flipV="1">
            <a:off x="3978084" y="44068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778F43D-F2F4-6F4E-B3B4-E085748E87DB}"/>
              </a:ext>
            </a:extLst>
          </p:cNvPr>
          <p:cNvSpPr/>
          <p:nvPr/>
        </p:nvSpPr>
        <p:spPr>
          <a:xfrm>
            <a:off x="5568743" y="3022661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2CE1A3C-1B46-514C-A2FD-52AA3D32D639}"/>
              </a:ext>
            </a:extLst>
          </p:cNvPr>
          <p:cNvSpPr/>
          <p:nvPr/>
        </p:nvSpPr>
        <p:spPr>
          <a:xfrm>
            <a:off x="5044284" y="3391777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C5FBD0E-6C37-DE42-BEB9-44DF06253322}"/>
              </a:ext>
            </a:extLst>
          </p:cNvPr>
          <p:cNvSpPr/>
          <p:nvPr/>
        </p:nvSpPr>
        <p:spPr>
          <a:xfrm>
            <a:off x="4553381" y="3760893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F6CE130-4F58-8343-AA20-4A3EC2BA95DB}"/>
              </a:ext>
            </a:extLst>
          </p:cNvPr>
          <p:cNvSpPr/>
          <p:nvPr/>
        </p:nvSpPr>
        <p:spPr>
          <a:xfrm>
            <a:off x="4062478" y="4130009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B011CB2-EAE2-1B44-81C6-20D535C8F20F}"/>
              </a:ext>
            </a:extLst>
          </p:cNvPr>
          <p:cNvSpPr/>
          <p:nvPr/>
        </p:nvSpPr>
        <p:spPr>
          <a:xfrm>
            <a:off x="3504252" y="4499125"/>
            <a:ext cx="738231" cy="36911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58946B-E45D-504D-809D-CF8C7A6F7520}"/>
              </a:ext>
            </a:extLst>
          </p:cNvPr>
          <p:cNvCxnSpPr>
            <a:cxnSpLocks/>
          </p:cNvCxnSpPr>
          <p:nvPr/>
        </p:nvCxnSpPr>
        <p:spPr>
          <a:xfrm flipH="1" flipV="1">
            <a:off x="1533550" y="4655927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28E02947-A5DD-B546-BD7E-F025C553A25C}"/>
              </a:ext>
            </a:extLst>
          </p:cNvPr>
          <p:cNvSpPr/>
          <p:nvPr/>
        </p:nvSpPr>
        <p:spPr>
          <a:xfrm>
            <a:off x="127770" y="4287854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7CC0000-0085-5041-9C19-43E7D6170BC2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1620799" y="3675938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0CD0C4C-1F0D-A046-8DC1-02E850A94366}"/>
              </a:ext>
            </a:extLst>
          </p:cNvPr>
          <p:cNvCxnSpPr/>
          <p:nvPr/>
        </p:nvCxnSpPr>
        <p:spPr>
          <a:xfrm flipV="1">
            <a:off x="1202437" y="3785450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DAD90C6-5A27-ED40-A3A3-F67DB94BBFEE}"/>
              </a:ext>
            </a:extLst>
          </p:cNvPr>
          <p:cNvCxnSpPr/>
          <p:nvPr/>
        </p:nvCxnSpPr>
        <p:spPr>
          <a:xfrm flipV="1">
            <a:off x="678271" y="4146646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1FEDA05-BE06-094F-B9FC-38C4A10E5AC1}"/>
              </a:ext>
            </a:extLst>
          </p:cNvPr>
          <p:cNvCxnSpPr>
            <a:cxnSpLocks/>
          </p:cNvCxnSpPr>
          <p:nvPr/>
        </p:nvCxnSpPr>
        <p:spPr>
          <a:xfrm flipH="1" flipV="1">
            <a:off x="1038160" y="4123336"/>
            <a:ext cx="288067" cy="23162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E987E-7A54-504D-9315-D44EFA024772}"/>
              </a:ext>
            </a:extLst>
          </p:cNvPr>
          <p:cNvSpPr/>
          <p:nvPr/>
        </p:nvSpPr>
        <p:spPr>
          <a:xfrm>
            <a:off x="1851056" y="386980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CD32894-1EDE-3744-9D82-E3A8B6A4460A}"/>
              </a:ext>
            </a:extLst>
          </p:cNvPr>
          <p:cNvSpPr/>
          <p:nvPr/>
        </p:nvSpPr>
        <p:spPr>
          <a:xfrm>
            <a:off x="1219508" y="3500693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48C4D1C-5775-BB46-B270-C77CB104D8F4}"/>
              </a:ext>
            </a:extLst>
          </p:cNvPr>
          <p:cNvSpPr/>
          <p:nvPr/>
        </p:nvSpPr>
        <p:spPr>
          <a:xfrm>
            <a:off x="1466836" y="478651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85845FC-3EB1-8145-83C2-062AD55BA4A8}"/>
              </a:ext>
            </a:extLst>
          </p:cNvPr>
          <p:cNvSpPr/>
          <p:nvPr/>
        </p:nvSpPr>
        <p:spPr>
          <a:xfrm>
            <a:off x="1059718" y="4309286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A82A87A-0891-0B4F-9BC7-C61046F13A99}"/>
              </a:ext>
            </a:extLst>
          </p:cNvPr>
          <p:cNvSpPr/>
          <p:nvPr/>
        </p:nvSpPr>
        <p:spPr>
          <a:xfrm>
            <a:off x="652599" y="3885649"/>
            <a:ext cx="738231" cy="369116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ACDE84-DBAB-13BA-CCD2-9A397481E466}"/>
              </a:ext>
            </a:extLst>
          </p:cNvPr>
          <p:cNvCxnSpPr>
            <a:cxnSpLocks/>
          </p:cNvCxnSpPr>
          <p:nvPr/>
        </p:nvCxnSpPr>
        <p:spPr>
          <a:xfrm flipH="1" flipV="1">
            <a:off x="7604896" y="3904652"/>
            <a:ext cx="256433" cy="228951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EEDE591D-C4FD-24E4-4772-200C08FF6640}"/>
              </a:ext>
            </a:extLst>
          </p:cNvPr>
          <p:cNvSpPr/>
          <p:nvPr/>
        </p:nvSpPr>
        <p:spPr>
          <a:xfrm>
            <a:off x="5919515" y="4468504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86EF9D4-650F-C751-2E8D-1C0914621897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8125237" y="4236035"/>
            <a:ext cx="338368" cy="247927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AA1783-298B-6D0C-5ACF-DDB97A533BFA}"/>
              </a:ext>
            </a:extLst>
          </p:cNvPr>
          <p:cNvCxnSpPr/>
          <p:nvPr/>
        </p:nvCxnSpPr>
        <p:spPr>
          <a:xfrm flipV="1">
            <a:off x="7706875" y="4345547"/>
            <a:ext cx="264399" cy="184558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A9CB51-529C-20E1-3B82-8FC8D874DAD0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288631" y="4263648"/>
            <a:ext cx="338459" cy="204856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D006A2-CF83-EAA7-CD49-D181522BBADF}"/>
              </a:ext>
            </a:extLst>
          </p:cNvPr>
          <p:cNvCxnSpPr>
            <a:cxnSpLocks/>
            <a:stCxn id="13" idx="3"/>
            <a:endCxn id="14" idx="7"/>
          </p:cNvCxnSpPr>
          <p:nvPr/>
        </p:nvCxnSpPr>
        <p:spPr>
          <a:xfrm flipH="1">
            <a:off x="6968644" y="3915952"/>
            <a:ext cx="221809" cy="145774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F4F266E-B68E-627D-F315-1651B0AB5BC1}"/>
              </a:ext>
            </a:extLst>
          </p:cNvPr>
          <p:cNvSpPr/>
          <p:nvPr/>
        </p:nvSpPr>
        <p:spPr>
          <a:xfrm>
            <a:off x="8355494" y="4429906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eat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4179A6C-1F28-8571-3084-4613B6DF3632}"/>
              </a:ext>
            </a:extLst>
          </p:cNvPr>
          <p:cNvSpPr/>
          <p:nvPr/>
        </p:nvSpPr>
        <p:spPr>
          <a:xfrm>
            <a:off x="7723946" y="406079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592F75D-F4C6-6595-3738-10F51E9B5414}"/>
              </a:ext>
            </a:extLst>
          </p:cNvPr>
          <p:cNvSpPr/>
          <p:nvPr/>
        </p:nvSpPr>
        <p:spPr>
          <a:xfrm>
            <a:off x="7206855" y="448396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9018B93-2DD8-166C-02E9-9028E9B208E2}"/>
              </a:ext>
            </a:extLst>
          </p:cNvPr>
          <p:cNvSpPr/>
          <p:nvPr/>
        </p:nvSpPr>
        <p:spPr>
          <a:xfrm>
            <a:off x="7082342" y="3600892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ate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1AC08FA-EBBF-155D-AD09-3757231EB771}"/>
              </a:ext>
            </a:extLst>
          </p:cNvPr>
          <p:cNvSpPr/>
          <p:nvPr/>
        </p:nvSpPr>
        <p:spPr>
          <a:xfrm>
            <a:off x="6338524" y="4007670"/>
            <a:ext cx="738231" cy="369116"/>
          </a:xfrm>
          <a:prstGeom prst="ellipse">
            <a:avLst/>
          </a:prstGeom>
          <a:solidFill>
            <a:srgbClr val="E6A20E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7D431E-7920-208E-5623-CBC356057029}"/>
              </a:ext>
            </a:extLst>
          </p:cNvPr>
          <p:cNvSpPr txBox="1"/>
          <p:nvPr/>
        </p:nvSpPr>
        <p:spPr>
          <a:xfrm>
            <a:off x="1134034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(a)</a:t>
            </a:r>
            <a:endParaRPr lang="en-SE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BA38A3-AEFC-514E-2150-FE1271B3D1B0}"/>
              </a:ext>
            </a:extLst>
          </p:cNvPr>
          <p:cNvSpPr txBox="1"/>
          <p:nvPr/>
        </p:nvSpPr>
        <p:spPr>
          <a:xfrm>
            <a:off x="4435731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(b)</a:t>
            </a:r>
            <a:endParaRPr lang="en-SE" sz="2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70DA7A-D4BE-BDD8-2778-B812CEEC2B3D}"/>
              </a:ext>
            </a:extLst>
          </p:cNvPr>
          <p:cNvSpPr txBox="1"/>
          <p:nvPr/>
        </p:nvSpPr>
        <p:spPr>
          <a:xfrm>
            <a:off x="7668267" y="5234668"/>
            <a:ext cx="486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var(--font-fk-grotesk-neue)"/>
              </a:rPr>
              <a:t>(c)</a:t>
            </a:r>
            <a:endParaRPr lang="en-SE" sz="2000" dirty="0"/>
          </a:p>
        </p:txBody>
      </p:sp>
    </p:spTree>
    <p:extLst>
      <p:ext uri="{BB962C8B-B14F-4D97-AF65-F5344CB8AC3E}">
        <p14:creationId xmlns:p14="http://schemas.microsoft.com/office/powerpoint/2010/main" val="59336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2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7AE9-5DC2-F249-9BFE-2DCA1159C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037" y="-93894"/>
            <a:ext cx="8229600" cy="1143000"/>
          </a:xfrm>
        </p:spPr>
        <p:txBody>
          <a:bodyPr/>
          <a:lstStyle/>
          <a:p>
            <a:r>
              <a:rPr lang="en-US" altLang="zh-CN" dirty="0"/>
              <a:t>Binary</a:t>
            </a:r>
            <a:r>
              <a:rPr lang="zh-CN" altLang="en-US" dirty="0"/>
              <a:t> </a:t>
            </a:r>
            <a:r>
              <a:rPr lang="en-US" altLang="zh-CN" dirty="0"/>
              <a:t>Search</a:t>
            </a:r>
            <a:r>
              <a:rPr lang="zh-CN" altLang="en-US" dirty="0"/>
              <a:t> </a:t>
            </a:r>
            <a:r>
              <a:rPr lang="en-US" altLang="zh-CN" dirty="0"/>
              <a:t>Tree (BST)</a:t>
            </a:r>
            <a:endParaRPr lang="en-US" dirty="0"/>
          </a:p>
        </p:txBody>
      </p:sp>
      <p:sp>
        <p:nvSpPr>
          <p:cNvPr id="31" name="object 11">
            <a:extLst>
              <a:ext uri="{FF2B5EF4-FFF2-40B4-BE49-F238E27FC236}">
                <a16:creationId xmlns:a16="http://schemas.microsoft.com/office/drawing/2014/main" id="{3F93CF95-DB9C-0D42-823C-03ED41381869}"/>
              </a:ext>
            </a:extLst>
          </p:cNvPr>
          <p:cNvSpPr/>
          <p:nvPr/>
        </p:nvSpPr>
        <p:spPr>
          <a:xfrm>
            <a:off x="1212209" y="3888092"/>
            <a:ext cx="543900" cy="499881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2" name="object 11">
            <a:extLst>
              <a:ext uri="{FF2B5EF4-FFF2-40B4-BE49-F238E27FC236}">
                <a16:creationId xmlns:a16="http://schemas.microsoft.com/office/drawing/2014/main" id="{DEB3FDCD-F74B-3A46-B494-8450425599FB}"/>
              </a:ext>
            </a:extLst>
          </p:cNvPr>
          <p:cNvSpPr/>
          <p:nvPr/>
        </p:nvSpPr>
        <p:spPr>
          <a:xfrm>
            <a:off x="733648" y="4680652"/>
            <a:ext cx="283306" cy="279297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3" name="object 19">
            <a:extLst>
              <a:ext uri="{FF2B5EF4-FFF2-40B4-BE49-F238E27FC236}">
                <a16:creationId xmlns:a16="http://schemas.microsoft.com/office/drawing/2014/main" id="{0F54EA37-4538-544D-A814-C96215CF590A}"/>
              </a:ext>
            </a:extLst>
          </p:cNvPr>
          <p:cNvSpPr/>
          <p:nvPr/>
        </p:nvSpPr>
        <p:spPr>
          <a:xfrm>
            <a:off x="1460061" y="3562985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02408BDC-CA3C-FF4B-85DD-FA137B8B5CE5}"/>
              </a:ext>
            </a:extLst>
          </p:cNvPr>
          <p:cNvSpPr/>
          <p:nvPr/>
        </p:nvSpPr>
        <p:spPr>
          <a:xfrm>
            <a:off x="388215" y="48011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5" name="object 9">
            <a:extLst>
              <a:ext uri="{FF2B5EF4-FFF2-40B4-BE49-F238E27FC236}">
                <a16:creationId xmlns:a16="http://schemas.microsoft.com/office/drawing/2014/main" id="{49520A44-2C07-5641-A7F1-15ECFEFD0AF6}"/>
              </a:ext>
            </a:extLst>
          </p:cNvPr>
          <p:cNvSpPr txBox="1"/>
          <p:nvPr/>
        </p:nvSpPr>
        <p:spPr>
          <a:xfrm>
            <a:off x="1597495" y="3694084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36" name="object 9">
            <a:extLst>
              <a:ext uri="{FF2B5EF4-FFF2-40B4-BE49-F238E27FC236}">
                <a16:creationId xmlns:a16="http://schemas.microsoft.com/office/drawing/2014/main" id="{328FC577-9934-B643-B9BA-7A24C519C4AC}"/>
              </a:ext>
            </a:extLst>
          </p:cNvPr>
          <p:cNvSpPr txBox="1"/>
          <p:nvPr/>
        </p:nvSpPr>
        <p:spPr>
          <a:xfrm>
            <a:off x="525648" y="49217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37" name="object 13">
            <a:extLst>
              <a:ext uri="{FF2B5EF4-FFF2-40B4-BE49-F238E27FC236}">
                <a16:creationId xmlns:a16="http://schemas.microsoft.com/office/drawing/2014/main" id="{6170F076-E4A3-6749-9197-928A541C1B11}"/>
              </a:ext>
            </a:extLst>
          </p:cNvPr>
          <p:cNvSpPr/>
          <p:nvPr/>
        </p:nvSpPr>
        <p:spPr>
          <a:xfrm>
            <a:off x="898213" y="417248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8" name="object 9">
            <a:extLst>
              <a:ext uri="{FF2B5EF4-FFF2-40B4-BE49-F238E27FC236}">
                <a16:creationId xmlns:a16="http://schemas.microsoft.com/office/drawing/2014/main" id="{9F2B3674-7705-AC4D-9060-7A764B32460F}"/>
              </a:ext>
            </a:extLst>
          </p:cNvPr>
          <p:cNvSpPr txBox="1"/>
          <p:nvPr/>
        </p:nvSpPr>
        <p:spPr>
          <a:xfrm>
            <a:off x="1035647" y="430168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B6199B0-68F5-3544-9425-29055BEB7D8B}"/>
              </a:ext>
            </a:extLst>
          </p:cNvPr>
          <p:cNvSpPr/>
          <p:nvPr/>
        </p:nvSpPr>
        <p:spPr>
          <a:xfrm>
            <a:off x="267702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CD200-D12E-7943-A37D-762CF4982092}"/>
              </a:ext>
            </a:extLst>
          </p:cNvPr>
          <p:cNvSpPr txBox="1"/>
          <p:nvPr/>
        </p:nvSpPr>
        <p:spPr>
          <a:xfrm>
            <a:off x="282789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A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442ED5E-C661-064E-B7C6-38EDAF9E6F73}"/>
              </a:ext>
            </a:extLst>
          </p:cNvPr>
          <p:cNvSpPr txBox="1"/>
          <p:nvPr/>
        </p:nvSpPr>
        <p:spPr>
          <a:xfrm>
            <a:off x="1723514" y="496672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  <a:latin typeface="Bauhaus 93" pitchFamily="82" charset="77"/>
              </a:rPr>
              <a:t>✓</a:t>
            </a: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EF2F3471-8EBD-CC4B-AA2D-6D6543AE5823}"/>
              </a:ext>
            </a:extLst>
          </p:cNvPr>
          <p:cNvSpPr/>
          <p:nvPr/>
        </p:nvSpPr>
        <p:spPr>
          <a:xfrm flipH="1">
            <a:off x="3425438" y="4204732"/>
            <a:ext cx="312900" cy="422766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3" name="object 11">
            <a:extLst>
              <a:ext uri="{FF2B5EF4-FFF2-40B4-BE49-F238E27FC236}">
                <a16:creationId xmlns:a16="http://schemas.microsoft.com/office/drawing/2014/main" id="{70D502B5-9AC9-BA4D-A271-2046C10A071B}"/>
              </a:ext>
            </a:extLst>
          </p:cNvPr>
          <p:cNvSpPr/>
          <p:nvPr/>
        </p:nvSpPr>
        <p:spPr>
          <a:xfrm>
            <a:off x="2791891" y="424532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4" name="object 19">
            <a:extLst>
              <a:ext uri="{FF2B5EF4-FFF2-40B4-BE49-F238E27FC236}">
                <a16:creationId xmlns:a16="http://schemas.microsoft.com/office/drawing/2014/main" id="{E78D0D46-DFB4-AB4F-904B-9F5BD24EA17E}"/>
              </a:ext>
            </a:extLst>
          </p:cNvPr>
          <p:cNvSpPr/>
          <p:nvPr/>
        </p:nvSpPr>
        <p:spPr>
          <a:xfrm>
            <a:off x="2951993" y="373728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5" name="object 13">
            <a:extLst>
              <a:ext uri="{FF2B5EF4-FFF2-40B4-BE49-F238E27FC236}">
                <a16:creationId xmlns:a16="http://schemas.microsoft.com/office/drawing/2014/main" id="{351F12E9-4B1B-D042-BF3A-CD7C4DD84DB1}"/>
              </a:ext>
            </a:extLst>
          </p:cNvPr>
          <p:cNvSpPr/>
          <p:nvPr/>
        </p:nvSpPr>
        <p:spPr>
          <a:xfrm>
            <a:off x="2422030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6" name="object 9">
            <a:extLst>
              <a:ext uri="{FF2B5EF4-FFF2-40B4-BE49-F238E27FC236}">
                <a16:creationId xmlns:a16="http://schemas.microsoft.com/office/drawing/2014/main" id="{E254C2FE-11C6-D149-8DAC-6B80F010AD28}"/>
              </a:ext>
            </a:extLst>
          </p:cNvPr>
          <p:cNvSpPr txBox="1"/>
          <p:nvPr/>
        </p:nvSpPr>
        <p:spPr>
          <a:xfrm>
            <a:off x="3089427" y="386838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47" name="object 9">
            <a:extLst>
              <a:ext uri="{FF2B5EF4-FFF2-40B4-BE49-F238E27FC236}">
                <a16:creationId xmlns:a16="http://schemas.microsoft.com/office/drawing/2014/main" id="{9C96F67D-C7C9-E84A-8075-B036DAE15FF4}"/>
              </a:ext>
            </a:extLst>
          </p:cNvPr>
          <p:cNvSpPr txBox="1"/>
          <p:nvPr/>
        </p:nvSpPr>
        <p:spPr>
          <a:xfrm>
            <a:off x="2559463" y="472222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48" name="object 13">
            <a:extLst>
              <a:ext uri="{FF2B5EF4-FFF2-40B4-BE49-F238E27FC236}">
                <a16:creationId xmlns:a16="http://schemas.microsoft.com/office/drawing/2014/main" id="{F8C9228A-4070-3847-BC62-B54AA82032DC}"/>
              </a:ext>
            </a:extLst>
          </p:cNvPr>
          <p:cNvSpPr/>
          <p:nvPr/>
        </p:nvSpPr>
        <p:spPr>
          <a:xfrm>
            <a:off x="3425438" y="460166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49" name="object 9">
            <a:extLst>
              <a:ext uri="{FF2B5EF4-FFF2-40B4-BE49-F238E27FC236}">
                <a16:creationId xmlns:a16="http://schemas.microsoft.com/office/drawing/2014/main" id="{10C87775-986D-784E-9A95-4527364173C1}"/>
              </a:ext>
            </a:extLst>
          </p:cNvPr>
          <p:cNvSpPr txBox="1"/>
          <p:nvPr/>
        </p:nvSpPr>
        <p:spPr>
          <a:xfrm>
            <a:off x="3562872" y="473086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1A01E70-4C90-284E-B35F-E172D4E61762}"/>
              </a:ext>
            </a:extLst>
          </p:cNvPr>
          <p:cNvSpPr/>
          <p:nvPr/>
        </p:nvSpPr>
        <p:spPr>
          <a:xfrm>
            <a:off x="2336146" y="3485087"/>
            <a:ext cx="1919329" cy="1966769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C73FF4-3226-7A4B-A973-F565CFC93630}"/>
              </a:ext>
            </a:extLst>
          </p:cNvPr>
          <p:cNvSpPr txBox="1"/>
          <p:nvPr/>
        </p:nvSpPr>
        <p:spPr>
          <a:xfrm>
            <a:off x="2351233" y="3528152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B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3" name="object 11">
            <a:extLst>
              <a:ext uri="{FF2B5EF4-FFF2-40B4-BE49-F238E27FC236}">
                <a16:creationId xmlns:a16="http://schemas.microsoft.com/office/drawing/2014/main" id="{6267B97A-EAA3-8A4C-9D05-74F71AF2E206}"/>
              </a:ext>
            </a:extLst>
          </p:cNvPr>
          <p:cNvSpPr/>
          <p:nvPr/>
        </p:nvSpPr>
        <p:spPr>
          <a:xfrm flipH="1">
            <a:off x="5528587" y="3698499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4" name="object 11">
            <a:extLst>
              <a:ext uri="{FF2B5EF4-FFF2-40B4-BE49-F238E27FC236}">
                <a16:creationId xmlns:a16="http://schemas.microsoft.com/office/drawing/2014/main" id="{A1B8A480-E27E-8247-9958-21A9A62D7635}"/>
              </a:ext>
            </a:extLst>
          </p:cNvPr>
          <p:cNvSpPr/>
          <p:nvPr/>
        </p:nvSpPr>
        <p:spPr>
          <a:xfrm>
            <a:off x="4859774" y="3782774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5" name="object 19">
            <a:extLst>
              <a:ext uri="{FF2B5EF4-FFF2-40B4-BE49-F238E27FC236}">
                <a16:creationId xmlns:a16="http://schemas.microsoft.com/office/drawing/2014/main" id="{BCCC55D3-FC26-384E-977F-787C49B7D222}"/>
              </a:ext>
            </a:extLst>
          </p:cNvPr>
          <p:cNvSpPr/>
          <p:nvPr/>
        </p:nvSpPr>
        <p:spPr>
          <a:xfrm>
            <a:off x="5019876" y="3274734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6" name="object 13">
            <a:extLst>
              <a:ext uri="{FF2B5EF4-FFF2-40B4-BE49-F238E27FC236}">
                <a16:creationId xmlns:a16="http://schemas.microsoft.com/office/drawing/2014/main" id="{EBFCBDF2-F052-144B-BFB0-87A43A64552F}"/>
              </a:ext>
            </a:extLst>
          </p:cNvPr>
          <p:cNvSpPr/>
          <p:nvPr/>
        </p:nvSpPr>
        <p:spPr>
          <a:xfrm>
            <a:off x="4489913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7" name="object 9">
            <a:extLst>
              <a:ext uri="{FF2B5EF4-FFF2-40B4-BE49-F238E27FC236}">
                <a16:creationId xmlns:a16="http://schemas.microsoft.com/office/drawing/2014/main" id="{720DEEB6-A118-604A-9425-DE53017C83D4}"/>
              </a:ext>
            </a:extLst>
          </p:cNvPr>
          <p:cNvSpPr txBox="1"/>
          <p:nvPr/>
        </p:nvSpPr>
        <p:spPr>
          <a:xfrm>
            <a:off x="5157310" y="34058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58" name="object 9">
            <a:extLst>
              <a:ext uri="{FF2B5EF4-FFF2-40B4-BE49-F238E27FC236}">
                <a16:creationId xmlns:a16="http://schemas.microsoft.com/office/drawing/2014/main" id="{87D5453E-CFE4-B34D-A9CE-82AE9C8A85F0}"/>
              </a:ext>
            </a:extLst>
          </p:cNvPr>
          <p:cNvSpPr txBox="1"/>
          <p:nvPr/>
        </p:nvSpPr>
        <p:spPr>
          <a:xfrm>
            <a:off x="4627346" y="425967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59" name="object 13">
            <a:extLst>
              <a:ext uri="{FF2B5EF4-FFF2-40B4-BE49-F238E27FC236}">
                <a16:creationId xmlns:a16="http://schemas.microsoft.com/office/drawing/2014/main" id="{A4D0943A-F11E-FC4E-BF06-FB37D0B80D39}"/>
              </a:ext>
            </a:extLst>
          </p:cNvPr>
          <p:cNvSpPr/>
          <p:nvPr/>
        </p:nvSpPr>
        <p:spPr>
          <a:xfrm>
            <a:off x="586009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0" name="object 9">
            <a:extLst>
              <a:ext uri="{FF2B5EF4-FFF2-40B4-BE49-F238E27FC236}">
                <a16:creationId xmlns:a16="http://schemas.microsoft.com/office/drawing/2014/main" id="{09FF8461-8607-7943-BEA0-7D8EB7089507}"/>
              </a:ext>
            </a:extLst>
          </p:cNvPr>
          <p:cNvSpPr txBox="1"/>
          <p:nvPr/>
        </p:nvSpPr>
        <p:spPr>
          <a:xfrm>
            <a:off x="599753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EDFD434-734F-534D-AED4-13D711789192}"/>
              </a:ext>
            </a:extLst>
          </p:cNvPr>
          <p:cNvSpPr/>
          <p:nvPr/>
        </p:nvSpPr>
        <p:spPr>
          <a:xfrm>
            <a:off x="4427559" y="3178441"/>
            <a:ext cx="2102212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0B32B5B-00EE-C843-A099-C161B069EE2F}"/>
              </a:ext>
            </a:extLst>
          </p:cNvPr>
          <p:cNvSpPr txBox="1"/>
          <p:nvPr/>
        </p:nvSpPr>
        <p:spPr>
          <a:xfrm>
            <a:off x="4441788" y="3176742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C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4" name="object 11">
            <a:extLst>
              <a:ext uri="{FF2B5EF4-FFF2-40B4-BE49-F238E27FC236}">
                <a16:creationId xmlns:a16="http://schemas.microsoft.com/office/drawing/2014/main" id="{6E441022-DA35-8A4D-9C0A-1A82EAF1BC32}"/>
              </a:ext>
            </a:extLst>
          </p:cNvPr>
          <p:cNvSpPr/>
          <p:nvPr/>
        </p:nvSpPr>
        <p:spPr>
          <a:xfrm flipH="1">
            <a:off x="5302953" y="3828413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0CD33FA9-0188-6A44-A677-78E1982DF824}"/>
              </a:ext>
            </a:extLst>
          </p:cNvPr>
          <p:cNvSpPr/>
          <p:nvPr/>
        </p:nvSpPr>
        <p:spPr>
          <a:xfrm>
            <a:off x="5152916" y="4480809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26745F7E-204C-B848-A98C-5FC7B61C43D3}"/>
              </a:ext>
            </a:extLst>
          </p:cNvPr>
          <p:cNvSpPr/>
          <p:nvPr/>
        </p:nvSpPr>
        <p:spPr>
          <a:xfrm>
            <a:off x="4783055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9" name="object 9">
            <a:extLst>
              <a:ext uri="{FF2B5EF4-FFF2-40B4-BE49-F238E27FC236}">
                <a16:creationId xmlns:a16="http://schemas.microsoft.com/office/drawing/2014/main" id="{835ADD72-FEBC-0B45-A0AC-187189D547F6}"/>
              </a:ext>
            </a:extLst>
          </p:cNvPr>
          <p:cNvSpPr txBox="1"/>
          <p:nvPr/>
        </p:nvSpPr>
        <p:spPr>
          <a:xfrm>
            <a:off x="4920488" y="495771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30</a:t>
            </a:r>
          </a:p>
        </p:txBody>
      </p:sp>
      <p:sp>
        <p:nvSpPr>
          <p:cNvPr id="70" name="object 11">
            <a:extLst>
              <a:ext uri="{FF2B5EF4-FFF2-40B4-BE49-F238E27FC236}">
                <a16:creationId xmlns:a16="http://schemas.microsoft.com/office/drawing/2014/main" id="{6D66D9F3-D4DF-4C4E-A59D-827664B76E53}"/>
              </a:ext>
            </a:extLst>
          </p:cNvPr>
          <p:cNvSpPr/>
          <p:nvPr/>
        </p:nvSpPr>
        <p:spPr>
          <a:xfrm flipH="1">
            <a:off x="5596095" y="4526448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2E33244A-DD86-7549-8A69-62DB952AD84D}"/>
              </a:ext>
            </a:extLst>
          </p:cNvPr>
          <p:cNvSpPr/>
          <p:nvPr/>
        </p:nvSpPr>
        <p:spPr>
          <a:xfrm>
            <a:off x="5475619" y="483715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2" name="object 9">
            <a:extLst>
              <a:ext uri="{FF2B5EF4-FFF2-40B4-BE49-F238E27FC236}">
                <a16:creationId xmlns:a16="http://schemas.microsoft.com/office/drawing/2014/main" id="{4D3B947A-E0C7-BC4F-A56F-173EA402EF5B}"/>
              </a:ext>
            </a:extLst>
          </p:cNvPr>
          <p:cNvSpPr txBox="1"/>
          <p:nvPr/>
        </p:nvSpPr>
        <p:spPr>
          <a:xfrm>
            <a:off x="5613053" y="496635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38</a:t>
            </a:r>
          </a:p>
        </p:txBody>
      </p:sp>
      <p:sp>
        <p:nvSpPr>
          <p:cNvPr id="65" name="object 13">
            <a:extLst>
              <a:ext uri="{FF2B5EF4-FFF2-40B4-BE49-F238E27FC236}">
                <a16:creationId xmlns:a16="http://schemas.microsoft.com/office/drawing/2014/main" id="{5869ECBC-D372-DF43-B006-725D4CC743C4}"/>
              </a:ext>
            </a:extLst>
          </p:cNvPr>
          <p:cNvSpPr/>
          <p:nvPr/>
        </p:nvSpPr>
        <p:spPr>
          <a:xfrm>
            <a:off x="5182477" y="4139116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901630D6-3F9D-EF44-A343-ECD3D938D59E}"/>
              </a:ext>
            </a:extLst>
          </p:cNvPr>
          <p:cNvSpPr txBox="1"/>
          <p:nvPr/>
        </p:nvSpPr>
        <p:spPr>
          <a:xfrm>
            <a:off x="5319911" y="4268317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73" name="object 11">
            <a:extLst>
              <a:ext uri="{FF2B5EF4-FFF2-40B4-BE49-F238E27FC236}">
                <a16:creationId xmlns:a16="http://schemas.microsoft.com/office/drawing/2014/main" id="{FA34C71E-C0AD-624A-B165-560A494CF3C4}"/>
              </a:ext>
            </a:extLst>
          </p:cNvPr>
          <p:cNvSpPr/>
          <p:nvPr/>
        </p:nvSpPr>
        <p:spPr>
          <a:xfrm flipH="1">
            <a:off x="7943820" y="3767656"/>
            <a:ext cx="485828" cy="48122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5" name="object 19">
            <a:extLst>
              <a:ext uri="{FF2B5EF4-FFF2-40B4-BE49-F238E27FC236}">
                <a16:creationId xmlns:a16="http://schemas.microsoft.com/office/drawing/2014/main" id="{B9D81017-B4DD-CF42-8EA4-550C13334053}"/>
              </a:ext>
            </a:extLst>
          </p:cNvPr>
          <p:cNvSpPr/>
          <p:nvPr/>
        </p:nvSpPr>
        <p:spPr>
          <a:xfrm>
            <a:off x="7469805" y="3317109"/>
            <a:ext cx="592095" cy="556181"/>
          </a:xfrm>
          <a:custGeom>
            <a:avLst/>
            <a:gdLst/>
            <a:ahLst/>
            <a:cxnLst/>
            <a:rect l="l" t="t" r="r" b="b"/>
            <a:pathLst>
              <a:path w="1183004" h="1111250">
                <a:moveTo>
                  <a:pt x="591312" y="0"/>
                </a:moveTo>
                <a:lnTo>
                  <a:pt x="542822" y="1841"/>
                </a:lnTo>
                <a:lnTo>
                  <a:pt x="495411" y="7269"/>
                </a:lnTo>
                <a:lnTo>
                  <a:pt x="449230" y="16142"/>
                </a:lnTo>
                <a:lnTo>
                  <a:pt x="404433" y="28315"/>
                </a:lnTo>
                <a:lnTo>
                  <a:pt x="361170" y="43648"/>
                </a:lnTo>
                <a:lnTo>
                  <a:pt x="319594" y="61996"/>
                </a:lnTo>
                <a:lnTo>
                  <a:pt x="279858" y="83217"/>
                </a:lnTo>
                <a:lnTo>
                  <a:pt x="242114" y="107167"/>
                </a:lnTo>
                <a:lnTo>
                  <a:pt x="206515" y="133705"/>
                </a:lnTo>
                <a:lnTo>
                  <a:pt x="173212" y="162687"/>
                </a:lnTo>
                <a:lnTo>
                  <a:pt x="142357" y="193969"/>
                </a:lnTo>
                <a:lnTo>
                  <a:pt x="114104" y="227411"/>
                </a:lnTo>
                <a:lnTo>
                  <a:pt x="88605" y="262868"/>
                </a:lnTo>
                <a:lnTo>
                  <a:pt x="66011" y="300197"/>
                </a:lnTo>
                <a:lnTo>
                  <a:pt x="46476" y="339256"/>
                </a:lnTo>
                <a:lnTo>
                  <a:pt x="30150" y="379902"/>
                </a:lnTo>
                <a:lnTo>
                  <a:pt x="17188" y="421992"/>
                </a:lnTo>
                <a:lnTo>
                  <a:pt x="7740" y="465383"/>
                </a:lnTo>
                <a:lnTo>
                  <a:pt x="1960" y="509933"/>
                </a:lnTo>
                <a:lnTo>
                  <a:pt x="0" y="555498"/>
                </a:lnTo>
                <a:lnTo>
                  <a:pt x="1960" y="601062"/>
                </a:lnTo>
                <a:lnTo>
                  <a:pt x="7740" y="645612"/>
                </a:lnTo>
                <a:lnTo>
                  <a:pt x="17188" y="689003"/>
                </a:lnTo>
                <a:lnTo>
                  <a:pt x="30150" y="731093"/>
                </a:lnTo>
                <a:lnTo>
                  <a:pt x="46476" y="771739"/>
                </a:lnTo>
                <a:lnTo>
                  <a:pt x="66011" y="810798"/>
                </a:lnTo>
                <a:lnTo>
                  <a:pt x="88605" y="848127"/>
                </a:lnTo>
                <a:lnTo>
                  <a:pt x="114104" y="883584"/>
                </a:lnTo>
                <a:lnTo>
                  <a:pt x="142357" y="917026"/>
                </a:lnTo>
                <a:lnTo>
                  <a:pt x="173212" y="948308"/>
                </a:lnTo>
                <a:lnTo>
                  <a:pt x="206515" y="977290"/>
                </a:lnTo>
                <a:lnTo>
                  <a:pt x="242114" y="1003828"/>
                </a:lnTo>
                <a:lnTo>
                  <a:pt x="279858" y="1027778"/>
                </a:lnTo>
                <a:lnTo>
                  <a:pt x="319594" y="1048999"/>
                </a:lnTo>
                <a:lnTo>
                  <a:pt x="361170" y="1067347"/>
                </a:lnTo>
                <a:lnTo>
                  <a:pt x="404433" y="1082680"/>
                </a:lnTo>
                <a:lnTo>
                  <a:pt x="449230" y="1094853"/>
                </a:lnTo>
                <a:lnTo>
                  <a:pt x="495411" y="1103726"/>
                </a:lnTo>
                <a:lnTo>
                  <a:pt x="542822" y="1109154"/>
                </a:lnTo>
                <a:lnTo>
                  <a:pt x="591312" y="1110995"/>
                </a:lnTo>
                <a:lnTo>
                  <a:pt x="639801" y="1109154"/>
                </a:lnTo>
                <a:lnTo>
                  <a:pt x="687212" y="1103726"/>
                </a:lnTo>
                <a:lnTo>
                  <a:pt x="733393" y="1094853"/>
                </a:lnTo>
                <a:lnTo>
                  <a:pt x="778190" y="1082680"/>
                </a:lnTo>
                <a:lnTo>
                  <a:pt x="821453" y="1067347"/>
                </a:lnTo>
                <a:lnTo>
                  <a:pt x="863029" y="1048999"/>
                </a:lnTo>
                <a:lnTo>
                  <a:pt x="902765" y="1027778"/>
                </a:lnTo>
                <a:lnTo>
                  <a:pt x="940509" y="1003828"/>
                </a:lnTo>
                <a:lnTo>
                  <a:pt x="976108" y="977290"/>
                </a:lnTo>
                <a:lnTo>
                  <a:pt x="1009411" y="948308"/>
                </a:lnTo>
                <a:lnTo>
                  <a:pt x="1040266" y="917026"/>
                </a:lnTo>
                <a:lnTo>
                  <a:pt x="1068519" y="883584"/>
                </a:lnTo>
                <a:lnTo>
                  <a:pt x="1094018" y="848127"/>
                </a:lnTo>
                <a:lnTo>
                  <a:pt x="1116612" y="810798"/>
                </a:lnTo>
                <a:lnTo>
                  <a:pt x="1136147" y="771739"/>
                </a:lnTo>
                <a:lnTo>
                  <a:pt x="1152473" y="731093"/>
                </a:lnTo>
                <a:lnTo>
                  <a:pt x="1165435" y="689003"/>
                </a:lnTo>
                <a:lnTo>
                  <a:pt x="1174883" y="645612"/>
                </a:lnTo>
                <a:lnTo>
                  <a:pt x="1180663" y="601062"/>
                </a:lnTo>
                <a:lnTo>
                  <a:pt x="1182624" y="555498"/>
                </a:lnTo>
                <a:lnTo>
                  <a:pt x="1180663" y="509933"/>
                </a:lnTo>
                <a:lnTo>
                  <a:pt x="1174883" y="465383"/>
                </a:lnTo>
                <a:lnTo>
                  <a:pt x="1165435" y="421992"/>
                </a:lnTo>
                <a:lnTo>
                  <a:pt x="1152473" y="379902"/>
                </a:lnTo>
                <a:lnTo>
                  <a:pt x="1136147" y="339256"/>
                </a:lnTo>
                <a:lnTo>
                  <a:pt x="1116612" y="300197"/>
                </a:lnTo>
                <a:lnTo>
                  <a:pt x="1094018" y="262868"/>
                </a:lnTo>
                <a:lnTo>
                  <a:pt x="1068519" y="227411"/>
                </a:lnTo>
                <a:lnTo>
                  <a:pt x="1040266" y="193969"/>
                </a:lnTo>
                <a:lnTo>
                  <a:pt x="1009411" y="162687"/>
                </a:lnTo>
                <a:lnTo>
                  <a:pt x="976108" y="133705"/>
                </a:lnTo>
                <a:lnTo>
                  <a:pt x="940509" y="107167"/>
                </a:lnTo>
                <a:lnTo>
                  <a:pt x="902765" y="83217"/>
                </a:lnTo>
                <a:lnTo>
                  <a:pt x="863029" y="61996"/>
                </a:lnTo>
                <a:lnTo>
                  <a:pt x="821453" y="43648"/>
                </a:lnTo>
                <a:lnTo>
                  <a:pt x="778190" y="28315"/>
                </a:lnTo>
                <a:lnTo>
                  <a:pt x="733393" y="16142"/>
                </a:lnTo>
                <a:lnTo>
                  <a:pt x="687212" y="7269"/>
                </a:lnTo>
                <a:lnTo>
                  <a:pt x="639801" y="1841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0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77" name="object 9">
            <a:extLst>
              <a:ext uri="{FF2B5EF4-FFF2-40B4-BE49-F238E27FC236}">
                <a16:creationId xmlns:a16="http://schemas.microsoft.com/office/drawing/2014/main" id="{BBABE9CD-A6CC-3B41-8DE1-1669E33F083D}"/>
              </a:ext>
            </a:extLst>
          </p:cNvPr>
          <p:cNvSpPr txBox="1"/>
          <p:nvPr/>
        </p:nvSpPr>
        <p:spPr>
          <a:xfrm>
            <a:off x="7607239" y="344820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42</a:t>
            </a:r>
          </a:p>
        </p:txBody>
      </p:sp>
      <p:sp>
        <p:nvSpPr>
          <p:cNvPr id="79" name="object 13">
            <a:extLst>
              <a:ext uri="{FF2B5EF4-FFF2-40B4-BE49-F238E27FC236}">
                <a16:creationId xmlns:a16="http://schemas.microsoft.com/office/drawing/2014/main" id="{49EAC4AC-40D1-2B44-8474-3D66E412DA28}"/>
              </a:ext>
            </a:extLst>
          </p:cNvPr>
          <p:cNvSpPr/>
          <p:nvPr/>
        </p:nvSpPr>
        <p:spPr>
          <a:xfrm>
            <a:off x="8061900" y="4090571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0" name="object 9">
            <a:extLst>
              <a:ext uri="{FF2B5EF4-FFF2-40B4-BE49-F238E27FC236}">
                <a16:creationId xmlns:a16="http://schemas.microsoft.com/office/drawing/2014/main" id="{ED37979C-1E00-5A45-B020-2E20FA558ACA}"/>
              </a:ext>
            </a:extLst>
          </p:cNvPr>
          <p:cNvSpPr txBox="1"/>
          <p:nvPr/>
        </p:nvSpPr>
        <p:spPr>
          <a:xfrm>
            <a:off x="8199334" y="4219772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65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D17D694-53D3-074B-B11D-866F76A36B48}"/>
              </a:ext>
            </a:extLst>
          </p:cNvPr>
          <p:cNvSpPr/>
          <p:nvPr/>
        </p:nvSpPr>
        <p:spPr>
          <a:xfrm>
            <a:off x="6691314" y="3178440"/>
            <a:ext cx="2019494" cy="2273416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A013C39-42A1-744A-8BA7-1A4862F7AC16}"/>
              </a:ext>
            </a:extLst>
          </p:cNvPr>
          <p:cNvSpPr txBox="1"/>
          <p:nvPr/>
        </p:nvSpPr>
        <p:spPr>
          <a:xfrm>
            <a:off x="6705543" y="3176741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1"/>
                </a:solidFill>
                <a:latin typeface="Arial" charset="0"/>
                <a:ea typeface="Arial" charset="0"/>
                <a:cs typeface="Arial" charset="0"/>
              </a:rPr>
              <a:t>D</a:t>
            </a:r>
            <a:endParaRPr lang="en-US" dirty="0">
              <a:solidFill>
                <a:schemeClr val="accent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4" name="object 11">
            <a:extLst>
              <a:ext uri="{FF2B5EF4-FFF2-40B4-BE49-F238E27FC236}">
                <a16:creationId xmlns:a16="http://schemas.microsoft.com/office/drawing/2014/main" id="{08422600-BBCB-E448-821A-8E42A917C1E8}"/>
              </a:ext>
            </a:extLst>
          </p:cNvPr>
          <p:cNvSpPr/>
          <p:nvPr/>
        </p:nvSpPr>
        <p:spPr>
          <a:xfrm>
            <a:off x="7384406" y="3837286"/>
            <a:ext cx="216692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5" name="object 11">
            <a:extLst>
              <a:ext uri="{FF2B5EF4-FFF2-40B4-BE49-F238E27FC236}">
                <a16:creationId xmlns:a16="http://schemas.microsoft.com/office/drawing/2014/main" id="{5DBD734C-AE05-6C41-9AEC-6ACF5FB0E3A3}"/>
              </a:ext>
            </a:extLst>
          </p:cNvPr>
          <p:cNvSpPr/>
          <p:nvPr/>
        </p:nvSpPr>
        <p:spPr>
          <a:xfrm>
            <a:off x="7106300" y="4424330"/>
            <a:ext cx="298952" cy="362489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6" name="object 13">
            <a:extLst>
              <a:ext uri="{FF2B5EF4-FFF2-40B4-BE49-F238E27FC236}">
                <a16:creationId xmlns:a16="http://schemas.microsoft.com/office/drawing/2014/main" id="{BB252ED9-8873-4843-8600-D0F62F3CB5CA}"/>
              </a:ext>
            </a:extLst>
          </p:cNvPr>
          <p:cNvSpPr/>
          <p:nvPr/>
        </p:nvSpPr>
        <p:spPr>
          <a:xfrm>
            <a:off x="6736439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object 9">
            <a:extLst>
              <a:ext uri="{FF2B5EF4-FFF2-40B4-BE49-F238E27FC236}">
                <a16:creationId xmlns:a16="http://schemas.microsoft.com/office/drawing/2014/main" id="{B71B4006-7772-2A4C-962A-C311C5F3F595}"/>
              </a:ext>
            </a:extLst>
          </p:cNvPr>
          <p:cNvSpPr txBox="1"/>
          <p:nvPr/>
        </p:nvSpPr>
        <p:spPr>
          <a:xfrm>
            <a:off x="6873872" y="490123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12</a:t>
            </a:r>
          </a:p>
        </p:txBody>
      </p:sp>
      <p:sp>
        <p:nvSpPr>
          <p:cNvPr id="88" name="object 11">
            <a:extLst>
              <a:ext uri="{FF2B5EF4-FFF2-40B4-BE49-F238E27FC236}">
                <a16:creationId xmlns:a16="http://schemas.microsoft.com/office/drawing/2014/main" id="{69F58607-8A3D-3F42-9FDC-89E478E362BD}"/>
              </a:ext>
            </a:extLst>
          </p:cNvPr>
          <p:cNvSpPr/>
          <p:nvPr/>
        </p:nvSpPr>
        <p:spPr>
          <a:xfrm flipH="1">
            <a:off x="7549479" y="4469969"/>
            <a:ext cx="148915" cy="310703"/>
          </a:xfrm>
          <a:custGeom>
            <a:avLst/>
            <a:gdLst/>
            <a:ahLst/>
            <a:cxnLst/>
            <a:rect l="l" t="t" r="r" b="b"/>
            <a:pathLst>
              <a:path w="760729" h="606425">
                <a:moveTo>
                  <a:pt x="760476" y="0"/>
                </a:moveTo>
                <a:lnTo>
                  <a:pt x="0" y="605916"/>
                </a:lnTo>
              </a:path>
            </a:pathLst>
          </a:custGeom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object 13">
            <a:extLst>
              <a:ext uri="{FF2B5EF4-FFF2-40B4-BE49-F238E27FC236}">
                <a16:creationId xmlns:a16="http://schemas.microsoft.com/office/drawing/2014/main" id="{773CEEEC-AC81-1247-9F14-1C7B15176F0D}"/>
              </a:ext>
            </a:extLst>
          </p:cNvPr>
          <p:cNvSpPr/>
          <p:nvPr/>
        </p:nvSpPr>
        <p:spPr>
          <a:xfrm>
            <a:off x="7429003" y="4780672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object 9">
            <a:extLst>
              <a:ext uri="{FF2B5EF4-FFF2-40B4-BE49-F238E27FC236}">
                <a16:creationId xmlns:a16="http://schemas.microsoft.com/office/drawing/2014/main" id="{30726CEB-F483-1342-A323-42626015CCBC}"/>
              </a:ext>
            </a:extLst>
          </p:cNvPr>
          <p:cNvSpPr txBox="1"/>
          <p:nvPr/>
        </p:nvSpPr>
        <p:spPr>
          <a:xfrm>
            <a:off x="7566437" y="4909873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45</a:t>
            </a:r>
          </a:p>
        </p:txBody>
      </p:sp>
      <p:sp>
        <p:nvSpPr>
          <p:cNvPr id="91" name="object 13">
            <a:extLst>
              <a:ext uri="{FF2B5EF4-FFF2-40B4-BE49-F238E27FC236}">
                <a16:creationId xmlns:a16="http://schemas.microsoft.com/office/drawing/2014/main" id="{C8CA1A42-1F2D-4F4E-A5DC-8CFE00E50899}"/>
              </a:ext>
            </a:extLst>
          </p:cNvPr>
          <p:cNvSpPr/>
          <p:nvPr/>
        </p:nvSpPr>
        <p:spPr>
          <a:xfrm>
            <a:off x="7135861" y="4082637"/>
            <a:ext cx="592095" cy="555546"/>
          </a:xfrm>
          <a:custGeom>
            <a:avLst/>
            <a:gdLst/>
            <a:ahLst/>
            <a:cxnLst/>
            <a:rect l="l" t="t" r="r" b="b"/>
            <a:pathLst>
              <a:path w="1183004" h="1109979">
                <a:moveTo>
                  <a:pt x="591312" y="0"/>
                </a:moveTo>
                <a:lnTo>
                  <a:pt x="542822" y="1839"/>
                </a:lnTo>
                <a:lnTo>
                  <a:pt x="495411" y="7261"/>
                </a:lnTo>
                <a:lnTo>
                  <a:pt x="449230" y="16124"/>
                </a:lnTo>
                <a:lnTo>
                  <a:pt x="404433" y="28285"/>
                </a:lnTo>
                <a:lnTo>
                  <a:pt x="361170" y="43600"/>
                </a:lnTo>
                <a:lnTo>
                  <a:pt x="319594" y="61927"/>
                </a:lnTo>
                <a:lnTo>
                  <a:pt x="279858" y="83123"/>
                </a:lnTo>
                <a:lnTo>
                  <a:pt x="242114" y="107045"/>
                </a:lnTo>
                <a:lnTo>
                  <a:pt x="206515" y="133550"/>
                </a:lnTo>
                <a:lnTo>
                  <a:pt x="173212" y="162496"/>
                </a:lnTo>
                <a:lnTo>
                  <a:pt x="142357" y="193739"/>
                </a:lnTo>
                <a:lnTo>
                  <a:pt x="114104" y="227136"/>
                </a:lnTo>
                <a:lnTo>
                  <a:pt x="88605" y="262546"/>
                </a:lnTo>
                <a:lnTo>
                  <a:pt x="66011" y="299824"/>
                </a:lnTo>
                <a:lnTo>
                  <a:pt x="46476" y="338828"/>
                </a:lnTo>
                <a:lnTo>
                  <a:pt x="30150" y="379415"/>
                </a:lnTo>
                <a:lnTo>
                  <a:pt x="17188" y="421442"/>
                </a:lnTo>
                <a:lnTo>
                  <a:pt x="7740" y="464766"/>
                </a:lnTo>
                <a:lnTo>
                  <a:pt x="1960" y="509245"/>
                </a:lnTo>
                <a:lnTo>
                  <a:pt x="0" y="554735"/>
                </a:lnTo>
                <a:lnTo>
                  <a:pt x="1960" y="600226"/>
                </a:lnTo>
                <a:lnTo>
                  <a:pt x="7740" y="644705"/>
                </a:lnTo>
                <a:lnTo>
                  <a:pt x="17188" y="688029"/>
                </a:lnTo>
                <a:lnTo>
                  <a:pt x="30150" y="730056"/>
                </a:lnTo>
                <a:lnTo>
                  <a:pt x="46476" y="770643"/>
                </a:lnTo>
                <a:lnTo>
                  <a:pt x="66011" y="809647"/>
                </a:lnTo>
                <a:lnTo>
                  <a:pt x="88605" y="846925"/>
                </a:lnTo>
                <a:lnTo>
                  <a:pt x="114104" y="882335"/>
                </a:lnTo>
                <a:lnTo>
                  <a:pt x="142357" y="915732"/>
                </a:lnTo>
                <a:lnTo>
                  <a:pt x="173212" y="946975"/>
                </a:lnTo>
                <a:lnTo>
                  <a:pt x="206515" y="975921"/>
                </a:lnTo>
                <a:lnTo>
                  <a:pt x="242114" y="1002426"/>
                </a:lnTo>
                <a:lnTo>
                  <a:pt x="279858" y="1026348"/>
                </a:lnTo>
                <a:lnTo>
                  <a:pt x="319594" y="1047544"/>
                </a:lnTo>
                <a:lnTo>
                  <a:pt x="361170" y="1065871"/>
                </a:lnTo>
                <a:lnTo>
                  <a:pt x="404433" y="1081186"/>
                </a:lnTo>
                <a:lnTo>
                  <a:pt x="449230" y="1093347"/>
                </a:lnTo>
                <a:lnTo>
                  <a:pt x="495411" y="1102210"/>
                </a:lnTo>
                <a:lnTo>
                  <a:pt x="542822" y="1107632"/>
                </a:lnTo>
                <a:lnTo>
                  <a:pt x="591312" y="1109471"/>
                </a:lnTo>
                <a:lnTo>
                  <a:pt x="639801" y="1107632"/>
                </a:lnTo>
                <a:lnTo>
                  <a:pt x="687212" y="1102210"/>
                </a:lnTo>
                <a:lnTo>
                  <a:pt x="733393" y="1093347"/>
                </a:lnTo>
                <a:lnTo>
                  <a:pt x="778190" y="1081186"/>
                </a:lnTo>
                <a:lnTo>
                  <a:pt x="821453" y="1065871"/>
                </a:lnTo>
                <a:lnTo>
                  <a:pt x="863029" y="1047544"/>
                </a:lnTo>
                <a:lnTo>
                  <a:pt x="902765" y="1026348"/>
                </a:lnTo>
                <a:lnTo>
                  <a:pt x="940509" y="1002426"/>
                </a:lnTo>
                <a:lnTo>
                  <a:pt x="976108" y="975921"/>
                </a:lnTo>
                <a:lnTo>
                  <a:pt x="1009411" y="946975"/>
                </a:lnTo>
                <a:lnTo>
                  <a:pt x="1040266" y="915732"/>
                </a:lnTo>
                <a:lnTo>
                  <a:pt x="1068519" y="882335"/>
                </a:lnTo>
                <a:lnTo>
                  <a:pt x="1094018" y="846925"/>
                </a:lnTo>
                <a:lnTo>
                  <a:pt x="1116612" y="809647"/>
                </a:lnTo>
                <a:lnTo>
                  <a:pt x="1136147" y="770643"/>
                </a:lnTo>
                <a:lnTo>
                  <a:pt x="1152473" y="730056"/>
                </a:lnTo>
                <a:lnTo>
                  <a:pt x="1165435" y="688029"/>
                </a:lnTo>
                <a:lnTo>
                  <a:pt x="1174883" y="644705"/>
                </a:lnTo>
                <a:lnTo>
                  <a:pt x="1180663" y="600226"/>
                </a:lnTo>
                <a:lnTo>
                  <a:pt x="1182624" y="554735"/>
                </a:lnTo>
                <a:lnTo>
                  <a:pt x="1180663" y="509245"/>
                </a:lnTo>
                <a:lnTo>
                  <a:pt x="1174883" y="464766"/>
                </a:lnTo>
                <a:lnTo>
                  <a:pt x="1165435" y="421442"/>
                </a:lnTo>
                <a:lnTo>
                  <a:pt x="1152473" y="379415"/>
                </a:lnTo>
                <a:lnTo>
                  <a:pt x="1136147" y="338828"/>
                </a:lnTo>
                <a:lnTo>
                  <a:pt x="1116612" y="299824"/>
                </a:lnTo>
                <a:lnTo>
                  <a:pt x="1094018" y="262546"/>
                </a:lnTo>
                <a:lnTo>
                  <a:pt x="1068519" y="227136"/>
                </a:lnTo>
                <a:lnTo>
                  <a:pt x="1040266" y="193739"/>
                </a:lnTo>
                <a:lnTo>
                  <a:pt x="1009411" y="162496"/>
                </a:lnTo>
                <a:lnTo>
                  <a:pt x="976108" y="133550"/>
                </a:lnTo>
                <a:lnTo>
                  <a:pt x="940509" y="107045"/>
                </a:lnTo>
                <a:lnTo>
                  <a:pt x="902765" y="83123"/>
                </a:lnTo>
                <a:lnTo>
                  <a:pt x="863029" y="61927"/>
                </a:lnTo>
                <a:lnTo>
                  <a:pt x="821453" y="43600"/>
                </a:lnTo>
                <a:lnTo>
                  <a:pt x="778190" y="28285"/>
                </a:lnTo>
                <a:lnTo>
                  <a:pt x="733393" y="16124"/>
                </a:lnTo>
                <a:lnTo>
                  <a:pt x="687212" y="7261"/>
                </a:lnTo>
                <a:lnTo>
                  <a:pt x="639801" y="1839"/>
                </a:lnTo>
                <a:lnTo>
                  <a:pt x="591312" y="0"/>
                </a:lnTo>
                <a:close/>
              </a:path>
            </a:pathLst>
          </a:custGeom>
          <a:solidFill>
            <a:srgbClr val="92D050"/>
          </a:solidFill>
          <a:ln w="9525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2400">
              <a:solidFill>
                <a:schemeClr val="bg1"/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2" name="object 9">
            <a:extLst>
              <a:ext uri="{FF2B5EF4-FFF2-40B4-BE49-F238E27FC236}">
                <a16:creationId xmlns:a16="http://schemas.microsoft.com/office/drawing/2014/main" id="{5B269120-16AC-8047-9A6A-DAE5014B4F2F}"/>
              </a:ext>
            </a:extLst>
          </p:cNvPr>
          <p:cNvSpPr txBox="1"/>
          <p:nvPr/>
        </p:nvSpPr>
        <p:spPr>
          <a:xfrm>
            <a:off x="7273295" y="4211838"/>
            <a:ext cx="317225" cy="258404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vert="horz" wrap="square" lIns="0" tIns="12065" rIns="0" bIns="0" spcCol="0" rtlCol="0">
            <a:noAutofit/>
          </a:bodyPr>
          <a:lstStyle>
            <a:defPPr>
              <a:defRPr lang="en-US"/>
            </a:defPPr>
            <a:lvl1pPr marL="12700" algn="ctr">
              <a:lnSpc>
                <a:spcPct val="100000"/>
              </a:lnSpc>
              <a:spcBef>
                <a:spcPts val="95"/>
              </a:spcBef>
              <a:defRPr sz="1600">
                <a:latin typeface="Times New Roman" charset="0"/>
                <a:ea typeface="Times New Roman" charset="0"/>
                <a:cs typeface="Times New Roman" charset="0"/>
              </a:defRPr>
            </a:lvl1pPr>
          </a:lstStyle>
          <a:p>
            <a:r>
              <a:rPr lang="en-US" altLang="zh-CN" sz="1800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32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255F4EC-102A-5043-86B6-57AC5318C13D}"/>
              </a:ext>
            </a:extLst>
          </p:cNvPr>
          <p:cNvSpPr txBox="1"/>
          <p:nvPr/>
        </p:nvSpPr>
        <p:spPr>
          <a:xfrm>
            <a:off x="6090212" y="3238255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6BB2C24-7F21-8442-8463-5C9DAF69D4FD}"/>
              </a:ext>
            </a:extLst>
          </p:cNvPr>
          <p:cNvSpPr/>
          <p:nvPr/>
        </p:nvSpPr>
        <p:spPr>
          <a:xfrm>
            <a:off x="2845748" y="365714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C40A29E-1E3B-4E46-929C-FD3F08DA1F91}"/>
              </a:ext>
            </a:extLst>
          </p:cNvPr>
          <p:cNvSpPr/>
          <p:nvPr/>
        </p:nvSpPr>
        <p:spPr>
          <a:xfrm>
            <a:off x="3326212" y="4526448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A4DE98C-4365-CF4F-B68B-45655A9F4F61}"/>
              </a:ext>
            </a:extLst>
          </p:cNvPr>
          <p:cNvSpPr txBox="1"/>
          <p:nvPr/>
        </p:nvSpPr>
        <p:spPr>
          <a:xfrm>
            <a:off x="3805150" y="3530632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9165578C-AADA-BC45-AFCC-79F85AE72F41}"/>
              </a:ext>
            </a:extLst>
          </p:cNvPr>
          <p:cNvSpPr/>
          <p:nvPr/>
        </p:nvSpPr>
        <p:spPr>
          <a:xfrm>
            <a:off x="4368026" y="3918932"/>
            <a:ext cx="2188041" cy="91912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66B53743-9750-C746-9422-910F65FE7B4E}"/>
              </a:ext>
            </a:extLst>
          </p:cNvPr>
          <p:cNvSpPr txBox="1"/>
          <p:nvPr/>
        </p:nvSpPr>
        <p:spPr>
          <a:xfrm>
            <a:off x="8259335" y="3195089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✗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0769AE9B-BF3E-F64D-BD6E-93F79718A0F1}"/>
              </a:ext>
            </a:extLst>
          </p:cNvPr>
          <p:cNvSpPr/>
          <p:nvPr/>
        </p:nvSpPr>
        <p:spPr>
          <a:xfrm>
            <a:off x="7379436" y="3248921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11CC798-D406-3E44-8D09-373EA7FB2238}"/>
              </a:ext>
            </a:extLst>
          </p:cNvPr>
          <p:cNvSpPr/>
          <p:nvPr/>
        </p:nvSpPr>
        <p:spPr>
          <a:xfrm>
            <a:off x="7350016" y="4697487"/>
            <a:ext cx="778643" cy="730832"/>
          </a:xfrm>
          <a:prstGeom prst="ellipse">
            <a:avLst/>
          </a:prstGeom>
          <a:noFill/>
          <a:ln w="28575">
            <a:solidFill>
              <a:schemeClr val="accent6"/>
            </a:solidFill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3" name="Content Placeholder 62">
            <a:extLst>
              <a:ext uri="{FF2B5EF4-FFF2-40B4-BE49-F238E27FC236}">
                <a16:creationId xmlns:a16="http://schemas.microsoft.com/office/drawing/2014/main" id="{7D9DC1FD-BA40-ED13-A5C3-A8FB3AC09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Which of the following is a BST?</a:t>
            </a:r>
          </a:p>
          <a:p>
            <a:r>
              <a:rPr lang="en-GB" dirty="0"/>
              <a:t>ANS: A</a:t>
            </a:r>
            <a:endParaRPr lang="en-SE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795B48-693B-EC02-6827-D9836FDAB9FA}"/>
              </a:ext>
            </a:extLst>
          </p:cNvPr>
          <p:cNvSpPr/>
          <p:nvPr/>
        </p:nvSpPr>
        <p:spPr>
          <a:xfrm>
            <a:off x="2653364" y="5612584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32 &lt;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4912D6-787A-1724-1F03-2EBFC7D3D5BB}"/>
              </a:ext>
            </a:extLst>
          </p:cNvPr>
          <p:cNvSpPr/>
          <p:nvPr/>
        </p:nvSpPr>
        <p:spPr>
          <a:xfrm>
            <a:off x="4598223" y="5623533"/>
            <a:ext cx="1886649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Not a binary tree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57A25F-AECD-1965-C372-B2114E4EC892}"/>
              </a:ext>
            </a:extLst>
          </p:cNvPr>
          <p:cNvSpPr/>
          <p:nvPr/>
        </p:nvSpPr>
        <p:spPr>
          <a:xfrm>
            <a:off x="7066489" y="5623317"/>
            <a:ext cx="1345696" cy="369332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algn="ctr"/>
            <a:r>
              <a:rPr lang="en-GB" altLang="zh-CN" dirty="0">
                <a:solidFill>
                  <a:schemeClr val="bg1"/>
                </a:solidFill>
                <a:latin typeface="Arial"/>
                <a:cs typeface="Arial"/>
              </a:rPr>
              <a:t>45 &gt; 42</a:t>
            </a:r>
            <a:endParaRPr lang="en-US" dirty="0">
              <a:solidFill>
                <a:schemeClr val="bg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753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/>
      <p:bldP spid="41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/>
      <p:bldP spid="64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65" grpId="0" animBg="1"/>
      <p:bldP spid="66" grpId="0" animBg="1"/>
      <p:bldP spid="73" grpId="0" animBg="1"/>
      <p:bldP spid="75" grpId="0" animBg="1"/>
      <p:bldP spid="77" grpId="0" animBg="1"/>
      <p:bldP spid="79" grpId="0" animBg="1"/>
      <p:bldP spid="80" grpId="0" animBg="1"/>
      <p:bldP spid="81" grpId="0" animBg="1"/>
      <p:bldP spid="82" grpId="0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4" grpId="0"/>
      <p:bldP spid="95" grpId="0" animBg="1"/>
      <p:bldP spid="96" grpId="0" animBg="1"/>
      <p:bldP spid="97" grpId="0"/>
      <p:bldP spid="98" grpId="0" animBg="1"/>
      <p:bldP spid="99" grpId="0"/>
      <p:bldP spid="100" grpId="0" animBg="1"/>
      <p:bldP spid="101" grpId="0" animBg="1"/>
      <p:bldP spid="3" grpId="0" animBg="1"/>
      <p:bldP spid="4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67B43-2304-0FD5-A314-93372E9AC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F350-4936-A7CC-86A1-80E3B008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Pre, In and Post Order Traversal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12C7D-8418-DC92-7BF7-E9D8765F1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4056" y="1600201"/>
            <a:ext cx="4562744" cy="1828800"/>
          </a:xfrm>
        </p:spPr>
        <p:txBody>
          <a:bodyPr/>
          <a:lstStyle/>
          <a:p>
            <a:r>
              <a:rPr lang="en-GB" dirty="0"/>
              <a:t>Pre-Order: 12453</a:t>
            </a:r>
          </a:p>
          <a:p>
            <a:r>
              <a:rPr lang="en-GB" dirty="0"/>
              <a:t>In-Order: 42513</a:t>
            </a:r>
          </a:p>
          <a:p>
            <a:r>
              <a:rPr lang="en-GB" dirty="0"/>
              <a:t>Post-Order: 45231</a:t>
            </a:r>
            <a:endParaRPr lang="en-SE" dirty="0"/>
          </a:p>
        </p:txBody>
      </p:sp>
      <p:sp>
        <p:nvSpPr>
          <p:cNvPr id="39" name="Google Shape;1373;p69">
            <a:extLst>
              <a:ext uri="{FF2B5EF4-FFF2-40B4-BE49-F238E27FC236}">
                <a16:creationId xmlns:a16="http://schemas.microsoft.com/office/drawing/2014/main" id="{24491FC6-A58B-130E-CC75-A7B1F12610B6}"/>
              </a:ext>
            </a:extLst>
          </p:cNvPr>
          <p:cNvSpPr/>
          <p:nvPr/>
        </p:nvSpPr>
        <p:spPr>
          <a:xfrm>
            <a:off x="2029355" y="1206318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41" name="Google Shape;1377;p69">
            <a:extLst>
              <a:ext uri="{FF2B5EF4-FFF2-40B4-BE49-F238E27FC236}">
                <a16:creationId xmlns:a16="http://schemas.microsoft.com/office/drawing/2014/main" id="{DD9965FA-447E-F2B1-9A6B-6745298BFF30}"/>
              </a:ext>
            </a:extLst>
          </p:cNvPr>
          <p:cNvSpPr/>
          <p:nvPr/>
        </p:nvSpPr>
        <p:spPr>
          <a:xfrm>
            <a:off x="2956062" y="190892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43" name="Google Shape;1382;p69">
            <a:extLst>
              <a:ext uri="{FF2B5EF4-FFF2-40B4-BE49-F238E27FC236}">
                <a16:creationId xmlns:a16="http://schemas.microsoft.com/office/drawing/2014/main" id="{59E53242-23B3-9FC2-7A15-B1765F4E4227}"/>
              </a:ext>
            </a:extLst>
          </p:cNvPr>
          <p:cNvCxnSpPr>
            <a:cxnSpLocks/>
            <a:stCxn id="39" idx="5"/>
            <a:endCxn id="41" idx="1"/>
          </p:cNvCxnSpPr>
          <p:nvPr/>
        </p:nvCxnSpPr>
        <p:spPr>
          <a:xfrm>
            <a:off x="2544816" y="1721779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9CE06DD2-7813-2BA4-392B-2A119B187C6B}"/>
              </a:ext>
            </a:extLst>
          </p:cNvPr>
          <p:cNvSpPr txBox="1">
            <a:spLocks/>
          </p:cNvSpPr>
          <p:nvPr/>
        </p:nvSpPr>
        <p:spPr>
          <a:xfrm>
            <a:off x="4124056" y="4427360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1234</a:t>
            </a:r>
          </a:p>
          <a:p>
            <a:r>
              <a:rPr lang="en-GB" dirty="0"/>
              <a:t>In-Order: 2143</a:t>
            </a:r>
          </a:p>
          <a:p>
            <a:r>
              <a:rPr lang="en-GB" dirty="0"/>
              <a:t>Post-Order: 2431</a:t>
            </a:r>
            <a:endParaRPr lang="en-SE" dirty="0"/>
          </a:p>
        </p:txBody>
      </p:sp>
      <p:sp>
        <p:nvSpPr>
          <p:cNvPr id="7" name="Google Shape;1378;p69">
            <a:extLst>
              <a:ext uri="{FF2B5EF4-FFF2-40B4-BE49-F238E27FC236}">
                <a16:creationId xmlns:a16="http://schemas.microsoft.com/office/drawing/2014/main" id="{01A21DCC-24B1-2E35-5EBC-C4F2374214C5}"/>
              </a:ext>
            </a:extLst>
          </p:cNvPr>
          <p:cNvSpPr/>
          <p:nvPr/>
        </p:nvSpPr>
        <p:spPr>
          <a:xfrm>
            <a:off x="2100983" y="252011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8" name="Google Shape;1387;p69">
            <a:extLst>
              <a:ext uri="{FF2B5EF4-FFF2-40B4-BE49-F238E27FC236}">
                <a16:creationId xmlns:a16="http://schemas.microsoft.com/office/drawing/2014/main" id="{DDF31E47-C6DA-B3CC-1B70-1853FB01DBDA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694317" y="2340472"/>
            <a:ext cx="495105" cy="26808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1373;p69">
            <a:extLst>
              <a:ext uri="{FF2B5EF4-FFF2-40B4-BE49-F238E27FC236}">
                <a16:creationId xmlns:a16="http://schemas.microsoft.com/office/drawing/2014/main" id="{502C2E8E-2B4D-D16E-A500-C99AA1C6ECA9}"/>
              </a:ext>
            </a:extLst>
          </p:cNvPr>
          <p:cNvSpPr/>
          <p:nvPr/>
        </p:nvSpPr>
        <p:spPr>
          <a:xfrm>
            <a:off x="1314926" y="398958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13" name="Google Shape;1377;p69">
            <a:extLst>
              <a:ext uri="{FF2B5EF4-FFF2-40B4-BE49-F238E27FC236}">
                <a16:creationId xmlns:a16="http://schemas.microsoft.com/office/drawing/2014/main" id="{4571461D-B242-3090-3CF5-AF258B89700F}"/>
              </a:ext>
            </a:extLst>
          </p:cNvPr>
          <p:cNvSpPr/>
          <p:nvPr/>
        </p:nvSpPr>
        <p:spPr>
          <a:xfrm>
            <a:off x="2241633" y="4692187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92F69592-864E-F452-2304-E9000242600B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1830387" y="4505044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B1B9E3A4-9533-4697-C4E5-A2ACFA0AD3E8}"/>
              </a:ext>
            </a:extLst>
          </p:cNvPr>
          <p:cNvSpPr/>
          <p:nvPr/>
        </p:nvSpPr>
        <p:spPr>
          <a:xfrm>
            <a:off x="462264" y="4591542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1AD62068-5D6B-CE01-0DF6-87DF8B829C1F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977725" y="4494978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D42F312F-6000-2CB5-ACC8-65467E7D7600}"/>
              </a:ext>
            </a:extLst>
          </p:cNvPr>
          <p:cNvSpPr/>
          <p:nvPr/>
        </p:nvSpPr>
        <p:spPr>
          <a:xfrm>
            <a:off x="1616876" y="5680720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76A0DF96-9684-DE57-D577-E15C66DC63F4}"/>
              </a:ext>
            </a:extLst>
          </p:cNvPr>
          <p:cNvCxnSpPr>
            <a:cxnSpLocks/>
            <a:stCxn id="17" idx="7"/>
            <a:endCxn id="13" idx="4"/>
          </p:cNvCxnSpPr>
          <p:nvPr/>
        </p:nvCxnSpPr>
        <p:spPr>
          <a:xfrm flipV="1">
            <a:off x="2132337" y="5296087"/>
            <a:ext cx="411246" cy="47307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" name="Google Shape;1376;p69">
            <a:extLst>
              <a:ext uri="{FF2B5EF4-FFF2-40B4-BE49-F238E27FC236}">
                <a16:creationId xmlns:a16="http://schemas.microsoft.com/office/drawing/2014/main" id="{44D2AD07-EAA5-328D-5D0C-53F1E88835DE}"/>
              </a:ext>
            </a:extLst>
          </p:cNvPr>
          <p:cNvSpPr/>
          <p:nvPr/>
        </p:nvSpPr>
        <p:spPr>
          <a:xfrm>
            <a:off x="1177503" y="1811644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7" name="Google Shape;1382;p69">
            <a:extLst>
              <a:ext uri="{FF2B5EF4-FFF2-40B4-BE49-F238E27FC236}">
                <a16:creationId xmlns:a16="http://schemas.microsoft.com/office/drawing/2014/main" id="{45DEDE26-C9EB-AFB0-343D-66E4434320A0}"/>
              </a:ext>
            </a:extLst>
          </p:cNvPr>
          <p:cNvCxnSpPr>
            <a:cxnSpLocks/>
            <a:endCxn id="26" idx="7"/>
          </p:cNvCxnSpPr>
          <p:nvPr/>
        </p:nvCxnSpPr>
        <p:spPr>
          <a:xfrm flipH="1">
            <a:off x="1692964" y="1715080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376;p69">
            <a:extLst>
              <a:ext uri="{FF2B5EF4-FFF2-40B4-BE49-F238E27FC236}">
                <a16:creationId xmlns:a16="http://schemas.microsoft.com/office/drawing/2014/main" id="{BFC720C3-A92A-6487-3FC6-90BD79DF975F}"/>
              </a:ext>
            </a:extLst>
          </p:cNvPr>
          <p:cNvSpPr/>
          <p:nvPr/>
        </p:nvSpPr>
        <p:spPr>
          <a:xfrm>
            <a:off x="322424" y="243703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29" name="Google Shape;1382;p69">
            <a:extLst>
              <a:ext uri="{FF2B5EF4-FFF2-40B4-BE49-F238E27FC236}">
                <a16:creationId xmlns:a16="http://schemas.microsoft.com/office/drawing/2014/main" id="{40644C6C-8131-25FA-96B2-C37F5767A11C}"/>
              </a:ext>
            </a:extLst>
          </p:cNvPr>
          <p:cNvCxnSpPr>
            <a:cxnSpLocks/>
            <a:endCxn id="28" idx="7"/>
          </p:cNvCxnSpPr>
          <p:nvPr/>
        </p:nvCxnSpPr>
        <p:spPr>
          <a:xfrm flipH="1">
            <a:off x="837885" y="2340472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6748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D9C81-9027-A370-49F0-D11B2F3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Quiz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36831-41A3-9254-CAC2-B8C0EC3C8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2050" name="Picture 2" descr="The pre-order traversal is 2, 7, 2, 6, 5, 11, 5, 9, 4 follows NLR">
            <a:extLst>
              <a:ext uri="{FF2B5EF4-FFF2-40B4-BE49-F238E27FC236}">
                <a16:creationId xmlns:a16="http://schemas.microsoft.com/office/drawing/2014/main" id="{94B3477C-655D-3A6E-1777-306AC4EE8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54656"/>
            <a:ext cx="3829722" cy="2735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16CDE2F-E550-55BE-A4B9-E2185A5B7AB6}"/>
              </a:ext>
            </a:extLst>
          </p:cNvPr>
          <p:cNvSpPr txBox="1">
            <a:spLocks/>
          </p:cNvSpPr>
          <p:nvPr/>
        </p:nvSpPr>
        <p:spPr>
          <a:xfrm>
            <a:off x="4124056" y="2167623"/>
            <a:ext cx="4562744" cy="1828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Pre-Order: 2, 7, 2, 6, 5, 11, 5, 9, 4</a:t>
            </a:r>
          </a:p>
          <a:p>
            <a:r>
              <a:rPr lang="en-GB" dirty="0"/>
              <a:t>In-Order: 6, 2, 5, 7, 11, 2, 5, 9, 4</a:t>
            </a:r>
          </a:p>
          <a:p>
            <a:r>
              <a:rPr lang="en-GB" dirty="0"/>
              <a:t>Post-Order: 6, 5, 2, 11, 7, 4, 9, 5, 2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9810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B6292-648F-3141-3447-2171BE0EA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99F38-80C6-8739-45E1-5905F4A3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4981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5CF5D-44F6-43AF-8F0A-C9F5EBA8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652"/>
            <a:ext cx="8229600" cy="3105678"/>
          </a:xfrm>
        </p:spPr>
        <p:txBody>
          <a:bodyPr>
            <a:normAutofit/>
          </a:bodyPr>
          <a:lstStyle/>
          <a:p>
            <a:r>
              <a:rPr lang="en-GB" dirty="0"/>
              <a:t>Given: Pre-order traversal of nodes is 1, 2, 4, 5, 3, 6; In-order traversal of nodes is 4, 2, 5, 1, 3, 6. What is the post-order traversal of nodes?</a:t>
            </a:r>
            <a:endParaRPr lang="en-SE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190E477-53E1-F843-CD70-01B336686187}"/>
              </a:ext>
            </a:extLst>
          </p:cNvPr>
          <p:cNvSpPr txBox="1">
            <a:spLocks/>
          </p:cNvSpPr>
          <p:nvPr/>
        </p:nvSpPr>
        <p:spPr>
          <a:xfrm>
            <a:off x="5163670" y="4353565"/>
            <a:ext cx="3672153" cy="2199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Pre-order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root, ends at the right-most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In-order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left-most node, ends at the rightmost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Post-order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with the left-most node, ends with the root</a:t>
            </a:r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5173052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08B4-C497-81CA-362F-3B038C6E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/>
              <a:t>Quiz: Tree Derivation ANS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06054-F1EA-DF63-95D1-BA275195A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9487"/>
            <a:ext cx="8229600" cy="3354287"/>
          </a:xfrm>
        </p:spPr>
        <p:txBody>
          <a:bodyPr>
            <a:normAutofit lnSpcReduction="10000"/>
          </a:bodyPr>
          <a:lstStyle/>
          <a:p>
            <a:r>
              <a:rPr lang="en-GB" sz="1800" dirty="0"/>
              <a:t>For a binary tree, its pre-order traversal of nodes is 1, 2, 4, 5, 3, 6; its in-order traversal of nodes is 4, 2, 5, 1, 3, 6. Construct the tree. What is the post-order traversal of nodes?</a:t>
            </a:r>
          </a:p>
          <a:p>
            <a:r>
              <a:rPr lang="en-GB" sz="1800" dirty="0"/>
              <a:t>ANS: we know 1 is the tree root from pre-order traversal. In-order traversal is 4, 2, 5, </a:t>
            </a:r>
            <a:r>
              <a:rPr lang="en-GB" sz="1800" dirty="0">
                <a:solidFill>
                  <a:srgbClr val="FF0000"/>
                </a:solidFill>
              </a:rPr>
              <a:t>1</a:t>
            </a:r>
            <a:r>
              <a:rPr lang="en-GB" sz="1800" dirty="0"/>
              <a:t>, 3, 6, so we know left subtree has nodes 4,2,5, and right subtree has nodes 3,6.</a:t>
            </a:r>
          </a:p>
          <a:p>
            <a:r>
              <a:rPr lang="en-GB" sz="1800" dirty="0"/>
              <a:t>For the left subtree, pre-order traversal is 2, 4, 5, so we know 2 is the subtree root; In-order traversal is 4, </a:t>
            </a:r>
            <a:r>
              <a:rPr lang="en-GB" sz="1800" dirty="0">
                <a:solidFill>
                  <a:srgbClr val="FF0000"/>
                </a:solidFill>
              </a:rPr>
              <a:t>2</a:t>
            </a:r>
            <a:r>
              <a:rPr lang="en-GB" sz="1800" dirty="0"/>
              <a:t>, 5, so we know left subtree has node 4, and right subtree has node 5.</a:t>
            </a:r>
          </a:p>
          <a:p>
            <a:r>
              <a:rPr lang="en-GB" sz="1800" dirty="0"/>
              <a:t>For the right subtree, pre-order traversal is 3, 6, so we know 3 is the subtree root; In-order traversal is </a:t>
            </a:r>
            <a:r>
              <a:rPr lang="en-GB" sz="1800" dirty="0">
                <a:solidFill>
                  <a:srgbClr val="FF0000"/>
                </a:solidFill>
              </a:rPr>
              <a:t>3</a:t>
            </a:r>
            <a:r>
              <a:rPr lang="en-GB" sz="1800" dirty="0"/>
              <a:t>, 6, so we know left subtree has no node, and right subtree has node 6.</a:t>
            </a:r>
          </a:p>
          <a:p>
            <a:r>
              <a:rPr lang="en-GB" sz="1800" dirty="0"/>
              <a:t>We can draw the tree now and derive the post order traversal 4, 5, 2, 6, 3, 1</a:t>
            </a:r>
          </a:p>
          <a:p>
            <a:endParaRPr lang="en-SE" sz="1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E54E69A-9C13-85D8-AEBD-B5616E62CF26}"/>
              </a:ext>
            </a:extLst>
          </p:cNvPr>
          <p:cNvSpPr txBox="1">
            <a:spLocks/>
          </p:cNvSpPr>
          <p:nvPr/>
        </p:nvSpPr>
        <p:spPr>
          <a:xfrm>
            <a:off x="5163670" y="4353565"/>
            <a:ext cx="3672153" cy="219993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Char char="§"/>
              <a:defRPr sz="16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Pre-order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root, ends at the right-most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In-order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at the left-most node, ends at the rightmost node</a:t>
            </a:r>
          </a:p>
          <a:p>
            <a:pPr fontAlgn="base"/>
            <a:r>
              <a:rPr lang="en-GB" sz="2800" b="1" dirty="0">
                <a:solidFill>
                  <a:srgbClr val="0C0D0E"/>
                </a:solidFill>
                <a:latin typeface="inherit"/>
              </a:rPr>
              <a:t>Post-order traversal</a:t>
            </a:r>
            <a:r>
              <a:rPr lang="en-GB" sz="2800" dirty="0">
                <a:solidFill>
                  <a:srgbClr val="0C0D0E"/>
                </a:solidFill>
                <a:latin typeface="-apple-system"/>
              </a:rPr>
              <a:t>:</a:t>
            </a:r>
          </a:p>
          <a:p>
            <a:pPr lvl="1" fontAlgn="base"/>
            <a:r>
              <a:rPr lang="en-GB" sz="2400" dirty="0">
                <a:solidFill>
                  <a:srgbClr val="0C0D0E"/>
                </a:solidFill>
                <a:latin typeface="-apple-system"/>
              </a:rPr>
              <a:t>Begins with the left-most node, ends with the root</a:t>
            </a:r>
            <a:endParaRPr lang="en-SE" sz="2400" dirty="0"/>
          </a:p>
        </p:txBody>
      </p:sp>
      <p:sp>
        <p:nvSpPr>
          <p:cNvPr id="8" name="Google Shape;1373;p69">
            <a:extLst>
              <a:ext uri="{FF2B5EF4-FFF2-40B4-BE49-F238E27FC236}">
                <a16:creationId xmlns:a16="http://schemas.microsoft.com/office/drawing/2014/main" id="{C0FB4B76-A618-2230-A7DD-336245C63FEC}"/>
              </a:ext>
            </a:extLst>
          </p:cNvPr>
          <p:cNvSpPr/>
          <p:nvPr/>
        </p:nvSpPr>
        <p:spPr>
          <a:xfrm>
            <a:off x="2270456" y="4286785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1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sp>
        <p:nvSpPr>
          <p:cNvPr id="9" name="Google Shape;1377;p69">
            <a:extLst>
              <a:ext uri="{FF2B5EF4-FFF2-40B4-BE49-F238E27FC236}">
                <a16:creationId xmlns:a16="http://schemas.microsoft.com/office/drawing/2014/main" id="{84BFB1E8-240E-7D8D-5A24-0208672DBC95}"/>
              </a:ext>
            </a:extLst>
          </p:cNvPr>
          <p:cNvSpPr/>
          <p:nvPr/>
        </p:nvSpPr>
        <p:spPr>
          <a:xfrm>
            <a:off x="3197163" y="4989389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3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0" name="Google Shape;1382;p69">
            <a:extLst>
              <a:ext uri="{FF2B5EF4-FFF2-40B4-BE49-F238E27FC236}">
                <a16:creationId xmlns:a16="http://schemas.microsoft.com/office/drawing/2014/main" id="{3EC1C0F9-1A98-B4F6-E478-D5313E412B55}"/>
              </a:ext>
            </a:extLst>
          </p:cNvPr>
          <p:cNvCxnSpPr>
            <a:cxnSpLocks/>
            <a:stCxn id="8" idx="5"/>
            <a:endCxn id="9" idx="1"/>
          </p:cNvCxnSpPr>
          <p:nvPr/>
        </p:nvCxnSpPr>
        <p:spPr>
          <a:xfrm>
            <a:off x="2785917" y="4802246"/>
            <a:ext cx="499685" cy="27558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1378;p69">
            <a:extLst>
              <a:ext uri="{FF2B5EF4-FFF2-40B4-BE49-F238E27FC236}">
                <a16:creationId xmlns:a16="http://schemas.microsoft.com/office/drawing/2014/main" id="{CABD4BC9-53F3-B0F8-335A-9D566FE6A485}"/>
              </a:ext>
            </a:extLst>
          </p:cNvPr>
          <p:cNvSpPr/>
          <p:nvPr/>
        </p:nvSpPr>
        <p:spPr>
          <a:xfrm>
            <a:off x="3968100" y="5581916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6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2" name="Google Shape;1387;p69">
            <a:extLst>
              <a:ext uri="{FF2B5EF4-FFF2-40B4-BE49-F238E27FC236}">
                <a16:creationId xmlns:a16="http://schemas.microsoft.com/office/drawing/2014/main" id="{16EC9161-F0A6-5972-FDB3-E862090C6F6C}"/>
              </a:ext>
            </a:extLst>
          </p:cNvPr>
          <p:cNvCxnSpPr>
            <a:cxnSpLocks/>
            <a:stCxn id="11" idx="1"/>
            <a:endCxn id="9" idx="5"/>
          </p:cNvCxnSpPr>
          <p:nvPr/>
        </p:nvCxnSpPr>
        <p:spPr>
          <a:xfrm flipH="1" flipV="1">
            <a:off x="3712624" y="5504850"/>
            <a:ext cx="343915" cy="165505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" name="Google Shape;1376;p69">
            <a:extLst>
              <a:ext uri="{FF2B5EF4-FFF2-40B4-BE49-F238E27FC236}">
                <a16:creationId xmlns:a16="http://schemas.microsoft.com/office/drawing/2014/main" id="{5C587809-D4D9-9C61-BBD4-12DAE822C9B0}"/>
              </a:ext>
            </a:extLst>
          </p:cNvPr>
          <p:cNvSpPr/>
          <p:nvPr/>
        </p:nvSpPr>
        <p:spPr>
          <a:xfrm>
            <a:off x="1418604" y="489211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2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4" name="Google Shape;1382;p69">
            <a:extLst>
              <a:ext uri="{FF2B5EF4-FFF2-40B4-BE49-F238E27FC236}">
                <a16:creationId xmlns:a16="http://schemas.microsoft.com/office/drawing/2014/main" id="{C42C14E0-086C-2CF8-0D75-69A8D610D43B}"/>
              </a:ext>
            </a:extLst>
          </p:cNvPr>
          <p:cNvCxnSpPr>
            <a:cxnSpLocks/>
            <a:endCxn id="13" idx="7"/>
          </p:cNvCxnSpPr>
          <p:nvPr/>
        </p:nvCxnSpPr>
        <p:spPr>
          <a:xfrm flipH="1">
            <a:off x="1934065" y="4795547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376;p69">
            <a:extLst>
              <a:ext uri="{FF2B5EF4-FFF2-40B4-BE49-F238E27FC236}">
                <a16:creationId xmlns:a16="http://schemas.microsoft.com/office/drawing/2014/main" id="{8C8242A9-14EC-42F2-E3C9-16BD7B1E64DB}"/>
              </a:ext>
            </a:extLst>
          </p:cNvPr>
          <p:cNvSpPr/>
          <p:nvPr/>
        </p:nvSpPr>
        <p:spPr>
          <a:xfrm>
            <a:off x="638790" y="5517503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4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6" name="Google Shape;1382;p69">
            <a:extLst>
              <a:ext uri="{FF2B5EF4-FFF2-40B4-BE49-F238E27FC236}">
                <a16:creationId xmlns:a16="http://schemas.microsoft.com/office/drawing/2014/main" id="{AC59FC9E-BE03-54CD-DCC1-6C6D65E093A7}"/>
              </a:ext>
            </a:extLst>
          </p:cNvPr>
          <p:cNvCxnSpPr>
            <a:cxnSpLocks/>
            <a:endCxn id="15" idx="7"/>
          </p:cNvCxnSpPr>
          <p:nvPr/>
        </p:nvCxnSpPr>
        <p:spPr>
          <a:xfrm flipH="1">
            <a:off x="1154251" y="5420939"/>
            <a:ext cx="418038" cy="185003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" name="Google Shape;1378;p69">
            <a:extLst>
              <a:ext uri="{FF2B5EF4-FFF2-40B4-BE49-F238E27FC236}">
                <a16:creationId xmlns:a16="http://schemas.microsoft.com/office/drawing/2014/main" id="{90EC5FC9-6F58-B895-BA27-6CA5D8CDACD7}"/>
              </a:ext>
            </a:extLst>
          </p:cNvPr>
          <p:cNvSpPr/>
          <p:nvPr/>
        </p:nvSpPr>
        <p:spPr>
          <a:xfrm>
            <a:off x="2347365" y="5588821"/>
            <a:ext cx="603900" cy="603900"/>
          </a:xfrm>
          <a:prstGeom prst="ellipse">
            <a:avLst/>
          </a:prstGeom>
          <a:solidFill>
            <a:srgbClr val="EEEEEE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tamaran"/>
              </a:rPr>
              <a:t>5</a:t>
            </a:r>
            <a:endParaRPr kumimoji="0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tamaran"/>
            </a:endParaRPr>
          </a:p>
        </p:txBody>
      </p:sp>
      <p:cxnSp>
        <p:nvCxnSpPr>
          <p:cNvPr id="18" name="Google Shape;1387;p69">
            <a:extLst>
              <a:ext uri="{FF2B5EF4-FFF2-40B4-BE49-F238E27FC236}">
                <a16:creationId xmlns:a16="http://schemas.microsoft.com/office/drawing/2014/main" id="{E2B22A35-C13F-3183-39C4-D486BC8CD4B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2004592" y="5390368"/>
            <a:ext cx="431212" cy="286892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9923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F295-21B2-4CEC-7BDF-E756F7007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8584"/>
          </a:xfrm>
        </p:spPr>
        <p:txBody>
          <a:bodyPr/>
          <a:lstStyle/>
          <a:p>
            <a:r>
              <a:rPr lang="en-GB" dirty="0"/>
              <a:t>Quiz: Tree Derivation II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8B038-8688-A790-F07C-9DCE9AD7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334" y="1103223"/>
            <a:ext cx="8568466" cy="5641822"/>
          </a:xfrm>
        </p:spPr>
        <p:txBody>
          <a:bodyPr>
            <a:normAutofit/>
          </a:bodyPr>
          <a:lstStyle/>
          <a:p>
            <a:r>
              <a:rPr lang="en-GB" sz="2400" dirty="0"/>
              <a:t>For a binary tree, its pre-order traversal of nodes is </a:t>
            </a:r>
            <a:r>
              <a:rPr lang="pt-BR" sz="2400" dirty="0"/>
              <a:t>ABCDEFG</a:t>
            </a:r>
            <a:r>
              <a:rPr lang="en-GB" sz="2400" dirty="0"/>
              <a:t>; its in-order traversal of nodes is </a:t>
            </a:r>
            <a:r>
              <a:rPr lang="pt-BR" sz="2400" dirty="0"/>
              <a:t>CDBAEGF</a:t>
            </a:r>
            <a:r>
              <a:rPr lang="en-GB" sz="2400" dirty="0"/>
              <a:t>. Construct the tree. What is the post-order traversal of nodes?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499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53348</TotalTime>
  <Words>1424</Words>
  <Application>Microsoft Office PowerPoint</Application>
  <PresentationFormat>On-screen Show (4:3)</PresentationFormat>
  <Paragraphs>170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-apple-system</vt:lpstr>
      <vt:lpstr>inherit</vt:lpstr>
      <vt:lpstr>var(--font-fk-grotesk-neue)</vt:lpstr>
      <vt:lpstr>Arial</vt:lpstr>
      <vt:lpstr>Bauhaus 93</vt:lpstr>
      <vt:lpstr>Calibri</vt:lpstr>
      <vt:lpstr>Helvetica</vt:lpstr>
      <vt:lpstr>Times New Roman</vt:lpstr>
      <vt:lpstr>Wingdings</vt:lpstr>
      <vt:lpstr>Office Theme</vt:lpstr>
      <vt:lpstr>Lecture 8 Binary Search Tree and Trie Exercises ANS</vt:lpstr>
      <vt:lpstr>Binary Tree</vt:lpstr>
      <vt:lpstr>Balanced BST</vt:lpstr>
      <vt:lpstr>Binary Search Tree (BST)</vt:lpstr>
      <vt:lpstr>Pre, In and Post Order Traversal</vt:lpstr>
      <vt:lpstr>Quiz</vt:lpstr>
      <vt:lpstr>Quiz: Tree Derivation</vt:lpstr>
      <vt:lpstr>Quiz: Tree Derivation ANS</vt:lpstr>
      <vt:lpstr>Quiz: Tree Derivation II</vt:lpstr>
      <vt:lpstr>Quiz: Tree Derivation II 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1374</cp:revision>
  <dcterms:created xsi:type="dcterms:W3CDTF">2018-08-13T22:58:39Z</dcterms:created>
  <dcterms:modified xsi:type="dcterms:W3CDTF">2025-03-05T14:22:21Z</dcterms:modified>
</cp:coreProperties>
</file>