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67"/>
  </p:notesMasterIdLst>
  <p:sldIdLst>
    <p:sldId id="256" r:id="rId2"/>
    <p:sldId id="257" r:id="rId3"/>
    <p:sldId id="258" r:id="rId4"/>
    <p:sldId id="260" r:id="rId5"/>
    <p:sldId id="282" r:id="rId6"/>
    <p:sldId id="261" r:id="rId7"/>
    <p:sldId id="262" r:id="rId8"/>
    <p:sldId id="263" r:id="rId9"/>
    <p:sldId id="266" r:id="rId10"/>
    <p:sldId id="264" r:id="rId11"/>
    <p:sldId id="268" r:id="rId12"/>
    <p:sldId id="259" r:id="rId13"/>
    <p:sldId id="269" r:id="rId14"/>
    <p:sldId id="271" r:id="rId15"/>
    <p:sldId id="321" r:id="rId16"/>
    <p:sldId id="265" r:id="rId17"/>
    <p:sldId id="322" r:id="rId18"/>
    <p:sldId id="323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284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19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A9B54-E0FB-D144-BD37-F39F9B68EC58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FCC75-5070-6947-A810-6BD4A6168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8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6924-39E3-43D7-B082-92E6AE9EEA0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67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6924-39E3-43D7-B082-92E6AE9EEA0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6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6924-39E3-43D7-B082-92E6AE9EEA0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67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6924-39E3-43D7-B082-92E6AE9EEA0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6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5150-4FD7-4802-B0EB-D52217513A72}" type="datetime1">
              <a:rPr lang="en-US" smtClean="0"/>
              <a:pPr/>
              <a:t>4/13/2015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4/13/2015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4/13/2015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9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for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9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Tries Example</a:t>
            </a:r>
          </a:p>
        </p:txBody>
      </p:sp>
      <p:graphicFrame>
        <p:nvGraphicFramePr>
          <p:cNvPr id="4" name="Object 10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611568"/>
              </p:ext>
            </p:extLst>
          </p:nvPr>
        </p:nvGraphicFramePr>
        <p:xfrm>
          <a:off x="1357313" y="2719388"/>
          <a:ext cx="5819775" cy="256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VISIO" r:id="rId3" imgW="5819760" imgH="2561400" progId="Visio.Drawing.11">
                  <p:embed/>
                </p:oleObj>
              </mc:Choice>
              <mc:Fallback>
                <p:oleObj name="VISIO" r:id="rId3" imgW="5819760" imgH="2561400" progId="Visio.Drawing.11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719388"/>
                        <a:ext cx="5819775" cy="2560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822" y="2076293"/>
            <a:ext cx="5077231" cy="89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Times New Roman"/>
                <a:cs typeface="Times New Roman"/>
              </a:rPr>
              <a:t>Example: standard </a:t>
            </a:r>
            <a:r>
              <a:rPr lang="en-US" sz="2000" dirty="0" err="1">
                <a:latin typeface="Times New Roman"/>
                <a:cs typeface="Times New Roman"/>
              </a:rPr>
              <a:t>trie</a:t>
            </a:r>
            <a:r>
              <a:rPr lang="en-US" sz="2000" dirty="0">
                <a:latin typeface="Times New Roman"/>
                <a:cs typeface="Times New Roman"/>
              </a:rPr>
              <a:t> for the set of strings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/>
                <a:cs typeface="Times New Roman"/>
              </a:rPr>
              <a:t>S = { bear, bell, bid, bull, buy, sell, stock, stop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1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Prefix-free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What if a “Whole” string is</a:t>
            </a:r>
          </a:p>
          <a:p>
            <a:pPr>
              <a:buNone/>
            </a:pPr>
            <a:r>
              <a:rPr lang="en-US" dirty="0" smtClean="0">
                <a:latin typeface="Times New Roman"/>
                <a:cs typeface="Times New Roman"/>
              </a:rPr>
              <a:t> a prefix of other string?</a:t>
            </a:r>
          </a:p>
          <a:p>
            <a:pPr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car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card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Are not a prefix-free.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851827" y="1521975"/>
            <a:ext cx="817869" cy="3674763"/>
            <a:chOff x="4266439" y="1494027"/>
            <a:chExt cx="817869" cy="3674763"/>
          </a:xfrm>
        </p:grpSpPr>
        <p:grpSp>
          <p:nvGrpSpPr>
            <p:cNvPr id="18" name="Group 17"/>
            <p:cNvGrpSpPr/>
            <p:nvPr/>
          </p:nvGrpSpPr>
          <p:grpSpPr>
            <a:xfrm>
              <a:off x="4449325" y="2003549"/>
              <a:ext cx="634983" cy="3165241"/>
              <a:chOff x="6383333" y="570156"/>
              <a:chExt cx="634983" cy="3165241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6383333" y="570156"/>
                <a:ext cx="622535" cy="473108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" name="Straight Arrow Connector 4"/>
              <p:cNvCxnSpPr>
                <a:stCxn id="4" idx="4"/>
              </p:cNvCxnSpPr>
              <p:nvPr/>
            </p:nvCxnSpPr>
            <p:spPr>
              <a:xfrm>
                <a:off x="6694601" y="1043264"/>
                <a:ext cx="0" cy="4095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/>
              <p:cNvSpPr/>
              <p:nvPr/>
            </p:nvSpPr>
            <p:spPr>
              <a:xfrm>
                <a:off x="6395781" y="1452856"/>
                <a:ext cx="622535" cy="473108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6694602" y="1925964"/>
                <a:ext cx="0" cy="4095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9" idx="4"/>
              </p:cNvCxnSpPr>
              <p:nvPr/>
            </p:nvCxnSpPr>
            <p:spPr>
              <a:xfrm>
                <a:off x="6707049" y="2808664"/>
                <a:ext cx="0" cy="4536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6395781" y="2335556"/>
                <a:ext cx="622535" cy="473108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395781" y="3262289"/>
                <a:ext cx="622535" cy="473108"/>
              </a:xfrm>
              <a:prstGeom prst="ellipse">
                <a:avLst/>
              </a:prstGeom>
              <a:solidFill>
                <a:srgbClr val="0000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283313" y="1600200"/>
              <a:ext cx="356920" cy="2490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66439" y="2545942"/>
              <a:ext cx="356920" cy="2490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83313" y="3442256"/>
              <a:ext cx="356920" cy="2490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endCxn id="4" idx="0"/>
            </p:cNvCxnSpPr>
            <p:nvPr/>
          </p:nvCxnSpPr>
          <p:spPr>
            <a:xfrm>
              <a:off x="4760593" y="1494027"/>
              <a:ext cx="0" cy="5095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283313" y="4324379"/>
              <a:ext cx="356920" cy="2490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Termination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>
                <a:latin typeface="Times New Roman"/>
                <a:cs typeface="Times New Roman"/>
              </a:rPr>
              <a:t>Strings </a:t>
            </a:r>
            <a:r>
              <a:rPr lang="en-US" dirty="0">
                <a:latin typeface="Times New Roman"/>
                <a:cs typeface="Times New Roman"/>
              </a:rPr>
              <a:t>are sequences of characters from </a:t>
            </a:r>
            <a:r>
              <a:rPr lang="en-US" dirty="0" smtClean="0">
                <a:latin typeface="Times New Roman"/>
                <a:cs typeface="Times New Roman"/>
              </a:rPr>
              <a:t>some </a:t>
            </a:r>
            <a:r>
              <a:rPr lang="en-US" dirty="0">
                <a:latin typeface="Times New Roman"/>
                <a:cs typeface="Times New Roman"/>
              </a:rPr>
              <a:t>alphabet. But for use in </a:t>
            </a:r>
            <a:r>
              <a:rPr lang="en-US" dirty="0" smtClean="0">
                <a:latin typeface="Times New Roman"/>
                <a:cs typeface="Times New Roman"/>
              </a:rPr>
              <a:t>the computer</a:t>
            </a:r>
            <a:r>
              <a:rPr lang="en-US" dirty="0">
                <a:latin typeface="Times New Roman"/>
                <a:cs typeface="Times New Roman"/>
              </a:rPr>
              <a:t>, we need an important further information: how to recognize </a:t>
            </a:r>
            <a:r>
              <a:rPr lang="en-US" dirty="0" smtClean="0">
                <a:latin typeface="Times New Roman"/>
                <a:cs typeface="Times New Roman"/>
              </a:rPr>
              <a:t>where the </a:t>
            </a:r>
            <a:r>
              <a:rPr lang="en-US" dirty="0">
                <a:latin typeface="Times New Roman"/>
                <a:cs typeface="Times New Roman"/>
              </a:rPr>
              <a:t>string ends.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There </a:t>
            </a:r>
            <a:r>
              <a:rPr lang="en-US" dirty="0">
                <a:latin typeface="Times New Roman"/>
                <a:cs typeface="Times New Roman"/>
              </a:rPr>
              <a:t>are two solutions for this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</a:t>
            </a:r>
            <a:r>
              <a:rPr lang="en-US" dirty="0" smtClean="0">
                <a:latin typeface="Times New Roman"/>
                <a:cs typeface="Times New Roman"/>
              </a:rPr>
              <a:t>e </a:t>
            </a:r>
            <a:r>
              <a:rPr lang="en-US" dirty="0">
                <a:latin typeface="Times New Roman"/>
                <a:cs typeface="Times New Roman"/>
              </a:rPr>
              <a:t>can have an </a:t>
            </a:r>
            <a:r>
              <a:rPr lang="en-US" dirty="0" smtClean="0">
                <a:latin typeface="Times New Roman"/>
                <a:cs typeface="Times New Roman"/>
              </a:rPr>
              <a:t>explicit termination </a:t>
            </a:r>
            <a:r>
              <a:rPr lang="en-US" dirty="0">
                <a:latin typeface="Times New Roman"/>
                <a:cs typeface="Times New Roman"/>
              </a:rPr>
              <a:t>character, which is added at the end of each string, but may </a:t>
            </a:r>
            <a:r>
              <a:rPr lang="en-US" dirty="0" smtClean="0">
                <a:latin typeface="Times New Roman"/>
                <a:cs typeface="Times New Roman"/>
              </a:rPr>
              <a:t>not occur </a:t>
            </a:r>
            <a:r>
              <a:rPr lang="en-US" dirty="0">
                <a:latin typeface="Times New Roman"/>
                <a:cs typeface="Times New Roman"/>
              </a:rPr>
              <a:t>within the </a:t>
            </a:r>
            <a:r>
              <a:rPr lang="en-US" dirty="0" smtClean="0">
                <a:latin typeface="Times New Roman"/>
                <a:cs typeface="Times New Roman"/>
              </a:rPr>
              <a:t>string “\0</a:t>
            </a:r>
            <a:r>
              <a:rPr lang="en-US" dirty="0">
                <a:latin typeface="Times New Roman"/>
                <a:cs typeface="Times New Roman"/>
              </a:rPr>
              <a:t>” (ASCII code 0) , </a:t>
            </a:r>
            <a:r>
              <a:rPr lang="en-US" dirty="0" smtClean="0">
                <a:latin typeface="Times New Roman"/>
                <a:cs typeface="Times New Roman"/>
              </a:rPr>
              <a:t>or 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W</a:t>
            </a:r>
            <a:r>
              <a:rPr lang="en-US" dirty="0" smtClean="0">
                <a:latin typeface="Times New Roman"/>
                <a:cs typeface="Times New Roman"/>
              </a:rPr>
              <a:t>e </a:t>
            </a:r>
            <a:r>
              <a:rPr lang="en-US" dirty="0">
                <a:latin typeface="Times New Roman"/>
                <a:cs typeface="Times New Roman"/>
              </a:rPr>
              <a:t>can store together with each string its length.</a:t>
            </a:r>
          </a:p>
        </p:txBody>
      </p:sp>
    </p:spTree>
    <p:extLst>
      <p:ext uri="{BB962C8B-B14F-4D97-AF65-F5344CB8AC3E}">
        <p14:creationId xmlns:p14="http://schemas.microsoft.com/office/powerpoint/2010/main" val="36139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 Example</a:t>
            </a:r>
            <a:endParaRPr lang="en-US" dirty="0"/>
          </a:p>
        </p:txBody>
      </p:sp>
      <p:pic>
        <p:nvPicPr>
          <p:cNvPr id="4" name="Content Placeholder 3" descr="Screen Shot 2015-04-04 at 1.29.19 A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6" r="-581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>
            <a:stCxn id="5" idx="4"/>
            <a:endCxn id="9" idx="0"/>
          </p:cNvCxnSpPr>
          <p:nvPr/>
        </p:nvCxnSpPr>
        <p:spPr>
          <a:xfrm>
            <a:off x="4917515" y="518014"/>
            <a:ext cx="20240" cy="7560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606247" y="44906"/>
            <a:ext cx="622535" cy="47310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5"/>
            <a:endCxn id="8" idx="0"/>
          </p:cNvCxnSpPr>
          <p:nvPr/>
        </p:nvCxnSpPr>
        <p:spPr>
          <a:xfrm>
            <a:off x="5137614" y="448729"/>
            <a:ext cx="2146043" cy="797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3"/>
            <a:endCxn id="10" idx="0"/>
          </p:cNvCxnSpPr>
          <p:nvPr/>
        </p:nvCxnSpPr>
        <p:spPr>
          <a:xfrm flipH="1">
            <a:off x="2822212" y="448729"/>
            <a:ext cx="1875203" cy="812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972389" y="1246464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626487" y="1274075"/>
            <a:ext cx="622535" cy="47310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510944" y="1261448"/>
            <a:ext cx="622535" cy="4731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4"/>
            <a:endCxn id="13" idx="0"/>
          </p:cNvCxnSpPr>
          <p:nvPr/>
        </p:nvCxnSpPr>
        <p:spPr>
          <a:xfrm>
            <a:off x="7283657" y="1719572"/>
            <a:ext cx="0" cy="2197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972389" y="1939353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420476" y="5352330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4"/>
            <a:endCxn id="18" idx="0"/>
          </p:cNvCxnSpPr>
          <p:nvPr/>
        </p:nvCxnSpPr>
        <p:spPr>
          <a:xfrm>
            <a:off x="7283657" y="2412461"/>
            <a:ext cx="24900" cy="23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661122" y="3942572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\0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997289" y="2647748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4"/>
          </p:cNvCxnSpPr>
          <p:nvPr/>
        </p:nvCxnSpPr>
        <p:spPr>
          <a:xfrm>
            <a:off x="7308557" y="3120856"/>
            <a:ext cx="0" cy="265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009601" y="3386462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5"/>
            <a:endCxn id="23" idx="0"/>
          </p:cNvCxnSpPr>
          <p:nvPr/>
        </p:nvCxnSpPr>
        <p:spPr>
          <a:xfrm>
            <a:off x="7540968" y="3790285"/>
            <a:ext cx="190776" cy="15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3"/>
            <a:endCxn id="16" idx="0"/>
          </p:cNvCxnSpPr>
          <p:nvPr/>
        </p:nvCxnSpPr>
        <p:spPr>
          <a:xfrm flipH="1">
            <a:off x="6972390" y="3790285"/>
            <a:ext cx="128379" cy="15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420476" y="3942572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grpSp>
        <p:nvGrpSpPr>
          <p:cNvPr id="176" name="Group 175"/>
          <p:cNvGrpSpPr/>
          <p:nvPr/>
        </p:nvGrpSpPr>
        <p:grpSpPr>
          <a:xfrm>
            <a:off x="7420476" y="4642668"/>
            <a:ext cx="622535" cy="709662"/>
            <a:chOff x="7420476" y="4642668"/>
            <a:chExt cx="622535" cy="709662"/>
          </a:xfrm>
        </p:grpSpPr>
        <p:cxnSp>
          <p:nvCxnSpPr>
            <p:cNvPr id="12" name="Straight Arrow Connector 11"/>
            <p:cNvCxnSpPr>
              <a:stCxn id="24" idx="4"/>
              <a:endCxn id="14" idx="0"/>
            </p:cNvCxnSpPr>
            <p:nvPr/>
          </p:nvCxnSpPr>
          <p:spPr>
            <a:xfrm>
              <a:off x="7731744" y="5115776"/>
              <a:ext cx="0" cy="2365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7420476" y="4642668"/>
              <a:ext cx="622535" cy="4731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badi MT Condensed Extra Bold"/>
                  <a:cs typeface="Abadi MT Condensed Extra Bold"/>
                </a:rPr>
                <a:t>l</a:t>
              </a:r>
              <a:endParaRPr lang="en-US" dirty="0">
                <a:latin typeface="Abadi MT Condensed Extra Bold"/>
                <a:cs typeface="Abadi MT Condensed Extra Bold"/>
              </a:endParaRPr>
            </a:p>
          </p:txBody>
        </p:sp>
      </p:grpSp>
      <p:cxnSp>
        <p:nvCxnSpPr>
          <p:cNvPr id="25" name="Straight Arrow Connector 24"/>
          <p:cNvCxnSpPr>
            <a:stCxn id="9" idx="4"/>
            <a:endCxn id="26" idx="0"/>
          </p:cNvCxnSpPr>
          <p:nvPr/>
        </p:nvCxnSpPr>
        <p:spPr>
          <a:xfrm>
            <a:off x="4937755" y="1747183"/>
            <a:ext cx="0" cy="1909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626487" y="1938086"/>
            <a:ext cx="622535" cy="47310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062261" y="3322593"/>
            <a:ext cx="622535" cy="47310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 MT Condensed Extra Bold"/>
                <a:cs typeface="Abadi MT Condensed Extra Bold"/>
              </a:rPr>
              <a:t>l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584473" y="2341909"/>
            <a:ext cx="173288" cy="305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4" idx="4"/>
            <a:endCxn id="27" idx="0"/>
          </p:cNvCxnSpPr>
          <p:nvPr/>
        </p:nvCxnSpPr>
        <p:spPr>
          <a:xfrm>
            <a:off x="5373529" y="3087832"/>
            <a:ext cx="0" cy="2347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233099" y="2647748"/>
            <a:ext cx="622535" cy="47310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badi MT Condensed Extra Bold"/>
                <a:cs typeface="Abadi MT Condensed Extra Bold"/>
              </a:rPr>
              <a:t>l</a:t>
            </a:r>
            <a:endParaRPr lang="en-US" dirty="0">
              <a:latin typeface="Abadi MT Condensed Extra Bold"/>
              <a:cs typeface="Abadi MT Condensed Extra Bold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062261" y="4049207"/>
            <a:ext cx="622535" cy="47310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\0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>
            <a:off x="5373529" y="3795701"/>
            <a:ext cx="0" cy="253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4"/>
            <a:endCxn id="111" idx="0"/>
          </p:cNvCxnSpPr>
          <p:nvPr/>
        </p:nvCxnSpPr>
        <p:spPr>
          <a:xfrm>
            <a:off x="4544367" y="3120856"/>
            <a:ext cx="0" cy="201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062261" y="2614724"/>
            <a:ext cx="622535" cy="47310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0" idx="4"/>
            <a:endCxn id="36" idx="0"/>
          </p:cNvCxnSpPr>
          <p:nvPr/>
        </p:nvCxnSpPr>
        <p:spPr>
          <a:xfrm>
            <a:off x="2822212" y="1734556"/>
            <a:ext cx="0" cy="2450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510944" y="1979587"/>
            <a:ext cx="622535" cy="4731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236297" y="2614724"/>
            <a:ext cx="622535" cy="4731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5"/>
            <a:endCxn id="37" idx="0"/>
          </p:cNvCxnSpPr>
          <p:nvPr/>
        </p:nvCxnSpPr>
        <p:spPr>
          <a:xfrm>
            <a:off x="3042311" y="2383410"/>
            <a:ext cx="505254" cy="2313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3521" y="782427"/>
            <a:ext cx="1249060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Strings: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exam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example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fail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false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tree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trie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true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63" name="Straight Arrow Connector 62"/>
          <p:cNvCxnSpPr>
            <a:stCxn id="23" idx="4"/>
            <a:endCxn id="24" idx="0"/>
          </p:cNvCxnSpPr>
          <p:nvPr/>
        </p:nvCxnSpPr>
        <p:spPr>
          <a:xfrm>
            <a:off x="7731744" y="4415680"/>
            <a:ext cx="0" cy="2269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4" idx="4"/>
            <a:endCxn id="81" idx="0"/>
          </p:cNvCxnSpPr>
          <p:nvPr/>
        </p:nvCxnSpPr>
        <p:spPr>
          <a:xfrm>
            <a:off x="7731744" y="5825438"/>
            <a:ext cx="0" cy="269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420476" y="6095309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\0</a:t>
            </a:r>
            <a:endParaRPr lang="en-US" dirty="0"/>
          </a:p>
        </p:txBody>
      </p:sp>
      <p:cxnSp>
        <p:nvCxnSpPr>
          <p:cNvPr id="92" name="Straight Arrow Connector 91"/>
          <p:cNvCxnSpPr>
            <a:stCxn id="26" idx="5"/>
            <a:endCxn id="34" idx="0"/>
          </p:cNvCxnSpPr>
          <p:nvPr/>
        </p:nvCxnSpPr>
        <p:spPr>
          <a:xfrm>
            <a:off x="5157854" y="2341909"/>
            <a:ext cx="215675" cy="272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4233099" y="3322593"/>
            <a:ext cx="622535" cy="47310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4233099" y="4049207"/>
            <a:ext cx="622535" cy="47310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15" name="Straight Arrow Connector 114"/>
          <p:cNvCxnSpPr>
            <a:stCxn id="111" idx="4"/>
            <a:endCxn id="114" idx="0"/>
          </p:cNvCxnSpPr>
          <p:nvPr/>
        </p:nvCxnSpPr>
        <p:spPr>
          <a:xfrm>
            <a:off x="4544367" y="3795701"/>
            <a:ext cx="0" cy="253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4233099" y="4775470"/>
            <a:ext cx="622535" cy="47310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\0</a:t>
            </a:r>
            <a:endParaRPr lang="en-US" dirty="0"/>
          </a:p>
        </p:txBody>
      </p:sp>
      <p:cxnSp>
        <p:nvCxnSpPr>
          <p:cNvPr id="120" name="Straight Arrow Connector 119"/>
          <p:cNvCxnSpPr>
            <a:stCxn id="114" idx="4"/>
            <a:endCxn id="119" idx="0"/>
          </p:cNvCxnSpPr>
          <p:nvPr/>
        </p:nvCxnSpPr>
        <p:spPr>
          <a:xfrm>
            <a:off x="4544367" y="4522315"/>
            <a:ext cx="0" cy="253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2510944" y="2614724"/>
            <a:ext cx="622535" cy="4731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endParaRPr lang="en-US" dirty="0"/>
          </a:p>
        </p:txBody>
      </p:sp>
      <p:cxnSp>
        <p:nvCxnSpPr>
          <p:cNvPr id="127" name="Straight Arrow Connector 126"/>
          <p:cNvCxnSpPr>
            <a:stCxn id="36" idx="4"/>
            <a:endCxn id="126" idx="0"/>
          </p:cNvCxnSpPr>
          <p:nvPr/>
        </p:nvCxnSpPr>
        <p:spPr>
          <a:xfrm>
            <a:off x="2822212" y="2452695"/>
            <a:ext cx="0" cy="1620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36" idx="3"/>
            <a:endCxn id="133" idx="0"/>
          </p:cNvCxnSpPr>
          <p:nvPr/>
        </p:nvCxnSpPr>
        <p:spPr>
          <a:xfrm flipH="1">
            <a:off x="2041968" y="2383410"/>
            <a:ext cx="560144" cy="264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1730700" y="2647748"/>
            <a:ext cx="622535" cy="4731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3236297" y="3317177"/>
            <a:ext cx="622535" cy="4731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55" name="Straight Arrow Connector 154"/>
          <p:cNvCxnSpPr>
            <a:stCxn id="37" idx="4"/>
            <a:endCxn id="154" idx="0"/>
          </p:cNvCxnSpPr>
          <p:nvPr/>
        </p:nvCxnSpPr>
        <p:spPr>
          <a:xfrm>
            <a:off x="3547565" y="3087832"/>
            <a:ext cx="0" cy="229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4" idx="4"/>
            <a:endCxn id="161" idx="0"/>
          </p:cNvCxnSpPr>
          <p:nvPr/>
        </p:nvCxnSpPr>
        <p:spPr>
          <a:xfrm>
            <a:off x="3547565" y="3790285"/>
            <a:ext cx="0" cy="258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3236297" y="4049207"/>
            <a:ext cx="622535" cy="4731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\0</a:t>
            </a:r>
            <a:endParaRPr lang="en-US" dirty="0"/>
          </a:p>
        </p:txBody>
      </p:sp>
      <p:sp>
        <p:nvSpPr>
          <p:cNvPr id="164" name="Oval 163"/>
          <p:cNvSpPr/>
          <p:nvPr/>
        </p:nvSpPr>
        <p:spPr>
          <a:xfrm>
            <a:off x="2510944" y="3322593"/>
            <a:ext cx="622535" cy="4731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65" name="Straight Arrow Connector 164"/>
          <p:cNvCxnSpPr>
            <a:endCxn id="164" idx="0"/>
          </p:cNvCxnSpPr>
          <p:nvPr/>
        </p:nvCxnSpPr>
        <p:spPr>
          <a:xfrm>
            <a:off x="2822212" y="3093248"/>
            <a:ext cx="0" cy="229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64" idx="4"/>
            <a:endCxn id="167" idx="0"/>
          </p:cNvCxnSpPr>
          <p:nvPr/>
        </p:nvCxnSpPr>
        <p:spPr>
          <a:xfrm>
            <a:off x="2822212" y="3795701"/>
            <a:ext cx="0" cy="258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Oval 166"/>
          <p:cNvSpPr/>
          <p:nvPr/>
        </p:nvSpPr>
        <p:spPr>
          <a:xfrm>
            <a:off x="2510944" y="4054623"/>
            <a:ext cx="622535" cy="4731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\0</a:t>
            </a:r>
            <a:endParaRPr lang="en-US" dirty="0"/>
          </a:p>
        </p:txBody>
      </p:sp>
      <p:sp>
        <p:nvSpPr>
          <p:cNvPr id="168" name="Oval 167"/>
          <p:cNvSpPr/>
          <p:nvPr/>
        </p:nvSpPr>
        <p:spPr>
          <a:xfrm>
            <a:off x="1730700" y="3322593"/>
            <a:ext cx="622535" cy="4731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69" name="Straight Arrow Connector 168"/>
          <p:cNvCxnSpPr>
            <a:endCxn id="168" idx="0"/>
          </p:cNvCxnSpPr>
          <p:nvPr/>
        </p:nvCxnSpPr>
        <p:spPr>
          <a:xfrm>
            <a:off x="2041968" y="3093248"/>
            <a:ext cx="0" cy="229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68" idx="4"/>
            <a:endCxn id="171" idx="0"/>
          </p:cNvCxnSpPr>
          <p:nvPr/>
        </p:nvCxnSpPr>
        <p:spPr>
          <a:xfrm>
            <a:off x="2041968" y="3795701"/>
            <a:ext cx="0" cy="258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1730700" y="4054623"/>
            <a:ext cx="622535" cy="4731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3" grpId="0" animBg="1"/>
      <p:bldP spid="14" grpId="0" animBg="1"/>
      <p:bldP spid="16" grpId="0" animBg="1"/>
      <p:bldP spid="18" grpId="0" animBg="1"/>
      <p:bldP spid="20" grpId="0" animBg="1"/>
      <p:bldP spid="23" grpId="0" animBg="1"/>
      <p:bldP spid="26" grpId="0" animBg="1"/>
      <p:bldP spid="27" grpId="0" animBg="1"/>
      <p:bldP spid="30" grpId="0" animBg="1"/>
      <p:bldP spid="31" grpId="0" animBg="1"/>
      <p:bldP spid="34" grpId="0" animBg="1"/>
      <p:bldP spid="36" grpId="0" animBg="1"/>
      <p:bldP spid="37" grpId="0" animBg="1"/>
      <p:bldP spid="81" grpId="0" animBg="1"/>
      <p:bldP spid="111" grpId="0" animBg="1"/>
      <p:bldP spid="114" grpId="0" animBg="1"/>
      <p:bldP spid="119" grpId="0" animBg="1"/>
      <p:bldP spid="126" grpId="0" animBg="1"/>
      <p:bldP spid="133" grpId="0" animBg="1"/>
      <p:bldP spid="154" grpId="0" animBg="1"/>
      <p:bldP spid="161" grpId="0" animBg="1"/>
      <p:bldP spid="164" grpId="0" animBg="1"/>
      <p:bldP spid="167" grpId="0" animBg="1"/>
      <p:bldP spid="168" grpId="0" animBg="1"/>
      <p:bldP spid="1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Times New Roman"/>
                <a:cs typeface="Times New Roman"/>
              </a:rPr>
              <a:t>The use of the special termination character ’\0’  has </a:t>
            </a:r>
            <a:r>
              <a:rPr lang="en-US" dirty="0" smtClean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 number of advantages in simplifying </a:t>
            </a:r>
            <a:r>
              <a:rPr lang="en-US" dirty="0" smtClean="0">
                <a:latin typeface="Times New Roman"/>
                <a:cs typeface="Times New Roman"/>
              </a:rPr>
              <a:t>code.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It </a:t>
            </a:r>
            <a:r>
              <a:rPr lang="en-US" dirty="0">
                <a:latin typeface="Times New Roman"/>
                <a:cs typeface="Times New Roman"/>
              </a:rPr>
              <a:t>has the disadvantage of </a:t>
            </a:r>
            <a:r>
              <a:rPr lang="en-US" dirty="0" smtClean="0">
                <a:latin typeface="Times New Roman"/>
                <a:cs typeface="Times New Roman"/>
              </a:rPr>
              <a:t>having one </a:t>
            </a:r>
            <a:r>
              <a:rPr lang="en-US" dirty="0">
                <a:latin typeface="Times New Roman"/>
                <a:cs typeface="Times New Roman"/>
              </a:rPr>
              <a:t>reserved character in the alphabet that may not occur in strings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There </a:t>
            </a:r>
            <a:r>
              <a:rPr lang="en-US" dirty="0">
                <a:latin typeface="Times New Roman"/>
                <a:cs typeface="Times New Roman"/>
              </a:rPr>
              <a:t>are many </a:t>
            </a:r>
            <a:r>
              <a:rPr lang="en-US" dirty="0" smtClean="0">
                <a:latin typeface="Times New Roman"/>
                <a:cs typeface="Times New Roman"/>
              </a:rPr>
              <a:t>nonprintable ASCII </a:t>
            </a:r>
            <a:r>
              <a:rPr lang="en-US" dirty="0">
                <a:latin typeface="Times New Roman"/>
                <a:cs typeface="Times New Roman"/>
              </a:rPr>
              <a:t>codes that should never occur in a text and ’\0’ </a:t>
            </a:r>
            <a:r>
              <a:rPr lang="en-US" dirty="0" smtClean="0">
                <a:latin typeface="Times New Roman"/>
                <a:cs typeface="Times New Roman"/>
              </a:rPr>
              <a:t>is just </a:t>
            </a:r>
            <a:r>
              <a:rPr lang="en-US" dirty="0">
                <a:latin typeface="Times New Roman"/>
                <a:cs typeface="Times New Roman"/>
              </a:rPr>
              <a:t>one of them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/>
              <a:t> </a:t>
            </a:r>
            <a:r>
              <a:rPr lang="en-US" dirty="0" smtClean="0">
                <a:latin typeface="Times New Roman"/>
                <a:cs typeface="Times New Roman"/>
              </a:rPr>
              <a:t>There </a:t>
            </a:r>
            <a:r>
              <a:rPr lang="en-US" dirty="0">
                <a:latin typeface="Times New Roman"/>
                <a:cs typeface="Times New Roman"/>
              </a:rPr>
              <a:t>are also many applications in which the </a:t>
            </a:r>
            <a:r>
              <a:rPr lang="en-US" dirty="0" smtClean="0">
                <a:latin typeface="Times New Roman"/>
                <a:cs typeface="Times New Roman"/>
              </a:rPr>
              <a:t>strings do </a:t>
            </a:r>
            <a:r>
              <a:rPr lang="en-US" dirty="0">
                <a:latin typeface="Times New Roman"/>
                <a:cs typeface="Times New Roman"/>
              </a:rPr>
              <a:t>not represent text, but, for example, machine </a:t>
            </a:r>
            <a:r>
              <a:rPr lang="en-US" dirty="0" smtClean="0">
                <a:latin typeface="Times New Roman"/>
                <a:cs typeface="Times New Roman"/>
              </a:rPr>
              <a:t>instructions.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863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Find, Insert and Delete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Times New Roman"/>
                <a:cs typeface="Times New Roman"/>
              </a:rPr>
              <a:t>To perform a </a:t>
            </a:r>
            <a:r>
              <a:rPr lang="en-US" i="1" dirty="0">
                <a:latin typeface="Times New Roman"/>
                <a:cs typeface="Times New Roman"/>
              </a:rPr>
              <a:t>find</a:t>
            </a:r>
            <a:r>
              <a:rPr lang="en-US" dirty="0">
                <a:latin typeface="Times New Roman"/>
                <a:cs typeface="Times New Roman"/>
              </a:rPr>
              <a:t>  operation in this </a:t>
            </a:r>
            <a:r>
              <a:rPr lang="en-US" dirty="0" smtClean="0">
                <a:latin typeface="Times New Roman"/>
                <a:cs typeface="Times New Roman"/>
              </a:rPr>
              <a:t>structure: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/>
                <a:cs typeface="Times New Roman"/>
              </a:rPr>
              <a:t> Start </a:t>
            </a:r>
            <a:r>
              <a:rPr lang="en-US" dirty="0">
                <a:latin typeface="Times New Roman"/>
                <a:cs typeface="Times New Roman"/>
              </a:rPr>
              <a:t>in the node </a:t>
            </a:r>
            <a:r>
              <a:rPr lang="en-US" dirty="0" smtClean="0">
                <a:latin typeface="Times New Roman"/>
                <a:cs typeface="Times New Roman"/>
              </a:rPr>
              <a:t>corresponding to </a:t>
            </a:r>
            <a:r>
              <a:rPr lang="en-US" dirty="0">
                <a:latin typeface="Times New Roman"/>
                <a:cs typeface="Times New Roman"/>
              </a:rPr>
              <a:t>the empty </a:t>
            </a:r>
            <a:r>
              <a:rPr lang="en-US" dirty="0" smtClean="0">
                <a:latin typeface="Times New Roman"/>
                <a:cs typeface="Times New Roman"/>
              </a:rPr>
              <a:t>prefix.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ead </a:t>
            </a:r>
            <a:r>
              <a:rPr lang="en-US" dirty="0">
                <a:latin typeface="Times New Roman"/>
                <a:cs typeface="Times New Roman"/>
              </a:rPr>
              <a:t>the query string, following for </a:t>
            </a:r>
            <a:r>
              <a:rPr lang="en-US" dirty="0" smtClean="0">
                <a:latin typeface="Times New Roman"/>
                <a:cs typeface="Times New Roman"/>
              </a:rPr>
              <a:t>each read </a:t>
            </a:r>
            <a:r>
              <a:rPr lang="en-US" dirty="0">
                <a:latin typeface="Times New Roman"/>
                <a:cs typeface="Times New Roman"/>
              </a:rPr>
              <a:t>character the outgoing pointer corresponding to that character to the </a:t>
            </a:r>
            <a:r>
              <a:rPr lang="en-US" dirty="0" smtClean="0">
                <a:latin typeface="Times New Roman"/>
                <a:cs typeface="Times New Roman"/>
              </a:rPr>
              <a:t>next node</a:t>
            </a:r>
            <a:r>
              <a:rPr lang="en-US" dirty="0">
                <a:latin typeface="Times New Roman"/>
                <a:cs typeface="Times New Roman"/>
              </a:rPr>
              <a:t>. </a:t>
            </a:r>
            <a:endParaRPr lang="en-US" dirty="0" smtClean="0">
              <a:latin typeface="Times New Roman"/>
              <a:cs typeface="Times New Roman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/>
                <a:cs typeface="Times New Roman"/>
              </a:rPr>
              <a:t>After </a:t>
            </a:r>
            <a:r>
              <a:rPr lang="en-US" dirty="0">
                <a:latin typeface="Times New Roman"/>
                <a:cs typeface="Times New Roman"/>
              </a:rPr>
              <a:t>we read the query string, we arrived at a node corresponding to </a:t>
            </a:r>
            <a:r>
              <a:rPr lang="en-US" dirty="0" smtClean="0">
                <a:latin typeface="Times New Roman"/>
                <a:cs typeface="Times New Roman"/>
              </a:rPr>
              <a:t>that string </a:t>
            </a:r>
            <a:r>
              <a:rPr lang="en-US" dirty="0">
                <a:latin typeface="Times New Roman"/>
                <a:cs typeface="Times New Roman"/>
              </a:rPr>
              <a:t>as </a:t>
            </a:r>
            <a:r>
              <a:rPr lang="en-US" dirty="0" smtClean="0">
                <a:latin typeface="Times New Roman"/>
                <a:cs typeface="Times New Roman"/>
              </a:rPr>
              <a:t>prefix.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/>
                <a:cs typeface="Times New Roman"/>
              </a:rPr>
              <a:t>If the query string is contained in the set of strings stored in the </a:t>
            </a:r>
            <a:r>
              <a:rPr lang="en-US" dirty="0" err="1" smtClean="0">
                <a:latin typeface="Times New Roman"/>
                <a:cs typeface="Times New Roman"/>
              </a:rPr>
              <a:t>trie</a:t>
            </a:r>
            <a:r>
              <a:rPr lang="en-US" dirty="0" smtClean="0">
                <a:latin typeface="Times New Roman"/>
                <a:cs typeface="Times New Roman"/>
              </a:rPr>
              <a:t>, and that set is prefix-free, then this node belongs to that unique string.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3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Find, Insert and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To perform </a:t>
            </a:r>
            <a:r>
              <a:rPr lang="en-US" dirty="0" smtClean="0">
                <a:latin typeface="Times New Roman"/>
                <a:cs typeface="Times New Roman"/>
              </a:rPr>
              <a:t>an </a:t>
            </a:r>
            <a:r>
              <a:rPr lang="en-US" i="1" dirty="0">
                <a:latin typeface="Times New Roman"/>
                <a:cs typeface="Times New Roman"/>
              </a:rPr>
              <a:t>i</a:t>
            </a:r>
            <a:r>
              <a:rPr lang="en-US" i="1" dirty="0" smtClean="0">
                <a:latin typeface="Times New Roman"/>
                <a:cs typeface="Times New Roman"/>
              </a:rPr>
              <a:t>nsert</a:t>
            </a:r>
            <a:r>
              <a:rPr lang="en-US" dirty="0" smtClean="0">
                <a:latin typeface="Times New Roman"/>
                <a:cs typeface="Times New Roman"/>
              </a:rPr>
              <a:t> operation </a:t>
            </a:r>
            <a:r>
              <a:rPr lang="en-US" dirty="0">
                <a:latin typeface="Times New Roman"/>
                <a:cs typeface="Times New Roman"/>
              </a:rPr>
              <a:t>in this structure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>
                <a:latin typeface="Times New Roman"/>
                <a:cs typeface="Times New Roman"/>
              </a:rPr>
              <a:t>Perform </a:t>
            </a:r>
            <a:r>
              <a:rPr lang="en-US" i="1" dirty="0" smtClean="0">
                <a:latin typeface="Times New Roman"/>
                <a:cs typeface="Times New Roman"/>
              </a:rPr>
              <a:t>find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>
                <a:latin typeface="Times New Roman"/>
                <a:cs typeface="Times New Roman"/>
              </a:rPr>
              <a:t>Any </a:t>
            </a:r>
            <a:r>
              <a:rPr lang="en-US" dirty="0">
                <a:latin typeface="Times New Roman"/>
                <a:cs typeface="Times New Roman"/>
              </a:rPr>
              <a:t>time we encounter a nil pointer we create a new node. </a:t>
            </a:r>
          </a:p>
          <a:p>
            <a:pPr marL="868680" lvl="1" indent="-457200">
              <a:buFont typeface="+mj-lt"/>
              <a:buAutoNum type="arabicPeriod"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Example: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Insert “extra”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233684" y="2028988"/>
            <a:ext cx="843516" cy="3516897"/>
            <a:chOff x="3700847" y="2846952"/>
            <a:chExt cx="843516" cy="3516897"/>
          </a:xfrm>
        </p:grpSpPr>
        <p:cxnSp>
          <p:nvCxnSpPr>
            <p:cNvPr id="4" name="Straight Arrow Connector 3"/>
            <p:cNvCxnSpPr>
              <a:endCxn id="5" idx="0"/>
            </p:cNvCxnSpPr>
            <p:nvPr/>
          </p:nvCxnSpPr>
          <p:spPr>
            <a:xfrm>
              <a:off x="3700847" y="2846952"/>
              <a:ext cx="493877" cy="1996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3883456" y="3046615"/>
              <a:ext cx="622535" cy="4731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4"/>
              <a:endCxn id="7" idx="0"/>
            </p:cNvCxnSpPr>
            <p:nvPr/>
          </p:nvCxnSpPr>
          <p:spPr>
            <a:xfrm>
              <a:off x="4194724" y="3519723"/>
              <a:ext cx="1160" cy="2197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3884616" y="3739504"/>
              <a:ext cx="622535" cy="4731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21828" y="5890741"/>
              <a:ext cx="622535" cy="4731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909516" y="4447899"/>
              <a:ext cx="622535" cy="4731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4"/>
            </p:cNvCxnSpPr>
            <p:nvPr/>
          </p:nvCxnSpPr>
          <p:spPr>
            <a:xfrm>
              <a:off x="4220784" y="4921007"/>
              <a:ext cx="0" cy="265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921828" y="5186613"/>
              <a:ext cx="622535" cy="4731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4"/>
            </p:cNvCxnSpPr>
            <p:nvPr/>
          </p:nvCxnSpPr>
          <p:spPr>
            <a:xfrm>
              <a:off x="4233096" y="5659721"/>
              <a:ext cx="0" cy="2310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194724" y="4228118"/>
              <a:ext cx="0" cy="2197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>
            <a:stCxn id="7" idx="3"/>
            <a:endCxn id="22" idx="0"/>
          </p:cNvCxnSpPr>
          <p:nvPr/>
        </p:nvCxnSpPr>
        <p:spPr>
          <a:xfrm flipH="1">
            <a:off x="6922417" y="3325363"/>
            <a:ext cx="586204" cy="304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611149" y="3629935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2" idx="4"/>
            <a:endCxn id="28" idx="0"/>
          </p:cNvCxnSpPr>
          <p:nvPr/>
        </p:nvCxnSpPr>
        <p:spPr>
          <a:xfrm>
            <a:off x="6922417" y="4103043"/>
            <a:ext cx="0" cy="265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611149" y="4368649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31" name="Straight Arrow Connector 30"/>
          <p:cNvCxnSpPr>
            <a:stCxn id="28" idx="4"/>
            <a:endCxn id="32" idx="0"/>
          </p:cNvCxnSpPr>
          <p:nvPr/>
        </p:nvCxnSpPr>
        <p:spPr>
          <a:xfrm>
            <a:off x="6922417" y="4841757"/>
            <a:ext cx="0" cy="231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611149" y="5072777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32" idx="4"/>
            <a:endCxn id="48" idx="0"/>
          </p:cNvCxnSpPr>
          <p:nvPr/>
        </p:nvCxnSpPr>
        <p:spPr>
          <a:xfrm>
            <a:off x="6922417" y="5545885"/>
            <a:ext cx="0" cy="264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611149" y="5810338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4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32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Find, Insert and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To perform </a:t>
            </a:r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i="1" dirty="0" smtClean="0">
                <a:latin typeface="Times New Roman"/>
                <a:cs typeface="Times New Roman"/>
              </a:rPr>
              <a:t>delete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operation in this structure: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Perform </a:t>
            </a:r>
            <a:r>
              <a:rPr lang="en-US" i="1" dirty="0" smtClean="0">
                <a:latin typeface="Times New Roman"/>
                <a:cs typeface="Times New Roman"/>
              </a:rPr>
              <a:t>find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>
                <a:latin typeface="Times New Roman"/>
                <a:cs typeface="Times New Roman"/>
              </a:rPr>
              <a:t>Delete </a:t>
            </a:r>
            <a:r>
              <a:rPr lang="en-US" dirty="0">
                <a:latin typeface="Times New Roman"/>
                <a:cs typeface="Times New Roman"/>
              </a:rPr>
              <a:t>all nodes on the path from </a:t>
            </a:r>
            <a:r>
              <a:rPr lang="en-US" dirty="0" smtClean="0">
                <a:latin typeface="Times New Roman"/>
                <a:cs typeface="Times New Roman"/>
              </a:rPr>
              <a:t>‘\0’ </a:t>
            </a:r>
            <a:r>
              <a:rPr lang="en-US" dirty="0">
                <a:latin typeface="Times New Roman"/>
                <a:cs typeface="Times New Roman"/>
              </a:rPr>
              <a:t>to the root of </a:t>
            </a:r>
            <a:r>
              <a:rPr lang="en-US" dirty="0" smtClean="0">
                <a:latin typeface="Times New Roman"/>
                <a:cs typeface="Times New Roman"/>
              </a:rPr>
              <a:t>the</a:t>
            </a:r>
          </a:p>
          <a:p>
            <a:pPr marL="41148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    tree unless </a:t>
            </a:r>
            <a:r>
              <a:rPr lang="en-US" dirty="0">
                <a:latin typeface="Times New Roman"/>
                <a:cs typeface="Times New Roman"/>
              </a:rPr>
              <a:t>we reach a node with more than 1 child </a:t>
            </a:r>
          </a:p>
          <a:p>
            <a:pPr marL="868680" lvl="1" indent="-457200">
              <a:buFont typeface="+mj-lt"/>
              <a:buAutoNum type="arabicPeriod"/>
            </a:pPr>
            <a:endParaRPr lang="en-US" i="1" dirty="0">
              <a:latin typeface="Times New Roman"/>
              <a:cs typeface="Times New Roman"/>
            </a:endParaRP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Delete “extra”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233684" y="2028988"/>
            <a:ext cx="843516" cy="3516897"/>
            <a:chOff x="3700847" y="2846952"/>
            <a:chExt cx="843516" cy="3516897"/>
          </a:xfrm>
        </p:grpSpPr>
        <p:cxnSp>
          <p:nvCxnSpPr>
            <p:cNvPr id="5" name="Straight Arrow Connector 4"/>
            <p:cNvCxnSpPr>
              <a:endCxn id="6" idx="0"/>
            </p:cNvCxnSpPr>
            <p:nvPr/>
          </p:nvCxnSpPr>
          <p:spPr>
            <a:xfrm>
              <a:off x="3700847" y="2846952"/>
              <a:ext cx="493877" cy="19966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883456" y="3046615"/>
              <a:ext cx="622535" cy="4731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4"/>
              <a:endCxn id="8" idx="0"/>
            </p:cNvCxnSpPr>
            <p:nvPr/>
          </p:nvCxnSpPr>
          <p:spPr>
            <a:xfrm>
              <a:off x="4194724" y="3519723"/>
              <a:ext cx="1160" cy="2197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884616" y="3739504"/>
              <a:ext cx="622535" cy="4731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921828" y="5890741"/>
              <a:ext cx="622535" cy="4731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\0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909516" y="4447899"/>
              <a:ext cx="622535" cy="4731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10" idx="4"/>
            </p:cNvCxnSpPr>
            <p:nvPr/>
          </p:nvCxnSpPr>
          <p:spPr>
            <a:xfrm>
              <a:off x="4220784" y="4921007"/>
              <a:ext cx="0" cy="265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921828" y="5186613"/>
              <a:ext cx="622535" cy="4731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4"/>
            </p:cNvCxnSpPr>
            <p:nvPr/>
          </p:nvCxnSpPr>
          <p:spPr>
            <a:xfrm>
              <a:off x="4233096" y="5659721"/>
              <a:ext cx="0" cy="2310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194724" y="4228118"/>
              <a:ext cx="0" cy="2197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>
            <a:stCxn id="8" idx="3"/>
            <a:endCxn id="16" idx="0"/>
          </p:cNvCxnSpPr>
          <p:nvPr/>
        </p:nvCxnSpPr>
        <p:spPr>
          <a:xfrm flipH="1">
            <a:off x="6922417" y="3325363"/>
            <a:ext cx="586204" cy="304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611149" y="3629935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4"/>
            <a:endCxn id="18" idx="0"/>
          </p:cNvCxnSpPr>
          <p:nvPr/>
        </p:nvCxnSpPr>
        <p:spPr>
          <a:xfrm>
            <a:off x="6922417" y="4103043"/>
            <a:ext cx="0" cy="2656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11149" y="4368649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19" name="Straight Arrow Connector 18"/>
          <p:cNvCxnSpPr>
            <a:stCxn id="18" idx="4"/>
            <a:endCxn id="20" idx="0"/>
          </p:cNvCxnSpPr>
          <p:nvPr/>
        </p:nvCxnSpPr>
        <p:spPr>
          <a:xfrm>
            <a:off x="6922417" y="4841757"/>
            <a:ext cx="0" cy="231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611149" y="5072777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>
            <a:off x="6922417" y="5545885"/>
            <a:ext cx="0" cy="264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611149" y="5810338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7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endParaRPr lang="en-US" dirty="0"/>
          </a:p>
        </p:txBody>
      </p:sp>
      <p:pic>
        <p:nvPicPr>
          <p:cNvPr id="4" name="Content Placeholder 3" descr="theo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8510" y="1417638"/>
            <a:ext cx="7597327" cy="1327181"/>
          </a:xfrm>
        </p:spPr>
      </p:pic>
      <p:sp>
        <p:nvSpPr>
          <p:cNvPr id="2" name="TextBox 1"/>
          <p:cNvSpPr txBox="1"/>
          <p:nvPr/>
        </p:nvSpPr>
        <p:spPr>
          <a:xfrm>
            <a:off x="395918" y="3168596"/>
            <a:ext cx="705834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i="1" dirty="0" smtClean="0">
                <a:latin typeface="Times New Roman"/>
                <a:cs typeface="Times New Roman"/>
              </a:rPr>
              <a:t>Find</a:t>
            </a:r>
            <a:r>
              <a:rPr lang="en-US" dirty="0" smtClean="0">
                <a:latin typeface="Times New Roman"/>
                <a:cs typeface="Times New Roman"/>
              </a:rPr>
              <a:t>: All the characters in the word = O(|q|)   where q</a:t>
            </a:r>
            <a:r>
              <a:rPr lang="en-US" i="1" dirty="0" smtClean="0">
                <a:latin typeface="Times New Roman"/>
                <a:cs typeface="Times New Roman"/>
              </a:rPr>
              <a:t>: query string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>
                <a:latin typeface="Times New Roman"/>
                <a:cs typeface="Times New Roman"/>
              </a:rPr>
              <a:t>Insert</a:t>
            </a:r>
            <a:r>
              <a:rPr lang="en-US" dirty="0" smtClean="0">
                <a:latin typeface="Times New Roman"/>
                <a:cs typeface="Times New Roman"/>
              </a:rPr>
              <a:t>: first </a:t>
            </a:r>
            <a:r>
              <a:rPr lang="en-US" i="1" dirty="0" smtClean="0">
                <a:latin typeface="Times New Roman"/>
                <a:cs typeface="Times New Roman"/>
              </a:rPr>
              <a:t>find</a:t>
            </a:r>
            <a:r>
              <a:rPr lang="en-US" dirty="0" smtClean="0">
                <a:latin typeface="Times New Roman"/>
                <a:cs typeface="Times New Roman"/>
              </a:rPr>
              <a:t> then </a:t>
            </a:r>
            <a:r>
              <a:rPr lang="en-US" i="1" dirty="0" smtClean="0">
                <a:latin typeface="Times New Roman"/>
                <a:cs typeface="Times New Roman"/>
              </a:rPr>
              <a:t>insert</a:t>
            </a:r>
            <a:r>
              <a:rPr lang="en-US" dirty="0" smtClean="0">
                <a:latin typeface="Times New Roman"/>
                <a:cs typeface="Times New Roman"/>
              </a:rPr>
              <a:t> an array of length |A| as a node = O(|q|.|A|)</a:t>
            </a:r>
          </a:p>
          <a:p>
            <a:pPr marL="285750" indent="-285750">
              <a:buFont typeface="Arial"/>
              <a:buChar char="•"/>
            </a:pPr>
            <a:r>
              <a:rPr lang="en-US" i="1" dirty="0" smtClean="0">
                <a:latin typeface="Times New Roman"/>
                <a:cs typeface="Times New Roman"/>
              </a:rPr>
              <a:t>Delete</a:t>
            </a:r>
            <a:r>
              <a:rPr lang="en-US" dirty="0" smtClean="0">
                <a:latin typeface="Times New Roman"/>
                <a:cs typeface="Times New Roman"/>
              </a:rPr>
              <a:t>: </a:t>
            </a:r>
            <a:r>
              <a:rPr lang="en-US" dirty="0">
                <a:latin typeface="Times New Roman"/>
                <a:cs typeface="Times New Roman"/>
              </a:rPr>
              <a:t>first </a:t>
            </a:r>
            <a:r>
              <a:rPr lang="en-US" i="1" dirty="0">
                <a:latin typeface="Times New Roman"/>
                <a:cs typeface="Times New Roman"/>
              </a:rPr>
              <a:t>find</a:t>
            </a:r>
            <a:r>
              <a:rPr lang="en-US" dirty="0">
                <a:latin typeface="Times New Roman"/>
                <a:cs typeface="Times New Roman"/>
              </a:rPr>
              <a:t> then </a:t>
            </a:r>
            <a:r>
              <a:rPr lang="en-US" i="1" dirty="0" smtClean="0">
                <a:latin typeface="Times New Roman"/>
                <a:cs typeface="Times New Roman"/>
              </a:rPr>
              <a:t>delete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 array of length |A| as a node = O(|q|.|A|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We </a:t>
            </a:r>
            <a:r>
              <a:rPr lang="en-US" dirty="0">
                <a:latin typeface="Times New Roman"/>
                <a:cs typeface="Times New Roman"/>
              </a:rPr>
              <a:t>can get rid of the |A</a:t>
            </a:r>
            <a:r>
              <a:rPr lang="en-US" dirty="0" smtClean="0">
                <a:latin typeface="Times New Roman"/>
                <a:cs typeface="Times New Roman"/>
              </a:rPr>
              <a:t>| dependence </a:t>
            </a:r>
            <a:r>
              <a:rPr lang="en-US" dirty="0">
                <a:latin typeface="Times New Roman"/>
                <a:cs typeface="Times New Roman"/>
              </a:rPr>
              <a:t>in the</a:t>
            </a:r>
            <a:r>
              <a:rPr lang="en-US" i="1" dirty="0">
                <a:latin typeface="Times New Roman"/>
                <a:cs typeface="Times New Roman"/>
              </a:rPr>
              <a:t> delete </a:t>
            </a:r>
            <a:r>
              <a:rPr lang="en-US" dirty="0" smtClean="0">
                <a:latin typeface="Times New Roman"/>
                <a:cs typeface="Times New Roman"/>
              </a:rPr>
              <a:t>operation </a:t>
            </a:r>
            <a:r>
              <a:rPr lang="en-US" dirty="0">
                <a:latin typeface="Times New Roman"/>
                <a:cs typeface="Times New Roman"/>
              </a:rPr>
              <a:t>by using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      reference </a:t>
            </a:r>
            <a:r>
              <a:rPr lang="en-US" dirty="0">
                <a:latin typeface="Times New Roman"/>
                <a:cs typeface="Times New Roman"/>
              </a:rPr>
              <a:t>counts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dirty="0" smtClean="0">
                <a:latin typeface="Times New Roman"/>
                <a:cs typeface="Times New Roman"/>
              </a:rPr>
              <a:t>ll </a:t>
            </a:r>
            <a:r>
              <a:rPr lang="en-US" dirty="0">
                <a:latin typeface="Times New Roman"/>
                <a:cs typeface="Times New Roman"/>
              </a:rPr>
              <a:t>new nodes </a:t>
            </a:r>
            <a:r>
              <a:rPr lang="en-US" dirty="0" smtClean="0">
                <a:latin typeface="Times New Roman"/>
                <a:cs typeface="Times New Roman"/>
              </a:rPr>
              <a:t>must </a:t>
            </a:r>
            <a:r>
              <a:rPr lang="en-US" dirty="0">
                <a:latin typeface="Times New Roman"/>
                <a:cs typeface="Times New Roman"/>
              </a:rPr>
              <a:t>be </a:t>
            </a:r>
            <a:r>
              <a:rPr lang="en-US" dirty="0" smtClean="0">
                <a:latin typeface="Times New Roman"/>
                <a:cs typeface="Times New Roman"/>
              </a:rPr>
              <a:t>initialized </a:t>
            </a:r>
            <a:r>
              <a:rPr lang="en-US" dirty="0">
                <a:latin typeface="Times New Roman"/>
                <a:cs typeface="Times New Roman"/>
              </a:rPr>
              <a:t>with NULL  pointers, </a:t>
            </a: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   so the |A| dependence in the insert operation does not disappear.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25634"/>
            <a:ext cx="7620000" cy="4475165"/>
          </a:xfrm>
        </p:spPr>
        <p:txBody>
          <a:bodyPr>
            <a:normAutofit/>
          </a:bodyPr>
          <a:lstStyle/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Numbers </a:t>
            </a:r>
            <a:r>
              <a:rPr lang="en-US" dirty="0" smtClean="0">
                <a:latin typeface="Times New Roman"/>
                <a:cs typeface="Times New Roman"/>
              </a:rPr>
              <a:t>as key values: are </a:t>
            </a:r>
            <a:r>
              <a:rPr lang="en-US" dirty="0">
                <a:latin typeface="Times New Roman"/>
                <a:cs typeface="Times New Roman"/>
              </a:rPr>
              <a:t>data </a:t>
            </a:r>
            <a:r>
              <a:rPr lang="en-US" dirty="0" smtClean="0">
                <a:latin typeface="Times New Roman"/>
                <a:cs typeface="Times New Roman"/>
              </a:rPr>
              <a:t>items </a:t>
            </a:r>
            <a:r>
              <a:rPr lang="en-US" dirty="0">
                <a:latin typeface="Times New Roman"/>
                <a:cs typeface="Times New Roman"/>
              </a:rPr>
              <a:t>of constant size, </a:t>
            </a:r>
            <a:r>
              <a:rPr lang="en-US" dirty="0" smtClean="0">
                <a:latin typeface="Times New Roman"/>
                <a:cs typeface="Times New Roman"/>
              </a:rPr>
              <a:t>and </a:t>
            </a:r>
            <a:r>
              <a:rPr lang="en-US" dirty="0">
                <a:latin typeface="Times New Roman"/>
                <a:cs typeface="Times New Roman"/>
              </a:rPr>
              <a:t>can be compared in constant </a:t>
            </a:r>
            <a:r>
              <a:rPr lang="en-US" dirty="0" smtClean="0">
                <a:latin typeface="Times New Roman"/>
                <a:cs typeface="Times New Roman"/>
              </a:rPr>
              <a:t>time.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In real applications, text processing is more important than the processing of </a:t>
            </a:r>
            <a:r>
              <a:rPr lang="en-US" dirty="0" smtClean="0">
                <a:latin typeface="Times New Roman"/>
                <a:cs typeface="Times New Roman"/>
              </a:rPr>
              <a:t>numbers</a:t>
            </a:r>
          </a:p>
          <a:p>
            <a:pPr marL="11430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We </a:t>
            </a:r>
            <a:r>
              <a:rPr lang="en-US" dirty="0">
                <a:latin typeface="Times New Roman"/>
                <a:cs typeface="Times New Roman"/>
              </a:rPr>
              <a:t>need different </a:t>
            </a:r>
            <a:r>
              <a:rPr lang="en-US" dirty="0" smtClean="0">
                <a:latin typeface="Times New Roman"/>
                <a:cs typeface="Times New Roman"/>
              </a:rPr>
              <a:t>structures for </a:t>
            </a:r>
            <a:r>
              <a:rPr lang="en-US" dirty="0">
                <a:latin typeface="Times New Roman"/>
                <a:cs typeface="Times New Roman"/>
              </a:rPr>
              <a:t>strings than for numeric </a:t>
            </a:r>
            <a:r>
              <a:rPr lang="en-US" dirty="0" smtClean="0">
                <a:latin typeface="Times New Roman"/>
                <a:cs typeface="Times New Roman"/>
              </a:rPr>
              <a:t>keys.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94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Alphabet </a:t>
            </a:r>
            <a:r>
              <a:rPr lang="en-US" dirty="0"/>
              <a:t>S</a:t>
            </a:r>
            <a:r>
              <a:rPr lang="en-US" dirty="0" smtClean="0"/>
              <a:t>ize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The problem here is </a:t>
            </a:r>
            <a:r>
              <a:rPr lang="en-US" dirty="0">
                <a:latin typeface="Times New Roman"/>
                <a:cs typeface="Times New Roman"/>
              </a:rPr>
              <a:t>the dependence on the size of the alphabet </a:t>
            </a:r>
            <a:r>
              <a:rPr lang="en-US" dirty="0" smtClean="0">
                <a:latin typeface="Times New Roman"/>
                <a:cs typeface="Times New Roman"/>
              </a:rPr>
              <a:t>which </a:t>
            </a:r>
            <a:r>
              <a:rPr lang="en-US" dirty="0">
                <a:latin typeface="Times New Roman"/>
                <a:cs typeface="Times New Roman"/>
              </a:rPr>
              <a:t>determines the size of </a:t>
            </a:r>
            <a:r>
              <a:rPr lang="en-US" dirty="0" smtClean="0">
                <a:latin typeface="Times New Roman"/>
                <a:cs typeface="Times New Roman"/>
              </a:rPr>
              <a:t>the nodes.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 There are several ways to reduce or avoid the problem of the alphabet </a:t>
            </a:r>
            <a:r>
              <a:rPr lang="en-US" dirty="0" smtClean="0">
                <a:latin typeface="Times New Roman"/>
                <a:cs typeface="Times New Roman"/>
              </a:rPr>
              <a:t>size.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 A simple method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>
                <a:latin typeface="Times New Roman"/>
                <a:cs typeface="Times New Roman"/>
              </a:rPr>
              <a:t>is to replace the big nodes by linked lists of all the entries that are really used.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2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</a:t>
            </a:r>
            <a:endParaRPr lang="en-US" dirty="0"/>
          </a:p>
        </p:txBody>
      </p:sp>
      <p:pic>
        <p:nvPicPr>
          <p:cNvPr id="4" name="Content Placeholder 3" descr="Screen Shot 2015-04-05 at 10.41.22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02" b="-4202"/>
          <a:stretch>
            <a:fillRect/>
          </a:stretch>
        </p:blipFill>
        <p:spPr>
          <a:xfrm>
            <a:off x="457200" y="1600200"/>
            <a:ext cx="7793038" cy="4800600"/>
          </a:xfrm>
        </p:spPr>
      </p:pic>
    </p:spTree>
    <p:extLst>
      <p:ext uri="{BB962C8B-B14F-4D97-AF65-F5344CB8AC3E}">
        <p14:creationId xmlns:p14="http://schemas.microsoft.com/office/powerpoint/2010/main" val="23848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Performance</a:t>
            </a:r>
            <a:endParaRPr lang="en-US" dirty="0"/>
          </a:p>
        </p:txBody>
      </p:sp>
      <p:pic>
        <p:nvPicPr>
          <p:cNvPr id="6" name="Picture 5" descr="Screen Shot 2015-04-05 at 11.18.10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08" y="1359381"/>
            <a:ext cx="8175958" cy="17525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65238" y="3328361"/>
            <a:ext cx="327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Find, Insert </a:t>
            </a:r>
            <a:r>
              <a:rPr lang="en-US" dirty="0" smtClean="0">
                <a:latin typeface="Times New Roman"/>
                <a:cs typeface="Times New Roman"/>
              </a:rPr>
              <a:t>and </a:t>
            </a:r>
            <a:r>
              <a:rPr lang="en-US" i="1" dirty="0" smtClean="0">
                <a:latin typeface="Times New Roman"/>
                <a:cs typeface="Times New Roman"/>
              </a:rPr>
              <a:t>delete: </a:t>
            </a:r>
            <a:r>
              <a:rPr lang="en-US" dirty="0" smtClean="0">
                <a:latin typeface="Times New Roman"/>
                <a:cs typeface="Times New Roman"/>
              </a:rPr>
              <a:t>O(|q|.|A|) 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59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Alphabet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/>
                <a:cs typeface="Times New Roman"/>
              </a:rPr>
              <a:t>Another way to avoid the problem with the alphabet size |A|  is </a:t>
            </a:r>
            <a:r>
              <a:rPr lang="en-US" dirty="0" smtClean="0">
                <a:latin typeface="Times New Roman"/>
                <a:cs typeface="Times New Roman"/>
              </a:rPr>
              <a:t>alphabet reduction</a:t>
            </a:r>
            <a:r>
              <a:rPr lang="en-US" dirty="0">
                <a:latin typeface="Times New Roman"/>
                <a:cs typeface="Times New Roman"/>
              </a:rPr>
              <a:t>. 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We </a:t>
            </a:r>
            <a:r>
              <a:rPr lang="en-US" dirty="0">
                <a:latin typeface="Times New Roman"/>
                <a:cs typeface="Times New Roman"/>
              </a:rPr>
              <a:t>can represent the alphabet A  as set of k -tuples from some </a:t>
            </a:r>
            <a:r>
              <a:rPr lang="en-US" dirty="0" smtClean="0">
                <a:latin typeface="Times New Roman"/>
                <a:cs typeface="Times New Roman"/>
              </a:rPr>
              <a:t>direct product  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B</a:t>
            </a:r>
            <a:r>
              <a:rPr lang="en-US" dirty="0" smtClean="0">
                <a:latin typeface="Times New Roman"/>
                <a:cs typeface="Times New Roman"/>
              </a:rPr>
              <a:t>y </a:t>
            </a:r>
            <a:r>
              <a:rPr lang="en-US" dirty="0">
                <a:latin typeface="Times New Roman"/>
                <a:cs typeface="Times New Roman"/>
              </a:rPr>
              <a:t>this each string gets longer by a factor of k , but </a:t>
            </a:r>
            <a:r>
              <a:rPr lang="en-US" dirty="0" smtClean="0">
                <a:latin typeface="Times New Roman"/>
                <a:cs typeface="Times New Roman"/>
              </a:rPr>
              <a:t>the alphabet </a:t>
            </a:r>
            <a:r>
              <a:rPr lang="en-US" dirty="0">
                <a:latin typeface="Times New Roman"/>
                <a:cs typeface="Times New Roman"/>
              </a:rPr>
              <a:t>size can be reduced </a:t>
            </a:r>
            <a:r>
              <a:rPr lang="en-US" dirty="0" smtClean="0">
                <a:latin typeface="Times New Roman"/>
                <a:cs typeface="Times New Roman"/>
              </a:rPr>
              <a:t>to 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 descr="Screen Shot 2015-04-05 at 11.28.5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125" y="4283108"/>
            <a:ext cx="597958" cy="405283"/>
          </a:xfrm>
          <a:prstGeom prst="rect">
            <a:avLst/>
          </a:prstGeom>
        </p:spPr>
      </p:pic>
      <p:pic>
        <p:nvPicPr>
          <p:cNvPr id="5" name="Picture 4" descr="Screen Shot 2015-04-05 at 11.29.34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554" y="3194087"/>
            <a:ext cx="1464374" cy="25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Alphabet Reduction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533"/>
            <a:ext cx="7620000" cy="513926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>
                <a:latin typeface="Times New Roman"/>
                <a:cs typeface="Times New Roman"/>
              </a:rPr>
              <a:t>For the </a:t>
            </a:r>
            <a:r>
              <a:rPr lang="en-US" dirty="0">
                <a:latin typeface="Times New Roman"/>
                <a:cs typeface="Times New Roman"/>
              </a:rPr>
              <a:t>standard ASCII codes, we </a:t>
            </a:r>
            <a:r>
              <a:rPr lang="en-US" dirty="0" smtClean="0">
                <a:latin typeface="Times New Roman"/>
                <a:cs typeface="Times New Roman"/>
              </a:rPr>
              <a:t>can break </a:t>
            </a:r>
            <a:r>
              <a:rPr lang="en-US" dirty="0">
                <a:latin typeface="Times New Roman"/>
                <a:cs typeface="Times New Roman"/>
              </a:rPr>
              <a:t>each 8-bit character by two 4-bit characters, which reduces the node </a:t>
            </a:r>
            <a:r>
              <a:rPr lang="en-US" dirty="0" smtClean="0">
                <a:latin typeface="Times New Roman"/>
                <a:cs typeface="Times New Roman"/>
              </a:rPr>
              <a:t>size from </a:t>
            </a:r>
            <a:r>
              <a:rPr lang="en-US" dirty="0">
                <a:latin typeface="Times New Roman"/>
                <a:cs typeface="Times New Roman"/>
              </a:rPr>
              <a:t>256 pointers to 16 </a:t>
            </a:r>
            <a:r>
              <a:rPr lang="en-US" dirty="0" smtClean="0">
                <a:latin typeface="Times New Roman"/>
                <a:cs typeface="Times New Roman"/>
              </a:rPr>
              <a:t>pointers</a:t>
            </a:r>
          </a:p>
          <a:p>
            <a:endParaRPr lang="en-US" dirty="0"/>
          </a:p>
        </p:txBody>
      </p:sp>
      <p:pic>
        <p:nvPicPr>
          <p:cNvPr id="4" name="Picture 3" descr="Screen Shot 2015-04-05 at 11.54.11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1400"/>
            <a:ext cx="6705600" cy="43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Reduction </a:t>
            </a:r>
            <a:r>
              <a:rPr lang="en-US" dirty="0"/>
              <a:t>P</a:t>
            </a:r>
            <a:r>
              <a:rPr lang="en-US" dirty="0" smtClean="0"/>
              <a:t>erformance</a:t>
            </a:r>
            <a:endParaRPr lang="en-US" dirty="0"/>
          </a:p>
        </p:txBody>
      </p:sp>
      <p:pic>
        <p:nvPicPr>
          <p:cNvPr id="6" name="Picture 5" descr="Screen Shot 2015-04-11 at 10.32.0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4" y="2099093"/>
            <a:ext cx="8077200" cy="16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Reduction Techniques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dirty="0" err="1">
                <a:latin typeface="Times New Roman"/>
                <a:cs typeface="Times New Roman"/>
              </a:rPr>
              <a:t>trie</a:t>
            </a:r>
            <a:r>
              <a:rPr lang="en-US" dirty="0">
                <a:latin typeface="Times New Roman"/>
                <a:cs typeface="Times New Roman"/>
              </a:rPr>
              <a:t> structure with balanced search trees as </a:t>
            </a:r>
            <a:r>
              <a:rPr lang="en-US" dirty="0" smtClean="0">
                <a:latin typeface="Times New Roman"/>
                <a:cs typeface="Times New Roman"/>
              </a:rPr>
              <a:t>nodes:</a:t>
            </a:r>
          </a:p>
          <a:p>
            <a:pPr lvl="2"/>
            <a:r>
              <a:rPr lang="en-US" i="1" dirty="0" smtClean="0">
                <a:latin typeface="Times New Roman"/>
                <a:cs typeface="Times New Roman"/>
              </a:rPr>
              <a:t>Find, insert </a:t>
            </a:r>
            <a:r>
              <a:rPr lang="en-US" dirty="0" smtClean="0">
                <a:latin typeface="Times New Roman"/>
                <a:cs typeface="Times New Roman"/>
              </a:rPr>
              <a:t>and </a:t>
            </a:r>
            <a:r>
              <a:rPr lang="en-US" i="1" dirty="0" smtClean="0">
                <a:latin typeface="Times New Roman"/>
                <a:cs typeface="Times New Roman"/>
              </a:rPr>
              <a:t>delete</a:t>
            </a:r>
            <a:r>
              <a:rPr lang="en-US" dirty="0" smtClean="0">
                <a:latin typeface="Times New Roman"/>
                <a:cs typeface="Times New Roman"/>
              </a:rPr>
              <a:t> Time: 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Space:</a:t>
            </a:r>
          </a:p>
          <a:p>
            <a:pPr lvl="2"/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 The ternary </a:t>
            </a:r>
            <a:r>
              <a:rPr lang="en-US" dirty="0" err="1">
                <a:latin typeface="Times New Roman"/>
                <a:cs typeface="Times New Roman"/>
              </a:rPr>
              <a:t>trie</a:t>
            </a:r>
            <a:r>
              <a:rPr lang="en-US" dirty="0">
                <a:latin typeface="Times New Roman"/>
                <a:cs typeface="Times New Roman"/>
              </a:rPr>
              <a:t> structure: nodes are arranged in a manner similar to a binary search tree, but with up to three </a:t>
            </a:r>
            <a:r>
              <a:rPr lang="en-US" dirty="0" smtClean="0">
                <a:latin typeface="Times New Roman"/>
                <a:cs typeface="Times New Roman"/>
              </a:rPr>
              <a:t>children. </a:t>
            </a:r>
            <a:r>
              <a:rPr lang="en-US" dirty="0">
                <a:latin typeface="Times New Roman"/>
                <a:cs typeface="Times New Roman"/>
              </a:rPr>
              <a:t>each node contains one character as key and one pointer each for </a:t>
            </a:r>
            <a:r>
              <a:rPr lang="en-US" dirty="0" smtClean="0">
                <a:latin typeface="Times New Roman"/>
                <a:cs typeface="Times New Roman"/>
              </a:rPr>
              <a:t>query characters </a:t>
            </a:r>
            <a:r>
              <a:rPr lang="en-US" dirty="0">
                <a:latin typeface="Times New Roman"/>
                <a:cs typeface="Times New Roman"/>
              </a:rPr>
              <a:t>that are smaller, larger, or equal</a:t>
            </a:r>
            <a:endParaRPr lang="en-US" dirty="0" smtClean="0">
              <a:latin typeface="Times New Roman"/>
              <a:cs typeface="Times New Roman"/>
            </a:endParaRPr>
          </a:p>
          <a:p>
            <a:pPr lvl="2"/>
            <a:r>
              <a:rPr lang="en-US" i="1" dirty="0" smtClean="0">
                <a:latin typeface="Times New Roman"/>
                <a:cs typeface="Times New Roman"/>
              </a:rPr>
              <a:t>Find</a:t>
            </a:r>
            <a:r>
              <a:rPr lang="en-US" dirty="0" smtClean="0">
                <a:latin typeface="Times New Roman"/>
                <a:cs typeface="Times New Roman"/>
              </a:rPr>
              <a:t> time: </a:t>
            </a:r>
          </a:p>
          <a:p>
            <a:pPr lvl="2"/>
            <a:r>
              <a:rPr lang="en-US" dirty="0" smtClean="0">
                <a:latin typeface="Times New Roman"/>
                <a:cs typeface="Times New Roman"/>
              </a:rPr>
              <a:t>Space: </a:t>
            </a:r>
          </a:p>
          <a:p>
            <a:pPr lvl="2"/>
            <a:endParaRPr lang="en-US" dirty="0"/>
          </a:p>
        </p:txBody>
      </p:sp>
      <p:pic>
        <p:nvPicPr>
          <p:cNvPr id="4" name="Picture 3" descr="Screen Shot 2015-04-11 at 10.42.0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38" y="2067915"/>
            <a:ext cx="2341258" cy="301675"/>
          </a:xfrm>
          <a:prstGeom prst="rect">
            <a:avLst/>
          </a:prstGeom>
        </p:spPr>
      </p:pic>
      <p:pic>
        <p:nvPicPr>
          <p:cNvPr id="5" name="Picture 4" descr="Screen Shot 2015-04-11 at 10.42.20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282" y="2369590"/>
            <a:ext cx="1942251" cy="383579"/>
          </a:xfrm>
          <a:prstGeom prst="rect">
            <a:avLst/>
          </a:prstGeom>
        </p:spPr>
      </p:pic>
      <p:pic>
        <p:nvPicPr>
          <p:cNvPr id="6" name="Picture 5" descr="Screen Shot 2015-04-11 at 10.47.38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16" y="4456841"/>
            <a:ext cx="2195696" cy="274462"/>
          </a:xfrm>
          <a:prstGeom prst="rect">
            <a:avLst/>
          </a:prstGeom>
        </p:spPr>
      </p:pic>
      <p:pic>
        <p:nvPicPr>
          <p:cNvPr id="7" name="Picture 6" descr="Screen Shot 2015-04-11 at 10.48.27 P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282" y="4813408"/>
            <a:ext cx="1770005" cy="32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Patricia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/>
                <a:cs typeface="Times New Roman"/>
              </a:rPr>
              <a:t>“</a:t>
            </a:r>
            <a:r>
              <a:rPr lang="en-US" dirty="0" smtClean="0">
                <a:latin typeface="Times New Roman"/>
                <a:cs typeface="Times New Roman"/>
              </a:rPr>
              <a:t>Practical Algorithm </a:t>
            </a:r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o 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dirty="0" smtClean="0">
                <a:latin typeface="Times New Roman"/>
                <a:cs typeface="Times New Roman"/>
              </a:rPr>
              <a:t>etrieve </a:t>
            </a:r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nformation 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oded </a:t>
            </a:r>
            <a:r>
              <a:rPr lang="en-US" dirty="0">
                <a:latin typeface="Times New Roman"/>
                <a:cs typeface="Times New Roman"/>
              </a:rPr>
              <a:t>in </a:t>
            </a:r>
            <a:r>
              <a:rPr lang="en-US" dirty="0" smtClean="0">
                <a:latin typeface="Times New Roman"/>
                <a:cs typeface="Times New Roman"/>
              </a:rPr>
              <a:t>Alphanumeric</a:t>
            </a:r>
            <a:r>
              <a:rPr lang="en-US" dirty="0">
                <a:latin typeface="Times New Roman"/>
                <a:cs typeface="Times New Roman"/>
              </a:rPr>
              <a:t>.</a:t>
            </a:r>
            <a:r>
              <a:rPr lang="en-US" dirty="0" smtClean="0">
                <a:latin typeface="Times New Roman"/>
                <a:cs typeface="Times New Roman"/>
              </a:rPr>
              <a:t>”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dirty="0">
                <a:latin typeface="Times New Roman"/>
                <a:cs typeface="Times New Roman"/>
              </a:rPr>
              <a:t> path </a:t>
            </a:r>
            <a:r>
              <a:rPr lang="en-US" dirty="0" smtClean="0">
                <a:latin typeface="Times New Roman"/>
                <a:cs typeface="Times New Roman"/>
              </a:rPr>
              <a:t>compression </a:t>
            </a:r>
            <a:r>
              <a:rPr lang="en-US" dirty="0" err="1" smtClean="0">
                <a:latin typeface="Times New Roman"/>
                <a:cs typeface="Times New Roman"/>
              </a:rPr>
              <a:t>trie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Instead </a:t>
            </a:r>
            <a:r>
              <a:rPr lang="en-US" dirty="0">
                <a:latin typeface="Times New Roman"/>
                <a:cs typeface="Times New Roman"/>
              </a:rPr>
              <a:t>of explicitly storing nodes with just one outgoing edge, </a:t>
            </a:r>
            <a:r>
              <a:rPr lang="en-US" dirty="0" smtClean="0">
                <a:latin typeface="Times New Roman"/>
                <a:cs typeface="Times New Roman"/>
              </a:rPr>
              <a:t>we skip </a:t>
            </a:r>
            <a:r>
              <a:rPr lang="en-US" dirty="0">
                <a:latin typeface="Times New Roman"/>
                <a:cs typeface="Times New Roman"/>
              </a:rPr>
              <a:t>these nodes and keep track of the number of skipped characters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r>
              <a:rPr lang="en-US" dirty="0">
                <a:latin typeface="Times New Roman"/>
                <a:cs typeface="Times New Roman"/>
              </a:rPr>
              <a:t>T</a:t>
            </a:r>
            <a:r>
              <a:rPr lang="en-US" dirty="0" smtClean="0">
                <a:latin typeface="Times New Roman"/>
                <a:cs typeface="Times New Roman"/>
              </a:rPr>
              <a:t>he path </a:t>
            </a:r>
            <a:r>
              <a:rPr lang="en-US" dirty="0">
                <a:latin typeface="Times New Roman"/>
                <a:cs typeface="Times New Roman"/>
              </a:rPr>
              <a:t>compressed </a:t>
            </a:r>
            <a:r>
              <a:rPr lang="en-US" dirty="0" err="1">
                <a:latin typeface="Times New Roman"/>
                <a:cs typeface="Times New Roman"/>
              </a:rPr>
              <a:t>trie</a:t>
            </a:r>
            <a:r>
              <a:rPr lang="en-US" dirty="0">
                <a:latin typeface="Times New Roman"/>
                <a:cs typeface="Times New Roman"/>
              </a:rPr>
              <a:t> contains only nodes with at least two outgoing </a:t>
            </a:r>
            <a:r>
              <a:rPr lang="en-US" dirty="0" smtClean="0">
                <a:latin typeface="Times New Roman"/>
                <a:cs typeface="Times New Roman"/>
              </a:rPr>
              <a:t>edges.</a:t>
            </a:r>
          </a:p>
        </p:txBody>
      </p:sp>
    </p:spTree>
    <p:extLst>
      <p:ext uri="{BB962C8B-B14F-4D97-AF65-F5344CB8AC3E}">
        <p14:creationId xmlns:p14="http://schemas.microsoft.com/office/powerpoint/2010/main" val="17371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Patricia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It contains a number, which is the number of characters that should be skipped before the next relevant character is looked at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This </a:t>
            </a:r>
            <a:r>
              <a:rPr lang="en-US" dirty="0">
                <a:latin typeface="Times New Roman"/>
                <a:cs typeface="Times New Roman"/>
              </a:rPr>
              <a:t>reduces the required number of nodes from the total length of all </a:t>
            </a:r>
            <a:r>
              <a:rPr lang="en-US" dirty="0" smtClean="0">
                <a:latin typeface="Times New Roman"/>
                <a:cs typeface="Times New Roman"/>
              </a:rPr>
              <a:t>strings to </a:t>
            </a:r>
            <a:r>
              <a:rPr lang="en-US" dirty="0">
                <a:latin typeface="Times New Roman"/>
                <a:cs typeface="Times New Roman"/>
              </a:rPr>
              <a:t>the number </a:t>
            </a:r>
            <a:r>
              <a:rPr lang="en-US" dirty="0" smtClean="0">
                <a:latin typeface="Times New Roman"/>
                <a:cs typeface="Times New Roman"/>
              </a:rPr>
              <a:t>of words </a:t>
            </a:r>
            <a:r>
              <a:rPr lang="en-US" dirty="0">
                <a:latin typeface="Times New Roman"/>
                <a:cs typeface="Times New Roman"/>
              </a:rPr>
              <a:t>in our structure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We </a:t>
            </a:r>
            <a:r>
              <a:rPr lang="en-US" dirty="0">
                <a:latin typeface="Times New Roman"/>
                <a:cs typeface="Times New Roman"/>
              </a:rPr>
              <a:t>need in each access a second pass over the string to check all </a:t>
            </a:r>
            <a:r>
              <a:rPr lang="en-US" dirty="0" smtClean="0">
                <a:latin typeface="Times New Roman"/>
                <a:cs typeface="Times New Roman"/>
              </a:rPr>
              <a:t>those skipped </a:t>
            </a:r>
            <a:r>
              <a:rPr lang="en-US" dirty="0">
                <a:latin typeface="Times New Roman"/>
                <a:cs typeface="Times New Roman"/>
              </a:rPr>
              <a:t>characters of the found string against the query string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r>
              <a:rPr lang="en-US" dirty="0">
                <a:latin typeface="Times New Roman"/>
                <a:cs typeface="Times New Roman"/>
              </a:rPr>
              <a:t> this technique to reduce the number of nodes is </a:t>
            </a:r>
            <a:r>
              <a:rPr lang="en-US" dirty="0" smtClean="0">
                <a:latin typeface="Times New Roman"/>
                <a:cs typeface="Times New Roman"/>
              </a:rPr>
              <a:t>justified </a:t>
            </a:r>
            <a:r>
              <a:rPr lang="en-US" dirty="0">
                <a:latin typeface="Times New Roman"/>
                <a:cs typeface="Times New Roman"/>
              </a:rPr>
              <a:t>only if the alphabet </a:t>
            </a:r>
            <a:r>
              <a:rPr lang="en-US" dirty="0" smtClean="0">
                <a:latin typeface="Times New Roman"/>
                <a:cs typeface="Times New Roman"/>
              </a:rPr>
              <a:t>is large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393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Patricia </a:t>
            </a:r>
            <a:r>
              <a:rPr lang="en-US" dirty="0" smtClean="0"/>
              <a:t>Tree: Example</a:t>
            </a:r>
            <a:endParaRPr lang="en-US" dirty="0"/>
          </a:p>
        </p:txBody>
      </p:sp>
      <p:pic>
        <p:nvPicPr>
          <p:cNvPr id="4" name="Content Placeholder 3" descr="Screen Shot 2015-04-11 at 11.53.00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78" r="-69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72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Example: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112 </a:t>
            </a:r>
            <a:r>
              <a:rPr lang="en-US" dirty="0" smtClean="0">
                <a:solidFill>
                  <a:srgbClr val="2F2B20"/>
                </a:solidFill>
                <a:latin typeface="Times New Roman"/>
                <a:cs typeface="Times New Roman"/>
              </a:rPr>
              <a:t>&lt;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 467 </a:t>
            </a:r>
            <a:r>
              <a:rPr lang="en-US" dirty="0" smtClean="0">
                <a:latin typeface="Times New Roman"/>
                <a:cs typeface="Times New Roman"/>
              </a:rPr>
              <a:t>, Numerical comparison in O(1).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 Compare Strings lexicographically does </a:t>
            </a:r>
            <a:r>
              <a:rPr lang="en-US" dirty="0">
                <a:latin typeface="Times New Roman"/>
                <a:cs typeface="Times New Roman"/>
              </a:rPr>
              <a:t>not </a:t>
            </a:r>
            <a:r>
              <a:rPr lang="en-US" dirty="0" smtClean="0">
                <a:latin typeface="Times New Roman"/>
                <a:cs typeface="Times New Roman"/>
              </a:rPr>
              <a:t>reflect </a:t>
            </a:r>
            <a:r>
              <a:rPr lang="en-US" dirty="0">
                <a:latin typeface="Times New Roman"/>
                <a:cs typeface="Times New Roman"/>
              </a:rPr>
              <a:t>the similarity of </a:t>
            </a:r>
            <a:r>
              <a:rPr lang="en-US" dirty="0" smtClean="0">
                <a:latin typeface="Times New Roman"/>
                <a:cs typeface="Times New Roman"/>
              </a:rPr>
              <a:t>strings.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Western </a:t>
            </a:r>
            <a:r>
              <a:rPr lang="en-US" dirty="0">
                <a:solidFill>
                  <a:srgbClr val="2F2B20"/>
                </a:solidFill>
                <a:latin typeface="Times New Roman"/>
                <a:cs typeface="Times New Roman"/>
              </a:rPr>
              <a:t>&gt;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Eastern </a:t>
            </a:r>
            <a:r>
              <a:rPr lang="en-US" dirty="0">
                <a:latin typeface="Times New Roman"/>
                <a:cs typeface="Times New Roman"/>
              </a:rPr>
              <a:t>, Strings comparison in O(min(|s1|,|s2|)). where |s| denotes the length of the string s 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Text fragments have a length; they are not elementary objects that the computer can process in a single step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11430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 err="1">
                <a:latin typeface="Times New Roman"/>
                <a:cs typeface="Times New Roman"/>
              </a:rPr>
              <a:t>Pneumonoultramicroscopicsilicovolcanoconiosis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!!!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9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Patricia </a:t>
            </a:r>
            <a:r>
              <a:rPr lang="en-US" dirty="0" smtClean="0"/>
              <a:t>Tree: </a:t>
            </a:r>
            <a:r>
              <a:rPr lang="en-US" i="1" dirty="0" smtClean="0"/>
              <a:t>Insert</a:t>
            </a:r>
            <a:r>
              <a:rPr lang="en-US" dirty="0" smtClean="0"/>
              <a:t> &amp; </a:t>
            </a:r>
            <a:r>
              <a:rPr lang="en-US" i="1" dirty="0" smtClean="0"/>
              <a:t>Delete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insertion and deletion operations create </a:t>
            </a:r>
            <a:r>
              <a:rPr lang="en-US" dirty="0" smtClean="0">
                <a:latin typeface="Times New Roman"/>
                <a:cs typeface="Times New Roman"/>
              </a:rPr>
              <a:t>significant difficulties.</a:t>
            </a:r>
          </a:p>
          <a:p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We </a:t>
            </a:r>
            <a:r>
              <a:rPr lang="en-US" dirty="0">
                <a:latin typeface="Times New Roman"/>
                <a:cs typeface="Times New Roman"/>
              </a:rPr>
              <a:t>need to </a:t>
            </a:r>
            <a:r>
              <a:rPr lang="en-US" dirty="0" smtClean="0">
                <a:latin typeface="Times New Roman"/>
                <a:cs typeface="Times New Roman"/>
              </a:rPr>
              <a:t>find </a:t>
            </a:r>
            <a:r>
              <a:rPr lang="en-US" dirty="0">
                <a:latin typeface="Times New Roman"/>
                <a:cs typeface="Times New Roman"/>
              </a:rPr>
              <a:t>where to insert a new branching node, but </a:t>
            </a:r>
            <a:r>
              <a:rPr lang="en-US" dirty="0" smtClean="0">
                <a:latin typeface="Times New Roman"/>
                <a:cs typeface="Times New Roman"/>
              </a:rPr>
              <a:t>this requires </a:t>
            </a:r>
            <a:r>
              <a:rPr lang="en-US" dirty="0">
                <a:latin typeface="Times New Roman"/>
                <a:cs typeface="Times New Roman"/>
              </a:rPr>
              <a:t>that we know the skipped characters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One 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dirty="0" smtClean="0">
                <a:latin typeface="Times New Roman"/>
                <a:cs typeface="Times New Roman"/>
              </a:rPr>
              <a:t>clumsy) solution would </a:t>
            </a:r>
            <a:r>
              <a:rPr lang="en-US" dirty="0">
                <a:latin typeface="Times New Roman"/>
                <a:cs typeface="Times New Roman"/>
              </a:rPr>
              <a:t>be a pointer to one of the strings in the </a:t>
            </a:r>
            <a:r>
              <a:rPr lang="en-US" dirty="0" err="1">
                <a:latin typeface="Times New Roman"/>
                <a:cs typeface="Times New Roman"/>
              </a:rPr>
              <a:t>subtrie</a:t>
            </a:r>
            <a:r>
              <a:rPr lang="en-US" dirty="0">
                <a:latin typeface="Times New Roman"/>
                <a:cs typeface="Times New Roman"/>
              </a:rPr>
              <a:t> reached </a:t>
            </a:r>
            <a:r>
              <a:rPr lang="en-US" dirty="0" smtClean="0">
                <a:latin typeface="Times New Roman"/>
                <a:cs typeface="Times New Roman"/>
              </a:rPr>
              <a:t>through that </a:t>
            </a:r>
            <a:r>
              <a:rPr lang="en-US" dirty="0">
                <a:latin typeface="Times New Roman"/>
                <a:cs typeface="Times New Roman"/>
              </a:rPr>
              <a:t>node, for there we have that skipped substring already available.</a:t>
            </a:r>
          </a:p>
        </p:txBody>
      </p:sp>
      <p:pic>
        <p:nvPicPr>
          <p:cNvPr id="4" name="Picture 3" descr="Screen Shot 2015-04-12 at 1.22.3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45" y="4883311"/>
            <a:ext cx="6972391" cy="111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07" y="2540579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8.2 Dictionaries Allowing Errors in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of exact match(1)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4392" y="22098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dirty="0" err="1"/>
              <a:t>trie</a:t>
            </a:r>
            <a:r>
              <a:rPr lang="en-US" sz="2400" dirty="0"/>
              <a:t>-based structures </a:t>
            </a:r>
            <a:r>
              <a:rPr lang="en-US" sz="2400" dirty="0" smtClean="0"/>
              <a:t>find </a:t>
            </a:r>
            <a:r>
              <a:rPr lang="en-US" sz="2400" dirty="0"/>
              <a:t>only </a:t>
            </a:r>
            <a:r>
              <a:rPr lang="en-US" sz="2400" dirty="0" smtClean="0"/>
              <a:t>exact matches</a:t>
            </a:r>
            <a:r>
              <a:rPr lang="en-US" sz="2400" dirty="0"/>
              <a:t>; if the query string contains an error, for example, a word is </a:t>
            </a:r>
            <a:r>
              <a:rPr lang="en-US" sz="2400" dirty="0" smtClean="0"/>
              <a:t>misspelled or </a:t>
            </a:r>
            <a:r>
              <a:rPr lang="en-US" sz="2400" dirty="0"/>
              <a:t>a typing or transmission error happened, the correct string will not be found.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392" y="44196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It would be highly desirable to have a </a:t>
            </a:r>
            <a:r>
              <a:rPr lang="en-US" sz="2400" dirty="0" smtClean="0"/>
              <a:t>dictionary structure </a:t>
            </a:r>
            <a:r>
              <a:rPr lang="en-US" sz="2400" dirty="0"/>
              <a:t>that keeps track of a set of strings and finds all strings that </a:t>
            </a:r>
            <a:r>
              <a:rPr lang="en-US" sz="2400" dirty="0" smtClean="0"/>
              <a:t>differ only </a:t>
            </a:r>
            <a:r>
              <a:rPr lang="en-US" sz="2400" dirty="0"/>
              <a:t>in </a:t>
            </a:r>
            <a:r>
              <a:rPr lang="en-US" sz="2400" dirty="0" smtClean="0"/>
              <a:t>(</a:t>
            </a:r>
            <a:r>
              <a:rPr lang="en-US" sz="2400" i="1" dirty="0" smtClean="0"/>
              <a:t>d) </a:t>
            </a:r>
            <a:r>
              <a:rPr lang="en-US" sz="2400" dirty="0"/>
              <a:t>characters from the query string.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Tries essentially mirror </a:t>
            </a:r>
            <a:r>
              <a:rPr lang="en-US" sz="2400" dirty="0"/>
              <a:t>the lexicographic order of </a:t>
            </a:r>
            <a:r>
              <a:rPr lang="en-US" sz="2400" dirty="0" smtClean="0"/>
              <a:t>the strings.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76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exact </a:t>
            </a:r>
            <a:r>
              <a:rPr lang="en-US" dirty="0" smtClean="0"/>
              <a:t>match(2)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004608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Ex: if d = 1 and 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= “Computer”, then we may have :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err="1" smtClean="0">
                <a:solidFill>
                  <a:srgbClr val="FF0000"/>
                </a:solidFill>
              </a:rPr>
              <a:t>K</a:t>
            </a:r>
            <a:r>
              <a:rPr lang="en-US" sz="2400" dirty="0" err="1" smtClean="0"/>
              <a:t>omputer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A</a:t>
            </a:r>
            <a:r>
              <a:rPr lang="en-US" sz="2400" dirty="0" err="1" smtClean="0"/>
              <a:t>omputer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B</a:t>
            </a:r>
            <a:r>
              <a:rPr lang="en-US" sz="2400" dirty="0" err="1" smtClean="0"/>
              <a:t>omputer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rgbClr val="FF0000"/>
                </a:solidFill>
              </a:rPr>
              <a:t>D</a:t>
            </a:r>
            <a:r>
              <a:rPr lang="en-US" sz="2400" dirty="0" err="1" smtClean="0"/>
              <a:t>omputer</a:t>
            </a:r>
            <a:r>
              <a:rPr lang="en-US" sz="2400" dirty="0" smtClean="0"/>
              <a:t>, … etc.</a:t>
            </a:r>
          </a:p>
          <a:p>
            <a:pPr algn="just"/>
            <a:r>
              <a:rPr lang="en-US" sz="2400" dirty="0" err="1" smtClean="0"/>
              <a:t>C</a:t>
            </a:r>
            <a:r>
              <a:rPr lang="en-US" sz="2400" b="1" dirty="0" err="1" smtClean="0">
                <a:solidFill>
                  <a:srgbClr val="FF0000"/>
                </a:solidFill>
              </a:rPr>
              <a:t>a</a:t>
            </a:r>
            <a:r>
              <a:rPr lang="en-US" sz="2400" dirty="0" err="1" smtClean="0"/>
              <a:t>mputer</a:t>
            </a:r>
            <a:r>
              <a:rPr lang="en-US" sz="2400" dirty="0" smtClean="0"/>
              <a:t>, </a:t>
            </a:r>
            <a:r>
              <a:rPr lang="en-US" sz="2400" dirty="0" err="1" smtClean="0"/>
              <a:t>C</a:t>
            </a:r>
            <a:r>
              <a:rPr lang="en-US" sz="2400" b="1" dirty="0" err="1" smtClean="0">
                <a:solidFill>
                  <a:srgbClr val="FF0000"/>
                </a:solidFill>
              </a:rPr>
              <a:t>b</a:t>
            </a:r>
            <a:r>
              <a:rPr lang="en-US" sz="2400" dirty="0" err="1" smtClean="0"/>
              <a:t>omputer</a:t>
            </a:r>
            <a:r>
              <a:rPr lang="en-US" sz="2400" dirty="0" smtClean="0"/>
              <a:t>, ….etc. </a:t>
            </a:r>
            <a:endParaRPr lang="en-US" sz="2400" dirty="0"/>
          </a:p>
          <a:p>
            <a:pPr algn="just"/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138269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5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</a:t>
            </a:r>
            <a:r>
              <a:rPr lang="en-US" dirty="0"/>
              <a:t>solutions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6671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1- Generate </a:t>
            </a:r>
            <a:r>
              <a:rPr lang="en-US" sz="2400" dirty="0"/>
              <a:t>for each word </a:t>
            </a:r>
            <a:r>
              <a:rPr lang="en-US" sz="2400" dirty="0" smtClean="0"/>
              <a:t>(</a:t>
            </a:r>
            <a:r>
              <a:rPr lang="en-US" sz="2400" i="1" dirty="0" err="1" smtClean="0"/>
              <a:t>w</a:t>
            </a:r>
            <a:r>
              <a:rPr lang="en-US" sz="2400" i="1" baseline="-25000" dirty="0" err="1" smtClean="0"/>
              <a:t>i</a:t>
            </a:r>
            <a:r>
              <a:rPr lang="en-US" sz="2400" i="1" dirty="0" smtClean="0"/>
              <a:t>) </a:t>
            </a:r>
            <a:r>
              <a:rPr lang="en-US" sz="2400" dirty="0"/>
              <a:t>all the words that differ in at most </a:t>
            </a:r>
            <a:r>
              <a:rPr lang="en-US" sz="2400" dirty="0" smtClean="0"/>
              <a:t>(</a:t>
            </a:r>
            <a:r>
              <a:rPr lang="en-US" sz="2400" i="1" dirty="0" smtClean="0"/>
              <a:t>d) </a:t>
            </a:r>
            <a:r>
              <a:rPr lang="en-US" sz="2400" dirty="0" smtClean="0"/>
              <a:t>places </a:t>
            </a:r>
            <a:r>
              <a:rPr lang="en-US" sz="2400" dirty="0"/>
              <a:t>from it and store all these word variants in a </a:t>
            </a:r>
            <a:r>
              <a:rPr lang="en-US" sz="2400" dirty="0" err="1"/>
              <a:t>trie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           For each w, there are (|</a:t>
            </a:r>
            <a:r>
              <a:rPr lang="en-US" sz="2400" b="1" i="1" dirty="0" err="1">
                <a:solidFill>
                  <a:srgbClr val="FF0000"/>
                </a:solidFill>
              </a:rPr>
              <a:t>A</a:t>
            </a:r>
            <a:r>
              <a:rPr lang="en-US" sz="2400" b="1" dirty="0" err="1">
                <a:solidFill>
                  <a:srgbClr val="FF0000"/>
                </a:solidFill>
              </a:rPr>
              <a:t>|</a:t>
            </a:r>
            <a:r>
              <a:rPr lang="en-US" sz="2400" b="1" i="1" baseline="30000" dirty="0" err="1">
                <a:solidFill>
                  <a:srgbClr val="FF0000"/>
                </a:solidFill>
              </a:rPr>
              <a:t>d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length(</a:t>
            </a:r>
            <a:r>
              <a:rPr lang="en-US" sz="2400" b="1" i="1" dirty="0" err="1">
                <a:solidFill>
                  <a:srgbClr val="FF0000"/>
                </a:solidFill>
              </a:rPr>
              <a:t>wi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sz="2400" b="1" i="1" baseline="30000" dirty="0">
                <a:solidFill>
                  <a:srgbClr val="FF0000"/>
                </a:solidFill>
              </a:rPr>
              <a:t>d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) </a:t>
            </a:r>
            <a:r>
              <a:rPr lang="en-US" sz="2400" b="1" dirty="0" smtClean="0">
                <a:solidFill>
                  <a:srgbClr val="FF0000"/>
                </a:solidFill>
              </a:rPr>
              <a:t> of variants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0273" y="32004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size of the underlying structure </a:t>
            </a:r>
            <a:r>
              <a:rPr lang="en-US" sz="2400" dirty="0" smtClean="0"/>
              <a:t>increases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From                                                to </a:t>
            </a:r>
            <a:endParaRPr lang="en-US" sz="2400" dirty="0"/>
          </a:p>
          <a:p>
            <a:r>
              <a:rPr lang="en-US" sz="2400" i="1" dirty="0" smtClean="0"/>
              <a:t>                    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056" y="3886200"/>
            <a:ext cx="2762482" cy="49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73" y="3926622"/>
            <a:ext cx="3486196" cy="49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467874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query time stays </a:t>
            </a:r>
            <a:r>
              <a:rPr lang="en-US" sz="2400" b="1" i="1" dirty="0" smtClean="0"/>
              <a:t>O(length(q))</a:t>
            </a:r>
            <a:r>
              <a:rPr lang="en-US" sz="2400" dirty="0" smtClean="0"/>
              <a:t>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405735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structure size becomes a problem.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</a:t>
            </a:r>
            <a:r>
              <a:rPr lang="en-US" dirty="0"/>
              <a:t>solutions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6671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2- </a:t>
            </a:r>
            <a:r>
              <a:rPr lang="en-US" sz="2400" dirty="0"/>
              <a:t>We could use just a standard </a:t>
            </a:r>
            <a:r>
              <a:rPr lang="en-US" sz="2400" dirty="0" err="1"/>
              <a:t>trie</a:t>
            </a:r>
            <a:r>
              <a:rPr lang="en-US" sz="2400" dirty="0"/>
              <a:t> for the words, but generate for each </a:t>
            </a:r>
            <a:r>
              <a:rPr lang="en-US" sz="2400" dirty="0" smtClean="0"/>
              <a:t>query string </a:t>
            </a:r>
            <a:r>
              <a:rPr lang="en-US" sz="2400" i="1" dirty="0"/>
              <a:t>q </a:t>
            </a:r>
            <a:r>
              <a:rPr lang="en-US" sz="2400" dirty="0"/>
              <a:t>all the words that differ in at </a:t>
            </a:r>
            <a:r>
              <a:rPr lang="en-US" sz="2400" dirty="0" smtClean="0"/>
              <a:t>most ( </a:t>
            </a:r>
            <a:r>
              <a:rPr lang="en-US" sz="2400" i="1" dirty="0" smtClean="0"/>
              <a:t>d ) </a:t>
            </a:r>
            <a:r>
              <a:rPr lang="en-US" sz="2400" dirty="0"/>
              <a:t>places, and perform all </a:t>
            </a:r>
            <a:r>
              <a:rPr lang="en-US" sz="2400" dirty="0" smtClean="0"/>
              <a:t>these queries </a:t>
            </a:r>
            <a:r>
              <a:rPr lang="en-US" sz="2400" dirty="0"/>
              <a:t>on the </a:t>
            </a:r>
            <a:r>
              <a:rPr lang="en-US" sz="2400" dirty="0" err="1"/>
              <a:t>trie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           For each q, there are (|</a:t>
            </a:r>
            <a:r>
              <a:rPr lang="en-US" sz="2400" b="1" i="1" dirty="0" err="1">
                <a:solidFill>
                  <a:srgbClr val="FF0000"/>
                </a:solidFill>
              </a:rPr>
              <a:t>A</a:t>
            </a:r>
            <a:r>
              <a:rPr lang="en-US" sz="2400" b="1" dirty="0" err="1">
                <a:solidFill>
                  <a:srgbClr val="FF0000"/>
                </a:solidFill>
              </a:rPr>
              <a:t>|</a:t>
            </a:r>
            <a:r>
              <a:rPr lang="en-US" sz="2400" b="1" i="1" baseline="30000" dirty="0" err="1">
                <a:solidFill>
                  <a:srgbClr val="FF0000"/>
                </a:solidFill>
              </a:rPr>
              <a:t>d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length(</a:t>
            </a:r>
            <a:r>
              <a:rPr lang="en-US" sz="2400" b="1" i="1" dirty="0" smtClean="0">
                <a:solidFill>
                  <a:srgbClr val="FF0000"/>
                </a:solidFill>
              </a:rPr>
              <a:t>qi 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sz="2400" b="1" i="1" baseline="30000" dirty="0">
                <a:solidFill>
                  <a:srgbClr val="FF0000"/>
                </a:solidFill>
              </a:rPr>
              <a:t>d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) </a:t>
            </a:r>
            <a:r>
              <a:rPr lang="en-US" sz="2400" b="1" dirty="0" smtClean="0">
                <a:solidFill>
                  <a:srgbClr val="FF0000"/>
                </a:solidFill>
              </a:rPr>
              <a:t> of variants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0273" y="361194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size of the underlying </a:t>
            </a:r>
            <a:r>
              <a:rPr lang="en-US" sz="2400" dirty="0" smtClean="0"/>
              <a:t>structure will not changed.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110335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query time  for each one stays       </a:t>
            </a:r>
            <a:r>
              <a:rPr lang="en-US" sz="2400" b="1" i="1" dirty="0" smtClean="0"/>
              <a:t>(length(q))</a:t>
            </a:r>
            <a:r>
              <a:rPr lang="en-US" sz="2400" dirty="0" smtClean="0"/>
              <a:t>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4724400"/>
            <a:ext cx="833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Total time for all queries will be    </a:t>
            </a:r>
            <a:r>
              <a:rPr lang="en-US" sz="2400" b="1" i="1" dirty="0" smtClean="0">
                <a:solidFill>
                  <a:srgbClr val="FF0000"/>
                </a:solidFill>
              </a:rPr>
              <a:t>(length(q))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* </a:t>
            </a:r>
            <a:r>
              <a:rPr lang="en-US" sz="2400" b="1" dirty="0">
                <a:solidFill>
                  <a:srgbClr val="FF0000"/>
                </a:solidFill>
              </a:rPr>
              <a:t>(|</a:t>
            </a:r>
            <a:r>
              <a:rPr lang="en-US" sz="2400" b="1" i="1" dirty="0" err="1">
                <a:solidFill>
                  <a:srgbClr val="FF0000"/>
                </a:solidFill>
              </a:rPr>
              <a:t>A</a:t>
            </a:r>
            <a:r>
              <a:rPr lang="en-US" sz="2400" b="1" dirty="0" err="1">
                <a:solidFill>
                  <a:srgbClr val="FF0000"/>
                </a:solidFill>
              </a:rPr>
              <a:t>|</a:t>
            </a:r>
            <a:r>
              <a:rPr lang="en-US" sz="2400" b="1" i="1" baseline="30000" dirty="0" err="1">
                <a:solidFill>
                  <a:srgbClr val="FF0000"/>
                </a:solidFill>
              </a:rPr>
              <a:t>d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length(</a:t>
            </a:r>
            <a:r>
              <a:rPr lang="en-US" sz="2400" b="1" i="1" dirty="0">
                <a:solidFill>
                  <a:srgbClr val="FF0000"/>
                </a:solidFill>
              </a:rPr>
              <a:t>qi 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sz="2400" b="1" i="1" baseline="30000" dirty="0">
                <a:solidFill>
                  <a:srgbClr val="FF0000"/>
                </a:solidFill>
              </a:rPr>
              <a:t>d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6924" y="4124980"/>
            <a:ext cx="625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/>
              <a:t>Θ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343400" y="4734580"/>
            <a:ext cx="625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>
                <a:solidFill>
                  <a:srgbClr val="FF0000"/>
                </a:solidFill>
              </a:rPr>
              <a:t>Θ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5939135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Both of the above are useless at least for d &gt;= 2.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5334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query time becomes a problem.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Improvements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66671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Improvement 1:</a:t>
            </a:r>
          </a:p>
          <a:p>
            <a:r>
              <a:rPr lang="en-US" sz="2400" dirty="0" smtClean="0"/>
              <a:t>Because there are too many leaves, path compression could help in reducing the exponent from d+1 to d. But, this is not obvious how to construct the structure in that time.</a:t>
            </a:r>
          </a:p>
          <a:p>
            <a:r>
              <a:rPr lang="en-US" sz="2400" dirty="0" smtClean="0"/>
              <a:t>*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compression is already seen in previous slides. 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3318808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Improvement </a:t>
            </a:r>
            <a:r>
              <a:rPr lang="en-US" sz="2400" b="1" dirty="0" smtClean="0">
                <a:solidFill>
                  <a:srgbClr val="FF0000"/>
                </a:solidFill>
              </a:rPr>
              <a:t>2: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 smtClean="0"/>
              <a:t>Use </a:t>
            </a:r>
            <a:r>
              <a:rPr lang="en-US" sz="2400" dirty="0"/>
              <a:t>a </a:t>
            </a:r>
            <a:r>
              <a:rPr lang="en-US" sz="2400" dirty="0" err="1"/>
              <a:t>trie</a:t>
            </a:r>
            <a:r>
              <a:rPr lang="en-US" sz="2400" dirty="0"/>
              <a:t> with list-based nodes, which would remove one |A| factor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*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list-based nodes 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already seen in previous slides.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83114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Improvement </a:t>
            </a:r>
            <a:r>
              <a:rPr lang="en-US" sz="2400" b="1" dirty="0" smtClean="0">
                <a:solidFill>
                  <a:srgbClr val="FF0000"/>
                </a:solidFill>
              </a:rPr>
              <a:t>3: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 smtClean="0"/>
              <a:t>Combine the above solutions. 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57867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Still, </a:t>
            </a:r>
            <a:r>
              <a:rPr lang="en-US" sz="2400" dirty="0"/>
              <a:t>useless, but essentially the best we have for </a:t>
            </a:r>
            <a:r>
              <a:rPr lang="en-US" sz="2400" i="1" dirty="0"/>
              <a:t>d </a:t>
            </a:r>
            <a:r>
              <a:rPr lang="en-US" sz="2400" dirty="0"/>
              <a:t>≥ 2</a:t>
            </a:r>
            <a:r>
              <a:rPr lang="en-US" sz="2400" dirty="0" smtClean="0"/>
              <a:t>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remarkable achievement of </a:t>
            </a:r>
            <a:r>
              <a:rPr lang="en-US" dirty="0" err="1"/>
              <a:t>Brodal</a:t>
            </a:r>
            <a:r>
              <a:rPr lang="en-US" dirty="0"/>
              <a:t> and </a:t>
            </a:r>
            <a:r>
              <a:rPr lang="en-US" dirty="0" err="1" smtClean="0"/>
              <a:t>Gasieniec</a:t>
            </a:r>
            <a:r>
              <a:rPr lang="en-US" dirty="0" smtClean="0"/>
              <a:t> (1996)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5957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structure consists of Double-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Trie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a balanced search tree. 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798" y="23622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The idea of this double-</a:t>
            </a:r>
            <a:r>
              <a:rPr lang="en-US" sz="2000" b="1" dirty="0" err="1"/>
              <a:t>trie</a:t>
            </a:r>
            <a:r>
              <a:rPr lang="en-US" sz="2000" b="1" dirty="0"/>
              <a:t> structure is to build one </a:t>
            </a:r>
            <a:r>
              <a:rPr lang="en-US" sz="2000" b="1" dirty="0" err="1"/>
              <a:t>trie</a:t>
            </a:r>
            <a:r>
              <a:rPr lang="en-US" sz="2000" b="1" dirty="0"/>
              <a:t> for all words </a:t>
            </a:r>
            <a:r>
              <a:rPr lang="en-US" sz="2000" b="1" i="1" dirty="0" err="1"/>
              <a:t>wi</a:t>
            </a:r>
            <a:r>
              <a:rPr lang="en-US" sz="2000" b="1" i="1" dirty="0"/>
              <a:t> </a:t>
            </a:r>
            <a:r>
              <a:rPr lang="en-US" sz="2000" b="1" dirty="0" smtClean="0"/>
              <a:t>and a </a:t>
            </a:r>
            <a:r>
              <a:rPr lang="en-US" sz="2000" b="1" dirty="0"/>
              <a:t>second </a:t>
            </a:r>
            <a:r>
              <a:rPr lang="en-US" sz="2000" b="1" dirty="0" err="1"/>
              <a:t>trie</a:t>
            </a:r>
            <a:r>
              <a:rPr lang="en-US" sz="2000" b="1" dirty="0"/>
              <a:t> for the words written backward </a:t>
            </a:r>
            <a:r>
              <a:rPr lang="en-US" sz="2000" b="1" i="1" dirty="0" err="1" smtClean="0"/>
              <a:t>w</a:t>
            </a:r>
            <a:r>
              <a:rPr lang="en-US" sz="2000" b="1" i="1" baseline="-25000" dirty="0" err="1" smtClean="0"/>
              <a:t>i</a:t>
            </a:r>
            <a:r>
              <a:rPr lang="en-US" sz="2000" b="1" i="1" dirty="0" smtClean="0"/>
              <a:t> </a:t>
            </a:r>
            <a:r>
              <a:rPr lang="en-US" sz="2000" b="1" baseline="30000" dirty="0" smtClean="0"/>
              <a:t>reversed</a:t>
            </a:r>
            <a:endParaRPr lang="en-US" sz="2000" b="1" baseline="30000" dirty="0"/>
          </a:p>
        </p:txBody>
      </p:sp>
      <p:sp>
        <p:nvSpPr>
          <p:cNvPr id="5" name="Oval 4"/>
          <p:cNvSpPr/>
          <p:nvPr/>
        </p:nvSpPr>
        <p:spPr>
          <a:xfrm>
            <a:off x="1219200" y="3276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62000" y="4038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4"/>
            <a:endCxn id="10" idx="7"/>
          </p:cNvCxnSpPr>
          <p:nvPr/>
        </p:nvCxnSpPr>
        <p:spPr>
          <a:xfrm flipH="1">
            <a:off x="1217285" y="3733800"/>
            <a:ext cx="268615" cy="3717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52400" y="4724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447800" y="4724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5785" y="4428845"/>
            <a:ext cx="268615" cy="3717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1219201" y="4419600"/>
            <a:ext cx="306714" cy="3717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52400" y="5486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447800" y="54864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18" idx="0"/>
          </p:cNvCxnSpPr>
          <p:nvPr/>
        </p:nvCxnSpPr>
        <p:spPr>
          <a:xfrm flipH="1">
            <a:off x="419100" y="5190845"/>
            <a:ext cx="1916" cy="2955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750684" y="5181600"/>
            <a:ext cx="1916" cy="2955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14600" y="3276600"/>
            <a:ext cx="228600" cy="41447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/>
          <p:cNvSpPr/>
          <p:nvPr/>
        </p:nvSpPr>
        <p:spPr>
          <a:xfrm>
            <a:off x="2286000" y="3733800"/>
            <a:ext cx="990600" cy="1209955"/>
          </a:xfrm>
          <a:prstGeom prst="triangl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981200" y="3048000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5" idx="6"/>
          </p:cNvCxnSpPr>
          <p:nvPr/>
        </p:nvCxnSpPr>
        <p:spPr>
          <a:xfrm flipH="1">
            <a:off x="1752600" y="3352800"/>
            <a:ext cx="228601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010400" y="3733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6172200" y="3733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57" idx="2"/>
            <a:endCxn id="45" idx="7"/>
          </p:cNvCxnSpPr>
          <p:nvPr/>
        </p:nvCxnSpPr>
        <p:spPr>
          <a:xfrm flipH="1">
            <a:off x="6627485" y="3276600"/>
            <a:ext cx="611515" cy="5241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562600" y="4495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858000" y="4495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055985" y="4200245"/>
            <a:ext cx="268615" cy="3717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4"/>
            <a:endCxn id="48" idx="0"/>
          </p:cNvCxnSpPr>
          <p:nvPr/>
        </p:nvCxnSpPr>
        <p:spPr>
          <a:xfrm flipH="1">
            <a:off x="7124700" y="4191000"/>
            <a:ext cx="15240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562600" y="5257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858000" y="5257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endCxn id="51" idx="0"/>
          </p:cNvCxnSpPr>
          <p:nvPr/>
        </p:nvCxnSpPr>
        <p:spPr>
          <a:xfrm flipH="1">
            <a:off x="5829300" y="4962245"/>
            <a:ext cx="1916" cy="2955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7160884" y="4953000"/>
            <a:ext cx="1916" cy="2955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772400" y="3352800"/>
            <a:ext cx="228600" cy="41447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/>
          <p:cNvSpPr/>
          <p:nvPr/>
        </p:nvSpPr>
        <p:spPr>
          <a:xfrm>
            <a:off x="7543800" y="3733800"/>
            <a:ext cx="914374" cy="1209955"/>
          </a:xfrm>
          <a:prstGeom prst="triangl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239000" y="3048000"/>
            <a:ext cx="5334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endCxn id="44" idx="7"/>
          </p:cNvCxnSpPr>
          <p:nvPr/>
        </p:nvCxnSpPr>
        <p:spPr>
          <a:xfrm flipH="1">
            <a:off x="7465685" y="3505200"/>
            <a:ext cx="78117" cy="2955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562600" y="59436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51" idx="4"/>
          </p:cNvCxnSpPr>
          <p:nvPr/>
        </p:nvCxnSpPr>
        <p:spPr>
          <a:xfrm flipH="1">
            <a:off x="5791200" y="5715000"/>
            <a:ext cx="381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858000" y="6019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7160884" y="5715000"/>
            <a:ext cx="1916" cy="2955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5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remarkable achievement of </a:t>
            </a:r>
            <a:r>
              <a:rPr lang="en-US" dirty="0" err="1"/>
              <a:t>Brodal</a:t>
            </a:r>
            <a:r>
              <a:rPr lang="en-US" dirty="0"/>
              <a:t> and </a:t>
            </a:r>
            <a:r>
              <a:rPr lang="en-US" dirty="0" err="1" smtClean="0"/>
              <a:t>Gasieniec</a:t>
            </a:r>
            <a:r>
              <a:rPr lang="en-US" dirty="0" smtClean="0"/>
              <a:t> (1996)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78314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each word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i="1" dirty="0"/>
              <a:t> </a:t>
            </a:r>
            <a:r>
              <a:rPr lang="en-US" sz="2400" dirty="0" smtClean="0"/>
              <a:t>we look </a:t>
            </a:r>
            <a:r>
              <a:rPr lang="en-US" sz="2400" dirty="0"/>
              <a:t>at all pairs of (</a:t>
            </a:r>
            <a:r>
              <a:rPr lang="en-US" sz="2400" dirty="0" smtClean="0"/>
              <a:t>prefix, suffix ) </a:t>
            </a:r>
            <a:r>
              <a:rPr lang="en-US" sz="2400" dirty="0"/>
              <a:t>that are separated by a single character, so </a:t>
            </a:r>
            <a:r>
              <a:rPr lang="en-US" sz="2400" dirty="0" smtClean="0"/>
              <a:t>as to </a:t>
            </a:r>
            <a:r>
              <a:rPr lang="en-US" sz="2400" dirty="0"/>
              <a:t>have different ways to write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= </a:t>
            </a:r>
            <a:r>
              <a:rPr lang="en-US" sz="2400" i="1" dirty="0"/>
              <a:t>π</a:t>
            </a:r>
            <a:r>
              <a:rPr lang="en-US" sz="2400" i="1" dirty="0" err="1"/>
              <a:t>cσ</a:t>
            </a:r>
            <a:r>
              <a:rPr lang="en-US" sz="2400" dirty="0"/>
              <a:t>, where </a:t>
            </a:r>
            <a:r>
              <a:rPr lang="en-US" sz="2400" i="1" dirty="0"/>
              <a:t>c </a:t>
            </a:r>
            <a:r>
              <a:rPr lang="en-US" sz="2400" dirty="0"/>
              <a:t>is a character</a:t>
            </a:r>
            <a:r>
              <a:rPr lang="en-US" sz="2400" dirty="0" smtClean="0"/>
              <a:t>. </a:t>
            </a:r>
            <a:r>
              <a:rPr lang="en-US" sz="2400" i="1" dirty="0" smtClean="0"/>
              <a:t>σ is suffix, and π is prefix.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600" y="29718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smtClean="0"/>
              <a:t>example:</a:t>
            </a:r>
          </a:p>
          <a:p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2400" i="1" dirty="0" smtClean="0"/>
              <a:t>w = bear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i="1" dirty="0" smtClean="0"/>
              <a:t>π = {be }, σ = {r}, c= any character,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we may have   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“be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r”, “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en-US" sz="24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 “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en-US" sz="24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….etc.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2400" i="1" dirty="0"/>
              <a:t>w = </a:t>
            </a:r>
            <a:r>
              <a:rPr lang="en-US" sz="2400" i="1" dirty="0" smtClean="0"/>
              <a:t>bear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i="1" dirty="0"/>
              <a:t>π = </a:t>
            </a:r>
            <a:r>
              <a:rPr lang="en-US" sz="2400" i="1" dirty="0" smtClean="0"/>
              <a:t>{</a:t>
            </a:r>
            <a:r>
              <a:rPr lang="en-US" sz="2400" i="1" dirty="0" err="1" smtClean="0"/>
              <a:t>bea</a:t>
            </a:r>
            <a:r>
              <a:rPr lang="en-US" sz="2400" i="1" dirty="0" smtClean="0"/>
              <a:t>}, </a:t>
            </a:r>
            <a:r>
              <a:rPr lang="en-US" sz="2400" i="1" dirty="0"/>
              <a:t>σ = </a:t>
            </a:r>
            <a:r>
              <a:rPr lang="en-US" sz="2400" i="1" dirty="0" smtClean="0"/>
              <a:t>{ }, </a:t>
            </a:r>
            <a:r>
              <a:rPr lang="en-US" sz="2400" i="1" dirty="0"/>
              <a:t>c= any character,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may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“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</a:t>
            </a:r>
            <a:r>
              <a:rPr lang="en-US" sz="24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 “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</a:t>
            </a:r>
            <a:r>
              <a:rPr lang="en-US" sz="24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 “bea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”…etc.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8600" y="48006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general,</a:t>
            </a:r>
          </a:p>
          <a:p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 words have the following components: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04769"/>
              </p:ext>
            </p:extLst>
          </p:nvPr>
        </p:nvGraphicFramePr>
        <p:xfrm>
          <a:off x="1524000" y="5877560"/>
          <a:ext cx="609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800"/>
                <a:gridCol w="533400"/>
                <a:gridCol w="259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(Prefix)</a:t>
                      </a:r>
                      <a:r>
                        <a:rPr lang="en-US" sz="2400" b="1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π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(suffix) </a:t>
                      </a:r>
                      <a:r>
                        <a:rPr lang="en-US" sz="2400" b="1" i="1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US" sz="2400" i="1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2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40642"/>
            <a:ext cx="7620000" cy="406015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>
                <a:latin typeface="Times New Roman"/>
                <a:cs typeface="Times New Roman"/>
              </a:rPr>
              <a:t>Bioinformatics </a:t>
            </a:r>
          </a:p>
          <a:p>
            <a:pPr marL="114300" indent="0">
              <a:buNone/>
            </a:pP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>
                <a:latin typeface="Times New Roman"/>
                <a:cs typeface="Times New Roman"/>
              </a:rPr>
              <a:t>DNA/RNA or protein sequence </a:t>
            </a:r>
            <a:r>
              <a:rPr lang="en-US" dirty="0" smtClean="0">
                <a:latin typeface="Times New Roman"/>
                <a:cs typeface="Times New Roman"/>
              </a:rPr>
              <a:t>data).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 Search Engines.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Spill checker. 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07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861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that we have the following set of words:</a:t>
            </a:r>
          </a:p>
          <a:p>
            <a:r>
              <a:rPr lang="en-US" sz="2400" b="1" dirty="0" smtClean="0"/>
              <a:t>{</a:t>
            </a:r>
            <a:r>
              <a:rPr lang="en-US" sz="2400" b="1" dirty="0" err="1" smtClean="0"/>
              <a:t>abcyz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abxuz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atxyz</a:t>
            </a:r>
            <a:r>
              <a:rPr lang="en-US" sz="2400" b="1" dirty="0" smtClean="0"/>
              <a:t>}, </a:t>
            </a:r>
            <a:r>
              <a:rPr lang="en-US" dirty="0" smtClean="0"/>
              <a:t>and a query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abxyz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2000" y="2971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7200" y="3733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371600" y="3733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723900" y="3438245"/>
            <a:ext cx="114301" cy="2955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1143001" y="3429000"/>
            <a:ext cx="306714" cy="3717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7200" y="4495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71600" y="4495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 flipH="1">
            <a:off x="723900" y="4200245"/>
            <a:ext cx="1916" cy="2955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674484" y="4191000"/>
            <a:ext cx="1916" cy="2955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3"/>
            <a:endCxn id="6" idx="6"/>
          </p:cNvCxnSpPr>
          <p:nvPr/>
        </p:nvCxnSpPr>
        <p:spPr>
          <a:xfrm flipH="1">
            <a:off x="1295400" y="2981045"/>
            <a:ext cx="306715" cy="2193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524000" y="2590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2057400" y="31242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828801" y="3048000"/>
            <a:ext cx="228599" cy="185877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057400" y="38862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360284" y="3581400"/>
            <a:ext cx="1916" cy="2955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57200" y="5257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z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371600" y="52578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z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endCxn id="27" idx="0"/>
          </p:cNvCxnSpPr>
          <p:nvPr/>
        </p:nvCxnSpPr>
        <p:spPr>
          <a:xfrm flipH="1">
            <a:off x="723900" y="4962245"/>
            <a:ext cx="1916" cy="2955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674484" y="4953000"/>
            <a:ext cx="1916" cy="2955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133600" y="46482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133600" y="5410200"/>
            <a:ext cx="5334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z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436484" y="5105400"/>
            <a:ext cx="1916" cy="2955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360284" y="4343400"/>
            <a:ext cx="1916" cy="295555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200400" y="2971800"/>
            <a:ext cx="533400" cy="4572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971800" y="3733800"/>
            <a:ext cx="533400" cy="4572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810000" y="3733800"/>
            <a:ext cx="533400" cy="4572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endCxn id="36" idx="0"/>
          </p:cNvCxnSpPr>
          <p:nvPr/>
        </p:nvCxnSpPr>
        <p:spPr>
          <a:xfrm flipH="1">
            <a:off x="3238500" y="3438245"/>
            <a:ext cx="38101" cy="29555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>
            <a:endCxn id="37" idx="1"/>
          </p:cNvCxnSpPr>
          <p:nvPr/>
        </p:nvCxnSpPr>
        <p:spPr>
          <a:xfrm>
            <a:off x="3581401" y="3429000"/>
            <a:ext cx="306714" cy="37175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0" name="Oval 39"/>
          <p:cNvSpPr/>
          <p:nvPr/>
        </p:nvSpPr>
        <p:spPr>
          <a:xfrm>
            <a:off x="2971800" y="4495800"/>
            <a:ext cx="533400" cy="4572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810000" y="4495800"/>
            <a:ext cx="533400" cy="4572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endCxn id="40" idx="0"/>
          </p:cNvCxnSpPr>
          <p:nvPr/>
        </p:nvCxnSpPr>
        <p:spPr>
          <a:xfrm flipH="1">
            <a:off x="3238500" y="4200245"/>
            <a:ext cx="1916" cy="29555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112884" y="4191000"/>
            <a:ext cx="1916" cy="29555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4" name="Straight Arrow Connector 43"/>
          <p:cNvCxnSpPr>
            <a:stCxn id="45" idx="3"/>
            <a:endCxn id="35" idx="6"/>
          </p:cNvCxnSpPr>
          <p:nvPr/>
        </p:nvCxnSpPr>
        <p:spPr>
          <a:xfrm flipH="1">
            <a:off x="3733800" y="2981045"/>
            <a:ext cx="306715" cy="21935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5" name="Oval 44"/>
          <p:cNvSpPr/>
          <p:nvPr/>
        </p:nvSpPr>
        <p:spPr>
          <a:xfrm>
            <a:off x="3962400" y="2590800"/>
            <a:ext cx="533400" cy="4572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z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495800" y="3124200"/>
            <a:ext cx="533400" cy="4572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67201" y="3048000"/>
            <a:ext cx="228599" cy="185877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8" name="Oval 47"/>
          <p:cNvSpPr/>
          <p:nvPr/>
        </p:nvSpPr>
        <p:spPr>
          <a:xfrm>
            <a:off x="4495800" y="3886200"/>
            <a:ext cx="533400" cy="4572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798684" y="3581400"/>
            <a:ext cx="1916" cy="29555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0" name="Oval 49"/>
          <p:cNvSpPr/>
          <p:nvPr/>
        </p:nvSpPr>
        <p:spPr>
          <a:xfrm>
            <a:off x="2971800" y="5257800"/>
            <a:ext cx="533400" cy="4572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1" name="Oval 50"/>
          <p:cNvSpPr/>
          <p:nvPr/>
        </p:nvSpPr>
        <p:spPr>
          <a:xfrm>
            <a:off x="3810000" y="5257800"/>
            <a:ext cx="533400" cy="4572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endCxn id="50" idx="0"/>
          </p:cNvCxnSpPr>
          <p:nvPr/>
        </p:nvCxnSpPr>
        <p:spPr>
          <a:xfrm flipH="1">
            <a:off x="3238500" y="4962245"/>
            <a:ext cx="1916" cy="29555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112884" y="4953000"/>
            <a:ext cx="1916" cy="29555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4" name="Oval 53"/>
          <p:cNvSpPr/>
          <p:nvPr/>
        </p:nvSpPr>
        <p:spPr>
          <a:xfrm>
            <a:off x="4572000" y="4648200"/>
            <a:ext cx="533400" cy="4572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4572000" y="5410200"/>
            <a:ext cx="533400" cy="4572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4874884" y="5105400"/>
            <a:ext cx="1916" cy="29555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4798684" y="4343400"/>
            <a:ext cx="1916" cy="29555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878216" y="6031468"/>
            <a:ext cx="125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trie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92816" y="6019800"/>
            <a:ext cx="125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Suffix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trie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09984"/>
              </p:ext>
            </p:extLst>
          </p:nvPr>
        </p:nvGraphicFramePr>
        <p:xfrm>
          <a:off x="5486400" y="4013200"/>
          <a:ext cx="1295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abx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5602616" y="6019800"/>
            <a:ext cx="133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 Stack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79016" y="6019800"/>
            <a:ext cx="133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Candidates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65298"/>
              </p:ext>
            </p:extLst>
          </p:nvPr>
        </p:nvGraphicFramePr>
        <p:xfrm>
          <a:off x="7239000" y="3962400"/>
          <a:ext cx="12954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…..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…..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</a:t>
                      </a:r>
                      <a:r>
                        <a:rPr lang="en-US" dirty="0" err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cyz</a:t>
                      </a:r>
                      <a:endParaRPr 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abx</a:t>
                      </a:r>
                      <a:r>
                        <a:rPr lang="en-US" dirty="0" err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uz</a:t>
                      </a:r>
                      <a:endParaRPr 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abx</a:t>
                      </a:r>
                      <a:r>
                        <a:rPr lang="en-US" dirty="0" err="1" smtClean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yz</a:t>
                      </a:r>
                      <a:endParaRPr lang="en-US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2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Cont.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The used technique:</a:t>
            </a:r>
          </a:p>
          <a:p>
            <a:endParaRPr lang="en-US" b="1" dirty="0"/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Unless the exact match was not take place</a:t>
            </a:r>
            <a:r>
              <a:rPr lang="en-US" b="1" dirty="0" smtClean="0"/>
              <a:t>, then,</a:t>
            </a:r>
          </a:p>
          <a:p>
            <a:endParaRPr lang="en-US" b="1" dirty="0"/>
          </a:p>
          <a:p>
            <a:pPr marL="342900" indent="-342900">
              <a:buAutoNum type="arabicParenR"/>
            </a:pPr>
            <a:r>
              <a:rPr lang="en-US" b="1" dirty="0" smtClean="0"/>
              <a:t>Go through prefix </a:t>
            </a:r>
            <a:r>
              <a:rPr lang="en-US" b="1" dirty="0" err="1" smtClean="0"/>
              <a:t>trie</a:t>
            </a:r>
            <a:r>
              <a:rPr lang="en-US" b="1" dirty="0" smtClean="0"/>
              <a:t> up to the max matched prefix.  Each visited node will be pushed into a stack.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Go to suffix </a:t>
            </a:r>
            <a:r>
              <a:rPr lang="en-US" b="1" dirty="0" err="1" smtClean="0"/>
              <a:t>trie</a:t>
            </a:r>
            <a:r>
              <a:rPr lang="en-US" b="1" dirty="0" smtClean="0"/>
              <a:t>, and travers up to one character before the maximum prefix.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Then</a:t>
            </a:r>
            <a:r>
              <a:rPr lang="en-US" b="1" dirty="0"/>
              <a:t>, concatenate each </a:t>
            </a:r>
            <a:r>
              <a:rPr lang="en-US" b="1" dirty="0" smtClean="0"/>
              <a:t>visited node in suffix </a:t>
            </a:r>
            <a:r>
              <a:rPr lang="en-US" b="1" dirty="0" err="1" smtClean="0"/>
              <a:t>trie</a:t>
            </a:r>
            <a:r>
              <a:rPr lang="en-US" b="1" dirty="0" smtClean="0"/>
              <a:t> with the stack entries. </a:t>
            </a:r>
          </a:p>
          <a:p>
            <a:pPr marL="342900" indent="-342900">
              <a:buAutoNum type="arabicParenR"/>
            </a:pPr>
            <a:r>
              <a:rPr lang="en-US" b="1" dirty="0" smtClean="0"/>
              <a:t>Now, all candidate words are generated, and they will be used in find operation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over the already built search-tree. </a:t>
            </a:r>
          </a:p>
        </p:txBody>
      </p:sp>
    </p:spTree>
    <p:extLst>
      <p:ext uri="{BB962C8B-B14F-4D97-AF65-F5344CB8AC3E}">
        <p14:creationId xmlns:p14="http://schemas.microsoft.com/office/powerpoint/2010/main" val="6797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Times Complexities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861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Building the structure :</a:t>
            </a:r>
          </a:p>
          <a:p>
            <a:r>
              <a:rPr lang="en-US" b="1" dirty="0" smtClean="0"/>
              <a:t> a) For a given word </a:t>
            </a:r>
            <a:r>
              <a:rPr lang="en-US" b="1" dirty="0" err="1" smtClean="0"/>
              <a:t>w</a:t>
            </a:r>
            <a:r>
              <a:rPr lang="en-US" b="1" baseline="-25000" dirty="0" err="1" smtClean="0"/>
              <a:t>i</a:t>
            </a:r>
            <a:r>
              <a:rPr lang="en-US" b="1" dirty="0"/>
              <a:t>, we can generate all the node pairs in time</a:t>
            </a:r>
          </a:p>
          <a:p>
            <a:r>
              <a:rPr lang="en-US" b="1" dirty="0" smtClean="0"/>
              <a:t>  </a:t>
            </a:r>
          </a:p>
          <a:p>
            <a:r>
              <a:rPr lang="en-US" b="1" dirty="0" smtClean="0"/>
              <a:t>      So, for all words (</a:t>
            </a:r>
            <a:r>
              <a:rPr lang="en-US" b="1" dirty="0" err="1" smtClean="0"/>
              <a:t>w</a:t>
            </a:r>
            <a:r>
              <a:rPr lang="en-US" b="1" baseline="-25000" dirty="0" err="1" smtClean="0"/>
              <a:t>n</a:t>
            </a:r>
            <a:r>
              <a:rPr lang="en-US" b="1" dirty="0" smtClean="0"/>
              <a:t>), we can generate all node pairs in time         .</a:t>
            </a:r>
          </a:p>
          <a:p>
            <a:endParaRPr lang="en-US" b="1" dirty="0" smtClean="0"/>
          </a:p>
          <a:p>
            <a:r>
              <a:rPr lang="en-US" b="1" dirty="0" smtClean="0"/>
              <a:t> b) finding in the search-tree costs only  O(Log           )</a:t>
            </a:r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 c) Total time = O(             Log          )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For each query, the worst case will be: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164" y="4267200"/>
            <a:ext cx="338597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05000"/>
            <a:ext cx="1810744" cy="39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19800" y="2393347"/>
                <a:ext cx="1020622" cy="502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100" b="1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𝒘</m:t>
                          </m:r>
                        </m:e>
                      </m:nary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393347"/>
                <a:ext cx="1020622" cy="502253"/>
              </a:xfrm>
              <a:prstGeom prst="rect">
                <a:avLst/>
              </a:prstGeom>
              <a:blipFill rotWithShape="1">
                <a:blip r:embed="rId4"/>
                <a:stretch>
                  <a:fillRect l="-18563" t="-115854" r="-56886" b="-16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65778" y="2926747"/>
                <a:ext cx="1020622" cy="502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100" b="1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100" b="1" i="1" smtClean="0">
                              <a:latin typeface="Cambria Math"/>
                            </a:rPr>
                            <m:t>𝒘</m:t>
                          </m:r>
                        </m:e>
                      </m:nary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778" y="2926747"/>
                <a:ext cx="1020622" cy="502253"/>
              </a:xfrm>
              <a:prstGeom prst="rect">
                <a:avLst/>
              </a:prstGeom>
              <a:blipFill rotWithShape="1">
                <a:blip r:embed="rId5"/>
                <a:stretch>
                  <a:fillRect l="-18563" t="-114458" r="-56886" b="-157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43200" y="3429000"/>
                <a:ext cx="1020622" cy="614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𝑤</m:t>
                          </m:r>
                        </m:e>
                      </m:nary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429000"/>
                <a:ext cx="1020622" cy="614079"/>
              </a:xfrm>
              <a:prstGeom prst="rect">
                <a:avLst/>
              </a:prstGeom>
              <a:blipFill rotWithShape="1">
                <a:blip r:embed="rId6"/>
                <a:stretch>
                  <a:fillRect l="-35329" t="-117000" r="-78443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28800" y="3460147"/>
                <a:ext cx="1020622" cy="614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400" b="1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1" i="1" smtClean="0">
                              <a:latin typeface="Cambria Math"/>
                            </a:rPr>
                            <m:t>𝒘</m:t>
                          </m:r>
                        </m:e>
                      </m:nary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460147"/>
                <a:ext cx="1020622" cy="614079"/>
              </a:xfrm>
              <a:prstGeom prst="rect">
                <a:avLst/>
              </a:prstGeom>
              <a:blipFill rotWithShape="1">
                <a:blip r:embed="rId7"/>
                <a:stretch>
                  <a:fillRect l="-35928" t="-117000" r="-77844" b="-16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8600" y="5181600"/>
            <a:ext cx="792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What is the best case?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6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Theorem:Brodal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Gasieniec</a:t>
            </a:r>
            <a:r>
              <a:rPr lang="en-US" dirty="0" smtClean="0"/>
              <a:t> (1996)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4" y="1676400"/>
            <a:ext cx="7974071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86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Double-</a:t>
            </a:r>
            <a:r>
              <a:rPr lang="en-US" dirty="0" err="1" smtClean="0"/>
              <a:t>trie</a:t>
            </a:r>
            <a:r>
              <a:rPr lang="en-US" dirty="0" smtClean="0"/>
              <a:t> structure with more general models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Not only one character might be exchanged, but also one character could be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inserted or deleted. This </a:t>
            </a:r>
            <a:r>
              <a:rPr lang="en-US" b="1" dirty="0"/>
              <a:t>corresponds to using the edit distance instead of </a:t>
            </a:r>
            <a:r>
              <a:rPr lang="en-US" b="1" dirty="0" smtClean="0"/>
              <a:t>the   Hamming </a:t>
            </a:r>
            <a:r>
              <a:rPr lang="en-US" b="1" dirty="0"/>
              <a:t>distance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NO change in total complexity, but more words will be added to the tries.  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3124200"/>
            <a:ext cx="8382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of Hamming </a:t>
            </a:r>
            <a:r>
              <a:rPr lang="en-US" sz="2400" dirty="0" smtClean="0"/>
              <a:t>distance </a:t>
            </a:r>
            <a:r>
              <a:rPr lang="en-US" sz="2400" dirty="0"/>
              <a:t>of equal length is the number of positions at which the corresponding symbols are different</a:t>
            </a:r>
            <a:r>
              <a:rPr lang="en-US" sz="2400" dirty="0" smtClean="0"/>
              <a:t>:</a:t>
            </a:r>
            <a:endParaRPr lang="en-US" sz="2400" dirty="0"/>
          </a:p>
          <a:p>
            <a:endParaRPr lang="en-US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We</a:t>
            </a:r>
            <a:r>
              <a:rPr lang="en-US" sz="2400" b="1" dirty="0" smtClean="0"/>
              <a:t>stern  Vs. </a:t>
            </a:r>
            <a:r>
              <a:rPr lang="en-US" sz="2400" b="1" dirty="0" smtClean="0">
                <a:solidFill>
                  <a:srgbClr val="FF0000"/>
                </a:solidFill>
              </a:rPr>
              <a:t>Ea</a:t>
            </a:r>
            <a:r>
              <a:rPr lang="en-US" sz="2400" b="1" dirty="0" smtClean="0"/>
              <a:t>stern  = 2</a:t>
            </a:r>
          </a:p>
          <a:p>
            <a:endParaRPr lang="en-US" sz="2400" b="1" dirty="0"/>
          </a:p>
          <a:p>
            <a:r>
              <a:rPr lang="en-US" sz="2400" dirty="0" smtClean="0"/>
              <a:t>Edit </a:t>
            </a:r>
            <a:r>
              <a:rPr lang="en-US" sz="2400" dirty="0"/>
              <a:t>distance: </a:t>
            </a:r>
            <a:r>
              <a:rPr lang="en-US" sz="2400" dirty="0" smtClean="0"/>
              <a:t>minimum number of editing operations (Insertion, deletion, substitution) needed to transform one string into another. 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Ex: West  </a:t>
            </a:r>
            <a:r>
              <a:rPr lang="en-US" sz="2400" b="1" dirty="0" smtClean="0">
                <a:sym typeface="Wingdings" panose="05000000000000000000" pitchFamily="2" charset="2"/>
              </a:rPr>
              <a:t> West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ern</a:t>
            </a:r>
            <a:r>
              <a:rPr lang="en-US" sz="2400" b="1" dirty="0" smtClean="0">
                <a:sym typeface="Wingdings" panose="05000000000000000000" pitchFamily="2" charset="2"/>
              </a:rPr>
              <a:t>  = 3 add operations. 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8.3 Suffix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9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002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suffix tree is a static structure that preprocesses a long string </a:t>
            </a:r>
            <a:r>
              <a:rPr lang="en-US" b="1" i="1" dirty="0"/>
              <a:t>s </a:t>
            </a:r>
            <a:r>
              <a:rPr lang="en-US" b="1" dirty="0"/>
              <a:t>and answers</a:t>
            </a:r>
          </a:p>
          <a:p>
            <a:r>
              <a:rPr lang="en-US" b="1" dirty="0"/>
              <a:t>for a query string </a:t>
            </a:r>
            <a:r>
              <a:rPr lang="en-US" b="1" i="1" dirty="0"/>
              <a:t>q</a:t>
            </a:r>
            <a:r>
              <a:rPr lang="en-US" b="1" dirty="0"/>
              <a:t>, if and where it occurs in the long string.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401669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Each </a:t>
            </a:r>
            <a:r>
              <a:rPr lang="en-US" b="1" dirty="0"/>
              <a:t>substring of </a:t>
            </a:r>
            <a:r>
              <a:rPr lang="en-US" b="1" i="1" dirty="0"/>
              <a:t>s </a:t>
            </a:r>
            <a:r>
              <a:rPr lang="en-US" b="1" dirty="0"/>
              <a:t>is prefix of a suffix of </a:t>
            </a:r>
            <a:r>
              <a:rPr lang="en-US" b="1" i="1" dirty="0" smtClean="0"/>
              <a:t>s</a:t>
            </a:r>
            <a:r>
              <a:rPr lang="en-US" b="1" dirty="0" smtClean="0"/>
              <a:t>.</a:t>
            </a:r>
            <a:br>
              <a:rPr lang="en-US" b="1" dirty="0" smtClean="0"/>
            </a:b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If </a:t>
            </a:r>
            <a:r>
              <a:rPr lang="en-US" b="1" dirty="0"/>
              <a:t>we construct a </a:t>
            </a:r>
            <a:r>
              <a:rPr lang="en-US" b="1" dirty="0" err="1"/>
              <a:t>trie</a:t>
            </a:r>
            <a:r>
              <a:rPr lang="en-US" b="1" dirty="0"/>
              <a:t> that stores all suffixes of the long string </a:t>
            </a:r>
            <a:r>
              <a:rPr lang="en-US" b="1" i="1" dirty="0"/>
              <a:t>s</a:t>
            </a:r>
            <a:r>
              <a:rPr lang="en-US" b="1" dirty="0"/>
              <a:t>, then </a:t>
            </a:r>
            <a:r>
              <a:rPr lang="en-US" b="1" dirty="0" smtClean="0"/>
              <a:t>its  nodes correspond </a:t>
            </a:r>
            <a:r>
              <a:rPr lang="en-US" b="1" dirty="0"/>
              <a:t>to the substrings of </a:t>
            </a:r>
            <a:r>
              <a:rPr lang="en-US" b="1" i="1" dirty="0"/>
              <a:t>s</a:t>
            </a:r>
            <a:r>
              <a:rPr lang="en-US" b="1" dirty="0"/>
              <a:t>, and we can decide for any query </a:t>
            </a:r>
            <a:r>
              <a:rPr lang="en-US" b="1" i="1" dirty="0"/>
              <a:t>q </a:t>
            </a:r>
            <a:r>
              <a:rPr lang="en-US" b="1" dirty="0" smtClean="0"/>
              <a:t>in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i="1" dirty="0" smtClean="0"/>
              <a:t>O</a:t>
            </a:r>
            <a:r>
              <a:rPr lang="en-US" b="1" dirty="0" smtClean="0"/>
              <a:t>(length(</a:t>
            </a:r>
            <a:r>
              <a:rPr lang="en-US" b="1" i="1" dirty="0" smtClean="0"/>
              <a:t>q</a:t>
            </a:r>
            <a:r>
              <a:rPr lang="en-US" b="1" dirty="0"/>
              <a:t>)) whether it is a substring of </a:t>
            </a:r>
            <a:r>
              <a:rPr lang="en-US" b="1" i="1" dirty="0"/>
              <a:t>s</a:t>
            </a:r>
            <a:r>
              <a:rPr lang="en-US" b="1" dirty="0" smtClean="0"/>
              <a:t>.</a:t>
            </a:r>
            <a:br>
              <a:rPr lang="en-US" b="1" dirty="0" smtClean="0"/>
            </a:b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This </a:t>
            </a:r>
            <a:r>
              <a:rPr lang="en-US" b="1" dirty="0"/>
              <a:t>structure would use </a:t>
            </a:r>
            <a:r>
              <a:rPr lang="en-US" b="1" i="1" dirty="0"/>
              <a:t>O</a:t>
            </a:r>
            <a:r>
              <a:rPr lang="en-US" b="1" dirty="0"/>
              <a:t>(length(</a:t>
            </a:r>
            <a:r>
              <a:rPr lang="en-US" b="1" i="1" dirty="0"/>
              <a:t>s</a:t>
            </a:r>
            <a:r>
              <a:rPr lang="en-US" b="1" dirty="0"/>
              <a:t>)</a:t>
            </a:r>
            <a:r>
              <a:rPr lang="en-US" b="1" baseline="30000" dirty="0"/>
              <a:t>2</a:t>
            </a:r>
            <a:r>
              <a:rPr lang="en-US" b="1" dirty="0"/>
              <a:t>) </a:t>
            </a:r>
            <a:r>
              <a:rPr lang="en-US" b="1" dirty="0" smtClean="0"/>
              <a:t>nodes.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47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b="1" i="1" dirty="0"/>
              <a:t>O</a:t>
            </a:r>
            <a:r>
              <a:rPr lang="en-US" b="1" dirty="0"/>
              <a:t>(length(</a:t>
            </a:r>
            <a:r>
              <a:rPr lang="en-US" b="1" i="1" dirty="0"/>
              <a:t>s</a:t>
            </a:r>
            <a:r>
              <a:rPr lang="en-US" b="1" dirty="0"/>
              <a:t>)</a:t>
            </a:r>
            <a:r>
              <a:rPr lang="en-US" b="1" baseline="30000" dirty="0"/>
              <a:t>2</a:t>
            </a:r>
            <a:r>
              <a:rPr lang="en-US" b="1" dirty="0" smtClean="0"/>
              <a:t>)?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1" y="1251104"/>
            <a:ext cx="7962900" cy="5378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5254717"/>
                <a:ext cx="4000500" cy="541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 smtClean="0"/>
                  <a:t> nodes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54717"/>
                <a:ext cx="4000500" cy="541302"/>
              </a:xfrm>
              <a:prstGeom prst="rect">
                <a:avLst/>
              </a:prstGeom>
              <a:blipFill rotWithShape="1">
                <a:blip r:embed="rId3"/>
                <a:stretch>
                  <a:fillRect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2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Suffix tree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2" y="1412996"/>
            <a:ext cx="7411849" cy="502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more Compact Representation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2" y="1905000"/>
            <a:ext cx="7835267" cy="449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2932" y="1295400"/>
            <a:ext cx="8140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need to store all suffixes explicitly, but can encode each by a beginning and end address in the long string S. </a:t>
            </a:r>
            <a:r>
              <a:rPr lang="en-US" dirty="0" smtClean="0">
                <a:sym typeface="Wingdings" panose="05000000000000000000" pitchFamily="2" charset="2"/>
              </a:rPr>
              <a:t> O(length(s)) nodes representation.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506" y="2590380"/>
            <a:ext cx="7620000" cy="1143000"/>
          </a:xfrm>
        </p:spPr>
        <p:txBody>
          <a:bodyPr/>
          <a:lstStyle/>
          <a:p>
            <a:r>
              <a:rPr lang="en-US" dirty="0"/>
              <a:t>8.1 </a:t>
            </a:r>
            <a:r>
              <a:rPr lang="en-US" dirty="0" smtClean="0"/>
              <a:t>Tries &amp; Compressed 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Suffix Links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89" y="2159384"/>
            <a:ext cx="7243711" cy="408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14300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suffix link </a:t>
            </a:r>
            <a:r>
              <a:rPr lang="en-US" dirty="0" smtClean="0"/>
              <a:t>is an extra pointer </a:t>
            </a:r>
            <a:r>
              <a:rPr lang="en-US" dirty="0"/>
              <a:t>which points from a </a:t>
            </a:r>
            <a:r>
              <a:rPr lang="en-US" dirty="0" smtClean="0"/>
              <a:t>node representing </a:t>
            </a:r>
            <a:r>
              <a:rPr lang="en-US" dirty="0"/>
              <a:t>a string </a:t>
            </a:r>
            <a:endParaRPr lang="en-US" dirty="0" smtClean="0"/>
          </a:p>
          <a:p>
            <a:r>
              <a:rPr lang="en-US" i="1" dirty="0" smtClean="0"/>
              <a:t>a</a:t>
            </a:r>
            <a:r>
              <a:rPr lang="en-US" dirty="0" smtClean="0"/>
              <a:t>0 </a:t>
            </a:r>
            <a:r>
              <a:rPr lang="en-US" i="1" dirty="0"/>
              <a:t>. . </a:t>
            </a:r>
            <a:r>
              <a:rPr lang="en-US" i="1" dirty="0" smtClean="0"/>
              <a:t>.</a:t>
            </a:r>
            <a:r>
              <a:rPr lang="en-US" i="1" dirty="0" err="1" smtClean="0"/>
              <a:t>ak</a:t>
            </a:r>
            <a:r>
              <a:rPr lang="en-US" i="1" dirty="0" smtClean="0"/>
              <a:t>  </a:t>
            </a:r>
            <a:r>
              <a:rPr lang="en-US" dirty="0" smtClean="0"/>
              <a:t>to </a:t>
            </a:r>
            <a:r>
              <a:rPr lang="en-US" dirty="0"/>
              <a:t>the node representing the string </a:t>
            </a:r>
            <a:r>
              <a:rPr lang="en-US" i="1" dirty="0"/>
              <a:t>a</a:t>
            </a:r>
            <a:r>
              <a:rPr lang="en-US" dirty="0"/>
              <a:t>1 </a:t>
            </a:r>
            <a:r>
              <a:rPr lang="en-US" i="1" dirty="0"/>
              <a:t>. . . </a:t>
            </a:r>
            <a:r>
              <a:rPr lang="en-US" i="1" dirty="0" err="1"/>
              <a:t>ak</a:t>
            </a:r>
            <a:r>
              <a:rPr lang="en-US" dirty="0"/>
              <a:t>, </a:t>
            </a:r>
            <a:r>
              <a:rPr lang="en-US" dirty="0" smtClean="0"/>
              <a:t>that is</a:t>
            </a:r>
            <a:r>
              <a:rPr lang="en-US" dirty="0"/>
              <a:t>, its suffix after </a:t>
            </a:r>
            <a:r>
              <a:rPr lang="en-US" dirty="0" smtClean="0"/>
              <a:t>deleting</a:t>
            </a:r>
          </a:p>
          <a:p>
            <a:r>
              <a:rPr lang="en-US" dirty="0" smtClean="0"/>
              <a:t> </a:t>
            </a:r>
            <a:r>
              <a:rPr lang="en-US" dirty="0"/>
              <a:t>the first character.</a:t>
            </a:r>
          </a:p>
        </p:txBody>
      </p:sp>
    </p:spTree>
    <p:extLst>
      <p:ext uri="{BB962C8B-B14F-4D97-AF65-F5344CB8AC3E}">
        <p14:creationId xmlns:p14="http://schemas.microsoft.com/office/powerpoint/2010/main" val="33051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the Structure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09663"/>
            <a:ext cx="7994169" cy="483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9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the Structure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35484"/>
            <a:ext cx="7848600" cy="4069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57912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 more details, please see the original paper “On-line construction of suffix trees.”.(</a:t>
            </a:r>
            <a:r>
              <a:rPr lang="en-US" b="1" dirty="0" err="1" smtClean="0">
                <a:solidFill>
                  <a:srgbClr val="FF0000"/>
                </a:solidFill>
              </a:rPr>
              <a:t>Esko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Ukkonen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4600" y="17642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It takes O(n^2), but It could be O(n) if compressed path used.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1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8.4 Suffix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00199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suffix array is an alternative structure to the suffix tree that was </a:t>
            </a:r>
            <a:r>
              <a:rPr lang="en-US" b="1" dirty="0" smtClean="0"/>
              <a:t>developed </a:t>
            </a:r>
          </a:p>
          <a:p>
            <a:pPr algn="just"/>
            <a:r>
              <a:rPr lang="en-US" b="1" dirty="0" smtClean="0"/>
              <a:t>by </a:t>
            </a:r>
            <a:r>
              <a:rPr lang="en-US" b="1" dirty="0" err="1"/>
              <a:t>Manber</a:t>
            </a:r>
            <a:r>
              <a:rPr lang="en-US" b="1" dirty="0"/>
              <a:t> and Myers (1993</a:t>
            </a:r>
            <a:r>
              <a:rPr lang="en-US" b="1" dirty="0" smtClean="0"/>
              <a:t>). It </a:t>
            </a:r>
            <a:r>
              <a:rPr lang="en-US" b="1" dirty="0"/>
              <a:t>preprocesses a long string and then answers for </a:t>
            </a:r>
            <a:endParaRPr lang="en-US" b="1" dirty="0" smtClean="0"/>
          </a:p>
          <a:p>
            <a:pPr algn="just"/>
            <a:r>
              <a:rPr lang="en-US" b="1" dirty="0" smtClean="0"/>
              <a:t>a </a:t>
            </a:r>
            <a:r>
              <a:rPr lang="en-US" b="1" dirty="0"/>
              <a:t>query string whether it occurs as substring in the preprocessed string.</a:t>
            </a:r>
          </a:p>
          <a:p>
            <a:pPr algn="just"/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838271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Possible Advantages:</a:t>
            </a:r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n-US" dirty="0" smtClean="0"/>
              <a:t>Its </a:t>
            </a:r>
            <a:r>
              <a:rPr lang="en-US" dirty="0"/>
              <a:t>size does not depend on the size of the </a:t>
            </a:r>
            <a:r>
              <a:rPr lang="en-US" dirty="0" smtClean="0"/>
              <a:t>alphabet.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 smtClean="0"/>
              <a:t>It </a:t>
            </a:r>
            <a:r>
              <a:rPr lang="en-US" dirty="0"/>
              <a:t>offers a quite different tool to attack the same type of string problems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straightforward </a:t>
            </a:r>
            <a:r>
              <a:rPr lang="en-US" dirty="0" smtClean="0"/>
              <a:t>implementation and it </a:t>
            </a:r>
            <a:r>
              <a:rPr lang="en-US" dirty="0"/>
              <a:t>is said to be smaller than suffix trees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197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Underlying Idea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00199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 </a:t>
            </a:r>
            <a:r>
              <a:rPr lang="en-US" b="1" dirty="0"/>
              <a:t>consider all </a:t>
            </a:r>
            <a:r>
              <a:rPr lang="en-US" b="1" dirty="0" smtClean="0"/>
              <a:t>suffixes of </a:t>
            </a:r>
            <a:r>
              <a:rPr lang="en-US" b="1" dirty="0"/>
              <a:t>the preprocessed string </a:t>
            </a:r>
            <a:r>
              <a:rPr lang="en-US" b="1" i="1" dirty="0"/>
              <a:t>s </a:t>
            </a:r>
            <a:r>
              <a:rPr lang="en-US" b="1" dirty="0"/>
              <a:t>in lexicographic order and perform </a:t>
            </a:r>
            <a:r>
              <a:rPr lang="en-US" b="1" dirty="0">
                <a:solidFill>
                  <a:srgbClr val="FF0000"/>
                </a:solidFill>
              </a:rPr>
              <a:t>binary </a:t>
            </a:r>
            <a:r>
              <a:rPr lang="en-US" b="1" dirty="0" smtClean="0">
                <a:solidFill>
                  <a:srgbClr val="FF0000"/>
                </a:solidFill>
              </a:rPr>
              <a:t>search </a:t>
            </a:r>
            <a:r>
              <a:rPr lang="en-US" b="1" dirty="0" smtClean="0"/>
              <a:t>on </a:t>
            </a:r>
            <a:r>
              <a:rPr lang="en-US" b="1" dirty="0"/>
              <a:t>them to find a given query string.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1" y="2471738"/>
            <a:ext cx="8065540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88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Complexity (1)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00199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</a:t>
            </a:r>
            <a:r>
              <a:rPr lang="en-US" i="1" dirty="0"/>
              <a:t>O</a:t>
            </a:r>
            <a:r>
              <a:rPr lang="en-US" dirty="0"/>
              <a:t>(log length(</a:t>
            </a:r>
            <a:r>
              <a:rPr lang="en-US" i="1" dirty="0"/>
              <a:t>s</a:t>
            </a:r>
            <a:r>
              <a:rPr lang="en-US" dirty="0"/>
              <a:t>)) lexicographic comparisons between </a:t>
            </a:r>
            <a:r>
              <a:rPr lang="en-US" i="1" dirty="0"/>
              <a:t>q </a:t>
            </a:r>
            <a:r>
              <a:rPr lang="en-US" dirty="0"/>
              <a:t>and some </a:t>
            </a:r>
            <a:r>
              <a:rPr lang="en-US" dirty="0" smtClean="0"/>
              <a:t>suffix of </a:t>
            </a:r>
            <a:r>
              <a:rPr lang="en-US" i="1" dirty="0" smtClean="0"/>
              <a:t>s</a:t>
            </a:r>
            <a:r>
              <a:rPr lang="en-US" dirty="0" smtClean="0"/>
              <a:t>. Without </a:t>
            </a:r>
            <a:r>
              <a:rPr lang="en-US" dirty="0"/>
              <a:t>additional information, each comparison takes </a:t>
            </a:r>
            <a:r>
              <a:rPr lang="en-US" i="1" dirty="0"/>
              <a:t>O</a:t>
            </a:r>
            <a:r>
              <a:rPr lang="en-US" dirty="0"/>
              <a:t>(length(</a:t>
            </a:r>
            <a:r>
              <a:rPr lang="en-US" i="1" dirty="0"/>
              <a:t>q</a:t>
            </a:r>
            <a:r>
              <a:rPr lang="en-US" dirty="0"/>
              <a:t>)) </a:t>
            </a:r>
            <a:r>
              <a:rPr lang="en-US" dirty="0" smtClean="0"/>
              <a:t>time for </a:t>
            </a:r>
            <a:r>
              <a:rPr lang="en-US" dirty="0"/>
              <a:t>a total of </a:t>
            </a:r>
            <a:r>
              <a:rPr lang="en-US" sz="2400" b="1" i="1" dirty="0">
                <a:solidFill>
                  <a:srgbClr val="FF0000"/>
                </a:solidFill>
              </a:rPr>
              <a:t>O</a:t>
            </a:r>
            <a:r>
              <a:rPr lang="en-US" sz="2400" b="1" dirty="0">
                <a:solidFill>
                  <a:srgbClr val="FF0000"/>
                </a:solidFill>
              </a:rPr>
              <a:t>(length(</a:t>
            </a:r>
            <a:r>
              <a:rPr lang="en-US" sz="2400" b="1" i="1" dirty="0">
                <a:solidFill>
                  <a:srgbClr val="FF0000"/>
                </a:solidFill>
              </a:rPr>
              <a:t>q</a:t>
            </a:r>
            <a:r>
              <a:rPr lang="en-US" sz="2400" b="1" dirty="0">
                <a:solidFill>
                  <a:srgbClr val="FF0000"/>
                </a:solidFill>
              </a:rPr>
              <a:t>) log length(</a:t>
            </a:r>
            <a:r>
              <a:rPr lang="en-US" sz="2400" b="1" i="1" dirty="0">
                <a:solidFill>
                  <a:srgbClr val="FF0000"/>
                </a:solidFill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</a:rPr>
              <a:t>)).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Can we do better??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Longest Common Prefix</a:t>
            </a:r>
            <a:br>
              <a:rPr lang="en-US" dirty="0" smtClean="0"/>
            </a:br>
            <a:r>
              <a:rPr lang="en-US" dirty="0" smtClean="0"/>
              <a:t>(LCP)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3" y="1524000"/>
            <a:ext cx="837663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05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Longest Common Prefix</a:t>
            </a:r>
            <a:br>
              <a:rPr lang="en-US" dirty="0" smtClean="0"/>
            </a:br>
            <a:r>
              <a:rPr lang="en-US" dirty="0" smtClean="0"/>
              <a:t>(LCP)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783415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left </a:t>
            </a:r>
            <a:r>
              <a:rPr lang="en-US" dirty="0"/>
              <a:t>and </a:t>
            </a:r>
            <a:r>
              <a:rPr lang="en-US" i="1" dirty="0"/>
              <a:t>q </a:t>
            </a:r>
            <a:r>
              <a:rPr lang="en-US" dirty="0"/>
              <a:t>share the first </a:t>
            </a:r>
            <a:r>
              <a:rPr lang="en-US" i="1" dirty="0"/>
              <a:t>l </a:t>
            </a:r>
            <a:r>
              <a:rPr lang="en-US" dirty="0"/>
              <a:t>characters, with </a:t>
            </a:r>
            <a:r>
              <a:rPr lang="en-US" i="1" dirty="0"/>
              <a:t>l &lt; k</a:t>
            </a:r>
            <a:r>
              <a:rPr lang="en-US" dirty="0"/>
              <a:t>, then the query string cannot</a:t>
            </a:r>
          </a:p>
          <a:p>
            <a:r>
              <a:rPr lang="en-US" dirty="0"/>
              <a:t>be between </a:t>
            </a:r>
            <a:r>
              <a:rPr lang="en-US" i="1" dirty="0"/>
              <a:t>left </a:t>
            </a:r>
            <a:r>
              <a:rPr lang="en-US" dirty="0"/>
              <a:t>and </a:t>
            </a:r>
            <a:r>
              <a:rPr lang="en-US" i="1" dirty="0"/>
              <a:t>middle</a:t>
            </a:r>
            <a:r>
              <a:rPr lang="en-US" dirty="0"/>
              <a:t>. And by the same argument, if </a:t>
            </a:r>
            <a:r>
              <a:rPr lang="en-US" i="1" dirty="0"/>
              <a:t>l &gt; k</a:t>
            </a:r>
            <a:r>
              <a:rPr lang="en-US" dirty="0"/>
              <a:t>, then </a:t>
            </a:r>
            <a:r>
              <a:rPr lang="en-US" i="1" dirty="0"/>
              <a:t>middle</a:t>
            </a:r>
          </a:p>
          <a:p>
            <a:r>
              <a:rPr lang="en-US" dirty="0"/>
              <a:t>cannot be between </a:t>
            </a:r>
            <a:r>
              <a:rPr lang="en-US" i="1" dirty="0"/>
              <a:t>left </a:t>
            </a:r>
            <a:r>
              <a:rPr lang="en-US" dirty="0"/>
              <a:t>and </a:t>
            </a:r>
            <a:r>
              <a:rPr lang="en-US" i="1" dirty="0"/>
              <a:t>q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3005078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 if we have the numbers </a:t>
            </a:r>
            <a:r>
              <a:rPr lang="en-US" i="1" dirty="0"/>
              <a:t>k </a:t>
            </a:r>
            <a:r>
              <a:rPr lang="en-US" dirty="0"/>
              <a:t>and </a:t>
            </a:r>
            <a:r>
              <a:rPr lang="en-US" i="1" dirty="0"/>
              <a:t>l</a:t>
            </a:r>
            <a:r>
              <a:rPr lang="en-US" dirty="0"/>
              <a:t>, we can decide the outcome of the comparison</a:t>
            </a:r>
          </a:p>
          <a:p>
            <a:r>
              <a:rPr lang="en-US" dirty="0"/>
              <a:t>in that step of binary search without looking at the string </a:t>
            </a:r>
            <a:r>
              <a:rPr lang="en-US" i="1" dirty="0"/>
              <a:t>q </a:t>
            </a:r>
            <a:r>
              <a:rPr lang="en-US" dirty="0" smtClean="0"/>
              <a:t>unless </a:t>
            </a:r>
            <a:r>
              <a:rPr lang="en-US" i="1" dirty="0" smtClean="0"/>
              <a:t>l </a:t>
            </a:r>
            <a:r>
              <a:rPr lang="en-US" dirty="0"/>
              <a:t>= </a:t>
            </a:r>
            <a:r>
              <a:rPr lang="en-US" i="1" dirty="0"/>
              <a:t>k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i="1" dirty="0"/>
              <a:t>l </a:t>
            </a:r>
            <a:r>
              <a:rPr lang="en-US" dirty="0"/>
              <a:t>=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dirty="0" smtClean="0"/>
              <a:t> we compare and update the value of ( l ) up to length (q) of times.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3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Complexity (2)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057400"/>
            <a:ext cx="811187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4341674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BUT, How can we build the structure?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 </a:t>
            </a:r>
            <a:r>
              <a:rPr lang="en-US" dirty="0">
                <a:latin typeface="Times New Roman"/>
                <a:cs typeface="Times New Roman"/>
              </a:rPr>
              <a:t>The basic tool for string data structures, similar in role to the balanced </a:t>
            </a:r>
            <a:r>
              <a:rPr lang="en-US" dirty="0" smtClean="0">
                <a:latin typeface="Times New Roman"/>
                <a:cs typeface="Times New Roman"/>
              </a:rPr>
              <a:t>binary search </a:t>
            </a:r>
            <a:r>
              <a:rPr lang="en-US" dirty="0">
                <a:latin typeface="Times New Roman"/>
                <a:cs typeface="Times New Roman"/>
              </a:rPr>
              <a:t>tree, is called “</a:t>
            </a:r>
            <a:r>
              <a:rPr lang="en-US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trie</a:t>
            </a:r>
            <a:r>
              <a:rPr lang="en-US" dirty="0" smtClean="0">
                <a:latin typeface="Times New Roman"/>
                <a:cs typeface="Times New Roman"/>
              </a:rPr>
              <a:t>” </a:t>
            </a:r>
          </a:p>
          <a:p>
            <a:pPr algn="just"/>
            <a:endParaRPr lang="en-US" dirty="0" smtClean="0">
              <a:latin typeface="Times New Roman"/>
              <a:cs typeface="Times New Roman"/>
            </a:endParaRPr>
          </a:p>
          <a:p>
            <a:pPr algn="just"/>
            <a:r>
              <a:rPr lang="en-US" dirty="0" smtClean="0">
                <a:latin typeface="Times New Roman"/>
                <a:cs typeface="Times New Roman"/>
              </a:rPr>
              <a:t>Derive </a:t>
            </a:r>
            <a:r>
              <a:rPr lang="en-US" dirty="0">
                <a:latin typeface="Times New Roman"/>
                <a:cs typeface="Times New Roman"/>
              </a:rPr>
              <a:t>from “re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trie</a:t>
            </a:r>
            <a:r>
              <a:rPr lang="en-US" dirty="0">
                <a:latin typeface="Times New Roman"/>
                <a:cs typeface="Times New Roman"/>
              </a:rPr>
              <a:t>val.</a:t>
            </a:r>
            <a:r>
              <a:rPr lang="en-US" dirty="0" smtClean="0">
                <a:latin typeface="Times New Roman"/>
                <a:cs typeface="Times New Roman"/>
              </a:rPr>
              <a:t>”  (Pronounced either try or tree)</a:t>
            </a:r>
          </a:p>
          <a:p>
            <a:pPr algn="just"/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n </a:t>
            </a:r>
            <a:r>
              <a:rPr lang="en-US" dirty="0">
                <a:latin typeface="Times New Roman"/>
                <a:cs typeface="Times New Roman"/>
              </a:rPr>
              <a:t>this tree, the nodes are not </a:t>
            </a:r>
            <a:r>
              <a:rPr lang="en-US" dirty="0" smtClean="0">
                <a:latin typeface="Times New Roman"/>
                <a:cs typeface="Times New Roman"/>
              </a:rPr>
              <a:t>binary. They </a:t>
            </a:r>
            <a:r>
              <a:rPr lang="en-US" dirty="0">
                <a:latin typeface="Times New Roman"/>
                <a:cs typeface="Times New Roman"/>
              </a:rPr>
              <a:t>contain </a:t>
            </a:r>
            <a:r>
              <a:rPr lang="en-US" dirty="0" smtClean="0">
                <a:latin typeface="Times New Roman"/>
                <a:cs typeface="Times New Roman"/>
              </a:rPr>
              <a:t>potentially one </a:t>
            </a:r>
            <a:r>
              <a:rPr lang="en-US" dirty="0">
                <a:latin typeface="Times New Roman"/>
                <a:cs typeface="Times New Roman"/>
              </a:rPr>
              <a:t>outgoing edge for each possible character, so the degree is at </a:t>
            </a:r>
            <a:r>
              <a:rPr lang="en-US" dirty="0" smtClean="0">
                <a:latin typeface="Times New Roman"/>
                <a:cs typeface="Times New Roman"/>
              </a:rPr>
              <a:t>most the </a:t>
            </a:r>
            <a:r>
              <a:rPr lang="en-US" dirty="0">
                <a:latin typeface="Times New Roman"/>
                <a:cs typeface="Times New Roman"/>
              </a:rPr>
              <a:t>alphabet </a:t>
            </a:r>
            <a:r>
              <a:rPr lang="en-US" dirty="0" smtClean="0">
                <a:latin typeface="Times New Roman"/>
                <a:cs typeface="Times New Roman"/>
              </a:rPr>
              <a:t>size   </a:t>
            </a:r>
            <a:r>
              <a:rPr lang="en-US" dirty="0">
                <a:latin typeface="Times New Roman"/>
                <a:cs typeface="Times New Roman"/>
              </a:rPr>
              <a:t>|A| .</a:t>
            </a:r>
          </a:p>
        </p:txBody>
      </p:sp>
    </p:spTree>
    <p:extLst>
      <p:ext uri="{BB962C8B-B14F-4D97-AF65-F5344CB8AC3E}">
        <p14:creationId xmlns:p14="http://schemas.microsoft.com/office/powerpoint/2010/main" val="24980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the structure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754469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example at : 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://www.mi.fu-berlin.de/wiki/pub/ABI/SS13Lecture3Materials/script.pdf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557" y="1274185"/>
            <a:ext cx="1419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1333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1752600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Construct </a:t>
            </a:r>
            <a:r>
              <a:rPr lang="en-US" dirty="0"/>
              <a:t>the suffix array A 12 of the suffixes starting at positions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mod 3</a:t>
            </a:r>
            <a:r>
              <a:rPr lang="en-US" dirty="0" smtClean="0"/>
              <a:t>)</a:t>
            </a:r>
            <a:r>
              <a:rPr lang="en-US" dirty="0"/>
              <a:t> = 0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      This </a:t>
            </a:r>
            <a:r>
              <a:rPr lang="en-US" dirty="0"/>
              <a:t>is done by a recursive call of the skew algorithm for a string of two thirds the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length.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342900" indent="-342900">
              <a:buAutoNum type="arabicPeriod" startAt="2"/>
            </a:pPr>
            <a:r>
              <a:rPr lang="en-US" dirty="0" smtClean="0"/>
              <a:t>Construct </a:t>
            </a:r>
            <a:r>
              <a:rPr lang="en-US" dirty="0"/>
              <a:t>the suffix array </a:t>
            </a:r>
            <a:r>
              <a:rPr lang="en-US" dirty="0" smtClean="0"/>
              <a:t>A0 of </a:t>
            </a:r>
            <a:r>
              <a:rPr lang="en-US" dirty="0"/>
              <a:t>the remaining </a:t>
            </a:r>
            <a:r>
              <a:rPr lang="en-US" dirty="0" smtClean="0"/>
              <a:t>suffixes.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  Merge </a:t>
            </a:r>
            <a:r>
              <a:rPr lang="en-US" dirty="0"/>
              <a:t>the two suffix arrays into </a:t>
            </a:r>
            <a:r>
              <a:rPr lang="en-US" dirty="0" smtClean="0"/>
              <a:t>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the structure 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557" y="1274185"/>
            <a:ext cx="1419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1333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17526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example shows the general idea:</a:t>
            </a:r>
          </a:p>
          <a:p>
            <a:endParaRPr lang="en-US" dirty="0"/>
          </a:p>
          <a:p>
            <a:r>
              <a:rPr lang="en-US" dirty="0" smtClean="0"/>
              <a:t>Let us say  S = CSWESTERN ,     9 Characters.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8115"/>
              </p:ext>
            </p:extLst>
          </p:nvPr>
        </p:nvGraphicFramePr>
        <p:xfrm>
          <a:off x="1524000" y="3048000"/>
          <a:ext cx="548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631511"/>
              </p:ext>
            </p:extLst>
          </p:nvPr>
        </p:nvGraphicFramePr>
        <p:xfrm>
          <a:off x="1295400" y="4495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CSW  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    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ERN    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=6)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SWE   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    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RN$    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=7)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WES   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    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N$$    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=8)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3886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0  :  if  (</a:t>
            </a:r>
            <a:r>
              <a:rPr lang="en-US" dirty="0" err="1" smtClean="0"/>
              <a:t>i</a:t>
            </a:r>
            <a:r>
              <a:rPr lang="en-US" dirty="0" smtClean="0"/>
              <a:t> mod 3= = 0),  Group 1: if (</a:t>
            </a:r>
            <a:r>
              <a:rPr lang="en-US" dirty="0" err="1" smtClean="0"/>
              <a:t>i</a:t>
            </a:r>
            <a:r>
              <a:rPr lang="en-US" dirty="0" smtClean="0"/>
              <a:t> mod 3==1), and Group 2: if (</a:t>
            </a:r>
            <a:r>
              <a:rPr lang="en-US" dirty="0" err="1" smtClean="0"/>
              <a:t>i</a:t>
            </a:r>
            <a:r>
              <a:rPr lang="en-US" dirty="0" smtClean="0"/>
              <a:t> mod 3= =2)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the structure 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557" y="1274185"/>
            <a:ext cx="1419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1333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16764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Take two part; Group 1 and Group 2, handle them </a:t>
            </a:r>
            <a:r>
              <a:rPr lang="en-US" b="1" dirty="0" smtClean="0">
                <a:solidFill>
                  <a:srgbClr val="FF0000"/>
                </a:solidFill>
              </a:rPr>
              <a:t>recursively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BY using </a:t>
            </a:r>
            <a:r>
              <a:rPr lang="en-US" b="1" dirty="0" smtClean="0">
                <a:solidFill>
                  <a:srgbClr val="FF0000"/>
                </a:solidFill>
              </a:rPr>
              <a:t>Radix Sort</a:t>
            </a:r>
            <a:r>
              <a:rPr lang="en-US" dirty="0" smtClean="0"/>
              <a:t>, we have ordered list of group 12 suffixes.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59023"/>
              </p:ext>
            </p:extLst>
          </p:nvPr>
        </p:nvGraphicFramePr>
        <p:xfrm>
          <a:off x="609600" y="2895600"/>
          <a:ext cx="7391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850"/>
                <a:gridCol w="1847850"/>
                <a:gridCol w="1847850"/>
                <a:gridCol w="1847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GROUP 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N$$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RN$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81000" y="41910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Construct the suffix array of Group 12.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0" y="47244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Construct the suffix array of Group 0.</a:t>
            </a:r>
          </a:p>
          <a:p>
            <a:r>
              <a:rPr lang="en-US" dirty="0" smtClean="0"/>
              <a:t>Then, merge.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Complexity of Building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557" y="1274185"/>
            <a:ext cx="1419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95400"/>
            <a:ext cx="13335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49976"/>
            <a:ext cx="7352363" cy="4981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7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7924800" cy="167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Suffix Arrays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F</a:t>
            </a:r>
            <a:r>
              <a:rPr lang="en-US" dirty="0" smtClean="0"/>
              <a:t>ew </a:t>
            </a:r>
            <a:r>
              <a:rPr lang="en-US" dirty="0"/>
              <a:t>W</a:t>
            </a:r>
            <a:r>
              <a:rPr lang="en-US" dirty="0" smtClean="0"/>
              <a:t>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Tries cont.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49939"/>
            <a:ext cx="7745505" cy="387781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/>
                <a:cs typeface="Times New Roman"/>
              </a:rPr>
              <a:t>Prefix Vs. </a:t>
            </a:r>
            <a:r>
              <a:rPr lang="en-US" dirty="0" smtClean="0">
                <a:latin typeface="Times New Roman"/>
                <a:cs typeface="Times New Roman"/>
              </a:rPr>
              <a:t>Suffix. </a:t>
            </a:r>
          </a:p>
          <a:p>
            <a:pPr algn="just"/>
            <a:r>
              <a:rPr lang="en-US" dirty="0" smtClean="0">
                <a:latin typeface="Times New Roman"/>
                <a:cs typeface="Times New Roman"/>
              </a:rPr>
              <a:t>Ex. “computer”.    </a:t>
            </a:r>
          </a:p>
          <a:p>
            <a:pPr lvl="2" algn="just"/>
            <a:r>
              <a:rPr lang="en-US" dirty="0" smtClean="0">
                <a:latin typeface="Times New Roman"/>
                <a:cs typeface="Times New Roman"/>
              </a:rPr>
              <a:t>Prefix:(c, co, com).     </a:t>
            </a:r>
          </a:p>
          <a:p>
            <a:pPr lvl="2" algn="just"/>
            <a:r>
              <a:rPr lang="en-US" dirty="0" smtClean="0">
                <a:latin typeface="Times New Roman"/>
                <a:cs typeface="Times New Roman"/>
              </a:rPr>
              <a:t>Suffix: (r, </a:t>
            </a:r>
            <a:r>
              <a:rPr lang="en-US" dirty="0" err="1" smtClean="0">
                <a:latin typeface="Times New Roman"/>
                <a:cs typeface="Times New Roman"/>
              </a:rPr>
              <a:t>er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dirty="0" err="1" smtClean="0">
                <a:latin typeface="Times New Roman"/>
                <a:cs typeface="Times New Roman"/>
              </a:rPr>
              <a:t>ter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pPr algn="just"/>
            <a:r>
              <a:rPr lang="en-US" dirty="0" smtClean="0">
                <a:latin typeface="Times New Roman"/>
                <a:cs typeface="Times New Roman"/>
              </a:rPr>
              <a:t>Each </a:t>
            </a:r>
            <a:r>
              <a:rPr lang="en-US" dirty="0">
                <a:latin typeface="Times New Roman"/>
                <a:cs typeface="Times New Roman"/>
              </a:rPr>
              <a:t>node in this tree structure corresponds to </a:t>
            </a:r>
            <a:r>
              <a:rPr lang="en-US" dirty="0" smtClean="0">
                <a:latin typeface="Times New Roman"/>
                <a:cs typeface="Times New Roman"/>
              </a:rPr>
              <a:t>a prefix of some </a:t>
            </a:r>
            <a:r>
              <a:rPr lang="en-US" dirty="0">
                <a:latin typeface="Times New Roman"/>
                <a:cs typeface="Times New Roman"/>
              </a:rPr>
              <a:t>strings of the </a:t>
            </a:r>
            <a:r>
              <a:rPr lang="en-US" dirty="0" smtClean="0">
                <a:latin typeface="Times New Roman"/>
                <a:cs typeface="Times New Roman"/>
              </a:rPr>
              <a:t>set.</a:t>
            </a:r>
          </a:p>
          <a:p>
            <a:pPr algn="just"/>
            <a:r>
              <a:rPr lang="en-US" dirty="0" smtClean="0">
                <a:latin typeface="Times New Roman"/>
                <a:cs typeface="Times New Roman"/>
              </a:rPr>
              <a:t>If </a:t>
            </a:r>
            <a:r>
              <a:rPr lang="en-US" dirty="0">
                <a:latin typeface="Times New Roman"/>
                <a:cs typeface="Times New Roman"/>
              </a:rPr>
              <a:t>the same </a:t>
            </a:r>
            <a:r>
              <a:rPr lang="en-US" dirty="0" smtClean="0">
                <a:latin typeface="Times New Roman"/>
                <a:cs typeface="Times New Roman"/>
              </a:rPr>
              <a:t>prefix </a:t>
            </a:r>
            <a:r>
              <a:rPr lang="en-US" dirty="0">
                <a:latin typeface="Times New Roman"/>
                <a:cs typeface="Times New Roman"/>
              </a:rPr>
              <a:t>occurs several times, there is only </a:t>
            </a:r>
            <a:r>
              <a:rPr lang="en-US" dirty="0" smtClean="0">
                <a:latin typeface="Times New Roman"/>
                <a:cs typeface="Times New Roman"/>
              </a:rPr>
              <a:t>one node </a:t>
            </a:r>
            <a:r>
              <a:rPr lang="en-US" dirty="0">
                <a:latin typeface="Times New Roman"/>
                <a:cs typeface="Times New Roman"/>
              </a:rPr>
              <a:t>to represent </a:t>
            </a:r>
            <a:r>
              <a:rPr lang="en-US" dirty="0" smtClean="0">
                <a:latin typeface="Times New Roman"/>
                <a:cs typeface="Times New Roman"/>
              </a:rPr>
              <a:t>it.</a:t>
            </a:r>
          </a:p>
          <a:p>
            <a:pPr algn="just"/>
            <a:r>
              <a:rPr lang="en-US" dirty="0" smtClean="0">
                <a:latin typeface="Times New Roman"/>
                <a:cs typeface="Times New Roman"/>
              </a:rPr>
              <a:t>The </a:t>
            </a:r>
            <a:r>
              <a:rPr lang="en-US" dirty="0">
                <a:latin typeface="Times New Roman"/>
                <a:cs typeface="Times New Roman"/>
              </a:rPr>
              <a:t>root of the tree structure is the </a:t>
            </a:r>
            <a:r>
              <a:rPr lang="en-US" dirty="0" smtClean="0">
                <a:latin typeface="Times New Roman"/>
                <a:cs typeface="Times New Roman"/>
              </a:rPr>
              <a:t>node corresponding to </a:t>
            </a:r>
            <a:r>
              <a:rPr lang="en-US" dirty="0">
                <a:latin typeface="Times New Roman"/>
                <a:cs typeface="Times New Roman"/>
              </a:rPr>
              <a:t>the empty </a:t>
            </a:r>
            <a:r>
              <a:rPr lang="en-US" dirty="0" smtClean="0">
                <a:latin typeface="Times New Roman"/>
                <a:cs typeface="Times New Roman"/>
              </a:rPr>
              <a:t>prefix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0982" y="28884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2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Tries Example</a:t>
            </a:r>
            <a:endParaRPr lang="en-US" dirty="0"/>
          </a:p>
        </p:txBody>
      </p:sp>
      <p:pic>
        <p:nvPicPr>
          <p:cNvPr id="4" name="Content Placeholder 3" descr="Screen Shot 2015-03-28 at 10.28.20 PM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40" r="-112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85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564432" y="265605"/>
            <a:ext cx="134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 = {a, c, e}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6275" y="846615"/>
            <a:ext cx="10823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Strings:</a:t>
            </a:r>
          </a:p>
          <a:p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aaa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aaccee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ac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cc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cea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cece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eee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9" name="Straight Arrow Connector 8"/>
          <p:cNvCxnSpPr>
            <a:stCxn id="6" idx="4"/>
            <a:endCxn id="17" idx="0"/>
          </p:cNvCxnSpPr>
          <p:nvPr/>
        </p:nvCxnSpPr>
        <p:spPr>
          <a:xfrm>
            <a:off x="4396661" y="677174"/>
            <a:ext cx="20240" cy="7560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085393" y="204066"/>
            <a:ext cx="622535" cy="47310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5"/>
            <a:endCxn id="16" idx="0"/>
          </p:cNvCxnSpPr>
          <p:nvPr/>
        </p:nvCxnSpPr>
        <p:spPr>
          <a:xfrm>
            <a:off x="4616760" y="607889"/>
            <a:ext cx="2146043" cy="797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18" idx="0"/>
          </p:cNvCxnSpPr>
          <p:nvPr/>
        </p:nvCxnSpPr>
        <p:spPr>
          <a:xfrm flipH="1">
            <a:off x="2428939" y="607889"/>
            <a:ext cx="1747622" cy="812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451535" y="1405624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105633" y="1433235"/>
            <a:ext cx="622535" cy="47310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117671" y="1420608"/>
            <a:ext cx="622535" cy="47310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6" idx="5"/>
          </p:cNvCxnSpPr>
          <p:nvPr/>
        </p:nvCxnSpPr>
        <p:spPr>
          <a:xfrm>
            <a:off x="6982902" y="1809447"/>
            <a:ext cx="439789" cy="524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34" idx="0"/>
          </p:cNvCxnSpPr>
          <p:nvPr/>
        </p:nvCxnSpPr>
        <p:spPr>
          <a:xfrm flipH="1">
            <a:off x="6231436" y="1809447"/>
            <a:ext cx="311267" cy="524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226470" y="2333800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920168" y="2333800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752527" y="2737623"/>
            <a:ext cx="303990" cy="484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57837" y="3219032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3" idx="3"/>
          </p:cNvCxnSpPr>
          <p:nvPr/>
        </p:nvCxnSpPr>
        <p:spPr>
          <a:xfrm flipH="1">
            <a:off x="7074070" y="2737623"/>
            <a:ext cx="243568" cy="4842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775256" y="3219032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2" idx="4"/>
          </p:cNvCxnSpPr>
          <p:nvPr/>
        </p:nvCxnSpPr>
        <p:spPr>
          <a:xfrm>
            <a:off x="7086524" y="3692140"/>
            <a:ext cx="0" cy="409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787703" y="4101732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086524" y="4574840"/>
            <a:ext cx="0" cy="409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1" idx="4"/>
          </p:cNvCxnSpPr>
          <p:nvPr/>
        </p:nvCxnSpPr>
        <p:spPr>
          <a:xfrm>
            <a:off x="7098971" y="5457540"/>
            <a:ext cx="0" cy="453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787703" y="4984432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787703" y="5911165"/>
            <a:ext cx="622535" cy="473108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17" idx="5"/>
            <a:endCxn id="61" idx="0"/>
          </p:cNvCxnSpPr>
          <p:nvPr/>
        </p:nvCxnSpPr>
        <p:spPr>
          <a:xfrm>
            <a:off x="4637000" y="1837058"/>
            <a:ext cx="540415" cy="496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866147" y="2333800"/>
            <a:ext cx="622535" cy="47310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3656797" y="2384868"/>
            <a:ext cx="622535" cy="47310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17" idx="3"/>
          </p:cNvCxnSpPr>
          <p:nvPr/>
        </p:nvCxnSpPr>
        <p:spPr>
          <a:xfrm flipH="1">
            <a:off x="3968065" y="1837058"/>
            <a:ext cx="228736" cy="54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2" idx="5"/>
          </p:cNvCxnSpPr>
          <p:nvPr/>
        </p:nvCxnSpPr>
        <p:spPr>
          <a:xfrm>
            <a:off x="4188164" y="2788691"/>
            <a:ext cx="366716" cy="433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279332" y="3221916"/>
            <a:ext cx="622535" cy="47310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3066009" y="3219032"/>
            <a:ext cx="622535" cy="47310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62" idx="3"/>
            <a:endCxn id="74" idx="0"/>
          </p:cNvCxnSpPr>
          <p:nvPr/>
        </p:nvCxnSpPr>
        <p:spPr>
          <a:xfrm flipH="1">
            <a:off x="3377277" y="2788691"/>
            <a:ext cx="370688" cy="430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4"/>
          </p:cNvCxnSpPr>
          <p:nvPr/>
        </p:nvCxnSpPr>
        <p:spPr>
          <a:xfrm>
            <a:off x="3377277" y="3692140"/>
            <a:ext cx="0" cy="409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066009" y="4101732"/>
            <a:ext cx="622535" cy="473108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18" idx="4"/>
          </p:cNvCxnSpPr>
          <p:nvPr/>
        </p:nvCxnSpPr>
        <p:spPr>
          <a:xfrm>
            <a:off x="2428939" y="1893716"/>
            <a:ext cx="0" cy="440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2117671" y="2333800"/>
            <a:ext cx="622535" cy="47310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2117671" y="3219032"/>
            <a:ext cx="622535" cy="47310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410157" y="2806908"/>
            <a:ext cx="0" cy="440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66009" y="6951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24667" y="863215"/>
            <a:ext cx="244195" cy="284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117922" y="996364"/>
            <a:ext cx="244195" cy="284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231436" y="922348"/>
            <a:ext cx="244195" cy="284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821089" y="2033197"/>
            <a:ext cx="453422" cy="284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ee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710267" y="2857976"/>
            <a:ext cx="588307" cy="284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eee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299105" y="1862996"/>
            <a:ext cx="453422" cy="284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aa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926950" y="2737623"/>
            <a:ext cx="531250" cy="284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</a:t>
            </a:r>
            <a:r>
              <a:rPr lang="en-US" dirty="0" err="1" smtClean="0"/>
              <a:t>aa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567721" y="2788691"/>
            <a:ext cx="531250" cy="284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aac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290733" y="3692140"/>
            <a:ext cx="659031" cy="284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aacc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155268" y="4574840"/>
            <a:ext cx="735200" cy="284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aacce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155268" y="5548507"/>
            <a:ext cx="843204" cy="284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aaccee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837311" y="2005130"/>
            <a:ext cx="453422" cy="284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866147" y="1720862"/>
            <a:ext cx="453422" cy="284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521254" y="1878732"/>
            <a:ext cx="453422" cy="284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ce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328169" y="2772516"/>
            <a:ext cx="537978" cy="284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cea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3080535" y="2715842"/>
            <a:ext cx="537978" cy="284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cec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740206" y="3706587"/>
            <a:ext cx="594792" cy="2842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0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3" dur="500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3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9" dur="50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9" dur="500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17" dur="500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3" dur="500" fill="hold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3" dur="500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33" grpId="0" animBg="1"/>
      <p:bldP spid="34" grpId="0" animBg="1"/>
      <p:bldP spid="39" grpId="0" animBg="1"/>
      <p:bldP spid="42" grpId="0" animBg="1"/>
      <p:bldP spid="47" grpId="0" animBg="1"/>
      <p:bldP spid="51" grpId="0" animBg="1"/>
      <p:bldP spid="54" grpId="0" animBg="1"/>
      <p:bldP spid="61" grpId="0" animBg="1"/>
      <p:bldP spid="62" grpId="0" animBg="1"/>
      <p:bldP spid="72" grpId="0" animBg="1"/>
      <p:bldP spid="74" grpId="0" animBg="1"/>
      <p:bldP spid="81" grpId="0" animBg="1"/>
      <p:bldP spid="84" grpId="0" animBg="1"/>
      <p:bldP spid="85" grpId="0" animBg="1"/>
      <p:bldP spid="10" grpId="0" animBg="1"/>
      <p:bldP spid="50" grpId="0" animBg="1"/>
      <p:bldP spid="52" grpId="0" animBg="1"/>
      <p:bldP spid="53" grpId="0" animBg="1"/>
      <p:bldP spid="57" grpId="0" animBg="1"/>
      <p:bldP spid="59" grpId="0" animBg="1"/>
      <p:bldP spid="60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3" grpId="0" animBg="1"/>
      <p:bldP spid="76" grpId="0" animBg="1"/>
      <p:bldP spid="7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2153</TotalTime>
  <Words>3171</Words>
  <Application>Microsoft Office PowerPoint</Application>
  <PresentationFormat>On-screen Show (4:3)</PresentationFormat>
  <Paragraphs>515</Paragraphs>
  <Slides>65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Adjacency</vt:lpstr>
      <vt:lpstr>VISIO</vt:lpstr>
      <vt:lpstr>Data Structures for Strings</vt:lpstr>
      <vt:lpstr>Introduction </vt:lpstr>
      <vt:lpstr>Motivating Example</vt:lpstr>
      <vt:lpstr>Applications </vt:lpstr>
      <vt:lpstr>8.1 Tries &amp; Compressed Tries</vt:lpstr>
      <vt:lpstr>Tries</vt:lpstr>
      <vt:lpstr>Tries cont.</vt:lpstr>
      <vt:lpstr>Tries Example</vt:lpstr>
      <vt:lpstr>PowerPoint Presentation</vt:lpstr>
      <vt:lpstr>Tries Example</vt:lpstr>
      <vt:lpstr>Prefix-free</vt:lpstr>
      <vt:lpstr>String Termination</vt:lpstr>
      <vt:lpstr>Termination Example</vt:lpstr>
      <vt:lpstr>PowerPoint Presentation</vt:lpstr>
      <vt:lpstr>String Termination</vt:lpstr>
      <vt:lpstr>Find, Insert and Delete</vt:lpstr>
      <vt:lpstr>Find, Insert and Delete</vt:lpstr>
      <vt:lpstr>Find, Insert and Delete</vt:lpstr>
      <vt:lpstr>Performance </vt:lpstr>
      <vt:lpstr> Alphabet Size</vt:lpstr>
      <vt:lpstr>List Example</vt:lpstr>
      <vt:lpstr>Lists Performance</vt:lpstr>
      <vt:lpstr>Alphabet Size</vt:lpstr>
      <vt:lpstr>Alphabet Reduction Example</vt:lpstr>
      <vt:lpstr> Reduction Performance</vt:lpstr>
      <vt:lpstr>Other Reduction Techniques </vt:lpstr>
      <vt:lpstr>Patricia Tree</vt:lpstr>
      <vt:lpstr>Patricia Tree</vt:lpstr>
      <vt:lpstr>Patricia Tree: Example</vt:lpstr>
      <vt:lpstr>Patricia Tree: Insert &amp; Delete</vt:lpstr>
      <vt:lpstr>THANK YOU</vt:lpstr>
      <vt:lpstr>8.2 Dictionaries Allowing Errors in Queries</vt:lpstr>
      <vt:lpstr>The Problem of exact match(1)</vt:lpstr>
      <vt:lpstr>The Problem of exact match(2)</vt:lpstr>
      <vt:lpstr>Trivial solutions</vt:lpstr>
      <vt:lpstr>Trivial solutions</vt:lpstr>
      <vt:lpstr>Minor Improvements</vt:lpstr>
      <vt:lpstr>The remarkable achievement of Brodal and Gasieniec (1996)</vt:lpstr>
      <vt:lpstr>The remarkable achievement of Brodal and Gasieniec (1996)</vt:lpstr>
      <vt:lpstr>Example</vt:lpstr>
      <vt:lpstr>Example Cont.</vt:lpstr>
      <vt:lpstr>Times Complexities</vt:lpstr>
      <vt:lpstr>Theorem:Brodal and Gasieniec (1996)</vt:lpstr>
      <vt:lpstr>Double-trie structure with more general models</vt:lpstr>
      <vt:lpstr>8.3 Suffix Trees</vt:lpstr>
      <vt:lpstr>Definition</vt:lpstr>
      <vt:lpstr>Why O(length(s)2)? </vt:lpstr>
      <vt:lpstr>Suffix tree</vt:lpstr>
      <vt:lpstr>A more Compact Representation </vt:lpstr>
      <vt:lpstr>Suffix Links</vt:lpstr>
      <vt:lpstr>Building the Structure</vt:lpstr>
      <vt:lpstr>Building the Structure Algorithm</vt:lpstr>
      <vt:lpstr>8.4 Suffix Arrays</vt:lpstr>
      <vt:lpstr>Definition</vt:lpstr>
      <vt:lpstr>The Underlying Idea</vt:lpstr>
      <vt:lpstr>Time Complexity (1)</vt:lpstr>
      <vt:lpstr>Using Longest Common Prefix (LCP)</vt:lpstr>
      <vt:lpstr>Using Longest Common Prefix (LCP)</vt:lpstr>
      <vt:lpstr>Time Complexity (2)</vt:lpstr>
      <vt:lpstr>Building the structure </vt:lpstr>
      <vt:lpstr>Building the structure </vt:lpstr>
      <vt:lpstr>Building the structure </vt:lpstr>
      <vt:lpstr>Time Complexity of Building</vt:lpstr>
      <vt:lpstr>Suffix Arrays in Few Words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 Almulihi</dc:creator>
  <cp:lastModifiedBy>Majdi Maabreh</cp:lastModifiedBy>
  <cp:revision>91</cp:revision>
  <dcterms:created xsi:type="dcterms:W3CDTF">2015-03-29T01:00:20Z</dcterms:created>
  <dcterms:modified xsi:type="dcterms:W3CDTF">2015-04-13T18:37:34Z</dcterms:modified>
</cp:coreProperties>
</file>