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57" r:id="rId3"/>
    <p:sldId id="323" r:id="rId4"/>
    <p:sldId id="324" r:id="rId5"/>
    <p:sldId id="325" r:id="rId6"/>
    <p:sldId id="326" r:id="rId7"/>
    <p:sldId id="414" r:id="rId8"/>
    <p:sldId id="415" r:id="rId9"/>
    <p:sldId id="416" r:id="rId10"/>
    <p:sldId id="327" r:id="rId11"/>
    <p:sldId id="388" r:id="rId12"/>
    <p:sldId id="389" r:id="rId13"/>
    <p:sldId id="330" r:id="rId14"/>
    <p:sldId id="331" r:id="rId15"/>
    <p:sldId id="332" r:id="rId16"/>
    <p:sldId id="384" r:id="rId17"/>
    <p:sldId id="391" r:id="rId18"/>
    <p:sldId id="328" r:id="rId19"/>
    <p:sldId id="340" r:id="rId20"/>
    <p:sldId id="341" r:id="rId21"/>
    <p:sldId id="342" r:id="rId22"/>
    <p:sldId id="329" r:id="rId23"/>
    <p:sldId id="345" r:id="rId24"/>
    <p:sldId id="403" r:id="rId25"/>
    <p:sldId id="405" r:id="rId26"/>
    <p:sldId id="408" r:id="rId27"/>
    <p:sldId id="407" r:id="rId28"/>
    <p:sldId id="418" r:id="rId29"/>
    <p:sldId id="333" r:id="rId30"/>
    <p:sldId id="334" r:id="rId31"/>
    <p:sldId id="401" r:id="rId32"/>
    <p:sldId id="335" r:id="rId33"/>
    <p:sldId id="338" r:id="rId34"/>
    <p:sldId id="336" r:id="rId35"/>
    <p:sldId id="419" r:id="rId36"/>
    <p:sldId id="347" r:id="rId37"/>
    <p:sldId id="420" r:id="rId38"/>
    <p:sldId id="421" r:id="rId39"/>
    <p:sldId id="349" r:id="rId40"/>
    <p:sldId id="348" r:id="rId41"/>
    <p:sldId id="353" r:id="rId42"/>
    <p:sldId id="399" r:id="rId43"/>
    <p:sldId id="392" r:id="rId44"/>
    <p:sldId id="417" r:id="rId45"/>
    <p:sldId id="354" r:id="rId46"/>
    <p:sldId id="355" r:id="rId47"/>
    <p:sldId id="386" r:id="rId48"/>
    <p:sldId id="385" r:id="rId49"/>
    <p:sldId id="357" r:id="rId50"/>
    <p:sldId id="280"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1700AE"/>
    <a:srgbClr val="E6A20E"/>
    <a:srgbClr val="2000EA"/>
    <a:srgbClr val="FB0008"/>
    <a:srgbClr val="140087"/>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86928" autoAdjust="0"/>
  </p:normalViewPr>
  <p:slideViewPr>
    <p:cSldViewPr snapToGrid="0" snapToObjects="1">
      <p:cViewPr varScale="1">
        <p:scale>
          <a:sx n="71" d="100"/>
          <a:sy n="71" d="100"/>
        </p:scale>
        <p:origin x="1570" y="8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898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3/4/2025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eeksforgeeks.org/properties-of-binary-tre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cise.ufl.edu/~sahni/cop3530/slides/lec206.pdf"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killed.dev/course/tree-traversal-in-order-pre-order-post-orde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a:t>
            </a:fld>
            <a:endParaRPr lang="en-US"/>
          </a:p>
        </p:txBody>
      </p:sp>
    </p:spTree>
    <p:extLst>
      <p:ext uri="{BB962C8B-B14F-4D97-AF65-F5344CB8AC3E}">
        <p14:creationId xmlns:p14="http://schemas.microsoft.com/office/powerpoint/2010/main" val="2491997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Find smallest value in right subtree. </a:t>
            </a:r>
            <a:r>
              <a:rPr lang="en-GB" sz="1200" dirty="0">
                <a:solidFill>
                  <a:schemeClr val="bg1"/>
                </a:solidFill>
                <a:latin typeface="Arial"/>
                <a:cs typeface="Arial"/>
              </a:rPr>
              <a:t>Replace deleted element with it, then delete right subtree duplicate.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solidFill>
                <a:latin typeface="Arial"/>
                <a:cs typeface="Arial"/>
              </a:rPr>
              <a:t>Find largest value in left subtree. Replace deleted element with it, then delete left subtree duplicate.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chemeClr val="bg1"/>
              </a:solidFill>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chemeClr val="bg1"/>
              </a:solidFill>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chemeClr val="bg1"/>
              </a:solidFill>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chemeClr val="bg1"/>
              </a:solidFill>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Arial"/>
              <a:cs typeface="Arial"/>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36</a:t>
            </a:fld>
            <a:endParaRPr lang="en-US"/>
          </a:p>
        </p:txBody>
      </p:sp>
    </p:spTree>
    <p:extLst>
      <p:ext uri="{BB962C8B-B14F-4D97-AF65-F5344CB8AC3E}">
        <p14:creationId xmlns:p14="http://schemas.microsoft.com/office/powerpoint/2010/main" val="3053539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Find smallest value in right subtree. </a:t>
            </a:r>
            <a:r>
              <a:rPr lang="en-GB" sz="1200" dirty="0">
                <a:solidFill>
                  <a:schemeClr val="bg1"/>
                </a:solidFill>
                <a:latin typeface="Arial"/>
                <a:cs typeface="Arial"/>
              </a:rPr>
              <a:t>Replace deleted element with it, then delete right subtree duplicate.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solidFill>
                <a:latin typeface="Arial"/>
                <a:cs typeface="Arial"/>
              </a:rPr>
              <a:t>Find largest value in left subtree. Replace deleted element with it, then delete left subtree duplicate.</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38</a:t>
            </a:fld>
            <a:endParaRPr lang="en-US"/>
          </a:p>
        </p:txBody>
      </p:sp>
    </p:spTree>
    <p:extLst>
      <p:ext uri="{BB962C8B-B14F-4D97-AF65-F5344CB8AC3E}">
        <p14:creationId xmlns:p14="http://schemas.microsoft.com/office/powerpoint/2010/main" val="2762819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a:cs typeface="Arial"/>
              </a:rPr>
              <a:t>For valid trees, determine (on your own) an insertion order which would produce that tree?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39</a:t>
            </a:fld>
            <a:endParaRPr lang="en-US"/>
          </a:p>
        </p:txBody>
      </p:sp>
    </p:spTree>
    <p:extLst>
      <p:ext uri="{BB962C8B-B14F-4D97-AF65-F5344CB8AC3E}">
        <p14:creationId xmlns:p14="http://schemas.microsoft.com/office/powerpoint/2010/main" val="2460931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Post-order traversal is 23, 18, 27, 25, 10, 60, 80, 70, 30.</a:t>
            </a:r>
          </a:p>
          <a:p>
            <a:r>
              <a:rPr lang="en-GB" dirty="0"/>
              <a:t>In-order traversal </a:t>
            </a:r>
            <a:r>
              <a:rPr lang="en-GB" dirty="0" err="1"/>
              <a:t>traversal</a:t>
            </a:r>
            <a:r>
              <a:rPr lang="en-GB" dirty="0"/>
              <a:t> is 10, 18, 23, 25, 27, 30, 60, 70, 80</a:t>
            </a:r>
          </a:p>
          <a:p>
            <a:r>
              <a:rPr lang="en-GB" dirty="0"/>
              <a:t>Preorder traversal is 30, 10, 25, 18, 23, 27, 70, 60,80</a:t>
            </a:r>
          </a:p>
          <a:p>
            <a:r>
              <a:rPr lang="en-GB"/>
              <a:t>https://testbook.com/objective-questions/mcq-on-tree-traversal--5eea6a1139140f30f369eb98</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42</a:t>
            </a:fld>
            <a:endParaRPr lang="en-US"/>
          </a:p>
        </p:txBody>
      </p:sp>
    </p:spTree>
    <p:extLst>
      <p:ext uri="{BB962C8B-B14F-4D97-AF65-F5344CB8AC3E}">
        <p14:creationId xmlns:p14="http://schemas.microsoft.com/office/powerpoint/2010/main" val="2662393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https://stackoverflow.com/questions/9456937/when-to-use-preorder-postorder-and-inorder-binary-search-tree-traversal-strate</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43</a:t>
            </a:fld>
            <a:endParaRPr lang="en-US"/>
          </a:p>
        </p:txBody>
      </p:sp>
    </p:spTree>
    <p:extLst>
      <p:ext uri="{BB962C8B-B14F-4D97-AF65-F5344CB8AC3E}">
        <p14:creationId xmlns:p14="http://schemas.microsoft.com/office/powerpoint/2010/main" val="3832578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Citations:</a:t>
            </a:r>
          </a:p>
          <a:p>
            <a:r>
              <a:rPr lang="en-GB" dirty="0"/>
              <a:t>[1] https://www.codecademy.com/resources/docs/general/binary-search-tree/inorder-traversal</a:t>
            </a:r>
          </a:p>
          <a:p>
            <a:r>
              <a:rPr lang="en-GB" dirty="0"/>
              <a:t>[2] https://www.geeksforgeeks.org/tree-traversals-inorder-preorder-and-postorder/</a:t>
            </a:r>
          </a:p>
          <a:p>
            <a:r>
              <a:rPr lang="en-GB" dirty="0"/>
              <a:t>[3] https://www.geeksforgeeks.org/binary-search-tree-traversal-inorder-preorder-post-order/</a:t>
            </a:r>
          </a:p>
          <a:p>
            <a:r>
              <a:rPr lang="en-GB" dirty="0"/>
              <a:t>[4] https://www.freecodecamp.org/news/binary-search-tree-what-is-it/</a:t>
            </a:r>
          </a:p>
          <a:p>
            <a:r>
              <a:rPr lang="en-GB" dirty="0"/>
              <a:t>[5] https://en.wikipedia.org/wiki/Binary_Search_Tree</a:t>
            </a:r>
          </a:p>
          <a:p>
            <a:r>
              <a:rPr lang="en-GB" dirty="0"/>
              <a:t>[6] https://www.enjoyalgorithms.com/blog/introduction-to-binary-search-tree/</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44</a:t>
            </a:fld>
            <a:endParaRPr lang="en-US"/>
          </a:p>
        </p:txBody>
      </p:sp>
    </p:spTree>
    <p:extLst>
      <p:ext uri="{BB962C8B-B14F-4D97-AF65-F5344CB8AC3E}">
        <p14:creationId xmlns:p14="http://schemas.microsoft.com/office/powerpoint/2010/main" val="490930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46</a:t>
            </a:fld>
            <a:endParaRPr lang="en-US"/>
          </a:p>
        </p:txBody>
      </p:sp>
    </p:spTree>
    <p:extLst>
      <p:ext uri="{BB962C8B-B14F-4D97-AF65-F5344CB8AC3E}">
        <p14:creationId xmlns:p14="http://schemas.microsoft.com/office/powerpoint/2010/main" val="729414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F0F0F"/>
                </a:solidFill>
                <a:effectLst/>
                <a:latin typeface="Roboto" panose="02000000000000000000" pitchFamily="2" charset="0"/>
              </a:rPr>
              <a:t>Advantages of BST over Hash Table | </a:t>
            </a:r>
            <a:r>
              <a:rPr lang="en-GB" b="1" i="0" dirty="0" err="1">
                <a:solidFill>
                  <a:srgbClr val="0F0F0F"/>
                </a:solidFill>
                <a:effectLst/>
                <a:latin typeface="Roboto" panose="02000000000000000000" pitchFamily="2" charset="0"/>
              </a:rPr>
              <a:t>GeeksforGeeks</a:t>
            </a:r>
            <a:endParaRPr lang="en-GB" b="1" i="0" dirty="0">
              <a:solidFill>
                <a:srgbClr val="0F0F0F"/>
              </a:solidFill>
              <a:effectLst/>
              <a:latin typeface="Roboto" panose="02000000000000000000" pitchFamily="2" charset="0"/>
            </a:endParaRPr>
          </a:p>
          <a:p>
            <a:endParaRPr lang="en-GB" dirty="0"/>
          </a:p>
          <a:p>
            <a:endParaRPr lang="en-GB" dirty="0"/>
          </a:p>
          <a:p>
            <a:r>
              <a:rPr lang="en-GB" dirty="0"/>
              <a:t>Time complexity for Search, Insert</a:t>
            </a:r>
            <a:r>
              <a:rPr lang="en-US" dirty="0"/>
              <a:t>, </a:t>
            </a:r>
            <a:r>
              <a:rPr lang="en-GB" dirty="0"/>
              <a:t>Delete operations is O(1) for Hash Table, O(log n) for Self-Balancing BST</a:t>
            </a:r>
          </a:p>
          <a:p>
            <a:r>
              <a:rPr lang="en-GB" dirty="0"/>
              <a:t>BST advantages:</a:t>
            </a:r>
          </a:p>
          <a:p>
            <a:pPr lvl="1"/>
            <a:r>
              <a:rPr lang="en-GB" dirty="0"/>
              <a:t>1. Can get all keys in sorted order by In-Order Traversal of BST</a:t>
            </a:r>
          </a:p>
          <a:p>
            <a:pPr lvl="1"/>
            <a:r>
              <a:rPr lang="en-GB" dirty="0"/>
              <a:t>2. Order statistics, finding closest lower and greater elements, doing range queries, are easy to do with BSTs</a:t>
            </a:r>
          </a:p>
          <a:p>
            <a:pPr lvl="1"/>
            <a:r>
              <a:rPr lang="en-GB" dirty="0"/>
              <a:t>3. With Self Balancing BSTs, all operations are guaranteed to work in O(</a:t>
            </a:r>
            <a:r>
              <a:rPr lang="en-GB" dirty="0" err="1"/>
              <a:t>logn</a:t>
            </a:r>
            <a:r>
              <a:rPr lang="en-GB" dirty="0"/>
              <a:t>) time</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F0F0F"/>
              </a:solidFill>
              <a:effectLst/>
              <a:latin typeface="Roboto" panose="02000000000000000000" pitchFamily="2"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47</a:t>
            </a:fld>
            <a:endParaRPr lang="en-US"/>
          </a:p>
        </p:txBody>
      </p:sp>
    </p:spTree>
    <p:extLst>
      <p:ext uri="{BB962C8B-B14F-4D97-AF65-F5344CB8AC3E}">
        <p14:creationId xmlns:p14="http://schemas.microsoft.com/office/powerpoint/2010/main" val="888426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48</a:t>
            </a:fld>
            <a:endParaRPr lang="en-US"/>
          </a:p>
        </p:txBody>
      </p:sp>
    </p:spTree>
    <p:extLst>
      <p:ext uri="{BB962C8B-B14F-4D97-AF65-F5344CB8AC3E}">
        <p14:creationId xmlns:p14="http://schemas.microsoft.com/office/powerpoint/2010/main" val="3536303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If there are n words in the dictionary, what is the worst-case time to find a word</a:t>
            </a:r>
            <a:r>
              <a:rPr lang="zh-CN" altLang="en-US" sz="1200" dirty="0">
                <a:solidFill>
                  <a:schemeClr val="bg1"/>
                </a:solidFill>
                <a:latin typeface="Arial"/>
                <a:cs typeface="Arial"/>
              </a:rPr>
              <a:t> </a:t>
            </a:r>
            <a:r>
              <a:rPr lang="en-US" altLang="zh-CN" sz="1200" dirty="0">
                <a:solidFill>
                  <a:schemeClr val="bg1"/>
                </a:solidFill>
                <a:latin typeface="Arial"/>
                <a:cs typeface="Arial"/>
              </a:rPr>
              <a:t>of</a:t>
            </a:r>
            <a:r>
              <a:rPr lang="zh-CN" altLang="en-US" sz="1200" dirty="0">
                <a:solidFill>
                  <a:schemeClr val="bg1"/>
                </a:solidFill>
                <a:latin typeface="Arial"/>
                <a:cs typeface="Arial"/>
              </a:rPr>
              <a:t> </a:t>
            </a:r>
            <a:r>
              <a:rPr lang="en-US" altLang="zh-CN" sz="1200" dirty="0">
                <a:solidFill>
                  <a:schemeClr val="bg1"/>
                </a:solidFill>
                <a:latin typeface="Arial"/>
                <a:cs typeface="Arial"/>
              </a:rPr>
              <a:t>length</a:t>
            </a:r>
            <a:r>
              <a:rPr lang="zh-CN" altLang="en-US" sz="1200" dirty="0">
                <a:solidFill>
                  <a:schemeClr val="bg1"/>
                </a:solidFill>
                <a:latin typeface="Arial"/>
                <a:cs typeface="Arial"/>
              </a:rPr>
              <a:t> </a:t>
            </a:r>
            <a:r>
              <a:rPr lang="en-US" altLang="zh-CN" sz="1200" dirty="0">
                <a:solidFill>
                  <a:schemeClr val="bg1"/>
                </a:solidFill>
                <a:latin typeface="Arial"/>
                <a:cs typeface="Arial"/>
              </a:rPr>
              <a:t>k</a:t>
            </a:r>
            <a:r>
              <a:rPr lang="en-US" sz="1200" dirty="0">
                <a:solidFill>
                  <a:schemeClr val="bg1"/>
                </a:solidFill>
                <a:latin typeface="Arial"/>
                <a:cs typeface="Arial"/>
              </a:rPr>
              <a: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49</a:t>
            </a:fld>
            <a:endParaRPr lang="en-US"/>
          </a:p>
        </p:txBody>
      </p:sp>
    </p:spTree>
    <p:extLst>
      <p:ext uri="{BB962C8B-B14F-4D97-AF65-F5344CB8AC3E}">
        <p14:creationId xmlns:p14="http://schemas.microsoft.com/office/powerpoint/2010/main" val="1975113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var(--font-fk-grotesk-neue)"/>
              </a:rPr>
              <a:t>A full binary tree with height </a:t>
            </a:r>
            <a:r>
              <a:rPr lang="en-GB" dirty="0" err="1">
                <a:effectLst/>
                <a:latin typeface="KaTeX_Main"/>
              </a:rPr>
              <a:t>h</a:t>
            </a:r>
            <a:r>
              <a:rPr lang="en-GB" i="1" dirty="0" err="1">
                <a:effectLst/>
                <a:latin typeface="KaTeX_Math"/>
              </a:rPr>
              <a:t>h</a:t>
            </a:r>
            <a:r>
              <a:rPr lang="en-GB" dirty="0">
                <a:effectLst/>
                <a:latin typeface="var(--font-fk-grotesk-neue)"/>
              </a:rPr>
              <a:t> has a total number of nodes given by the formula:</a:t>
            </a:r>
            <a:r>
              <a:rPr lang="en-GB" dirty="0">
                <a:effectLst/>
                <a:latin typeface="KaTeX_Main"/>
              </a:rPr>
              <a:t>2h+1−12</a:t>
            </a:r>
            <a:r>
              <a:rPr lang="en-GB" i="1" dirty="0">
                <a:effectLst/>
                <a:latin typeface="KaTeX_Math"/>
              </a:rPr>
              <a:t>h</a:t>
            </a:r>
            <a:r>
              <a:rPr lang="en-GB" dirty="0">
                <a:effectLst/>
                <a:latin typeface="KaTeX_Main"/>
              </a:rPr>
              <a:t>+1−1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err="1">
                <a:effectLst/>
                <a:latin typeface="KaTeX_Main"/>
              </a:rPr>
              <a:t>l</a:t>
            </a:r>
            <a:r>
              <a:rPr lang="en-GB" i="1" dirty="0" err="1">
                <a:effectLst/>
                <a:latin typeface="KaTeX_Math"/>
              </a:rPr>
              <a:t>l</a:t>
            </a:r>
            <a:r>
              <a:rPr lang="en-GB" dirty="0">
                <a:effectLst/>
                <a:latin typeface="var(--font-fk-grotesk-neue)"/>
              </a:rPr>
              <a:t> is </a:t>
            </a:r>
            <a:r>
              <a:rPr lang="en-GB" dirty="0">
                <a:effectLst/>
                <a:latin typeface="KaTeX_Main"/>
              </a:rPr>
              <a:t>2l2</a:t>
            </a:r>
            <a:r>
              <a:rPr lang="en-GB" i="1" dirty="0">
                <a:effectLst/>
                <a:latin typeface="KaTeX_Math"/>
              </a:rPr>
              <a:t>l</a:t>
            </a:r>
            <a:r>
              <a:rPr lang="en-GB" dirty="0">
                <a:effectLst/>
                <a:latin typeface="var(--font-fk-grotesk-neue)"/>
              </a:rPr>
              <a:t>. Therefore, the total number of nodes is the sum of nodes at all levels from 0 to </a:t>
            </a:r>
            <a:r>
              <a:rPr lang="en-GB" dirty="0" err="1">
                <a:effectLst/>
                <a:latin typeface="KaTeX_Main"/>
              </a:rPr>
              <a:t>h</a:t>
            </a:r>
            <a:r>
              <a:rPr lang="en-GB" i="1" dirty="0" err="1">
                <a:effectLst/>
                <a:latin typeface="KaTeX_Math"/>
              </a:rPr>
              <a:t>h</a:t>
            </a:r>
            <a:r>
              <a:rPr lang="en-GB" dirty="0">
                <a:effectLst/>
                <a:latin typeface="var(--font-fk-grotesk-neue)"/>
              </a:rPr>
              <a:t>, which is a geometric series:</a:t>
            </a:r>
            <a:r>
              <a:rPr lang="en-GB" dirty="0">
                <a:effectLst/>
                <a:latin typeface="KaTeX_Main"/>
              </a:rPr>
              <a:t>1+2+4+…+2h=2h+1−11+2+4+…+2</a:t>
            </a:r>
            <a:r>
              <a:rPr lang="en-GB" i="1" dirty="0">
                <a:effectLst/>
                <a:latin typeface="KaTeX_Math"/>
              </a:rPr>
              <a:t>h</a:t>
            </a:r>
            <a:r>
              <a:rPr lang="en-GB" dirty="0">
                <a:effectLst/>
                <a:latin typeface="KaTeX_Main"/>
              </a:rPr>
              <a:t>=2</a:t>
            </a:r>
            <a:r>
              <a:rPr lang="en-GB" i="1" dirty="0">
                <a:effectLst/>
                <a:latin typeface="KaTeX_Math"/>
              </a:rPr>
              <a:t>h</a:t>
            </a:r>
            <a:r>
              <a:rPr lang="en-GB" dirty="0">
                <a:effectLst/>
                <a:latin typeface="KaTeX_Main"/>
              </a:rPr>
              <a:t>+1−1</a:t>
            </a:r>
            <a:endParaRPr lang="en-GB" dirty="0">
              <a:effectLst/>
              <a:latin typeface="var(--font-fk-grotesk-neue)"/>
            </a:endParaRPr>
          </a:p>
          <a:p>
            <a:pPr algn="ctr"/>
            <a:r>
              <a:rPr lang="en-GB" dirty="0">
                <a:effectLst/>
                <a:latin typeface="var(--font-fk-grotesk-neue)"/>
              </a:rPr>
              <a:t>This means that for a full binary tree, the total number of nodes grows exponentially with the height of the tree</a:t>
            </a:r>
            <a:r>
              <a:rPr lang="en-GB" b="0" u="none" strike="noStrike" dirty="0">
                <a:effectLst/>
                <a:latin typeface="var(--font-berkeley-mono)"/>
                <a:hlinkClick r:id="rId3"/>
              </a:rPr>
              <a:t>1</a:t>
            </a:r>
          </a:p>
          <a:p>
            <a:pPr algn="ctr"/>
            <a:r>
              <a:rPr lang="en-GB" b="0" u="none" strike="noStrike" dirty="0">
                <a:effectLst/>
                <a:latin typeface="var(--font-berkeley-mono)"/>
                <a:hlinkClick r:id="rId4"/>
              </a:rPr>
              <a:t>3</a:t>
            </a:r>
          </a:p>
          <a:p>
            <a:r>
              <a:rPr lang="en-GB" dirty="0">
                <a:effectLst/>
                <a:latin typeface="var(--font-fk-grotesk-neue)"/>
              </a:rPr>
              <a:t>.</a:t>
            </a:r>
          </a:p>
          <a:p>
            <a:r>
              <a:rPr lang="en-GB" dirty="0">
                <a:effectLst/>
              </a:rPr>
              <a:t>Share</a:t>
            </a:r>
          </a:p>
          <a:p>
            <a:r>
              <a:rPr lang="en-GB" dirty="0">
                <a:effectLst/>
              </a:rPr>
              <a:t>Rewrite</a:t>
            </a:r>
          </a:p>
          <a:p>
            <a:br>
              <a:rPr lang="en-GB" dirty="0">
                <a:effectLst/>
              </a:rPr>
            </a:b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8</a:t>
            </a:fld>
            <a:endParaRPr lang="en-US"/>
          </a:p>
        </p:txBody>
      </p:sp>
    </p:spTree>
    <p:extLst>
      <p:ext uri="{BB962C8B-B14F-4D97-AF65-F5344CB8AC3E}">
        <p14:creationId xmlns:p14="http://schemas.microsoft.com/office/powerpoint/2010/main" val="2756391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a:cs typeface="Arial"/>
              </a:rPr>
              <a:t>Most frequent for whom?</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1210594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https://skilled.dev/course/tree-traversal-in-order-pre-order-post-order</a:t>
            </a:r>
            <a:endParaRPr lang="en-GB" sz="1200"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16</a:t>
            </a:fld>
            <a:endParaRPr lang="en-US"/>
          </a:p>
        </p:txBody>
      </p:sp>
    </p:spTree>
    <p:extLst>
      <p:ext uri="{BB962C8B-B14F-4D97-AF65-F5344CB8AC3E}">
        <p14:creationId xmlns:p14="http://schemas.microsoft.com/office/powerpoint/2010/main" val="2788444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19</a:t>
            </a:fld>
            <a:endParaRPr lang="en-US"/>
          </a:p>
        </p:txBody>
      </p:sp>
    </p:spTree>
    <p:extLst>
      <p:ext uri="{BB962C8B-B14F-4D97-AF65-F5344CB8AC3E}">
        <p14:creationId xmlns:p14="http://schemas.microsoft.com/office/powerpoint/2010/main" val="2330786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20</a:t>
            </a:fld>
            <a:endParaRPr lang="en-US"/>
          </a:p>
        </p:txBody>
      </p:sp>
    </p:spTree>
    <p:extLst>
      <p:ext uri="{BB962C8B-B14F-4D97-AF65-F5344CB8AC3E}">
        <p14:creationId xmlns:p14="http://schemas.microsoft.com/office/powerpoint/2010/main" val="2552811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88471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23</a:t>
            </a:fld>
            <a:endParaRPr lang="en-US"/>
          </a:p>
        </p:txBody>
      </p:sp>
    </p:spTree>
    <p:extLst>
      <p:ext uri="{BB962C8B-B14F-4D97-AF65-F5344CB8AC3E}">
        <p14:creationId xmlns:p14="http://schemas.microsoft.com/office/powerpoint/2010/main" val="564407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33</a:t>
            </a:fld>
            <a:endParaRPr lang="en-US"/>
          </a:p>
        </p:txBody>
      </p:sp>
    </p:spTree>
    <p:extLst>
      <p:ext uri="{BB962C8B-B14F-4D97-AF65-F5344CB8AC3E}">
        <p14:creationId xmlns:p14="http://schemas.microsoft.com/office/powerpoint/2010/main" val="3846247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3/4/2025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3/4/2025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3/4/2025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3/4/2025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QUfEOCOEKkc"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youtube.com/watch?v=iaBEKo5sM7w" TargetMode="External"/><Relationship Id="rId4" Type="http://schemas.openxmlformats.org/officeDocument/2006/relationships/hyperlink" Target="https://www.youtube.com/watch?v=3_NMDJkmvL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tiff"/><Relationship Id="rId4" Type="http://schemas.openxmlformats.org/officeDocument/2006/relationships/image" Target="../media/image8.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a8kmbuNm8Uo" TargetMode="External"/><Relationship Id="rId3" Type="http://schemas.openxmlformats.org/officeDocument/2006/relationships/image" Target="../media/image11.gif"/><Relationship Id="rId7" Type="http://schemas.openxmlformats.org/officeDocument/2006/relationships/hyperlink" Target="https://www.youtube.com/watch?v=ne5oOmYdWG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youtube.com/watch?v=gLx7Px7IEzg" TargetMode="External"/><Relationship Id="rId5" Type="http://schemas.openxmlformats.org/officeDocument/2006/relationships/image" Target="../media/image13.gif"/><Relationship Id="rId4" Type="http://schemas.openxmlformats.org/officeDocument/2006/relationships/image" Target="../media/image12.gif"/></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4_UDUj1j1KQ" TargetMode="External"/><Relationship Id="rId2" Type="http://schemas.openxmlformats.org/officeDocument/2006/relationships/hyperlink" Target="https://www.youtube.com/watch?v=8xue-ZBlTKQ" TargetMode="External"/><Relationship Id="rId1" Type="http://schemas.openxmlformats.org/officeDocument/2006/relationships/slideLayout" Target="../slideLayouts/slideLayout2.xml"/><Relationship Id="rId4" Type="http://schemas.openxmlformats.org/officeDocument/2006/relationships/hyperlink" Target="https://www.youtube.com/watch?v=4Xo-GtBiQN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youtube.com/watch?v=zvleLiQn-_I"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eeksforgeeks.org/postorder-traversal-of-binary-tre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ymGjUOiR8J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KkEnuK-2Ymc" TargetMode="External"/><Relationship Id="rId2" Type="http://schemas.openxmlformats.org/officeDocument/2006/relationships/hyperlink" Target="https://www.youtube.com/watch?v=6I3evyt9ApA" TargetMode="External"/><Relationship Id="rId1" Type="http://schemas.openxmlformats.org/officeDocument/2006/relationships/slideLayout" Target="../slideLayouts/slideLayout2.xml"/><Relationship Id="rId5" Type="http://schemas.openxmlformats.org/officeDocument/2006/relationships/hyperlink" Target="https://www.youtube.com/watch?v=mtvbVLK5xDQ" TargetMode="External"/><Relationship Id="rId4" Type="http://schemas.openxmlformats.org/officeDocument/2006/relationships/hyperlink" Target="https://www.youtube.com/watch?v=DkOswl0k7s4"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romankurnovskii.com/en/posts/tree-vs-trie-data-structures/"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youtube.com/watch?v=-urNrIAQnNo"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openbookproject.net/thinkcs/archive/java/english/chap17.htm" TargetMode="External"/><Relationship Id="rId7" Type="http://schemas.openxmlformats.org/officeDocument/2006/relationships/hyperlink" Target="https://www.topcoder.com/community/data-science/data-science-tutorials/using-tries/" TargetMode="External"/><Relationship Id="rId2" Type="http://schemas.openxmlformats.org/officeDocument/2006/relationships/hyperlink" Target="https://www.geeksforgeeks.org/bfs-vs-dfs-binary-tree/" TargetMode="External"/><Relationship Id="rId1" Type="http://schemas.openxmlformats.org/officeDocument/2006/relationships/slideLayout" Target="../slideLayouts/slideLayout2.xml"/><Relationship Id="rId6" Type="http://schemas.openxmlformats.org/officeDocument/2006/relationships/hyperlink" Target="https://www.toptal.com/java/the-trie-a-neglected-data-structure" TargetMode="External"/><Relationship Id="rId5" Type="http://schemas.openxmlformats.org/officeDocument/2006/relationships/hyperlink" Target="https://www.youtube.com/watch?v=pYT9F8_LFTM" TargetMode="External"/><Relationship Id="rId4" Type="http://schemas.openxmlformats.org/officeDocument/2006/relationships/hyperlink" Target="http://algs4.cs.princeton.edu/32bs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8</a:t>
            </a:r>
            <a:br>
              <a:rPr lang="en-US" altLang="zh-CN" dirty="0">
                <a:solidFill>
                  <a:schemeClr val="accent1"/>
                </a:solidFill>
              </a:rPr>
            </a:br>
            <a:r>
              <a:rPr lang="en-US" dirty="0"/>
              <a:t>Binary Search Tree and </a:t>
            </a:r>
            <a:r>
              <a:rPr lang="en-US"/>
              <a:t>Trie</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F40B-CA69-E442-84EC-F7516BC20EEF}"/>
              </a:ext>
            </a:extLst>
          </p:cNvPr>
          <p:cNvSpPr>
            <a:spLocks noGrp="1"/>
          </p:cNvSpPr>
          <p:nvPr>
            <p:ph type="title"/>
          </p:nvPr>
        </p:nvSpPr>
        <p:spPr>
          <a:xfrm>
            <a:off x="457200" y="182359"/>
            <a:ext cx="8229600" cy="1143000"/>
          </a:xfrm>
        </p:spPr>
        <p:txBody>
          <a:bodyPr/>
          <a:lstStyle/>
          <a:p>
            <a:r>
              <a:rPr lang="en-US" altLang="zh-CN" dirty="0"/>
              <a:t>Tree</a:t>
            </a:r>
            <a:r>
              <a:rPr lang="zh-CN" altLang="en-US" dirty="0"/>
              <a:t> </a:t>
            </a:r>
            <a:r>
              <a:rPr lang="en-US" altLang="zh-CN" dirty="0"/>
              <a:t>Traversal</a:t>
            </a:r>
            <a:r>
              <a:rPr lang="zh-CN" altLang="en-US" dirty="0"/>
              <a:t> </a:t>
            </a:r>
            <a:r>
              <a:rPr lang="en-US" altLang="zh-CN" dirty="0"/>
              <a:t>-</a:t>
            </a:r>
            <a:r>
              <a:rPr lang="zh-CN" altLang="en-US" dirty="0"/>
              <a:t> </a:t>
            </a:r>
            <a:r>
              <a:rPr lang="en-US" altLang="zh-CN" dirty="0"/>
              <a:t>Motivation</a:t>
            </a:r>
            <a:endParaRPr lang="en-US" dirty="0"/>
          </a:p>
        </p:txBody>
      </p:sp>
      <p:cxnSp>
        <p:nvCxnSpPr>
          <p:cNvPr id="5" name="Elbow Connector 4">
            <a:extLst>
              <a:ext uri="{FF2B5EF4-FFF2-40B4-BE49-F238E27FC236}">
                <a16:creationId xmlns:a16="http://schemas.microsoft.com/office/drawing/2014/main" id="{828709E5-2A06-B641-8C96-9BD7D1A7346E}"/>
              </a:ext>
            </a:extLst>
          </p:cNvPr>
          <p:cNvCxnSpPr>
            <a:cxnSpLocks/>
          </p:cNvCxnSpPr>
          <p:nvPr/>
        </p:nvCxnSpPr>
        <p:spPr>
          <a:xfrm>
            <a:off x="2032729" y="2515143"/>
            <a:ext cx="1476462" cy="1057012"/>
          </a:xfrm>
          <a:prstGeom prst="bentConnector3">
            <a:avLst>
              <a:gd name="adj1" fmla="val 59659"/>
            </a:avLst>
          </a:prstGeom>
        </p:spPr>
        <p:style>
          <a:lnRef idx="2">
            <a:schemeClr val="accent1"/>
          </a:lnRef>
          <a:fillRef idx="0">
            <a:schemeClr val="accent1"/>
          </a:fillRef>
          <a:effectRef idx="1">
            <a:schemeClr val="accent1"/>
          </a:effectRef>
          <a:fontRef idx="minor">
            <a:schemeClr val="tx1"/>
          </a:fontRef>
        </p:style>
      </p:cxnSp>
      <p:cxnSp>
        <p:nvCxnSpPr>
          <p:cNvPr id="9" name="Elbow Connector 8">
            <a:extLst>
              <a:ext uri="{FF2B5EF4-FFF2-40B4-BE49-F238E27FC236}">
                <a16:creationId xmlns:a16="http://schemas.microsoft.com/office/drawing/2014/main" id="{BF8E7814-78B3-5548-A749-12B4C77B9199}"/>
              </a:ext>
            </a:extLst>
          </p:cNvPr>
          <p:cNvCxnSpPr>
            <a:cxnSpLocks/>
          </p:cNvCxnSpPr>
          <p:nvPr/>
        </p:nvCxnSpPr>
        <p:spPr>
          <a:xfrm flipV="1">
            <a:off x="1481154" y="3093982"/>
            <a:ext cx="492852" cy="478173"/>
          </a:xfrm>
          <a:prstGeom prst="bentConnector3">
            <a:avLst>
              <a:gd name="adj1" fmla="val 201490"/>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F546785-1417-D841-B637-961674E36D54}"/>
              </a:ext>
            </a:extLst>
          </p:cNvPr>
          <p:cNvCxnSpPr>
            <a:cxnSpLocks/>
          </p:cNvCxnSpPr>
          <p:nvPr/>
        </p:nvCxnSpPr>
        <p:spPr>
          <a:xfrm flipV="1">
            <a:off x="1489543" y="2003414"/>
            <a:ext cx="8389" cy="1568741"/>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Elbow Connector 33">
            <a:extLst>
              <a:ext uri="{FF2B5EF4-FFF2-40B4-BE49-F238E27FC236}">
                <a16:creationId xmlns:a16="http://schemas.microsoft.com/office/drawing/2014/main" id="{9F185CBF-EB7C-1649-84A3-02E669FF589D}"/>
              </a:ext>
            </a:extLst>
          </p:cNvPr>
          <p:cNvCxnSpPr>
            <a:cxnSpLocks/>
          </p:cNvCxnSpPr>
          <p:nvPr/>
        </p:nvCxnSpPr>
        <p:spPr>
          <a:xfrm rot="16200000" flipH="1">
            <a:off x="1986590" y="2049553"/>
            <a:ext cx="1568741" cy="1476462"/>
          </a:xfrm>
          <a:prstGeom prst="bentConnector3">
            <a:avLst>
              <a:gd name="adj1" fmla="val 802"/>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C2BF32F4-E603-9540-8CC9-D05D01FC2E03}"/>
              </a:ext>
            </a:extLst>
          </p:cNvPr>
          <p:cNvSpPr txBox="1"/>
          <p:nvPr/>
        </p:nvSpPr>
        <p:spPr>
          <a:xfrm>
            <a:off x="730070" y="1801794"/>
            <a:ext cx="585417"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start</a:t>
            </a:r>
            <a:endParaRPr lang="en-US" sz="1600" dirty="0">
              <a:solidFill>
                <a:srgbClr val="2000EA"/>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75233214-88A5-F84E-B0DF-F901D68BEBD8}"/>
              </a:ext>
            </a:extLst>
          </p:cNvPr>
          <p:cNvSpPr txBox="1"/>
          <p:nvPr/>
        </p:nvSpPr>
        <p:spPr>
          <a:xfrm>
            <a:off x="2347500" y="3669164"/>
            <a:ext cx="662361"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finish</a:t>
            </a:r>
            <a:endParaRPr lang="en-US" sz="1600" dirty="0">
              <a:solidFill>
                <a:srgbClr val="2000EA"/>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75BAECE4-2A4A-164E-B61D-091CC635FB75}"/>
              </a:ext>
            </a:extLst>
          </p:cNvPr>
          <p:cNvSpPr txBox="1"/>
          <p:nvPr/>
        </p:nvSpPr>
        <p:spPr>
          <a:xfrm>
            <a:off x="3836673" y="1882101"/>
            <a:ext cx="3221373"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lang="en-US" sz="1800" dirty="0"/>
              <a:t>Imagine this is a hedge maze</a:t>
            </a:r>
          </a:p>
        </p:txBody>
      </p:sp>
      <p:pic>
        <p:nvPicPr>
          <p:cNvPr id="83" name="Picture 82">
            <a:extLst>
              <a:ext uri="{FF2B5EF4-FFF2-40B4-BE49-F238E27FC236}">
                <a16:creationId xmlns:a16="http://schemas.microsoft.com/office/drawing/2014/main" id="{6019291C-87A8-B540-BA25-0F4B7604B795}"/>
              </a:ext>
            </a:extLst>
          </p:cNvPr>
          <p:cNvPicPr>
            <a:picLocks noChangeAspect="1"/>
          </p:cNvPicPr>
          <p:nvPr/>
        </p:nvPicPr>
        <p:blipFill>
          <a:blip r:embed="rId2"/>
          <a:stretch>
            <a:fillRect/>
          </a:stretch>
        </p:blipFill>
        <p:spPr>
          <a:xfrm>
            <a:off x="1566558" y="1825613"/>
            <a:ext cx="355600" cy="355600"/>
          </a:xfrm>
          <a:prstGeom prst="rect">
            <a:avLst/>
          </a:prstGeom>
        </p:spPr>
      </p:pic>
      <p:sp>
        <p:nvSpPr>
          <p:cNvPr id="84" name="Rectangle 83">
            <a:extLst>
              <a:ext uri="{FF2B5EF4-FFF2-40B4-BE49-F238E27FC236}">
                <a16:creationId xmlns:a16="http://schemas.microsoft.com/office/drawing/2014/main" id="{8156A8A9-DC3A-CA4F-BB77-7F8A434BE11E}"/>
              </a:ext>
            </a:extLst>
          </p:cNvPr>
          <p:cNvSpPr/>
          <p:nvPr/>
        </p:nvSpPr>
        <p:spPr>
          <a:xfrm>
            <a:off x="3838817" y="3002747"/>
            <a:ext cx="4590876"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Mazes benefit from "Depth First Traversals" </a:t>
            </a:r>
          </a:p>
        </p:txBody>
      </p:sp>
      <p:sp>
        <p:nvSpPr>
          <p:cNvPr id="85" name="Rectangle 84">
            <a:extLst>
              <a:ext uri="{FF2B5EF4-FFF2-40B4-BE49-F238E27FC236}">
                <a16:creationId xmlns:a16="http://schemas.microsoft.com/office/drawing/2014/main" id="{C1A9A78C-DFBD-A74E-92BA-12C1B6827F57}"/>
              </a:ext>
            </a:extLst>
          </p:cNvPr>
          <p:cNvSpPr/>
          <p:nvPr/>
        </p:nvSpPr>
        <p:spPr>
          <a:xfrm>
            <a:off x="3836673" y="2426321"/>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86" name="Oval 85">
            <a:extLst>
              <a:ext uri="{FF2B5EF4-FFF2-40B4-BE49-F238E27FC236}">
                <a16:creationId xmlns:a16="http://schemas.microsoft.com/office/drawing/2014/main" id="{8A6F12CA-532F-4847-950A-64FD1D4265E8}"/>
              </a:ext>
            </a:extLst>
          </p:cNvPr>
          <p:cNvSpPr/>
          <p:nvPr/>
        </p:nvSpPr>
        <p:spPr>
          <a:xfrm>
            <a:off x="2032728" y="2660382"/>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7" name="Oval 86">
            <a:extLst>
              <a:ext uri="{FF2B5EF4-FFF2-40B4-BE49-F238E27FC236}">
                <a16:creationId xmlns:a16="http://schemas.microsoft.com/office/drawing/2014/main" id="{FDE4B57E-D7FB-2E41-BB62-B15082CDECBE}"/>
              </a:ext>
            </a:extLst>
          </p:cNvPr>
          <p:cNvSpPr/>
          <p:nvPr/>
        </p:nvSpPr>
        <p:spPr>
          <a:xfrm>
            <a:off x="1643691" y="3214219"/>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8" name="Oval 87">
            <a:extLst>
              <a:ext uri="{FF2B5EF4-FFF2-40B4-BE49-F238E27FC236}">
                <a16:creationId xmlns:a16="http://schemas.microsoft.com/office/drawing/2014/main" id="{140D25A2-B5C5-5A49-83C0-F11D60135201}"/>
              </a:ext>
            </a:extLst>
          </p:cNvPr>
          <p:cNvSpPr/>
          <p:nvPr/>
        </p:nvSpPr>
        <p:spPr>
          <a:xfrm>
            <a:off x="2143544" y="2127243"/>
            <a:ext cx="407912" cy="254804"/>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89" name="Picture 88">
            <a:extLst>
              <a:ext uri="{FF2B5EF4-FFF2-40B4-BE49-F238E27FC236}">
                <a16:creationId xmlns:a16="http://schemas.microsoft.com/office/drawing/2014/main" id="{4682706E-12CA-C64B-8C82-8FFAFBEA7195}"/>
              </a:ext>
            </a:extLst>
          </p:cNvPr>
          <p:cNvPicPr>
            <a:picLocks noChangeAspect="1"/>
          </p:cNvPicPr>
          <p:nvPr/>
        </p:nvPicPr>
        <p:blipFill>
          <a:blip r:embed="rId2"/>
          <a:stretch>
            <a:fillRect/>
          </a:stretch>
        </p:blipFill>
        <p:spPr>
          <a:xfrm>
            <a:off x="1566558" y="2566644"/>
            <a:ext cx="355600" cy="355600"/>
          </a:xfrm>
          <a:prstGeom prst="rect">
            <a:avLst/>
          </a:prstGeom>
        </p:spPr>
      </p:pic>
      <p:sp>
        <p:nvSpPr>
          <p:cNvPr id="90" name="Rectangle 89">
            <a:extLst>
              <a:ext uri="{FF2B5EF4-FFF2-40B4-BE49-F238E27FC236}">
                <a16:creationId xmlns:a16="http://schemas.microsoft.com/office/drawing/2014/main" id="{27BDDD40-2028-A346-84D5-4E66509FD42B}"/>
              </a:ext>
            </a:extLst>
          </p:cNvPr>
          <p:cNvSpPr/>
          <p:nvPr/>
        </p:nvSpPr>
        <p:spPr>
          <a:xfrm>
            <a:off x="1854244" y="3970292"/>
            <a:ext cx="17214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Maze Traversal</a:t>
            </a:r>
          </a:p>
        </p:txBody>
      </p:sp>
      <p:sp>
        <p:nvSpPr>
          <p:cNvPr id="91" name="object 11">
            <a:extLst>
              <a:ext uri="{FF2B5EF4-FFF2-40B4-BE49-F238E27FC236}">
                <a16:creationId xmlns:a16="http://schemas.microsoft.com/office/drawing/2014/main" id="{E21AB107-8BA3-0848-B663-E244CA2E66C8}"/>
              </a:ext>
            </a:extLst>
          </p:cNvPr>
          <p:cNvSpPr/>
          <p:nvPr/>
        </p:nvSpPr>
        <p:spPr>
          <a:xfrm>
            <a:off x="6075214" y="4471970"/>
            <a:ext cx="346184" cy="217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3" name="object 23">
            <a:extLst>
              <a:ext uri="{FF2B5EF4-FFF2-40B4-BE49-F238E27FC236}">
                <a16:creationId xmlns:a16="http://schemas.microsoft.com/office/drawing/2014/main" id="{B650BD13-6425-0D44-B3DA-382738994B36}"/>
              </a:ext>
            </a:extLst>
          </p:cNvPr>
          <p:cNvSpPr/>
          <p:nvPr/>
        </p:nvSpPr>
        <p:spPr>
          <a:xfrm>
            <a:off x="5933474" y="4065814"/>
            <a:ext cx="409860" cy="19385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7" name="object 11">
            <a:extLst>
              <a:ext uri="{FF2B5EF4-FFF2-40B4-BE49-F238E27FC236}">
                <a16:creationId xmlns:a16="http://schemas.microsoft.com/office/drawing/2014/main" id="{A9818453-3E04-7447-B8DE-04728B9AF19B}"/>
              </a:ext>
            </a:extLst>
          </p:cNvPr>
          <p:cNvSpPr/>
          <p:nvPr/>
        </p:nvSpPr>
        <p:spPr>
          <a:xfrm>
            <a:off x="7481420" y="4385682"/>
            <a:ext cx="380746" cy="30351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8" name="object 13">
            <a:extLst>
              <a:ext uri="{FF2B5EF4-FFF2-40B4-BE49-F238E27FC236}">
                <a16:creationId xmlns:a16="http://schemas.microsoft.com/office/drawing/2014/main" id="{E61C9ACD-35CF-C749-8832-84365AD51862}"/>
              </a:ext>
            </a:extLst>
          </p:cNvPr>
          <p:cNvSpPr/>
          <p:nvPr/>
        </p:nvSpPr>
        <p:spPr>
          <a:xfrm>
            <a:off x="7654652" y="397349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22">
            <a:extLst>
              <a:ext uri="{FF2B5EF4-FFF2-40B4-BE49-F238E27FC236}">
                <a16:creationId xmlns:a16="http://schemas.microsoft.com/office/drawing/2014/main" id="{6D2AA04C-1E01-AB45-BC2F-1E8EB564F0AB}"/>
              </a:ext>
            </a:extLst>
          </p:cNvPr>
          <p:cNvSpPr/>
          <p:nvPr/>
        </p:nvSpPr>
        <p:spPr>
          <a:xfrm>
            <a:off x="6752071" y="5107924"/>
            <a:ext cx="369459" cy="308753"/>
          </a:xfrm>
          <a:custGeom>
            <a:avLst/>
            <a:gdLst/>
            <a:ahLst/>
            <a:cxnLst/>
            <a:rect l="l" t="t" r="r" b="b"/>
            <a:pathLst>
              <a:path w="760730"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0" name="object 23">
            <a:extLst>
              <a:ext uri="{FF2B5EF4-FFF2-40B4-BE49-F238E27FC236}">
                <a16:creationId xmlns:a16="http://schemas.microsoft.com/office/drawing/2014/main" id="{46449827-38BC-CB49-9DCF-7E09EC2CAD29}"/>
              </a:ext>
            </a:extLst>
          </p:cNvPr>
          <p:cNvSpPr/>
          <p:nvPr/>
        </p:nvSpPr>
        <p:spPr>
          <a:xfrm>
            <a:off x="6794436" y="4405396"/>
            <a:ext cx="382970" cy="314322"/>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24">
            <a:extLst>
              <a:ext uri="{FF2B5EF4-FFF2-40B4-BE49-F238E27FC236}">
                <a16:creationId xmlns:a16="http://schemas.microsoft.com/office/drawing/2014/main" id="{2F89C3A6-8AE4-3A47-9297-A1ED0F994E10}"/>
              </a:ext>
            </a:extLst>
          </p:cNvPr>
          <p:cNvSpPr/>
          <p:nvPr/>
        </p:nvSpPr>
        <p:spPr>
          <a:xfrm>
            <a:off x="6441252" y="527212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2" name="object 13">
            <a:extLst>
              <a:ext uri="{FF2B5EF4-FFF2-40B4-BE49-F238E27FC236}">
                <a16:creationId xmlns:a16="http://schemas.microsoft.com/office/drawing/2014/main" id="{4A66D135-7F91-9C45-BBD4-182AB3515241}"/>
              </a:ext>
            </a:extLst>
          </p:cNvPr>
          <p:cNvSpPr/>
          <p:nvPr/>
        </p:nvSpPr>
        <p:spPr>
          <a:xfrm>
            <a:off x="5509350" y="45122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4" name="object 19">
            <a:extLst>
              <a:ext uri="{FF2B5EF4-FFF2-40B4-BE49-F238E27FC236}">
                <a16:creationId xmlns:a16="http://schemas.microsoft.com/office/drawing/2014/main" id="{C0297B20-2C85-3E4A-AE29-A4D725C3EC96}"/>
              </a:ext>
            </a:extLst>
          </p:cNvPr>
          <p:cNvSpPr/>
          <p:nvPr/>
        </p:nvSpPr>
        <p:spPr>
          <a:xfrm>
            <a:off x="5492355" y="36954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5" name="object 19">
            <a:extLst>
              <a:ext uri="{FF2B5EF4-FFF2-40B4-BE49-F238E27FC236}">
                <a16:creationId xmlns:a16="http://schemas.microsoft.com/office/drawing/2014/main" id="{F2A88D08-A188-3744-9D43-B865A9A716C4}"/>
              </a:ext>
            </a:extLst>
          </p:cNvPr>
          <p:cNvSpPr/>
          <p:nvPr/>
        </p:nvSpPr>
        <p:spPr>
          <a:xfrm>
            <a:off x="6343334" y="399933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6" name="object 12">
            <a:extLst>
              <a:ext uri="{FF2B5EF4-FFF2-40B4-BE49-F238E27FC236}">
                <a16:creationId xmlns:a16="http://schemas.microsoft.com/office/drawing/2014/main" id="{098743BD-BE06-E340-A0EF-F4C16A9B747F}"/>
              </a:ext>
            </a:extLst>
          </p:cNvPr>
          <p:cNvSpPr/>
          <p:nvPr/>
        </p:nvSpPr>
        <p:spPr>
          <a:xfrm>
            <a:off x="7514291" y="5120566"/>
            <a:ext cx="365314" cy="303121"/>
          </a:xfrm>
          <a:custGeom>
            <a:avLst/>
            <a:gdLst/>
            <a:ahLst/>
            <a:cxnLst/>
            <a:rect l="l" t="t" r="r" b="b"/>
            <a:pathLst>
              <a:path w="765175" h="628014">
                <a:moveTo>
                  <a:pt x="0" y="0"/>
                </a:moveTo>
                <a:lnTo>
                  <a:pt x="764666" y="627887"/>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7" name="object 13">
            <a:extLst>
              <a:ext uri="{FF2B5EF4-FFF2-40B4-BE49-F238E27FC236}">
                <a16:creationId xmlns:a16="http://schemas.microsoft.com/office/drawing/2014/main" id="{73E93E9F-0215-4E42-9E33-1FF9287EC1FE}"/>
              </a:ext>
            </a:extLst>
          </p:cNvPr>
          <p:cNvSpPr/>
          <p:nvPr/>
        </p:nvSpPr>
        <p:spPr>
          <a:xfrm>
            <a:off x="7654652" y="5295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8">
            <a:extLst>
              <a:ext uri="{FF2B5EF4-FFF2-40B4-BE49-F238E27FC236}">
                <a16:creationId xmlns:a16="http://schemas.microsoft.com/office/drawing/2014/main" id="{B77EA2CE-E046-5341-A889-86570B2B182E}"/>
              </a:ext>
            </a:extLst>
          </p:cNvPr>
          <p:cNvSpPr/>
          <p:nvPr/>
        </p:nvSpPr>
        <p:spPr>
          <a:xfrm>
            <a:off x="7040973" y="46269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8" name="object 9">
            <a:extLst>
              <a:ext uri="{FF2B5EF4-FFF2-40B4-BE49-F238E27FC236}">
                <a16:creationId xmlns:a16="http://schemas.microsoft.com/office/drawing/2014/main" id="{B6471FF2-7271-9B4D-A667-682BF1F3D966}"/>
              </a:ext>
            </a:extLst>
          </p:cNvPr>
          <p:cNvSpPr txBox="1"/>
          <p:nvPr/>
        </p:nvSpPr>
        <p:spPr>
          <a:xfrm>
            <a:off x="6480768" y="4130434"/>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09" name="object 9">
            <a:extLst>
              <a:ext uri="{FF2B5EF4-FFF2-40B4-BE49-F238E27FC236}">
                <a16:creationId xmlns:a16="http://schemas.microsoft.com/office/drawing/2014/main" id="{A9E07C97-D4F3-8A44-8BAA-C37F05020A9D}"/>
              </a:ext>
            </a:extLst>
          </p:cNvPr>
          <p:cNvSpPr txBox="1"/>
          <p:nvPr/>
        </p:nvSpPr>
        <p:spPr>
          <a:xfrm>
            <a:off x="5624111" y="3844289"/>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10" name="object 9">
            <a:extLst>
              <a:ext uri="{FF2B5EF4-FFF2-40B4-BE49-F238E27FC236}">
                <a16:creationId xmlns:a16="http://schemas.microsoft.com/office/drawing/2014/main" id="{EC047A2B-7C5E-C24B-B323-40326B3ED40B}"/>
              </a:ext>
            </a:extLst>
          </p:cNvPr>
          <p:cNvSpPr txBox="1"/>
          <p:nvPr/>
        </p:nvSpPr>
        <p:spPr>
          <a:xfrm>
            <a:off x="5634720" y="464764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111" name="object 9">
            <a:extLst>
              <a:ext uri="{FF2B5EF4-FFF2-40B4-BE49-F238E27FC236}">
                <a16:creationId xmlns:a16="http://schemas.microsoft.com/office/drawing/2014/main" id="{5619A9EB-A301-B244-B07B-90B67A50F8EB}"/>
              </a:ext>
            </a:extLst>
          </p:cNvPr>
          <p:cNvSpPr txBox="1"/>
          <p:nvPr/>
        </p:nvSpPr>
        <p:spPr>
          <a:xfrm>
            <a:off x="7792086" y="4102693"/>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12" name="object 9">
            <a:extLst>
              <a:ext uri="{FF2B5EF4-FFF2-40B4-BE49-F238E27FC236}">
                <a16:creationId xmlns:a16="http://schemas.microsoft.com/office/drawing/2014/main" id="{04B7BFE3-8ED5-B14E-8276-7A27CBCE1C83}"/>
              </a:ext>
            </a:extLst>
          </p:cNvPr>
          <p:cNvSpPr txBox="1"/>
          <p:nvPr/>
        </p:nvSpPr>
        <p:spPr>
          <a:xfrm>
            <a:off x="6578686"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13" name="object 9">
            <a:extLst>
              <a:ext uri="{FF2B5EF4-FFF2-40B4-BE49-F238E27FC236}">
                <a16:creationId xmlns:a16="http://schemas.microsoft.com/office/drawing/2014/main" id="{BDB2B581-3D65-FE42-B18C-063E8B311766}"/>
              </a:ext>
            </a:extLst>
          </p:cNvPr>
          <p:cNvSpPr txBox="1"/>
          <p:nvPr/>
        </p:nvSpPr>
        <p:spPr>
          <a:xfrm>
            <a:off x="7792085"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114" name="object 9">
            <a:extLst>
              <a:ext uri="{FF2B5EF4-FFF2-40B4-BE49-F238E27FC236}">
                <a16:creationId xmlns:a16="http://schemas.microsoft.com/office/drawing/2014/main" id="{7979C5FC-1709-734C-85D0-58F4E8E8C821}"/>
              </a:ext>
            </a:extLst>
          </p:cNvPr>
          <p:cNvSpPr txBox="1"/>
          <p:nvPr/>
        </p:nvSpPr>
        <p:spPr>
          <a:xfrm>
            <a:off x="7120932" y="4752171"/>
            <a:ext cx="43217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you</a:t>
            </a:r>
          </a:p>
        </p:txBody>
      </p:sp>
      <p:sp>
        <p:nvSpPr>
          <p:cNvPr id="115" name="Rectangle 114">
            <a:extLst>
              <a:ext uri="{FF2B5EF4-FFF2-40B4-BE49-F238E27FC236}">
                <a16:creationId xmlns:a16="http://schemas.microsoft.com/office/drawing/2014/main" id="{2D236D86-E24D-9B42-BB03-270B3887DF93}"/>
              </a:ext>
            </a:extLst>
          </p:cNvPr>
          <p:cNvSpPr/>
          <p:nvPr/>
        </p:nvSpPr>
        <p:spPr>
          <a:xfrm>
            <a:off x="6429293" y="6145884"/>
            <a:ext cx="17491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Social Network </a:t>
            </a:r>
          </a:p>
        </p:txBody>
      </p:sp>
      <p:sp>
        <p:nvSpPr>
          <p:cNvPr id="117" name="Rectangle 116">
            <a:extLst>
              <a:ext uri="{FF2B5EF4-FFF2-40B4-BE49-F238E27FC236}">
                <a16:creationId xmlns:a16="http://schemas.microsoft.com/office/drawing/2014/main" id="{29B5EF9F-0DD9-5F49-9445-91B238F6D28D}"/>
              </a:ext>
            </a:extLst>
          </p:cNvPr>
          <p:cNvSpPr/>
          <p:nvPr/>
        </p:nvSpPr>
        <p:spPr>
          <a:xfrm>
            <a:off x="507390" y="5067966"/>
            <a:ext cx="4211409" cy="369332"/>
          </a:xfrm>
          <a:prstGeom prst="rect">
            <a:avLst/>
          </a:prstGeom>
          <a:solidFill>
            <a:srgbClr val="E6A20E"/>
          </a:solidFill>
        </p:spPr>
        <p:txBody>
          <a:bodyPr wrap="square">
            <a:spAutoFit/>
          </a:bodyPr>
          <a:lstStyle/>
          <a:p>
            <a:r>
              <a:rPr lang="en-US" dirty="0">
                <a:latin typeface="Arial"/>
                <a:cs typeface="Arial"/>
              </a:rPr>
              <a:t>How closely are you connected with D?</a:t>
            </a:r>
          </a:p>
        </p:txBody>
      </p:sp>
      <p:sp>
        <p:nvSpPr>
          <p:cNvPr id="118" name="Rectangle 117">
            <a:extLst>
              <a:ext uri="{FF2B5EF4-FFF2-40B4-BE49-F238E27FC236}">
                <a16:creationId xmlns:a16="http://schemas.microsoft.com/office/drawing/2014/main" id="{7C0CD96A-B95D-ED48-A1FB-99E45AF3E0EC}"/>
              </a:ext>
            </a:extLst>
          </p:cNvPr>
          <p:cNvSpPr/>
          <p:nvPr/>
        </p:nvSpPr>
        <p:spPr>
          <a:xfrm>
            <a:off x="416368" y="4361972"/>
            <a:ext cx="4406304" cy="584775"/>
          </a:xfrm>
          <a:prstGeom prst="rect">
            <a:avLst/>
          </a:prstGeom>
          <a:noFill/>
        </p:spPr>
        <p:txBody>
          <a:bodyPr wrap="square">
            <a:spAutoFit/>
          </a:bodyPr>
          <a:lstStyle/>
          <a:p>
            <a:r>
              <a:rPr lang="en-US" sz="1600" dirty="0">
                <a:solidFill>
                  <a:schemeClr val="accent1"/>
                </a:solidFill>
                <a:latin typeface="Arial"/>
                <a:cs typeface="Arial"/>
              </a:rPr>
              <a:t>Suppose you have a list of your friends and each of your friends have lists</a:t>
            </a:r>
          </a:p>
        </p:txBody>
      </p:sp>
      <p:sp>
        <p:nvSpPr>
          <p:cNvPr id="120" name="Oval 119">
            <a:extLst>
              <a:ext uri="{FF2B5EF4-FFF2-40B4-BE49-F238E27FC236}">
                <a16:creationId xmlns:a16="http://schemas.microsoft.com/office/drawing/2014/main" id="{C2188C04-705F-F048-A3B2-99AEFB4C0EC2}"/>
              </a:ext>
            </a:extLst>
          </p:cNvPr>
          <p:cNvSpPr/>
          <p:nvPr/>
        </p:nvSpPr>
        <p:spPr>
          <a:xfrm>
            <a:off x="7526928" y="3896080"/>
            <a:ext cx="853215" cy="730832"/>
          </a:xfrm>
          <a:prstGeom prst="ellipse">
            <a:avLst/>
          </a:prstGeom>
          <a:noFill/>
          <a:ln w="28575">
            <a:solidFill>
              <a:srgbClr val="00B05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1" name="Oval 120">
            <a:extLst>
              <a:ext uri="{FF2B5EF4-FFF2-40B4-BE49-F238E27FC236}">
                <a16:creationId xmlns:a16="http://schemas.microsoft.com/office/drawing/2014/main" id="{C402C8E7-1B9E-5948-96D2-6D263D5F1DBF}"/>
              </a:ext>
            </a:extLst>
          </p:cNvPr>
          <p:cNvSpPr/>
          <p:nvPr/>
        </p:nvSpPr>
        <p:spPr>
          <a:xfrm>
            <a:off x="6210789" y="3919942"/>
            <a:ext cx="853215" cy="730832"/>
          </a:xfrm>
          <a:prstGeom prst="ellipse">
            <a:avLst/>
          </a:prstGeom>
          <a:noFill/>
          <a:ln w="28575">
            <a:solidFill>
              <a:schemeClr val="accent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2" name="Oval 121">
            <a:extLst>
              <a:ext uri="{FF2B5EF4-FFF2-40B4-BE49-F238E27FC236}">
                <a16:creationId xmlns:a16="http://schemas.microsoft.com/office/drawing/2014/main" id="{70140320-6535-DC4B-BBF7-A4834BE4341E}"/>
              </a:ext>
            </a:extLst>
          </p:cNvPr>
          <p:cNvSpPr/>
          <p:nvPr/>
        </p:nvSpPr>
        <p:spPr>
          <a:xfrm>
            <a:off x="5351795" y="3595358"/>
            <a:ext cx="853215" cy="730832"/>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3" name="Rectangle 122">
            <a:extLst>
              <a:ext uri="{FF2B5EF4-FFF2-40B4-BE49-F238E27FC236}">
                <a16:creationId xmlns:a16="http://schemas.microsoft.com/office/drawing/2014/main" id="{C2DBA8DE-C8D4-A94B-BCEC-6800298F1855}"/>
              </a:ext>
            </a:extLst>
          </p:cNvPr>
          <p:cNvSpPr/>
          <p:nvPr/>
        </p:nvSpPr>
        <p:spPr>
          <a:xfrm>
            <a:off x="505765" y="5646236"/>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124" name="Rectangle 123">
            <a:extLst>
              <a:ext uri="{FF2B5EF4-FFF2-40B4-BE49-F238E27FC236}">
                <a16:creationId xmlns:a16="http://schemas.microsoft.com/office/drawing/2014/main" id="{19B771D6-38C9-EF43-89C9-E41248A61502}"/>
              </a:ext>
            </a:extLst>
          </p:cNvPr>
          <p:cNvSpPr/>
          <p:nvPr/>
        </p:nvSpPr>
        <p:spPr>
          <a:xfrm>
            <a:off x="505765" y="6145884"/>
            <a:ext cx="5697678"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This problem benefits from "Breadth First Traversals" </a:t>
            </a:r>
          </a:p>
        </p:txBody>
      </p:sp>
      <p:sp>
        <p:nvSpPr>
          <p:cNvPr id="125" name="Rectangle 124">
            <a:extLst>
              <a:ext uri="{FF2B5EF4-FFF2-40B4-BE49-F238E27FC236}">
                <a16:creationId xmlns:a16="http://schemas.microsoft.com/office/drawing/2014/main" id="{3CC9A59A-ACA7-834C-85C0-6A24E9BF39B2}"/>
              </a:ext>
            </a:extLst>
          </p:cNvPr>
          <p:cNvSpPr/>
          <p:nvPr/>
        </p:nvSpPr>
        <p:spPr>
          <a:xfrm>
            <a:off x="4622800" y="3491561"/>
            <a:ext cx="4018265" cy="1200329"/>
          </a:xfrm>
          <a:prstGeom prst="rect">
            <a:avLst/>
          </a:prstGeom>
          <a:solidFill>
            <a:schemeClr val="bg1">
              <a:lumMod val="95000"/>
            </a:schemeClr>
          </a:solidFill>
          <a:ln>
            <a:solidFill>
              <a:schemeClr val="accent1"/>
            </a:solidFill>
          </a:ln>
        </p:spPr>
        <p:txBody>
          <a:bodyPr wrap="square">
            <a:spAutoFit/>
          </a:bodyPr>
          <a:lstStyle/>
          <a:p>
            <a:r>
              <a:rPr lang="en-US" sz="2400" dirty="0">
                <a:latin typeface="Arial" panose="020B0604020202020204" pitchFamily="34" charset="0"/>
                <a:cs typeface="Arial" panose="020B0604020202020204" pitchFamily="34" charset="0"/>
              </a:rPr>
              <a:t>Bottom line: Order we visit matters and we'll make choices based on our needs</a:t>
            </a:r>
          </a:p>
        </p:txBody>
      </p:sp>
      <p:sp>
        <p:nvSpPr>
          <p:cNvPr id="127" name="Rectangle 126">
            <a:extLst>
              <a:ext uri="{FF2B5EF4-FFF2-40B4-BE49-F238E27FC236}">
                <a16:creationId xmlns:a16="http://schemas.microsoft.com/office/drawing/2014/main" id="{AD7FC239-E4DF-A348-80AD-8764AE8E6E1E}"/>
              </a:ext>
            </a:extLst>
          </p:cNvPr>
          <p:cNvSpPr/>
          <p:nvPr/>
        </p:nvSpPr>
        <p:spPr>
          <a:xfrm>
            <a:off x="372849" y="1136369"/>
            <a:ext cx="6421587" cy="584775"/>
          </a:xfrm>
          <a:prstGeom prst="rect">
            <a:avLst/>
          </a:prstGeom>
          <a:ln>
            <a:solidFill>
              <a:schemeClr val="accent1"/>
            </a:solidFill>
          </a:ln>
        </p:spPr>
        <p:txBody>
          <a:bodyPr wrap="square">
            <a:spAutoFit/>
          </a:bodyPr>
          <a:lstStyle/>
          <a:p>
            <a:r>
              <a:rPr lang="en-US" sz="1600" dirty="0">
                <a:solidFill>
                  <a:schemeClr val="accent6"/>
                </a:solidFill>
                <a:latin typeface="Arial" panose="020B0604020202020204" pitchFamily="34" charset="0"/>
                <a:cs typeface="Arial" panose="020B0604020202020204" pitchFamily="34" charset="0"/>
              </a:rPr>
              <a:t>Warning: These first examples are really graphs. We'll visit graphs in detail in the next course. Here they are used as motivating examples</a:t>
            </a:r>
          </a:p>
        </p:txBody>
      </p:sp>
      <p:sp>
        <p:nvSpPr>
          <p:cNvPr id="134" name="Rectangle 133">
            <a:extLst>
              <a:ext uri="{FF2B5EF4-FFF2-40B4-BE49-F238E27FC236}">
                <a16:creationId xmlns:a16="http://schemas.microsoft.com/office/drawing/2014/main" id="{D017C015-9249-1847-BF8D-3F5150670893}"/>
              </a:ext>
            </a:extLst>
          </p:cNvPr>
          <p:cNvSpPr/>
          <p:nvPr/>
        </p:nvSpPr>
        <p:spPr>
          <a:xfrm>
            <a:off x="108970" y="2264405"/>
            <a:ext cx="1354872" cy="1015663"/>
          </a:xfrm>
          <a:prstGeom prst="rect">
            <a:avLst/>
          </a:prstGeom>
          <a:noFill/>
        </p:spPr>
        <p:txBody>
          <a:bodyPr wrap="square">
            <a:spAutoFit/>
          </a:bodyPr>
          <a:lstStyle/>
          <a:p>
            <a:r>
              <a:rPr lang="en-US" sz="1200" dirty="0">
                <a:solidFill>
                  <a:srgbClr val="FF0000"/>
                </a:solidFill>
                <a:latin typeface="Arial"/>
                <a:cs typeface="Arial"/>
              </a:rPr>
              <a:t>Strategy: go until hit a dead end, then retrace steps and try again</a:t>
            </a:r>
          </a:p>
        </p:txBody>
      </p:sp>
      <p:sp>
        <p:nvSpPr>
          <p:cNvPr id="135" name="Rectangle 134">
            <a:extLst>
              <a:ext uri="{FF2B5EF4-FFF2-40B4-BE49-F238E27FC236}">
                <a16:creationId xmlns:a16="http://schemas.microsoft.com/office/drawing/2014/main" id="{E03CCD61-F1CF-4D48-B403-8817308FDE60}"/>
              </a:ext>
            </a:extLst>
          </p:cNvPr>
          <p:cNvSpPr/>
          <p:nvPr/>
        </p:nvSpPr>
        <p:spPr>
          <a:xfrm>
            <a:off x="3531490" y="5595154"/>
            <a:ext cx="2552960" cy="461665"/>
          </a:xfrm>
          <a:prstGeom prst="rect">
            <a:avLst/>
          </a:prstGeom>
          <a:noFill/>
        </p:spPr>
        <p:txBody>
          <a:bodyPr wrap="square">
            <a:spAutoFit/>
          </a:bodyPr>
          <a:lstStyle/>
          <a:p>
            <a:r>
              <a:rPr lang="en-US" sz="1200" dirty="0">
                <a:solidFill>
                  <a:srgbClr val="FF0000"/>
                </a:solidFill>
                <a:latin typeface="Arial"/>
                <a:cs typeface="Arial"/>
              </a:rPr>
              <a:t>Strategy: look at all of your friends first, and then branch out.</a:t>
            </a:r>
          </a:p>
        </p:txBody>
      </p:sp>
    </p:spTree>
    <p:extLst>
      <p:ext uri="{BB962C8B-B14F-4D97-AF65-F5344CB8AC3E}">
        <p14:creationId xmlns:p14="http://schemas.microsoft.com/office/powerpoint/2010/main" val="11645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dissolve">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dissolve">
                                      <p:cBhvr>
                                        <p:cTn id="12" dur="500"/>
                                        <p:tgtEl>
                                          <p:spTgt spid="79"/>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par>
                                <p:cTn id="19" presetID="9"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dissolve">
                                      <p:cBhvr>
                                        <p:cTn id="24" dur="500"/>
                                        <p:tgtEl>
                                          <p:spTgt spid="2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dissolve">
                                      <p:cBhvr>
                                        <p:cTn id="27" dur="500"/>
                                        <p:tgtEl>
                                          <p:spTgt spid="8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dissolve">
                                      <p:cBhvr>
                                        <p:cTn id="30" dur="500"/>
                                        <p:tgtEl>
                                          <p:spTgt spid="9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dissolve">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dissolve">
                                      <p:cBhvr>
                                        <p:cTn id="40"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dissolv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dissolve">
                                      <p:cBhvr>
                                        <p:cTn id="50" dur="500"/>
                                        <p:tgtEl>
                                          <p:spTgt spid="85"/>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dissolve">
                                      <p:cBhvr>
                                        <p:cTn id="55" dur="500"/>
                                        <p:tgtEl>
                                          <p:spTgt spid="8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dissolve">
                                      <p:cBhvr>
                                        <p:cTn id="60" dur="500"/>
                                        <p:tgtEl>
                                          <p:spTgt spid="8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dissolve">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34"/>
                                        </p:tgtEl>
                                        <p:attrNameLst>
                                          <p:attrName>style.visibility</p:attrName>
                                        </p:attrNameLst>
                                      </p:cBhvr>
                                      <p:to>
                                        <p:strVal val="visible"/>
                                      </p:to>
                                    </p:set>
                                    <p:animEffect transition="in" filter="dissolve">
                                      <p:cBhvr>
                                        <p:cTn id="70" dur="500"/>
                                        <p:tgtEl>
                                          <p:spTgt spid="13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dissolve">
                                      <p:cBhvr>
                                        <p:cTn id="75" dur="500"/>
                                        <p:tgtEl>
                                          <p:spTgt spid="84"/>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dissolve">
                                      <p:cBhvr>
                                        <p:cTn id="80" dur="500"/>
                                        <p:tgtEl>
                                          <p:spTgt spid="91"/>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dissolve">
                                      <p:cBhvr>
                                        <p:cTn id="83" dur="500"/>
                                        <p:tgtEl>
                                          <p:spTgt spid="93"/>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97"/>
                                        </p:tgtEl>
                                        <p:attrNameLst>
                                          <p:attrName>style.visibility</p:attrName>
                                        </p:attrNameLst>
                                      </p:cBhvr>
                                      <p:to>
                                        <p:strVal val="visible"/>
                                      </p:to>
                                    </p:set>
                                    <p:animEffect transition="in" filter="dissolve">
                                      <p:cBhvr>
                                        <p:cTn id="86" dur="500"/>
                                        <p:tgtEl>
                                          <p:spTgt spid="9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98"/>
                                        </p:tgtEl>
                                        <p:attrNameLst>
                                          <p:attrName>style.visibility</p:attrName>
                                        </p:attrNameLst>
                                      </p:cBhvr>
                                      <p:to>
                                        <p:strVal val="visible"/>
                                      </p:to>
                                    </p:set>
                                    <p:animEffect transition="in" filter="dissolve">
                                      <p:cBhvr>
                                        <p:cTn id="89" dur="500"/>
                                        <p:tgtEl>
                                          <p:spTgt spid="9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9"/>
                                        </p:tgtEl>
                                        <p:attrNameLst>
                                          <p:attrName>style.visibility</p:attrName>
                                        </p:attrNameLst>
                                      </p:cBhvr>
                                      <p:to>
                                        <p:strVal val="visible"/>
                                      </p:to>
                                    </p:set>
                                    <p:animEffect transition="in" filter="dissolve">
                                      <p:cBhvr>
                                        <p:cTn id="92" dur="500"/>
                                        <p:tgtEl>
                                          <p:spTgt spid="9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00"/>
                                        </p:tgtEl>
                                        <p:attrNameLst>
                                          <p:attrName>style.visibility</p:attrName>
                                        </p:attrNameLst>
                                      </p:cBhvr>
                                      <p:to>
                                        <p:strVal val="visible"/>
                                      </p:to>
                                    </p:set>
                                    <p:animEffect transition="in" filter="dissolve">
                                      <p:cBhvr>
                                        <p:cTn id="95" dur="500"/>
                                        <p:tgtEl>
                                          <p:spTgt spid="100"/>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dissolve">
                                      <p:cBhvr>
                                        <p:cTn id="98" dur="500"/>
                                        <p:tgtEl>
                                          <p:spTgt spid="101"/>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animEffect transition="in" filter="dissolve">
                                      <p:cBhvr>
                                        <p:cTn id="101" dur="500"/>
                                        <p:tgtEl>
                                          <p:spTgt spid="102"/>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05"/>
                                        </p:tgtEl>
                                        <p:attrNameLst>
                                          <p:attrName>style.visibility</p:attrName>
                                        </p:attrNameLst>
                                      </p:cBhvr>
                                      <p:to>
                                        <p:strVal val="visible"/>
                                      </p:to>
                                    </p:set>
                                    <p:animEffect transition="in" filter="dissolve">
                                      <p:cBhvr>
                                        <p:cTn id="104" dur="500"/>
                                        <p:tgtEl>
                                          <p:spTgt spid="10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06"/>
                                        </p:tgtEl>
                                        <p:attrNameLst>
                                          <p:attrName>style.visibility</p:attrName>
                                        </p:attrNameLst>
                                      </p:cBhvr>
                                      <p:to>
                                        <p:strVal val="visible"/>
                                      </p:to>
                                    </p:set>
                                    <p:animEffect transition="in" filter="dissolve">
                                      <p:cBhvr>
                                        <p:cTn id="107" dur="500"/>
                                        <p:tgtEl>
                                          <p:spTgt spid="10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7"/>
                                        </p:tgtEl>
                                        <p:attrNameLst>
                                          <p:attrName>style.visibility</p:attrName>
                                        </p:attrNameLst>
                                      </p:cBhvr>
                                      <p:to>
                                        <p:strVal val="visible"/>
                                      </p:to>
                                    </p:set>
                                    <p:animEffect transition="in" filter="dissolve">
                                      <p:cBhvr>
                                        <p:cTn id="110" dur="500"/>
                                        <p:tgtEl>
                                          <p:spTgt spid="10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96"/>
                                        </p:tgtEl>
                                        <p:attrNameLst>
                                          <p:attrName>style.visibility</p:attrName>
                                        </p:attrNameLst>
                                      </p:cBhvr>
                                      <p:to>
                                        <p:strVal val="visible"/>
                                      </p:to>
                                    </p:set>
                                    <p:animEffect transition="in" filter="dissolve">
                                      <p:cBhvr>
                                        <p:cTn id="113" dur="500"/>
                                        <p:tgtEl>
                                          <p:spTgt spid="96"/>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08"/>
                                        </p:tgtEl>
                                        <p:attrNameLst>
                                          <p:attrName>style.visibility</p:attrName>
                                        </p:attrNameLst>
                                      </p:cBhvr>
                                      <p:to>
                                        <p:strVal val="visible"/>
                                      </p:to>
                                    </p:set>
                                    <p:animEffect transition="in" filter="dissolve">
                                      <p:cBhvr>
                                        <p:cTn id="116" dur="500"/>
                                        <p:tgtEl>
                                          <p:spTgt spid="10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dissolve">
                                      <p:cBhvr>
                                        <p:cTn id="119" dur="500"/>
                                        <p:tgtEl>
                                          <p:spTgt spid="11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11"/>
                                        </p:tgtEl>
                                        <p:attrNameLst>
                                          <p:attrName>style.visibility</p:attrName>
                                        </p:attrNameLst>
                                      </p:cBhvr>
                                      <p:to>
                                        <p:strVal val="visible"/>
                                      </p:to>
                                    </p:set>
                                    <p:animEffect transition="in" filter="dissolve">
                                      <p:cBhvr>
                                        <p:cTn id="122" dur="500"/>
                                        <p:tgtEl>
                                          <p:spTgt spid="11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12"/>
                                        </p:tgtEl>
                                        <p:attrNameLst>
                                          <p:attrName>style.visibility</p:attrName>
                                        </p:attrNameLst>
                                      </p:cBhvr>
                                      <p:to>
                                        <p:strVal val="visible"/>
                                      </p:to>
                                    </p:set>
                                    <p:animEffect transition="in" filter="dissolve">
                                      <p:cBhvr>
                                        <p:cTn id="125" dur="500"/>
                                        <p:tgtEl>
                                          <p:spTgt spid="11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dissolve">
                                      <p:cBhvr>
                                        <p:cTn id="128" dur="500"/>
                                        <p:tgtEl>
                                          <p:spTgt spid="11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14"/>
                                        </p:tgtEl>
                                        <p:attrNameLst>
                                          <p:attrName>style.visibility</p:attrName>
                                        </p:attrNameLst>
                                      </p:cBhvr>
                                      <p:to>
                                        <p:strVal val="visible"/>
                                      </p:to>
                                    </p:set>
                                    <p:animEffect transition="in" filter="dissolve">
                                      <p:cBhvr>
                                        <p:cTn id="131" dur="500"/>
                                        <p:tgtEl>
                                          <p:spTgt spid="11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15"/>
                                        </p:tgtEl>
                                        <p:attrNameLst>
                                          <p:attrName>style.visibility</p:attrName>
                                        </p:attrNameLst>
                                      </p:cBhvr>
                                      <p:to>
                                        <p:strVal val="visible"/>
                                      </p:to>
                                    </p:set>
                                    <p:animEffect transition="in" filter="dissolve">
                                      <p:cBhvr>
                                        <p:cTn id="134" dur="500"/>
                                        <p:tgtEl>
                                          <p:spTgt spid="11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04"/>
                                        </p:tgtEl>
                                        <p:attrNameLst>
                                          <p:attrName>style.visibility</p:attrName>
                                        </p:attrNameLst>
                                      </p:cBhvr>
                                      <p:to>
                                        <p:strVal val="visible"/>
                                      </p:to>
                                    </p:set>
                                    <p:animEffect transition="in" filter="dissolve">
                                      <p:cBhvr>
                                        <p:cTn id="137" dur="500"/>
                                        <p:tgtEl>
                                          <p:spTgt spid="104"/>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09"/>
                                        </p:tgtEl>
                                        <p:attrNameLst>
                                          <p:attrName>style.visibility</p:attrName>
                                        </p:attrNameLst>
                                      </p:cBhvr>
                                      <p:to>
                                        <p:strVal val="visible"/>
                                      </p:to>
                                    </p:set>
                                    <p:animEffect transition="in" filter="dissolve">
                                      <p:cBhvr>
                                        <p:cTn id="140" dur="500"/>
                                        <p:tgtEl>
                                          <p:spTgt spid="10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17"/>
                                        </p:tgtEl>
                                        <p:attrNameLst>
                                          <p:attrName>style.visibility</p:attrName>
                                        </p:attrNameLst>
                                      </p:cBhvr>
                                      <p:to>
                                        <p:strVal val="visible"/>
                                      </p:to>
                                    </p:set>
                                    <p:animEffect transition="in" filter="dissolve">
                                      <p:cBhvr>
                                        <p:cTn id="145" dur="500"/>
                                        <p:tgtEl>
                                          <p:spTgt spid="117"/>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animEffect transition="in" filter="dissolve">
                                      <p:cBhvr>
                                        <p:cTn id="150" dur="500"/>
                                        <p:tgtEl>
                                          <p:spTgt spid="118"/>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121"/>
                                        </p:tgtEl>
                                        <p:attrNameLst>
                                          <p:attrName>style.visibility</p:attrName>
                                        </p:attrNameLst>
                                      </p:cBhvr>
                                      <p:to>
                                        <p:strVal val="visible"/>
                                      </p:to>
                                    </p:set>
                                    <p:animEffect transition="in" filter="dissolve">
                                      <p:cBhvr>
                                        <p:cTn id="155" dur="500"/>
                                        <p:tgtEl>
                                          <p:spTgt spid="12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23"/>
                                        </p:tgtEl>
                                        <p:attrNameLst>
                                          <p:attrName>style.visibility</p:attrName>
                                        </p:attrNameLst>
                                      </p:cBhvr>
                                      <p:to>
                                        <p:strVal val="visible"/>
                                      </p:to>
                                    </p:set>
                                    <p:animEffect transition="in" filter="dissolve">
                                      <p:cBhvr>
                                        <p:cTn id="160" dur="500"/>
                                        <p:tgtEl>
                                          <p:spTgt spid="12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22"/>
                                        </p:tgtEl>
                                        <p:attrNameLst>
                                          <p:attrName>style.visibility</p:attrName>
                                        </p:attrNameLst>
                                      </p:cBhvr>
                                      <p:to>
                                        <p:strVal val="visible"/>
                                      </p:to>
                                    </p:set>
                                    <p:animEffect transition="in" filter="dissolve">
                                      <p:cBhvr>
                                        <p:cTn id="165" dur="500"/>
                                        <p:tgtEl>
                                          <p:spTgt spid="122"/>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20"/>
                                        </p:tgtEl>
                                        <p:attrNameLst>
                                          <p:attrName>style.visibility</p:attrName>
                                        </p:attrNameLst>
                                      </p:cBhvr>
                                      <p:to>
                                        <p:strVal val="visible"/>
                                      </p:to>
                                    </p:set>
                                    <p:animEffect transition="in" filter="dissolve">
                                      <p:cBhvr>
                                        <p:cTn id="168" dur="500"/>
                                        <p:tgtEl>
                                          <p:spTgt spid="120"/>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135"/>
                                        </p:tgtEl>
                                        <p:attrNameLst>
                                          <p:attrName>style.visibility</p:attrName>
                                        </p:attrNameLst>
                                      </p:cBhvr>
                                      <p:to>
                                        <p:strVal val="visible"/>
                                      </p:to>
                                    </p:set>
                                    <p:animEffect transition="in" filter="dissolve">
                                      <p:cBhvr>
                                        <p:cTn id="173" dur="500"/>
                                        <p:tgtEl>
                                          <p:spTgt spid="135"/>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124"/>
                                        </p:tgtEl>
                                        <p:attrNameLst>
                                          <p:attrName>style.visibility</p:attrName>
                                        </p:attrNameLst>
                                      </p:cBhvr>
                                      <p:to>
                                        <p:strVal val="visible"/>
                                      </p:to>
                                    </p:set>
                                    <p:animEffect transition="in" filter="dissolve">
                                      <p:cBhvr>
                                        <p:cTn id="178" dur="500"/>
                                        <p:tgtEl>
                                          <p:spTgt spid="12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125"/>
                                        </p:tgtEl>
                                        <p:attrNameLst>
                                          <p:attrName>style.visibility</p:attrName>
                                        </p:attrNameLst>
                                      </p:cBhvr>
                                      <p:to>
                                        <p:strVal val="visible"/>
                                      </p:to>
                                    </p:set>
                                    <p:animEffect transition="in" filter="dissolve">
                                      <p:cBhvr>
                                        <p:cTn id="183"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4" grpId="0" animBg="1"/>
      <p:bldP spid="85" grpId="0" animBg="1"/>
      <p:bldP spid="86" grpId="0" animBg="1"/>
      <p:bldP spid="87" grpId="0" animBg="1"/>
      <p:bldP spid="88" grpId="0" animBg="1"/>
      <p:bldP spid="90" grpId="0"/>
      <p:bldP spid="91" grpId="0" animBg="1"/>
      <p:bldP spid="93" grpId="0" animBg="1"/>
      <p:bldP spid="97" grpId="0" animBg="1"/>
      <p:bldP spid="98" grpId="0" animBg="1"/>
      <p:bldP spid="99" grpId="0" animBg="1"/>
      <p:bldP spid="100" grpId="0" animBg="1"/>
      <p:bldP spid="101" grpId="0" animBg="1"/>
      <p:bldP spid="102" grpId="0" animBg="1"/>
      <p:bldP spid="104" grpId="0" animBg="1"/>
      <p:bldP spid="105" grpId="0" animBg="1"/>
      <p:bldP spid="106" grpId="0" animBg="1"/>
      <p:bldP spid="107" grpId="0" animBg="1"/>
      <p:bldP spid="96" grpId="0" animBg="1"/>
      <p:bldP spid="108" grpId="0"/>
      <p:bldP spid="109" grpId="0"/>
      <p:bldP spid="110" grpId="0"/>
      <p:bldP spid="111" grpId="0"/>
      <p:bldP spid="112" grpId="0"/>
      <p:bldP spid="113" grpId="0"/>
      <p:bldP spid="114" grpId="0"/>
      <p:bldP spid="115" grpId="0"/>
      <p:bldP spid="117" grpId="0" animBg="1"/>
      <p:bldP spid="118" grpId="0"/>
      <p:bldP spid="120" grpId="0" animBg="1"/>
      <p:bldP spid="121" grpId="0" animBg="1"/>
      <p:bldP spid="122" grpId="0" animBg="1"/>
      <p:bldP spid="123" grpId="0" animBg="1"/>
      <p:bldP spid="124" grpId="0" animBg="1"/>
      <p:bldP spid="125" grpId="0" animBg="1"/>
      <p:bldP spid="127" grpId="0" animBg="1"/>
      <p:bldP spid="134" grpId="0"/>
      <p:bldP spid="1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E128-4641-C5E1-C4E1-67EA5097A105}"/>
              </a:ext>
            </a:extLst>
          </p:cNvPr>
          <p:cNvSpPr>
            <a:spLocks noGrp="1"/>
          </p:cNvSpPr>
          <p:nvPr>
            <p:ph type="title"/>
          </p:nvPr>
        </p:nvSpPr>
        <p:spPr/>
        <p:txBody>
          <a:bodyPr/>
          <a:lstStyle/>
          <a:p>
            <a:r>
              <a:rPr lang="en-US" altLang="zh-CN" dirty="0"/>
              <a:t>BFS vs. DFS</a:t>
            </a:r>
            <a:endParaRPr lang="en-SE" dirty="0"/>
          </a:p>
        </p:txBody>
      </p:sp>
      <p:sp>
        <p:nvSpPr>
          <p:cNvPr id="3" name="Content Placeholder 2">
            <a:extLst>
              <a:ext uri="{FF2B5EF4-FFF2-40B4-BE49-F238E27FC236}">
                <a16:creationId xmlns:a16="http://schemas.microsoft.com/office/drawing/2014/main" id="{D2888EEA-63C3-4569-35E1-30F9F80ACE32}"/>
              </a:ext>
            </a:extLst>
          </p:cNvPr>
          <p:cNvSpPr>
            <a:spLocks noGrp="1"/>
          </p:cNvSpPr>
          <p:nvPr>
            <p:ph idx="1"/>
          </p:nvPr>
        </p:nvSpPr>
        <p:spPr>
          <a:xfrm>
            <a:off x="457200" y="1112918"/>
            <a:ext cx="8229600" cy="1635164"/>
          </a:xfrm>
        </p:spPr>
        <p:txBody>
          <a:bodyPr>
            <a:normAutofit fontScale="85000" lnSpcReduction="20000"/>
          </a:bodyPr>
          <a:lstStyle/>
          <a:p>
            <a:r>
              <a:rPr lang="en-GB" dirty="0"/>
              <a:t>Breadth-First Search (BFS) and Depth-First Search (DFS) are two fundamental algorithms used for traversing or searching graphs and trees</a:t>
            </a:r>
          </a:p>
          <a:p>
            <a:pPr lvl="1"/>
            <a:r>
              <a:rPr lang="en-US" altLang="zh-CN" dirty="0"/>
              <a:t>BFS </a:t>
            </a:r>
            <a:r>
              <a:rPr lang="en-GB" dirty="0"/>
              <a:t>traversal explores all the </a:t>
            </a:r>
            <a:r>
              <a:rPr lang="en-GB" dirty="0" err="1"/>
              <a:t>neighboring</a:t>
            </a:r>
            <a:r>
              <a:rPr lang="en-GB" dirty="0"/>
              <a:t> nodes at the present depth prior to moving on to the nodes at the next depth level.</a:t>
            </a:r>
          </a:p>
          <a:p>
            <a:pPr lvl="1"/>
            <a:r>
              <a:rPr lang="en-GB" dirty="0"/>
              <a:t>DFS uses backtracking. The deepest node is visited and then backtracks to its parent node if no sibling of that node exists</a:t>
            </a:r>
          </a:p>
          <a:p>
            <a:pPr lvl="1"/>
            <a:endParaRPr lang="en-GB" dirty="0"/>
          </a:p>
          <a:p>
            <a:pPr lvl="1"/>
            <a:endParaRPr lang="en-SE" dirty="0"/>
          </a:p>
        </p:txBody>
      </p:sp>
      <p:pic>
        <p:nvPicPr>
          <p:cNvPr id="1026" name="Picture 2" descr="bfs-vs-dfs-(1)">
            <a:extLst>
              <a:ext uri="{FF2B5EF4-FFF2-40B4-BE49-F238E27FC236}">
                <a16:creationId xmlns:a16="http://schemas.microsoft.com/office/drawing/2014/main" id="{F2CF639D-92F0-BD6D-7692-ADFAD4E54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324" y="2590728"/>
            <a:ext cx="6465351" cy="32360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C51F4C-A6B7-DCCA-F16A-2B07E645609F}"/>
              </a:ext>
            </a:extLst>
          </p:cNvPr>
          <p:cNvSpPr txBox="1"/>
          <p:nvPr/>
        </p:nvSpPr>
        <p:spPr>
          <a:xfrm>
            <a:off x="457200" y="5860861"/>
            <a:ext cx="3972057"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Breadth First Search (BFS) Animations </a:t>
            </a:r>
            <a:r>
              <a:rPr lang="en-GB" sz="1400" dirty="0">
                <a:hlinkClick r:id="rId3"/>
              </a:rPr>
              <a:t>https://www.youtube.com/watch?v=QUfEOCOEKkc</a:t>
            </a:r>
            <a:r>
              <a:rPr lang="en-GB" sz="1400" dirty="0"/>
              <a:t> </a:t>
            </a:r>
          </a:p>
          <a:p>
            <a:r>
              <a:rPr lang="en-GB" sz="1400" dirty="0"/>
              <a:t>Depth First Search (DFS) Animations</a:t>
            </a:r>
          </a:p>
          <a:p>
            <a:r>
              <a:rPr lang="en-GB" sz="1400" dirty="0">
                <a:hlinkClick r:id="rId4"/>
              </a:rPr>
              <a:t>https://www.youtube.com/watch?v=3_NMDJkmvLo</a:t>
            </a:r>
            <a:r>
              <a:rPr lang="en-GB" sz="1400" dirty="0"/>
              <a:t> </a:t>
            </a:r>
          </a:p>
        </p:txBody>
      </p:sp>
      <p:sp>
        <p:nvSpPr>
          <p:cNvPr id="9" name="TextBox 8">
            <a:extLst>
              <a:ext uri="{FF2B5EF4-FFF2-40B4-BE49-F238E27FC236}">
                <a16:creationId xmlns:a16="http://schemas.microsoft.com/office/drawing/2014/main" id="{A418073F-6CB1-B378-B74D-334A266AB449}"/>
              </a:ext>
            </a:extLst>
          </p:cNvPr>
          <p:cNvSpPr txBox="1"/>
          <p:nvPr/>
        </p:nvSpPr>
        <p:spPr>
          <a:xfrm>
            <a:off x="4572000" y="6150446"/>
            <a:ext cx="4325343"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Tree Traversal Algos // Michael </a:t>
            </a:r>
            <a:r>
              <a:rPr lang="en-GB" sz="1400" dirty="0" err="1"/>
              <a:t>Sambol</a:t>
            </a:r>
            <a:endParaRPr lang="en-GB" sz="1400" dirty="0"/>
          </a:p>
          <a:p>
            <a:r>
              <a:rPr lang="en-GB" sz="1400" dirty="0">
                <a:hlinkClick r:id="rId5"/>
              </a:rPr>
              <a:t>https://www.youtube.com/watch?v=iaBEKo5sM7w</a:t>
            </a:r>
            <a:r>
              <a:rPr lang="en-GB" sz="1400" dirty="0"/>
              <a:t> </a:t>
            </a:r>
          </a:p>
        </p:txBody>
      </p:sp>
    </p:spTree>
    <p:extLst>
      <p:ext uri="{BB962C8B-B14F-4D97-AF65-F5344CB8AC3E}">
        <p14:creationId xmlns:p14="http://schemas.microsoft.com/office/powerpoint/2010/main" val="3676345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8EB6-9974-2C95-BEC6-200A9C395293}"/>
              </a:ext>
            </a:extLst>
          </p:cNvPr>
          <p:cNvSpPr>
            <a:spLocks noGrp="1"/>
          </p:cNvSpPr>
          <p:nvPr>
            <p:ph type="title"/>
          </p:nvPr>
        </p:nvSpPr>
        <p:spPr/>
        <p:txBody>
          <a:bodyPr/>
          <a:lstStyle/>
          <a:p>
            <a:r>
              <a:rPr lang="en-US" dirty="0"/>
              <a:t>Traversal Order for Binary Trees</a:t>
            </a:r>
            <a:endParaRPr lang="en-SE" dirty="0"/>
          </a:p>
        </p:txBody>
      </p:sp>
      <p:sp>
        <p:nvSpPr>
          <p:cNvPr id="3" name="Content Placeholder 2">
            <a:extLst>
              <a:ext uri="{FF2B5EF4-FFF2-40B4-BE49-F238E27FC236}">
                <a16:creationId xmlns:a16="http://schemas.microsoft.com/office/drawing/2014/main" id="{8FAE007E-A327-6CD8-8C83-116900EBC9AC}"/>
              </a:ext>
            </a:extLst>
          </p:cNvPr>
          <p:cNvSpPr>
            <a:spLocks noGrp="1"/>
          </p:cNvSpPr>
          <p:nvPr>
            <p:ph idx="1"/>
          </p:nvPr>
        </p:nvSpPr>
        <p:spPr/>
        <p:txBody>
          <a:bodyPr/>
          <a:lstStyle/>
          <a:p>
            <a:r>
              <a:rPr lang="en-GB" dirty="0"/>
              <a:t>Breadth First Traversal with BFS</a:t>
            </a:r>
          </a:p>
          <a:p>
            <a:pPr lvl="1"/>
            <a:r>
              <a:rPr lang="en-GB" dirty="0"/>
              <a:t>Level Order Traversal</a:t>
            </a:r>
          </a:p>
          <a:p>
            <a:r>
              <a:rPr lang="en-GB" dirty="0"/>
              <a:t>Depth First Traversals with DFS</a:t>
            </a:r>
          </a:p>
          <a:p>
            <a:pPr lvl="1"/>
            <a:r>
              <a:rPr lang="en-GB" dirty="0"/>
              <a:t>Pre-order Traversal (Root-Left-Right)</a:t>
            </a:r>
          </a:p>
          <a:p>
            <a:pPr lvl="1"/>
            <a:r>
              <a:rPr lang="en-GB" dirty="0"/>
              <a:t>In-order Traversal (Left-Root-Right)</a:t>
            </a:r>
          </a:p>
          <a:p>
            <a:pPr lvl="1"/>
            <a:r>
              <a:rPr lang="en-GB" dirty="0"/>
              <a:t>Post-order Traversal (Left-Right-Root)</a:t>
            </a:r>
            <a:endParaRPr lang="en-SE" dirty="0"/>
          </a:p>
        </p:txBody>
      </p:sp>
    </p:spTree>
    <p:extLst>
      <p:ext uri="{BB962C8B-B14F-4D97-AF65-F5344CB8AC3E}">
        <p14:creationId xmlns:p14="http://schemas.microsoft.com/office/powerpoint/2010/main" val="4057656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0B182446-6095-AC4D-8E83-B77C0D51DEF8}"/>
              </a:ext>
            </a:extLst>
          </p:cNvPr>
          <p:cNvPicPr>
            <a:picLocks noChangeAspect="1"/>
          </p:cNvPicPr>
          <p:nvPr/>
        </p:nvPicPr>
        <p:blipFill>
          <a:blip r:embed="rId3"/>
          <a:stretch>
            <a:fillRect/>
          </a:stretch>
        </p:blipFill>
        <p:spPr>
          <a:xfrm>
            <a:off x="409887" y="1078485"/>
            <a:ext cx="1494666" cy="1800802"/>
          </a:xfrm>
          <a:prstGeom prst="rect">
            <a:avLst/>
          </a:prstGeom>
        </p:spPr>
      </p:pic>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p:txBody>
          <a:bodyPr>
            <a:normAutofit fontScale="90000"/>
          </a:bodyPr>
          <a:lstStyle/>
          <a:p>
            <a:r>
              <a:rPr lang="en-GB" dirty="0"/>
              <a:t>Graph traversal with BFS: </a:t>
            </a:r>
            <a:r>
              <a:rPr lang="en-US" altLang="zh-CN" dirty="0"/>
              <a:t>Level-order</a:t>
            </a:r>
            <a:r>
              <a:rPr lang="zh-CN" altLang="en-US" dirty="0"/>
              <a:t> </a:t>
            </a:r>
            <a:r>
              <a:rPr lang="en-US" altLang="zh-CN" dirty="0"/>
              <a:t>Traversal</a:t>
            </a:r>
            <a:endParaRPr lang="en-US" dirty="0"/>
          </a:p>
        </p:txBody>
      </p:sp>
      <p:grpSp>
        <p:nvGrpSpPr>
          <p:cNvPr id="51" name="Group 50">
            <a:extLst>
              <a:ext uri="{FF2B5EF4-FFF2-40B4-BE49-F238E27FC236}">
                <a16:creationId xmlns:a16="http://schemas.microsoft.com/office/drawing/2014/main" id="{AF342763-5398-9141-BBB5-7C8C705BFE1F}"/>
              </a:ext>
            </a:extLst>
          </p:cNvPr>
          <p:cNvGrpSpPr/>
          <p:nvPr/>
        </p:nvGrpSpPr>
        <p:grpSpPr>
          <a:xfrm>
            <a:off x="1488399" y="1425134"/>
            <a:ext cx="3254675" cy="2055395"/>
            <a:chOff x="1203173" y="1425134"/>
            <a:chExt cx="3254675" cy="2055395"/>
          </a:xfrm>
        </p:grpSpPr>
        <p:sp>
          <p:nvSpPr>
            <p:cNvPr id="5" name="object 11">
              <a:extLst>
                <a:ext uri="{FF2B5EF4-FFF2-40B4-BE49-F238E27FC236}">
                  <a16:creationId xmlns:a16="http://schemas.microsoft.com/office/drawing/2014/main" id="{A5246BB7-340B-3B45-9482-25C81F43BB20}"/>
                </a:ext>
              </a:extLst>
            </p:cNvPr>
            <p:cNvSpPr/>
            <p:nvPr/>
          </p:nvSpPr>
          <p:spPr>
            <a:xfrm>
              <a:off x="2035223" y="18827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3E603D4A-224F-2148-B083-F5F83E58C16B}"/>
                </a:ext>
              </a:extLst>
            </p:cNvPr>
            <p:cNvSpPr/>
            <p:nvPr/>
          </p:nvSpPr>
          <p:spPr>
            <a:xfrm>
              <a:off x="2979993" y="189486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7A2A0308-9841-6044-A624-2C4D7B47F517}"/>
                </a:ext>
              </a:extLst>
            </p:cNvPr>
            <p:cNvSpPr/>
            <p:nvPr/>
          </p:nvSpPr>
          <p:spPr>
            <a:xfrm>
              <a:off x="1556662" y="26753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2ED634D4-6E55-BC4A-8F8A-6C65582673CF}"/>
                </a:ext>
              </a:extLst>
            </p:cNvPr>
            <p:cNvSpPr/>
            <p:nvPr/>
          </p:nvSpPr>
          <p:spPr>
            <a:xfrm>
              <a:off x="2157193" y="265791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0C4CDB16-B848-484B-B935-3713BEC5A6C8}"/>
                </a:ext>
              </a:extLst>
            </p:cNvPr>
            <p:cNvSpPr/>
            <p:nvPr/>
          </p:nvSpPr>
          <p:spPr>
            <a:xfrm>
              <a:off x="3141901" y="26753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9E60D6E-E234-514A-B5F9-9CCEC0A9B970}"/>
                </a:ext>
              </a:extLst>
            </p:cNvPr>
            <p:cNvSpPr/>
            <p:nvPr/>
          </p:nvSpPr>
          <p:spPr>
            <a:xfrm>
              <a:off x="3739042" y="26579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D9D14EF0-978B-D748-B145-8B7A2268BCF3}"/>
                </a:ext>
              </a:extLst>
            </p:cNvPr>
            <p:cNvSpPr/>
            <p:nvPr/>
          </p:nvSpPr>
          <p:spPr>
            <a:xfrm>
              <a:off x="2904190" y="29174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1035E8E3-6BC9-DA4A-A066-B6680DB29C29}"/>
                </a:ext>
              </a:extLst>
            </p:cNvPr>
            <p:cNvSpPr/>
            <p:nvPr/>
          </p:nvSpPr>
          <p:spPr>
            <a:xfrm>
              <a:off x="2180339" y="29243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BCC162E9-18EE-7942-8392-B0A9640D30EE}"/>
                </a:ext>
              </a:extLst>
            </p:cNvPr>
            <p:cNvSpPr/>
            <p:nvPr/>
          </p:nvSpPr>
          <p:spPr>
            <a:xfrm>
              <a:off x="2476387" y="142513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85D0239D-E6CD-5C40-B4A1-583B14948B38}"/>
                </a:ext>
              </a:extLst>
            </p:cNvPr>
            <p:cNvSpPr/>
            <p:nvPr/>
          </p:nvSpPr>
          <p:spPr>
            <a:xfrm>
              <a:off x="1203173" y="2924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04C1B404-7F86-F940-BEC2-A12C7F69879A}"/>
                </a:ext>
              </a:extLst>
            </p:cNvPr>
            <p:cNvSpPr/>
            <p:nvPr/>
          </p:nvSpPr>
          <p:spPr>
            <a:xfrm>
              <a:off x="3865753" y="29174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8F02514-1C42-F343-BFBC-87D8CF6DE6BA}"/>
                </a:ext>
              </a:extLst>
            </p:cNvPr>
            <p:cNvSpPr txBox="1"/>
            <p:nvPr/>
          </p:nvSpPr>
          <p:spPr>
            <a:xfrm>
              <a:off x="2613821" y="155623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a:t>
              </a:r>
            </a:p>
          </p:txBody>
        </p:sp>
        <p:sp>
          <p:nvSpPr>
            <p:cNvPr id="17" name="object 9">
              <a:extLst>
                <a:ext uri="{FF2B5EF4-FFF2-40B4-BE49-F238E27FC236}">
                  <a16:creationId xmlns:a16="http://schemas.microsoft.com/office/drawing/2014/main" id="{8FECC12D-7574-FB4A-85B9-ACAA5C1B3B78}"/>
                </a:ext>
              </a:extLst>
            </p:cNvPr>
            <p:cNvSpPr txBox="1"/>
            <p:nvPr/>
          </p:nvSpPr>
          <p:spPr>
            <a:xfrm>
              <a:off x="2244983" y="3073236"/>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sod</a:t>
              </a:r>
            </a:p>
          </p:txBody>
        </p:sp>
        <p:sp>
          <p:nvSpPr>
            <p:cNvPr id="18" name="object 9">
              <a:extLst>
                <a:ext uri="{FF2B5EF4-FFF2-40B4-BE49-F238E27FC236}">
                  <a16:creationId xmlns:a16="http://schemas.microsoft.com/office/drawing/2014/main" id="{954E4D98-D101-F540-A7F1-30C28CD860F5}"/>
                </a:ext>
              </a:extLst>
            </p:cNvPr>
            <p:cNvSpPr txBox="1"/>
            <p:nvPr/>
          </p:nvSpPr>
          <p:spPr>
            <a:xfrm>
              <a:off x="3029560" y="30528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sip</a:t>
              </a:r>
            </a:p>
          </p:txBody>
        </p:sp>
        <p:sp>
          <p:nvSpPr>
            <p:cNvPr id="19" name="object 9">
              <a:extLst>
                <a:ext uri="{FF2B5EF4-FFF2-40B4-BE49-F238E27FC236}">
                  <a16:creationId xmlns:a16="http://schemas.microsoft.com/office/drawing/2014/main" id="{B168CC8B-5447-234C-A07D-FB26068FF560}"/>
                </a:ext>
              </a:extLst>
            </p:cNvPr>
            <p:cNvSpPr txBox="1"/>
            <p:nvPr/>
          </p:nvSpPr>
          <p:spPr>
            <a:xfrm>
              <a:off x="1273494" y="3044909"/>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sob</a:t>
              </a:r>
            </a:p>
          </p:txBody>
        </p:sp>
        <p:sp>
          <p:nvSpPr>
            <p:cNvPr id="20" name="object 9">
              <a:extLst>
                <a:ext uri="{FF2B5EF4-FFF2-40B4-BE49-F238E27FC236}">
                  <a16:creationId xmlns:a16="http://schemas.microsoft.com/office/drawing/2014/main" id="{5C02EB06-3D5E-8446-B900-D267ECA1A8DF}"/>
                </a:ext>
              </a:extLst>
            </p:cNvPr>
            <p:cNvSpPr txBox="1"/>
            <p:nvPr/>
          </p:nvSpPr>
          <p:spPr>
            <a:xfrm>
              <a:off x="3945712" y="30427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sit</a:t>
              </a:r>
            </a:p>
          </p:txBody>
        </p:sp>
        <p:sp>
          <p:nvSpPr>
            <p:cNvPr id="21" name="object 13">
              <a:extLst>
                <a:ext uri="{FF2B5EF4-FFF2-40B4-BE49-F238E27FC236}">
                  <a16:creationId xmlns:a16="http://schemas.microsoft.com/office/drawing/2014/main" id="{B15959DE-F816-EF45-8BF7-D1BDE53D9824}"/>
                </a:ext>
              </a:extLst>
            </p:cNvPr>
            <p:cNvSpPr/>
            <p:nvPr/>
          </p:nvSpPr>
          <p:spPr>
            <a:xfrm>
              <a:off x="1721227" y="21671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C550AFC2-9F93-9046-92FE-B2C586B0FFAF}"/>
                </a:ext>
              </a:extLst>
            </p:cNvPr>
            <p:cNvSpPr txBox="1"/>
            <p:nvPr/>
          </p:nvSpPr>
          <p:spPr>
            <a:xfrm>
              <a:off x="1858661" y="22963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a:t>
              </a:r>
            </a:p>
          </p:txBody>
        </p:sp>
        <p:sp>
          <p:nvSpPr>
            <p:cNvPr id="23" name="object 24">
              <a:extLst>
                <a:ext uri="{FF2B5EF4-FFF2-40B4-BE49-F238E27FC236}">
                  <a16:creationId xmlns:a16="http://schemas.microsoft.com/office/drawing/2014/main" id="{036068AF-20D4-E446-BDD3-D5180208218D}"/>
                </a:ext>
              </a:extLst>
            </p:cNvPr>
            <p:cNvSpPr/>
            <p:nvPr/>
          </p:nvSpPr>
          <p:spPr>
            <a:xfrm>
              <a:off x="3303419" y="21671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DFCBBCF4-C730-3641-B7D3-75FB1A177F69}"/>
                </a:ext>
              </a:extLst>
            </p:cNvPr>
            <p:cNvSpPr txBox="1"/>
            <p:nvPr/>
          </p:nvSpPr>
          <p:spPr>
            <a:xfrm>
              <a:off x="3440853" y="231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err="1">
                  <a:solidFill>
                    <a:schemeClr val="bg1"/>
                  </a:solidFill>
                  <a:latin typeface="Arial" charset="0"/>
                  <a:ea typeface="Arial" charset="0"/>
                  <a:cs typeface="Arial" charset="0"/>
                </a:rPr>
                <a:t>si</a:t>
              </a:r>
              <a:endParaRPr lang="en-US" altLang="zh-CN" sz="1800" dirty="0">
                <a:solidFill>
                  <a:schemeClr val="bg1"/>
                </a:solidFill>
                <a:latin typeface="Arial" charset="0"/>
                <a:ea typeface="Arial" charset="0"/>
                <a:cs typeface="Arial" charset="0"/>
              </a:endParaRPr>
            </a:p>
          </p:txBody>
        </p:sp>
      </p:grpSp>
      <p:sp>
        <p:nvSpPr>
          <p:cNvPr id="39" name="Rectangle 38">
            <a:extLst>
              <a:ext uri="{FF2B5EF4-FFF2-40B4-BE49-F238E27FC236}">
                <a16:creationId xmlns:a16="http://schemas.microsoft.com/office/drawing/2014/main" id="{B16260CD-8FED-0D45-83AF-ED238C658A6F}"/>
              </a:ext>
            </a:extLst>
          </p:cNvPr>
          <p:cNvSpPr/>
          <p:nvPr/>
        </p:nvSpPr>
        <p:spPr>
          <a:xfrm>
            <a:off x="5164161" y="1372027"/>
            <a:ext cx="3191274" cy="1302921"/>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You've typed "s" What words should we suggest?</a:t>
            </a:r>
          </a:p>
          <a:p>
            <a:pPr marL="285750" indent="-285750">
              <a:spcBef>
                <a:spcPts val="200"/>
              </a:spcBef>
              <a:spcAft>
                <a:spcPts val="200"/>
              </a:spcAft>
              <a:buClr>
                <a:schemeClr val="accent1"/>
              </a:buClr>
              <a:buFont typeface="Wingdings" pitchFamily="2" charset="2"/>
              <a:buChar char="§"/>
            </a:pPr>
            <a:r>
              <a:rPr lang="en-US" altLang="zh-CN" dirty="0">
                <a:latin typeface="Arial"/>
                <a:cs typeface="Arial"/>
              </a:rPr>
              <a:t>Most</a:t>
            </a:r>
            <a:r>
              <a:rPr lang="zh-CN" altLang="en-US" dirty="0">
                <a:latin typeface="Arial"/>
                <a:cs typeface="Arial"/>
              </a:rPr>
              <a:t> </a:t>
            </a:r>
            <a:r>
              <a:rPr lang="en-US" altLang="zh-CN" dirty="0">
                <a:latin typeface="Arial"/>
                <a:cs typeface="Arial"/>
              </a:rPr>
              <a:t>frequent?</a:t>
            </a:r>
          </a:p>
          <a:p>
            <a:pPr marL="285750" indent="-285750">
              <a:spcBef>
                <a:spcPts val="200"/>
              </a:spcBef>
              <a:spcAft>
                <a:spcPts val="200"/>
              </a:spcAft>
              <a:buClr>
                <a:schemeClr val="accent1"/>
              </a:buClr>
              <a:buFont typeface="Wingdings" pitchFamily="2" charset="2"/>
              <a:buChar char="§"/>
            </a:pPr>
            <a:r>
              <a:rPr lang="en-US" dirty="0">
                <a:latin typeface="Arial"/>
                <a:cs typeface="Arial"/>
              </a:rPr>
              <a:t>How about "closest"?</a:t>
            </a:r>
          </a:p>
        </p:txBody>
      </p:sp>
      <p:sp>
        <p:nvSpPr>
          <p:cNvPr id="46" name="Oval 45">
            <a:extLst>
              <a:ext uri="{FF2B5EF4-FFF2-40B4-BE49-F238E27FC236}">
                <a16:creationId xmlns:a16="http://schemas.microsoft.com/office/drawing/2014/main" id="{29CA9607-ED80-2D4B-8FEA-95674245498D}"/>
              </a:ext>
            </a:extLst>
          </p:cNvPr>
          <p:cNvSpPr/>
          <p:nvPr/>
        </p:nvSpPr>
        <p:spPr>
          <a:xfrm>
            <a:off x="1874646" y="2087894"/>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D48740C8-3D11-4E4A-A0A9-DDCA4F58164D}"/>
              </a:ext>
            </a:extLst>
          </p:cNvPr>
          <p:cNvSpPr/>
          <p:nvPr/>
        </p:nvSpPr>
        <p:spPr>
          <a:xfrm>
            <a:off x="4048428" y="283217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FCFE7D7-28DE-0140-9DA8-930DA54DE0B0}"/>
              </a:ext>
            </a:extLst>
          </p:cNvPr>
          <p:cNvSpPr/>
          <p:nvPr/>
        </p:nvSpPr>
        <p:spPr>
          <a:xfrm>
            <a:off x="3449017" y="210041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49" name="Oval 48">
            <a:extLst>
              <a:ext uri="{FF2B5EF4-FFF2-40B4-BE49-F238E27FC236}">
                <a16:creationId xmlns:a16="http://schemas.microsoft.com/office/drawing/2014/main" id="{AD1CBA29-B287-B346-B738-E1A9986A0261}"/>
              </a:ext>
            </a:extLst>
          </p:cNvPr>
          <p:cNvSpPr/>
          <p:nvPr/>
        </p:nvSpPr>
        <p:spPr>
          <a:xfrm>
            <a:off x="1859141" y="2010910"/>
            <a:ext cx="2471149"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164EE4C7-AD7C-6242-B13D-8B110B9CB076}"/>
              </a:ext>
            </a:extLst>
          </p:cNvPr>
          <p:cNvSpPr/>
          <p:nvPr/>
        </p:nvSpPr>
        <p:spPr>
          <a:xfrm>
            <a:off x="5164161" y="3178086"/>
            <a:ext cx="2755047"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 "Breadth First Traversal"</a:t>
            </a:r>
          </a:p>
        </p:txBody>
      </p:sp>
      <p:grpSp>
        <p:nvGrpSpPr>
          <p:cNvPr id="7168" name="Group 7167">
            <a:extLst>
              <a:ext uri="{FF2B5EF4-FFF2-40B4-BE49-F238E27FC236}">
                <a16:creationId xmlns:a16="http://schemas.microsoft.com/office/drawing/2014/main" id="{02742179-FEF0-F940-A6C6-093BD5AF25EB}"/>
              </a:ext>
            </a:extLst>
          </p:cNvPr>
          <p:cNvGrpSpPr/>
          <p:nvPr/>
        </p:nvGrpSpPr>
        <p:grpSpPr>
          <a:xfrm>
            <a:off x="1185587" y="3860817"/>
            <a:ext cx="3254675" cy="2055395"/>
            <a:chOff x="959084" y="3860817"/>
            <a:chExt cx="3254675" cy="2055395"/>
          </a:xfrm>
        </p:grpSpPr>
        <p:sp>
          <p:nvSpPr>
            <p:cNvPr id="52" name="object 11">
              <a:extLst>
                <a:ext uri="{FF2B5EF4-FFF2-40B4-BE49-F238E27FC236}">
                  <a16:creationId xmlns:a16="http://schemas.microsoft.com/office/drawing/2014/main" id="{A70923A0-CBF6-8B45-BD68-373B82427144}"/>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88" name="TextBox 87">
            <a:extLst>
              <a:ext uri="{FF2B5EF4-FFF2-40B4-BE49-F238E27FC236}">
                <a16:creationId xmlns:a16="http://schemas.microsoft.com/office/drawing/2014/main" id="{70C88B12-0EE6-EA45-B998-1DB9A5898326}"/>
              </a:ext>
            </a:extLst>
          </p:cNvPr>
          <p:cNvSpPr txBox="1"/>
          <p:nvPr/>
        </p:nvSpPr>
        <p:spPr>
          <a:xfrm>
            <a:off x="4894552" y="387320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71DE3046-EB3F-AE4B-A7EA-C90451F6CD41}"/>
              </a:ext>
            </a:extLst>
          </p:cNvPr>
          <p:cNvSpPr txBox="1"/>
          <p:nvPr/>
        </p:nvSpPr>
        <p:spPr>
          <a:xfrm>
            <a:off x="4941381"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BD83C321-8A62-2540-B7AA-9FA12EFF06D5}"/>
              </a:ext>
            </a:extLst>
          </p:cNvPr>
          <p:cNvSpPr txBox="1"/>
          <p:nvPr/>
        </p:nvSpPr>
        <p:spPr>
          <a:xfrm>
            <a:off x="5372586"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B774146C-5D14-A648-8376-A68DDB762D28}"/>
              </a:ext>
            </a:extLst>
          </p:cNvPr>
          <p:cNvSpPr txBox="1"/>
          <p:nvPr/>
        </p:nvSpPr>
        <p:spPr>
          <a:xfrm>
            <a:off x="5803791"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A126D78B-B62D-EB49-BBA9-8FABF969EC6B}"/>
              </a:ext>
            </a:extLst>
          </p:cNvPr>
          <p:cNvSpPr txBox="1"/>
          <p:nvPr/>
        </p:nvSpPr>
        <p:spPr>
          <a:xfrm>
            <a:off x="6252630"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830C424C-10F9-0D43-B92A-B7921ACEEFD8}"/>
              </a:ext>
            </a:extLst>
          </p:cNvPr>
          <p:cNvSpPr txBox="1"/>
          <p:nvPr/>
        </p:nvSpPr>
        <p:spPr>
          <a:xfrm>
            <a:off x="6683835"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50AA8C52-F6E6-4D4C-8385-93F40FCE4357}"/>
              </a:ext>
            </a:extLst>
          </p:cNvPr>
          <p:cNvSpPr txBox="1"/>
          <p:nvPr/>
        </p:nvSpPr>
        <p:spPr>
          <a:xfrm>
            <a:off x="7132674" y="430507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3094D0F3-D889-FD47-A091-2CDEAE91F938}"/>
              </a:ext>
            </a:extLst>
          </p:cNvPr>
          <p:cNvSpPr txBox="1"/>
          <p:nvPr/>
        </p:nvSpPr>
        <p:spPr>
          <a:xfrm>
            <a:off x="7546248" y="430507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2BF79974-5B36-8F47-9C06-7B55C384D042}"/>
              </a:ext>
            </a:extLst>
          </p:cNvPr>
          <p:cNvSpPr/>
          <p:nvPr/>
        </p:nvSpPr>
        <p:spPr>
          <a:xfrm>
            <a:off x="4979675" y="4929320"/>
            <a:ext cx="3077823" cy="1477328"/>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Level-order</a:t>
            </a:r>
            <a:r>
              <a:rPr lang="zh-CN" altLang="en-US" dirty="0">
                <a:solidFill>
                  <a:schemeClr val="bg1"/>
                </a:solidFill>
                <a:latin typeface="Arial"/>
                <a:cs typeface="Arial"/>
              </a:rPr>
              <a:t> </a:t>
            </a:r>
            <a:r>
              <a:rPr lang="en-US" altLang="zh-CN" dirty="0">
                <a:solidFill>
                  <a:schemeClr val="bg1"/>
                </a:solidFill>
                <a:latin typeface="Arial"/>
                <a:cs typeface="Arial"/>
              </a:rPr>
              <a:t>is</a:t>
            </a:r>
            <a:endParaRPr lang="en-US" dirty="0">
              <a:solidFill>
                <a:schemeClr val="bg1"/>
              </a:solidFill>
              <a:latin typeface="Arial"/>
              <a:cs typeface="Arial"/>
            </a:endParaRPr>
          </a:p>
          <a:p>
            <a:pPr algn="ctr"/>
            <a:r>
              <a:rPr lang="en-US" dirty="0">
                <a:solidFill>
                  <a:schemeClr val="bg1"/>
                </a:solidFill>
                <a:latin typeface="Arial"/>
                <a:cs typeface="Arial"/>
              </a:rPr>
              <a:t>"Breadth First Traversal”</a:t>
            </a:r>
          </a:p>
          <a:p>
            <a:pPr algn="ctr"/>
            <a:endParaRPr lang="en-US" dirty="0">
              <a:solidFill>
                <a:schemeClr val="bg1"/>
              </a:solidFill>
              <a:latin typeface="Arial"/>
              <a:cs typeface="Arial"/>
            </a:endParaRPr>
          </a:p>
          <a:p>
            <a:pPr algn="ctr"/>
            <a:r>
              <a:rPr lang="en-US" dirty="0">
                <a:solidFill>
                  <a:schemeClr val="bg1"/>
                </a:solidFill>
                <a:latin typeface="Arial"/>
                <a:cs typeface="Arial"/>
              </a:rPr>
              <a:t>Pre/In/Post Order are: </a:t>
            </a:r>
          </a:p>
          <a:p>
            <a:pPr algn="ctr"/>
            <a:r>
              <a:rPr lang="en-US" dirty="0">
                <a:solidFill>
                  <a:schemeClr val="bg1"/>
                </a:solidFill>
                <a:latin typeface="Arial"/>
                <a:cs typeface="Arial"/>
              </a:rPr>
              <a:t>"Depth First Traversals"</a:t>
            </a:r>
          </a:p>
        </p:txBody>
      </p:sp>
      <p:sp>
        <p:nvSpPr>
          <p:cNvPr id="101" name="Oval 100">
            <a:extLst>
              <a:ext uri="{FF2B5EF4-FFF2-40B4-BE49-F238E27FC236}">
                <a16:creationId xmlns:a16="http://schemas.microsoft.com/office/drawing/2014/main" id="{0DF99862-EAB6-4148-A5B6-FCCCFCC17C8B}"/>
              </a:ext>
            </a:extLst>
          </p:cNvPr>
          <p:cNvSpPr/>
          <p:nvPr/>
        </p:nvSpPr>
        <p:spPr>
          <a:xfrm>
            <a:off x="1268747" y="2748925"/>
            <a:ext cx="3691074"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174" name="Freeform 7173">
            <a:extLst>
              <a:ext uri="{FF2B5EF4-FFF2-40B4-BE49-F238E27FC236}">
                <a16:creationId xmlns:a16="http://schemas.microsoft.com/office/drawing/2014/main" id="{A10989CC-4ECA-B744-8F9F-ECE84C83A20E}"/>
              </a:ext>
            </a:extLst>
          </p:cNvPr>
          <p:cNvSpPr/>
          <p:nvPr/>
        </p:nvSpPr>
        <p:spPr>
          <a:xfrm>
            <a:off x="1406304" y="4127383"/>
            <a:ext cx="2804969" cy="1603912"/>
          </a:xfrm>
          <a:custGeom>
            <a:avLst/>
            <a:gdLst>
              <a:gd name="connsiteX0" fmla="*/ 1387230 w 2804969"/>
              <a:gd name="connsiteY0" fmla="*/ 0 h 1603912"/>
              <a:gd name="connsiteX1" fmla="*/ 565109 w 2804969"/>
              <a:gd name="connsiteY1" fmla="*/ 780177 h 1603912"/>
              <a:gd name="connsiteX2" fmla="*/ 2226129 w 2804969"/>
              <a:gd name="connsiteY2" fmla="*/ 763399 h 1603912"/>
              <a:gd name="connsiteX3" fmla="*/ 3046 w 2804969"/>
              <a:gd name="connsiteY3" fmla="*/ 1543575 h 1603912"/>
              <a:gd name="connsiteX4" fmla="*/ 2804969 w 2804969"/>
              <a:gd name="connsiteY4" fmla="*/ 1493241 h 1603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4969" h="1603912">
                <a:moveTo>
                  <a:pt x="1387230" y="0"/>
                </a:moveTo>
                <a:cubicBezTo>
                  <a:pt x="906261" y="326472"/>
                  <a:pt x="425292" y="652944"/>
                  <a:pt x="565109" y="780177"/>
                </a:cubicBezTo>
                <a:cubicBezTo>
                  <a:pt x="704925" y="907410"/>
                  <a:pt x="2319806" y="636166"/>
                  <a:pt x="2226129" y="763399"/>
                </a:cubicBezTo>
                <a:cubicBezTo>
                  <a:pt x="2132452" y="890632"/>
                  <a:pt x="-93427" y="1421935"/>
                  <a:pt x="3046" y="1543575"/>
                </a:cubicBezTo>
                <a:cubicBezTo>
                  <a:pt x="99519" y="1665215"/>
                  <a:pt x="1452244" y="1579228"/>
                  <a:pt x="2804969" y="1493241"/>
                </a:cubicBezTo>
              </a:path>
            </a:pathLst>
          </a:cu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57BBBE5-397E-9C40-9CD6-7DD3696CA7A0}"/>
              </a:ext>
            </a:extLst>
          </p:cNvPr>
          <p:cNvSpPr/>
          <p:nvPr/>
        </p:nvSpPr>
        <p:spPr>
          <a:xfrm>
            <a:off x="5728774" y="3892936"/>
            <a:ext cx="1351652"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Level-order</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46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
                                            <p:txEl>
                                              <p:pRg st="0" end="0"/>
                                            </p:txEl>
                                          </p:spTgt>
                                        </p:tgtEl>
                                        <p:attrNameLst>
                                          <p:attrName>style.visibility</p:attrName>
                                        </p:attrNameLst>
                                      </p:cBhvr>
                                      <p:to>
                                        <p:strVal val="visible"/>
                                      </p:to>
                                    </p:set>
                                    <p:animEffect transition="in" filter="dissolve">
                                      <p:cBhvr>
                                        <p:cTn id="22" dur="500"/>
                                        <p:tgtEl>
                                          <p:spTgt spid="3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9">
                                            <p:txEl>
                                              <p:pRg st="1" end="1"/>
                                            </p:txEl>
                                          </p:spTgt>
                                        </p:tgtEl>
                                        <p:attrNameLst>
                                          <p:attrName>style.visibility</p:attrName>
                                        </p:attrNameLst>
                                      </p:cBhvr>
                                      <p:to>
                                        <p:strVal val="visible"/>
                                      </p:to>
                                    </p:set>
                                    <p:animEffect transition="in" filter="dissolve">
                                      <p:cBhvr>
                                        <p:cTn id="27" dur="500"/>
                                        <p:tgtEl>
                                          <p:spTgt spid="3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dissolve">
                                      <p:cBhvr>
                                        <p:cTn id="32" dur="500"/>
                                        <p:tgtEl>
                                          <p:spTgt spid="46"/>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dissolve">
                                      <p:cBhvr>
                                        <p:cTn id="35" dur="500"/>
                                        <p:tgtEl>
                                          <p:spTgt spid="4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grpId="1" nodeType="clickEffect">
                                  <p:stCondLst>
                                    <p:cond delay="0"/>
                                  </p:stCondLst>
                                  <p:childTnLst>
                                    <p:animEffect transition="out" filter="dissolve">
                                      <p:cBhvr>
                                        <p:cTn id="39" dur="500"/>
                                        <p:tgtEl>
                                          <p:spTgt spid="46"/>
                                        </p:tgtEl>
                                      </p:cBhvr>
                                    </p:animEffect>
                                    <p:set>
                                      <p:cBhvr>
                                        <p:cTn id="40" dur="1" fill="hold">
                                          <p:stCondLst>
                                            <p:cond delay="499"/>
                                          </p:stCondLst>
                                        </p:cTn>
                                        <p:tgtEl>
                                          <p:spTgt spid="46"/>
                                        </p:tgtEl>
                                        <p:attrNameLst>
                                          <p:attrName>style.visibility</p:attrName>
                                        </p:attrNameLst>
                                      </p:cBhvr>
                                      <p:to>
                                        <p:strVal val="hidden"/>
                                      </p:to>
                                    </p:set>
                                  </p:childTnLst>
                                </p:cTn>
                              </p:par>
                              <p:par>
                                <p:cTn id="41" presetID="9" presetClass="exit" presetSubtype="0" fill="hold" grpId="1" nodeType="withEffect">
                                  <p:stCondLst>
                                    <p:cond delay="0"/>
                                  </p:stCondLst>
                                  <p:childTnLst>
                                    <p:animEffect transition="out" filter="dissolve">
                                      <p:cBhvr>
                                        <p:cTn id="42" dur="500"/>
                                        <p:tgtEl>
                                          <p:spTgt spid="47"/>
                                        </p:tgtEl>
                                      </p:cBhvr>
                                    </p:animEffect>
                                    <p:set>
                                      <p:cBhvr>
                                        <p:cTn id="43" dur="1" fill="hold">
                                          <p:stCondLst>
                                            <p:cond delay="499"/>
                                          </p:stCondLst>
                                        </p:cTn>
                                        <p:tgtEl>
                                          <p:spTgt spid="4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dissolve">
                                      <p:cBhvr>
                                        <p:cTn id="48" dur="500"/>
                                        <p:tgtEl>
                                          <p:spTgt spid="4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9">
                                            <p:txEl>
                                              <p:pRg st="2" end="2"/>
                                            </p:txEl>
                                          </p:spTgt>
                                        </p:tgtEl>
                                        <p:attrNameLst>
                                          <p:attrName>style.visibility</p:attrName>
                                        </p:attrNameLst>
                                      </p:cBhvr>
                                      <p:to>
                                        <p:strVal val="visible"/>
                                      </p:to>
                                    </p:set>
                                    <p:animEffect transition="in" filter="dissolve">
                                      <p:cBhvr>
                                        <p:cTn id="53" dur="500"/>
                                        <p:tgtEl>
                                          <p:spTgt spid="39">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grpId="1" nodeType="clickEffect">
                                  <p:stCondLst>
                                    <p:cond delay="0"/>
                                  </p:stCondLst>
                                  <p:childTnLst>
                                    <p:animEffect transition="out" filter="dissolve">
                                      <p:cBhvr>
                                        <p:cTn id="57" dur="500"/>
                                        <p:tgtEl>
                                          <p:spTgt spid="48"/>
                                        </p:tgtEl>
                                      </p:cBhvr>
                                    </p:animEffect>
                                    <p:set>
                                      <p:cBhvr>
                                        <p:cTn id="58" dur="1" fill="hold">
                                          <p:stCondLst>
                                            <p:cond delay="499"/>
                                          </p:stCondLst>
                                        </p:cTn>
                                        <p:tgtEl>
                                          <p:spTgt spid="4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dissolve">
                                      <p:cBhvr>
                                        <p:cTn id="63"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01"/>
                                        </p:tgtEl>
                                        <p:attrNameLst>
                                          <p:attrName>style.visibility</p:attrName>
                                        </p:attrNameLst>
                                      </p:cBhvr>
                                      <p:to>
                                        <p:strVal val="visible"/>
                                      </p:to>
                                    </p:set>
                                    <p:animEffect transition="in" filter="dissolve">
                                      <p:cBhvr>
                                        <p:cTn id="68"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dissolve">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168"/>
                                        </p:tgtEl>
                                        <p:attrNameLst>
                                          <p:attrName>style.visibility</p:attrName>
                                        </p:attrNameLst>
                                      </p:cBhvr>
                                      <p:to>
                                        <p:strVal val="visible"/>
                                      </p:to>
                                    </p:set>
                                    <p:animEffect transition="in" filter="dissolve">
                                      <p:cBhvr>
                                        <p:cTn id="78" dur="500"/>
                                        <p:tgtEl>
                                          <p:spTgt spid="716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88"/>
                                        </p:tgtEl>
                                        <p:attrNameLst>
                                          <p:attrName>style.visibility</p:attrName>
                                        </p:attrNameLst>
                                      </p:cBhvr>
                                      <p:to>
                                        <p:strVal val="visible"/>
                                      </p:to>
                                    </p:set>
                                    <p:animEffect transition="in" filter="dissolve">
                                      <p:cBhvr>
                                        <p:cTn id="81" dur="500"/>
                                        <p:tgtEl>
                                          <p:spTgt spid="88"/>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89"/>
                                        </p:tgtEl>
                                        <p:attrNameLst>
                                          <p:attrName>style.visibility</p:attrName>
                                        </p:attrNameLst>
                                      </p:cBhvr>
                                      <p:to>
                                        <p:strVal val="visible"/>
                                      </p:to>
                                    </p:set>
                                    <p:animEffect transition="in" filter="dissolve">
                                      <p:cBhvr>
                                        <p:cTn id="84" dur="500"/>
                                        <p:tgtEl>
                                          <p:spTgt spid="89"/>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animEffect transition="in" filter="dissolve">
                                      <p:cBhvr>
                                        <p:cTn id="87" dur="500"/>
                                        <p:tgtEl>
                                          <p:spTgt spid="90"/>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91"/>
                                        </p:tgtEl>
                                        <p:attrNameLst>
                                          <p:attrName>style.visibility</p:attrName>
                                        </p:attrNameLst>
                                      </p:cBhvr>
                                      <p:to>
                                        <p:strVal val="visible"/>
                                      </p:to>
                                    </p:set>
                                    <p:animEffect transition="in" filter="dissolve">
                                      <p:cBhvr>
                                        <p:cTn id="90" dur="500"/>
                                        <p:tgtEl>
                                          <p:spTgt spid="91"/>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dissolve">
                                      <p:cBhvr>
                                        <p:cTn id="93" dur="500"/>
                                        <p:tgtEl>
                                          <p:spTgt spid="92"/>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93"/>
                                        </p:tgtEl>
                                        <p:attrNameLst>
                                          <p:attrName>style.visibility</p:attrName>
                                        </p:attrNameLst>
                                      </p:cBhvr>
                                      <p:to>
                                        <p:strVal val="visible"/>
                                      </p:to>
                                    </p:set>
                                    <p:animEffect transition="in" filter="dissolve">
                                      <p:cBhvr>
                                        <p:cTn id="96" dur="500"/>
                                        <p:tgtEl>
                                          <p:spTgt spid="93"/>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dissolve">
                                      <p:cBhvr>
                                        <p:cTn id="99" dur="500"/>
                                        <p:tgtEl>
                                          <p:spTgt spid="94"/>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95"/>
                                        </p:tgtEl>
                                        <p:attrNameLst>
                                          <p:attrName>style.visibility</p:attrName>
                                        </p:attrNameLst>
                                      </p:cBhvr>
                                      <p:to>
                                        <p:strVal val="visible"/>
                                      </p:to>
                                    </p:set>
                                    <p:animEffect transition="in" filter="dissolve">
                                      <p:cBhvr>
                                        <p:cTn id="102" dur="500"/>
                                        <p:tgtEl>
                                          <p:spTgt spid="95"/>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dissolve">
                                      <p:cBhvr>
                                        <p:cTn id="105" dur="500"/>
                                        <p:tgtEl>
                                          <p:spTgt spid="10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7174"/>
                                        </p:tgtEl>
                                        <p:attrNameLst>
                                          <p:attrName>style.visibility</p:attrName>
                                        </p:attrNameLst>
                                      </p:cBhvr>
                                      <p:to>
                                        <p:strVal val="visible"/>
                                      </p:to>
                                    </p:set>
                                    <p:animEffect transition="in" filter="dissolve">
                                      <p:cBhvr>
                                        <p:cTn id="110" dur="500"/>
                                        <p:tgtEl>
                                          <p:spTgt spid="7174"/>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96"/>
                                        </p:tgtEl>
                                        <p:attrNameLst>
                                          <p:attrName>style.visibility</p:attrName>
                                        </p:attrNameLst>
                                      </p:cBhvr>
                                      <p:to>
                                        <p:strVal val="visible"/>
                                      </p:to>
                                    </p:set>
                                    <p:animEffect transition="in" filter="dissolve">
                                      <p:cBhvr>
                                        <p:cTn id="11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6" grpId="0" animBg="1"/>
      <p:bldP spid="46" grpId="1" animBg="1"/>
      <p:bldP spid="47" grpId="0" animBg="1"/>
      <p:bldP spid="47" grpId="1" animBg="1"/>
      <p:bldP spid="48" grpId="0" animBg="1"/>
      <p:bldP spid="48" grpId="1" animBg="1"/>
      <p:bldP spid="49" grpId="0" animBg="1"/>
      <p:bldP spid="43" grpId="0" animBg="1"/>
      <p:bldP spid="88" grpId="0"/>
      <p:bldP spid="89" grpId="0"/>
      <p:bldP spid="90" grpId="0"/>
      <p:bldP spid="91" grpId="0"/>
      <p:bldP spid="92" grpId="0"/>
      <p:bldP spid="93" grpId="0"/>
      <p:bldP spid="94" grpId="0"/>
      <p:bldP spid="95" grpId="0"/>
      <p:bldP spid="96" grpId="0" animBg="1"/>
      <p:bldP spid="101" grpId="0" animBg="1"/>
      <p:bldP spid="7174" grpId="0" animBg="1"/>
      <p:bldP spid="10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a:xfrm>
            <a:off x="457200" y="274638"/>
            <a:ext cx="8229600" cy="1143000"/>
          </a:xfrm>
        </p:spPr>
        <p:txBody>
          <a:bodyPr>
            <a:normAutofit fontScale="90000"/>
          </a:bodyPr>
          <a:lstStyle/>
          <a:p>
            <a:r>
              <a:rPr lang="en-GB" dirty="0"/>
              <a:t>Graph traversal with BFS: </a:t>
            </a:r>
            <a:r>
              <a:rPr lang="en-US" altLang="zh-CN" dirty="0"/>
              <a:t>Level-order</a:t>
            </a:r>
            <a:r>
              <a:rPr lang="zh-CN" altLang="en-US" dirty="0"/>
              <a:t> </a:t>
            </a:r>
            <a:r>
              <a:rPr lang="en-US" altLang="zh-CN" dirty="0"/>
              <a:t>Traversal</a:t>
            </a:r>
            <a:r>
              <a:rPr lang="zh-CN" altLang="en-US" dirty="0"/>
              <a:t> </a:t>
            </a:r>
            <a:r>
              <a:rPr lang="en-US" altLang="zh-CN" dirty="0"/>
              <a:t>(Contd.)</a:t>
            </a:r>
            <a:endParaRPr lang="en-US" dirty="0"/>
          </a:p>
        </p:txBody>
      </p:sp>
      <p:sp>
        <p:nvSpPr>
          <p:cNvPr id="52" name="object 11">
            <a:extLst>
              <a:ext uri="{FF2B5EF4-FFF2-40B4-BE49-F238E27FC236}">
                <a16:creationId xmlns:a16="http://schemas.microsoft.com/office/drawing/2014/main" id="{A70923A0-CBF6-8B45-BD68-373B82427144}"/>
              </a:ext>
            </a:extLst>
          </p:cNvPr>
          <p:cNvSpPr/>
          <p:nvPr/>
        </p:nvSpPr>
        <p:spPr>
          <a:xfrm>
            <a:off x="1707244" y="1847171"/>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652014" y="1859249"/>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228683" y="2639731"/>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829214" y="2622301"/>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13922" y="2639731"/>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11063" y="2622301"/>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576211" y="28818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852360" y="288873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148408" y="138951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875194" y="288873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537774" y="288183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285842" y="1520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1984116" y="30376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01581" y="30172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12627" y="30092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617733" y="3007096"/>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393248" y="21315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530682" y="2260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2975440" y="2131565"/>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12874" y="22754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4" name="Rectangle 43">
            <a:extLst>
              <a:ext uri="{FF2B5EF4-FFF2-40B4-BE49-F238E27FC236}">
                <a16:creationId xmlns:a16="http://schemas.microsoft.com/office/drawing/2014/main" id="{B3C1970B-1A29-6F45-8CD6-0AEEFE364C73}"/>
              </a:ext>
            </a:extLst>
          </p:cNvPr>
          <p:cNvSpPr/>
          <p:nvPr/>
        </p:nvSpPr>
        <p:spPr>
          <a:xfrm>
            <a:off x="4594803" y="2068768"/>
            <a:ext cx="33915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B, how do we go to C next?</a:t>
            </a:r>
          </a:p>
        </p:txBody>
      </p:sp>
      <p:sp>
        <p:nvSpPr>
          <p:cNvPr id="25" name="Rectangle 24">
            <a:extLst>
              <a:ext uri="{FF2B5EF4-FFF2-40B4-BE49-F238E27FC236}">
                <a16:creationId xmlns:a16="http://schemas.microsoft.com/office/drawing/2014/main" id="{9CCB1542-647C-6640-B8C3-1A87CE7F95C7}"/>
              </a:ext>
            </a:extLst>
          </p:cNvPr>
          <p:cNvSpPr/>
          <p:nvPr/>
        </p:nvSpPr>
        <p:spPr>
          <a:xfrm>
            <a:off x="4594803" y="2926840"/>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start.</a:t>
            </a:r>
          </a:p>
        </p:txBody>
      </p:sp>
      <p:sp>
        <p:nvSpPr>
          <p:cNvPr id="97" name="TextBox 96">
            <a:extLst>
              <a:ext uri="{FF2B5EF4-FFF2-40B4-BE49-F238E27FC236}">
                <a16:creationId xmlns:a16="http://schemas.microsoft.com/office/drawing/2014/main" id="{6DD9175F-900B-A946-96FD-9BC5066AD78A}"/>
              </a:ext>
            </a:extLst>
          </p:cNvPr>
          <p:cNvSpPr txBox="1"/>
          <p:nvPr/>
        </p:nvSpPr>
        <p:spPr>
          <a:xfrm>
            <a:off x="4547974" y="115868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B485C15C-E1FC-D146-BA17-EF2E1B63AC11}"/>
              </a:ext>
            </a:extLst>
          </p:cNvPr>
          <p:cNvSpPr txBox="1"/>
          <p:nvPr/>
        </p:nvSpPr>
        <p:spPr>
          <a:xfrm>
            <a:off x="4594803"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6F3E8991-CEB3-D845-9343-55D56C641D00}"/>
              </a:ext>
            </a:extLst>
          </p:cNvPr>
          <p:cNvSpPr txBox="1"/>
          <p:nvPr/>
        </p:nvSpPr>
        <p:spPr>
          <a:xfrm>
            <a:off x="5026008"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BBD502EB-27B0-F24F-B466-98C081491AC5}"/>
              </a:ext>
            </a:extLst>
          </p:cNvPr>
          <p:cNvSpPr txBox="1"/>
          <p:nvPr/>
        </p:nvSpPr>
        <p:spPr>
          <a:xfrm>
            <a:off x="5457213"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2384AE6D-9D11-4B40-8F35-8E69533F1558}"/>
              </a:ext>
            </a:extLst>
          </p:cNvPr>
          <p:cNvSpPr txBox="1"/>
          <p:nvPr/>
        </p:nvSpPr>
        <p:spPr>
          <a:xfrm>
            <a:off x="5906052"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0117786-046F-FB41-AF8B-2F2894508EFD}"/>
              </a:ext>
            </a:extLst>
          </p:cNvPr>
          <p:cNvSpPr txBox="1"/>
          <p:nvPr/>
        </p:nvSpPr>
        <p:spPr>
          <a:xfrm>
            <a:off x="6337257"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2E2FF8E3-CF8C-074E-9579-687179D8DFBB}"/>
              </a:ext>
            </a:extLst>
          </p:cNvPr>
          <p:cNvSpPr txBox="1"/>
          <p:nvPr/>
        </p:nvSpPr>
        <p:spPr>
          <a:xfrm>
            <a:off x="6786096" y="15905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769D6BFF-331F-7243-BDEE-4DC319A225EF}"/>
              </a:ext>
            </a:extLst>
          </p:cNvPr>
          <p:cNvSpPr txBox="1"/>
          <p:nvPr/>
        </p:nvSpPr>
        <p:spPr>
          <a:xfrm>
            <a:off x="7199670" y="15905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B2AD8A8B-11BD-5343-AD2B-272BFAB06D1A}"/>
              </a:ext>
            </a:extLst>
          </p:cNvPr>
          <p:cNvSpPr txBox="1"/>
          <p:nvPr/>
        </p:nvSpPr>
        <p:spPr>
          <a:xfrm>
            <a:off x="737120" y="3664838"/>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AE37AAAC-1CC4-6F4B-BE62-4B8056A7E454}"/>
              </a:ext>
            </a:extLst>
          </p:cNvPr>
          <p:cNvSpPr txBox="1"/>
          <p:nvPr/>
        </p:nvSpPr>
        <p:spPr>
          <a:xfrm>
            <a:off x="1514020"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197F8C0D-2822-DB45-9C2B-BDFF32701518}"/>
              </a:ext>
            </a:extLst>
          </p:cNvPr>
          <p:cNvSpPr txBox="1"/>
          <p:nvPr/>
        </p:nvSpPr>
        <p:spPr>
          <a:xfrm>
            <a:off x="1945225"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90F2D0B-E0CF-1046-935B-03009EF5B488}"/>
              </a:ext>
            </a:extLst>
          </p:cNvPr>
          <p:cNvSpPr txBox="1"/>
          <p:nvPr/>
        </p:nvSpPr>
        <p:spPr>
          <a:xfrm>
            <a:off x="2376430"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969404A5-3F77-B040-9ACC-B0A931E55E7C}"/>
              </a:ext>
            </a:extLst>
          </p:cNvPr>
          <p:cNvSpPr txBox="1"/>
          <p:nvPr/>
        </p:nvSpPr>
        <p:spPr>
          <a:xfrm>
            <a:off x="2825269"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BDA992AF-3B1D-314A-A2AE-BFCEBB852F22}"/>
              </a:ext>
            </a:extLst>
          </p:cNvPr>
          <p:cNvSpPr txBox="1"/>
          <p:nvPr/>
        </p:nvSpPr>
        <p:spPr>
          <a:xfrm>
            <a:off x="3256474"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2AF5DC0B-A589-8746-AFBF-F2DFE304C6ED}"/>
              </a:ext>
            </a:extLst>
          </p:cNvPr>
          <p:cNvSpPr txBox="1"/>
          <p:nvPr/>
        </p:nvSpPr>
        <p:spPr>
          <a:xfrm>
            <a:off x="3705313" y="3693835"/>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BB931FCE-615D-0649-A908-DF516D7C30DD}"/>
              </a:ext>
            </a:extLst>
          </p:cNvPr>
          <p:cNvSpPr txBox="1"/>
          <p:nvPr/>
        </p:nvSpPr>
        <p:spPr>
          <a:xfrm>
            <a:off x="4118887" y="3693835"/>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D595EC44-6C15-8E47-B2F9-DB5DAEB88110}"/>
              </a:ext>
            </a:extLst>
          </p:cNvPr>
          <p:cNvSpPr txBox="1"/>
          <p:nvPr/>
        </p:nvSpPr>
        <p:spPr>
          <a:xfrm>
            <a:off x="811741" y="4172984"/>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583AEF39-9DF7-AA4F-8FE1-B11AC08F0D9B}"/>
              </a:ext>
            </a:extLst>
          </p:cNvPr>
          <p:cNvSpPr txBox="1"/>
          <p:nvPr/>
        </p:nvSpPr>
        <p:spPr>
          <a:xfrm>
            <a:off x="1514020"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DD9476A1-31A5-094E-996C-5BDD2DC013A2}"/>
              </a:ext>
            </a:extLst>
          </p:cNvPr>
          <p:cNvSpPr txBox="1"/>
          <p:nvPr/>
        </p:nvSpPr>
        <p:spPr>
          <a:xfrm>
            <a:off x="1945225"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35E2E519-09E9-0648-955C-035DEF3FB5B9}"/>
              </a:ext>
            </a:extLst>
          </p:cNvPr>
          <p:cNvSpPr txBox="1"/>
          <p:nvPr/>
        </p:nvSpPr>
        <p:spPr>
          <a:xfrm>
            <a:off x="2376430"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15293E03-6676-444C-BA9C-6DB1F60F4B74}"/>
              </a:ext>
            </a:extLst>
          </p:cNvPr>
          <p:cNvSpPr txBox="1"/>
          <p:nvPr/>
        </p:nvSpPr>
        <p:spPr>
          <a:xfrm>
            <a:off x="2825269"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68C3117C-870F-0048-B583-72A43413B9FA}"/>
              </a:ext>
            </a:extLst>
          </p:cNvPr>
          <p:cNvSpPr txBox="1"/>
          <p:nvPr/>
        </p:nvSpPr>
        <p:spPr>
          <a:xfrm>
            <a:off x="3256474"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B7FE896C-17ED-C246-9285-25A046F00D4C}"/>
              </a:ext>
            </a:extLst>
          </p:cNvPr>
          <p:cNvSpPr txBox="1"/>
          <p:nvPr/>
        </p:nvSpPr>
        <p:spPr>
          <a:xfrm>
            <a:off x="3705313" y="4226150"/>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96D05030-41D2-664A-B52C-66ADACFDFD1B}"/>
              </a:ext>
            </a:extLst>
          </p:cNvPr>
          <p:cNvSpPr txBox="1"/>
          <p:nvPr/>
        </p:nvSpPr>
        <p:spPr>
          <a:xfrm>
            <a:off x="4118887" y="4226150"/>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4A61783A-77BE-F44D-A27D-E97BBA6D9A3C}"/>
              </a:ext>
            </a:extLst>
          </p:cNvPr>
          <p:cNvSpPr txBox="1"/>
          <p:nvPr/>
        </p:nvSpPr>
        <p:spPr>
          <a:xfrm>
            <a:off x="811741" y="4859494"/>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"Queue"</a:t>
            </a:r>
          </a:p>
        </p:txBody>
      </p:sp>
      <p:cxnSp>
        <p:nvCxnSpPr>
          <p:cNvPr id="28" name="Straight Connector 27">
            <a:extLst>
              <a:ext uri="{FF2B5EF4-FFF2-40B4-BE49-F238E27FC236}">
                <a16:creationId xmlns:a16="http://schemas.microsoft.com/office/drawing/2014/main" id="{B5F443CD-47FB-5E42-91DD-F24E18EB4EF0}"/>
              </a:ext>
            </a:extLst>
          </p:cNvPr>
          <p:cNvCxnSpPr>
            <a:cxnSpLocks/>
          </p:cNvCxnSpPr>
          <p:nvPr/>
        </p:nvCxnSpPr>
        <p:spPr>
          <a:xfrm>
            <a:off x="155581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07A9E8D5-1365-9F40-915B-188DA208DB52}"/>
              </a:ext>
            </a:extLst>
          </p:cNvPr>
          <p:cNvCxnSpPr>
            <a:cxnSpLocks/>
          </p:cNvCxnSpPr>
          <p:nvPr/>
        </p:nvCxnSpPr>
        <p:spPr>
          <a:xfrm>
            <a:off x="1992811"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260BD88C-1A08-334E-8208-1FF9C6E09503}"/>
              </a:ext>
            </a:extLst>
          </p:cNvPr>
          <p:cNvCxnSpPr>
            <a:cxnSpLocks/>
          </p:cNvCxnSpPr>
          <p:nvPr/>
        </p:nvCxnSpPr>
        <p:spPr>
          <a:xfrm>
            <a:off x="2429809"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D449DD3-E561-274C-881A-309E7BC182B1}"/>
              </a:ext>
            </a:extLst>
          </p:cNvPr>
          <p:cNvCxnSpPr>
            <a:cxnSpLocks/>
          </p:cNvCxnSpPr>
          <p:nvPr/>
        </p:nvCxnSpPr>
        <p:spPr>
          <a:xfrm>
            <a:off x="2866807"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163E5D98-8090-1947-93DF-CDF0DF51035C}"/>
              </a:ext>
            </a:extLst>
          </p:cNvPr>
          <p:cNvCxnSpPr>
            <a:cxnSpLocks/>
          </p:cNvCxnSpPr>
          <p:nvPr/>
        </p:nvCxnSpPr>
        <p:spPr>
          <a:xfrm>
            <a:off x="3303805"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4BDA6572-4FEF-D847-8BA7-29BE9A462539}"/>
              </a:ext>
            </a:extLst>
          </p:cNvPr>
          <p:cNvCxnSpPr>
            <a:cxnSpLocks/>
          </p:cNvCxnSpPr>
          <p:nvPr/>
        </p:nvCxnSpPr>
        <p:spPr>
          <a:xfrm>
            <a:off x="3740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49E090EC-DDA9-AB4C-BC7B-08C666DB47F3}"/>
              </a:ext>
            </a:extLst>
          </p:cNvPr>
          <p:cNvCxnSpPr>
            <a:cxnSpLocks/>
          </p:cNvCxnSpPr>
          <p:nvPr/>
        </p:nvCxnSpPr>
        <p:spPr>
          <a:xfrm>
            <a:off x="4177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13786AB0-125D-AC45-A3E7-980714AD2D3D}"/>
              </a:ext>
            </a:extLst>
          </p:cNvPr>
          <p:cNvPicPr>
            <a:picLocks noChangeAspect="1"/>
          </p:cNvPicPr>
          <p:nvPr/>
        </p:nvPicPr>
        <p:blipFill>
          <a:blip r:embed="rId2"/>
          <a:stretch>
            <a:fillRect/>
          </a:stretch>
        </p:blipFill>
        <p:spPr>
          <a:xfrm>
            <a:off x="4936308" y="3784912"/>
            <a:ext cx="691983" cy="1036821"/>
          </a:xfrm>
          <a:prstGeom prst="rect">
            <a:avLst/>
          </a:prstGeom>
        </p:spPr>
      </p:pic>
      <p:pic>
        <p:nvPicPr>
          <p:cNvPr id="34" name="Picture 33">
            <a:extLst>
              <a:ext uri="{FF2B5EF4-FFF2-40B4-BE49-F238E27FC236}">
                <a16:creationId xmlns:a16="http://schemas.microsoft.com/office/drawing/2014/main" id="{8F70106B-4DF1-2441-B08B-E64548FF0F36}"/>
              </a:ext>
            </a:extLst>
          </p:cNvPr>
          <p:cNvPicPr>
            <a:picLocks noChangeAspect="1"/>
          </p:cNvPicPr>
          <p:nvPr/>
        </p:nvPicPr>
        <p:blipFill>
          <a:blip r:embed="rId3"/>
          <a:stretch>
            <a:fillRect/>
          </a:stretch>
        </p:blipFill>
        <p:spPr>
          <a:xfrm>
            <a:off x="5705612" y="4000168"/>
            <a:ext cx="394683" cy="754022"/>
          </a:xfrm>
          <a:prstGeom prst="rect">
            <a:avLst/>
          </a:prstGeom>
        </p:spPr>
      </p:pic>
      <p:pic>
        <p:nvPicPr>
          <p:cNvPr id="35" name="Picture 34">
            <a:extLst>
              <a:ext uri="{FF2B5EF4-FFF2-40B4-BE49-F238E27FC236}">
                <a16:creationId xmlns:a16="http://schemas.microsoft.com/office/drawing/2014/main" id="{FFE614B7-48DE-C14A-9908-805986B8B8D8}"/>
              </a:ext>
            </a:extLst>
          </p:cNvPr>
          <p:cNvPicPr>
            <a:picLocks noChangeAspect="1"/>
          </p:cNvPicPr>
          <p:nvPr/>
        </p:nvPicPr>
        <p:blipFill>
          <a:blip r:embed="rId4"/>
          <a:stretch>
            <a:fillRect/>
          </a:stretch>
        </p:blipFill>
        <p:spPr>
          <a:xfrm>
            <a:off x="6162819" y="4000168"/>
            <a:ext cx="294806" cy="754022"/>
          </a:xfrm>
          <a:prstGeom prst="rect">
            <a:avLst/>
          </a:prstGeom>
        </p:spPr>
      </p:pic>
      <p:pic>
        <p:nvPicPr>
          <p:cNvPr id="36" name="Picture 35">
            <a:extLst>
              <a:ext uri="{FF2B5EF4-FFF2-40B4-BE49-F238E27FC236}">
                <a16:creationId xmlns:a16="http://schemas.microsoft.com/office/drawing/2014/main" id="{B55CEC71-2FB8-AD45-85C5-BB0A06A1716B}"/>
              </a:ext>
            </a:extLst>
          </p:cNvPr>
          <p:cNvPicPr>
            <a:picLocks noChangeAspect="1"/>
          </p:cNvPicPr>
          <p:nvPr/>
        </p:nvPicPr>
        <p:blipFill>
          <a:blip r:embed="rId5"/>
          <a:stretch>
            <a:fillRect/>
          </a:stretch>
        </p:blipFill>
        <p:spPr>
          <a:xfrm>
            <a:off x="6565192" y="4000168"/>
            <a:ext cx="318774" cy="754022"/>
          </a:xfrm>
          <a:prstGeom prst="rect">
            <a:avLst/>
          </a:prstGeom>
        </p:spPr>
      </p:pic>
      <p:sp>
        <p:nvSpPr>
          <p:cNvPr id="37" name="Rectangle 36">
            <a:extLst>
              <a:ext uri="{FF2B5EF4-FFF2-40B4-BE49-F238E27FC236}">
                <a16:creationId xmlns:a16="http://schemas.microsoft.com/office/drawing/2014/main" id="{DCC4D69B-FF30-1F42-AF2E-D5201E9D7DDE}"/>
              </a:ext>
            </a:extLst>
          </p:cNvPr>
          <p:cNvSpPr/>
          <p:nvPr/>
        </p:nvSpPr>
        <p:spPr>
          <a:xfrm>
            <a:off x="811741" y="5462060"/>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end</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front</a:t>
            </a:r>
          </a:p>
          <a:p>
            <a:pPr marL="285750" indent="-285750">
              <a:spcBef>
                <a:spcPts val="200"/>
              </a:spcBef>
              <a:spcAft>
                <a:spcPts val="200"/>
              </a:spcAft>
              <a:buClr>
                <a:schemeClr val="accent1"/>
              </a:buClr>
              <a:buFont typeface="Wingdings" pitchFamily="2" charset="2"/>
              <a:buChar char="§"/>
            </a:pPr>
            <a:r>
              <a:rPr lang="en-US" dirty="0">
                <a:latin typeface="Arial"/>
                <a:cs typeface="Arial"/>
              </a:rPr>
              <a:t>First-In, First-Out (FIFO) </a:t>
            </a:r>
          </a:p>
        </p:txBody>
      </p:sp>
      <p:pic>
        <p:nvPicPr>
          <p:cNvPr id="45" name="Picture 44">
            <a:extLst>
              <a:ext uri="{FF2B5EF4-FFF2-40B4-BE49-F238E27FC236}">
                <a16:creationId xmlns:a16="http://schemas.microsoft.com/office/drawing/2014/main" id="{732AF93F-9A0E-0440-BB23-5F5105369364}"/>
              </a:ext>
            </a:extLst>
          </p:cNvPr>
          <p:cNvPicPr>
            <a:picLocks noChangeAspect="1"/>
          </p:cNvPicPr>
          <p:nvPr/>
        </p:nvPicPr>
        <p:blipFill>
          <a:blip r:embed="rId6"/>
          <a:stretch>
            <a:fillRect/>
          </a:stretch>
        </p:blipFill>
        <p:spPr>
          <a:xfrm>
            <a:off x="4964469" y="4966362"/>
            <a:ext cx="3171684" cy="1493869"/>
          </a:xfrm>
          <a:prstGeom prst="rect">
            <a:avLst/>
          </a:prstGeom>
        </p:spPr>
      </p:pic>
      <p:sp>
        <p:nvSpPr>
          <p:cNvPr id="130" name="Rectangle 129">
            <a:extLst>
              <a:ext uri="{FF2B5EF4-FFF2-40B4-BE49-F238E27FC236}">
                <a16:creationId xmlns:a16="http://schemas.microsoft.com/office/drawing/2014/main" id="{18C3662D-F4AE-C242-904E-FF83F7CFFBD3}"/>
              </a:ext>
            </a:extLst>
          </p:cNvPr>
          <p:cNvSpPr/>
          <p:nvPr/>
        </p:nvSpPr>
        <p:spPr>
          <a:xfrm>
            <a:off x="1277836" y="2008222"/>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131" name="Straight Arrow Connector 130">
            <a:extLst>
              <a:ext uri="{FF2B5EF4-FFF2-40B4-BE49-F238E27FC236}">
                <a16:creationId xmlns:a16="http://schemas.microsoft.com/office/drawing/2014/main" id="{9B0A0D9B-35F3-E246-8D94-ECD440F5AEB2}"/>
              </a:ext>
            </a:extLst>
          </p:cNvPr>
          <p:cNvCxnSpPr>
            <a:cxnSpLocks/>
          </p:cNvCxnSpPr>
          <p:nvPr/>
        </p:nvCxnSpPr>
        <p:spPr>
          <a:xfrm flipH="1">
            <a:off x="3485176" y="181021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33" name="Rectangle 132">
            <a:extLst>
              <a:ext uri="{FF2B5EF4-FFF2-40B4-BE49-F238E27FC236}">
                <a16:creationId xmlns:a16="http://schemas.microsoft.com/office/drawing/2014/main" id="{F34D14E1-EA89-864F-AD67-C8B353D037FD}"/>
              </a:ext>
            </a:extLst>
          </p:cNvPr>
          <p:cNvSpPr/>
          <p:nvPr/>
        </p:nvSpPr>
        <p:spPr>
          <a:xfrm>
            <a:off x="1273239" y="2008772"/>
            <a:ext cx="2353430"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4" name="Rectangle 133">
            <a:extLst>
              <a:ext uri="{FF2B5EF4-FFF2-40B4-BE49-F238E27FC236}">
                <a16:creationId xmlns:a16="http://schemas.microsoft.com/office/drawing/2014/main" id="{7F296333-A255-544B-9C3A-9A6247D21A66}"/>
              </a:ext>
            </a:extLst>
          </p:cNvPr>
          <p:cNvSpPr/>
          <p:nvPr/>
        </p:nvSpPr>
        <p:spPr>
          <a:xfrm>
            <a:off x="737120" y="2779745"/>
            <a:ext cx="1759131"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5" name="Rectangle 134">
            <a:extLst>
              <a:ext uri="{FF2B5EF4-FFF2-40B4-BE49-F238E27FC236}">
                <a16:creationId xmlns:a16="http://schemas.microsoft.com/office/drawing/2014/main" id="{8D75FD93-C362-2045-A0BD-AFAD89200F1D}"/>
              </a:ext>
            </a:extLst>
          </p:cNvPr>
          <p:cNvSpPr/>
          <p:nvPr/>
        </p:nvSpPr>
        <p:spPr>
          <a:xfrm>
            <a:off x="2503390" y="2781211"/>
            <a:ext cx="1691649"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6" name="Rectangle 135">
            <a:extLst>
              <a:ext uri="{FF2B5EF4-FFF2-40B4-BE49-F238E27FC236}">
                <a16:creationId xmlns:a16="http://schemas.microsoft.com/office/drawing/2014/main" id="{F447F0DF-92A6-E145-BE52-51B2064D3C26}"/>
              </a:ext>
            </a:extLst>
          </p:cNvPr>
          <p:cNvSpPr/>
          <p:nvPr/>
        </p:nvSpPr>
        <p:spPr>
          <a:xfrm>
            <a:off x="5026965" y="5901350"/>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7" name="Rectangle 136">
            <a:extLst>
              <a:ext uri="{FF2B5EF4-FFF2-40B4-BE49-F238E27FC236}">
                <a16:creationId xmlns:a16="http://schemas.microsoft.com/office/drawing/2014/main" id="{589AF72E-B19E-8A4E-B46B-6A132F9D734F}"/>
              </a:ext>
            </a:extLst>
          </p:cNvPr>
          <p:cNvSpPr/>
          <p:nvPr/>
        </p:nvSpPr>
        <p:spPr>
          <a:xfrm>
            <a:off x="5026965" y="6090456"/>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8" name="Rectangle 137">
            <a:extLst>
              <a:ext uri="{FF2B5EF4-FFF2-40B4-BE49-F238E27FC236}">
                <a16:creationId xmlns:a16="http://schemas.microsoft.com/office/drawing/2014/main" id="{6BCF2D2A-D83C-F34B-9831-04FDBBD888BD}"/>
              </a:ext>
            </a:extLst>
          </p:cNvPr>
          <p:cNvSpPr/>
          <p:nvPr/>
        </p:nvSpPr>
        <p:spPr>
          <a:xfrm>
            <a:off x="5028363" y="6276412"/>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9" name="Rectangle 138">
            <a:extLst>
              <a:ext uri="{FF2B5EF4-FFF2-40B4-BE49-F238E27FC236}">
                <a16:creationId xmlns:a16="http://schemas.microsoft.com/office/drawing/2014/main" id="{490B93C7-4860-D540-AB1F-3CC3D3C2ACD7}"/>
              </a:ext>
            </a:extLst>
          </p:cNvPr>
          <p:cNvSpPr/>
          <p:nvPr/>
        </p:nvSpPr>
        <p:spPr>
          <a:xfrm>
            <a:off x="7106267" y="6444850"/>
            <a:ext cx="1773242" cy="276999"/>
          </a:xfrm>
          <a:prstGeom prst="rect">
            <a:avLst/>
          </a:prstGeom>
        </p:spPr>
        <p:txBody>
          <a:bodyPr wrap="none">
            <a:spAutoFit/>
          </a:bodyPr>
          <a:lstStyle/>
          <a:p>
            <a:r>
              <a:rPr lang="en-US" altLang="zh-CN" sz="1200" dirty="0">
                <a:solidFill>
                  <a:schemeClr val="accent6"/>
                </a:solidFill>
                <a:latin typeface="Arial" panose="020B0604020202020204" pitchFamily="34" charset="0"/>
                <a:cs typeface="Arial" panose="020B0604020202020204" pitchFamily="34" charset="0"/>
              </a:rPr>
              <a:t>look</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at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the</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first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element</a:t>
            </a:r>
            <a:endParaRPr lang="en-US" sz="1200"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703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dissolve">
                                      <p:cBhvr>
                                        <p:cTn id="10" dur="500"/>
                                        <p:tgtEl>
                                          <p:spTgt spid="5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dissolve">
                                      <p:cBhvr>
                                        <p:cTn id="16" dur="500"/>
                                        <p:tgtEl>
                                          <p:spTgt spid="5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dissolve">
                                      <p:cBhvr>
                                        <p:cTn id="31" dur="500"/>
                                        <p:tgtEl>
                                          <p:spTgt spid="6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dissolve">
                                      <p:cBhvr>
                                        <p:cTn id="34" dur="500"/>
                                        <p:tgtEl>
                                          <p:spTgt spid="6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dissolve">
                                      <p:cBhvr>
                                        <p:cTn id="37" dur="500"/>
                                        <p:tgtEl>
                                          <p:spTgt spid="6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dissolve">
                                      <p:cBhvr>
                                        <p:cTn id="40" dur="500"/>
                                        <p:tgtEl>
                                          <p:spTgt spid="6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dissolve">
                                      <p:cBhvr>
                                        <p:cTn id="43" dur="500"/>
                                        <p:tgtEl>
                                          <p:spTgt spid="6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dissolve">
                                      <p:cBhvr>
                                        <p:cTn id="46" dur="500"/>
                                        <p:tgtEl>
                                          <p:spTgt spid="6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dissolve">
                                      <p:cBhvr>
                                        <p:cTn id="49" dur="500"/>
                                        <p:tgtEl>
                                          <p:spTgt spid="6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dissolve">
                                      <p:cBhvr>
                                        <p:cTn id="52" dur="500"/>
                                        <p:tgtEl>
                                          <p:spTgt spid="6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dissolve">
                                      <p:cBhvr>
                                        <p:cTn id="55" dur="500"/>
                                        <p:tgtEl>
                                          <p:spTgt spid="6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dissolve">
                                      <p:cBhvr>
                                        <p:cTn id="61" dur="500"/>
                                        <p:tgtEl>
                                          <p:spTgt spid="7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dissolve">
                                      <p:cBhvr>
                                        <p:cTn id="64" dur="500"/>
                                        <p:tgtEl>
                                          <p:spTgt spid="7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dissolve">
                                      <p:cBhvr>
                                        <p:cTn id="67" dur="500"/>
                                        <p:tgtEl>
                                          <p:spTgt spid="4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dissolve">
                                      <p:cBhvr>
                                        <p:cTn id="70" dur="500"/>
                                        <p:tgtEl>
                                          <p:spTgt spid="9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dissolve">
                                      <p:cBhvr>
                                        <p:cTn id="73" dur="500"/>
                                        <p:tgtEl>
                                          <p:spTgt spid="9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dissolve">
                                      <p:cBhvr>
                                        <p:cTn id="76" dur="500"/>
                                        <p:tgtEl>
                                          <p:spTgt spid="9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dissolve">
                                      <p:cBhvr>
                                        <p:cTn id="79" dur="500"/>
                                        <p:tgtEl>
                                          <p:spTgt spid="10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dissolve">
                                      <p:cBhvr>
                                        <p:cTn id="82" dur="500"/>
                                        <p:tgtEl>
                                          <p:spTgt spid="10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dissolve">
                                      <p:cBhvr>
                                        <p:cTn id="85" dur="500"/>
                                        <p:tgtEl>
                                          <p:spTgt spid="10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dissolve">
                                      <p:cBhvr>
                                        <p:cTn id="88" dur="500"/>
                                        <p:tgtEl>
                                          <p:spTgt spid="10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dissolve">
                                      <p:cBhvr>
                                        <p:cTn id="91" dur="500"/>
                                        <p:tgtEl>
                                          <p:spTgt spid="104"/>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131"/>
                                        </p:tgtEl>
                                        <p:attrNameLst>
                                          <p:attrName>style.visibility</p:attrName>
                                        </p:attrNameLst>
                                      </p:cBhvr>
                                      <p:to>
                                        <p:strVal val="visible"/>
                                      </p:to>
                                    </p:set>
                                    <p:animEffect transition="in" filter="dissolve">
                                      <p:cBhvr>
                                        <p:cTn id="96" dur="500"/>
                                        <p:tgtEl>
                                          <p:spTgt spid="131"/>
                                        </p:tgtEl>
                                      </p:cBhvr>
                                    </p:animEffect>
                                  </p:childTnLst>
                                  <p:subTnLst>
                                    <p:set>
                                      <p:cBhvr override="childStyle">
                                        <p:cTn dur="1" fill="hold" display="0" masterRel="nextClick" afterEffect="1"/>
                                        <p:tgtEl>
                                          <p:spTgt spid="131"/>
                                        </p:tgtEl>
                                        <p:attrNameLst>
                                          <p:attrName>style.visibility</p:attrName>
                                        </p:attrNameLst>
                                      </p:cBhvr>
                                      <p:to>
                                        <p:strVal val="hidden"/>
                                      </p:to>
                                    </p:set>
                                  </p:subTnLst>
                                </p:cTn>
                              </p:par>
                              <p:par>
                                <p:cTn id="97" presetID="9" presetClass="entr" presetSubtype="0" fill="hold" grpId="0" nodeType="with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dissolve">
                                      <p:cBhvr>
                                        <p:cTn id="99" dur="500"/>
                                        <p:tgtEl>
                                          <p:spTgt spid="130"/>
                                        </p:tgtEl>
                                      </p:cBhvr>
                                    </p:animEffec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dissolve">
                                      <p:cBhvr>
                                        <p:cTn id="104" dur="500"/>
                                        <p:tgtEl>
                                          <p:spTgt spid="2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05"/>
                                        </p:tgtEl>
                                        <p:attrNameLst>
                                          <p:attrName>style.visibility</p:attrName>
                                        </p:attrNameLst>
                                      </p:cBhvr>
                                      <p:to>
                                        <p:strVal val="visible"/>
                                      </p:to>
                                    </p:set>
                                    <p:animEffect transition="in" filter="dissolve">
                                      <p:cBhvr>
                                        <p:cTn id="109" dur="500"/>
                                        <p:tgtEl>
                                          <p:spTgt spid="105"/>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3"/>
                                        </p:tgtEl>
                                        <p:attrNameLst>
                                          <p:attrName>style.visibility</p:attrName>
                                        </p:attrNameLst>
                                      </p:cBhvr>
                                      <p:to>
                                        <p:strVal val="visible"/>
                                      </p:to>
                                    </p:set>
                                    <p:animEffect transition="in" filter="dissolve">
                                      <p:cBhvr>
                                        <p:cTn id="112" dur="500"/>
                                        <p:tgtEl>
                                          <p:spTgt spid="11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14"/>
                                        </p:tgtEl>
                                        <p:attrNameLst>
                                          <p:attrName>style.visibility</p:attrName>
                                        </p:attrNameLst>
                                      </p:cBhvr>
                                      <p:to>
                                        <p:strVal val="visible"/>
                                      </p:to>
                                    </p:set>
                                    <p:animEffect transition="in" filter="dissolve">
                                      <p:cBhvr>
                                        <p:cTn id="115" dur="500"/>
                                        <p:tgtEl>
                                          <p:spTgt spid="114"/>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dissolve">
                                      <p:cBhvr>
                                        <p:cTn id="120" dur="500"/>
                                        <p:tgtEl>
                                          <p:spTgt spid="28"/>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33"/>
                                        </p:tgtEl>
                                        <p:attrNameLst>
                                          <p:attrName>style.visibility</p:attrName>
                                        </p:attrNameLst>
                                      </p:cBhvr>
                                      <p:to>
                                        <p:strVal val="visible"/>
                                      </p:to>
                                    </p:set>
                                    <p:animEffect transition="in" filter="dissolve">
                                      <p:cBhvr>
                                        <p:cTn id="125" dur="500"/>
                                        <p:tgtEl>
                                          <p:spTgt spid="133"/>
                                        </p:tgtEl>
                                      </p:cBhvr>
                                    </p:animEffect>
                                  </p:childTnLst>
                                  <p:subTnLst>
                                    <p:set>
                                      <p:cBhvr override="childStyle">
                                        <p:cTn dur="1" fill="hold" display="0" masterRel="nextClick" afterEffect="1"/>
                                        <p:tgtEl>
                                          <p:spTgt spid="133"/>
                                        </p:tgtEl>
                                        <p:attrNameLst>
                                          <p:attrName>style.visibility</p:attrName>
                                        </p:attrNameLst>
                                      </p:cBhvr>
                                      <p:to>
                                        <p:strVal val="hidden"/>
                                      </p:to>
                                    </p:set>
                                  </p:sub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15"/>
                                        </p:tgtEl>
                                        <p:attrNameLst>
                                          <p:attrName>style.visibility</p:attrName>
                                        </p:attrNameLst>
                                      </p:cBhvr>
                                      <p:to>
                                        <p:strVal val="visible"/>
                                      </p:to>
                                    </p:set>
                                    <p:animEffect transition="in" filter="dissolve">
                                      <p:cBhvr>
                                        <p:cTn id="130" dur="500"/>
                                        <p:tgtEl>
                                          <p:spTgt spid="11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16"/>
                                        </p:tgtEl>
                                        <p:attrNameLst>
                                          <p:attrName>style.visibility</p:attrName>
                                        </p:attrNameLst>
                                      </p:cBhvr>
                                      <p:to>
                                        <p:strVal val="visible"/>
                                      </p:to>
                                    </p:set>
                                    <p:animEffect transition="in" filter="dissolve">
                                      <p:cBhvr>
                                        <p:cTn id="133" dur="500"/>
                                        <p:tgtEl>
                                          <p:spTgt spid="116"/>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06"/>
                                        </p:tgtEl>
                                        <p:attrNameLst>
                                          <p:attrName>style.visibility</p:attrName>
                                        </p:attrNameLst>
                                      </p:cBhvr>
                                      <p:to>
                                        <p:strVal val="visible"/>
                                      </p:to>
                                    </p:set>
                                    <p:animEffect transition="in" filter="dissolve">
                                      <p:cBhvr>
                                        <p:cTn id="138" dur="500"/>
                                        <p:tgtEl>
                                          <p:spTgt spid="106"/>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dissolv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134"/>
                                        </p:tgtEl>
                                        <p:attrNameLst>
                                          <p:attrName>style.visibility</p:attrName>
                                        </p:attrNameLst>
                                      </p:cBhvr>
                                      <p:to>
                                        <p:strVal val="visible"/>
                                      </p:to>
                                    </p:set>
                                    <p:animEffect transition="in" filter="dissolve">
                                      <p:cBhvr>
                                        <p:cTn id="148" dur="500"/>
                                        <p:tgtEl>
                                          <p:spTgt spid="134"/>
                                        </p:tgtEl>
                                      </p:cBhvr>
                                    </p:animEffec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17"/>
                                        </p:tgtEl>
                                        <p:attrNameLst>
                                          <p:attrName>style.visibility</p:attrName>
                                        </p:attrNameLst>
                                      </p:cBhvr>
                                      <p:to>
                                        <p:strVal val="visible"/>
                                      </p:to>
                                    </p:set>
                                    <p:animEffect transition="in" filter="dissolve">
                                      <p:cBhvr>
                                        <p:cTn id="153" dur="500"/>
                                        <p:tgtEl>
                                          <p:spTgt spid="117"/>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18"/>
                                        </p:tgtEl>
                                        <p:attrNameLst>
                                          <p:attrName>style.visibility</p:attrName>
                                        </p:attrNameLst>
                                      </p:cBhvr>
                                      <p:to>
                                        <p:strVal val="visible"/>
                                      </p:to>
                                    </p:set>
                                    <p:animEffect transition="in" filter="dissolve">
                                      <p:cBhvr>
                                        <p:cTn id="156" dur="500"/>
                                        <p:tgtEl>
                                          <p:spTgt spid="118"/>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107"/>
                                        </p:tgtEl>
                                        <p:attrNameLst>
                                          <p:attrName>style.visibility</p:attrName>
                                        </p:attrNameLst>
                                      </p:cBhvr>
                                      <p:to>
                                        <p:strVal val="visible"/>
                                      </p:to>
                                    </p:set>
                                    <p:animEffect transition="in" filter="dissolve">
                                      <p:cBhvr>
                                        <p:cTn id="161" dur="500"/>
                                        <p:tgtEl>
                                          <p:spTgt spid="10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122"/>
                                        </p:tgtEl>
                                        <p:attrNameLst>
                                          <p:attrName>style.visibility</p:attrName>
                                        </p:attrNameLst>
                                      </p:cBhvr>
                                      <p:to>
                                        <p:strVal val="visible"/>
                                      </p:to>
                                    </p:set>
                                    <p:animEffect transition="in" filter="dissolve">
                                      <p:cBhvr>
                                        <p:cTn id="166" dur="500"/>
                                        <p:tgtEl>
                                          <p:spTgt spid="122"/>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135"/>
                                        </p:tgtEl>
                                        <p:attrNameLst>
                                          <p:attrName>style.visibility</p:attrName>
                                        </p:attrNameLst>
                                      </p:cBhvr>
                                      <p:to>
                                        <p:strVal val="visible"/>
                                      </p:to>
                                    </p:set>
                                    <p:animEffect transition="in" filter="dissolve">
                                      <p:cBhvr>
                                        <p:cTn id="171" dur="500"/>
                                        <p:tgtEl>
                                          <p:spTgt spid="135"/>
                                        </p:tgtEl>
                                      </p:cBhvr>
                                    </p:animEffec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dissolve">
                                      <p:cBhvr>
                                        <p:cTn id="176" dur="500"/>
                                        <p:tgtEl>
                                          <p:spTgt spid="119"/>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20"/>
                                        </p:tgtEl>
                                        <p:attrNameLst>
                                          <p:attrName>style.visibility</p:attrName>
                                        </p:attrNameLst>
                                      </p:cBhvr>
                                      <p:to>
                                        <p:strVal val="visible"/>
                                      </p:to>
                                    </p:set>
                                    <p:animEffect transition="in" filter="dissolve">
                                      <p:cBhvr>
                                        <p:cTn id="179" dur="500"/>
                                        <p:tgtEl>
                                          <p:spTgt spid="120"/>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108"/>
                                        </p:tgtEl>
                                        <p:attrNameLst>
                                          <p:attrName>style.visibility</p:attrName>
                                        </p:attrNameLst>
                                      </p:cBhvr>
                                      <p:to>
                                        <p:strVal val="visible"/>
                                      </p:to>
                                    </p:set>
                                    <p:animEffect transition="in" filter="dissolve">
                                      <p:cBhvr>
                                        <p:cTn id="184" dur="500"/>
                                        <p:tgtEl>
                                          <p:spTgt spid="108"/>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nodeType="clickEffect">
                                  <p:stCondLst>
                                    <p:cond delay="0"/>
                                  </p:stCondLst>
                                  <p:childTnLst>
                                    <p:set>
                                      <p:cBhvr>
                                        <p:cTn id="188" dur="1" fill="hold">
                                          <p:stCondLst>
                                            <p:cond delay="0"/>
                                          </p:stCondLst>
                                        </p:cTn>
                                        <p:tgtEl>
                                          <p:spTgt spid="123"/>
                                        </p:tgtEl>
                                        <p:attrNameLst>
                                          <p:attrName>style.visibility</p:attrName>
                                        </p:attrNameLst>
                                      </p:cBhvr>
                                      <p:to>
                                        <p:strVal val="visible"/>
                                      </p:to>
                                    </p:set>
                                    <p:animEffect transition="in" filter="dissolve">
                                      <p:cBhvr>
                                        <p:cTn id="189" dur="500"/>
                                        <p:tgtEl>
                                          <p:spTgt spid="123"/>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109"/>
                                        </p:tgtEl>
                                        <p:attrNameLst>
                                          <p:attrName>style.visibility</p:attrName>
                                        </p:attrNameLst>
                                      </p:cBhvr>
                                      <p:to>
                                        <p:strVal val="visible"/>
                                      </p:to>
                                    </p:set>
                                    <p:animEffect transition="in" filter="dissolve">
                                      <p:cBhvr>
                                        <p:cTn id="194" dur="500"/>
                                        <p:tgtEl>
                                          <p:spTgt spid="109"/>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124"/>
                                        </p:tgtEl>
                                        <p:attrNameLst>
                                          <p:attrName>style.visibility</p:attrName>
                                        </p:attrNameLst>
                                      </p:cBhvr>
                                      <p:to>
                                        <p:strVal val="visible"/>
                                      </p:to>
                                    </p:set>
                                    <p:animEffect transition="in" filter="dissolve">
                                      <p:cBhvr>
                                        <p:cTn id="199" dur="500"/>
                                        <p:tgtEl>
                                          <p:spTgt spid="124"/>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110"/>
                                        </p:tgtEl>
                                        <p:attrNameLst>
                                          <p:attrName>style.visibility</p:attrName>
                                        </p:attrNameLst>
                                      </p:cBhvr>
                                      <p:to>
                                        <p:strVal val="visible"/>
                                      </p:to>
                                    </p:set>
                                    <p:animEffect transition="in" filter="dissolve">
                                      <p:cBhvr>
                                        <p:cTn id="204" dur="500"/>
                                        <p:tgtEl>
                                          <p:spTgt spid="110"/>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nodeType="clickEffect">
                                  <p:stCondLst>
                                    <p:cond delay="0"/>
                                  </p:stCondLst>
                                  <p:childTnLst>
                                    <p:set>
                                      <p:cBhvr>
                                        <p:cTn id="208" dur="1" fill="hold">
                                          <p:stCondLst>
                                            <p:cond delay="0"/>
                                          </p:stCondLst>
                                        </p:cTn>
                                        <p:tgtEl>
                                          <p:spTgt spid="125"/>
                                        </p:tgtEl>
                                        <p:attrNameLst>
                                          <p:attrName>style.visibility</p:attrName>
                                        </p:attrNameLst>
                                      </p:cBhvr>
                                      <p:to>
                                        <p:strVal val="visible"/>
                                      </p:to>
                                    </p:set>
                                    <p:animEffect transition="in" filter="dissolve">
                                      <p:cBhvr>
                                        <p:cTn id="209" dur="500"/>
                                        <p:tgtEl>
                                          <p:spTgt spid="12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11"/>
                                        </p:tgtEl>
                                        <p:attrNameLst>
                                          <p:attrName>style.visibility</p:attrName>
                                        </p:attrNameLst>
                                      </p:cBhvr>
                                      <p:to>
                                        <p:strVal val="visible"/>
                                      </p:to>
                                    </p:set>
                                    <p:animEffect transition="in" filter="dissolve">
                                      <p:cBhvr>
                                        <p:cTn id="214" dur="500"/>
                                        <p:tgtEl>
                                          <p:spTgt spid="111"/>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127"/>
                                        </p:tgtEl>
                                        <p:attrNameLst>
                                          <p:attrName>style.visibility</p:attrName>
                                        </p:attrNameLst>
                                      </p:cBhvr>
                                      <p:to>
                                        <p:strVal val="visible"/>
                                      </p:to>
                                    </p:set>
                                    <p:animEffect transition="in" filter="dissolve">
                                      <p:cBhvr>
                                        <p:cTn id="219" dur="500"/>
                                        <p:tgtEl>
                                          <p:spTgt spid="127"/>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112"/>
                                        </p:tgtEl>
                                        <p:attrNameLst>
                                          <p:attrName>style.visibility</p:attrName>
                                        </p:attrNameLst>
                                      </p:cBhvr>
                                      <p:to>
                                        <p:strVal val="visible"/>
                                      </p:to>
                                    </p:set>
                                    <p:animEffect transition="in" filter="dissolve">
                                      <p:cBhvr>
                                        <p:cTn id="224" dur="500"/>
                                        <p:tgtEl>
                                          <p:spTgt spid="112"/>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26"/>
                                        </p:tgtEl>
                                        <p:attrNameLst>
                                          <p:attrName>style.visibility</p:attrName>
                                        </p:attrNameLst>
                                      </p:cBhvr>
                                      <p:to>
                                        <p:strVal val="visible"/>
                                      </p:to>
                                    </p:set>
                                    <p:animEffect transition="in" filter="dissolve">
                                      <p:cBhvr>
                                        <p:cTn id="229" dur="500"/>
                                        <p:tgtEl>
                                          <p:spTgt spid="26"/>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nodeType="clickEffect">
                                  <p:stCondLst>
                                    <p:cond delay="0"/>
                                  </p:stCondLst>
                                  <p:childTnLst>
                                    <p:set>
                                      <p:cBhvr>
                                        <p:cTn id="233" dur="1" fill="hold">
                                          <p:stCondLst>
                                            <p:cond delay="0"/>
                                          </p:stCondLst>
                                        </p:cTn>
                                        <p:tgtEl>
                                          <p:spTgt spid="33"/>
                                        </p:tgtEl>
                                        <p:attrNameLst>
                                          <p:attrName>style.visibility</p:attrName>
                                        </p:attrNameLst>
                                      </p:cBhvr>
                                      <p:to>
                                        <p:strVal val="visible"/>
                                      </p:to>
                                    </p:set>
                                    <p:animEffect transition="in" filter="dissolve">
                                      <p:cBhvr>
                                        <p:cTn id="234" dur="500"/>
                                        <p:tgtEl>
                                          <p:spTgt spid="33"/>
                                        </p:tgtEl>
                                      </p:cBhvr>
                                    </p:animEffect>
                                  </p:childTnLst>
                                </p:cTn>
                              </p:par>
                              <p:par>
                                <p:cTn id="235" presetID="9" presetClass="entr" presetSubtype="0" fill="hold"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dissolve">
                                      <p:cBhvr>
                                        <p:cTn id="237" dur="500"/>
                                        <p:tgtEl>
                                          <p:spTgt spid="34"/>
                                        </p:tgtEl>
                                      </p:cBhvr>
                                    </p:animEffect>
                                  </p:childTnLst>
                                </p:cTn>
                              </p:par>
                              <p:par>
                                <p:cTn id="238" presetID="9" presetClass="entr" presetSubtype="0" fill="hold" nodeType="withEffect">
                                  <p:stCondLst>
                                    <p:cond delay="0"/>
                                  </p:stCondLst>
                                  <p:childTnLst>
                                    <p:set>
                                      <p:cBhvr>
                                        <p:cTn id="239" dur="1" fill="hold">
                                          <p:stCondLst>
                                            <p:cond delay="0"/>
                                          </p:stCondLst>
                                        </p:cTn>
                                        <p:tgtEl>
                                          <p:spTgt spid="35"/>
                                        </p:tgtEl>
                                        <p:attrNameLst>
                                          <p:attrName>style.visibility</p:attrName>
                                        </p:attrNameLst>
                                      </p:cBhvr>
                                      <p:to>
                                        <p:strVal val="visible"/>
                                      </p:to>
                                    </p:set>
                                    <p:animEffect transition="in" filter="dissolve">
                                      <p:cBhvr>
                                        <p:cTn id="240" dur="500"/>
                                        <p:tgtEl>
                                          <p:spTgt spid="35"/>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37"/>
                                        </p:tgtEl>
                                        <p:attrNameLst>
                                          <p:attrName>style.visibility</p:attrName>
                                        </p:attrNameLst>
                                      </p:cBhvr>
                                      <p:to>
                                        <p:strVal val="visible"/>
                                      </p:to>
                                    </p:set>
                                    <p:animEffect transition="in" filter="dissolve">
                                      <p:cBhvr>
                                        <p:cTn id="245" dur="500"/>
                                        <p:tgtEl>
                                          <p:spTgt spid="3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37">
                                            <p:txEl>
                                              <p:pRg st="0" end="0"/>
                                            </p:txEl>
                                          </p:spTgt>
                                        </p:tgtEl>
                                        <p:attrNameLst>
                                          <p:attrName>style.visibility</p:attrName>
                                        </p:attrNameLst>
                                      </p:cBhvr>
                                      <p:to>
                                        <p:strVal val="visible"/>
                                      </p:to>
                                    </p:set>
                                    <p:animEffect transition="in" filter="dissolve">
                                      <p:cBhvr>
                                        <p:cTn id="250" dur="500"/>
                                        <p:tgtEl>
                                          <p:spTgt spid="37">
                                            <p:txEl>
                                              <p:pRg st="0" end="0"/>
                                            </p:txEl>
                                          </p:spTgt>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36"/>
                                        </p:tgtEl>
                                        <p:attrNameLst>
                                          <p:attrName>style.visibility</p:attrName>
                                        </p:attrNameLst>
                                      </p:cBhvr>
                                      <p:to>
                                        <p:strVal val="visible"/>
                                      </p:to>
                                    </p:set>
                                    <p:animEffect transition="in" filter="dissolve">
                                      <p:cBhvr>
                                        <p:cTn id="255" dur="500"/>
                                        <p:tgtEl>
                                          <p:spTgt spid="36"/>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37">
                                            <p:txEl>
                                              <p:pRg st="1" end="1"/>
                                            </p:txEl>
                                          </p:spTgt>
                                        </p:tgtEl>
                                        <p:attrNameLst>
                                          <p:attrName>style.visibility</p:attrName>
                                        </p:attrNameLst>
                                      </p:cBhvr>
                                      <p:to>
                                        <p:strVal val="visible"/>
                                      </p:to>
                                    </p:set>
                                    <p:animEffect transition="in" filter="dissolve">
                                      <p:cBhvr>
                                        <p:cTn id="260" dur="500"/>
                                        <p:tgtEl>
                                          <p:spTgt spid="37">
                                            <p:txEl>
                                              <p:pRg st="1" end="1"/>
                                            </p:txEl>
                                          </p:spTgt>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xit" presetSubtype="0" fill="hold" nodeType="clickEffect">
                                  <p:stCondLst>
                                    <p:cond delay="0"/>
                                  </p:stCondLst>
                                  <p:childTnLst>
                                    <p:animEffect transition="out" filter="dissolve">
                                      <p:cBhvr>
                                        <p:cTn id="264" dur="500"/>
                                        <p:tgtEl>
                                          <p:spTgt spid="34"/>
                                        </p:tgtEl>
                                      </p:cBhvr>
                                    </p:animEffect>
                                    <p:set>
                                      <p:cBhvr>
                                        <p:cTn id="265" dur="1" fill="hold">
                                          <p:stCondLst>
                                            <p:cond delay="499"/>
                                          </p:stCondLst>
                                        </p:cTn>
                                        <p:tgtEl>
                                          <p:spTgt spid="34"/>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37">
                                            <p:txEl>
                                              <p:pRg st="2" end="2"/>
                                            </p:txEl>
                                          </p:spTgt>
                                        </p:tgtEl>
                                        <p:attrNameLst>
                                          <p:attrName>style.visibility</p:attrName>
                                        </p:attrNameLst>
                                      </p:cBhvr>
                                      <p:to>
                                        <p:strVal val="visible"/>
                                      </p:to>
                                    </p:set>
                                    <p:animEffect transition="in" filter="dissolve">
                                      <p:cBhvr>
                                        <p:cTn id="270" dur="500"/>
                                        <p:tgtEl>
                                          <p:spTgt spid="37">
                                            <p:txEl>
                                              <p:pRg st="2" end="2"/>
                                            </p:txEl>
                                          </p:spTgt>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nodeType="clickEffect">
                                  <p:stCondLst>
                                    <p:cond delay="0"/>
                                  </p:stCondLst>
                                  <p:childTnLst>
                                    <p:set>
                                      <p:cBhvr>
                                        <p:cTn id="274" dur="1" fill="hold">
                                          <p:stCondLst>
                                            <p:cond delay="0"/>
                                          </p:stCondLst>
                                        </p:cTn>
                                        <p:tgtEl>
                                          <p:spTgt spid="45"/>
                                        </p:tgtEl>
                                        <p:attrNameLst>
                                          <p:attrName>style.visibility</p:attrName>
                                        </p:attrNameLst>
                                      </p:cBhvr>
                                      <p:to>
                                        <p:strVal val="visible"/>
                                      </p:to>
                                    </p:set>
                                    <p:animEffect transition="in" filter="dissolve">
                                      <p:cBhvr>
                                        <p:cTn id="275" dur="500"/>
                                        <p:tgtEl>
                                          <p:spTgt spid="45"/>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grpId="0" nodeType="clickEffect">
                                  <p:stCondLst>
                                    <p:cond delay="0"/>
                                  </p:stCondLst>
                                  <p:childTnLst>
                                    <p:set>
                                      <p:cBhvr>
                                        <p:cTn id="279" dur="1" fill="hold">
                                          <p:stCondLst>
                                            <p:cond delay="0"/>
                                          </p:stCondLst>
                                        </p:cTn>
                                        <p:tgtEl>
                                          <p:spTgt spid="136"/>
                                        </p:tgtEl>
                                        <p:attrNameLst>
                                          <p:attrName>style.visibility</p:attrName>
                                        </p:attrNameLst>
                                      </p:cBhvr>
                                      <p:to>
                                        <p:strVal val="visible"/>
                                      </p:to>
                                    </p:set>
                                    <p:animEffect transition="in" filter="dissolve">
                                      <p:cBhvr>
                                        <p:cTn id="280" dur="500"/>
                                        <p:tgtEl>
                                          <p:spTgt spid="136"/>
                                        </p:tgtEl>
                                      </p:cBhvr>
                                    </p:animEffec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37"/>
                                        </p:tgtEl>
                                        <p:attrNameLst>
                                          <p:attrName>style.visibility</p:attrName>
                                        </p:attrNameLst>
                                      </p:cBhvr>
                                      <p:to>
                                        <p:strVal val="visible"/>
                                      </p:to>
                                    </p:set>
                                    <p:animEffect transition="in" filter="dissolve">
                                      <p:cBhvr>
                                        <p:cTn id="285" dur="500"/>
                                        <p:tgtEl>
                                          <p:spTgt spid="137"/>
                                        </p:tgtEl>
                                      </p:cBhvr>
                                    </p:animEffec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286" fill="hold">
                      <p:stCondLst>
                        <p:cond delay="indefinite"/>
                      </p:stCondLst>
                      <p:childTnLst>
                        <p:par>
                          <p:cTn id="287" fill="hold">
                            <p:stCondLst>
                              <p:cond delay="0"/>
                            </p:stCondLst>
                            <p:childTnLst>
                              <p:par>
                                <p:cTn id="288" presetID="9" presetClass="entr" presetSubtype="0" fill="hold" grpId="0" nodeType="clickEffect">
                                  <p:stCondLst>
                                    <p:cond delay="0"/>
                                  </p:stCondLst>
                                  <p:childTnLst>
                                    <p:set>
                                      <p:cBhvr>
                                        <p:cTn id="289" dur="1" fill="hold">
                                          <p:stCondLst>
                                            <p:cond delay="0"/>
                                          </p:stCondLst>
                                        </p:cTn>
                                        <p:tgtEl>
                                          <p:spTgt spid="138"/>
                                        </p:tgtEl>
                                        <p:attrNameLst>
                                          <p:attrName>style.visibility</p:attrName>
                                        </p:attrNameLst>
                                      </p:cBhvr>
                                      <p:to>
                                        <p:strVal val="visible"/>
                                      </p:to>
                                    </p:set>
                                    <p:animEffect transition="in" filter="dissolve">
                                      <p:cBhvr>
                                        <p:cTn id="290" dur="500"/>
                                        <p:tgtEl>
                                          <p:spTgt spid="138"/>
                                        </p:tgtEl>
                                      </p:cBhvr>
                                    </p:animEffect>
                                  </p:childTnLst>
                                </p:cTn>
                              </p:par>
                              <p:par>
                                <p:cTn id="291" presetID="9" presetClass="entr" presetSubtype="0" fill="hold" grpId="0" nodeType="withEffect">
                                  <p:stCondLst>
                                    <p:cond delay="0"/>
                                  </p:stCondLst>
                                  <p:childTnLst>
                                    <p:set>
                                      <p:cBhvr>
                                        <p:cTn id="292" dur="1" fill="hold">
                                          <p:stCondLst>
                                            <p:cond delay="0"/>
                                          </p:stCondLst>
                                        </p:cTn>
                                        <p:tgtEl>
                                          <p:spTgt spid="139"/>
                                        </p:tgtEl>
                                        <p:attrNameLst>
                                          <p:attrName>style.visibility</p:attrName>
                                        </p:attrNameLst>
                                      </p:cBhvr>
                                      <p:to>
                                        <p:strVal val="visible"/>
                                      </p:to>
                                    </p:set>
                                    <p:animEffect transition="in" filter="dissolve">
                                      <p:cBhvr>
                                        <p:cTn id="293"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44" grpId="0" animBg="1"/>
      <p:bldP spid="25" grpId="0" animBg="1"/>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26" grpId="0" animBg="1"/>
      <p:bldP spid="37" grpId="0" animBg="1"/>
      <p:bldP spid="130" grpId="0" animBg="1"/>
      <p:bldP spid="133" grpId="0" animBg="1"/>
      <p:bldP spid="134" grpId="0" animBg="1"/>
      <p:bldP spid="135" grpId="0" animBg="1"/>
      <p:bldP spid="136" grpId="0" animBg="1"/>
      <p:bldP spid="137" grpId="0" animBg="1"/>
      <p:bldP spid="138" grpId="0" animBg="1"/>
      <p:bldP spid="1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p:txBody>
          <a:bodyPr/>
          <a:lstStyle/>
          <a:p>
            <a:r>
              <a:rPr lang="en-US" altLang="zh-CN" dirty="0"/>
              <a:t>Level-order</a:t>
            </a:r>
            <a:r>
              <a:rPr lang="zh-CN" altLang="en-US" dirty="0"/>
              <a:t> </a:t>
            </a:r>
            <a:r>
              <a:rPr lang="en-US" altLang="zh-CN" dirty="0"/>
              <a:t>Traversal</a:t>
            </a:r>
            <a:r>
              <a:rPr lang="zh-CN" altLang="en-US" dirty="0"/>
              <a:t> </a:t>
            </a:r>
            <a:r>
              <a:rPr lang="en-US" altLang="zh-CN" dirty="0"/>
              <a:t>Implementation</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805342" y="1524071"/>
            <a:ext cx="7684317" cy="414472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&lt;E&gt;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a:solidFill>
                  <a:srgbClr val="931A68"/>
                </a:solidFill>
                <a:latin typeface="Menlo" panose="020B0609030804020204" pitchFamily="49" charset="0"/>
              </a:rPr>
              <a:t>void</a:t>
            </a:r>
            <a:r>
              <a:rPr lang="en-US" sz="1600" dirty="0">
                <a:latin typeface="Menlo" panose="020B0609030804020204" pitchFamily="49" charset="0"/>
              </a:rPr>
              <a:t> </a:t>
            </a:r>
            <a:r>
              <a:rPr lang="en-US" sz="1600" dirty="0" err="1">
                <a:latin typeface="Menlo" panose="020B0609030804020204" pitchFamily="49" charset="0"/>
              </a:rPr>
              <a:t>levelOrder</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Queue&lt;</a:t>
            </a:r>
            <a:r>
              <a:rPr lang="en-US" sz="1600" dirty="0" err="1">
                <a:latin typeface="Menlo" panose="020B0609030804020204" pitchFamily="49" charset="0"/>
              </a:rPr>
              <a:t>TreeNode</a:t>
            </a:r>
            <a:r>
              <a:rPr lang="en-US" sz="1600" dirty="0">
                <a:latin typeface="Menlo" panose="020B0609030804020204" pitchFamily="49" charset="0"/>
              </a:rPr>
              <a:t>&lt;E&gt;&gt; </a:t>
            </a:r>
            <a:r>
              <a:rPr lang="en-US" sz="1600" dirty="0">
                <a:solidFill>
                  <a:srgbClr val="7E504F"/>
                </a:solidFill>
                <a:latin typeface="Menlo" panose="020B0609030804020204" pitchFamily="49" charset="0"/>
              </a:rPr>
              <a:t>q</a:t>
            </a:r>
            <a:r>
              <a:rPr lang="en-US" sz="1600" dirty="0">
                <a:latin typeface="Menlo" panose="020B0609030804020204" pitchFamily="49" charset="0"/>
              </a:rPr>
              <a:t> = </a:t>
            </a:r>
            <a:r>
              <a:rPr lang="en-US" sz="1600" dirty="0">
                <a:solidFill>
                  <a:srgbClr val="931A68"/>
                </a:solidFill>
                <a:latin typeface="Menlo" panose="020B0609030804020204" pitchFamily="49" charset="0"/>
              </a:rPr>
              <a:t>new</a:t>
            </a:r>
            <a:r>
              <a:rPr lang="en-US" sz="1600" dirty="0">
                <a:latin typeface="Menlo" panose="020B0609030804020204" pitchFamily="49" charset="0"/>
              </a:rPr>
              <a:t> LinkedList&lt;</a:t>
            </a:r>
            <a:r>
              <a:rPr lang="en-US" sz="1600" dirty="0" err="1">
                <a:latin typeface="Menlo" panose="020B0609030804020204" pitchFamily="49" charset="0"/>
              </a:rPr>
              <a:t>TreeNode</a:t>
            </a:r>
            <a:r>
              <a:rPr lang="en-US" sz="1600" dirty="0">
                <a:latin typeface="Menlo" panose="020B0609030804020204" pitchFamily="49" charset="0"/>
              </a:rPr>
              <a:t>&lt;E&gt;&gt;(); </a:t>
            </a:r>
          </a:p>
          <a:p>
            <a:pPr>
              <a:spcBef>
                <a:spcPts val="100"/>
              </a:spcBef>
              <a:spcAft>
                <a:spcPts val="100"/>
              </a:spcAft>
            </a:pPr>
            <a:r>
              <a:rPr lang="en-US" sz="1600" dirty="0">
                <a:solidFill>
                  <a:srgbClr val="7E504F"/>
                </a:solidFill>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while</a:t>
            </a:r>
            <a:r>
              <a:rPr lang="en-US" sz="1600" dirty="0">
                <a:latin typeface="Menlo" panose="020B0609030804020204" pitchFamily="49" charset="0"/>
              </a:rPr>
              <a:t>(!</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.isEmpty</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.remove</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.visit</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.getLeftChild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.getRightChild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cxnSp>
        <p:nvCxnSpPr>
          <p:cNvPr id="5" name="Straight Arrow Connector 4">
            <a:extLst>
              <a:ext uri="{FF2B5EF4-FFF2-40B4-BE49-F238E27FC236}">
                <a16:creationId xmlns:a16="http://schemas.microsoft.com/office/drawing/2014/main" id="{0D09571D-8DA9-6045-964D-2C1B442C31EC}"/>
              </a:ext>
            </a:extLst>
          </p:cNvPr>
          <p:cNvCxnSpPr>
            <a:cxnSpLocks/>
          </p:cNvCxnSpPr>
          <p:nvPr/>
        </p:nvCxnSpPr>
        <p:spPr>
          <a:xfrm>
            <a:off x="1090569" y="2516775"/>
            <a:ext cx="580002"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3317BB9A-4A29-1D4A-A7D0-9562E9F15A61}"/>
              </a:ext>
            </a:extLst>
          </p:cNvPr>
          <p:cNvCxnSpPr>
            <a:cxnSpLocks/>
          </p:cNvCxnSpPr>
          <p:nvPr/>
        </p:nvCxnSpPr>
        <p:spPr>
          <a:xfrm flipH="1">
            <a:off x="5910376" y="1861657"/>
            <a:ext cx="249807" cy="376256"/>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3397541" y="276859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4585215" y="301327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6035279" y="328767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4823087" y="357965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533219" y="3867916"/>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6279827" y="407572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E8457563-B8F3-A34D-AE43-22C106924F72}"/>
              </a:ext>
            </a:extLst>
          </p:cNvPr>
          <p:cNvSpPr/>
          <p:nvPr/>
        </p:nvSpPr>
        <p:spPr>
          <a:xfrm>
            <a:off x="5759043" y="5861447"/>
            <a:ext cx="27306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Could also check for null children before adding</a:t>
            </a:r>
          </a:p>
        </p:txBody>
      </p: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6419608" y="4383137"/>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22C423E-CAC9-ED41-8E7D-B7BE752BC69C}"/>
              </a:ext>
            </a:extLst>
          </p:cNvPr>
          <p:cNvSpPr/>
          <p:nvPr/>
        </p:nvSpPr>
        <p:spPr>
          <a:xfrm>
            <a:off x="5475633" y="1162109"/>
            <a:ext cx="2964276" cy="646331"/>
          </a:xfrm>
          <a:prstGeom prst="rect">
            <a:avLst/>
          </a:prstGeom>
        </p:spPr>
        <p:txBody>
          <a:bodyPr wrap="square">
            <a:spAutoFit/>
          </a:bodyPr>
          <a:lstStyle/>
          <a:p>
            <a:r>
              <a:rPr lang="en-US" altLang="zh-CN" dirty="0" err="1">
                <a:solidFill>
                  <a:schemeClr val="accent6"/>
                </a:solidFill>
                <a:latin typeface="Arial" panose="020B0604020202020204" pitchFamily="34" charset="0"/>
                <a:cs typeface="Arial" panose="020B0604020202020204" pitchFamily="34" charset="0"/>
              </a:rPr>
              <a:t>Linkedlist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implements</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both</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and</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queue</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interfaces</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95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8" presetID="9"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D788-6151-34CF-62F3-265ED7D4E634}"/>
              </a:ext>
            </a:extLst>
          </p:cNvPr>
          <p:cNvSpPr>
            <a:spLocks noGrp="1"/>
          </p:cNvSpPr>
          <p:nvPr>
            <p:ph type="title"/>
          </p:nvPr>
        </p:nvSpPr>
        <p:spPr/>
        <p:txBody>
          <a:bodyPr>
            <a:normAutofit fontScale="90000"/>
          </a:bodyPr>
          <a:lstStyle/>
          <a:p>
            <a:r>
              <a:rPr lang="en-GB" dirty="0"/>
              <a:t>Graph traversal with DFS: pre-order, in-order, post-order</a:t>
            </a:r>
            <a:endParaRPr lang="en-SE" dirty="0"/>
          </a:p>
        </p:txBody>
      </p:sp>
      <p:sp>
        <p:nvSpPr>
          <p:cNvPr id="6" name="TextBox 5">
            <a:extLst>
              <a:ext uri="{FF2B5EF4-FFF2-40B4-BE49-F238E27FC236}">
                <a16:creationId xmlns:a16="http://schemas.microsoft.com/office/drawing/2014/main" id="{45FB4200-CAD7-CFF2-B0EE-0E3D09E18D3D}"/>
              </a:ext>
            </a:extLst>
          </p:cNvPr>
          <p:cNvSpPr txBox="1"/>
          <p:nvPr/>
        </p:nvSpPr>
        <p:spPr>
          <a:xfrm>
            <a:off x="3266398" y="132776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dirty="0"/>
              <a:t>function </a:t>
            </a:r>
            <a:r>
              <a:rPr lang="en-GB" sz="1400" dirty="0" err="1"/>
              <a:t>inOrderTraversal</a:t>
            </a:r>
            <a:r>
              <a:rPr lang="en-GB" sz="1400" dirty="0"/>
              <a:t>(node) {</a:t>
            </a:r>
          </a:p>
          <a:p>
            <a:r>
              <a:rPr lang="en-GB" sz="1400" dirty="0"/>
              <a:t>  if (node !== null) {</a:t>
            </a:r>
          </a:p>
          <a:p>
            <a:r>
              <a:rPr lang="en-GB" sz="1400" dirty="0"/>
              <a:t>    </a:t>
            </a:r>
            <a:r>
              <a:rPr lang="en-GB" sz="1400" dirty="0" err="1"/>
              <a:t>inOrderTraversal</a:t>
            </a:r>
            <a:r>
              <a:rPr lang="en-GB" sz="1400" dirty="0"/>
              <a:t>(</a:t>
            </a:r>
            <a:r>
              <a:rPr lang="en-GB" sz="1400" dirty="0" err="1"/>
              <a:t>node.left</a:t>
            </a:r>
            <a:r>
              <a:rPr lang="en-GB" sz="1400" dirty="0"/>
              <a:t>);</a:t>
            </a:r>
          </a:p>
          <a:p>
            <a:r>
              <a:rPr lang="en-GB" sz="1400" dirty="0"/>
              <a:t>    </a:t>
            </a:r>
            <a:r>
              <a:rPr lang="en-GB" sz="1400" dirty="0" err="1"/>
              <a:t>visitNode</a:t>
            </a:r>
            <a:r>
              <a:rPr lang="en-GB" sz="1400" dirty="0"/>
              <a:t>(node);</a:t>
            </a:r>
          </a:p>
          <a:p>
            <a:r>
              <a:rPr lang="en-GB" sz="1400" dirty="0"/>
              <a:t>    </a:t>
            </a:r>
            <a:r>
              <a:rPr lang="en-GB" sz="1400" dirty="0" err="1"/>
              <a:t>inOrderTraversal</a:t>
            </a:r>
            <a:r>
              <a:rPr lang="en-GB" sz="1400" dirty="0"/>
              <a:t>(</a:t>
            </a:r>
            <a:r>
              <a:rPr lang="en-GB" sz="1400" dirty="0" err="1"/>
              <a:t>node.right</a:t>
            </a:r>
            <a:r>
              <a:rPr lang="en-GB" sz="1400" dirty="0"/>
              <a:t>);</a:t>
            </a:r>
          </a:p>
          <a:p>
            <a:r>
              <a:rPr lang="en-GB" sz="1400" dirty="0"/>
              <a:t>  }</a:t>
            </a:r>
          </a:p>
          <a:p>
            <a:r>
              <a:rPr lang="en-GB" sz="1400" dirty="0"/>
              <a:t>}</a:t>
            </a:r>
            <a:endParaRPr lang="en-SE" sz="1400" dirty="0"/>
          </a:p>
        </p:txBody>
      </p:sp>
      <p:sp>
        <p:nvSpPr>
          <p:cNvPr id="7" name="TextBox 6">
            <a:extLst>
              <a:ext uri="{FF2B5EF4-FFF2-40B4-BE49-F238E27FC236}">
                <a16:creationId xmlns:a16="http://schemas.microsoft.com/office/drawing/2014/main" id="{7AD93432-8AE3-0FCF-16F0-B1D85B3BD335}"/>
              </a:ext>
            </a:extLst>
          </p:cNvPr>
          <p:cNvSpPr txBox="1"/>
          <p:nvPr/>
        </p:nvSpPr>
        <p:spPr>
          <a:xfrm>
            <a:off x="260822" y="132931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a:t>function preOrderTraversal(node) {</a:t>
            </a:r>
          </a:p>
          <a:p>
            <a:r>
              <a:rPr lang="en-GB" sz="1400"/>
              <a:t>  if (node !== null) {</a:t>
            </a:r>
          </a:p>
          <a:p>
            <a:r>
              <a:rPr lang="en-GB" sz="1400"/>
              <a:t>    visitNode(node);</a:t>
            </a:r>
          </a:p>
          <a:p>
            <a:r>
              <a:rPr lang="en-GB" sz="1400"/>
              <a:t>    preOrderTraversal(node.left);</a:t>
            </a:r>
          </a:p>
          <a:p>
            <a:r>
              <a:rPr lang="en-GB" sz="1400"/>
              <a:t>    preOrderTraversal(node.right);</a:t>
            </a:r>
          </a:p>
          <a:p>
            <a:r>
              <a:rPr lang="en-GB" sz="1400"/>
              <a:t>  }</a:t>
            </a:r>
          </a:p>
          <a:p>
            <a:r>
              <a:rPr lang="en-GB" sz="1400"/>
              <a:t>}</a:t>
            </a:r>
            <a:endParaRPr lang="en-SE" sz="1400" dirty="0"/>
          </a:p>
        </p:txBody>
      </p:sp>
      <p:sp>
        <p:nvSpPr>
          <p:cNvPr id="10" name="TextBox 9">
            <a:extLst>
              <a:ext uri="{FF2B5EF4-FFF2-40B4-BE49-F238E27FC236}">
                <a16:creationId xmlns:a16="http://schemas.microsoft.com/office/drawing/2014/main" id="{83D20DC7-149A-5101-151E-9AB842A9FA00}"/>
              </a:ext>
            </a:extLst>
          </p:cNvPr>
          <p:cNvSpPr txBox="1"/>
          <p:nvPr/>
        </p:nvSpPr>
        <p:spPr>
          <a:xfrm>
            <a:off x="6211230" y="132931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dirty="0"/>
              <a:t>function </a:t>
            </a:r>
            <a:r>
              <a:rPr lang="en-GB" sz="1400" dirty="0" err="1"/>
              <a:t>postOrderTraversal</a:t>
            </a:r>
            <a:r>
              <a:rPr lang="en-GB" sz="1400" dirty="0"/>
              <a:t>(node) {</a:t>
            </a:r>
          </a:p>
          <a:p>
            <a:r>
              <a:rPr lang="en-GB" sz="1400" dirty="0"/>
              <a:t>  if (node !== null) {</a:t>
            </a:r>
          </a:p>
          <a:p>
            <a:r>
              <a:rPr lang="en-GB" sz="1400" dirty="0"/>
              <a:t>    </a:t>
            </a:r>
            <a:r>
              <a:rPr lang="en-GB" sz="1400" dirty="0" err="1"/>
              <a:t>postOrderTraversal</a:t>
            </a:r>
            <a:r>
              <a:rPr lang="en-GB" sz="1400" dirty="0"/>
              <a:t>(</a:t>
            </a:r>
            <a:r>
              <a:rPr lang="en-GB" sz="1400" dirty="0" err="1"/>
              <a:t>node.left</a:t>
            </a:r>
            <a:r>
              <a:rPr lang="en-GB" sz="1400" dirty="0"/>
              <a:t>);</a:t>
            </a:r>
          </a:p>
          <a:p>
            <a:r>
              <a:rPr lang="en-GB" sz="1400" dirty="0"/>
              <a:t>    </a:t>
            </a:r>
            <a:r>
              <a:rPr lang="en-GB" sz="1400" dirty="0" err="1"/>
              <a:t>postOrderTraversal</a:t>
            </a:r>
            <a:r>
              <a:rPr lang="en-GB" sz="1400" dirty="0"/>
              <a:t>(</a:t>
            </a:r>
            <a:r>
              <a:rPr lang="en-GB" sz="1400" dirty="0" err="1"/>
              <a:t>node.right</a:t>
            </a:r>
            <a:r>
              <a:rPr lang="en-GB" sz="1400" dirty="0"/>
              <a:t>);</a:t>
            </a:r>
          </a:p>
          <a:p>
            <a:r>
              <a:rPr lang="en-GB" sz="1400" dirty="0"/>
              <a:t>    </a:t>
            </a:r>
            <a:r>
              <a:rPr lang="en-GB" sz="1400" dirty="0" err="1"/>
              <a:t>visitNode</a:t>
            </a:r>
            <a:r>
              <a:rPr lang="en-GB" sz="1400" dirty="0"/>
              <a:t>(node);</a:t>
            </a:r>
          </a:p>
          <a:p>
            <a:r>
              <a:rPr lang="en-GB" sz="1400" dirty="0"/>
              <a:t>  }</a:t>
            </a:r>
          </a:p>
          <a:p>
            <a:r>
              <a:rPr lang="en-GB" sz="1400" dirty="0"/>
              <a:t>}</a:t>
            </a:r>
            <a:endParaRPr lang="en-SE" sz="1400" dirty="0"/>
          </a:p>
        </p:txBody>
      </p:sp>
      <p:pic>
        <p:nvPicPr>
          <p:cNvPr id="2053" name="Picture 5">
            <a:extLst>
              <a:ext uri="{FF2B5EF4-FFF2-40B4-BE49-F238E27FC236}">
                <a16:creationId xmlns:a16="http://schemas.microsoft.com/office/drawing/2014/main" id="{F8E1C901-3543-18D7-F38C-EF7333069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226" y="2971101"/>
            <a:ext cx="2845608" cy="292267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98B2407E-135F-5671-D5F0-5D75E4F88D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610" y="2916956"/>
            <a:ext cx="2922035" cy="2976823"/>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DD33EF68-7854-5688-2832-D872304A3F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344" y="2915406"/>
            <a:ext cx="2847666" cy="292479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7E1AC91-3869-FD51-31F8-70A1D9563C0A}"/>
              </a:ext>
            </a:extLst>
          </p:cNvPr>
          <p:cNvSpPr txBox="1"/>
          <p:nvPr/>
        </p:nvSpPr>
        <p:spPr>
          <a:xfrm>
            <a:off x="4020165" y="5661396"/>
            <a:ext cx="1031564" cy="461665"/>
          </a:xfrm>
          <a:prstGeom prst="rect">
            <a:avLst/>
          </a:prstGeom>
          <a:noFill/>
        </p:spPr>
        <p:txBody>
          <a:bodyPr wrap="none" rtlCol="0">
            <a:spAutoFit/>
          </a:bodyPr>
          <a:lstStyle/>
          <a:p>
            <a:r>
              <a:rPr lang="en-GB" sz="2400" dirty="0" err="1"/>
              <a:t>cbdaef</a:t>
            </a:r>
            <a:endParaRPr lang="en-SE" sz="2400" dirty="0"/>
          </a:p>
        </p:txBody>
      </p:sp>
      <p:sp>
        <p:nvSpPr>
          <p:cNvPr id="13" name="TextBox 12">
            <a:extLst>
              <a:ext uri="{FF2B5EF4-FFF2-40B4-BE49-F238E27FC236}">
                <a16:creationId xmlns:a16="http://schemas.microsoft.com/office/drawing/2014/main" id="{5B19C1B1-EDF1-582A-6EEC-2CD4FD60457F}"/>
              </a:ext>
            </a:extLst>
          </p:cNvPr>
          <p:cNvSpPr txBox="1"/>
          <p:nvPr/>
        </p:nvSpPr>
        <p:spPr>
          <a:xfrm>
            <a:off x="992287" y="5687448"/>
            <a:ext cx="1031564" cy="461665"/>
          </a:xfrm>
          <a:prstGeom prst="rect">
            <a:avLst/>
          </a:prstGeom>
          <a:noFill/>
        </p:spPr>
        <p:txBody>
          <a:bodyPr wrap="none" rtlCol="0">
            <a:spAutoFit/>
          </a:bodyPr>
          <a:lstStyle/>
          <a:p>
            <a:r>
              <a:rPr lang="en-GB" sz="2400" dirty="0" err="1"/>
              <a:t>abcdef</a:t>
            </a:r>
            <a:endParaRPr lang="en-SE" sz="2400" dirty="0"/>
          </a:p>
        </p:txBody>
      </p:sp>
      <p:sp>
        <p:nvSpPr>
          <p:cNvPr id="14" name="TextBox 13">
            <a:extLst>
              <a:ext uri="{FF2B5EF4-FFF2-40B4-BE49-F238E27FC236}">
                <a16:creationId xmlns:a16="http://schemas.microsoft.com/office/drawing/2014/main" id="{2B1CA710-A5AF-0C52-5A98-82A9EA9BC884}"/>
              </a:ext>
            </a:extLst>
          </p:cNvPr>
          <p:cNvSpPr txBox="1"/>
          <p:nvPr/>
        </p:nvSpPr>
        <p:spPr>
          <a:xfrm>
            <a:off x="7122031" y="5662945"/>
            <a:ext cx="1023998" cy="461665"/>
          </a:xfrm>
          <a:prstGeom prst="rect">
            <a:avLst/>
          </a:prstGeom>
          <a:noFill/>
        </p:spPr>
        <p:txBody>
          <a:bodyPr wrap="none" rtlCol="0">
            <a:spAutoFit/>
          </a:bodyPr>
          <a:lstStyle/>
          <a:p>
            <a:r>
              <a:rPr lang="en-GB" sz="2400" dirty="0" err="1"/>
              <a:t>cdbfea</a:t>
            </a:r>
            <a:endParaRPr lang="en-SE" sz="2400" dirty="0"/>
          </a:p>
        </p:txBody>
      </p:sp>
      <p:sp>
        <p:nvSpPr>
          <p:cNvPr id="3" name="TextBox 2">
            <a:extLst>
              <a:ext uri="{FF2B5EF4-FFF2-40B4-BE49-F238E27FC236}">
                <a16:creationId xmlns:a16="http://schemas.microsoft.com/office/drawing/2014/main" id="{803D6CAE-C1AD-087D-A833-89A1F3B7D6BB}"/>
              </a:ext>
            </a:extLst>
          </p:cNvPr>
          <p:cNvSpPr txBox="1"/>
          <p:nvPr/>
        </p:nvSpPr>
        <p:spPr>
          <a:xfrm>
            <a:off x="80544" y="6111232"/>
            <a:ext cx="3121308"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a:t>Preorder Traversal in Binary Tree Animations </a:t>
            </a:r>
            <a:r>
              <a:rPr lang="en-GB" sz="1200" dirty="0">
                <a:hlinkClick r:id="rId6"/>
              </a:rPr>
              <a:t>https://www.youtube.com/watch?v=gLx7Px7IEzg</a:t>
            </a:r>
            <a:r>
              <a:rPr lang="en-GB" sz="1200" dirty="0"/>
              <a:t> </a:t>
            </a:r>
            <a:endParaRPr lang="en-SE" sz="1200" dirty="0"/>
          </a:p>
        </p:txBody>
      </p:sp>
      <p:sp>
        <p:nvSpPr>
          <p:cNvPr id="5" name="TextBox 4">
            <a:extLst>
              <a:ext uri="{FF2B5EF4-FFF2-40B4-BE49-F238E27FC236}">
                <a16:creationId xmlns:a16="http://schemas.microsoft.com/office/drawing/2014/main" id="{9B82483D-5C3B-FA41-A1A3-6EEA3F0B427B}"/>
              </a:ext>
            </a:extLst>
          </p:cNvPr>
          <p:cNvSpPr txBox="1"/>
          <p:nvPr/>
        </p:nvSpPr>
        <p:spPr>
          <a:xfrm>
            <a:off x="3234125" y="6111232"/>
            <a:ext cx="2845612"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err="1"/>
              <a:t>Inorder</a:t>
            </a:r>
            <a:r>
              <a:rPr lang="en-GB" sz="1200" dirty="0"/>
              <a:t> Traversal in Binary Tree Animations</a:t>
            </a:r>
          </a:p>
          <a:p>
            <a:r>
              <a:rPr lang="en-GB" sz="1200" dirty="0">
                <a:hlinkClick r:id="rId7"/>
              </a:rPr>
              <a:t>https://www.youtube.com/watch?v=ne5oOmYdWGw</a:t>
            </a:r>
            <a:r>
              <a:rPr lang="en-GB" sz="1200" dirty="0"/>
              <a:t> </a:t>
            </a:r>
            <a:endParaRPr lang="en-SE" sz="1200" dirty="0"/>
          </a:p>
        </p:txBody>
      </p:sp>
      <p:sp>
        <p:nvSpPr>
          <p:cNvPr id="8" name="TextBox 7">
            <a:extLst>
              <a:ext uri="{FF2B5EF4-FFF2-40B4-BE49-F238E27FC236}">
                <a16:creationId xmlns:a16="http://schemas.microsoft.com/office/drawing/2014/main" id="{4FBE9E2D-3C81-9039-3C55-CF463FFF84C4}"/>
              </a:ext>
            </a:extLst>
          </p:cNvPr>
          <p:cNvSpPr txBox="1"/>
          <p:nvPr/>
        </p:nvSpPr>
        <p:spPr>
          <a:xfrm>
            <a:off x="6112010" y="6111232"/>
            <a:ext cx="3031990"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err="1"/>
              <a:t>Postorder</a:t>
            </a:r>
            <a:r>
              <a:rPr lang="en-GB" sz="1200" dirty="0"/>
              <a:t> Traversal in Binary Tree Animations</a:t>
            </a:r>
          </a:p>
          <a:p>
            <a:r>
              <a:rPr lang="en-GB" sz="1200" dirty="0">
                <a:hlinkClick r:id="rId8"/>
              </a:rPr>
              <a:t>https://www.youtube.com/watch?v=a8kmbuNm8Uo</a:t>
            </a:r>
            <a:r>
              <a:rPr lang="en-GB" sz="1200" dirty="0"/>
              <a:t> </a:t>
            </a:r>
            <a:endParaRPr lang="en-SE" sz="1200" dirty="0"/>
          </a:p>
        </p:txBody>
      </p:sp>
    </p:spTree>
    <p:extLst>
      <p:ext uri="{BB962C8B-B14F-4D97-AF65-F5344CB8AC3E}">
        <p14:creationId xmlns:p14="http://schemas.microsoft.com/office/powerpoint/2010/main" val="76596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1CB2-A0C2-2091-BC5B-4F61E68CB849}"/>
              </a:ext>
            </a:extLst>
          </p:cNvPr>
          <p:cNvSpPr>
            <a:spLocks noGrp="1"/>
          </p:cNvSpPr>
          <p:nvPr>
            <p:ph type="title"/>
          </p:nvPr>
        </p:nvSpPr>
        <p:spPr/>
        <p:txBody>
          <a:bodyPr>
            <a:normAutofit fontScale="90000"/>
          </a:bodyPr>
          <a:lstStyle/>
          <a:p>
            <a:r>
              <a:rPr lang="en-GB" dirty="0"/>
              <a:t>Graph traversal with DFS: pre-order, in-order, post-order</a:t>
            </a:r>
            <a:endParaRPr lang="en-SE" dirty="0"/>
          </a:p>
        </p:txBody>
      </p:sp>
      <p:sp>
        <p:nvSpPr>
          <p:cNvPr id="3" name="Content Placeholder 2">
            <a:extLst>
              <a:ext uri="{FF2B5EF4-FFF2-40B4-BE49-F238E27FC236}">
                <a16:creationId xmlns:a16="http://schemas.microsoft.com/office/drawing/2014/main" id="{53FF5067-0FC7-B56D-63A0-27A0BB45FDF3}"/>
              </a:ext>
            </a:extLst>
          </p:cNvPr>
          <p:cNvSpPr>
            <a:spLocks noGrp="1"/>
          </p:cNvSpPr>
          <p:nvPr>
            <p:ph idx="1"/>
          </p:nvPr>
        </p:nvSpPr>
        <p:spPr/>
        <p:txBody>
          <a:bodyPr/>
          <a:lstStyle/>
          <a:p>
            <a:r>
              <a:rPr lang="en-GB" dirty="0"/>
              <a:t>Pre-order Traversal Algorithm | Tree Traversal | Visualization, Code, Example</a:t>
            </a:r>
          </a:p>
          <a:p>
            <a:pPr lvl="1"/>
            <a:r>
              <a:rPr lang="en-GB" dirty="0">
                <a:hlinkClick r:id="rId2"/>
              </a:rPr>
              <a:t>https://www.youtube.com/watch?v=8xue-ZBlTKQ</a:t>
            </a:r>
            <a:r>
              <a:rPr lang="en-GB" dirty="0"/>
              <a:t> </a:t>
            </a:r>
          </a:p>
          <a:p>
            <a:r>
              <a:rPr lang="en-GB" dirty="0"/>
              <a:t>In-order Traversal Algorithm | Tree Traversal | Visualization, Code, Example</a:t>
            </a:r>
          </a:p>
          <a:p>
            <a:pPr lvl="1"/>
            <a:r>
              <a:rPr lang="en-GB" dirty="0">
                <a:hlinkClick r:id="rId3"/>
              </a:rPr>
              <a:t>https://www.youtube.com/watch?v=4_UDUj1j1KQ</a:t>
            </a:r>
            <a:r>
              <a:rPr lang="en-GB" dirty="0"/>
              <a:t> </a:t>
            </a:r>
          </a:p>
          <a:p>
            <a:r>
              <a:rPr lang="en-GB" dirty="0"/>
              <a:t>Post-order Traversal Algorithm | Tree Traversal | Visualization, Code, Example</a:t>
            </a:r>
          </a:p>
          <a:p>
            <a:pPr lvl="1"/>
            <a:r>
              <a:rPr lang="en-GB" dirty="0">
                <a:hlinkClick r:id="rId4"/>
              </a:rPr>
              <a:t>https://www.youtube.com/watch?v=4Xo-GtBiQN0</a:t>
            </a:r>
            <a:r>
              <a:rPr lang="en-GB" dirty="0"/>
              <a:t> </a:t>
            </a:r>
          </a:p>
          <a:p>
            <a:endParaRPr lang="en-SE" dirty="0"/>
          </a:p>
        </p:txBody>
      </p:sp>
    </p:spTree>
    <p:extLst>
      <p:ext uri="{BB962C8B-B14F-4D97-AF65-F5344CB8AC3E}">
        <p14:creationId xmlns:p14="http://schemas.microsoft.com/office/powerpoint/2010/main" val="2363562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(Recursively)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31" name="Rectangle 30">
            <a:extLst>
              <a:ext uri="{FF2B5EF4-FFF2-40B4-BE49-F238E27FC236}">
                <a16:creationId xmlns:a16="http://schemas.microsoft.com/office/drawing/2014/main" id="{82533426-AFEC-0742-80F6-F1FF0558E1B8}"/>
              </a:ext>
            </a:extLst>
          </p:cNvPr>
          <p:cNvSpPr/>
          <p:nvPr/>
        </p:nvSpPr>
        <p:spPr>
          <a:xfrm>
            <a:off x="4463131" y="1280898"/>
            <a:ext cx="4173776" cy="1323439"/>
          </a:xfrm>
          <a:prstGeom prst="rect">
            <a:avLst/>
          </a:prstGeom>
          <a:solidFill>
            <a:srgbClr val="E6A20E"/>
          </a:solidFill>
        </p:spPr>
        <p:txBody>
          <a:bodyPr wrap="square">
            <a:spAutoFit/>
          </a:bodyPr>
          <a:lstStyle/>
          <a:p>
            <a:r>
              <a:rPr lang="en-US" sz="2000" dirty="0">
                <a:latin typeface="Arial"/>
                <a:cs typeface="Arial"/>
              </a:rPr>
              <a:t>Idea: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sz="2000" dirty="0">
                <a:latin typeface="Arial"/>
                <a:cs typeface="Arial"/>
              </a:rPr>
              <a:t>Then visit all your left subtree </a:t>
            </a:r>
          </a:p>
          <a:p>
            <a:pPr marL="285750" indent="-285750">
              <a:buClr>
                <a:schemeClr val="accent1"/>
              </a:buClr>
              <a:buFont typeface="Wingdings" pitchFamily="2" charset="2"/>
              <a:buChar char="§"/>
            </a:pPr>
            <a:r>
              <a:rPr lang="en-US" sz="2000" dirty="0">
                <a:latin typeface="Arial"/>
                <a:cs typeface="Arial"/>
              </a:rPr>
              <a:t>Then visit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1774167" y="109928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1949B191-40FB-854C-B2DA-28B8A482C1D5}"/>
              </a:ext>
            </a:extLst>
          </p:cNvPr>
          <p:cNvSpPr/>
          <p:nvPr/>
        </p:nvSpPr>
        <p:spPr>
          <a:xfrm>
            <a:off x="568566"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4" name="Rectangle 33">
            <a:extLst>
              <a:ext uri="{FF2B5EF4-FFF2-40B4-BE49-F238E27FC236}">
                <a16:creationId xmlns:a16="http://schemas.microsoft.com/office/drawing/2014/main" id="{AA05D961-06B3-A140-B2D5-4FE4E091C75E}"/>
              </a:ext>
            </a:extLst>
          </p:cNvPr>
          <p:cNvSpPr/>
          <p:nvPr/>
        </p:nvSpPr>
        <p:spPr>
          <a:xfrm>
            <a:off x="2287647"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428547" y="2675693"/>
            <a:ext cx="1188980"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Visited:</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027695"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491016" y="261844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8" name="Oval 37">
            <a:extLst>
              <a:ext uri="{FF2B5EF4-FFF2-40B4-BE49-F238E27FC236}">
                <a16:creationId xmlns:a16="http://schemas.microsoft.com/office/drawing/2014/main" id="{20088F8B-243D-AF4A-98D0-A55D39F5B327}"/>
              </a:ext>
            </a:extLst>
          </p:cNvPr>
          <p:cNvSpPr/>
          <p:nvPr/>
        </p:nvSpPr>
        <p:spPr>
          <a:xfrm>
            <a:off x="64408" y="3435204"/>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475376"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4906581"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337786"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39C34DB8-FDEF-1A40-96CB-984DE452A163}"/>
              </a:ext>
            </a:extLst>
          </p:cNvPr>
          <p:cNvSpPr/>
          <p:nvPr/>
        </p:nvSpPr>
        <p:spPr>
          <a:xfrm>
            <a:off x="917623" y="3420095"/>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4" name="Straight Arrow Connector 43">
            <a:extLst>
              <a:ext uri="{FF2B5EF4-FFF2-40B4-BE49-F238E27FC236}">
                <a16:creationId xmlns:a16="http://schemas.microsoft.com/office/drawing/2014/main" id="{F7E8E4DA-44AD-834E-98B6-6C51D961FDC2}"/>
              </a:ext>
            </a:extLst>
          </p:cNvPr>
          <p:cNvCxnSpPr>
            <a:cxnSpLocks/>
          </p:cNvCxnSpPr>
          <p:nvPr/>
        </p:nvCxnSpPr>
        <p:spPr>
          <a:xfrm>
            <a:off x="310393" y="2171024"/>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B7357307-A905-F544-A9C7-39B2F2300991}"/>
              </a:ext>
            </a:extLst>
          </p:cNvPr>
          <p:cNvSpPr/>
          <p:nvPr/>
        </p:nvSpPr>
        <p:spPr>
          <a:xfrm>
            <a:off x="1481596"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7" name="Straight Arrow Connector 46">
            <a:extLst>
              <a:ext uri="{FF2B5EF4-FFF2-40B4-BE49-F238E27FC236}">
                <a16:creationId xmlns:a16="http://schemas.microsoft.com/office/drawing/2014/main" id="{20B27937-D546-A842-B106-DEB4EF7B11C1}"/>
              </a:ext>
            </a:extLst>
          </p:cNvPr>
          <p:cNvCxnSpPr>
            <a:cxnSpLocks/>
          </p:cNvCxnSpPr>
          <p:nvPr/>
        </p:nvCxnSpPr>
        <p:spPr>
          <a:xfrm flipV="1">
            <a:off x="1083019" y="1431996"/>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26F76376-B44F-524F-AA6F-789829166EC0}"/>
              </a:ext>
            </a:extLst>
          </p:cNvPr>
          <p:cNvSpPr/>
          <p:nvPr/>
        </p:nvSpPr>
        <p:spPr>
          <a:xfrm>
            <a:off x="2616369"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189243"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50" name="Straight Arrow Connector 49">
            <a:extLst>
              <a:ext uri="{FF2B5EF4-FFF2-40B4-BE49-F238E27FC236}">
                <a16:creationId xmlns:a16="http://schemas.microsoft.com/office/drawing/2014/main" id="{F65750B8-7D15-484D-A5C2-820DA5A28790}"/>
              </a:ext>
            </a:extLst>
          </p:cNvPr>
          <p:cNvCxnSpPr>
            <a:cxnSpLocks/>
          </p:cNvCxnSpPr>
          <p:nvPr/>
        </p:nvCxnSpPr>
        <p:spPr>
          <a:xfrm flipV="1">
            <a:off x="1989829" y="2197657"/>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1" name="Oval 50">
            <a:extLst>
              <a:ext uri="{FF2B5EF4-FFF2-40B4-BE49-F238E27FC236}">
                <a16:creationId xmlns:a16="http://schemas.microsoft.com/office/drawing/2014/main" id="{1BB063F2-6D5A-5341-BD40-85502D2FA813}"/>
              </a:ext>
            </a:extLst>
          </p:cNvPr>
          <p:cNvSpPr/>
          <p:nvPr/>
        </p:nvSpPr>
        <p:spPr>
          <a:xfrm>
            <a:off x="3174293" y="260623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84798283-8128-C047-B924-F187FB32DDFC}"/>
              </a:ext>
            </a:extLst>
          </p:cNvPr>
          <p:cNvSpPr/>
          <p:nvPr/>
        </p:nvSpPr>
        <p:spPr>
          <a:xfrm>
            <a:off x="411137" y="5391244"/>
            <a:ext cx="1595635"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this!</a:t>
            </a:r>
          </a:p>
        </p:txBody>
      </p:sp>
      <p:sp>
        <p:nvSpPr>
          <p:cNvPr id="56" name="TextBox 55">
            <a:extLst>
              <a:ext uri="{FF2B5EF4-FFF2-40B4-BE49-F238E27FC236}">
                <a16:creationId xmlns:a16="http://schemas.microsoft.com/office/drawing/2014/main" id="{84260AD2-2604-B947-B871-D23274F128CF}"/>
              </a:ext>
            </a:extLst>
          </p:cNvPr>
          <p:cNvSpPr txBox="1"/>
          <p:nvPr/>
        </p:nvSpPr>
        <p:spPr>
          <a:xfrm>
            <a:off x="5786625"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217830"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6666669" y="310756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080243" y="310756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5EA4F734-D2A5-9B4C-8B37-95BD32CA6FC7}"/>
              </a:ext>
            </a:extLst>
          </p:cNvPr>
          <p:cNvSpPr/>
          <p:nvPr/>
        </p:nvSpPr>
        <p:spPr>
          <a:xfrm>
            <a:off x="553070" y="2571657"/>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B6DF321C-DE2C-FB41-A4BA-5C5D107AB4C2}"/>
              </a:ext>
            </a:extLst>
          </p:cNvPr>
          <p:cNvSpPr/>
          <p:nvPr/>
        </p:nvSpPr>
        <p:spPr>
          <a:xfrm>
            <a:off x="1424457" y="2572274"/>
            <a:ext cx="862257"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5A11F856-AE40-554F-9280-595AAC598764}"/>
              </a:ext>
            </a:extLst>
          </p:cNvPr>
          <p:cNvSpPr/>
          <p:nvPr/>
        </p:nvSpPr>
        <p:spPr>
          <a:xfrm>
            <a:off x="3074625" y="3583722"/>
            <a:ext cx="5727426" cy="320087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private</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7E504F"/>
                </a:solidFill>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this</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endParaRPr lang="en-US" sz="1400" dirty="0">
              <a:effectLst/>
              <a:latin typeface="Menlo" panose="020B0609030804020204" pitchFamily="49" charset="0"/>
            </a:endParaRPr>
          </a:p>
        </p:txBody>
      </p:sp>
      <p:cxnSp>
        <p:nvCxnSpPr>
          <p:cNvPr id="63" name="Straight Arrow Connector 62">
            <a:extLst>
              <a:ext uri="{FF2B5EF4-FFF2-40B4-BE49-F238E27FC236}">
                <a16:creationId xmlns:a16="http://schemas.microsoft.com/office/drawing/2014/main" id="{D589A5F4-F8EC-6245-878E-C66695B82BAF}"/>
              </a:ext>
            </a:extLst>
          </p:cNvPr>
          <p:cNvCxnSpPr>
            <a:cxnSpLocks/>
          </p:cNvCxnSpPr>
          <p:nvPr/>
        </p:nvCxnSpPr>
        <p:spPr>
          <a:xfrm flipH="1">
            <a:off x="6072319" y="4705638"/>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1ACD3B4F-CD72-0B4A-ACE1-5353381D5669}"/>
              </a:ext>
            </a:extLst>
          </p:cNvPr>
          <p:cNvCxnSpPr>
            <a:cxnSpLocks/>
          </p:cNvCxnSpPr>
          <p:nvPr/>
        </p:nvCxnSpPr>
        <p:spPr>
          <a:xfrm flipH="1">
            <a:off x="6008978" y="4455366"/>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3AD522A8-72AD-C44A-B50C-F535C4D8CC40}"/>
              </a:ext>
            </a:extLst>
          </p:cNvPr>
          <p:cNvCxnSpPr>
            <a:cxnSpLocks/>
          </p:cNvCxnSpPr>
          <p:nvPr/>
        </p:nvCxnSpPr>
        <p:spPr>
          <a:xfrm flipH="1">
            <a:off x="7786848" y="4908372"/>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2D57CB13-438C-1344-9E89-398A08E4D15B}"/>
              </a:ext>
            </a:extLst>
          </p:cNvPr>
          <p:cNvCxnSpPr>
            <a:cxnSpLocks/>
          </p:cNvCxnSpPr>
          <p:nvPr/>
        </p:nvCxnSpPr>
        <p:spPr>
          <a:xfrm flipH="1">
            <a:off x="7863310" y="518416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79AA2E29-8E79-3E46-9282-B58B3588878D}"/>
              </a:ext>
            </a:extLst>
          </p:cNvPr>
          <p:cNvCxnSpPr>
            <a:cxnSpLocks/>
          </p:cNvCxnSpPr>
          <p:nvPr/>
        </p:nvCxnSpPr>
        <p:spPr>
          <a:xfrm flipH="1">
            <a:off x="6269274" y="615134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8F4CBB0A-FA2C-1241-AA4A-87CBFC0FDB09}"/>
              </a:ext>
            </a:extLst>
          </p:cNvPr>
          <p:cNvSpPr/>
          <p:nvPr/>
        </p:nvSpPr>
        <p:spPr>
          <a:xfrm>
            <a:off x="428577" y="4293582"/>
            <a:ext cx="2384798" cy="923330"/>
          </a:xfrm>
          <a:prstGeom prst="rect">
            <a:avLst/>
          </a:prstGeom>
          <a:solidFill>
            <a:srgbClr val="FF0000"/>
          </a:solidFill>
        </p:spPr>
        <p:txBody>
          <a:bodyPr wrap="square">
            <a:spAutoFit/>
          </a:bodyPr>
          <a:lstStyle/>
          <a:p>
            <a:pPr algn="ctr"/>
            <a:r>
              <a:rPr lang="en-US" dirty="0">
                <a:solidFill>
                  <a:schemeClr val="bg1"/>
                </a:solidFill>
                <a:latin typeface="Arial"/>
                <a:cs typeface="Arial"/>
              </a:rPr>
              <a:t>What’s the order in which you think the nodes will be visited?</a:t>
            </a:r>
          </a:p>
        </p:txBody>
      </p:sp>
      <p:sp>
        <p:nvSpPr>
          <p:cNvPr id="70" name="Rectangle 69">
            <a:extLst>
              <a:ext uri="{FF2B5EF4-FFF2-40B4-BE49-F238E27FC236}">
                <a16:creationId xmlns:a16="http://schemas.microsoft.com/office/drawing/2014/main" id="{35C86103-814A-9942-A78C-7DEA821BFB81}"/>
              </a:ext>
            </a:extLst>
          </p:cNvPr>
          <p:cNvSpPr/>
          <p:nvPr/>
        </p:nvSpPr>
        <p:spPr>
          <a:xfrm>
            <a:off x="2758077" y="1266417"/>
            <a:ext cx="1786036" cy="523220"/>
          </a:xfrm>
          <a:prstGeom prst="rect">
            <a:avLst/>
          </a:prstGeom>
          <a:noFill/>
        </p:spPr>
        <p:txBody>
          <a:bodyPr wrap="square">
            <a:spAutoFit/>
          </a:bodyPr>
          <a:lstStyle/>
          <a:p>
            <a:r>
              <a:rPr lang="en-US" sz="1400" dirty="0">
                <a:solidFill>
                  <a:schemeClr val="accent6"/>
                </a:solidFill>
                <a:latin typeface="Arial"/>
                <a:cs typeface="Arial"/>
              </a:rPr>
              <a:t>This is a recursive process!</a:t>
            </a:r>
          </a:p>
        </p:txBody>
      </p:sp>
      <p:sp>
        <p:nvSpPr>
          <p:cNvPr id="69" name="Rectangle 68">
            <a:extLst>
              <a:ext uri="{FF2B5EF4-FFF2-40B4-BE49-F238E27FC236}">
                <a16:creationId xmlns:a16="http://schemas.microsoft.com/office/drawing/2014/main" id="{91B39B35-B9AB-8D4C-B7FF-1D8194ADB857}"/>
              </a:ext>
            </a:extLst>
          </p:cNvPr>
          <p:cNvSpPr/>
          <p:nvPr/>
        </p:nvSpPr>
        <p:spPr>
          <a:xfrm>
            <a:off x="410473" y="6129312"/>
            <a:ext cx="2381401" cy="307777"/>
          </a:xfrm>
          <a:prstGeom prst="rect">
            <a:avLst/>
          </a:prstGeom>
          <a:noFill/>
        </p:spPr>
        <p:txBody>
          <a:bodyPr wrap="square">
            <a:spAutoFit/>
          </a:bodyPr>
          <a:lstStyle/>
          <a:p>
            <a:r>
              <a:rPr lang="en-US" sz="1400" dirty="0">
                <a:solidFill>
                  <a:schemeClr val="accent6"/>
                </a:solidFill>
                <a:latin typeface="Arial"/>
                <a:cs typeface="Arial"/>
              </a:rPr>
              <a:t>This can be done iteratively</a:t>
            </a:r>
          </a:p>
        </p:txBody>
      </p:sp>
    </p:spTree>
    <p:extLst>
      <p:ext uri="{BB962C8B-B14F-4D97-AF65-F5344CB8AC3E}">
        <p14:creationId xmlns:p14="http://schemas.microsoft.com/office/powerpoint/2010/main" val="237344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dissolve">
                                      <p:cBhvr>
                                        <p:cTn id="61" dur="500"/>
                                        <p:tgtEl>
                                          <p:spTgt spid="2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dissolve">
                                      <p:cBhvr>
                                        <p:cTn id="64" dur="500"/>
                                        <p:tgtEl>
                                          <p:spTgt spid="1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dissolve">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dissolve">
                                      <p:cBhvr>
                                        <p:cTn id="72" dur="500"/>
                                        <p:tgtEl>
                                          <p:spTgt spid="6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dissolv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dissolv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dissolv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dissolve">
                                      <p:cBhvr>
                                        <p:cTn id="92" dur="500"/>
                                        <p:tgtEl>
                                          <p:spTgt spid="70"/>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32"/>
                                        </p:tgtEl>
                                      </p:cBhvr>
                                    </p:animEffect>
                                    <p:set>
                                      <p:cBhvr>
                                        <p:cTn id="97" dur="1" fill="hold">
                                          <p:stCondLst>
                                            <p:cond delay="499"/>
                                          </p:stCondLst>
                                        </p:cTn>
                                        <p:tgtEl>
                                          <p:spTgt spid="32"/>
                                        </p:tgtEl>
                                        <p:attrNameLst>
                                          <p:attrName>style.visibility</p:attrName>
                                        </p:attrNameLst>
                                      </p:cBhvr>
                                      <p:to>
                                        <p:strVal val="hidden"/>
                                      </p:to>
                                    </p:set>
                                  </p:childTnLst>
                                </p:cTn>
                              </p:par>
                              <p:par>
                                <p:cTn id="98" presetID="9" presetClass="exit" presetSubtype="0" fill="hold" grpId="1" nodeType="withEffect">
                                  <p:stCondLst>
                                    <p:cond delay="0"/>
                                  </p:stCondLst>
                                  <p:childTnLst>
                                    <p:animEffect transition="out" filter="dissolve">
                                      <p:cBhvr>
                                        <p:cTn id="99" dur="500"/>
                                        <p:tgtEl>
                                          <p:spTgt spid="33"/>
                                        </p:tgtEl>
                                      </p:cBhvr>
                                    </p:animEffect>
                                    <p:set>
                                      <p:cBhvr>
                                        <p:cTn id="100" dur="1" fill="hold">
                                          <p:stCondLst>
                                            <p:cond delay="499"/>
                                          </p:stCondLst>
                                        </p:cTn>
                                        <p:tgtEl>
                                          <p:spTgt spid="33"/>
                                        </p:tgtEl>
                                        <p:attrNameLst>
                                          <p:attrName>style.visibility</p:attrName>
                                        </p:attrNameLst>
                                      </p:cBhvr>
                                      <p:to>
                                        <p:strVal val="hidden"/>
                                      </p:to>
                                    </p:set>
                                  </p:childTnLst>
                                </p:cTn>
                              </p:par>
                              <p:par>
                                <p:cTn id="101" presetID="9" presetClass="exit" presetSubtype="0" fill="hold" grpId="1" nodeType="withEffect">
                                  <p:stCondLst>
                                    <p:cond delay="0"/>
                                  </p:stCondLst>
                                  <p:childTnLst>
                                    <p:animEffect transition="out" filter="dissolve">
                                      <p:cBhvr>
                                        <p:cTn id="102" dur="500"/>
                                        <p:tgtEl>
                                          <p:spTgt spid="34"/>
                                        </p:tgtEl>
                                      </p:cBhvr>
                                    </p:animEffect>
                                    <p:set>
                                      <p:cBhvr>
                                        <p:cTn id="103" dur="1" fill="hold">
                                          <p:stCondLst>
                                            <p:cond delay="499"/>
                                          </p:stCondLst>
                                        </p:cTn>
                                        <p:tgtEl>
                                          <p:spTgt spid="3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2" nodeType="click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dissolve">
                                      <p:cBhvr>
                                        <p:cTn id="113" dur="500"/>
                                        <p:tgtEl>
                                          <p:spTgt spid="32"/>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dissolve">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xit" presetSubtype="0" fill="hold" grpId="3" nodeType="clickEffect">
                                  <p:stCondLst>
                                    <p:cond delay="0"/>
                                  </p:stCondLst>
                                  <p:childTnLst>
                                    <p:animEffect transition="out" filter="dissolve">
                                      <p:cBhvr>
                                        <p:cTn id="122" dur="500"/>
                                        <p:tgtEl>
                                          <p:spTgt spid="32"/>
                                        </p:tgtEl>
                                      </p:cBhvr>
                                    </p:animEffect>
                                    <p:set>
                                      <p:cBhvr>
                                        <p:cTn id="123" dur="1" fill="hold">
                                          <p:stCondLst>
                                            <p:cond delay="499"/>
                                          </p:stCondLst>
                                        </p:cTn>
                                        <p:tgtEl>
                                          <p:spTgt spid="32"/>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dissolve">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dissolve">
                                      <p:cBhvr>
                                        <p:cTn id="133" dur="500"/>
                                        <p:tgtEl>
                                          <p:spTgt spid="41"/>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xit" presetSubtype="0" fill="hold" grpId="1" nodeType="clickEffect">
                                  <p:stCondLst>
                                    <p:cond delay="0"/>
                                  </p:stCondLst>
                                  <p:childTnLst>
                                    <p:animEffect transition="out" filter="dissolve">
                                      <p:cBhvr>
                                        <p:cTn id="137" dur="500"/>
                                        <p:tgtEl>
                                          <p:spTgt spid="36"/>
                                        </p:tgtEl>
                                      </p:cBhvr>
                                    </p:animEffect>
                                    <p:set>
                                      <p:cBhvr>
                                        <p:cTn id="138" dur="1" fill="hold">
                                          <p:stCondLst>
                                            <p:cond delay="499"/>
                                          </p:stCondLst>
                                        </p:cTn>
                                        <p:tgtEl>
                                          <p:spTgt spid="3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37"/>
                                        </p:tgtEl>
                                        <p:attrNameLst>
                                          <p:attrName>style.visibility</p:attrName>
                                        </p:attrNameLst>
                                      </p:cBhvr>
                                      <p:to>
                                        <p:strVal val="visible"/>
                                      </p:to>
                                    </p:set>
                                    <p:animEffect transition="in" filter="dissolve">
                                      <p:cBhvr>
                                        <p:cTn id="143" dur="500"/>
                                        <p:tgtEl>
                                          <p:spTgt spid="37"/>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42"/>
                                        </p:tgtEl>
                                        <p:attrNameLst>
                                          <p:attrName>style.visibility</p:attrName>
                                        </p:attrNameLst>
                                      </p:cBhvr>
                                      <p:to>
                                        <p:strVal val="visible"/>
                                      </p:to>
                                    </p:set>
                                    <p:animEffect transition="in" filter="dissolve">
                                      <p:cBhvr>
                                        <p:cTn id="148" dur="500"/>
                                        <p:tgtEl>
                                          <p:spTgt spid="42"/>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xit" presetSubtype="0" fill="hold" grpId="1" nodeType="clickEffect">
                                  <p:stCondLst>
                                    <p:cond delay="0"/>
                                  </p:stCondLst>
                                  <p:childTnLst>
                                    <p:animEffect transition="out" filter="dissolve">
                                      <p:cBhvr>
                                        <p:cTn id="152" dur="500"/>
                                        <p:tgtEl>
                                          <p:spTgt spid="37"/>
                                        </p:tgtEl>
                                      </p:cBhvr>
                                    </p:animEffect>
                                    <p:set>
                                      <p:cBhvr>
                                        <p:cTn id="153" dur="1" fill="hold">
                                          <p:stCondLst>
                                            <p:cond delay="499"/>
                                          </p:stCondLst>
                                        </p:cTn>
                                        <p:tgtEl>
                                          <p:spTgt spid="37"/>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grpId="0" nodeType="click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dissolve">
                                      <p:cBhvr>
                                        <p:cTn id="158" dur="500"/>
                                        <p:tgtEl>
                                          <p:spTgt spid="38"/>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xit" presetSubtype="0" fill="hold" grpId="1" nodeType="clickEffect">
                                  <p:stCondLst>
                                    <p:cond delay="0"/>
                                  </p:stCondLst>
                                  <p:childTnLst>
                                    <p:animEffect transition="out" filter="dissolve">
                                      <p:cBhvr>
                                        <p:cTn id="162" dur="500"/>
                                        <p:tgtEl>
                                          <p:spTgt spid="38"/>
                                        </p:tgtEl>
                                      </p:cBhvr>
                                    </p:animEffect>
                                    <p:set>
                                      <p:cBhvr>
                                        <p:cTn id="163" dur="1" fill="hold">
                                          <p:stCondLst>
                                            <p:cond delay="499"/>
                                          </p:stCondLst>
                                        </p:cTn>
                                        <p:tgtEl>
                                          <p:spTgt spid="38"/>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dissolve">
                                      <p:cBhvr>
                                        <p:cTn id="168" dur="500"/>
                                        <p:tgtEl>
                                          <p:spTgt spid="43"/>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3"/>
                                        </p:tgtEl>
                                      </p:cBhvr>
                                    </p:animEffect>
                                    <p:set>
                                      <p:cBhvr>
                                        <p:cTn id="173" dur="1" fill="hold">
                                          <p:stCondLst>
                                            <p:cond delay="499"/>
                                          </p:stCondLst>
                                        </p:cTn>
                                        <p:tgtEl>
                                          <p:spTgt spid="43"/>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nodeType="clickEffect">
                                  <p:stCondLst>
                                    <p:cond delay="0"/>
                                  </p:stCondLst>
                                  <p:childTnLst>
                                    <p:set>
                                      <p:cBhvr>
                                        <p:cTn id="177" dur="1" fill="hold">
                                          <p:stCondLst>
                                            <p:cond delay="0"/>
                                          </p:stCondLst>
                                        </p:cTn>
                                        <p:tgtEl>
                                          <p:spTgt spid="44"/>
                                        </p:tgtEl>
                                        <p:attrNameLst>
                                          <p:attrName>style.visibility</p:attrName>
                                        </p:attrNameLst>
                                      </p:cBhvr>
                                      <p:to>
                                        <p:strVal val="visible"/>
                                      </p:to>
                                    </p:set>
                                    <p:animEffect transition="in" filter="dissolve">
                                      <p:cBhvr>
                                        <p:cTn id="178" dur="500"/>
                                        <p:tgtEl>
                                          <p:spTgt spid="4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46"/>
                                        </p:tgtEl>
                                        <p:attrNameLst>
                                          <p:attrName>style.visibility</p:attrName>
                                        </p:attrNameLst>
                                      </p:cBhvr>
                                      <p:to>
                                        <p:strVal val="visible"/>
                                      </p:to>
                                    </p:set>
                                    <p:animEffect transition="in" filter="dissolve">
                                      <p:cBhvr>
                                        <p:cTn id="183" dur="500"/>
                                        <p:tgtEl>
                                          <p:spTgt spid="46"/>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56"/>
                                        </p:tgtEl>
                                        <p:attrNameLst>
                                          <p:attrName>style.visibility</p:attrName>
                                        </p:attrNameLst>
                                      </p:cBhvr>
                                      <p:to>
                                        <p:strVal val="visible"/>
                                      </p:to>
                                    </p:set>
                                    <p:animEffect transition="in" filter="dissolve">
                                      <p:cBhvr>
                                        <p:cTn id="188" dur="500"/>
                                        <p:tgtEl>
                                          <p:spTgt spid="56"/>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xit" presetSubtype="0" fill="hold" grpId="1" nodeType="clickEffect">
                                  <p:stCondLst>
                                    <p:cond delay="0"/>
                                  </p:stCondLst>
                                  <p:childTnLst>
                                    <p:animEffect transition="out" filter="dissolve">
                                      <p:cBhvr>
                                        <p:cTn id="192" dur="500"/>
                                        <p:tgtEl>
                                          <p:spTgt spid="46"/>
                                        </p:tgtEl>
                                      </p:cBhvr>
                                    </p:animEffect>
                                    <p:set>
                                      <p:cBhvr>
                                        <p:cTn id="193" dur="1" fill="hold">
                                          <p:stCondLst>
                                            <p:cond delay="499"/>
                                          </p:stCondLst>
                                        </p:cTn>
                                        <p:tgtEl>
                                          <p:spTgt spid="46"/>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9" presetClass="exit" presetSubtype="0" fill="hold" nodeType="clickEffect">
                                  <p:stCondLst>
                                    <p:cond delay="0"/>
                                  </p:stCondLst>
                                  <p:childTnLst>
                                    <p:animEffect transition="out" filter="dissolve">
                                      <p:cBhvr>
                                        <p:cTn id="197" dur="500"/>
                                        <p:tgtEl>
                                          <p:spTgt spid="44"/>
                                        </p:tgtEl>
                                      </p:cBhvr>
                                    </p:animEffect>
                                    <p:set>
                                      <p:cBhvr>
                                        <p:cTn id="198" dur="1" fill="hold">
                                          <p:stCondLst>
                                            <p:cond delay="499"/>
                                          </p:stCondLst>
                                        </p:cTn>
                                        <p:tgtEl>
                                          <p:spTgt spid="44"/>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nodeType="clickEffect">
                                  <p:stCondLst>
                                    <p:cond delay="0"/>
                                  </p:stCondLst>
                                  <p:childTnLst>
                                    <p:set>
                                      <p:cBhvr>
                                        <p:cTn id="202" dur="1" fill="hold">
                                          <p:stCondLst>
                                            <p:cond delay="0"/>
                                          </p:stCondLst>
                                        </p:cTn>
                                        <p:tgtEl>
                                          <p:spTgt spid="47"/>
                                        </p:tgtEl>
                                        <p:attrNameLst>
                                          <p:attrName>style.visibility</p:attrName>
                                        </p:attrNameLst>
                                      </p:cBhvr>
                                      <p:to>
                                        <p:strVal val="visible"/>
                                      </p:to>
                                    </p:set>
                                    <p:animEffect transition="in" filter="dissolve">
                                      <p:cBhvr>
                                        <p:cTn id="203" dur="500"/>
                                        <p:tgtEl>
                                          <p:spTgt spid="47"/>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xit" presetSubtype="0" fill="hold" nodeType="clickEffect">
                                  <p:stCondLst>
                                    <p:cond delay="0"/>
                                  </p:stCondLst>
                                  <p:childTnLst>
                                    <p:animEffect transition="out" filter="dissolve">
                                      <p:cBhvr>
                                        <p:cTn id="207" dur="500"/>
                                        <p:tgtEl>
                                          <p:spTgt spid="47"/>
                                        </p:tgtEl>
                                      </p:cBhvr>
                                    </p:animEffect>
                                    <p:set>
                                      <p:cBhvr>
                                        <p:cTn id="208" dur="1" fill="hold">
                                          <p:stCondLst>
                                            <p:cond delay="499"/>
                                          </p:stCondLst>
                                        </p:cTn>
                                        <p:tgtEl>
                                          <p:spTgt spid="47"/>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48"/>
                                        </p:tgtEl>
                                        <p:attrNameLst>
                                          <p:attrName>style.visibility</p:attrName>
                                        </p:attrNameLst>
                                      </p:cBhvr>
                                      <p:to>
                                        <p:strVal val="visible"/>
                                      </p:to>
                                    </p:set>
                                    <p:animEffect transition="in" filter="dissolve">
                                      <p:cBhvr>
                                        <p:cTn id="213" dur="500"/>
                                        <p:tgtEl>
                                          <p:spTgt spid="48"/>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57"/>
                                        </p:tgtEl>
                                        <p:attrNameLst>
                                          <p:attrName>style.visibility</p:attrName>
                                        </p:attrNameLst>
                                      </p:cBhvr>
                                      <p:to>
                                        <p:strVal val="visible"/>
                                      </p:to>
                                    </p:set>
                                    <p:animEffect transition="in" filter="dissolve">
                                      <p:cBhvr>
                                        <p:cTn id="218" dur="500"/>
                                        <p:tgtEl>
                                          <p:spTgt spid="57"/>
                                        </p:tgtEl>
                                      </p:cBhvr>
                                    </p:animEffect>
                                  </p:childTnLst>
                                </p:cTn>
                              </p:par>
                            </p:childTnLst>
                          </p:cTn>
                        </p:par>
                      </p:childTnLst>
                    </p:cTn>
                  </p:par>
                  <p:par>
                    <p:cTn id="219" fill="hold">
                      <p:stCondLst>
                        <p:cond delay="indefinite"/>
                      </p:stCondLst>
                      <p:childTnLst>
                        <p:par>
                          <p:cTn id="220" fill="hold">
                            <p:stCondLst>
                              <p:cond delay="0"/>
                            </p:stCondLst>
                            <p:childTnLst>
                              <p:par>
                                <p:cTn id="221" presetID="9" presetClass="exit" presetSubtype="0" fill="hold" grpId="1" nodeType="clickEffect">
                                  <p:stCondLst>
                                    <p:cond delay="0"/>
                                  </p:stCondLst>
                                  <p:childTnLst>
                                    <p:animEffect transition="out" filter="dissolve">
                                      <p:cBhvr>
                                        <p:cTn id="222" dur="500"/>
                                        <p:tgtEl>
                                          <p:spTgt spid="48"/>
                                        </p:tgtEl>
                                      </p:cBhvr>
                                    </p:animEffect>
                                    <p:set>
                                      <p:cBhvr>
                                        <p:cTn id="223" dur="1" fill="hold">
                                          <p:stCondLst>
                                            <p:cond delay="499"/>
                                          </p:stCondLst>
                                        </p:cTn>
                                        <p:tgtEl>
                                          <p:spTgt spid="48"/>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grpId="1" nodeType="clickEffect">
                                  <p:stCondLst>
                                    <p:cond delay="0"/>
                                  </p:stCondLst>
                                  <p:childTnLst>
                                    <p:set>
                                      <p:cBhvr>
                                        <p:cTn id="227" dur="1" fill="hold">
                                          <p:stCondLst>
                                            <p:cond delay="0"/>
                                          </p:stCondLst>
                                        </p:cTn>
                                        <p:tgtEl>
                                          <p:spTgt spid="49"/>
                                        </p:tgtEl>
                                        <p:attrNameLst>
                                          <p:attrName>style.visibility</p:attrName>
                                        </p:attrNameLst>
                                      </p:cBhvr>
                                      <p:to>
                                        <p:strVal val="visible"/>
                                      </p:to>
                                    </p:set>
                                    <p:animEffect transition="in" filter="dissolve">
                                      <p:cBhvr>
                                        <p:cTn id="228" dur="500"/>
                                        <p:tgtEl>
                                          <p:spTgt spid="49"/>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58"/>
                                        </p:tgtEl>
                                        <p:attrNameLst>
                                          <p:attrName>style.visibility</p:attrName>
                                        </p:attrNameLst>
                                      </p:cBhvr>
                                      <p:to>
                                        <p:strVal val="visible"/>
                                      </p:to>
                                    </p:set>
                                    <p:animEffect transition="in" filter="dissolve">
                                      <p:cBhvr>
                                        <p:cTn id="233" dur="500"/>
                                        <p:tgtEl>
                                          <p:spTgt spid="5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0" nodeType="clickEffect">
                                  <p:stCondLst>
                                    <p:cond delay="0"/>
                                  </p:stCondLst>
                                  <p:childTnLst>
                                    <p:animEffect transition="out" filter="dissolve">
                                      <p:cBhvr>
                                        <p:cTn id="237" dur="500"/>
                                        <p:tgtEl>
                                          <p:spTgt spid="49"/>
                                        </p:tgtEl>
                                      </p:cBhvr>
                                    </p:animEffect>
                                    <p:set>
                                      <p:cBhvr>
                                        <p:cTn id="238" dur="1" fill="hold">
                                          <p:stCondLst>
                                            <p:cond delay="499"/>
                                          </p:stCondLst>
                                        </p:cTn>
                                        <p:tgtEl>
                                          <p:spTgt spid="49"/>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nodeType="clickEffect">
                                  <p:stCondLst>
                                    <p:cond delay="0"/>
                                  </p:stCondLst>
                                  <p:childTnLst>
                                    <p:set>
                                      <p:cBhvr>
                                        <p:cTn id="242" dur="1" fill="hold">
                                          <p:stCondLst>
                                            <p:cond delay="0"/>
                                          </p:stCondLst>
                                        </p:cTn>
                                        <p:tgtEl>
                                          <p:spTgt spid="50"/>
                                        </p:tgtEl>
                                        <p:attrNameLst>
                                          <p:attrName>style.visibility</p:attrName>
                                        </p:attrNameLst>
                                      </p:cBhvr>
                                      <p:to>
                                        <p:strVal val="visible"/>
                                      </p:to>
                                    </p:set>
                                    <p:animEffect transition="in" filter="dissolve">
                                      <p:cBhvr>
                                        <p:cTn id="243" dur="500"/>
                                        <p:tgtEl>
                                          <p:spTgt spid="50"/>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51"/>
                                        </p:tgtEl>
                                        <p:attrNameLst>
                                          <p:attrName>style.visibility</p:attrName>
                                        </p:attrNameLst>
                                      </p:cBhvr>
                                      <p:to>
                                        <p:strVal val="visible"/>
                                      </p:to>
                                    </p:set>
                                    <p:animEffect transition="in" filter="dissolve">
                                      <p:cBhvr>
                                        <p:cTn id="248" dur="500"/>
                                        <p:tgtEl>
                                          <p:spTgt spid="51"/>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59"/>
                                        </p:tgtEl>
                                        <p:attrNameLst>
                                          <p:attrName>style.visibility</p:attrName>
                                        </p:attrNameLst>
                                      </p:cBhvr>
                                      <p:to>
                                        <p:strVal val="visible"/>
                                      </p:to>
                                    </p:set>
                                    <p:animEffect transition="in" filter="dissolve">
                                      <p:cBhvr>
                                        <p:cTn id="253" dur="500"/>
                                        <p:tgtEl>
                                          <p:spTgt spid="59"/>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xit" presetSubtype="0" fill="hold" grpId="1" nodeType="clickEffect">
                                  <p:stCondLst>
                                    <p:cond delay="0"/>
                                  </p:stCondLst>
                                  <p:childTnLst>
                                    <p:animEffect transition="out" filter="dissolve">
                                      <p:cBhvr>
                                        <p:cTn id="257" dur="500"/>
                                        <p:tgtEl>
                                          <p:spTgt spid="51"/>
                                        </p:tgtEl>
                                      </p:cBhvr>
                                    </p:animEffect>
                                    <p:set>
                                      <p:cBhvr>
                                        <p:cTn id="258" dur="1" fill="hold">
                                          <p:stCondLst>
                                            <p:cond delay="499"/>
                                          </p:stCondLst>
                                        </p:cTn>
                                        <p:tgtEl>
                                          <p:spTgt spid="51"/>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9" presetClass="exit" presetSubtype="0" fill="hold" nodeType="clickEffect">
                                  <p:stCondLst>
                                    <p:cond delay="0"/>
                                  </p:stCondLst>
                                  <p:childTnLst>
                                    <p:animEffect transition="out" filter="dissolve">
                                      <p:cBhvr>
                                        <p:cTn id="262" dur="500"/>
                                        <p:tgtEl>
                                          <p:spTgt spid="50"/>
                                        </p:tgtEl>
                                      </p:cBhvr>
                                    </p:animEffect>
                                    <p:set>
                                      <p:cBhvr>
                                        <p:cTn id="263" dur="1" fill="hold">
                                          <p:stCondLst>
                                            <p:cond delay="499"/>
                                          </p:stCondLst>
                                        </p:cTn>
                                        <p:tgtEl>
                                          <p:spTgt spid="50"/>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nodeType="clickEffect">
                                  <p:stCondLst>
                                    <p:cond delay="0"/>
                                  </p:stCondLst>
                                  <p:childTnLst>
                                    <p:set>
                                      <p:cBhvr>
                                        <p:cTn id="267" dur="1" fill="hold">
                                          <p:stCondLst>
                                            <p:cond delay="0"/>
                                          </p:stCondLst>
                                        </p:cTn>
                                        <p:tgtEl>
                                          <p:spTgt spid="47"/>
                                        </p:tgtEl>
                                        <p:attrNameLst>
                                          <p:attrName>style.visibility</p:attrName>
                                        </p:attrNameLst>
                                      </p:cBhvr>
                                      <p:to>
                                        <p:strVal val="visible"/>
                                      </p:to>
                                    </p:set>
                                    <p:animEffect transition="in" filter="dissolve">
                                      <p:cBhvr>
                                        <p:cTn id="268" dur="500"/>
                                        <p:tgtEl>
                                          <p:spTgt spid="47"/>
                                        </p:tgtEl>
                                      </p:cBhvr>
                                    </p:animEffect>
                                  </p:childTnLst>
                                </p:cTn>
                              </p:par>
                            </p:childTnLst>
                          </p:cTn>
                        </p:par>
                      </p:childTnLst>
                    </p:cTn>
                  </p:par>
                  <p:par>
                    <p:cTn id="269" fill="hold">
                      <p:stCondLst>
                        <p:cond delay="indefinite"/>
                      </p:stCondLst>
                      <p:childTnLst>
                        <p:par>
                          <p:cTn id="270" fill="hold">
                            <p:stCondLst>
                              <p:cond delay="0"/>
                            </p:stCondLst>
                            <p:childTnLst>
                              <p:par>
                                <p:cTn id="271" presetID="9" presetClass="entr" presetSubtype="0" fill="hold" grpId="0" nodeType="clickEffect">
                                  <p:stCondLst>
                                    <p:cond delay="0"/>
                                  </p:stCondLst>
                                  <p:childTnLst>
                                    <p:set>
                                      <p:cBhvr>
                                        <p:cTn id="272" dur="1" fill="hold">
                                          <p:stCondLst>
                                            <p:cond delay="0"/>
                                          </p:stCondLst>
                                        </p:cTn>
                                        <p:tgtEl>
                                          <p:spTgt spid="53"/>
                                        </p:tgtEl>
                                        <p:attrNameLst>
                                          <p:attrName>style.visibility</p:attrName>
                                        </p:attrNameLst>
                                      </p:cBhvr>
                                      <p:to>
                                        <p:strVal val="visible"/>
                                      </p:to>
                                    </p:set>
                                    <p:animEffect transition="in" filter="dissolve">
                                      <p:cBhvr>
                                        <p:cTn id="273" dur="500"/>
                                        <p:tgtEl>
                                          <p:spTgt spid="53"/>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4" nodeType="clickEffect">
                                  <p:stCondLst>
                                    <p:cond delay="0"/>
                                  </p:stCondLst>
                                  <p:childTnLst>
                                    <p:set>
                                      <p:cBhvr>
                                        <p:cTn id="277" dur="1" fill="hold">
                                          <p:stCondLst>
                                            <p:cond delay="0"/>
                                          </p:stCondLst>
                                        </p:cTn>
                                        <p:tgtEl>
                                          <p:spTgt spid="32"/>
                                        </p:tgtEl>
                                        <p:attrNameLst>
                                          <p:attrName>style.visibility</p:attrName>
                                        </p:attrNameLst>
                                      </p:cBhvr>
                                      <p:to>
                                        <p:strVal val="visible"/>
                                      </p:to>
                                    </p:set>
                                    <p:animEffect transition="in" filter="dissolve">
                                      <p:cBhvr>
                                        <p:cTn id="278" dur="500"/>
                                        <p:tgtEl>
                                          <p:spTgt spid="32"/>
                                        </p:tgtEl>
                                      </p:cBhvr>
                                    </p:animEffect>
                                  </p:childTnLst>
                                </p:cTn>
                              </p:par>
                            </p:childTnLst>
                          </p:cTn>
                        </p:par>
                      </p:childTnLst>
                    </p:cTn>
                  </p:par>
                  <p:par>
                    <p:cTn id="279" fill="hold">
                      <p:stCondLst>
                        <p:cond delay="indefinite"/>
                      </p:stCondLst>
                      <p:childTnLst>
                        <p:par>
                          <p:cTn id="280" fill="hold">
                            <p:stCondLst>
                              <p:cond delay="0"/>
                            </p:stCondLst>
                            <p:childTnLst>
                              <p:par>
                                <p:cTn id="281" presetID="9" presetClass="entr" presetSubtype="0" fill="hold" grpId="2" nodeType="clickEffect">
                                  <p:stCondLst>
                                    <p:cond delay="0"/>
                                  </p:stCondLst>
                                  <p:childTnLst>
                                    <p:set>
                                      <p:cBhvr>
                                        <p:cTn id="282" dur="1" fill="hold">
                                          <p:stCondLst>
                                            <p:cond delay="0"/>
                                          </p:stCondLst>
                                        </p:cTn>
                                        <p:tgtEl>
                                          <p:spTgt spid="33"/>
                                        </p:tgtEl>
                                        <p:attrNameLst>
                                          <p:attrName>style.visibility</p:attrName>
                                        </p:attrNameLst>
                                      </p:cBhvr>
                                      <p:to>
                                        <p:strVal val="visible"/>
                                      </p:to>
                                    </p:set>
                                    <p:animEffect transition="in" filter="dissolve">
                                      <p:cBhvr>
                                        <p:cTn id="283" dur="500"/>
                                        <p:tgtEl>
                                          <p:spTgt spid="33"/>
                                        </p:tgtEl>
                                      </p:cBhvr>
                                    </p:animEffect>
                                  </p:childTnLst>
                                </p:cTn>
                              </p:par>
                            </p:childTnLst>
                          </p:cTn>
                        </p:par>
                      </p:childTnLst>
                    </p:cTn>
                  </p:par>
                  <p:par>
                    <p:cTn id="284" fill="hold">
                      <p:stCondLst>
                        <p:cond delay="indefinite"/>
                      </p:stCondLst>
                      <p:childTnLst>
                        <p:par>
                          <p:cTn id="285" fill="hold">
                            <p:stCondLst>
                              <p:cond delay="0"/>
                            </p:stCondLst>
                            <p:childTnLst>
                              <p:par>
                                <p:cTn id="286" presetID="9" presetClass="entr" presetSubtype="0" fill="hold" grpId="2" nodeType="clickEffect">
                                  <p:stCondLst>
                                    <p:cond delay="0"/>
                                  </p:stCondLst>
                                  <p:childTnLst>
                                    <p:set>
                                      <p:cBhvr>
                                        <p:cTn id="287" dur="1" fill="hold">
                                          <p:stCondLst>
                                            <p:cond delay="0"/>
                                          </p:stCondLst>
                                        </p:cTn>
                                        <p:tgtEl>
                                          <p:spTgt spid="34"/>
                                        </p:tgtEl>
                                        <p:attrNameLst>
                                          <p:attrName>style.visibility</p:attrName>
                                        </p:attrNameLst>
                                      </p:cBhvr>
                                      <p:to>
                                        <p:strVal val="visible"/>
                                      </p:to>
                                    </p:set>
                                    <p:animEffect transition="in" filter="dissolve">
                                      <p:cBhvr>
                                        <p:cTn id="288" dur="500"/>
                                        <p:tgtEl>
                                          <p:spTgt spid="34"/>
                                        </p:tgtEl>
                                      </p:cBhvr>
                                    </p:animEffect>
                                  </p:childTnLst>
                                </p:cTn>
                              </p:par>
                            </p:childTnLst>
                          </p:cTn>
                        </p:par>
                      </p:childTnLst>
                    </p:cTn>
                  </p:par>
                  <p:par>
                    <p:cTn id="289" fill="hold">
                      <p:stCondLst>
                        <p:cond delay="indefinite"/>
                      </p:stCondLst>
                      <p:childTnLst>
                        <p:par>
                          <p:cTn id="290" fill="hold">
                            <p:stCondLst>
                              <p:cond delay="0"/>
                            </p:stCondLst>
                            <p:childTnLst>
                              <p:par>
                                <p:cTn id="291" presetID="9" presetClass="exit" presetSubtype="0" fill="hold" grpId="3" nodeType="clickEffect">
                                  <p:stCondLst>
                                    <p:cond delay="0"/>
                                  </p:stCondLst>
                                  <p:childTnLst>
                                    <p:animEffect transition="out" filter="dissolve">
                                      <p:cBhvr>
                                        <p:cTn id="292" dur="500"/>
                                        <p:tgtEl>
                                          <p:spTgt spid="33"/>
                                        </p:tgtEl>
                                      </p:cBhvr>
                                    </p:animEffect>
                                    <p:set>
                                      <p:cBhvr>
                                        <p:cTn id="293" dur="1" fill="hold">
                                          <p:stCondLst>
                                            <p:cond delay="499"/>
                                          </p:stCondLst>
                                        </p:cTn>
                                        <p:tgtEl>
                                          <p:spTgt spid="33"/>
                                        </p:tgtEl>
                                        <p:attrNameLst>
                                          <p:attrName>style.visibility</p:attrName>
                                        </p:attrNameLst>
                                      </p:cBhvr>
                                      <p:to>
                                        <p:strVal val="hidden"/>
                                      </p:to>
                                    </p:set>
                                  </p:childTnLst>
                                </p:cTn>
                              </p:par>
                              <p:par>
                                <p:cTn id="294" presetID="9" presetClass="exit" presetSubtype="0" fill="hold" grpId="3" nodeType="withEffect">
                                  <p:stCondLst>
                                    <p:cond delay="0"/>
                                  </p:stCondLst>
                                  <p:childTnLst>
                                    <p:animEffect transition="out" filter="dissolve">
                                      <p:cBhvr>
                                        <p:cTn id="295" dur="500"/>
                                        <p:tgtEl>
                                          <p:spTgt spid="34"/>
                                        </p:tgtEl>
                                      </p:cBhvr>
                                    </p:animEffect>
                                    <p:set>
                                      <p:cBhvr>
                                        <p:cTn id="296" dur="1" fill="hold">
                                          <p:stCondLst>
                                            <p:cond delay="499"/>
                                          </p:stCondLst>
                                        </p:cTn>
                                        <p:tgtEl>
                                          <p:spTgt spid="34"/>
                                        </p:tgtEl>
                                        <p:attrNameLst>
                                          <p:attrName>style.visibility</p:attrName>
                                        </p:attrNameLst>
                                      </p:cBhvr>
                                      <p:to>
                                        <p:strVal val="hidden"/>
                                      </p:to>
                                    </p:set>
                                  </p:childTnLst>
                                </p:cTn>
                              </p:par>
                              <p:par>
                                <p:cTn id="297" presetID="9" presetClass="exit" presetSubtype="0" fill="hold" grpId="5" nodeType="withEffect">
                                  <p:stCondLst>
                                    <p:cond delay="0"/>
                                  </p:stCondLst>
                                  <p:childTnLst>
                                    <p:animEffect transition="out" filter="dissolve">
                                      <p:cBhvr>
                                        <p:cTn id="298" dur="500"/>
                                        <p:tgtEl>
                                          <p:spTgt spid="32"/>
                                        </p:tgtEl>
                                      </p:cBhvr>
                                    </p:animEffect>
                                    <p:set>
                                      <p:cBhvr>
                                        <p:cTn id="299" dur="1" fill="hold">
                                          <p:stCondLst>
                                            <p:cond delay="499"/>
                                          </p:stCondLst>
                                        </p:cTn>
                                        <p:tgtEl>
                                          <p:spTgt spid="32"/>
                                        </p:tgtEl>
                                        <p:attrNameLst>
                                          <p:attrName>style.visibility</p:attrName>
                                        </p:attrNameLst>
                                      </p:cBhvr>
                                      <p:to>
                                        <p:strVal val="hidden"/>
                                      </p:to>
                                    </p:set>
                                  </p:childTnLst>
                                </p:cTn>
                              </p:par>
                            </p:childTnLst>
                          </p:cTn>
                        </p:par>
                      </p:childTnLst>
                    </p:cTn>
                  </p:par>
                  <p:par>
                    <p:cTn id="300" fill="hold">
                      <p:stCondLst>
                        <p:cond delay="indefinite"/>
                      </p:stCondLst>
                      <p:childTnLst>
                        <p:par>
                          <p:cTn id="301" fill="hold">
                            <p:stCondLst>
                              <p:cond delay="0"/>
                            </p:stCondLst>
                            <p:childTnLst>
                              <p:par>
                                <p:cTn id="302" presetID="9" presetClass="entr" presetSubtype="0" fill="hold" grpId="2" nodeType="clickEffect">
                                  <p:stCondLst>
                                    <p:cond delay="0"/>
                                  </p:stCondLst>
                                  <p:childTnLst>
                                    <p:set>
                                      <p:cBhvr>
                                        <p:cTn id="303" dur="1" fill="hold">
                                          <p:stCondLst>
                                            <p:cond delay="0"/>
                                          </p:stCondLst>
                                        </p:cTn>
                                        <p:tgtEl>
                                          <p:spTgt spid="36"/>
                                        </p:tgtEl>
                                        <p:attrNameLst>
                                          <p:attrName>style.visibility</p:attrName>
                                        </p:attrNameLst>
                                      </p:cBhvr>
                                      <p:to>
                                        <p:strVal val="visible"/>
                                      </p:to>
                                    </p:set>
                                    <p:animEffect transition="in" filter="dissolve">
                                      <p:cBhvr>
                                        <p:cTn id="304" dur="500"/>
                                        <p:tgtEl>
                                          <p:spTgt spid="36"/>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60"/>
                                        </p:tgtEl>
                                        <p:attrNameLst>
                                          <p:attrName>style.visibility</p:attrName>
                                        </p:attrNameLst>
                                      </p:cBhvr>
                                      <p:to>
                                        <p:strVal val="visible"/>
                                      </p:to>
                                    </p:set>
                                    <p:animEffect transition="in" filter="dissolve">
                                      <p:cBhvr>
                                        <p:cTn id="307" dur="500"/>
                                        <p:tgtEl>
                                          <p:spTgt spid="60"/>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61"/>
                                        </p:tgtEl>
                                        <p:attrNameLst>
                                          <p:attrName>style.visibility</p:attrName>
                                        </p:attrNameLst>
                                      </p:cBhvr>
                                      <p:to>
                                        <p:strVal val="visible"/>
                                      </p:to>
                                    </p:set>
                                    <p:animEffect transition="in" filter="dissolve">
                                      <p:cBhvr>
                                        <p:cTn id="310" dur="500"/>
                                        <p:tgtEl>
                                          <p:spTgt spid="61"/>
                                        </p:tgtEl>
                                      </p:cBhvr>
                                    </p:animEffect>
                                  </p:childTnLst>
                                </p:cTn>
                              </p:par>
                            </p:childTnLst>
                          </p:cTn>
                        </p:par>
                      </p:childTnLst>
                    </p:cTn>
                  </p:par>
                  <p:par>
                    <p:cTn id="311" fill="hold">
                      <p:stCondLst>
                        <p:cond delay="indefinite"/>
                      </p:stCondLst>
                      <p:childTnLst>
                        <p:par>
                          <p:cTn id="312" fill="hold">
                            <p:stCondLst>
                              <p:cond delay="0"/>
                            </p:stCondLst>
                            <p:childTnLst>
                              <p:par>
                                <p:cTn id="313" presetID="9" presetClass="exit" presetSubtype="0" fill="hold" grpId="1" nodeType="clickEffect">
                                  <p:stCondLst>
                                    <p:cond delay="0"/>
                                  </p:stCondLst>
                                  <p:childTnLst>
                                    <p:animEffect transition="out" filter="dissolve">
                                      <p:cBhvr>
                                        <p:cTn id="314" dur="500"/>
                                        <p:tgtEl>
                                          <p:spTgt spid="60"/>
                                        </p:tgtEl>
                                      </p:cBhvr>
                                    </p:animEffect>
                                    <p:set>
                                      <p:cBhvr>
                                        <p:cTn id="315" dur="1" fill="hold">
                                          <p:stCondLst>
                                            <p:cond delay="499"/>
                                          </p:stCondLst>
                                        </p:cTn>
                                        <p:tgtEl>
                                          <p:spTgt spid="60"/>
                                        </p:tgtEl>
                                        <p:attrNameLst>
                                          <p:attrName>style.visibility</p:attrName>
                                        </p:attrNameLst>
                                      </p:cBhvr>
                                      <p:to>
                                        <p:strVal val="hidden"/>
                                      </p:to>
                                    </p:set>
                                  </p:childTnLst>
                                </p:cTn>
                              </p:par>
                              <p:par>
                                <p:cTn id="316" presetID="9" presetClass="exit" presetSubtype="0" fill="hold" grpId="1" nodeType="withEffect">
                                  <p:stCondLst>
                                    <p:cond delay="0"/>
                                  </p:stCondLst>
                                  <p:childTnLst>
                                    <p:animEffect transition="out" filter="dissolve">
                                      <p:cBhvr>
                                        <p:cTn id="317" dur="500"/>
                                        <p:tgtEl>
                                          <p:spTgt spid="61"/>
                                        </p:tgtEl>
                                      </p:cBhvr>
                                    </p:animEffect>
                                    <p:set>
                                      <p:cBhvr>
                                        <p:cTn id="318" dur="1" fill="hold">
                                          <p:stCondLst>
                                            <p:cond delay="499"/>
                                          </p:stCondLst>
                                        </p:cTn>
                                        <p:tgtEl>
                                          <p:spTgt spid="61"/>
                                        </p:tgtEl>
                                        <p:attrNameLst>
                                          <p:attrName>style.visibility</p:attrName>
                                        </p:attrNameLst>
                                      </p:cBhvr>
                                      <p:to>
                                        <p:strVal val="hidden"/>
                                      </p:to>
                                    </p:set>
                                  </p:childTnLst>
                                </p:cTn>
                              </p:par>
                              <p:par>
                                <p:cTn id="319" presetID="9" presetClass="exit" presetSubtype="0" fill="hold" grpId="3" nodeType="withEffect">
                                  <p:stCondLst>
                                    <p:cond delay="0"/>
                                  </p:stCondLst>
                                  <p:childTnLst>
                                    <p:animEffect transition="out" filter="dissolve">
                                      <p:cBhvr>
                                        <p:cTn id="320" dur="500"/>
                                        <p:tgtEl>
                                          <p:spTgt spid="36"/>
                                        </p:tgtEl>
                                      </p:cBhvr>
                                    </p:animEffect>
                                    <p:set>
                                      <p:cBhvr>
                                        <p:cTn id="321" dur="1" fill="hold">
                                          <p:stCondLst>
                                            <p:cond delay="499"/>
                                          </p:stCondLst>
                                        </p:cTn>
                                        <p:tgtEl>
                                          <p:spTgt spid="36"/>
                                        </p:tgtEl>
                                        <p:attrNameLst>
                                          <p:attrName>style.visibility</p:attrName>
                                        </p:attrNameLst>
                                      </p:cBhvr>
                                      <p:to>
                                        <p:strVal val="hidden"/>
                                      </p:to>
                                    </p:se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grpId="0" nodeType="clickEffect">
                                  <p:stCondLst>
                                    <p:cond delay="0"/>
                                  </p:stCondLst>
                                  <p:childTnLst>
                                    <p:set>
                                      <p:cBhvr>
                                        <p:cTn id="325" dur="1" fill="hold">
                                          <p:stCondLst>
                                            <p:cond delay="0"/>
                                          </p:stCondLst>
                                        </p:cTn>
                                        <p:tgtEl>
                                          <p:spTgt spid="54"/>
                                        </p:tgtEl>
                                        <p:attrNameLst>
                                          <p:attrName>style.visibility</p:attrName>
                                        </p:attrNameLst>
                                      </p:cBhvr>
                                      <p:to>
                                        <p:strVal val="visible"/>
                                      </p:to>
                                    </p:set>
                                    <p:animEffect transition="in" filter="dissolve">
                                      <p:cBhvr>
                                        <p:cTn id="326" dur="500"/>
                                        <p:tgtEl>
                                          <p:spTgt spid="54"/>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nodeType="clickEffect">
                                  <p:stCondLst>
                                    <p:cond delay="0"/>
                                  </p:stCondLst>
                                  <p:childTnLst>
                                    <p:set>
                                      <p:cBhvr>
                                        <p:cTn id="330" dur="1" fill="hold">
                                          <p:stCondLst>
                                            <p:cond delay="0"/>
                                          </p:stCondLst>
                                        </p:cTn>
                                        <p:tgtEl>
                                          <p:spTgt spid="54">
                                            <p:txEl>
                                              <p:pRg st="0" end="0"/>
                                            </p:txEl>
                                          </p:spTgt>
                                        </p:tgtEl>
                                        <p:attrNameLst>
                                          <p:attrName>style.visibility</p:attrName>
                                        </p:attrNameLst>
                                      </p:cBhvr>
                                      <p:to>
                                        <p:strVal val="visible"/>
                                      </p:to>
                                    </p:set>
                                    <p:animEffect transition="in" filter="dissolve">
                                      <p:cBhvr>
                                        <p:cTn id="331" dur="500"/>
                                        <p:tgtEl>
                                          <p:spTgt spid="54">
                                            <p:txEl>
                                              <p:pRg st="0" end="0"/>
                                            </p:txEl>
                                          </p:spTgt>
                                        </p:tgtEl>
                                      </p:cBhvr>
                                    </p:animEffect>
                                  </p:childTnLst>
                                </p:cTn>
                              </p:par>
                              <p:par>
                                <p:cTn id="332" presetID="9" presetClass="entr" presetSubtype="0" fill="hold" nodeType="withEffect">
                                  <p:stCondLst>
                                    <p:cond delay="0"/>
                                  </p:stCondLst>
                                  <p:childTnLst>
                                    <p:set>
                                      <p:cBhvr>
                                        <p:cTn id="333" dur="1" fill="hold">
                                          <p:stCondLst>
                                            <p:cond delay="0"/>
                                          </p:stCondLst>
                                        </p:cTn>
                                        <p:tgtEl>
                                          <p:spTgt spid="54">
                                            <p:txEl>
                                              <p:pRg st="1" end="1"/>
                                            </p:txEl>
                                          </p:spTgt>
                                        </p:tgtEl>
                                        <p:attrNameLst>
                                          <p:attrName>style.visibility</p:attrName>
                                        </p:attrNameLst>
                                      </p:cBhvr>
                                      <p:to>
                                        <p:strVal val="visible"/>
                                      </p:to>
                                    </p:set>
                                    <p:animEffect transition="in" filter="dissolve">
                                      <p:cBhvr>
                                        <p:cTn id="334" dur="500"/>
                                        <p:tgtEl>
                                          <p:spTgt spid="54">
                                            <p:txEl>
                                              <p:pRg st="1" end="1"/>
                                            </p:txEl>
                                          </p:spTgt>
                                        </p:tgtEl>
                                      </p:cBhvr>
                                    </p:animEffect>
                                  </p:childTnLst>
                                </p:cTn>
                              </p:par>
                              <p:par>
                                <p:cTn id="335" presetID="9" presetClass="entr" presetSubtype="0" fill="hold" nodeType="withEffect">
                                  <p:stCondLst>
                                    <p:cond delay="0"/>
                                  </p:stCondLst>
                                  <p:childTnLst>
                                    <p:set>
                                      <p:cBhvr>
                                        <p:cTn id="336" dur="1" fill="hold">
                                          <p:stCondLst>
                                            <p:cond delay="0"/>
                                          </p:stCondLst>
                                        </p:cTn>
                                        <p:tgtEl>
                                          <p:spTgt spid="54">
                                            <p:txEl>
                                              <p:pRg st="2" end="2"/>
                                            </p:txEl>
                                          </p:spTgt>
                                        </p:tgtEl>
                                        <p:attrNameLst>
                                          <p:attrName>style.visibility</p:attrName>
                                        </p:attrNameLst>
                                      </p:cBhvr>
                                      <p:to>
                                        <p:strVal val="visible"/>
                                      </p:to>
                                    </p:set>
                                    <p:animEffect transition="in" filter="dissolve">
                                      <p:cBhvr>
                                        <p:cTn id="337" dur="500"/>
                                        <p:tgtEl>
                                          <p:spTgt spid="54">
                                            <p:txEl>
                                              <p:pRg st="2" end="2"/>
                                            </p:txEl>
                                          </p:spTgt>
                                        </p:tgtEl>
                                      </p:cBhvr>
                                    </p:animEffect>
                                  </p:childTnLst>
                                </p:cTn>
                              </p:par>
                              <p:par>
                                <p:cTn id="338" presetID="9" presetClass="entr" presetSubtype="0" fill="hold" nodeType="withEffect">
                                  <p:stCondLst>
                                    <p:cond delay="0"/>
                                  </p:stCondLst>
                                  <p:childTnLst>
                                    <p:set>
                                      <p:cBhvr>
                                        <p:cTn id="339" dur="1" fill="hold">
                                          <p:stCondLst>
                                            <p:cond delay="0"/>
                                          </p:stCondLst>
                                        </p:cTn>
                                        <p:tgtEl>
                                          <p:spTgt spid="54">
                                            <p:txEl>
                                              <p:pRg st="3" end="3"/>
                                            </p:txEl>
                                          </p:spTgt>
                                        </p:tgtEl>
                                        <p:attrNameLst>
                                          <p:attrName>style.visibility</p:attrName>
                                        </p:attrNameLst>
                                      </p:cBhvr>
                                      <p:to>
                                        <p:strVal val="visible"/>
                                      </p:to>
                                    </p:set>
                                    <p:animEffect transition="in" filter="dissolve">
                                      <p:cBhvr>
                                        <p:cTn id="340" dur="500"/>
                                        <p:tgtEl>
                                          <p:spTgt spid="54">
                                            <p:txEl>
                                              <p:pRg st="3" end="3"/>
                                            </p:txEl>
                                          </p:spTgt>
                                        </p:tgtEl>
                                      </p:cBhvr>
                                    </p:animEffect>
                                  </p:childTnLst>
                                </p:cTn>
                              </p:par>
                              <p:par>
                                <p:cTn id="341" presetID="9" presetClass="entr" presetSubtype="0" fill="hold" nodeType="withEffect">
                                  <p:stCondLst>
                                    <p:cond delay="0"/>
                                  </p:stCondLst>
                                  <p:childTnLst>
                                    <p:set>
                                      <p:cBhvr>
                                        <p:cTn id="342" dur="1" fill="hold">
                                          <p:stCondLst>
                                            <p:cond delay="0"/>
                                          </p:stCondLst>
                                        </p:cTn>
                                        <p:tgtEl>
                                          <p:spTgt spid="54">
                                            <p:txEl>
                                              <p:pRg st="4" end="4"/>
                                            </p:txEl>
                                          </p:spTgt>
                                        </p:tgtEl>
                                        <p:attrNameLst>
                                          <p:attrName>style.visibility</p:attrName>
                                        </p:attrNameLst>
                                      </p:cBhvr>
                                      <p:to>
                                        <p:strVal val="visible"/>
                                      </p:to>
                                    </p:set>
                                    <p:animEffect transition="in" filter="dissolve">
                                      <p:cBhvr>
                                        <p:cTn id="343" dur="500"/>
                                        <p:tgtEl>
                                          <p:spTgt spid="54">
                                            <p:txEl>
                                              <p:pRg st="4" end="4"/>
                                            </p:txEl>
                                          </p:spTgt>
                                        </p:tgtEl>
                                      </p:cBhvr>
                                    </p:animEffect>
                                  </p:childTnLst>
                                </p:cTn>
                              </p:par>
                              <p:par>
                                <p:cTn id="344" presetID="9" presetClass="entr" presetSubtype="0" fill="hold" nodeType="withEffect">
                                  <p:stCondLst>
                                    <p:cond delay="0"/>
                                  </p:stCondLst>
                                  <p:childTnLst>
                                    <p:set>
                                      <p:cBhvr>
                                        <p:cTn id="345" dur="1" fill="hold">
                                          <p:stCondLst>
                                            <p:cond delay="0"/>
                                          </p:stCondLst>
                                        </p:cTn>
                                        <p:tgtEl>
                                          <p:spTgt spid="54">
                                            <p:txEl>
                                              <p:pRg st="5" end="5"/>
                                            </p:txEl>
                                          </p:spTgt>
                                        </p:tgtEl>
                                        <p:attrNameLst>
                                          <p:attrName>style.visibility</p:attrName>
                                        </p:attrNameLst>
                                      </p:cBhvr>
                                      <p:to>
                                        <p:strVal val="visible"/>
                                      </p:to>
                                    </p:set>
                                    <p:animEffect transition="in" filter="dissolve">
                                      <p:cBhvr>
                                        <p:cTn id="346" dur="500"/>
                                        <p:tgtEl>
                                          <p:spTgt spid="54">
                                            <p:txEl>
                                              <p:pRg st="5" end="5"/>
                                            </p:txEl>
                                          </p:spTgt>
                                        </p:tgtEl>
                                      </p:cBhvr>
                                    </p:animEffect>
                                  </p:childTnLst>
                                </p:cTn>
                              </p:par>
                              <p:par>
                                <p:cTn id="347" presetID="9" presetClass="entr" presetSubtype="0" fill="hold" nodeType="withEffect">
                                  <p:stCondLst>
                                    <p:cond delay="0"/>
                                  </p:stCondLst>
                                  <p:childTnLst>
                                    <p:set>
                                      <p:cBhvr>
                                        <p:cTn id="348" dur="1" fill="hold">
                                          <p:stCondLst>
                                            <p:cond delay="0"/>
                                          </p:stCondLst>
                                        </p:cTn>
                                        <p:tgtEl>
                                          <p:spTgt spid="54">
                                            <p:txEl>
                                              <p:pRg st="6" end="6"/>
                                            </p:txEl>
                                          </p:spTgt>
                                        </p:tgtEl>
                                        <p:attrNameLst>
                                          <p:attrName>style.visibility</p:attrName>
                                        </p:attrNameLst>
                                      </p:cBhvr>
                                      <p:to>
                                        <p:strVal val="visible"/>
                                      </p:to>
                                    </p:set>
                                    <p:animEffect transition="in" filter="dissolve">
                                      <p:cBhvr>
                                        <p:cTn id="349" dur="500"/>
                                        <p:tgtEl>
                                          <p:spTgt spid="54">
                                            <p:txEl>
                                              <p:pRg st="6" end="6"/>
                                            </p:txEl>
                                          </p:spTgt>
                                        </p:tgtEl>
                                      </p:cBhvr>
                                    </p:animEffect>
                                  </p:childTnLst>
                                </p:cTn>
                              </p:par>
                              <p:par>
                                <p:cTn id="350" presetID="9" presetClass="entr" presetSubtype="0" fill="hold" nodeType="withEffect">
                                  <p:stCondLst>
                                    <p:cond delay="0"/>
                                  </p:stCondLst>
                                  <p:childTnLst>
                                    <p:set>
                                      <p:cBhvr>
                                        <p:cTn id="351" dur="1" fill="hold">
                                          <p:stCondLst>
                                            <p:cond delay="0"/>
                                          </p:stCondLst>
                                        </p:cTn>
                                        <p:tgtEl>
                                          <p:spTgt spid="54">
                                            <p:txEl>
                                              <p:pRg st="7" end="7"/>
                                            </p:txEl>
                                          </p:spTgt>
                                        </p:tgtEl>
                                        <p:attrNameLst>
                                          <p:attrName>style.visibility</p:attrName>
                                        </p:attrNameLst>
                                      </p:cBhvr>
                                      <p:to>
                                        <p:strVal val="visible"/>
                                      </p:to>
                                    </p:set>
                                    <p:animEffect transition="in" filter="dissolve">
                                      <p:cBhvr>
                                        <p:cTn id="352" dur="500"/>
                                        <p:tgtEl>
                                          <p:spTgt spid="54">
                                            <p:txEl>
                                              <p:pRg st="7" end="7"/>
                                            </p:txEl>
                                          </p:spTgt>
                                        </p:tgtEl>
                                      </p:cBhvr>
                                    </p:animEffect>
                                  </p:childTnLst>
                                </p:cTn>
                              </p:par>
                              <p:par>
                                <p:cTn id="353" presetID="9" presetClass="entr" presetSubtype="0" fill="hold" nodeType="withEffect">
                                  <p:stCondLst>
                                    <p:cond delay="0"/>
                                  </p:stCondLst>
                                  <p:childTnLst>
                                    <p:set>
                                      <p:cBhvr>
                                        <p:cTn id="354" dur="1" fill="hold">
                                          <p:stCondLst>
                                            <p:cond delay="0"/>
                                          </p:stCondLst>
                                        </p:cTn>
                                        <p:tgtEl>
                                          <p:spTgt spid="54">
                                            <p:txEl>
                                              <p:pRg st="8" end="8"/>
                                            </p:txEl>
                                          </p:spTgt>
                                        </p:tgtEl>
                                        <p:attrNameLst>
                                          <p:attrName>style.visibility</p:attrName>
                                        </p:attrNameLst>
                                      </p:cBhvr>
                                      <p:to>
                                        <p:strVal val="visible"/>
                                      </p:to>
                                    </p:set>
                                    <p:animEffect transition="in" filter="dissolve">
                                      <p:cBhvr>
                                        <p:cTn id="355" dur="500"/>
                                        <p:tgtEl>
                                          <p:spTgt spid="54">
                                            <p:txEl>
                                              <p:pRg st="8" end="8"/>
                                            </p:txEl>
                                          </p:spTgt>
                                        </p:tgtEl>
                                      </p:cBhvr>
                                    </p:animEffect>
                                  </p:childTnLst>
                                </p:cTn>
                              </p:par>
                            </p:childTnLst>
                          </p:cTn>
                        </p:par>
                      </p:childTnLst>
                    </p:cTn>
                  </p:par>
                  <p:par>
                    <p:cTn id="356" fill="hold">
                      <p:stCondLst>
                        <p:cond delay="indefinite"/>
                      </p:stCondLst>
                      <p:childTnLst>
                        <p:par>
                          <p:cTn id="357" fill="hold">
                            <p:stCondLst>
                              <p:cond delay="0"/>
                            </p:stCondLst>
                            <p:childTnLst>
                              <p:par>
                                <p:cTn id="358" presetID="9" presetClass="entr" presetSubtype="0" fill="hold" nodeType="clickEffect">
                                  <p:stCondLst>
                                    <p:cond delay="0"/>
                                  </p:stCondLst>
                                  <p:childTnLst>
                                    <p:set>
                                      <p:cBhvr>
                                        <p:cTn id="359" dur="1" fill="hold">
                                          <p:stCondLst>
                                            <p:cond delay="0"/>
                                          </p:stCondLst>
                                        </p:cTn>
                                        <p:tgtEl>
                                          <p:spTgt spid="65"/>
                                        </p:tgtEl>
                                        <p:attrNameLst>
                                          <p:attrName>style.visibility</p:attrName>
                                        </p:attrNameLst>
                                      </p:cBhvr>
                                      <p:to>
                                        <p:strVal val="visible"/>
                                      </p:to>
                                    </p:set>
                                    <p:animEffect transition="in" filter="dissolve">
                                      <p:cBhvr>
                                        <p:cTn id="360"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361" fill="hold">
                      <p:stCondLst>
                        <p:cond delay="indefinite"/>
                      </p:stCondLst>
                      <p:childTnLst>
                        <p:par>
                          <p:cTn id="362" fill="hold">
                            <p:stCondLst>
                              <p:cond delay="0"/>
                            </p:stCondLst>
                            <p:childTnLst>
                              <p:par>
                                <p:cTn id="363" presetID="9" presetClass="entr" presetSubtype="0" fill="hold" nodeType="clickEffect">
                                  <p:stCondLst>
                                    <p:cond delay="0"/>
                                  </p:stCondLst>
                                  <p:childTnLst>
                                    <p:set>
                                      <p:cBhvr>
                                        <p:cTn id="364" dur="1" fill="hold">
                                          <p:stCondLst>
                                            <p:cond delay="0"/>
                                          </p:stCondLst>
                                        </p:cTn>
                                        <p:tgtEl>
                                          <p:spTgt spid="63"/>
                                        </p:tgtEl>
                                        <p:attrNameLst>
                                          <p:attrName>style.visibility</p:attrName>
                                        </p:attrNameLst>
                                      </p:cBhvr>
                                      <p:to>
                                        <p:strVal val="visible"/>
                                      </p:to>
                                    </p:set>
                                    <p:animEffect transition="in" filter="dissolve">
                                      <p:cBhvr>
                                        <p:cTn id="365"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366" fill="hold">
                      <p:stCondLst>
                        <p:cond delay="indefinite"/>
                      </p:stCondLst>
                      <p:childTnLst>
                        <p:par>
                          <p:cTn id="367" fill="hold">
                            <p:stCondLst>
                              <p:cond delay="0"/>
                            </p:stCondLst>
                            <p:childTnLst>
                              <p:par>
                                <p:cTn id="368" presetID="9" presetClass="entr" presetSubtype="0" fill="hold" nodeType="clickEffect">
                                  <p:stCondLst>
                                    <p:cond delay="0"/>
                                  </p:stCondLst>
                                  <p:childTnLst>
                                    <p:set>
                                      <p:cBhvr>
                                        <p:cTn id="369" dur="1" fill="hold">
                                          <p:stCondLst>
                                            <p:cond delay="0"/>
                                          </p:stCondLst>
                                        </p:cTn>
                                        <p:tgtEl>
                                          <p:spTgt spid="66"/>
                                        </p:tgtEl>
                                        <p:attrNameLst>
                                          <p:attrName>style.visibility</p:attrName>
                                        </p:attrNameLst>
                                      </p:cBhvr>
                                      <p:to>
                                        <p:strVal val="visible"/>
                                      </p:to>
                                    </p:set>
                                    <p:animEffect transition="in" filter="dissolve">
                                      <p:cBhvr>
                                        <p:cTn id="370"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371" fill="hold">
                      <p:stCondLst>
                        <p:cond delay="indefinite"/>
                      </p:stCondLst>
                      <p:childTnLst>
                        <p:par>
                          <p:cTn id="372" fill="hold">
                            <p:stCondLst>
                              <p:cond delay="0"/>
                            </p:stCondLst>
                            <p:childTnLst>
                              <p:par>
                                <p:cTn id="373" presetID="9" presetClass="entr" presetSubtype="0" fill="hold" nodeType="clickEffect">
                                  <p:stCondLst>
                                    <p:cond delay="0"/>
                                  </p:stCondLst>
                                  <p:childTnLst>
                                    <p:set>
                                      <p:cBhvr>
                                        <p:cTn id="374" dur="1" fill="hold">
                                          <p:stCondLst>
                                            <p:cond delay="0"/>
                                          </p:stCondLst>
                                        </p:cTn>
                                        <p:tgtEl>
                                          <p:spTgt spid="67"/>
                                        </p:tgtEl>
                                        <p:attrNameLst>
                                          <p:attrName>style.visibility</p:attrName>
                                        </p:attrNameLst>
                                      </p:cBhvr>
                                      <p:to>
                                        <p:strVal val="visible"/>
                                      </p:to>
                                    </p:set>
                                    <p:animEffect transition="in" filter="dissolve">
                                      <p:cBhvr>
                                        <p:cTn id="375"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376" fill="hold">
                      <p:stCondLst>
                        <p:cond delay="indefinite"/>
                      </p:stCondLst>
                      <p:childTnLst>
                        <p:par>
                          <p:cTn id="377" fill="hold">
                            <p:stCondLst>
                              <p:cond delay="0"/>
                            </p:stCondLst>
                            <p:childTnLst>
                              <p:par>
                                <p:cTn id="378" presetID="9" presetClass="entr" presetSubtype="0" fill="hold" nodeType="clickEffect">
                                  <p:stCondLst>
                                    <p:cond delay="0"/>
                                  </p:stCondLst>
                                  <p:childTnLst>
                                    <p:set>
                                      <p:cBhvr>
                                        <p:cTn id="379" dur="1" fill="hold">
                                          <p:stCondLst>
                                            <p:cond delay="0"/>
                                          </p:stCondLst>
                                        </p:cTn>
                                        <p:tgtEl>
                                          <p:spTgt spid="54">
                                            <p:txEl>
                                              <p:pRg st="9" end="9"/>
                                            </p:txEl>
                                          </p:spTgt>
                                        </p:tgtEl>
                                        <p:attrNameLst>
                                          <p:attrName>style.visibility</p:attrName>
                                        </p:attrNameLst>
                                      </p:cBhvr>
                                      <p:to>
                                        <p:strVal val="visible"/>
                                      </p:to>
                                    </p:set>
                                    <p:animEffect transition="in" filter="dissolve">
                                      <p:cBhvr>
                                        <p:cTn id="380" dur="500"/>
                                        <p:tgtEl>
                                          <p:spTgt spid="54">
                                            <p:txEl>
                                              <p:pRg st="9" end="9"/>
                                            </p:txEl>
                                          </p:spTgt>
                                        </p:tgtEl>
                                      </p:cBhvr>
                                    </p:animEffect>
                                  </p:childTnLst>
                                </p:cTn>
                              </p:par>
                              <p:par>
                                <p:cTn id="381" presetID="9" presetClass="entr" presetSubtype="0" fill="hold" nodeType="withEffect">
                                  <p:stCondLst>
                                    <p:cond delay="0"/>
                                  </p:stCondLst>
                                  <p:childTnLst>
                                    <p:set>
                                      <p:cBhvr>
                                        <p:cTn id="382" dur="1" fill="hold">
                                          <p:stCondLst>
                                            <p:cond delay="0"/>
                                          </p:stCondLst>
                                        </p:cTn>
                                        <p:tgtEl>
                                          <p:spTgt spid="54">
                                            <p:txEl>
                                              <p:pRg st="10" end="10"/>
                                            </p:txEl>
                                          </p:spTgt>
                                        </p:tgtEl>
                                        <p:attrNameLst>
                                          <p:attrName>style.visibility</p:attrName>
                                        </p:attrNameLst>
                                      </p:cBhvr>
                                      <p:to>
                                        <p:strVal val="visible"/>
                                      </p:to>
                                    </p:set>
                                    <p:animEffect transition="in" filter="dissolve">
                                      <p:cBhvr>
                                        <p:cTn id="383" dur="500"/>
                                        <p:tgtEl>
                                          <p:spTgt spid="54">
                                            <p:txEl>
                                              <p:pRg st="10" end="10"/>
                                            </p:txEl>
                                          </p:spTgt>
                                        </p:tgtEl>
                                      </p:cBhvr>
                                    </p:animEffect>
                                  </p:childTnLst>
                                </p:cTn>
                              </p:par>
                              <p:par>
                                <p:cTn id="384" presetID="9" presetClass="entr" presetSubtype="0" fill="hold" nodeType="withEffect">
                                  <p:stCondLst>
                                    <p:cond delay="0"/>
                                  </p:stCondLst>
                                  <p:childTnLst>
                                    <p:set>
                                      <p:cBhvr>
                                        <p:cTn id="385" dur="1" fill="hold">
                                          <p:stCondLst>
                                            <p:cond delay="0"/>
                                          </p:stCondLst>
                                        </p:cTn>
                                        <p:tgtEl>
                                          <p:spTgt spid="54">
                                            <p:txEl>
                                              <p:pRg st="11" end="11"/>
                                            </p:txEl>
                                          </p:spTgt>
                                        </p:tgtEl>
                                        <p:attrNameLst>
                                          <p:attrName>style.visibility</p:attrName>
                                        </p:attrNameLst>
                                      </p:cBhvr>
                                      <p:to>
                                        <p:strVal val="visible"/>
                                      </p:to>
                                    </p:set>
                                    <p:animEffect transition="in" filter="dissolve">
                                      <p:cBhvr>
                                        <p:cTn id="386" dur="500"/>
                                        <p:tgtEl>
                                          <p:spTgt spid="54">
                                            <p:txEl>
                                              <p:pRg st="11" end="11"/>
                                            </p:txEl>
                                          </p:spTgt>
                                        </p:tgtEl>
                                      </p:cBhvr>
                                    </p:animEffect>
                                  </p:childTnLst>
                                </p:cTn>
                              </p:par>
                              <p:par>
                                <p:cTn id="387" presetID="9" presetClass="entr" presetSubtype="0" fill="hold" nodeType="withEffect">
                                  <p:stCondLst>
                                    <p:cond delay="0"/>
                                  </p:stCondLst>
                                  <p:childTnLst>
                                    <p:set>
                                      <p:cBhvr>
                                        <p:cTn id="388" dur="1" fill="hold">
                                          <p:stCondLst>
                                            <p:cond delay="0"/>
                                          </p:stCondLst>
                                        </p:cTn>
                                        <p:tgtEl>
                                          <p:spTgt spid="54">
                                            <p:txEl>
                                              <p:pRg st="12" end="12"/>
                                            </p:txEl>
                                          </p:spTgt>
                                        </p:tgtEl>
                                        <p:attrNameLst>
                                          <p:attrName>style.visibility</p:attrName>
                                        </p:attrNameLst>
                                      </p:cBhvr>
                                      <p:to>
                                        <p:strVal val="visible"/>
                                      </p:to>
                                    </p:set>
                                    <p:animEffect transition="in" filter="dissolve">
                                      <p:cBhvr>
                                        <p:cTn id="389" dur="500"/>
                                        <p:tgtEl>
                                          <p:spTgt spid="54">
                                            <p:txEl>
                                              <p:pRg st="12" end="12"/>
                                            </p:txEl>
                                          </p:spTgt>
                                        </p:tgtEl>
                                      </p:cBhvr>
                                    </p:animEffect>
                                  </p:childTnLst>
                                </p:cTn>
                              </p:par>
                            </p:childTnLst>
                          </p:cTn>
                        </p:par>
                      </p:childTnLst>
                    </p:cTn>
                  </p:par>
                  <p:par>
                    <p:cTn id="390" fill="hold">
                      <p:stCondLst>
                        <p:cond delay="indefinite"/>
                      </p:stCondLst>
                      <p:childTnLst>
                        <p:par>
                          <p:cTn id="391" fill="hold">
                            <p:stCondLst>
                              <p:cond delay="0"/>
                            </p:stCondLst>
                            <p:childTnLst>
                              <p:par>
                                <p:cTn id="392" presetID="9" presetClass="entr" presetSubtype="0" fill="hold" nodeType="clickEffect">
                                  <p:stCondLst>
                                    <p:cond delay="0"/>
                                  </p:stCondLst>
                                  <p:childTnLst>
                                    <p:set>
                                      <p:cBhvr>
                                        <p:cTn id="393" dur="1" fill="hold">
                                          <p:stCondLst>
                                            <p:cond delay="0"/>
                                          </p:stCondLst>
                                        </p:cTn>
                                        <p:tgtEl>
                                          <p:spTgt spid="68"/>
                                        </p:tgtEl>
                                        <p:attrNameLst>
                                          <p:attrName>style.visibility</p:attrName>
                                        </p:attrNameLst>
                                      </p:cBhvr>
                                      <p:to>
                                        <p:strVal val="visible"/>
                                      </p:to>
                                    </p:set>
                                    <p:animEffect transition="in" filter="dissolve">
                                      <p:cBhvr>
                                        <p:cTn id="394" dur="500"/>
                                        <p:tgtEl>
                                          <p:spTgt spid="68"/>
                                        </p:tgtEl>
                                      </p:cBhvr>
                                    </p:animEffect>
                                  </p:childTnLst>
                                </p:cTn>
                              </p:par>
                            </p:childTnLst>
                          </p:cTn>
                        </p:par>
                      </p:childTnLst>
                    </p:cTn>
                  </p:par>
                  <p:par>
                    <p:cTn id="395" fill="hold">
                      <p:stCondLst>
                        <p:cond delay="indefinite"/>
                      </p:stCondLst>
                      <p:childTnLst>
                        <p:par>
                          <p:cTn id="396" fill="hold">
                            <p:stCondLst>
                              <p:cond delay="0"/>
                            </p:stCondLst>
                            <p:childTnLst>
                              <p:par>
                                <p:cTn id="397" presetID="9" presetClass="entr" presetSubtype="0" fill="hold" grpId="0" nodeType="clickEffect">
                                  <p:stCondLst>
                                    <p:cond delay="0"/>
                                  </p:stCondLst>
                                  <p:childTnLst>
                                    <p:set>
                                      <p:cBhvr>
                                        <p:cTn id="398" dur="1" fill="hold">
                                          <p:stCondLst>
                                            <p:cond delay="0"/>
                                          </p:stCondLst>
                                        </p:cTn>
                                        <p:tgtEl>
                                          <p:spTgt spid="69"/>
                                        </p:tgtEl>
                                        <p:attrNameLst>
                                          <p:attrName>style.visibility</p:attrName>
                                        </p:attrNameLst>
                                      </p:cBhvr>
                                      <p:to>
                                        <p:strVal val="visible"/>
                                      </p:to>
                                    </p:set>
                                    <p:animEffect transition="in" filter="dissolve">
                                      <p:cBhvr>
                                        <p:cTn id="39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31" grpId="0" animBg="1"/>
      <p:bldP spid="32" grpId="0" animBg="1"/>
      <p:bldP spid="32" grpId="1" animBg="1"/>
      <p:bldP spid="32" grpId="2" animBg="1"/>
      <p:bldP spid="32" grpId="3" animBg="1"/>
      <p:bldP spid="32" grpId="4" animBg="1"/>
      <p:bldP spid="32" grpId="5" animBg="1"/>
      <p:bldP spid="33" grpId="0" animBg="1"/>
      <p:bldP spid="33" grpId="1" animBg="1"/>
      <p:bldP spid="33" grpId="2" animBg="1"/>
      <p:bldP spid="33" grpId="3" animBg="1"/>
      <p:bldP spid="34" grpId="0" animBg="1"/>
      <p:bldP spid="34" grpId="1" animBg="1"/>
      <p:bldP spid="34" grpId="2" animBg="1"/>
      <p:bldP spid="34" grpId="3" animBg="1"/>
      <p:bldP spid="35" grpId="0"/>
      <p:bldP spid="36" grpId="0" animBg="1"/>
      <p:bldP spid="36" grpId="1" animBg="1"/>
      <p:bldP spid="36" grpId="2" animBg="1"/>
      <p:bldP spid="36" grpId="3" animBg="1"/>
      <p:bldP spid="37" grpId="0" animBg="1"/>
      <p:bldP spid="37" grpId="1" animBg="1"/>
      <p:bldP spid="38" grpId="0" animBg="1"/>
      <p:bldP spid="38" grpId="1" animBg="1"/>
      <p:bldP spid="40" grpId="0"/>
      <p:bldP spid="41" grpId="0"/>
      <p:bldP spid="42" grpId="0"/>
      <p:bldP spid="43" grpId="0" animBg="1"/>
      <p:bldP spid="43" grpId="1" animBg="1"/>
      <p:bldP spid="46" grpId="0" animBg="1"/>
      <p:bldP spid="46" grpId="1" animBg="1"/>
      <p:bldP spid="48" grpId="0" animBg="1"/>
      <p:bldP spid="48" grpId="1" animBg="1"/>
      <p:bldP spid="49" grpId="0" animBg="1"/>
      <p:bldP spid="49" grpId="1" animBg="1"/>
      <p:bldP spid="51" grpId="0" animBg="1"/>
      <p:bldP spid="51" grpId="1" animBg="1"/>
      <p:bldP spid="53" grpId="0" animBg="1"/>
      <p:bldP spid="56" grpId="0"/>
      <p:bldP spid="57" grpId="0"/>
      <p:bldP spid="58" grpId="0"/>
      <p:bldP spid="59" grpId="0"/>
      <p:bldP spid="60" grpId="0" animBg="1"/>
      <p:bldP spid="60" grpId="1" animBg="1"/>
      <p:bldP spid="61" grpId="0" animBg="1"/>
      <p:bldP spid="61" grpId="1" animBg="1"/>
      <p:bldP spid="54" grpId="0" animBg="1"/>
      <p:bldP spid="62" grpId="0" animBg="1"/>
      <p:bldP spid="70" grpId="0"/>
      <p:bldP spid="6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146">
            <a:extLst>
              <a:ext uri="{FF2B5EF4-FFF2-40B4-BE49-F238E27FC236}">
                <a16:creationId xmlns:a16="http://schemas.microsoft.com/office/drawing/2014/main" id="{06EE4AB9-E66E-5C4B-8FAB-BFDB797777CA}"/>
              </a:ext>
            </a:extLst>
          </p:cNvPr>
          <p:cNvPicPr>
            <a:picLocks noChangeAspect="1"/>
          </p:cNvPicPr>
          <p:nvPr/>
        </p:nvPicPr>
        <p:blipFill>
          <a:blip r:embed="rId3"/>
          <a:stretch>
            <a:fillRect/>
          </a:stretch>
        </p:blipFill>
        <p:spPr>
          <a:xfrm>
            <a:off x="4172881" y="5102526"/>
            <a:ext cx="4263426" cy="1703401"/>
          </a:xfrm>
          <a:prstGeom prst="rect">
            <a:avLst/>
          </a:prstGeom>
        </p:spPr>
      </p:pic>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(Iteratively)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60" name="Rectangle 59">
            <a:extLst>
              <a:ext uri="{FF2B5EF4-FFF2-40B4-BE49-F238E27FC236}">
                <a16:creationId xmlns:a16="http://schemas.microsoft.com/office/drawing/2014/main" id="{5EA4F734-D2A5-9B4C-8B37-95BD32CA6FC7}"/>
              </a:ext>
            </a:extLst>
          </p:cNvPr>
          <p:cNvSpPr/>
          <p:nvPr/>
        </p:nvSpPr>
        <p:spPr>
          <a:xfrm>
            <a:off x="519047" y="2570866"/>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64" name="Straight Arrow Connector 63">
            <a:extLst>
              <a:ext uri="{FF2B5EF4-FFF2-40B4-BE49-F238E27FC236}">
                <a16:creationId xmlns:a16="http://schemas.microsoft.com/office/drawing/2014/main" id="{80926489-EDF9-2549-9ECB-D12355F28561}"/>
              </a:ext>
            </a:extLst>
          </p:cNvPr>
          <p:cNvCxnSpPr>
            <a:cxnSpLocks/>
          </p:cNvCxnSpPr>
          <p:nvPr/>
        </p:nvCxnSpPr>
        <p:spPr>
          <a:xfrm flipH="1">
            <a:off x="2045043" y="2296405"/>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21EE3C90-FC54-244F-BAA8-F15F16719A11}"/>
              </a:ext>
            </a:extLst>
          </p:cNvPr>
          <p:cNvSpPr/>
          <p:nvPr/>
        </p:nvSpPr>
        <p:spPr>
          <a:xfrm>
            <a:off x="4330701" y="1434316"/>
            <a:ext cx="3364475"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D, how do we go to E and C next?</a:t>
            </a:r>
          </a:p>
        </p:txBody>
      </p:sp>
      <p:sp>
        <p:nvSpPr>
          <p:cNvPr id="72" name="Rectangle 71">
            <a:extLst>
              <a:ext uri="{FF2B5EF4-FFF2-40B4-BE49-F238E27FC236}">
                <a16:creationId xmlns:a16="http://schemas.microsoft.com/office/drawing/2014/main" id="{8A69821E-8F69-D34A-B396-E4A709E46AE2}"/>
              </a:ext>
            </a:extLst>
          </p:cNvPr>
          <p:cNvSpPr/>
          <p:nvPr/>
        </p:nvSpPr>
        <p:spPr>
          <a:xfrm>
            <a:off x="4330701" y="2291561"/>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a:t>
            </a:r>
            <a:r>
              <a:rPr lang="en-US" altLang="zh-CN" dirty="0">
                <a:solidFill>
                  <a:schemeClr val="bg1"/>
                </a:solidFill>
                <a:latin typeface="Arial"/>
                <a:cs typeface="Arial"/>
              </a:rPr>
              <a:t>end</a:t>
            </a:r>
            <a:r>
              <a:rPr lang="en-US" dirty="0">
                <a:solidFill>
                  <a:schemeClr val="bg1"/>
                </a:solidFill>
                <a:latin typeface="Arial"/>
                <a:cs typeface="Arial"/>
              </a:rPr>
              <a:t>.</a:t>
            </a:r>
          </a:p>
        </p:txBody>
      </p:sp>
      <p:cxnSp>
        <p:nvCxnSpPr>
          <p:cNvPr id="73" name="Straight Arrow Connector 72">
            <a:extLst>
              <a:ext uri="{FF2B5EF4-FFF2-40B4-BE49-F238E27FC236}">
                <a16:creationId xmlns:a16="http://schemas.microsoft.com/office/drawing/2014/main" id="{E6C361DE-AA2D-854D-A420-17840F16F49C}"/>
              </a:ext>
            </a:extLst>
          </p:cNvPr>
          <p:cNvCxnSpPr>
            <a:cxnSpLocks/>
          </p:cNvCxnSpPr>
          <p:nvPr/>
        </p:nvCxnSpPr>
        <p:spPr>
          <a:xfrm flipH="1">
            <a:off x="3381178" y="154663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5E14B70F-0F0E-DD41-B668-B0FFB5B92169}"/>
              </a:ext>
            </a:extLst>
          </p:cNvPr>
          <p:cNvSpPr txBox="1"/>
          <p:nvPr/>
        </p:nvSpPr>
        <p:spPr>
          <a:xfrm>
            <a:off x="410181" y="357050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114040BD-294E-3243-804D-B79F598D2A2F}"/>
              </a:ext>
            </a:extLst>
          </p:cNvPr>
          <p:cNvSpPr txBox="1"/>
          <p:nvPr/>
        </p:nvSpPr>
        <p:spPr>
          <a:xfrm>
            <a:off x="1187081"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2360D13A-8824-CC4A-BB09-E4A9A26E1008}"/>
              </a:ext>
            </a:extLst>
          </p:cNvPr>
          <p:cNvSpPr txBox="1"/>
          <p:nvPr/>
        </p:nvSpPr>
        <p:spPr>
          <a:xfrm>
            <a:off x="1618286"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514BA6D3-F4EF-0441-994E-D5C6182EA479}"/>
              </a:ext>
            </a:extLst>
          </p:cNvPr>
          <p:cNvSpPr txBox="1"/>
          <p:nvPr/>
        </p:nvSpPr>
        <p:spPr>
          <a:xfrm>
            <a:off x="2049491" y="3599498"/>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79" name="TextBox 78">
            <a:extLst>
              <a:ext uri="{FF2B5EF4-FFF2-40B4-BE49-F238E27FC236}">
                <a16:creationId xmlns:a16="http://schemas.microsoft.com/office/drawing/2014/main" id="{20BBA8FE-8D80-B244-90F5-791E4B45FD69}"/>
              </a:ext>
            </a:extLst>
          </p:cNvPr>
          <p:cNvSpPr txBox="1"/>
          <p:nvPr/>
        </p:nvSpPr>
        <p:spPr>
          <a:xfrm>
            <a:off x="2498330"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4238DB91-7CA3-5843-A06B-B760622AF35C}"/>
              </a:ext>
            </a:extLst>
          </p:cNvPr>
          <p:cNvSpPr txBox="1"/>
          <p:nvPr/>
        </p:nvSpPr>
        <p:spPr>
          <a:xfrm>
            <a:off x="2929535" y="359949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8F752BB6-B3EF-2B4F-A374-3FD83498328E}"/>
              </a:ext>
            </a:extLst>
          </p:cNvPr>
          <p:cNvSpPr txBox="1"/>
          <p:nvPr/>
        </p:nvSpPr>
        <p:spPr>
          <a:xfrm>
            <a:off x="3378374" y="359949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D64126F-41F6-BE4A-BD27-DA04BB12B5CC}"/>
              </a:ext>
            </a:extLst>
          </p:cNvPr>
          <p:cNvSpPr txBox="1"/>
          <p:nvPr/>
        </p:nvSpPr>
        <p:spPr>
          <a:xfrm>
            <a:off x="3791948" y="359949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BD9C9E9C-A99F-F94D-ACA3-90113CDA8E95}"/>
              </a:ext>
            </a:extLst>
          </p:cNvPr>
          <p:cNvSpPr txBox="1"/>
          <p:nvPr/>
        </p:nvSpPr>
        <p:spPr>
          <a:xfrm>
            <a:off x="484802" y="4078647"/>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A8554ED6-4AD4-7641-9913-87331D0BAD91}"/>
              </a:ext>
            </a:extLst>
          </p:cNvPr>
          <p:cNvSpPr txBox="1"/>
          <p:nvPr/>
        </p:nvSpPr>
        <p:spPr>
          <a:xfrm>
            <a:off x="118708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72A8D3CD-0E2F-DB4A-9514-0644E97DCB77}"/>
              </a:ext>
            </a:extLst>
          </p:cNvPr>
          <p:cNvSpPr txBox="1"/>
          <p:nvPr/>
        </p:nvSpPr>
        <p:spPr>
          <a:xfrm>
            <a:off x="1618286"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3C8D0EF6-7FFF-FA48-AFF7-EE8F560A9E87}"/>
              </a:ext>
            </a:extLst>
          </p:cNvPr>
          <p:cNvSpPr txBox="1"/>
          <p:nvPr/>
        </p:nvSpPr>
        <p:spPr>
          <a:xfrm>
            <a:off x="204949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3A09DC9-D51D-4A42-883C-B1D843FD306B}"/>
              </a:ext>
            </a:extLst>
          </p:cNvPr>
          <p:cNvSpPr txBox="1"/>
          <p:nvPr/>
        </p:nvSpPr>
        <p:spPr>
          <a:xfrm>
            <a:off x="2498330"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E98AEC8D-517D-B340-B1EC-3D9BF65494CF}"/>
              </a:ext>
            </a:extLst>
          </p:cNvPr>
          <p:cNvSpPr txBox="1"/>
          <p:nvPr/>
        </p:nvSpPr>
        <p:spPr>
          <a:xfrm>
            <a:off x="2929535"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011D9E47-5731-8E42-A16D-FADAAE4D26D0}"/>
              </a:ext>
            </a:extLst>
          </p:cNvPr>
          <p:cNvSpPr txBox="1"/>
          <p:nvPr/>
        </p:nvSpPr>
        <p:spPr>
          <a:xfrm>
            <a:off x="3378374" y="413181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8D58B987-187C-A34A-AFB6-23F56B223045}"/>
              </a:ext>
            </a:extLst>
          </p:cNvPr>
          <p:cNvSpPr txBox="1"/>
          <p:nvPr/>
        </p:nvSpPr>
        <p:spPr>
          <a:xfrm>
            <a:off x="3791948" y="413181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30A7CCC1-94BF-B340-8C51-963DFC8FD7E8}"/>
              </a:ext>
            </a:extLst>
          </p:cNvPr>
          <p:cNvSpPr txBox="1"/>
          <p:nvPr/>
        </p:nvSpPr>
        <p:spPr>
          <a:xfrm>
            <a:off x="484802" y="4496211"/>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”Stack"</a:t>
            </a:r>
          </a:p>
        </p:txBody>
      </p:sp>
      <p:cxnSp>
        <p:nvCxnSpPr>
          <p:cNvPr id="92" name="Straight Connector 91">
            <a:extLst>
              <a:ext uri="{FF2B5EF4-FFF2-40B4-BE49-F238E27FC236}">
                <a16:creationId xmlns:a16="http://schemas.microsoft.com/office/drawing/2014/main" id="{8389A938-F503-E045-8E49-549FF35657F6}"/>
              </a:ext>
            </a:extLst>
          </p:cNvPr>
          <p:cNvCxnSpPr>
            <a:cxnSpLocks/>
          </p:cNvCxnSpPr>
          <p:nvPr/>
        </p:nvCxnSpPr>
        <p:spPr>
          <a:xfrm>
            <a:off x="122887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7CCF366E-51AF-3943-95DA-768E4F6EC6EF}"/>
              </a:ext>
            </a:extLst>
          </p:cNvPr>
          <p:cNvCxnSpPr>
            <a:cxnSpLocks/>
          </p:cNvCxnSpPr>
          <p:nvPr/>
        </p:nvCxnSpPr>
        <p:spPr>
          <a:xfrm>
            <a:off x="1665872"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FAF37E6C-E8A4-B242-BC84-8EE1B1FA14CF}"/>
              </a:ext>
            </a:extLst>
          </p:cNvPr>
          <p:cNvCxnSpPr>
            <a:cxnSpLocks/>
          </p:cNvCxnSpPr>
          <p:nvPr/>
        </p:nvCxnSpPr>
        <p:spPr>
          <a:xfrm>
            <a:off x="2102870"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5983B922-732F-1147-A1A2-B4D3AEF1F30D}"/>
              </a:ext>
            </a:extLst>
          </p:cNvPr>
          <p:cNvCxnSpPr>
            <a:cxnSpLocks/>
          </p:cNvCxnSpPr>
          <p:nvPr/>
        </p:nvCxnSpPr>
        <p:spPr>
          <a:xfrm>
            <a:off x="2539868"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2EF45BF1-84B3-CC4F-A437-C0098C85677D}"/>
              </a:ext>
            </a:extLst>
          </p:cNvPr>
          <p:cNvCxnSpPr>
            <a:cxnSpLocks/>
          </p:cNvCxnSpPr>
          <p:nvPr/>
        </p:nvCxnSpPr>
        <p:spPr>
          <a:xfrm>
            <a:off x="2976866"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E56C6EC4-DE97-BC46-8D2F-FF92C61F30DF}"/>
              </a:ext>
            </a:extLst>
          </p:cNvPr>
          <p:cNvCxnSpPr>
            <a:cxnSpLocks/>
          </p:cNvCxnSpPr>
          <p:nvPr/>
        </p:nvCxnSpPr>
        <p:spPr>
          <a:xfrm>
            <a:off x="3413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E5B2A822-A9CF-9C47-9218-FDC1E615B407}"/>
              </a:ext>
            </a:extLst>
          </p:cNvPr>
          <p:cNvCxnSpPr>
            <a:cxnSpLocks/>
          </p:cNvCxnSpPr>
          <p:nvPr/>
        </p:nvCxnSpPr>
        <p:spPr>
          <a:xfrm>
            <a:off x="3850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51C17FA-E99E-F54E-8FC8-D1FDFFD2AD3D}"/>
              </a:ext>
            </a:extLst>
          </p:cNvPr>
          <p:cNvSpPr/>
          <p:nvPr/>
        </p:nvSpPr>
        <p:spPr>
          <a:xfrm>
            <a:off x="484802" y="4894379"/>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Last-In, First-Out (LIFO) </a:t>
            </a:r>
          </a:p>
        </p:txBody>
      </p:sp>
      <p:sp>
        <p:nvSpPr>
          <p:cNvPr id="105" name="Rectangle 104">
            <a:extLst>
              <a:ext uri="{FF2B5EF4-FFF2-40B4-BE49-F238E27FC236}">
                <a16:creationId xmlns:a16="http://schemas.microsoft.com/office/drawing/2014/main" id="{5322CB73-4C75-5542-AD3D-308F69B1FBF6}"/>
              </a:ext>
            </a:extLst>
          </p:cNvPr>
          <p:cNvSpPr/>
          <p:nvPr/>
        </p:nvSpPr>
        <p:spPr>
          <a:xfrm>
            <a:off x="6283353" y="552196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09C189DA-DACC-CE4B-A4E6-195392D2A2A6}"/>
              </a:ext>
            </a:extLst>
          </p:cNvPr>
          <p:cNvSpPr/>
          <p:nvPr/>
        </p:nvSpPr>
        <p:spPr>
          <a:xfrm>
            <a:off x="5198992" y="3751130"/>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182A43A-8AB9-7347-94AA-2354F287A2EE}"/>
              </a:ext>
            </a:extLst>
          </p:cNvPr>
          <p:cNvSpPr/>
          <p:nvPr/>
        </p:nvSpPr>
        <p:spPr>
          <a:xfrm>
            <a:off x="5198992" y="402328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4550C0E-DEB7-D041-8B54-75933D5C563C}"/>
              </a:ext>
            </a:extLst>
          </p:cNvPr>
          <p:cNvSpPr/>
          <p:nvPr/>
        </p:nvSpPr>
        <p:spPr>
          <a:xfrm>
            <a:off x="5198992" y="4296799"/>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A35447F2-1ACF-5340-A06C-0E84AC518136}"/>
              </a:ext>
            </a:extLst>
          </p:cNvPr>
          <p:cNvSpPr/>
          <p:nvPr/>
        </p:nvSpPr>
        <p:spPr>
          <a:xfrm>
            <a:off x="5198992" y="4572762"/>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4F206358-94BC-5443-A1BB-894265CB39B9}"/>
              </a:ext>
            </a:extLst>
          </p:cNvPr>
          <p:cNvSpPr/>
          <p:nvPr/>
        </p:nvSpPr>
        <p:spPr>
          <a:xfrm>
            <a:off x="5198992" y="484872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8B6D1B34-E6DC-A845-A6B5-FB6A5545240C}"/>
              </a:ext>
            </a:extLst>
          </p:cNvPr>
          <p:cNvCxnSpPr/>
          <p:nvPr/>
        </p:nvCxnSpPr>
        <p:spPr>
          <a:xfrm flipV="1">
            <a:off x="6084134"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2154F26-5E8F-754A-A749-F11DC879DDA6}"/>
              </a:ext>
            </a:extLst>
          </p:cNvPr>
          <p:cNvCxnSpPr>
            <a:cxnSpLocks/>
          </p:cNvCxnSpPr>
          <p:nvPr/>
        </p:nvCxnSpPr>
        <p:spPr>
          <a:xfrm flipV="1">
            <a:off x="5196080"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54ABCE38-2420-2F4F-BB1D-72F96E90DEC4}"/>
              </a:ext>
            </a:extLst>
          </p:cNvPr>
          <p:cNvCxnSpPr>
            <a:cxnSpLocks/>
          </p:cNvCxnSpPr>
          <p:nvPr/>
        </p:nvCxnSpPr>
        <p:spPr>
          <a:xfrm>
            <a:off x="5184360" y="5123636"/>
            <a:ext cx="910610" cy="0"/>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23" name="Elbow Connector 122">
            <a:extLst>
              <a:ext uri="{FF2B5EF4-FFF2-40B4-BE49-F238E27FC236}">
                <a16:creationId xmlns:a16="http://schemas.microsoft.com/office/drawing/2014/main" id="{816C00AE-689F-FB4A-BEAF-3C8E7BEBE148}"/>
              </a:ext>
            </a:extLst>
          </p:cNvPr>
          <p:cNvCxnSpPr>
            <a:cxnSpLocks/>
          </p:cNvCxnSpPr>
          <p:nvPr/>
        </p:nvCxnSpPr>
        <p:spPr>
          <a:xfrm>
            <a:off x="4785425" y="3251022"/>
            <a:ext cx="654343" cy="268969"/>
          </a:xfrm>
          <a:prstGeom prst="bentConnector3">
            <a:avLst>
              <a:gd name="adj1" fmla="val 98718"/>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36048DC6-E041-8B4D-B07F-2318460A565A}"/>
              </a:ext>
            </a:extLst>
          </p:cNvPr>
          <p:cNvSpPr txBox="1"/>
          <p:nvPr/>
        </p:nvSpPr>
        <p:spPr>
          <a:xfrm>
            <a:off x="4145506" y="3052416"/>
            <a:ext cx="62869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push</a:t>
            </a:r>
          </a:p>
        </p:txBody>
      </p:sp>
      <p:sp>
        <p:nvSpPr>
          <p:cNvPr id="130" name="TextBox 129">
            <a:extLst>
              <a:ext uri="{FF2B5EF4-FFF2-40B4-BE49-F238E27FC236}">
                <a16:creationId xmlns:a16="http://schemas.microsoft.com/office/drawing/2014/main" id="{C298423C-E88A-784B-AFEB-A7AA2B46BA42}"/>
              </a:ext>
            </a:extLst>
          </p:cNvPr>
          <p:cNvSpPr txBox="1"/>
          <p:nvPr/>
        </p:nvSpPr>
        <p:spPr>
          <a:xfrm>
            <a:off x="6480442" y="3047983"/>
            <a:ext cx="52610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pop</a:t>
            </a:r>
          </a:p>
        </p:txBody>
      </p:sp>
      <p:cxnSp>
        <p:nvCxnSpPr>
          <p:cNvPr id="131" name="Elbow Connector 130">
            <a:extLst>
              <a:ext uri="{FF2B5EF4-FFF2-40B4-BE49-F238E27FC236}">
                <a16:creationId xmlns:a16="http://schemas.microsoft.com/office/drawing/2014/main" id="{16D613F1-CF3D-9847-A3BC-CD0C71D1A6A1}"/>
              </a:ext>
            </a:extLst>
          </p:cNvPr>
          <p:cNvCxnSpPr>
            <a:cxnSpLocks/>
          </p:cNvCxnSpPr>
          <p:nvPr/>
        </p:nvCxnSpPr>
        <p:spPr>
          <a:xfrm flipV="1">
            <a:off x="5723179" y="3241425"/>
            <a:ext cx="691272" cy="248087"/>
          </a:xfrm>
          <a:prstGeom prst="bentConnector3">
            <a:avLst>
              <a:gd name="adj1" fmla="val 1899"/>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a:extLst>
              <a:ext uri="{FF2B5EF4-FFF2-40B4-BE49-F238E27FC236}">
                <a16:creationId xmlns:a16="http://schemas.microsoft.com/office/drawing/2014/main" id="{466B815A-AA4F-C242-90A7-394F14D58569}"/>
              </a:ext>
            </a:extLst>
          </p:cNvPr>
          <p:cNvCxnSpPr/>
          <p:nvPr/>
        </p:nvCxnSpPr>
        <p:spPr>
          <a:xfrm flipH="1">
            <a:off x="6195179" y="4130030"/>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326504E7-F4FD-4E4F-A4DA-720D2F33CE9B}"/>
              </a:ext>
            </a:extLst>
          </p:cNvPr>
          <p:cNvSpPr txBox="1"/>
          <p:nvPr/>
        </p:nvSpPr>
        <p:spPr>
          <a:xfrm>
            <a:off x="6747555" y="3960753"/>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sp>
        <p:nvSpPr>
          <p:cNvPr id="150" name="Rectangle 149">
            <a:extLst>
              <a:ext uri="{FF2B5EF4-FFF2-40B4-BE49-F238E27FC236}">
                <a16:creationId xmlns:a16="http://schemas.microsoft.com/office/drawing/2014/main" id="{B2FC16C2-A9BE-844D-98E5-32FBA89397F6}"/>
              </a:ext>
            </a:extLst>
          </p:cNvPr>
          <p:cNvSpPr/>
          <p:nvPr/>
        </p:nvSpPr>
        <p:spPr>
          <a:xfrm>
            <a:off x="6283353" y="583382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1" name="Rectangle 150">
            <a:extLst>
              <a:ext uri="{FF2B5EF4-FFF2-40B4-BE49-F238E27FC236}">
                <a16:creationId xmlns:a16="http://schemas.microsoft.com/office/drawing/2014/main" id="{D3142E20-B523-0E4D-888C-D0E29BEEB92E}"/>
              </a:ext>
            </a:extLst>
          </p:cNvPr>
          <p:cNvSpPr/>
          <p:nvPr/>
        </p:nvSpPr>
        <p:spPr>
          <a:xfrm>
            <a:off x="6283352" y="617601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2" name="Rectangle 151">
            <a:extLst>
              <a:ext uri="{FF2B5EF4-FFF2-40B4-BE49-F238E27FC236}">
                <a16:creationId xmlns:a16="http://schemas.microsoft.com/office/drawing/2014/main" id="{B5F9F26E-BDEA-AE4F-B85C-872A594750DA}"/>
              </a:ext>
            </a:extLst>
          </p:cNvPr>
          <p:cNvSpPr/>
          <p:nvPr/>
        </p:nvSpPr>
        <p:spPr>
          <a:xfrm>
            <a:off x="6301964" y="648101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74" name="Straight Arrow Connector 73">
            <a:extLst>
              <a:ext uri="{FF2B5EF4-FFF2-40B4-BE49-F238E27FC236}">
                <a16:creationId xmlns:a16="http://schemas.microsoft.com/office/drawing/2014/main" id="{0CA55E48-6654-174D-9D6B-290D2A2A1481}"/>
              </a:ext>
            </a:extLst>
          </p:cNvPr>
          <p:cNvCxnSpPr/>
          <p:nvPr/>
        </p:nvCxnSpPr>
        <p:spPr>
          <a:xfrm flipH="1">
            <a:off x="6193605" y="3847539"/>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TextBox 98">
            <a:extLst>
              <a:ext uri="{FF2B5EF4-FFF2-40B4-BE49-F238E27FC236}">
                <a16:creationId xmlns:a16="http://schemas.microsoft.com/office/drawing/2014/main" id="{0ACF4E5B-9314-D14E-ADFF-EEE46AD68115}"/>
              </a:ext>
            </a:extLst>
          </p:cNvPr>
          <p:cNvSpPr txBox="1"/>
          <p:nvPr/>
        </p:nvSpPr>
        <p:spPr>
          <a:xfrm>
            <a:off x="6745981" y="3678262"/>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pic>
        <p:nvPicPr>
          <p:cNvPr id="25" name="Picture 24">
            <a:extLst>
              <a:ext uri="{FF2B5EF4-FFF2-40B4-BE49-F238E27FC236}">
                <a16:creationId xmlns:a16="http://schemas.microsoft.com/office/drawing/2014/main" id="{77D4B3E6-67B9-964F-A52C-4B4CEEF6CEF2}"/>
              </a:ext>
            </a:extLst>
          </p:cNvPr>
          <p:cNvPicPr>
            <a:picLocks noChangeAspect="1"/>
          </p:cNvPicPr>
          <p:nvPr/>
        </p:nvPicPr>
        <p:blipFill>
          <a:blip r:embed="rId4"/>
          <a:stretch>
            <a:fillRect/>
          </a:stretch>
        </p:blipFill>
        <p:spPr>
          <a:xfrm>
            <a:off x="6537787" y="4460025"/>
            <a:ext cx="1764762" cy="715193"/>
          </a:xfrm>
          <a:prstGeom prst="rect">
            <a:avLst/>
          </a:prstGeom>
        </p:spPr>
      </p:pic>
      <p:sp>
        <p:nvSpPr>
          <p:cNvPr id="6" name="TextBox 5">
            <a:extLst>
              <a:ext uri="{FF2B5EF4-FFF2-40B4-BE49-F238E27FC236}">
                <a16:creationId xmlns:a16="http://schemas.microsoft.com/office/drawing/2014/main" id="{42AFBEA7-5EB7-E178-2A50-EE25AF332FE5}"/>
              </a:ext>
            </a:extLst>
          </p:cNvPr>
          <p:cNvSpPr txBox="1"/>
          <p:nvPr/>
        </p:nvSpPr>
        <p:spPr>
          <a:xfrm>
            <a:off x="161651" y="6255394"/>
            <a:ext cx="3972057"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PREORDER TRAVERSAL USING A STACK</a:t>
            </a:r>
          </a:p>
          <a:p>
            <a:r>
              <a:rPr lang="en-GB" sz="1400" dirty="0">
                <a:hlinkClick r:id="rId5"/>
              </a:rPr>
              <a:t>https://www.youtube.com/watch?v=zvleLiQn-_I</a:t>
            </a:r>
            <a:r>
              <a:rPr lang="en-GB" sz="1400" dirty="0"/>
              <a:t> </a:t>
            </a:r>
          </a:p>
        </p:txBody>
      </p:sp>
      <p:sp>
        <p:nvSpPr>
          <p:cNvPr id="9" name="Rectangle 8">
            <a:extLst>
              <a:ext uri="{FF2B5EF4-FFF2-40B4-BE49-F238E27FC236}">
                <a16:creationId xmlns:a16="http://schemas.microsoft.com/office/drawing/2014/main" id="{9B2FDBDC-2371-9FF3-4638-D9784FF08814}"/>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124870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dissolve">
                                      <p:cBhvr>
                                        <p:cTn id="61" dur="500"/>
                                        <p:tgtEl>
                                          <p:spTgt spid="1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dissolv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dissolv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dissolv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dissolve">
                                      <p:cBhvr>
                                        <p:cTn id="84" dur="500"/>
                                        <p:tgtEl>
                                          <p:spTgt spid="73"/>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dissolve">
                                      <p:cBhvr>
                                        <p:cTn id="89" dur="500"/>
                                        <p:tgtEl>
                                          <p:spTgt spid="72"/>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dissolve">
                                      <p:cBhvr>
                                        <p:cTn id="94" dur="500"/>
                                        <p:tgtEl>
                                          <p:spTgt spid="7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dissolve">
                                      <p:cBhvr>
                                        <p:cTn id="97" dur="500"/>
                                        <p:tgtEl>
                                          <p:spTgt spid="83"/>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dissolve">
                                      <p:cBhvr>
                                        <p:cTn id="102" dur="500"/>
                                        <p:tgtEl>
                                          <p:spTgt spid="8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dissolve">
                                      <p:cBhvr>
                                        <p:cTn id="107" dur="500"/>
                                        <p:tgtEl>
                                          <p:spTgt spid="76"/>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dissolve">
                                      <p:cBhvr>
                                        <p:cTn id="112" dur="500"/>
                                        <p:tgtEl>
                                          <p:spTgt spid="92"/>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dissolve">
                                      <p:cBhvr>
                                        <p:cTn id="117" dur="500"/>
                                        <p:tgtEl>
                                          <p:spTgt spid="8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86"/>
                                        </p:tgtEl>
                                        <p:attrNameLst>
                                          <p:attrName>style.visibility</p:attrName>
                                        </p:attrNameLst>
                                      </p:cBhvr>
                                      <p:to>
                                        <p:strVal val="visible"/>
                                      </p:to>
                                    </p:set>
                                    <p:animEffect transition="in" filter="dissolve">
                                      <p:cBhvr>
                                        <p:cTn id="122" dur="500"/>
                                        <p:tgtEl>
                                          <p:spTgt spid="86"/>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dissolve">
                                      <p:cBhvr>
                                        <p:cTn id="127" dur="500"/>
                                        <p:tgtEl>
                                          <p:spTgt spid="77"/>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94"/>
                                        </p:tgtEl>
                                        <p:attrNameLst>
                                          <p:attrName>style.visibility</p:attrName>
                                        </p:attrNameLst>
                                      </p:cBhvr>
                                      <p:to>
                                        <p:strVal val="visible"/>
                                      </p:to>
                                    </p:set>
                                    <p:animEffect transition="in" filter="dissolve">
                                      <p:cBhvr>
                                        <p:cTn id="132" dur="500"/>
                                        <p:tgtEl>
                                          <p:spTgt spid="94"/>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87"/>
                                        </p:tgtEl>
                                        <p:attrNameLst>
                                          <p:attrName>style.visibility</p:attrName>
                                        </p:attrNameLst>
                                      </p:cBhvr>
                                      <p:to>
                                        <p:strVal val="visible"/>
                                      </p:to>
                                    </p:set>
                                    <p:animEffect transition="in" filter="dissolve">
                                      <p:cBhvr>
                                        <p:cTn id="137" dur="500"/>
                                        <p:tgtEl>
                                          <p:spTgt spid="87"/>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88"/>
                                        </p:tgtEl>
                                        <p:attrNameLst>
                                          <p:attrName>style.visibility</p:attrName>
                                        </p:attrNameLst>
                                      </p:cBhvr>
                                      <p:to>
                                        <p:strVal val="visible"/>
                                      </p:to>
                                    </p:set>
                                    <p:animEffect transition="in" filter="dissolve">
                                      <p:cBhvr>
                                        <p:cTn id="142" dur="500"/>
                                        <p:tgtEl>
                                          <p:spTgt spid="88"/>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dissolve">
                                      <p:cBhvr>
                                        <p:cTn id="147" dur="500"/>
                                        <p:tgtEl>
                                          <p:spTgt spid="78"/>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96"/>
                                        </p:tgtEl>
                                        <p:attrNameLst>
                                          <p:attrName>style.visibility</p:attrName>
                                        </p:attrNameLst>
                                      </p:cBhvr>
                                      <p:to>
                                        <p:strVal val="visible"/>
                                      </p:to>
                                    </p:set>
                                    <p:animEffect transition="in" filter="dissolve">
                                      <p:cBhvr>
                                        <p:cTn id="152" dur="500"/>
                                        <p:tgtEl>
                                          <p:spTgt spid="96"/>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dissolve">
                                      <p:cBhvr>
                                        <p:cTn id="157" dur="500"/>
                                        <p:tgtEl>
                                          <p:spTgt spid="79"/>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95"/>
                                        </p:tgtEl>
                                        <p:attrNameLst>
                                          <p:attrName>style.visibility</p:attrName>
                                        </p:attrNameLst>
                                      </p:cBhvr>
                                      <p:to>
                                        <p:strVal val="visible"/>
                                      </p:to>
                                    </p:set>
                                    <p:animEffect transition="in" filter="dissolve">
                                      <p:cBhvr>
                                        <p:cTn id="162" dur="500"/>
                                        <p:tgtEl>
                                          <p:spTgt spid="9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dissolve">
                                      <p:cBhvr>
                                        <p:cTn id="167" dur="500"/>
                                        <p:tgtEl>
                                          <p:spTgt spid="80"/>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nodeType="click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dissolve">
                                      <p:cBhvr>
                                        <p:cTn id="172" dur="500"/>
                                        <p:tgtEl>
                                          <p:spTgt spid="93"/>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89"/>
                                        </p:tgtEl>
                                        <p:attrNameLst>
                                          <p:attrName>style.visibility</p:attrName>
                                        </p:attrNameLst>
                                      </p:cBhvr>
                                      <p:to>
                                        <p:strVal val="visible"/>
                                      </p:to>
                                    </p:set>
                                    <p:animEffect transition="in" filter="dissolve">
                                      <p:cBhvr>
                                        <p:cTn id="177" dur="500"/>
                                        <p:tgtEl>
                                          <p:spTgt spid="8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dissolve">
                                      <p:cBhvr>
                                        <p:cTn id="182" dur="500"/>
                                        <p:tgtEl>
                                          <p:spTgt spid="90"/>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98"/>
                                        </p:tgtEl>
                                        <p:attrNameLst>
                                          <p:attrName>style.visibility</p:attrName>
                                        </p:attrNameLst>
                                      </p:cBhvr>
                                      <p:to>
                                        <p:strVal val="visible"/>
                                      </p:to>
                                    </p:set>
                                    <p:animEffect transition="in" filter="dissolve">
                                      <p:cBhvr>
                                        <p:cTn id="192" dur="500"/>
                                        <p:tgtEl>
                                          <p:spTgt spid="98"/>
                                        </p:tgtEl>
                                      </p:cBhvr>
                                    </p:animEffect>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82"/>
                                        </p:tgtEl>
                                        <p:attrNameLst>
                                          <p:attrName>style.visibility</p:attrName>
                                        </p:attrNameLst>
                                      </p:cBhvr>
                                      <p:to>
                                        <p:strVal val="visible"/>
                                      </p:to>
                                    </p:set>
                                    <p:animEffect transition="in" filter="dissolve">
                                      <p:cBhvr>
                                        <p:cTn id="197" dur="500"/>
                                        <p:tgtEl>
                                          <p:spTgt spid="82"/>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97"/>
                                        </p:tgtEl>
                                        <p:attrNameLst>
                                          <p:attrName>style.visibility</p:attrName>
                                        </p:attrNameLst>
                                      </p:cBhvr>
                                      <p:to>
                                        <p:strVal val="visible"/>
                                      </p:to>
                                    </p:set>
                                    <p:animEffect transition="in" filter="dissolve">
                                      <p:cBhvr>
                                        <p:cTn id="202" dur="500"/>
                                        <p:tgtEl>
                                          <p:spTgt spid="97"/>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0" nodeType="click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dissolv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nodeType="clickEffect">
                                  <p:stCondLst>
                                    <p:cond delay="0"/>
                                  </p:stCondLst>
                                  <p:childTnLst>
                                    <p:set>
                                      <p:cBhvr>
                                        <p:cTn id="216" dur="1" fill="hold">
                                          <p:stCondLst>
                                            <p:cond delay="0"/>
                                          </p:stCondLst>
                                        </p:cTn>
                                        <p:tgtEl>
                                          <p:spTgt spid="103">
                                            <p:txEl>
                                              <p:pRg st="0" end="0"/>
                                            </p:txEl>
                                          </p:spTgt>
                                        </p:tgtEl>
                                        <p:attrNameLst>
                                          <p:attrName>style.visibility</p:attrName>
                                        </p:attrNameLst>
                                      </p:cBhvr>
                                      <p:to>
                                        <p:strVal val="visible"/>
                                      </p:to>
                                    </p:set>
                                    <p:animEffect transition="in" filter="dissolve">
                                      <p:cBhvr>
                                        <p:cTn id="217" dur="500"/>
                                        <p:tgtEl>
                                          <p:spTgt spid="103">
                                            <p:txEl>
                                              <p:pRg st="0" end="0"/>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nodeType="clickEffect">
                                  <p:stCondLst>
                                    <p:cond delay="0"/>
                                  </p:stCondLst>
                                  <p:childTnLst>
                                    <p:set>
                                      <p:cBhvr>
                                        <p:cTn id="221" dur="1" fill="hold">
                                          <p:stCondLst>
                                            <p:cond delay="0"/>
                                          </p:stCondLst>
                                        </p:cTn>
                                        <p:tgtEl>
                                          <p:spTgt spid="103">
                                            <p:txEl>
                                              <p:pRg st="1" end="1"/>
                                            </p:txEl>
                                          </p:spTgt>
                                        </p:tgtEl>
                                        <p:attrNameLst>
                                          <p:attrName>style.visibility</p:attrName>
                                        </p:attrNameLst>
                                      </p:cBhvr>
                                      <p:to>
                                        <p:strVal val="visible"/>
                                      </p:to>
                                    </p:set>
                                    <p:animEffect transition="in" filter="dissolve">
                                      <p:cBhvr>
                                        <p:cTn id="222" dur="500"/>
                                        <p:tgtEl>
                                          <p:spTgt spid="103">
                                            <p:txEl>
                                              <p:pRg st="1" end="1"/>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103">
                                            <p:txEl>
                                              <p:pRg st="2" end="2"/>
                                            </p:txEl>
                                          </p:spTgt>
                                        </p:tgtEl>
                                        <p:attrNameLst>
                                          <p:attrName>style.visibility</p:attrName>
                                        </p:attrNameLst>
                                      </p:cBhvr>
                                      <p:to>
                                        <p:strVal val="visible"/>
                                      </p:to>
                                    </p:set>
                                    <p:animEffect transition="in" filter="dissolve">
                                      <p:cBhvr>
                                        <p:cTn id="227" dur="500"/>
                                        <p:tgtEl>
                                          <p:spTgt spid="103">
                                            <p:txEl>
                                              <p:pRg st="2" end="2"/>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nodeType="clickEffect">
                                  <p:stCondLst>
                                    <p:cond delay="0"/>
                                  </p:stCondLst>
                                  <p:childTnLst>
                                    <p:set>
                                      <p:cBhvr>
                                        <p:cTn id="231" dur="1" fill="hold">
                                          <p:stCondLst>
                                            <p:cond delay="0"/>
                                          </p:stCondLst>
                                        </p:cTn>
                                        <p:tgtEl>
                                          <p:spTgt spid="8"/>
                                        </p:tgtEl>
                                        <p:attrNameLst>
                                          <p:attrName>style.visibility</p:attrName>
                                        </p:attrNameLst>
                                      </p:cBhvr>
                                      <p:to>
                                        <p:strVal val="visible"/>
                                      </p:to>
                                    </p:set>
                                    <p:animEffect transition="in" filter="dissolve">
                                      <p:cBhvr>
                                        <p:cTn id="232" dur="500"/>
                                        <p:tgtEl>
                                          <p:spTgt spid="8"/>
                                        </p:tgtEl>
                                      </p:cBhvr>
                                    </p:animEffect>
                                  </p:childTnLst>
                                </p:cTn>
                              </p:par>
                              <p:par>
                                <p:cTn id="233" presetID="9"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animEffect transition="in" filter="dissolve">
                                      <p:cBhvr>
                                        <p:cTn id="235" dur="500"/>
                                        <p:tgtEl>
                                          <p:spTgt spid="109"/>
                                        </p:tgtEl>
                                      </p:cBhvr>
                                    </p:animEffect>
                                  </p:childTnLst>
                                </p:cTn>
                              </p:par>
                              <p:par>
                                <p:cTn id="236" presetID="9" presetClass="entr" presetSubtype="0" fill="hold" nodeType="withEffect">
                                  <p:stCondLst>
                                    <p:cond delay="0"/>
                                  </p:stCondLst>
                                  <p:childTnLst>
                                    <p:set>
                                      <p:cBhvr>
                                        <p:cTn id="237" dur="1" fill="hold">
                                          <p:stCondLst>
                                            <p:cond delay="0"/>
                                          </p:stCondLst>
                                        </p:cTn>
                                        <p:tgtEl>
                                          <p:spTgt spid="110"/>
                                        </p:tgtEl>
                                        <p:attrNameLst>
                                          <p:attrName>style.visibility</p:attrName>
                                        </p:attrNameLst>
                                      </p:cBhvr>
                                      <p:to>
                                        <p:strVal val="visible"/>
                                      </p:to>
                                    </p:set>
                                    <p:animEffect transition="in" filter="dissolve">
                                      <p:cBhvr>
                                        <p:cTn id="238" dur="500"/>
                                        <p:tgtEl>
                                          <p:spTgt spid="110"/>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115"/>
                                        </p:tgtEl>
                                        <p:attrNameLst>
                                          <p:attrName>style.visibility</p:attrName>
                                        </p:attrNameLst>
                                      </p:cBhvr>
                                      <p:to>
                                        <p:strVal val="visible"/>
                                      </p:to>
                                    </p:set>
                                    <p:animEffect transition="in" filter="dissolve">
                                      <p:cBhvr>
                                        <p:cTn id="241" dur="500"/>
                                        <p:tgtEl>
                                          <p:spTgt spid="115"/>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114"/>
                                        </p:tgtEl>
                                        <p:attrNameLst>
                                          <p:attrName>style.visibility</p:attrName>
                                        </p:attrNameLst>
                                      </p:cBhvr>
                                      <p:to>
                                        <p:strVal val="visible"/>
                                      </p:to>
                                    </p:set>
                                    <p:animEffect transition="in" filter="dissolve">
                                      <p:cBhvr>
                                        <p:cTn id="244" dur="500"/>
                                        <p:tgtEl>
                                          <p:spTgt spid="114"/>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113"/>
                                        </p:tgtEl>
                                        <p:attrNameLst>
                                          <p:attrName>style.visibility</p:attrName>
                                        </p:attrNameLst>
                                      </p:cBhvr>
                                      <p:to>
                                        <p:strVal val="visible"/>
                                      </p:to>
                                    </p:set>
                                    <p:animEffect transition="in" filter="dissolve">
                                      <p:cBhvr>
                                        <p:cTn id="247" dur="500"/>
                                        <p:tgtEl>
                                          <p:spTgt spid="113"/>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112"/>
                                        </p:tgtEl>
                                        <p:attrNameLst>
                                          <p:attrName>style.visibility</p:attrName>
                                        </p:attrNameLst>
                                      </p:cBhvr>
                                      <p:to>
                                        <p:strVal val="visible"/>
                                      </p:to>
                                    </p:set>
                                    <p:animEffect transition="in" filter="dissolve">
                                      <p:cBhvr>
                                        <p:cTn id="250" dur="500"/>
                                        <p:tgtEl>
                                          <p:spTgt spid="112"/>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144"/>
                                        </p:tgtEl>
                                        <p:attrNameLst>
                                          <p:attrName>style.visibility</p:attrName>
                                        </p:attrNameLst>
                                      </p:cBhvr>
                                      <p:to>
                                        <p:strVal val="visible"/>
                                      </p:to>
                                    </p:set>
                                    <p:animEffect transition="in" filter="dissolve">
                                      <p:cBhvr>
                                        <p:cTn id="255" dur="500"/>
                                        <p:tgtEl>
                                          <p:spTgt spid="144"/>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45"/>
                                        </p:tgtEl>
                                        <p:attrNameLst>
                                          <p:attrName>style.visibility</p:attrName>
                                        </p:attrNameLst>
                                      </p:cBhvr>
                                      <p:to>
                                        <p:strVal val="visible"/>
                                      </p:to>
                                    </p:set>
                                    <p:animEffect transition="in" filter="dissolve">
                                      <p:cBhvr>
                                        <p:cTn id="258" dur="500"/>
                                        <p:tgtEl>
                                          <p:spTgt spid="145"/>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129"/>
                                        </p:tgtEl>
                                        <p:attrNameLst>
                                          <p:attrName>style.visibility</p:attrName>
                                        </p:attrNameLst>
                                      </p:cBhvr>
                                      <p:to>
                                        <p:strVal val="visible"/>
                                      </p:to>
                                    </p:set>
                                    <p:animEffect transition="in" filter="dissolve">
                                      <p:cBhvr>
                                        <p:cTn id="263" dur="500"/>
                                        <p:tgtEl>
                                          <p:spTgt spid="129"/>
                                        </p:tgtEl>
                                      </p:cBhvr>
                                    </p:animEffect>
                                  </p:childTnLst>
                                </p:cTn>
                              </p:par>
                              <p:par>
                                <p:cTn id="264" presetID="9" presetClass="entr" presetSubtype="0" fill="hold" nodeType="withEffect">
                                  <p:stCondLst>
                                    <p:cond delay="0"/>
                                  </p:stCondLst>
                                  <p:childTnLst>
                                    <p:set>
                                      <p:cBhvr>
                                        <p:cTn id="265" dur="1" fill="hold">
                                          <p:stCondLst>
                                            <p:cond delay="0"/>
                                          </p:stCondLst>
                                        </p:cTn>
                                        <p:tgtEl>
                                          <p:spTgt spid="123"/>
                                        </p:tgtEl>
                                        <p:attrNameLst>
                                          <p:attrName>style.visibility</p:attrName>
                                        </p:attrNameLst>
                                      </p:cBhvr>
                                      <p:to>
                                        <p:strVal val="visible"/>
                                      </p:to>
                                    </p:set>
                                    <p:animEffect transition="in" filter="dissolve">
                                      <p:cBhvr>
                                        <p:cTn id="266" dur="500"/>
                                        <p:tgtEl>
                                          <p:spTgt spid="123"/>
                                        </p:tgtEl>
                                      </p:cBhvr>
                                    </p:animEffec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3"/>
                                        </p:tgtEl>
                                        <p:attrNameLst>
                                          <p:attrName>style.visibility</p:attrName>
                                        </p:attrNameLst>
                                      </p:cBhvr>
                                      <p:to>
                                        <p:strVal val="visible"/>
                                      </p:to>
                                    </p:set>
                                    <p:animEffect transition="in" filter="dissolve">
                                      <p:cBhvr>
                                        <p:cTn id="271" dur="500"/>
                                        <p:tgtEl>
                                          <p:spTgt spid="3"/>
                                        </p:tgtEl>
                                      </p:cBhvr>
                                    </p:animEffect>
                                  </p:childTnLst>
                                </p:cTn>
                              </p:par>
                            </p:childTnLst>
                          </p:cTn>
                        </p:par>
                      </p:childTnLst>
                    </p:cTn>
                  </p:par>
                  <p:par>
                    <p:cTn id="272" fill="hold">
                      <p:stCondLst>
                        <p:cond delay="indefinite"/>
                      </p:stCondLst>
                      <p:childTnLst>
                        <p:par>
                          <p:cTn id="273" fill="hold">
                            <p:stCondLst>
                              <p:cond delay="0"/>
                            </p:stCondLst>
                            <p:childTnLst>
                              <p:par>
                                <p:cTn id="274" presetID="9" presetClass="exit" presetSubtype="0" fill="hold" nodeType="clickEffect">
                                  <p:stCondLst>
                                    <p:cond delay="0"/>
                                  </p:stCondLst>
                                  <p:childTnLst>
                                    <p:animEffect transition="out" filter="dissolve">
                                      <p:cBhvr>
                                        <p:cTn id="275" dur="500"/>
                                        <p:tgtEl>
                                          <p:spTgt spid="144"/>
                                        </p:tgtEl>
                                      </p:cBhvr>
                                    </p:animEffect>
                                    <p:set>
                                      <p:cBhvr>
                                        <p:cTn id="276" dur="1" fill="hold">
                                          <p:stCondLst>
                                            <p:cond delay="499"/>
                                          </p:stCondLst>
                                        </p:cTn>
                                        <p:tgtEl>
                                          <p:spTgt spid="144"/>
                                        </p:tgtEl>
                                        <p:attrNameLst>
                                          <p:attrName>style.visibility</p:attrName>
                                        </p:attrNameLst>
                                      </p:cBhvr>
                                      <p:to>
                                        <p:strVal val="hidden"/>
                                      </p:to>
                                    </p:set>
                                  </p:childTnLst>
                                </p:cTn>
                              </p:par>
                              <p:par>
                                <p:cTn id="277" presetID="9" presetClass="exit" presetSubtype="0" fill="hold" grpId="1" nodeType="withEffect">
                                  <p:stCondLst>
                                    <p:cond delay="0"/>
                                  </p:stCondLst>
                                  <p:childTnLst>
                                    <p:animEffect transition="out" filter="dissolve">
                                      <p:cBhvr>
                                        <p:cTn id="278" dur="500"/>
                                        <p:tgtEl>
                                          <p:spTgt spid="145"/>
                                        </p:tgtEl>
                                      </p:cBhvr>
                                    </p:animEffect>
                                    <p:set>
                                      <p:cBhvr>
                                        <p:cTn id="279" dur="1" fill="hold">
                                          <p:stCondLst>
                                            <p:cond delay="499"/>
                                          </p:stCondLst>
                                        </p:cTn>
                                        <p:tgtEl>
                                          <p:spTgt spid="145"/>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nodeType="clickEffect">
                                  <p:stCondLst>
                                    <p:cond delay="0"/>
                                  </p:stCondLst>
                                  <p:childTnLst>
                                    <p:set>
                                      <p:cBhvr>
                                        <p:cTn id="283" dur="1" fill="hold">
                                          <p:stCondLst>
                                            <p:cond delay="0"/>
                                          </p:stCondLst>
                                        </p:cTn>
                                        <p:tgtEl>
                                          <p:spTgt spid="74"/>
                                        </p:tgtEl>
                                        <p:attrNameLst>
                                          <p:attrName>style.visibility</p:attrName>
                                        </p:attrNameLst>
                                      </p:cBhvr>
                                      <p:to>
                                        <p:strVal val="visible"/>
                                      </p:to>
                                    </p:set>
                                    <p:animEffect transition="in" filter="dissolve">
                                      <p:cBhvr>
                                        <p:cTn id="284" dur="500"/>
                                        <p:tgtEl>
                                          <p:spTgt spid="74"/>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99"/>
                                        </p:tgtEl>
                                        <p:attrNameLst>
                                          <p:attrName>style.visibility</p:attrName>
                                        </p:attrNameLst>
                                      </p:cBhvr>
                                      <p:to>
                                        <p:strVal val="visible"/>
                                      </p:to>
                                    </p:set>
                                    <p:animEffect transition="in" filter="dissolve">
                                      <p:cBhvr>
                                        <p:cTn id="287" dur="500"/>
                                        <p:tgtEl>
                                          <p:spTgt spid="99"/>
                                        </p:tgtEl>
                                      </p:cBhvr>
                                    </p:animEffect>
                                  </p:childTnLst>
                                </p:cTn>
                              </p:par>
                            </p:childTnLst>
                          </p:cTn>
                        </p:par>
                      </p:childTnLst>
                    </p:cTn>
                  </p:par>
                  <p:par>
                    <p:cTn id="288" fill="hold">
                      <p:stCondLst>
                        <p:cond delay="indefinite"/>
                      </p:stCondLst>
                      <p:childTnLst>
                        <p:par>
                          <p:cTn id="289" fill="hold">
                            <p:stCondLst>
                              <p:cond delay="0"/>
                            </p:stCondLst>
                            <p:childTnLst>
                              <p:par>
                                <p:cTn id="290" presetID="9" presetClass="entr" presetSubtype="0" fill="hold" nodeType="clickEffect">
                                  <p:stCondLst>
                                    <p:cond delay="0"/>
                                  </p:stCondLst>
                                  <p:childTnLst>
                                    <p:set>
                                      <p:cBhvr>
                                        <p:cTn id="291" dur="1" fill="hold">
                                          <p:stCondLst>
                                            <p:cond delay="0"/>
                                          </p:stCondLst>
                                        </p:cTn>
                                        <p:tgtEl>
                                          <p:spTgt spid="131"/>
                                        </p:tgtEl>
                                        <p:attrNameLst>
                                          <p:attrName>style.visibility</p:attrName>
                                        </p:attrNameLst>
                                      </p:cBhvr>
                                      <p:to>
                                        <p:strVal val="visible"/>
                                      </p:to>
                                    </p:set>
                                    <p:animEffect transition="in" filter="dissolve">
                                      <p:cBhvr>
                                        <p:cTn id="292" dur="500"/>
                                        <p:tgtEl>
                                          <p:spTgt spid="131"/>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130"/>
                                        </p:tgtEl>
                                        <p:attrNameLst>
                                          <p:attrName>style.visibility</p:attrName>
                                        </p:attrNameLst>
                                      </p:cBhvr>
                                      <p:to>
                                        <p:strVal val="visible"/>
                                      </p:to>
                                    </p:set>
                                    <p:animEffect transition="in" filter="dissolve">
                                      <p:cBhvr>
                                        <p:cTn id="295" dur="500"/>
                                        <p:tgtEl>
                                          <p:spTgt spid="130"/>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xit" presetSubtype="0" fill="hold" grpId="1" nodeType="clickEffect">
                                  <p:stCondLst>
                                    <p:cond delay="0"/>
                                  </p:stCondLst>
                                  <p:childTnLst>
                                    <p:animEffect transition="out" filter="dissolve">
                                      <p:cBhvr>
                                        <p:cTn id="299" dur="500"/>
                                        <p:tgtEl>
                                          <p:spTgt spid="3"/>
                                        </p:tgtEl>
                                      </p:cBhvr>
                                    </p:animEffect>
                                    <p:set>
                                      <p:cBhvr>
                                        <p:cTn id="300" dur="1" fill="hold">
                                          <p:stCondLst>
                                            <p:cond delay="499"/>
                                          </p:stCondLst>
                                        </p:cTn>
                                        <p:tgtEl>
                                          <p:spTgt spid="3"/>
                                        </p:tgtEl>
                                        <p:attrNameLst>
                                          <p:attrName>style.visibility</p:attrName>
                                        </p:attrNameLst>
                                      </p:cBhvr>
                                      <p:to>
                                        <p:strVal val="hidden"/>
                                      </p:to>
                                    </p:set>
                                  </p:childTnLst>
                                </p:cTn>
                              </p:par>
                            </p:childTnLst>
                          </p:cTn>
                        </p:par>
                      </p:childTnLst>
                    </p:cTn>
                  </p:par>
                  <p:par>
                    <p:cTn id="301" fill="hold">
                      <p:stCondLst>
                        <p:cond delay="indefinite"/>
                      </p:stCondLst>
                      <p:childTnLst>
                        <p:par>
                          <p:cTn id="302" fill="hold">
                            <p:stCondLst>
                              <p:cond delay="0"/>
                            </p:stCondLst>
                            <p:childTnLst>
                              <p:par>
                                <p:cTn id="303" presetID="9" presetClass="exit" presetSubtype="0" fill="hold" nodeType="clickEffect">
                                  <p:stCondLst>
                                    <p:cond delay="0"/>
                                  </p:stCondLst>
                                  <p:childTnLst>
                                    <p:animEffect transition="out" filter="dissolve">
                                      <p:cBhvr>
                                        <p:cTn id="304" dur="500"/>
                                        <p:tgtEl>
                                          <p:spTgt spid="74"/>
                                        </p:tgtEl>
                                      </p:cBhvr>
                                    </p:animEffect>
                                    <p:set>
                                      <p:cBhvr>
                                        <p:cTn id="305" dur="1" fill="hold">
                                          <p:stCondLst>
                                            <p:cond delay="499"/>
                                          </p:stCondLst>
                                        </p:cTn>
                                        <p:tgtEl>
                                          <p:spTgt spid="74"/>
                                        </p:tgtEl>
                                        <p:attrNameLst>
                                          <p:attrName>style.visibility</p:attrName>
                                        </p:attrNameLst>
                                      </p:cBhvr>
                                      <p:to>
                                        <p:strVal val="hidden"/>
                                      </p:to>
                                    </p:set>
                                  </p:childTnLst>
                                </p:cTn>
                              </p:par>
                              <p:par>
                                <p:cTn id="306" presetID="9" presetClass="exit" presetSubtype="0" fill="hold" grpId="1" nodeType="withEffect">
                                  <p:stCondLst>
                                    <p:cond delay="0"/>
                                  </p:stCondLst>
                                  <p:childTnLst>
                                    <p:animEffect transition="out" filter="dissolve">
                                      <p:cBhvr>
                                        <p:cTn id="307" dur="500"/>
                                        <p:tgtEl>
                                          <p:spTgt spid="99"/>
                                        </p:tgtEl>
                                      </p:cBhvr>
                                    </p:animEffect>
                                    <p:set>
                                      <p:cBhvr>
                                        <p:cTn id="308" dur="1" fill="hold">
                                          <p:stCondLst>
                                            <p:cond delay="499"/>
                                          </p:stCondLst>
                                        </p:cTn>
                                        <p:tgtEl>
                                          <p:spTgt spid="99"/>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9" presetClass="entr" presetSubtype="0" fill="hold" nodeType="clickEffect">
                                  <p:stCondLst>
                                    <p:cond delay="0"/>
                                  </p:stCondLst>
                                  <p:childTnLst>
                                    <p:set>
                                      <p:cBhvr>
                                        <p:cTn id="312" dur="1" fill="hold">
                                          <p:stCondLst>
                                            <p:cond delay="0"/>
                                          </p:stCondLst>
                                        </p:cTn>
                                        <p:tgtEl>
                                          <p:spTgt spid="144"/>
                                        </p:tgtEl>
                                        <p:attrNameLst>
                                          <p:attrName>style.visibility</p:attrName>
                                        </p:attrNameLst>
                                      </p:cBhvr>
                                      <p:to>
                                        <p:strVal val="visible"/>
                                      </p:to>
                                    </p:set>
                                    <p:animEffect transition="in" filter="dissolve">
                                      <p:cBhvr>
                                        <p:cTn id="313" dur="500"/>
                                        <p:tgtEl>
                                          <p:spTgt spid="144"/>
                                        </p:tgtEl>
                                      </p:cBhvr>
                                    </p:animEffect>
                                  </p:childTnLst>
                                </p:cTn>
                              </p:par>
                              <p:par>
                                <p:cTn id="314" presetID="9" presetClass="entr" presetSubtype="0" fill="hold" grpId="2" nodeType="withEffect">
                                  <p:stCondLst>
                                    <p:cond delay="0"/>
                                  </p:stCondLst>
                                  <p:childTnLst>
                                    <p:set>
                                      <p:cBhvr>
                                        <p:cTn id="315" dur="1" fill="hold">
                                          <p:stCondLst>
                                            <p:cond delay="0"/>
                                          </p:stCondLst>
                                        </p:cTn>
                                        <p:tgtEl>
                                          <p:spTgt spid="145"/>
                                        </p:tgtEl>
                                        <p:attrNameLst>
                                          <p:attrName>style.visibility</p:attrName>
                                        </p:attrNameLst>
                                      </p:cBhvr>
                                      <p:to>
                                        <p:strVal val="visible"/>
                                      </p:to>
                                    </p:set>
                                    <p:animEffect transition="in" filter="dissolve">
                                      <p:cBhvr>
                                        <p:cTn id="316" dur="500"/>
                                        <p:tgtEl>
                                          <p:spTgt spid="145"/>
                                        </p:tgtEl>
                                      </p:cBhvr>
                                    </p:animEffect>
                                  </p:childTnLst>
                                </p:cTn>
                              </p:par>
                            </p:childTnLst>
                          </p:cTn>
                        </p:par>
                      </p:childTnLst>
                    </p:cTn>
                  </p:par>
                  <p:par>
                    <p:cTn id="317" fill="hold">
                      <p:stCondLst>
                        <p:cond delay="indefinite"/>
                      </p:stCondLst>
                      <p:childTnLst>
                        <p:par>
                          <p:cTn id="318" fill="hold">
                            <p:stCondLst>
                              <p:cond delay="0"/>
                            </p:stCondLst>
                            <p:childTnLst>
                              <p:par>
                                <p:cTn id="319" presetID="9" presetClass="entr" presetSubtype="0" fill="hold" nodeType="clickEffect">
                                  <p:stCondLst>
                                    <p:cond delay="0"/>
                                  </p:stCondLst>
                                  <p:childTnLst>
                                    <p:set>
                                      <p:cBhvr>
                                        <p:cTn id="320" dur="1" fill="hold">
                                          <p:stCondLst>
                                            <p:cond delay="0"/>
                                          </p:stCondLst>
                                        </p:cTn>
                                        <p:tgtEl>
                                          <p:spTgt spid="25"/>
                                        </p:tgtEl>
                                        <p:attrNameLst>
                                          <p:attrName>style.visibility</p:attrName>
                                        </p:attrNameLst>
                                      </p:cBhvr>
                                      <p:to>
                                        <p:strVal val="visible"/>
                                      </p:to>
                                    </p:set>
                                    <p:animEffect transition="in" filter="dissolve">
                                      <p:cBhvr>
                                        <p:cTn id="321" dur="500"/>
                                        <p:tgtEl>
                                          <p:spTgt spid="25"/>
                                        </p:tgtEl>
                                      </p:cBhvr>
                                    </p:animEffec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nodeType="clickEffect">
                                  <p:stCondLst>
                                    <p:cond delay="0"/>
                                  </p:stCondLst>
                                  <p:childTnLst>
                                    <p:set>
                                      <p:cBhvr>
                                        <p:cTn id="325" dur="1" fill="hold">
                                          <p:stCondLst>
                                            <p:cond delay="0"/>
                                          </p:stCondLst>
                                        </p:cTn>
                                        <p:tgtEl>
                                          <p:spTgt spid="147"/>
                                        </p:tgtEl>
                                        <p:attrNameLst>
                                          <p:attrName>style.visibility</p:attrName>
                                        </p:attrNameLst>
                                      </p:cBhvr>
                                      <p:to>
                                        <p:strVal val="visible"/>
                                      </p:to>
                                    </p:set>
                                    <p:animEffect transition="in" filter="dissolve">
                                      <p:cBhvr>
                                        <p:cTn id="326" dur="500"/>
                                        <p:tgtEl>
                                          <p:spTgt spid="147"/>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05"/>
                                        </p:tgtEl>
                                        <p:attrNameLst>
                                          <p:attrName>style.visibility</p:attrName>
                                        </p:attrNameLst>
                                      </p:cBhvr>
                                      <p:to>
                                        <p:strVal val="visible"/>
                                      </p:to>
                                    </p:set>
                                    <p:animEffect transition="in" filter="dissolve">
                                      <p:cBhvr>
                                        <p:cTn id="331" dur="500"/>
                                        <p:tgtEl>
                                          <p:spTgt spid="105"/>
                                        </p:tgtEl>
                                      </p:cBhvr>
                                    </p:animEffect>
                                  </p:childTnLst>
                                </p:cTn>
                              </p:par>
                            </p:childTnLst>
                          </p:cTn>
                        </p:par>
                      </p:childTnLst>
                    </p:cTn>
                  </p:par>
                  <p:par>
                    <p:cTn id="332" fill="hold">
                      <p:stCondLst>
                        <p:cond delay="indefinite"/>
                      </p:stCondLst>
                      <p:childTnLst>
                        <p:par>
                          <p:cTn id="333" fill="hold">
                            <p:stCondLst>
                              <p:cond delay="0"/>
                            </p:stCondLst>
                            <p:childTnLst>
                              <p:par>
                                <p:cTn id="334" presetID="9" presetClass="entr" presetSubtype="0" fill="hold" grpId="0" nodeType="clickEffect">
                                  <p:stCondLst>
                                    <p:cond delay="0"/>
                                  </p:stCondLst>
                                  <p:childTnLst>
                                    <p:set>
                                      <p:cBhvr>
                                        <p:cTn id="335" dur="1" fill="hold">
                                          <p:stCondLst>
                                            <p:cond delay="0"/>
                                          </p:stCondLst>
                                        </p:cTn>
                                        <p:tgtEl>
                                          <p:spTgt spid="150"/>
                                        </p:tgtEl>
                                        <p:attrNameLst>
                                          <p:attrName>style.visibility</p:attrName>
                                        </p:attrNameLst>
                                      </p:cBhvr>
                                      <p:to>
                                        <p:strVal val="visible"/>
                                      </p:to>
                                    </p:set>
                                    <p:animEffect transition="in" filter="dissolve">
                                      <p:cBhvr>
                                        <p:cTn id="336" dur="500"/>
                                        <p:tgtEl>
                                          <p:spTgt spid="150"/>
                                        </p:tgtEl>
                                      </p:cBhvr>
                                    </p:animEffect>
                                  </p:childTnLst>
                                </p:cTn>
                              </p:par>
                            </p:childTnLst>
                          </p:cTn>
                        </p:par>
                      </p:childTnLst>
                    </p:cTn>
                  </p:par>
                  <p:par>
                    <p:cTn id="337" fill="hold">
                      <p:stCondLst>
                        <p:cond delay="indefinite"/>
                      </p:stCondLst>
                      <p:childTnLst>
                        <p:par>
                          <p:cTn id="338" fill="hold">
                            <p:stCondLst>
                              <p:cond delay="0"/>
                            </p:stCondLst>
                            <p:childTnLst>
                              <p:par>
                                <p:cTn id="339" presetID="9" presetClass="entr" presetSubtype="0" fill="hold" grpId="0" nodeType="clickEffect">
                                  <p:stCondLst>
                                    <p:cond delay="0"/>
                                  </p:stCondLst>
                                  <p:childTnLst>
                                    <p:set>
                                      <p:cBhvr>
                                        <p:cTn id="340" dur="1" fill="hold">
                                          <p:stCondLst>
                                            <p:cond delay="0"/>
                                          </p:stCondLst>
                                        </p:cTn>
                                        <p:tgtEl>
                                          <p:spTgt spid="151"/>
                                        </p:tgtEl>
                                        <p:attrNameLst>
                                          <p:attrName>style.visibility</p:attrName>
                                        </p:attrNameLst>
                                      </p:cBhvr>
                                      <p:to>
                                        <p:strVal val="visible"/>
                                      </p:to>
                                    </p:set>
                                    <p:animEffect transition="in" filter="dissolve">
                                      <p:cBhvr>
                                        <p:cTn id="341" dur="500"/>
                                        <p:tgtEl>
                                          <p:spTgt spid="151"/>
                                        </p:tgtEl>
                                      </p:cBhvr>
                                    </p:animEffect>
                                  </p:childTnLst>
                                </p:cTn>
                              </p:par>
                            </p:childTnLst>
                          </p:cTn>
                        </p:par>
                      </p:childTnLst>
                    </p:cTn>
                  </p:par>
                  <p:par>
                    <p:cTn id="342" fill="hold">
                      <p:stCondLst>
                        <p:cond delay="indefinite"/>
                      </p:stCondLst>
                      <p:childTnLst>
                        <p:par>
                          <p:cTn id="343" fill="hold">
                            <p:stCondLst>
                              <p:cond delay="0"/>
                            </p:stCondLst>
                            <p:childTnLst>
                              <p:par>
                                <p:cTn id="344" presetID="9" presetClass="entr" presetSubtype="0" fill="hold" grpId="0" nodeType="clickEffect">
                                  <p:stCondLst>
                                    <p:cond delay="0"/>
                                  </p:stCondLst>
                                  <p:childTnLst>
                                    <p:set>
                                      <p:cBhvr>
                                        <p:cTn id="345" dur="1" fill="hold">
                                          <p:stCondLst>
                                            <p:cond delay="0"/>
                                          </p:stCondLst>
                                        </p:cTn>
                                        <p:tgtEl>
                                          <p:spTgt spid="152"/>
                                        </p:tgtEl>
                                        <p:attrNameLst>
                                          <p:attrName>style.visibility</p:attrName>
                                        </p:attrNameLst>
                                      </p:cBhvr>
                                      <p:to>
                                        <p:strVal val="visible"/>
                                      </p:to>
                                    </p:set>
                                    <p:animEffect transition="in" filter="dissolve">
                                      <p:cBhvr>
                                        <p:cTn id="346"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60" grpId="0" animBg="1"/>
      <p:bldP spid="71" grpId="0" animBg="1"/>
      <p:bldP spid="72" grpId="0" animBg="1"/>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animBg="1"/>
      <p:bldP spid="103" grpId="0" animBg="1"/>
      <p:bldP spid="105" grpId="0" animBg="1"/>
      <p:bldP spid="3" grpId="0" animBg="1"/>
      <p:bldP spid="3" grpId="1" animBg="1"/>
      <p:bldP spid="112" grpId="0" animBg="1"/>
      <p:bldP spid="113" grpId="0" animBg="1"/>
      <p:bldP spid="114" grpId="0" animBg="1"/>
      <p:bldP spid="115" grpId="0" animBg="1"/>
      <p:bldP spid="129" grpId="0"/>
      <p:bldP spid="130" grpId="0"/>
      <p:bldP spid="145" grpId="0"/>
      <p:bldP spid="145" grpId="1"/>
      <p:bldP spid="145" grpId="2"/>
      <p:bldP spid="150" grpId="0" animBg="1"/>
      <p:bldP spid="151" grpId="0" animBg="1"/>
      <p:bldP spid="152" grpId="0" animBg="1"/>
      <p:bldP spid="99" grpId="0"/>
      <p:bldP spid="9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199" y="1417637"/>
            <a:ext cx="8443913" cy="5149417"/>
          </a:xfrm>
        </p:spPr>
        <p:txBody>
          <a:bodyPr>
            <a:noAutofit/>
          </a:bodyPr>
          <a:lstStyle/>
          <a:p>
            <a:r>
              <a:rPr lang="en-US" sz="2300" dirty="0"/>
              <a:t>Describe the </a:t>
            </a:r>
            <a:r>
              <a:rPr lang="en-US" sz="2300" dirty="0">
                <a:solidFill>
                  <a:schemeClr val="accent4"/>
                </a:solidFill>
              </a:rPr>
              <a:t>value</a:t>
            </a:r>
            <a:r>
              <a:rPr lang="en-US" sz="2300" dirty="0"/>
              <a:t> of trees and their data structure</a:t>
            </a:r>
          </a:p>
          <a:p>
            <a:r>
              <a:rPr lang="en-US" sz="2300" dirty="0"/>
              <a:t>Explain the need to visit data in different </a:t>
            </a:r>
            <a:r>
              <a:rPr lang="en-US" sz="2300" dirty="0">
                <a:solidFill>
                  <a:schemeClr val="accent1"/>
                </a:solidFill>
              </a:rPr>
              <a:t>orderings</a:t>
            </a:r>
          </a:p>
          <a:p>
            <a:r>
              <a:rPr lang="en-US" sz="2300" dirty="0"/>
              <a:t>Perform pre-order, in-order, post-order and level-order </a:t>
            </a:r>
            <a:r>
              <a:rPr lang="en-US" sz="2300" dirty="0">
                <a:solidFill>
                  <a:schemeClr val="accent6"/>
                </a:solidFill>
              </a:rPr>
              <a:t>traversals</a:t>
            </a:r>
          </a:p>
          <a:p>
            <a:r>
              <a:rPr lang="en-US" sz="2300" dirty="0"/>
              <a:t>Define a </a:t>
            </a:r>
            <a:r>
              <a:rPr lang="en-US" sz="2300" dirty="0">
                <a:solidFill>
                  <a:schemeClr val="accent1"/>
                </a:solidFill>
              </a:rPr>
              <a:t>Binary Search Tree</a:t>
            </a:r>
          </a:p>
          <a:p>
            <a:r>
              <a:rPr lang="en-US" sz="2300" dirty="0"/>
              <a:t>Perform </a:t>
            </a:r>
            <a:r>
              <a:rPr lang="en-US" sz="2300" dirty="0">
                <a:solidFill>
                  <a:schemeClr val="accent3"/>
                </a:solidFill>
              </a:rPr>
              <a:t>search, insert, delete </a:t>
            </a:r>
            <a:r>
              <a:rPr lang="en-US" sz="2300" dirty="0"/>
              <a:t>in a Binary Search Tree</a:t>
            </a:r>
          </a:p>
          <a:p>
            <a:r>
              <a:rPr lang="en-US" sz="2300" dirty="0"/>
              <a:t>Explain the running time </a:t>
            </a:r>
            <a:r>
              <a:rPr lang="en-US" sz="2300" dirty="0">
                <a:solidFill>
                  <a:schemeClr val="accent1"/>
                </a:solidFill>
              </a:rPr>
              <a:t>performance</a:t>
            </a:r>
            <a:r>
              <a:rPr lang="en-US" sz="2300" dirty="0"/>
              <a:t> to find an item in a BST</a:t>
            </a:r>
          </a:p>
          <a:p>
            <a:r>
              <a:rPr lang="en-US" sz="2300" dirty="0"/>
              <a:t>Compare the </a:t>
            </a:r>
            <a:r>
              <a:rPr lang="en-US" sz="2300" dirty="0">
                <a:solidFill>
                  <a:schemeClr val="accent4"/>
                </a:solidFill>
              </a:rPr>
              <a:t>performance</a:t>
            </a:r>
            <a:r>
              <a:rPr lang="en-US" sz="2300" dirty="0"/>
              <a:t> of linked lists and BSTs</a:t>
            </a:r>
          </a:p>
          <a:p>
            <a:r>
              <a:rPr lang="en-US" sz="2300" dirty="0"/>
              <a:t>Explain what a </a:t>
            </a:r>
            <a:r>
              <a:rPr lang="en-US" sz="2300" dirty="0" err="1">
                <a:solidFill>
                  <a:srgbClr val="FF0000"/>
                </a:solidFill>
              </a:rPr>
              <a:t>trie</a:t>
            </a:r>
            <a:r>
              <a:rPr lang="en-US" sz="2300" dirty="0"/>
              <a:t> data structure is</a:t>
            </a: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dissolv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dirty="0"/>
              <a:t>Pre-order</a:t>
            </a:r>
            <a:r>
              <a:rPr lang="zh-CN" altLang="en-US" dirty="0"/>
              <a:t> </a:t>
            </a:r>
            <a:r>
              <a:rPr lang="en-US" altLang="zh-CN" dirty="0"/>
              <a:t>Traversal (Iteratively)</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657938" y="916040"/>
            <a:ext cx="7789178" cy="585288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r>
              <a:rPr lang="en-US" sz="1400" dirty="0">
                <a:solidFill>
                  <a:srgbClr val="931A68"/>
                </a:solidFill>
                <a:latin typeface="Menlo" panose="020B0609030804020204" pitchFamily="49" charset="0"/>
              </a:rPr>
              <a:t>return</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r>
              <a:rPr lang="en-US" sz="1400" dirty="0" err="1">
                <a:solidFill>
                  <a:srgbClr val="7E504F"/>
                </a:solidFill>
                <a:latin typeface="Menlo" panose="020B0609030804020204" pitchFamily="49" charset="0"/>
              </a:rPr>
              <a:t>nodeStack</a:t>
            </a:r>
            <a:r>
              <a:rPr lang="en-US" sz="1400" dirty="0">
                <a:latin typeface="Menlo" panose="020B0609030804020204" pitchFamily="49" charset="0"/>
              </a:rPr>
              <a:t> = </a:t>
            </a:r>
            <a:r>
              <a:rPr lang="en-US" sz="1400" dirty="0">
                <a:solidFill>
                  <a:srgbClr val="931A68"/>
                </a:solidFill>
                <a:latin typeface="Menlo" panose="020B0609030804020204" pitchFamily="49" charset="0"/>
              </a:rPr>
              <a:t>new</a:t>
            </a: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a:solidFill>
                  <a:srgbClr val="7E504F"/>
                </a:solidFill>
                <a:latin typeface="Menlo" panose="020B0609030804020204" pitchFamily="49" charset="0"/>
              </a:rPr>
              <a:t>par</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.empty</a:t>
            </a:r>
            <a:r>
              <a:rPr lang="en-US" sz="1400" dirty="0">
                <a:latin typeface="Menlo" panose="020B0609030804020204" pitchFamily="49" charset="0"/>
              </a:rPr>
              <a:t>() == </a:t>
            </a:r>
            <a:r>
              <a:rPr lang="en-US" sz="1400" dirty="0">
                <a:solidFill>
                  <a:srgbClr val="931A68"/>
                </a:solidFill>
                <a:latin typeface="Menlo" panose="020B0609030804020204" pitchFamily="49" charset="0"/>
              </a:rPr>
              <a:t>false</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.peek</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.pop</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p>
        </p:txBody>
      </p: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7709482" y="227364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3955242" y="2518323"/>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5729166" y="296889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6092381" y="321053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302918" y="6074220"/>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3886034" y="346333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4033837" y="370013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DC6DA62-2FBA-5140-82EA-BB5BD5911EC5}"/>
              </a:ext>
            </a:extLst>
          </p:cNvPr>
          <p:cNvCxnSpPr>
            <a:cxnSpLocks/>
          </p:cNvCxnSpPr>
          <p:nvPr/>
        </p:nvCxnSpPr>
        <p:spPr>
          <a:xfrm flipH="1">
            <a:off x="5554218" y="411794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F6CDCE8-5957-BB4F-805F-F45BF55394DD}"/>
              </a:ext>
            </a:extLst>
          </p:cNvPr>
          <p:cNvCxnSpPr>
            <a:cxnSpLocks/>
          </p:cNvCxnSpPr>
          <p:nvPr/>
        </p:nvCxnSpPr>
        <p:spPr>
          <a:xfrm flipH="1">
            <a:off x="4824538" y="202337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6B858BE-0386-1741-BCC7-CF5427CC3EBD}"/>
              </a:ext>
            </a:extLst>
          </p:cNvPr>
          <p:cNvCxnSpPr>
            <a:cxnSpLocks/>
          </p:cNvCxnSpPr>
          <p:nvPr/>
        </p:nvCxnSpPr>
        <p:spPr>
          <a:xfrm flipH="1">
            <a:off x="5554218" y="478207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56918837-3A44-A949-B6B2-DB2E15F8DD8D}"/>
              </a:ext>
            </a:extLst>
          </p:cNvPr>
          <p:cNvSpPr/>
          <p:nvPr/>
        </p:nvSpPr>
        <p:spPr>
          <a:xfrm>
            <a:off x="5362701" y="4715454"/>
            <a:ext cx="3605349" cy="1892826"/>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1) Create an empty stack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dirty="0">
                <a:solidFill>
                  <a:srgbClr val="000000"/>
                </a:solidFill>
                <a:latin typeface="Times New Roman" panose="02020603050405020304" pitchFamily="18" charset="0"/>
                <a:cs typeface="Times New Roman" panose="02020603050405020304" pitchFamily="18" charset="0"/>
              </a:rPr>
              <a:t> and push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root node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2) Do following while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i="1"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is not empty.</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….a) Pop an item from stack and print it.</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….b) Push right child of popped item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….c) Push left child of popped item to stack</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Right child is pushed before left child to make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sure that left subtree is processed first.</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731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dissolve">
                                      <p:cBhvr>
                                        <p:cTn id="5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dissolv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In-order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76730" y="953042"/>
            <a:ext cx="4591647" cy="2210862"/>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1) Create an empty stack S.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2) Initialize current node as root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3)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current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NULL,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ush the current node to S and set current = current-&gt;left</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Repeat</a:t>
            </a:r>
            <a:r>
              <a:rPr lang="en-US" sz="1400" dirty="0">
                <a:latin typeface="Times New Roman" panose="02020603050405020304" pitchFamily="18" charset="0"/>
                <a:cs typeface="Times New Roman" panose="02020603050405020304" pitchFamily="18" charset="0"/>
              </a:rPr>
              <a:t> until current is NULL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4) If current is NULL and stack is not empty then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….a) Pop the top item from stack.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….b) Print the popped item, set current = </a:t>
            </a:r>
            <a:r>
              <a:rPr lang="en-US" sz="1400" dirty="0" err="1">
                <a:latin typeface="Times New Roman" panose="02020603050405020304" pitchFamily="18" charset="0"/>
                <a:cs typeface="Times New Roman" panose="02020603050405020304" pitchFamily="18" charset="0"/>
              </a:rPr>
              <a:t>popped_item</a:t>
            </a:r>
            <a:r>
              <a:rPr lang="en-US" sz="1400" dirty="0">
                <a:latin typeface="Times New Roman" panose="02020603050405020304" pitchFamily="18" charset="0"/>
                <a:cs typeface="Times New Roman" panose="02020603050405020304" pitchFamily="18" charset="0"/>
              </a:rPr>
              <a:t>-&gt;right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….c) Go to step 3.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5) If current is NULL and stack is empty then we are done.</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81667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82875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60923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9180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60923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9180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513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5823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5902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582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513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901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50071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867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787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7660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1010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2302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10107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24500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2" name="TextBox 41">
            <a:extLst>
              <a:ext uri="{FF2B5EF4-FFF2-40B4-BE49-F238E27FC236}">
                <a16:creationId xmlns:a16="http://schemas.microsoft.com/office/drawing/2014/main" id="{2DDF0783-C7BE-D749-9924-88793D24B5E3}"/>
              </a:ext>
            </a:extLst>
          </p:cNvPr>
          <p:cNvSpPr txBox="1"/>
          <p:nvPr/>
        </p:nvSpPr>
        <p:spPr>
          <a:xfrm>
            <a:off x="334680" y="573486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AC4CE3C3-E6AD-F24E-B4DE-FA6C7FBA0A16}"/>
              </a:ext>
            </a:extLst>
          </p:cNvPr>
          <p:cNvSpPr txBox="1"/>
          <p:nvPr/>
        </p:nvSpPr>
        <p:spPr>
          <a:xfrm>
            <a:off x="1111580"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7A7F770B-6B5D-E048-9AC4-A67057FD1095}"/>
              </a:ext>
            </a:extLst>
          </p:cNvPr>
          <p:cNvSpPr txBox="1"/>
          <p:nvPr/>
        </p:nvSpPr>
        <p:spPr>
          <a:xfrm>
            <a:off x="1542785"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2B9DFDB-5B79-9243-80A8-773D9FECF4AA}"/>
              </a:ext>
            </a:extLst>
          </p:cNvPr>
          <p:cNvSpPr txBox="1"/>
          <p:nvPr/>
        </p:nvSpPr>
        <p:spPr>
          <a:xfrm>
            <a:off x="1973990" y="5763858"/>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E</a:t>
            </a:r>
          </a:p>
        </p:txBody>
      </p:sp>
      <p:sp>
        <p:nvSpPr>
          <p:cNvPr id="46" name="TextBox 45">
            <a:extLst>
              <a:ext uri="{FF2B5EF4-FFF2-40B4-BE49-F238E27FC236}">
                <a16:creationId xmlns:a16="http://schemas.microsoft.com/office/drawing/2014/main" id="{37F844AE-7EEA-4546-8D0D-3479C5F4F54F}"/>
              </a:ext>
            </a:extLst>
          </p:cNvPr>
          <p:cNvSpPr txBox="1"/>
          <p:nvPr/>
        </p:nvSpPr>
        <p:spPr>
          <a:xfrm>
            <a:off x="2422829"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CE3FA1E9-6BEA-2142-A42B-F112E2B559DB}"/>
              </a:ext>
            </a:extLst>
          </p:cNvPr>
          <p:cNvSpPr txBox="1"/>
          <p:nvPr/>
        </p:nvSpPr>
        <p:spPr>
          <a:xfrm>
            <a:off x="2854034" y="57638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6F5061E1-9B79-1D48-9C11-AC9271F5460D}"/>
              </a:ext>
            </a:extLst>
          </p:cNvPr>
          <p:cNvSpPr txBox="1"/>
          <p:nvPr/>
        </p:nvSpPr>
        <p:spPr>
          <a:xfrm>
            <a:off x="3302873"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62A21CDA-4485-3A49-A8FB-37721F99045D}"/>
              </a:ext>
            </a:extLst>
          </p:cNvPr>
          <p:cNvSpPr txBox="1"/>
          <p:nvPr/>
        </p:nvSpPr>
        <p:spPr>
          <a:xfrm>
            <a:off x="3716447" y="57638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A45457FE-FF8E-914D-96F7-A45071029DD5}"/>
              </a:ext>
            </a:extLst>
          </p:cNvPr>
          <p:cNvSpPr txBox="1"/>
          <p:nvPr/>
        </p:nvSpPr>
        <p:spPr>
          <a:xfrm>
            <a:off x="152117" y="6243007"/>
            <a:ext cx="1124026"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Stack:</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E48B6C96-246F-694B-97FC-73634B5E3F33}"/>
              </a:ext>
            </a:extLst>
          </p:cNvPr>
          <p:cNvSpPr txBox="1"/>
          <p:nvPr/>
        </p:nvSpPr>
        <p:spPr>
          <a:xfrm>
            <a:off x="1111580"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1A70C12-6698-F049-9424-0F83952AFC3A}"/>
              </a:ext>
            </a:extLst>
          </p:cNvPr>
          <p:cNvSpPr txBox="1"/>
          <p:nvPr/>
        </p:nvSpPr>
        <p:spPr>
          <a:xfrm>
            <a:off x="1542785"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67A91D14-ADE0-D34E-9483-9F0E58C435E2}"/>
              </a:ext>
            </a:extLst>
          </p:cNvPr>
          <p:cNvSpPr txBox="1"/>
          <p:nvPr/>
        </p:nvSpPr>
        <p:spPr>
          <a:xfrm>
            <a:off x="1973990"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27A8F750-0C37-F845-A091-EF788FD29918}"/>
              </a:ext>
            </a:extLst>
          </p:cNvPr>
          <p:cNvSpPr txBox="1"/>
          <p:nvPr/>
        </p:nvSpPr>
        <p:spPr>
          <a:xfrm>
            <a:off x="2422829"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3A2F1418-737A-974D-8246-9B325911589F}"/>
              </a:ext>
            </a:extLst>
          </p:cNvPr>
          <p:cNvSpPr txBox="1"/>
          <p:nvPr/>
        </p:nvSpPr>
        <p:spPr>
          <a:xfrm>
            <a:off x="2854034"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919F2F27-D7B8-FB47-8F8A-39843E3AB847}"/>
              </a:ext>
            </a:extLst>
          </p:cNvPr>
          <p:cNvSpPr txBox="1"/>
          <p:nvPr/>
        </p:nvSpPr>
        <p:spPr>
          <a:xfrm>
            <a:off x="3302873" y="629617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FDFC3D05-C464-D645-8F81-E2F0AED2C670}"/>
              </a:ext>
            </a:extLst>
          </p:cNvPr>
          <p:cNvSpPr txBox="1"/>
          <p:nvPr/>
        </p:nvSpPr>
        <p:spPr>
          <a:xfrm>
            <a:off x="3716447" y="629617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339462E7-CF2E-CA45-83DA-84697118DBF2}"/>
              </a:ext>
            </a:extLst>
          </p:cNvPr>
          <p:cNvCxnSpPr>
            <a:cxnSpLocks/>
          </p:cNvCxnSpPr>
          <p:nvPr/>
        </p:nvCxnSpPr>
        <p:spPr>
          <a:xfrm>
            <a:off x="115337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42F7F55-5067-084E-9542-ADCCE3329D99}"/>
              </a:ext>
            </a:extLst>
          </p:cNvPr>
          <p:cNvCxnSpPr>
            <a:cxnSpLocks/>
          </p:cNvCxnSpPr>
          <p:nvPr/>
        </p:nvCxnSpPr>
        <p:spPr>
          <a:xfrm>
            <a:off x="1590371"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F22D2519-F293-1D4B-A5FD-F632774E542E}"/>
              </a:ext>
            </a:extLst>
          </p:cNvPr>
          <p:cNvCxnSpPr>
            <a:cxnSpLocks/>
          </p:cNvCxnSpPr>
          <p:nvPr/>
        </p:nvCxnSpPr>
        <p:spPr>
          <a:xfrm>
            <a:off x="2027369"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94D7C81B-E8AA-6B44-AEC2-D0F86C57FF8A}"/>
              </a:ext>
            </a:extLst>
          </p:cNvPr>
          <p:cNvCxnSpPr>
            <a:cxnSpLocks/>
          </p:cNvCxnSpPr>
          <p:nvPr/>
        </p:nvCxnSpPr>
        <p:spPr>
          <a:xfrm>
            <a:off x="2464367"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12FBCBA-75CA-E244-B952-F5453D0F0291}"/>
              </a:ext>
            </a:extLst>
          </p:cNvPr>
          <p:cNvCxnSpPr>
            <a:cxnSpLocks/>
          </p:cNvCxnSpPr>
          <p:nvPr/>
        </p:nvCxnSpPr>
        <p:spPr>
          <a:xfrm>
            <a:off x="2901365"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0A5DC7F-6141-D04A-B9DB-C6C224EF0941}"/>
              </a:ext>
            </a:extLst>
          </p:cNvPr>
          <p:cNvCxnSpPr>
            <a:cxnSpLocks/>
          </p:cNvCxnSpPr>
          <p:nvPr/>
        </p:nvCxnSpPr>
        <p:spPr>
          <a:xfrm>
            <a:off x="3338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0C5BB50-1067-CD4D-A712-31E225D24FF8}"/>
              </a:ext>
            </a:extLst>
          </p:cNvPr>
          <p:cNvCxnSpPr>
            <a:cxnSpLocks/>
          </p:cNvCxnSpPr>
          <p:nvPr/>
        </p:nvCxnSpPr>
        <p:spPr>
          <a:xfrm>
            <a:off x="3775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2FFEF963-364B-1148-8FA0-B87F2D1A64C6}"/>
              </a:ext>
            </a:extLst>
          </p:cNvPr>
          <p:cNvSpPr/>
          <p:nvPr/>
        </p:nvSpPr>
        <p:spPr>
          <a:xfrm>
            <a:off x="103409" y="956639"/>
            <a:ext cx="393756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 {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2901365" y="958675"/>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401720" y="2172311"/>
            <a:ext cx="1787689"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112159" y="2828247"/>
            <a:ext cx="1284599"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6" name="Rectangle 75">
            <a:extLst>
              <a:ext uri="{FF2B5EF4-FFF2-40B4-BE49-F238E27FC236}">
                <a16:creationId xmlns:a16="http://schemas.microsoft.com/office/drawing/2014/main" id="{FC6B4E80-4252-474E-9E27-69B5532DF6DA}"/>
              </a:ext>
            </a:extLst>
          </p:cNvPr>
          <p:cNvSpPr/>
          <p:nvPr/>
        </p:nvSpPr>
        <p:spPr>
          <a:xfrm>
            <a:off x="4300935" y="3371784"/>
            <a:ext cx="4543236" cy="340093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class</a:t>
            </a:r>
            <a:r>
              <a:rPr lang="en-US" sz="1000" dirty="0">
                <a:latin typeface="Menlo" panose="020B0609030804020204" pitchFamily="49" charset="0"/>
              </a:rPr>
              <a:t> </a:t>
            </a:r>
            <a:r>
              <a:rPr lang="en-US" sz="1000" dirty="0" err="1">
                <a:latin typeface="Menlo" panose="020B0609030804020204" pitchFamily="49" charset="0"/>
              </a:rPr>
              <a:t>BinaryTree</a:t>
            </a:r>
            <a:r>
              <a:rPr lang="en-US" sz="1000" dirty="0">
                <a:latin typeface="Menlo" panose="020B0609030804020204" pitchFamily="49" charset="0"/>
              </a:rPr>
              <a:t>&lt;E&gt; {</a:t>
            </a:r>
          </a:p>
          <a:p>
            <a:pPr>
              <a:spcBef>
                <a:spcPts val="100"/>
              </a:spcBef>
              <a:spcAft>
                <a:spcPts val="100"/>
              </a:spcAft>
            </a:pPr>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a:solidFill>
                  <a:srgbClr val="0326CC"/>
                </a:solidFill>
                <a:latin typeface="Menlo" panose="020B0609030804020204" pitchFamily="49" charset="0"/>
              </a:rPr>
              <a:t>root</a:t>
            </a:r>
            <a:r>
              <a:rPr lang="en-US" sz="1000" dirty="0">
                <a:latin typeface="Menlo" panose="020B0609030804020204" pitchFamily="49" charset="0"/>
              </a:rPr>
              <a:t>;</a:t>
            </a:r>
          </a:p>
          <a:p>
            <a:pPr>
              <a:spcBef>
                <a:spcPts val="100"/>
              </a:spcBef>
              <a:spcAft>
                <a:spcPts val="100"/>
              </a:spcAft>
            </a:pPr>
            <a:r>
              <a:rPr lang="en-US" sz="1000" dirty="0">
                <a:solidFill>
                  <a:srgbClr val="931A68"/>
                </a:solidFill>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void</a:t>
            </a:r>
            <a:r>
              <a:rPr lang="en-US" sz="1000" dirty="0">
                <a:latin typeface="Menlo" panose="020B0609030804020204" pitchFamily="49" charset="0"/>
              </a:rPr>
              <a:t> </a:t>
            </a:r>
            <a:r>
              <a:rPr lang="en-US" sz="1000" dirty="0" err="1">
                <a:latin typeface="Menlo" panose="020B0609030804020204" pitchFamily="49" charset="0"/>
              </a:rPr>
              <a:t>iterativeInorder</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if</a:t>
            </a:r>
            <a:r>
              <a:rPr lang="en-US" sz="1000" dirty="0">
                <a:latin typeface="Menlo" panose="020B0609030804020204" pitchFamily="49" charset="0"/>
              </a:rPr>
              <a:t> (</a:t>
            </a:r>
            <a:r>
              <a:rPr lang="en-US" sz="1000" dirty="0">
                <a:solidFill>
                  <a:srgbClr val="0326CC"/>
                </a:solidFill>
                <a:latin typeface="Menlo" panose="020B0609030804020204" pitchFamily="49" charset="0"/>
              </a:rPr>
              <a:t>root</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return</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r>
              <a:rPr lang="en-US" sz="1000" dirty="0">
                <a:solidFill>
                  <a:srgbClr val="7E504F"/>
                </a:solidFill>
                <a:latin typeface="Menlo" panose="020B0609030804020204" pitchFamily="49" charset="0"/>
              </a:rPr>
              <a:t>s</a:t>
            </a:r>
            <a:r>
              <a:rPr lang="en-US" sz="1000" dirty="0">
                <a:latin typeface="Menlo" panose="020B0609030804020204" pitchFamily="49" charset="0"/>
              </a:rPr>
              <a:t> = </a:t>
            </a:r>
            <a:r>
              <a:rPr lang="en-US" sz="1000" dirty="0">
                <a:solidFill>
                  <a:srgbClr val="931A68"/>
                </a:solidFill>
                <a:latin typeface="Menlo" panose="020B0609030804020204" pitchFamily="49" charset="0"/>
              </a:rPr>
              <a:t>new</a:t>
            </a:r>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p>
          <a:p>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0326CC"/>
                </a:solidFill>
                <a:latin typeface="Menlo" panose="020B0609030804020204" pitchFamily="49" charset="0"/>
              </a:rPr>
              <a:t>root</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.empty</a:t>
            </a:r>
            <a:r>
              <a:rPr lang="en-US" sz="1000" dirty="0">
                <a:latin typeface="Menlo" panose="020B0609030804020204" pitchFamily="49" charset="0"/>
              </a:rPr>
              <a:t>() == </a:t>
            </a:r>
            <a:r>
              <a:rPr lang="en-US" sz="1000" dirty="0">
                <a:solidFill>
                  <a:srgbClr val="931A68"/>
                </a:solidFill>
                <a:latin typeface="Menlo" panose="020B0609030804020204" pitchFamily="49" charset="0"/>
              </a:rPr>
              <a:t>false</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.push</a:t>
            </a:r>
            <a:r>
              <a:rPr lang="en-US" sz="1000" dirty="0">
                <a:latin typeface="Menlo" panose="020B0609030804020204" pitchFamily="49" charset="0"/>
              </a:rPr>
              <a:t>(</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left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.pop</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.visit</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right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 </a:t>
            </a:r>
          </a:p>
          <a:p>
            <a:pPr>
              <a:spcBef>
                <a:spcPts val="100"/>
              </a:spcBef>
              <a:spcAft>
                <a:spcPts val="100"/>
              </a:spcAft>
            </a:pPr>
            <a:r>
              <a:rPr lang="en-US" sz="1000" dirty="0">
                <a:latin typeface="Menlo" panose="020B0609030804020204" pitchFamily="49" charset="0"/>
              </a:rPr>
              <a:t>}</a:t>
            </a:r>
          </a:p>
        </p:txBody>
      </p:sp>
      <p:sp>
        <p:nvSpPr>
          <p:cNvPr id="77" name="Rectangle 76">
            <a:extLst>
              <a:ext uri="{FF2B5EF4-FFF2-40B4-BE49-F238E27FC236}">
                <a16:creationId xmlns:a16="http://schemas.microsoft.com/office/drawing/2014/main" id="{34EAD83C-EDE1-5849-AB0A-9D7C1A22E206}"/>
              </a:ext>
            </a:extLst>
          </p:cNvPr>
          <p:cNvSpPr/>
          <p:nvPr/>
        </p:nvSpPr>
        <p:spPr>
          <a:xfrm>
            <a:off x="7722943" y="3380833"/>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78" name="Rectangle 77">
            <a:extLst>
              <a:ext uri="{FF2B5EF4-FFF2-40B4-BE49-F238E27FC236}">
                <a16:creationId xmlns:a16="http://schemas.microsoft.com/office/drawing/2014/main" id="{6919DBB7-A0F6-7F4C-B300-2064320B54CB}"/>
              </a:ext>
            </a:extLst>
          </p:cNvPr>
          <p:cNvSpPr/>
          <p:nvPr/>
        </p:nvSpPr>
        <p:spPr>
          <a:xfrm>
            <a:off x="4574915" y="4503410"/>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6C85C93C-2269-394F-AF24-3D5C2AF60DE3}"/>
              </a:ext>
            </a:extLst>
          </p:cNvPr>
          <p:cNvSpPr/>
          <p:nvPr/>
        </p:nvSpPr>
        <p:spPr>
          <a:xfrm>
            <a:off x="4628700" y="5159228"/>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0" name="Rectangle 79">
            <a:extLst>
              <a:ext uri="{FF2B5EF4-FFF2-40B4-BE49-F238E27FC236}">
                <a16:creationId xmlns:a16="http://schemas.microsoft.com/office/drawing/2014/main" id="{A82444CD-7EFF-F148-B1F1-FBA4C9186DBF}"/>
              </a:ext>
            </a:extLst>
          </p:cNvPr>
          <p:cNvSpPr/>
          <p:nvPr/>
        </p:nvSpPr>
        <p:spPr>
          <a:xfrm>
            <a:off x="4628700" y="5763858"/>
            <a:ext cx="1964962" cy="47914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 name="TextBox 3">
            <a:extLst>
              <a:ext uri="{FF2B5EF4-FFF2-40B4-BE49-F238E27FC236}">
                <a16:creationId xmlns:a16="http://schemas.microsoft.com/office/drawing/2014/main" id="{3E66F389-4B16-674C-A4AB-011CDF4BF012}"/>
              </a:ext>
            </a:extLst>
          </p:cNvPr>
          <p:cNvSpPr txBox="1"/>
          <p:nvPr/>
        </p:nvSpPr>
        <p:spPr>
          <a:xfrm>
            <a:off x="9974510" y="1954635"/>
            <a:ext cx="184731" cy="369332"/>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47893338-983C-101F-8747-0B6939B34E5B}"/>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4842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dissolve">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dissolv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dissolve">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dissolv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dissolve">
                                      <p:cBhvr>
                                        <p:cTn id="50" dur="500"/>
                                        <p:tgtEl>
                                          <p:spTgt spid="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dissolve">
                                      <p:cBhvr>
                                        <p:cTn id="55" dur="5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Effect transition="in" filter="dissolve">
                                      <p:cBhvr>
                                        <p:cTn id="60" dur="500"/>
                                        <p:tgtEl>
                                          <p:spTgt spid="3">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dissolve">
                                      <p:cBhvr>
                                        <p:cTn id="65" dur="500"/>
                                        <p:tgtEl>
                                          <p:spTgt spid="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dissolve">
                                      <p:cBhvr>
                                        <p:cTn id="70" dur="500"/>
                                        <p:tgtEl>
                                          <p:spTgt spid="1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dissolve">
                                      <p:cBhvr>
                                        <p:cTn id="73" dur="500"/>
                                        <p:tgtEl>
                                          <p:spTgt spid="2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dissolve">
                                      <p:cBhvr>
                                        <p:cTn id="76" dur="500"/>
                                        <p:tgtEl>
                                          <p:spTgt spid="2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dissolve">
                                      <p:cBhvr>
                                        <p:cTn id="79" dur="500"/>
                                        <p:tgtEl>
                                          <p:spTgt spid="2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dissolve">
                                      <p:cBhvr>
                                        <p:cTn id="82" dur="500"/>
                                        <p:tgtEl>
                                          <p:spTgt spid="2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dissolve">
                                      <p:cBhvr>
                                        <p:cTn id="85" dur="500"/>
                                        <p:tgtEl>
                                          <p:spTgt spid="2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dissolve">
                                      <p:cBhvr>
                                        <p:cTn id="88" dur="500"/>
                                        <p:tgtEl>
                                          <p:spTgt spid="2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dissolve">
                                      <p:cBhvr>
                                        <p:cTn id="91" dur="500"/>
                                        <p:tgtEl>
                                          <p:spTgt spid="26"/>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dissolve">
                                      <p:cBhvr>
                                        <p:cTn id="94" dur="500"/>
                                        <p:tgtEl>
                                          <p:spTgt spid="27"/>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dissolve">
                                      <p:cBhvr>
                                        <p:cTn id="97" dur="500"/>
                                        <p:tgtEl>
                                          <p:spTgt spid="28"/>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dissolve">
                                      <p:cBhvr>
                                        <p:cTn id="100" dur="500"/>
                                        <p:tgtEl>
                                          <p:spTgt spid="29"/>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dissolve">
                                      <p:cBhvr>
                                        <p:cTn id="103" dur="500"/>
                                        <p:tgtEl>
                                          <p:spTgt spid="3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dissolve">
                                      <p:cBhvr>
                                        <p:cTn id="106" dur="500"/>
                                        <p:tgtEl>
                                          <p:spTgt spid="31"/>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dissolve">
                                      <p:cBhvr>
                                        <p:cTn id="109" dur="500"/>
                                        <p:tgtEl>
                                          <p:spTgt spid="32"/>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dissolve">
                                      <p:cBhvr>
                                        <p:cTn id="112" dur="500"/>
                                        <p:tgtEl>
                                          <p:spTgt spid="3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dissolve">
                                      <p:cBhvr>
                                        <p:cTn id="115" dur="500"/>
                                        <p:tgtEl>
                                          <p:spTgt spid="34"/>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dissolve">
                                      <p:cBhvr>
                                        <p:cTn id="118" dur="500"/>
                                        <p:tgtEl>
                                          <p:spTgt spid="3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dissolve">
                                      <p:cBhvr>
                                        <p:cTn id="121" dur="500"/>
                                        <p:tgtEl>
                                          <p:spTgt spid="36"/>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dissolve">
                                      <p:cBhvr>
                                        <p:cTn id="124" dur="500"/>
                                        <p:tgtEl>
                                          <p:spTgt spid="37"/>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dissolve">
                                      <p:cBhvr>
                                        <p:cTn id="127" dur="500"/>
                                        <p:tgtEl>
                                          <p:spTgt spid="38"/>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2"/>
                                        </p:tgtEl>
                                        <p:attrNameLst>
                                          <p:attrName>style.visibility</p:attrName>
                                        </p:attrNameLst>
                                      </p:cBhvr>
                                      <p:to>
                                        <p:strVal val="visible"/>
                                      </p:to>
                                    </p:set>
                                    <p:animEffect transition="in" filter="dissolve">
                                      <p:cBhvr>
                                        <p:cTn id="132" dur="500"/>
                                        <p:tgtEl>
                                          <p:spTgt spid="42"/>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dissolve">
                                      <p:cBhvr>
                                        <p:cTn id="135" dur="500"/>
                                        <p:tgtEl>
                                          <p:spTgt spid="50"/>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dissolve">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dissolve">
                                      <p:cBhvr>
                                        <p:cTn id="150" dur="500"/>
                                        <p:tgtEl>
                                          <p:spTgt spid="53"/>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dissolve">
                                      <p:cBhvr>
                                        <p:cTn id="155" dur="500"/>
                                        <p:tgtEl>
                                          <p:spTgt spid="60"/>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43"/>
                                        </p:tgtEl>
                                        <p:attrNameLst>
                                          <p:attrName>style.visibility</p:attrName>
                                        </p:attrNameLst>
                                      </p:cBhvr>
                                      <p:to>
                                        <p:strVal val="visible"/>
                                      </p:to>
                                    </p:set>
                                    <p:animEffect transition="in" filter="dissolve">
                                      <p:cBhvr>
                                        <p:cTn id="160" dur="500"/>
                                        <p:tgtEl>
                                          <p:spTgt spid="4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nodeType="clickEffect">
                                  <p:stCondLst>
                                    <p:cond delay="0"/>
                                  </p:stCondLst>
                                  <p:childTnLst>
                                    <p:set>
                                      <p:cBhvr>
                                        <p:cTn id="164" dur="1" fill="hold">
                                          <p:stCondLst>
                                            <p:cond delay="0"/>
                                          </p:stCondLst>
                                        </p:cTn>
                                        <p:tgtEl>
                                          <p:spTgt spid="59"/>
                                        </p:tgtEl>
                                        <p:attrNameLst>
                                          <p:attrName>style.visibility</p:attrName>
                                        </p:attrNameLst>
                                      </p:cBhvr>
                                      <p:to>
                                        <p:strVal val="visible"/>
                                      </p:to>
                                    </p:set>
                                    <p:animEffect transition="in" filter="dissolve">
                                      <p:cBhvr>
                                        <p:cTn id="165" dur="500"/>
                                        <p:tgtEl>
                                          <p:spTgt spid="59"/>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44"/>
                                        </p:tgtEl>
                                        <p:attrNameLst>
                                          <p:attrName>style.visibility</p:attrName>
                                        </p:attrNameLst>
                                      </p:cBhvr>
                                      <p:to>
                                        <p:strVal val="visible"/>
                                      </p:to>
                                    </p:set>
                                    <p:animEffect transition="in" filter="dissolve">
                                      <p:cBhvr>
                                        <p:cTn id="170" dur="500"/>
                                        <p:tgtEl>
                                          <p:spTgt spid="44"/>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4"/>
                                        </p:tgtEl>
                                        <p:attrNameLst>
                                          <p:attrName>style.visibility</p:attrName>
                                        </p:attrNameLst>
                                      </p:cBhvr>
                                      <p:to>
                                        <p:strVal val="visible"/>
                                      </p:to>
                                    </p:set>
                                    <p:animEffect transition="in" filter="dissolve">
                                      <p:cBhvr>
                                        <p:cTn id="175" dur="500"/>
                                        <p:tgtEl>
                                          <p:spTgt spid="5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dissolve">
                                      <p:cBhvr>
                                        <p:cTn id="185" dur="500"/>
                                        <p:tgtEl>
                                          <p:spTgt spid="45"/>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nodeType="clickEffect">
                                  <p:stCondLst>
                                    <p:cond delay="0"/>
                                  </p:stCondLst>
                                  <p:childTnLst>
                                    <p:set>
                                      <p:cBhvr>
                                        <p:cTn id="189" dur="1" fill="hold">
                                          <p:stCondLst>
                                            <p:cond delay="0"/>
                                          </p:stCondLst>
                                        </p:cTn>
                                        <p:tgtEl>
                                          <p:spTgt spid="58"/>
                                        </p:tgtEl>
                                        <p:attrNameLst>
                                          <p:attrName>style.visibility</p:attrName>
                                        </p:attrNameLst>
                                      </p:cBhvr>
                                      <p:to>
                                        <p:strVal val="visible"/>
                                      </p:to>
                                    </p:set>
                                    <p:animEffect transition="in" filter="dissolve">
                                      <p:cBhvr>
                                        <p:cTn id="190" dur="500"/>
                                        <p:tgtEl>
                                          <p:spTgt spid="58"/>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46"/>
                                        </p:tgtEl>
                                        <p:attrNameLst>
                                          <p:attrName>style.visibility</p:attrName>
                                        </p:attrNameLst>
                                      </p:cBhvr>
                                      <p:to>
                                        <p:strVal val="visible"/>
                                      </p:to>
                                    </p:set>
                                    <p:animEffect transition="in" filter="dissolve">
                                      <p:cBhvr>
                                        <p:cTn id="195" dur="500"/>
                                        <p:tgtEl>
                                          <p:spTgt spid="46"/>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55"/>
                                        </p:tgtEl>
                                        <p:attrNameLst>
                                          <p:attrName>style.visibility</p:attrName>
                                        </p:attrNameLst>
                                      </p:cBhvr>
                                      <p:to>
                                        <p:strVal val="visible"/>
                                      </p:to>
                                    </p:set>
                                    <p:animEffect transition="in" filter="dissolve">
                                      <p:cBhvr>
                                        <p:cTn id="200" dur="500"/>
                                        <p:tgtEl>
                                          <p:spTgt spid="55"/>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56"/>
                                        </p:tgtEl>
                                        <p:attrNameLst>
                                          <p:attrName>style.visibility</p:attrName>
                                        </p:attrNameLst>
                                      </p:cBhvr>
                                      <p:to>
                                        <p:strVal val="visible"/>
                                      </p:to>
                                    </p:set>
                                    <p:animEffect transition="in" filter="dissolve">
                                      <p:cBhvr>
                                        <p:cTn id="205" dur="500"/>
                                        <p:tgtEl>
                                          <p:spTgt spid="56"/>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63"/>
                                        </p:tgtEl>
                                        <p:attrNameLst>
                                          <p:attrName>style.visibility</p:attrName>
                                        </p:attrNameLst>
                                      </p:cBhvr>
                                      <p:to>
                                        <p:strVal val="visible"/>
                                      </p:to>
                                    </p:set>
                                    <p:animEffect transition="in" filter="dissolve">
                                      <p:cBhvr>
                                        <p:cTn id="210" dur="500"/>
                                        <p:tgtEl>
                                          <p:spTgt spid="63"/>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7"/>
                                        </p:tgtEl>
                                        <p:attrNameLst>
                                          <p:attrName>style.visibility</p:attrName>
                                        </p:attrNameLst>
                                      </p:cBhvr>
                                      <p:to>
                                        <p:strVal val="visible"/>
                                      </p:to>
                                    </p:set>
                                    <p:animEffect transition="in" filter="dissolve">
                                      <p:cBhvr>
                                        <p:cTn id="215" dur="500"/>
                                        <p:tgtEl>
                                          <p:spTgt spid="47"/>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nodeType="clickEffect">
                                  <p:stCondLst>
                                    <p:cond delay="0"/>
                                  </p:stCondLst>
                                  <p:childTnLst>
                                    <p:set>
                                      <p:cBhvr>
                                        <p:cTn id="219" dur="1" fill="hold">
                                          <p:stCondLst>
                                            <p:cond delay="0"/>
                                          </p:stCondLst>
                                        </p:cTn>
                                        <p:tgtEl>
                                          <p:spTgt spid="62"/>
                                        </p:tgtEl>
                                        <p:attrNameLst>
                                          <p:attrName>style.visibility</p:attrName>
                                        </p:attrNameLst>
                                      </p:cBhvr>
                                      <p:to>
                                        <p:strVal val="visible"/>
                                      </p:to>
                                    </p:set>
                                    <p:animEffect transition="in" filter="dissolve">
                                      <p:cBhvr>
                                        <p:cTn id="220" dur="500"/>
                                        <p:tgtEl>
                                          <p:spTgt spid="6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48"/>
                                        </p:tgtEl>
                                        <p:attrNameLst>
                                          <p:attrName>style.visibility</p:attrName>
                                        </p:attrNameLst>
                                      </p:cBhvr>
                                      <p:to>
                                        <p:strVal val="visible"/>
                                      </p:to>
                                    </p:set>
                                    <p:animEffect transition="in" filter="dissolve">
                                      <p:cBhvr>
                                        <p:cTn id="225" dur="500"/>
                                        <p:tgtEl>
                                          <p:spTgt spid="48"/>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57"/>
                                        </p:tgtEl>
                                        <p:attrNameLst>
                                          <p:attrName>style.visibility</p:attrName>
                                        </p:attrNameLst>
                                      </p:cBhvr>
                                      <p:to>
                                        <p:strVal val="visible"/>
                                      </p:to>
                                    </p:set>
                                    <p:animEffect transition="in" filter="dissolve">
                                      <p:cBhvr>
                                        <p:cTn id="230" dur="500"/>
                                        <p:tgtEl>
                                          <p:spTgt spid="57"/>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nodeType="clickEffect">
                                  <p:stCondLst>
                                    <p:cond delay="0"/>
                                  </p:stCondLst>
                                  <p:childTnLst>
                                    <p:set>
                                      <p:cBhvr>
                                        <p:cTn id="234" dur="1" fill="hold">
                                          <p:stCondLst>
                                            <p:cond delay="0"/>
                                          </p:stCondLst>
                                        </p:cTn>
                                        <p:tgtEl>
                                          <p:spTgt spid="64"/>
                                        </p:tgtEl>
                                        <p:attrNameLst>
                                          <p:attrName>style.visibility</p:attrName>
                                        </p:attrNameLst>
                                      </p:cBhvr>
                                      <p:to>
                                        <p:strVal val="visible"/>
                                      </p:to>
                                    </p:set>
                                    <p:animEffect transition="in" filter="dissolve">
                                      <p:cBhvr>
                                        <p:cTn id="235" dur="500"/>
                                        <p:tgtEl>
                                          <p:spTgt spid="64"/>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grpId="0" nodeType="clickEffect">
                                  <p:stCondLst>
                                    <p:cond delay="0"/>
                                  </p:stCondLst>
                                  <p:childTnLst>
                                    <p:set>
                                      <p:cBhvr>
                                        <p:cTn id="239" dur="1" fill="hold">
                                          <p:stCondLst>
                                            <p:cond delay="0"/>
                                          </p:stCondLst>
                                        </p:cTn>
                                        <p:tgtEl>
                                          <p:spTgt spid="49"/>
                                        </p:tgtEl>
                                        <p:attrNameLst>
                                          <p:attrName>style.visibility</p:attrName>
                                        </p:attrNameLst>
                                      </p:cBhvr>
                                      <p:to>
                                        <p:strVal val="visible"/>
                                      </p:to>
                                    </p:set>
                                    <p:animEffect transition="in" filter="dissolve">
                                      <p:cBhvr>
                                        <p:cTn id="240" dur="500"/>
                                        <p:tgtEl>
                                          <p:spTgt spid="49"/>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76"/>
                                        </p:tgtEl>
                                        <p:attrNameLst>
                                          <p:attrName>style.visibility</p:attrName>
                                        </p:attrNameLst>
                                      </p:cBhvr>
                                      <p:to>
                                        <p:strVal val="visible"/>
                                      </p:to>
                                    </p:set>
                                    <p:animEffect transition="in" filter="dissolve">
                                      <p:cBhvr>
                                        <p:cTn id="245" dur="500"/>
                                        <p:tgtEl>
                                          <p:spTgt spid="76"/>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77"/>
                                        </p:tgtEl>
                                        <p:attrNameLst>
                                          <p:attrName>style.visibility</p:attrName>
                                        </p:attrNameLst>
                                      </p:cBhvr>
                                      <p:to>
                                        <p:strVal val="visible"/>
                                      </p:to>
                                    </p:set>
                                    <p:animEffect transition="in" filter="dissolve">
                                      <p:cBhvr>
                                        <p:cTn id="248" dur="500"/>
                                        <p:tgtEl>
                                          <p:spTgt spid="77"/>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78"/>
                                        </p:tgtEl>
                                        <p:attrNameLst>
                                          <p:attrName>style.visibility</p:attrName>
                                        </p:attrNameLst>
                                      </p:cBhvr>
                                      <p:to>
                                        <p:strVal val="visible"/>
                                      </p:to>
                                    </p:set>
                                    <p:animEffect transition="in" filter="dissolve">
                                      <p:cBhvr>
                                        <p:cTn id="253" dur="500"/>
                                        <p:tgtEl>
                                          <p:spTgt spid="78"/>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grpId="0" nodeType="clickEffect">
                                  <p:stCondLst>
                                    <p:cond delay="0"/>
                                  </p:stCondLst>
                                  <p:childTnLst>
                                    <p:set>
                                      <p:cBhvr>
                                        <p:cTn id="257" dur="1" fill="hold">
                                          <p:stCondLst>
                                            <p:cond delay="0"/>
                                          </p:stCondLst>
                                        </p:cTn>
                                        <p:tgtEl>
                                          <p:spTgt spid="79"/>
                                        </p:tgtEl>
                                        <p:attrNameLst>
                                          <p:attrName>style.visibility</p:attrName>
                                        </p:attrNameLst>
                                      </p:cBhvr>
                                      <p:to>
                                        <p:strVal val="visible"/>
                                      </p:to>
                                    </p:set>
                                    <p:animEffect transition="in" filter="dissolve">
                                      <p:cBhvr>
                                        <p:cTn id="258" dur="500"/>
                                        <p:tgtEl>
                                          <p:spTgt spid="79"/>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80"/>
                                        </p:tgtEl>
                                        <p:attrNameLst>
                                          <p:attrName>style.visibility</p:attrName>
                                        </p:attrNameLst>
                                      </p:cBhvr>
                                      <p:to>
                                        <p:strVal val="visible"/>
                                      </p:to>
                                    </p:set>
                                    <p:animEffect transition="in" filter="dissolve">
                                      <p:cBhvr>
                                        <p:cTn id="26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8" grpId="0" animBg="1"/>
      <p:bldP spid="66" grpId="0" animBg="1"/>
      <p:bldP spid="68" grpId="0" animBg="1"/>
      <p:bldP spid="69" grpId="0" animBg="1"/>
      <p:bldP spid="76" grpId="0" animBg="1"/>
      <p:bldP spid="77" grpId="0" animBg="1"/>
      <p:bldP spid="78" grpId="0" animBg="1"/>
      <p:bldP spid="79" grpId="0" animBg="1"/>
      <p:bldP spid="8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Post-order</a:t>
            </a:r>
            <a:r>
              <a:rPr lang="zh-CN" altLang="en-US" dirty="0"/>
              <a:t> </a:t>
            </a:r>
            <a:r>
              <a:rPr lang="en-US" altLang="zh-CN" dirty="0"/>
              <a:t>and</a:t>
            </a:r>
            <a:r>
              <a:rPr lang="zh-CN" altLang="en-US" dirty="0"/>
              <a:t> </a:t>
            </a:r>
            <a:r>
              <a:rPr lang="en-US" altLang="zh-CN" dirty="0"/>
              <a:t>In-order</a:t>
            </a:r>
            <a:r>
              <a:rPr lang="zh-CN" altLang="en-US" dirty="0"/>
              <a:t> </a:t>
            </a:r>
            <a:r>
              <a:rPr lang="en-US" altLang="zh-CN" dirty="0"/>
              <a:t>Traversal</a:t>
            </a:r>
            <a:endParaRPr lang="en-US" dirty="0"/>
          </a:p>
        </p:txBody>
      </p:sp>
      <p:sp>
        <p:nvSpPr>
          <p:cNvPr id="31" name="Rectangle 30">
            <a:extLst>
              <a:ext uri="{FF2B5EF4-FFF2-40B4-BE49-F238E27FC236}">
                <a16:creationId xmlns:a16="http://schemas.microsoft.com/office/drawing/2014/main" id="{82533426-AFEC-0742-80F6-F1FF0558E1B8}"/>
              </a:ext>
            </a:extLst>
          </p:cNvPr>
          <p:cNvSpPr/>
          <p:nvPr/>
        </p:nvSpPr>
        <p:spPr>
          <a:xfrm>
            <a:off x="4901606" y="2229165"/>
            <a:ext cx="3487385" cy="1323439"/>
          </a:xfrm>
          <a:prstGeom prst="rect">
            <a:avLst/>
          </a:prstGeom>
          <a:solidFill>
            <a:srgbClr val="E6A20E"/>
          </a:solidFill>
        </p:spPr>
        <p:txBody>
          <a:bodyPr wrap="square">
            <a:spAutoFit/>
          </a:bodyPr>
          <a:lstStyle/>
          <a:p>
            <a:r>
              <a:rPr lang="en-US" sz="2000" u="sng" dirty="0">
                <a:solidFill>
                  <a:srgbClr val="FF0000"/>
                </a:solidFill>
                <a:latin typeface="Arial"/>
                <a:cs typeface="Arial"/>
              </a:rPr>
              <a:t>REARRANGE</a:t>
            </a:r>
            <a:r>
              <a:rPr lang="en-US" sz="2000" dirty="0">
                <a:solidFill>
                  <a:srgbClr val="FF0000"/>
                </a:solidFill>
                <a:latin typeface="Arial"/>
                <a:cs typeface="Arial"/>
              </a:rPr>
              <a:t>:</a:t>
            </a:r>
            <a:r>
              <a:rPr lang="en-US" sz="2000" dirty="0">
                <a:latin typeface="Arial"/>
                <a:cs typeface="Arial"/>
              </a:rPr>
              <a:t> </a:t>
            </a:r>
          </a:p>
          <a:p>
            <a:pPr marL="342900" indent="-342900">
              <a:buClr>
                <a:srgbClr val="FF0000"/>
              </a:buClr>
              <a:buFont typeface="System Font Regular"/>
              <a:buChar char="?"/>
            </a:pPr>
            <a:r>
              <a:rPr lang="en-US" sz="2000" dirty="0">
                <a:latin typeface="Arial"/>
                <a:cs typeface="Arial"/>
              </a:rPr>
              <a:t>Visit yourself </a:t>
            </a:r>
            <a:endParaRPr lang="en-US" altLang="zh-CN" sz="2000" dirty="0">
              <a:latin typeface="Arial"/>
              <a:cs typeface="Arial"/>
            </a:endParaRP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left subtree </a:t>
            </a: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2136130" y="1245879"/>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784061" y="133545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389658"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852979" y="2765038"/>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830890"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5262095"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693300"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7357307-A905-F544-A9C7-39B2F2300991}"/>
              </a:ext>
            </a:extLst>
          </p:cNvPr>
          <p:cNvSpPr/>
          <p:nvPr/>
        </p:nvSpPr>
        <p:spPr>
          <a:xfrm>
            <a:off x="184355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6F76376-B44F-524F-AA6F-789829166EC0}"/>
              </a:ext>
            </a:extLst>
          </p:cNvPr>
          <p:cNvSpPr/>
          <p:nvPr/>
        </p:nvSpPr>
        <p:spPr>
          <a:xfrm>
            <a:off x="2978332"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60992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9" name="Group 8">
            <a:extLst>
              <a:ext uri="{FF2B5EF4-FFF2-40B4-BE49-F238E27FC236}">
                <a16:creationId xmlns:a16="http://schemas.microsoft.com/office/drawing/2014/main" id="{77460581-9A8D-674B-B923-F77FA3BE4FF3}"/>
              </a:ext>
            </a:extLst>
          </p:cNvPr>
          <p:cNvGrpSpPr/>
          <p:nvPr/>
        </p:nvGrpSpPr>
        <p:grpSpPr>
          <a:xfrm>
            <a:off x="1010226" y="1341261"/>
            <a:ext cx="3254675" cy="2055395"/>
            <a:chOff x="1010226" y="1341261"/>
            <a:chExt cx="3254675" cy="2055395"/>
          </a:xfrm>
        </p:grpSpPr>
        <p:sp>
          <p:nvSpPr>
            <p:cNvPr id="4" name="object 11">
              <a:extLst>
                <a:ext uri="{FF2B5EF4-FFF2-40B4-BE49-F238E27FC236}">
                  <a16:creationId xmlns:a16="http://schemas.microsoft.com/office/drawing/2014/main" id="{DFD8A67A-60AF-BF4A-A37F-A1A80D5EB6E1}"/>
                </a:ext>
              </a:extLst>
            </p:cNvPr>
            <p:cNvSpPr/>
            <p:nvPr/>
          </p:nvSpPr>
          <p:spPr>
            <a:xfrm>
              <a:off x="1842276" y="1798916"/>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787046" y="1810994"/>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363715" y="2591476"/>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964246" y="2574046"/>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948954" y="2591476"/>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546095" y="2574046"/>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0FA32780-F72A-2D42-9DE1-670868B11B04}"/>
                </a:ext>
              </a:extLst>
            </p:cNvPr>
            <p:cNvSpPr/>
            <p:nvPr/>
          </p:nvSpPr>
          <p:spPr>
            <a:xfrm>
              <a:off x="2711243" y="28336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987392" y="284047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2283440" y="134126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1010226" y="284047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672806" y="28335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420874" y="14723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2119148" y="29893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836613" y="29689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1147659" y="29610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752765" y="295884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528280" y="20833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665714" y="22125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3110472" y="2083310"/>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3247906" y="22272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51" name="Oval 50">
            <a:extLst>
              <a:ext uri="{FF2B5EF4-FFF2-40B4-BE49-F238E27FC236}">
                <a16:creationId xmlns:a16="http://schemas.microsoft.com/office/drawing/2014/main" id="{1BB063F2-6D5A-5341-BD40-85502D2FA813}"/>
              </a:ext>
            </a:extLst>
          </p:cNvPr>
          <p:cNvSpPr/>
          <p:nvPr/>
        </p:nvSpPr>
        <p:spPr>
          <a:xfrm>
            <a:off x="3536256" y="275283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6" name="TextBox 55">
            <a:extLst>
              <a:ext uri="{FF2B5EF4-FFF2-40B4-BE49-F238E27FC236}">
                <a16:creationId xmlns:a16="http://schemas.microsoft.com/office/drawing/2014/main" id="{84260AD2-2604-B947-B871-D23274F128CF}"/>
              </a:ext>
            </a:extLst>
          </p:cNvPr>
          <p:cNvSpPr txBox="1"/>
          <p:nvPr/>
        </p:nvSpPr>
        <p:spPr>
          <a:xfrm>
            <a:off x="6142139" y="176732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573344" y="176732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7022183"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435757"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E9849416-CCE1-8D4F-8A2F-0FFB6F00EF39}"/>
              </a:ext>
            </a:extLst>
          </p:cNvPr>
          <p:cNvSpPr/>
          <p:nvPr/>
        </p:nvSpPr>
        <p:spPr>
          <a:xfrm>
            <a:off x="727439" y="5271607"/>
            <a:ext cx="3487385" cy="1323439"/>
          </a:xfrm>
          <a:prstGeom prst="rect">
            <a:avLst/>
          </a:prstGeom>
          <a:solidFill>
            <a:srgbClr val="E6A20E"/>
          </a:solidFill>
        </p:spPr>
        <p:txBody>
          <a:bodyPr wrap="square">
            <a:spAutoFit/>
          </a:bodyPr>
          <a:lstStyle/>
          <a:p>
            <a:r>
              <a:rPr lang="en-US" altLang="zh-CN" sz="2000" u="sng" dirty="0">
                <a:latin typeface="Arial"/>
                <a:cs typeface="Arial"/>
              </a:rPr>
              <a:t>What</a:t>
            </a:r>
            <a:r>
              <a:rPr lang="zh-CN" altLang="en-US" sz="2000" u="sng" dirty="0">
                <a:latin typeface="Arial"/>
                <a:cs typeface="Arial"/>
              </a:rPr>
              <a:t> </a:t>
            </a:r>
            <a:r>
              <a:rPr lang="en-US" altLang="zh-CN" sz="2000" u="sng" dirty="0">
                <a:latin typeface="Arial"/>
                <a:cs typeface="Arial"/>
              </a:rPr>
              <a:t>does</a:t>
            </a:r>
            <a:r>
              <a:rPr lang="zh-CN" altLang="en-US" sz="2000" u="sng" dirty="0">
                <a:latin typeface="Arial"/>
                <a:cs typeface="Arial"/>
              </a:rPr>
              <a:t> </a:t>
            </a:r>
            <a:r>
              <a:rPr lang="en-US" altLang="zh-CN" sz="2000" u="sng" dirty="0">
                <a:latin typeface="Arial"/>
                <a:cs typeface="Arial"/>
              </a:rPr>
              <a:t>this</a:t>
            </a:r>
            <a:r>
              <a:rPr lang="zh-CN" altLang="en-US" sz="2000" u="sng" dirty="0">
                <a:latin typeface="Arial"/>
                <a:cs typeface="Arial"/>
              </a:rPr>
              <a:t> </a:t>
            </a:r>
            <a:r>
              <a:rPr lang="en-US" altLang="zh-CN" sz="2000" u="sng" dirty="0">
                <a:latin typeface="Arial"/>
                <a:cs typeface="Arial"/>
              </a:rPr>
              <a:t>do?</a:t>
            </a:r>
            <a:r>
              <a:rPr lang="en-US" sz="2000" dirty="0">
                <a:latin typeface="Arial"/>
                <a:cs typeface="Arial"/>
              </a:rPr>
              <a:t>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left subtree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right subtree</a:t>
            </a:r>
          </a:p>
        </p:txBody>
      </p:sp>
      <p:sp>
        <p:nvSpPr>
          <p:cNvPr id="62" name="TextBox 61">
            <a:extLst>
              <a:ext uri="{FF2B5EF4-FFF2-40B4-BE49-F238E27FC236}">
                <a16:creationId xmlns:a16="http://schemas.microsoft.com/office/drawing/2014/main" id="{74433442-28E2-944E-B67A-354AAB5E1F50}"/>
              </a:ext>
            </a:extLst>
          </p:cNvPr>
          <p:cNvSpPr txBox="1"/>
          <p:nvPr/>
        </p:nvSpPr>
        <p:spPr>
          <a:xfrm>
            <a:off x="658921" y="4357636"/>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BB5E0C-D273-7849-AE76-271CB759B514}"/>
              </a:ext>
            </a:extLst>
          </p:cNvPr>
          <p:cNvSpPr txBox="1"/>
          <p:nvPr/>
        </p:nvSpPr>
        <p:spPr>
          <a:xfrm>
            <a:off x="705750"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FEB5AFC0-4D60-4C4E-B6FE-20B7BF63220C}"/>
              </a:ext>
            </a:extLst>
          </p:cNvPr>
          <p:cNvSpPr txBox="1"/>
          <p:nvPr/>
        </p:nvSpPr>
        <p:spPr>
          <a:xfrm>
            <a:off x="1136955"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042E9D76-2F64-5842-9D5D-7A2355BCBFD0}"/>
              </a:ext>
            </a:extLst>
          </p:cNvPr>
          <p:cNvSpPr txBox="1"/>
          <p:nvPr/>
        </p:nvSpPr>
        <p:spPr>
          <a:xfrm>
            <a:off x="1568160"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CB461605-18DB-0C46-9387-3EEC115F2B27}"/>
              </a:ext>
            </a:extLst>
          </p:cNvPr>
          <p:cNvSpPr txBox="1"/>
          <p:nvPr/>
        </p:nvSpPr>
        <p:spPr>
          <a:xfrm>
            <a:off x="2016999"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F9B7EC9E-294F-4840-9F1D-F85057797B07}"/>
              </a:ext>
            </a:extLst>
          </p:cNvPr>
          <p:cNvSpPr txBox="1"/>
          <p:nvPr/>
        </p:nvSpPr>
        <p:spPr>
          <a:xfrm>
            <a:off x="2448204" y="476434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CFFA991A-797E-E94D-9ADB-7631C69BC2D7}"/>
              </a:ext>
            </a:extLst>
          </p:cNvPr>
          <p:cNvSpPr txBox="1"/>
          <p:nvPr/>
        </p:nvSpPr>
        <p:spPr>
          <a:xfrm>
            <a:off x="2897043"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7AB13209-17C6-3540-96D6-FF3376BAC88B}"/>
              </a:ext>
            </a:extLst>
          </p:cNvPr>
          <p:cNvSpPr txBox="1"/>
          <p:nvPr/>
        </p:nvSpPr>
        <p:spPr>
          <a:xfrm>
            <a:off x="3310617" y="4764344"/>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A3437B-B718-7949-B599-5D9F9CC71E8C}"/>
              </a:ext>
            </a:extLst>
          </p:cNvPr>
          <p:cNvSpPr txBox="1"/>
          <p:nvPr/>
        </p:nvSpPr>
        <p:spPr>
          <a:xfrm>
            <a:off x="623743" y="4810566"/>
            <a:ext cx="3300904" cy="369332"/>
          </a:xfrm>
          <a:prstGeom prst="rect">
            <a:avLst/>
          </a:prstGeom>
          <a:solidFill>
            <a:schemeClr val="bg1"/>
          </a:solidFill>
        </p:spPr>
        <p:txBody>
          <a:bodyPr wrap="none" rtlCol="0">
            <a:spAutoFit/>
          </a:bodyPr>
          <a:lstStyle/>
          <a:p>
            <a:r>
              <a:rPr lang="en-US" altLang="zh-CN" dirty="0">
                <a:solidFill>
                  <a:srgbClr val="FF0000"/>
                </a:solidFill>
              </a:rPr>
              <a:t>___________________________</a:t>
            </a:r>
            <a:endParaRPr lang="en-US" dirty="0">
              <a:solidFill>
                <a:srgbClr val="FF0000"/>
              </a:solidFill>
            </a:endParaRPr>
          </a:p>
        </p:txBody>
      </p:sp>
      <p:sp>
        <p:nvSpPr>
          <p:cNvPr id="6" name="Rectangle 5">
            <a:extLst>
              <a:ext uri="{FF2B5EF4-FFF2-40B4-BE49-F238E27FC236}">
                <a16:creationId xmlns:a16="http://schemas.microsoft.com/office/drawing/2014/main" id="{4154E270-4B1A-7845-B5D1-DC3C604E78EF}"/>
              </a:ext>
            </a:extLst>
          </p:cNvPr>
          <p:cNvSpPr/>
          <p:nvPr/>
        </p:nvSpPr>
        <p:spPr>
          <a:xfrm>
            <a:off x="4901606" y="5088437"/>
            <a:ext cx="2256762" cy="1354217"/>
          </a:xfrm>
          <a:prstGeom prst="rect">
            <a:avLst/>
          </a:prstGeom>
          <a:ln>
            <a:solidFill>
              <a:schemeClr val="accent1"/>
            </a:solidFill>
          </a:ln>
        </p:spPr>
        <p:txBody>
          <a:bodyPr wrap="square">
            <a:spAutoFit/>
          </a:bodyPr>
          <a:lstStyle/>
          <a:p>
            <a:pPr>
              <a:spcBef>
                <a:spcPts val="200"/>
              </a:spcBef>
              <a:spcAft>
                <a:spcPts val="200"/>
              </a:spcAft>
            </a:pPr>
            <a:r>
              <a:rPr lang="en-US" dirty="0">
                <a:latin typeface="Arial" panose="020B0604020202020204" pitchFamily="34" charset="0"/>
                <a:cs typeface="Arial" panose="020B0604020202020204" pitchFamily="34" charset="0"/>
              </a:rPr>
              <a:t>Fill in the Blank: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A B C D E F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E A F C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A E F C G</a:t>
            </a:r>
          </a:p>
        </p:txBody>
      </p:sp>
      <p:sp>
        <p:nvSpPr>
          <p:cNvPr id="8" name="Rectangle 7">
            <a:extLst>
              <a:ext uri="{FF2B5EF4-FFF2-40B4-BE49-F238E27FC236}">
                <a16:creationId xmlns:a16="http://schemas.microsoft.com/office/drawing/2014/main" id="{E914AB66-A18B-E649-A171-7E7C24BCBE4D}"/>
              </a:ext>
            </a:extLst>
          </p:cNvPr>
          <p:cNvSpPr/>
          <p:nvPr/>
        </p:nvSpPr>
        <p:spPr>
          <a:xfrm>
            <a:off x="5667309" y="1381565"/>
            <a:ext cx="1261884"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Post-order</a:t>
            </a:r>
            <a:endParaRPr lang="en-US" dirty="0">
              <a:solidFill>
                <a:schemeClr val="accent6"/>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03BA7B84-88BC-5C43-9E31-A631DA26B766}"/>
              </a:ext>
            </a:extLst>
          </p:cNvPr>
          <p:cNvSpPr/>
          <p:nvPr/>
        </p:nvSpPr>
        <p:spPr>
          <a:xfrm>
            <a:off x="1568702" y="4374325"/>
            <a:ext cx="992579"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In-order</a:t>
            </a:r>
            <a:endParaRPr lang="en-US" dirty="0">
              <a:solidFill>
                <a:schemeClr val="accent6"/>
              </a:solidFill>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72264B17-633A-EC48-AE14-DC6762DE800E}"/>
              </a:ext>
            </a:extLst>
          </p:cNvPr>
          <p:cNvSpPr/>
          <p:nvPr/>
        </p:nvSpPr>
        <p:spPr>
          <a:xfrm>
            <a:off x="4901606" y="3751082"/>
            <a:ext cx="3487385" cy="1015663"/>
          </a:xfrm>
          <a:prstGeom prst="rect">
            <a:avLst/>
          </a:prstGeom>
          <a:solidFill>
            <a:srgbClr val="1B8E1D"/>
          </a:solidFill>
        </p:spPr>
        <p:txBody>
          <a:bodyPr wrap="square">
            <a:spAutoFit/>
          </a:bodyPr>
          <a:lstStyle/>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left subtree </a:t>
            </a:r>
          </a:p>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right subtree</a:t>
            </a:r>
          </a:p>
          <a:p>
            <a:pPr marL="342900" indent="-342900">
              <a:buClr>
                <a:schemeClr val="accent6"/>
              </a:buClr>
              <a:buFont typeface="Wingdings" pitchFamily="2" charset="2"/>
              <a:buChar char="§"/>
            </a:pPr>
            <a:r>
              <a:rPr lang="en-US" sz="2000" dirty="0">
                <a:solidFill>
                  <a:schemeClr val="bg1"/>
                </a:solidFill>
                <a:latin typeface="Arial"/>
                <a:cs typeface="Arial"/>
              </a:rPr>
              <a:t>Visit yourself </a:t>
            </a:r>
            <a:endParaRPr lang="en-US" altLang="zh-CN" sz="2000" dirty="0">
              <a:solidFill>
                <a:schemeClr val="bg1"/>
              </a:solidFill>
              <a:latin typeface="Arial"/>
              <a:cs typeface="Arial"/>
            </a:endParaRPr>
          </a:p>
        </p:txBody>
      </p:sp>
      <p:sp>
        <p:nvSpPr>
          <p:cNvPr id="77" name="Rectangle 76">
            <a:extLst>
              <a:ext uri="{FF2B5EF4-FFF2-40B4-BE49-F238E27FC236}">
                <a16:creationId xmlns:a16="http://schemas.microsoft.com/office/drawing/2014/main" id="{5D9C7C2B-F8E8-394E-B609-E90E5EC63D64}"/>
              </a:ext>
            </a:extLst>
          </p:cNvPr>
          <p:cNvSpPr/>
          <p:nvPr/>
        </p:nvSpPr>
        <p:spPr>
          <a:xfrm>
            <a:off x="868869" y="195103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8" name="Rectangle 77">
            <a:extLst>
              <a:ext uri="{FF2B5EF4-FFF2-40B4-BE49-F238E27FC236}">
                <a16:creationId xmlns:a16="http://schemas.microsoft.com/office/drawing/2014/main" id="{8DB70DB2-F269-B24C-81AF-5A915AB3D4FE}"/>
              </a:ext>
            </a:extLst>
          </p:cNvPr>
          <p:cNvSpPr/>
          <p:nvPr/>
        </p:nvSpPr>
        <p:spPr>
          <a:xfrm>
            <a:off x="868869" y="2733873"/>
            <a:ext cx="903229" cy="76283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BD926E6A-69DA-AB44-AA83-B8BDF346FC83}"/>
              </a:ext>
            </a:extLst>
          </p:cNvPr>
          <p:cNvSpPr/>
          <p:nvPr/>
        </p:nvSpPr>
        <p:spPr>
          <a:xfrm>
            <a:off x="413257" y="3595574"/>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1" name="Rectangle 80">
            <a:extLst>
              <a:ext uri="{FF2B5EF4-FFF2-40B4-BE49-F238E27FC236}">
                <a16:creationId xmlns:a16="http://schemas.microsoft.com/office/drawing/2014/main" id="{AE849BDE-7C4E-CC44-B0DF-68681F7893D1}"/>
              </a:ext>
            </a:extLst>
          </p:cNvPr>
          <p:cNvSpPr/>
          <p:nvPr/>
        </p:nvSpPr>
        <p:spPr>
          <a:xfrm>
            <a:off x="1315049" y="3594798"/>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82" name="Straight Arrow Connector 81">
            <a:extLst>
              <a:ext uri="{FF2B5EF4-FFF2-40B4-BE49-F238E27FC236}">
                <a16:creationId xmlns:a16="http://schemas.microsoft.com/office/drawing/2014/main" id="{EADB03C9-2D14-9D4F-917D-88CEA562E3A2}"/>
              </a:ext>
            </a:extLst>
          </p:cNvPr>
          <p:cNvCxnSpPr>
            <a:cxnSpLocks/>
          </p:cNvCxnSpPr>
          <p:nvPr/>
        </p:nvCxnSpPr>
        <p:spPr>
          <a:xfrm>
            <a:off x="187400" y="3110591"/>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FD54C380-3E99-C641-AB6A-839F52892A0C}"/>
              </a:ext>
            </a:extLst>
          </p:cNvPr>
          <p:cNvCxnSpPr>
            <a:cxnSpLocks/>
          </p:cNvCxnSpPr>
          <p:nvPr/>
        </p:nvCxnSpPr>
        <p:spPr>
          <a:xfrm>
            <a:off x="712824" y="2298797"/>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5C5F95BC-01EC-0040-92E4-ACD0608F0F74}"/>
              </a:ext>
            </a:extLst>
          </p:cNvPr>
          <p:cNvSpPr/>
          <p:nvPr/>
        </p:nvSpPr>
        <p:spPr>
          <a:xfrm>
            <a:off x="4888611" y="5752963"/>
            <a:ext cx="381873" cy="354222"/>
          </a:xfrm>
          <a:prstGeom prst="rect">
            <a:avLst/>
          </a:prstGeom>
          <a:noFill/>
          <a:ln w="28575" cmpd="sng">
            <a:solidFill>
              <a:srgbClr val="00B05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C2EAF775-A614-7A4F-8033-1A2EBCF770F8}"/>
              </a:ext>
            </a:extLst>
          </p:cNvPr>
          <p:cNvSpPr/>
          <p:nvPr/>
        </p:nvSpPr>
        <p:spPr>
          <a:xfrm>
            <a:off x="7329120" y="5164454"/>
            <a:ext cx="1734854"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these!</a:t>
            </a:r>
          </a:p>
        </p:txBody>
      </p:sp>
      <p:sp>
        <p:nvSpPr>
          <p:cNvPr id="63" name="Rectangle 62">
            <a:extLst>
              <a:ext uri="{FF2B5EF4-FFF2-40B4-BE49-F238E27FC236}">
                <a16:creationId xmlns:a16="http://schemas.microsoft.com/office/drawing/2014/main" id="{62487A9B-E1B7-AD4F-9C14-090262510C5A}"/>
              </a:ext>
            </a:extLst>
          </p:cNvPr>
          <p:cNvSpPr/>
          <p:nvPr/>
        </p:nvSpPr>
        <p:spPr>
          <a:xfrm>
            <a:off x="7337509" y="5856382"/>
            <a:ext cx="1734854" cy="738664"/>
          </a:xfrm>
          <a:prstGeom prst="rect">
            <a:avLst/>
          </a:prstGeom>
          <a:noFill/>
        </p:spPr>
        <p:txBody>
          <a:bodyPr wrap="square">
            <a:spAutoFit/>
          </a:bodyPr>
          <a:lstStyle/>
          <a:p>
            <a:pPr>
              <a:spcBef>
                <a:spcPts val="200"/>
              </a:spcBef>
              <a:spcAft>
                <a:spcPts val="200"/>
              </a:spcAft>
            </a:pPr>
            <a:r>
              <a:rPr lang="en-US" sz="1400" dirty="0">
                <a:solidFill>
                  <a:schemeClr val="accent6"/>
                </a:solidFill>
                <a:latin typeface="Arial"/>
                <a:cs typeface="Arial"/>
              </a:rPr>
              <a:t>They can also be done iteratively with Stack.</a:t>
            </a:r>
          </a:p>
        </p:txBody>
      </p:sp>
    </p:spTree>
    <p:extLst>
      <p:ext uri="{BB962C8B-B14F-4D97-AF65-F5344CB8AC3E}">
        <p14:creationId xmlns:p14="http://schemas.microsoft.com/office/powerpoint/2010/main" val="120326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dissolve">
                                      <p:cBhvr>
                                        <p:cTn id="10" dur="500"/>
                                        <p:tgtEl>
                                          <p:spTgt spid="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dissolv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dissolve">
                                      <p:cBhvr>
                                        <p:cTn id="46" dur="500"/>
                                        <p:tgtEl>
                                          <p:spTgt spid="7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dissolve">
                                      <p:cBhvr>
                                        <p:cTn id="51"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dissolve">
                                      <p:cBhvr>
                                        <p:cTn id="56"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dissolve">
                                      <p:cBhvr>
                                        <p:cTn id="61"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82"/>
                                        </p:tgtEl>
                                        <p:attrNameLst>
                                          <p:attrName>style.visibility</p:attrName>
                                        </p:attrNameLst>
                                      </p:cBhvr>
                                      <p:to>
                                        <p:strVal val="visible"/>
                                      </p:to>
                                    </p:set>
                                    <p:animEffect transition="in" filter="dissolve">
                                      <p:cBhvr>
                                        <p:cTn id="66"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dissolve">
                                      <p:cBhvr>
                                        <p:cTn id="71"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dissolve">
                                      <p:cBhvr>
                                        <p:cTn id="76"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dissolve">
                                      <p:cBhvr>
                                        <p:cTn id="81"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dissolve">
                                      <p:cBhvr>
                                        <p:cTn id="8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dissolve">
                                      <p:cBhvr>
                                        <p:cTn id="91"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dissolve">
                                      <p:cBhvr>
                                        <p:cTn id="96"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dissolve">
                                      <p:cBhvr>
                                        <p:cTn id="101"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dissolve">
                                      <p:cBhvr>
                                        <p:cTn id="106"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dissolve">
                                      <p:cBhvr>
                                        <p:cTn id="11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dissolve">
                                      <p:cBhvr>
                                        <p:cTn id="116" dur="500"/>
                                        <p:tgtEl>
                                          <p:spTgt spid="5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62"/>
                                        </p:tgtEl>
                                        <p:attrNameLst>
                                          <p:attrName>style.visibility</p:attrName>
                                        </p:attrNameLst>
                                      </p:cBhvr>
                                      <p:to>
                                        <p:strVal val="visible"/>
                                      </p:to>
                                    </p:set>
                                    <p:animEffect transition="in" filter="dissolve">
                                      <p:cBhvr>
                                        <p:cTn id="119" dur="500"/>
                                        <p:tgtEl>
                                          <p:spTgt spid="62"/>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64"/>
                                        </p:tgtEl>
                                        <p:attrNameLst>
                                          <p:attrName>style.visibility</p:attrName>
                                        </p:attrNameLst>
                                      </p:cBhvr>
                                      <p:to>
                                        <p:strVal val="visible"/>
                                      </p:to>
                                    </p:set>
                                    <p:animEffect transition="in" filter="dissolve">
                                      <p:cBhvr>
                                        <p:cTn id="122" dur="500"/>
                                        <p:tgtEl>
                                          <p:spTgt spid="64"/>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69"/>
                                        </p:tgtEl>
                                        <p:attrNameLst>
                                          <p:attrName>style.visibility</p:attrName>
                                        </p:attrNameLst>
                                      </p:cBhvr>
                                      <p:to>
                                        <p:strVal val="visible"/>
                                      </p:to>
                                    </p:set>
                                    <p:animEffect transition="in" filter="dissolve">
                                      <p:cBhvr>
                                        <p:cTn id="125" dur="500"/>
                                        <p:tgtEl>
                                          <p:spTgt spid="6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70"/>
                                        </p:tgtEl>
                                        <p:attrNameLst>
                                          <p:attrName>style.visibility</p:attrName>
                                        </p:attrNameLst>
                                      </p:cBhvr>
                                      <p:to>
                                        <p:strVal val="visible"/>
                                      </p:to>
                                    </p:set>
                                    <p:animEffect transition="in" filter="dissolve">
                                      <p:cBhvr>
                                        <p:cTn id="128" dur="500"/>
                                        <p:tgtEl>
                                          <p:spTgt spid="70"/>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dissolve">
                                      <p:cBhvr>
                                        <p:cTn id="131" dur="500"/>
                                        <p:tgtEl>
                                          <p:spTgt spid="71"/>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dissolve">
                                      <p:cBhvr>
                                        <p:cTn id="134" dur="500"/>
                                        <p:tgtEl>
                                          <p:spTgt spid="72"/>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animEffect transition="in" filter="dissolve">
                                      <p:cBhvr>
                                        <p:cTn id="137" dur="500"/>
                                        <p:tgtEl>
                                          <p:spTgt spid="73"/>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
                                        </p:tgtEl>
                                        <p:attrNameLst>
                                          <p:attrName>style.visibility</p:attrName>
                                        </p:attrNameLst>
                                      </p:cBhvr>
                                      <p:to>
                                        <p:strVal val="visible"/>
                                      </p:to>
                                    </p:set>
                                    <p:animEffect transition="in" filter="dissolve">
                                      <p:cBhvr>
                                        <p:cTn id="147" dur="500"/>
                                        <p:tgtEl>
                                          <p:spTgt spid="6"/>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85"/>
                                        </p:tgtEl>
                                        <p:attrNameLst>
                                          <p:attrName>style.visibility</p:attrName>
                                        </p:attrNameLst>
                                      </p:cBhvr>
                                      <p:to>
                                        <p:strVal val="visible"/>
                                      </p:to>
                                    </p:set>
                                    <p:animEffect transition="in" filter="dissolve">
                                      <p:cBhvr>
                                        <p:cTn id="152" dur="500"/>
                                        <p:tgtEl>
                                          <p:spTgt spid="85"/>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5"/>
                                        </p:tgtEl>
                                        <p:attrNameLst>
                                          <p:attrName>style.visibility</p:attrName>
                                        </p:attrNameLst>
                                      </p:cBhvr>
                                      <p:to>
                                        <p:strVal val="visible"/>
                                      </p:to>
                                    </p:set>
                                    <p:animEffect transition="in" filter="dissolve">
                                      <p:cBhvr>
                                        <p:cTn id="157" dur="500"/>
                                        <p:tgtEl>
                                          <p:spTgt spid="7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1" nodeType="clickEffect">
                                  <p:stCondLst>
                                    <p:cond delay="0"/>
                                  </p:stCondLst>
                                  <p:childTnLst>
                                    <p:set>
                                      <p:cBhvr>
                                        <p:cTn id="161" dur="1" fill="hold">
                                          <p:stCondLst>
                                            <p:cond delay="0"/>
                                          </p:stCondLst>
                                        </p:cTn>
                                        <p:tgtEl>
                                          <p:spTgt spid="77"/>
                                        </p:tgtEl>
                                        <p:attrNameLst>
                                          <p:attrName>style.visibility</p:attrName>
                                        </p:attrNameLst>
                                      </p:cBhvr>
                                      <p:to>
                                        <p:strVal val="visible"/>
                                      </p:to>
                                    </p:set>
                                    <p:animEffect transition="in" filter="dissolve">
                                      <p:cBhvr>
                                        <p:cTn id="162"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1" nodeType="clickEffect">
                                  <p:stCondLst>
                                    <p:cond delay="0"/>
                                  </p:stCondLst>
                                  <p:childTnLst>
                                    <p:set>
                                      <p:cBhvr>
                                        <p:cTn id="166" dur="1" fill="hold">
                                          <p:stCondLst>
                                            <p:cond delay="0"/>
                                          </p:stCondLst>
                                        </p:cTn>
                                        <p:tgtEl>
                                          <p:spTgt spid="78"/>
                                        </p:tgtEl>
                                        <p:attrNameLst>
                                          <p:attrName>style.visibility</p:attrName>
                                        </p:attrNameLst>
                                      </p:cBhvr>
                                      <p:to>
                                        <p:strVal val="visible"/>
                                      </p:to>
                                    </p:set>
                                    <p:animEffect transition="in" filter="dissolve">
                                      <p:cBhvr>
                                        <p:cTn id="167"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1" nodeType="clickEffect">
                                  <p:stCondLst>
                                    <p:cond delay="0"/>
                                  </p:stCondLst>
                                  <p:childTnLst>
                                    <p:set>
                                      <p:cBhvr>
                                        <p:cTn id="171" dur="1" fill="hold">
                                          <p:stCondLst>
                                            <p:cond delay="0"/>
                                          </p:stCondLst>
                                        </p:cTn>
                                        <p:tgtEl>
                                          <p:spTgt spid="79"/>
                                        </p:tgtEl>
                                        <p:attrNameLst>
                                          <p:attrName>style.visibility</p:attrName>
                                        </p:attrNameLst>
                                      </p:cBhvr>
                                      <p:to>
                                        <p:strVal val="visible"/>
                                      </p:to>
                                    </p:set>
                                    <p:animEffect transition="in" filter="dissolve">
                                      <p:cBhvr>
                                        <p:cTn id="172"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9" presetClass="entr" presetSubtype="0" fill="hold" nodeType="clickEffect">
                                  <p:stCondLst>
                                    <p:cond delay="0"/>
                                  </p:stCondLst>
                                  <p:childTnLst>
                                    <p:set>
                                      <p:cBhvr>
                                        <p:cTn id="176" dur="1" fill="hold">
                                          <p:stCondLst>
                                            <p:cond delay="0"/>
                                          </p:stCondLst>
                                        </p:cTn>
                                        <p:tgtEl>
                                          <p:spTgt spid="82"/>
                                        </p:tgtEl>
                                        <p:attrNameLst>
                                          <p:attrName>style.visibility</p:attrName>
                                        </p:attrNameLst>
                                      </p:cBhvr>
                                      <p:to>
                                        <p:strVal val="visible"/>
                                      </p:to>
                                    </p:set>
                                    <p:animEffect transition="in" filter="dissolve">
                                      <p:cBhvr>
                                        <p:cTn id="177"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1" nodeType="clickEffect">
                                  <p:stCondLst>
                                    <p:cond delay="0"/>
                                  </p:stCondLst>
                                  <p:childTnLst>
                                    <p:set>
                                      <p:cBhvr>
                                        <p:cTn id="181" dur="1" fill="hold">
                                          <p:stCondLst>
                                            <p:cond delay="0"/>
                                          </p:stCondLst>
                                        </p:cTn>
                                        <p:tgtEl>
                                          <p:spTgt spid="37"/>
                                        </p:tgtEl>
                                        <p:attrNameLst>
                                          <p:attrName>style.visibility</p:attrName>
                                        </p:attrNameLst>
                                      </p:cBhvr>
                                      <p:to>
                                        <p:strVal val="visible"/>
                                      </p:to>
                                    </p:set>
                                    <p:animEffect transition="in" filter="dissolve">
                                      <p:cBhvr>
                                        <p:cTn id="182"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1"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1" nodeType="clickEffect">
                                  <p:stCondLst>
                                    <p:cond delay="0"/>
                                  </p:stCondLst>
                                  <p:childTnLst>
                                    <p:set>
                                      <p:cBhvr>
                                        <p:cTn id="196" dur="1" fill="hold">
                                          <p:stCondLst>
                                            <p:cond delay="0"/>
                                          </p:stCondLst>
                                        </p:cTn>
                                        <p:tgtEl>
                                          <p:spTgt spid="36"/>
                                        </p:tgtEl>
                                        <p:attrNameLst>
                                          <p:attrName>style.visibility</p:attrName>
                                        </p:attrNameLst>
                                      </p:cBhvr>
                                      <p:to>
                                        <p:strVal val="visible"/>
                                      </p:to>
                                    </p:set>
                                    <p:animEffect transition="in" filter="dissolve">
                                      <p:cBhvr>
                                        <p:cTn id="197"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98" fill="hold">
                      <p:stCondLst>
                        <p:cond delay="indefinite"/>
                      </p:stCondLst>
                      <p:childTnLst>
                        <p:par>
                          <p:cTn id="199" fill="hold">
                            <p:stCondLst>
                              <p:cond delay="0"/>
                            </p:stCondLst>
                            <p:childTnLst>
                              <p:par>
                                <p:cTn id="200" presetID="9" presetClass="entr" presetSubtype="0" fill="hold" grpId="1" nodeType="clickEffect">
                                  <p:stCondLst>
                                    <p:cond delay="0"/>
                                  </p:stCondLst>
                                  <p:childTnLst>
                                    <p:set>
                                      <p:cBhvr>
                                        <p:cTn id="201" dur="1" fill="hold">
                                          <p:stCondLst>
                                            <p:cond delay="0"/>
                                          </p:stCondLst>
                                        </p:cTn>
                                        <p:tgtEl>
                                          <p:spTgt spid="46"/>
                                        </p:tgtEl>
                                        <p:attrNameLst>
                                          <p:attrName>style.visibility</p:attrName>
                                        </p:attrNameLst>
                                      </p:cBhvr>
                                      <p:to>
                                        <p:strVal val="visible"/>
                                      </p:to>
                                    </p:set>
                                    <p:animEffect transition="in" filter="dissolve">
                                      <p:cBhvr>
                                        <p:cTn id="202"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1" nodeType="clickEffect">
                                  <p:stCondLst>
                                    <p:cond delay="0"/>
                                  </p:stCondLst>
                                  <p:childTnLst>
                                    <p:set>
                                      <p:cBhvr>
                                        <p:cTn id="206" dur="1" fill="hold">
                                          <p:stCondLst>
                                            <p:cond delay="0"/>
                                          </p:stCondLst>
                                        </p:cTn>
                                        <p:tgtEl>
                                          <p:spTgt spid="32"/>
                                        </p:tgtEl>
                                        <p:attrNameLst>
                                          <p:attrName>style.visibility</p:attrName>
                                        </p:attrNameLst>
                                      </p:cBhvr>
                                      <p:to>
                                        <p:strVal val="visible"/>
                                      </p:to>
                                    </p:set>
                                    <p:animEffect transition="in" filter="dissolve">
                                      <p:cBhvr>
                                        <p:cTn id="20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1" nodeType="clickEffect">
                                  <p:stCondLst>
                                    <p:cond delay="0"/>
                                  </p:stCondLst>
                                  <p:childTnLst>
                                    <p:set>
                                      <p:cBhvr>
                                        <p:cTn id="211" dur="1" fill="hold">
                                          <p:stCondLst>
                                            <p:cond delay="0"/>
                                          </p:stCondLst>
                                        </p:cTn>
                                        <p:tgtEl>
                                          <p:spTgt spid="49"/>
                                        </p:tgtEl>
                                        <p:attrNameLst>
                                          <p:attrName>style.visibility</p:attrName>
                                        </p:attrNameLst>
                                      </p:cBhvr>
                                      <p:to>
                                        <p:strVal val="visible"/>
                                      </p:to>
                                    </p:set>
                                    <p:animEffect transition="in" filter="dissolve">
                                      <p:cBhvr>
                                        <p:cTn id="212"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1" nodeType="clickEffect">
                                  <p:stCondLst>
                                    <p:cond delay="0"/>
                                  </p:stCondLst>
                                  <p:childTnLst>
                                    <p:set>
                                      <p:cBhvr>
                                        <p:cTn id="216" dur="1" fill="hold">
                                          <p:stCondLst>
                                            <p:cond delay="0"/>
                                          </p:stCondLst>
                                        </p:cTn>
                                        <p:tgtEl>
                                          <p:spTgt spid="48"/>
                                        </p:tgtEl>
                                        <p:attrNameLst>
                                          <p:attrName>style.visibility</p:attrName>
                                        </p:attrNameLst>
                                      </p:cBhvr>
                                      <p:to>
                                        <p:strVal val="visible"/>
                                      </p:to>
                                    </p:set>
                                    <p:animEffect transition="in" filter="dissolve">
                                      <p:cBhvr>
                                        <p:cTn id="217"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1" nodeType="clickEffect">
                                  <p:stCondLst>
                                    <p:cond delay="0"/>
                                  </p:stCondLst>
                                  <p:childTnLst>
                                    <p:set>
                                      <p:cBhvr>
                                        <p:cTn id="221" dur="1" fill="hold">
                                          <p:stCondLst>
                                            <p:cond delay="0"/>
                                          </p:stCondLst>
                                        </p:cTn>
                                        <p:tgtEl>
                                          <p:spTgt spid="51"/>
                                        </p:tgtEl>
                                        <p:attrNameLst>
                                          <p:attrName>style.visibility</p:attrName>
                                        </p:attrNameLst>
                                      </p:cBhvr>
                                      <p:to>
                                        <p:strVal val="visible"/>
                                      </p:to>
                                    </p:set>
                                    <p:animEffect transition="in" filter="dissolve">
                                      <p:cBhvr>
                                        <p:cTn id="222"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61"/>
                                        </p:tgtEl>
                                        <p:attrNameLst>
                                          <p:attrName>style.visibility</p:attrName>
                                        </p:attrNameLst>
                                      </p:cBhvr>
                                      <p:to>
                                        <p:strVal val="visible"/>
                                      </p:to>
                                    </p:set>
                                    <p:animEffect transition="in" filter="dissolve">
                                      <p:cBhvr>
                                        <p:cTn id="227" dur="500"/>
                                        <p:tgtEl>
                                          <p:spTgt spid="61"/>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dissolve">
                                      <p:cBhvr>
                                        <p:cTn id="23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2" grpId="1" animBg="1"/>
      <p:bldP spid="35" grpId="0"/>
      <p:bldP spid="36" grpId="0" animBg="1"/>
      <p:bldP spid="36" grpId="1" animBg="1"/>
      <p:bldP spid="37" grpId="0" animBg="1"/>
      <p:bldP spid="37" grpId="1" animBg="1"/>
      <p:bldP spid="40" grpId="0"/>
      <p:bldP spid="41" grpId="0"/>
      <p:bldP spid="42" grpId="0"/>
      <p:bldP spid="46" grpId="0" animBg="1"/>
      <p:bldP spid="46" grpId="1" animBg="1"/>
      <p:bldP spid="48" grpId="0" animBg="1"/>
      <p:bldP spid="48" grpId="1" animBg="1"/>
      <p:bldP spid="49" grpId="0" animBg="1"/>
      <p:bldP spid="49" grpId="1" animBg="1"/>
      <p:bldP spid="51" grpId="0" animBg="1"/>
      <p:bldP spid="51" grpId="1" animBg="1"/>
      <p:bldP spid="56" grpId="0"/>
      <p:bldP spid="57" grpId="0"/>
      <p:bldP spid="58" grpId="0"/>
      <p:bldP spid="59" grpId="0"/>
      <p:bldP spid="55" grpId="0" animBg="1"/>
      <p:bldP spid="62" grpId="0"/>
      <p:bldP spid="64" grpId="0"/>
      <p:bldP spid="69" grpId="0"/>
      <p:bldP spid="70" grpId="0"/>
      <p:bldP spid="71" grpId="0"/>
      <p:bldP spid="72" grpId="0"/>
      <p:bldP spid="73" grpId="0"/>
      <p:bldP spid="74" grpId="0"/>
      <p:bldP spid="3" grpId="0" animBg="1"/>
      <p:bldP spid="6" grpId="0" animBg="1"/>
      <p:bldP spid="8" grpId="0"/>
      <p:bldP spid="75" grpId="0"/>
      <p:bldP spid="76" grpId="0" animBg="1"/>
      <p:bldP spid="77" grpId="0" animBg="1"/>
      <p:bldP spid="77" grpId="1" animBg="1"/>
      <p:bldP spid="78" grpId="0" animBg="1"/>
      <p:bldP spid="78" grpId="1" animBg="1"/>
      <p:bldP spid="79" grpId="0" animBg="1"/>
      <p:bldP spid="79" grpId="1" animBg="1"/>
      <p:bldP spid="81" grpId="0" animBg="1"/>
      <p:bldP spid="81" grpId="1" animBg="1"/>
      <p:bldP spid="85" grpId="0" animBg="1"/>
      <p:bldP spid="61" grpId="0" animBg="1"/>
      <p:bldP spid="6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Post-order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99335" y="2233414"/>
            <a:ext cx="4628631" cy="1118255"/>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1. Push root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 Loop while first stack is not empty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….2.1 Pop a node from first stack and push it to second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….2.2 Push left and right children of the popped node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3. Visit contents of second stack</a:t>
            </a:r>
            <a:endParaRPr lang="en-US" sz="12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766345"/>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778423"/>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558905"/>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41475"/>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558905"/>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41475"/>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010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0790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086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079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0101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397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49567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3641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284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26270"/>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05073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1799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050739"/>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19467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8" name="Rectangle 7">
            <a:extLst>
              <a:ext uri="{FF2B5EF4-FFF2-40B4-BE49-F238E27FC236}">
                <a16:creationId xmlns:a16="http://schemas.microsoft.com/office/drawing/2014/main" id="{2FFEF963-364B-1148-8FA0-B87F2D1A64C6}"/>
              </a:ext>
            </a:extLst>
          </p:cNvPr>
          <p:cNvSpPr/>
          <p:nvPr/>
        </p:nvSpPr>
        <p:spPr>
          <a:xfrm>
            <a:off x="100668" y="937872"/>
            <a:ext cx="411647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a:t>
            </a:r>
          </a:p>
          <a:p>
            <a:r>
              <a:rPr lang="en-US" sz="1100" dirty="0">
                <a:solidFill>
                  <a:srgbClr val="7E504F"/>
                </a:solidFill>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altLang="zh-CN" sz="1100" dirty="0" err="1">
                <a:latin typeface="Menlo" panose="020B0609030804020204" pitchFamily="49" charset="0"/>
              </a:rPr>
              <a:t>Poster</a:t>
            </a:r>
            <a:r>
              <a:rPr lang="en-US" sz="1100" dirty="0" err="1">
                <a:latin typeface="Menlo" panose="020B0609030804020204" pitchFamily="49" charset="0"/>
              </a:rPr>
              <a:t>order</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3094312" y="941897"/>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390443" y="2155533"/>
            <a:ext cx="1894970"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362537" y="2819238"/>
            <a:ext cx="1396707"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3" name="TextBox 72">
            <a:extLst>
              <a:ext uri="{FF2B5EF4-FFF2-40B4-BE49-F238E27FC236}">
                <a16:creationId xmlns:a16="http://schemas.microsoft.com/office/drawing/2014/main" id="{303B6009-DF35-6B40-82BC-307CB9B5D5A9}"/>
              </a:ext>
            </a:extLst>
          </p:cNvPr>
          <p:cNvSpPr txBox="1"/>
          <p:nvPr/>
        </p:nvSpPr>
        <p:spPr>
          <a:xfrm>
            <a:off x="18778" y="5867642"/>
            <a:ext cx="1109599"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2:</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47BA1BC7-9F13-B948-8C40-19521EA4642F}"/>
              </a:ext>
            </a:extLst>
          </p:cNvPr>
          <p:cNvSpPr txBox="1"/>
          <p:nvPr/>
        </p:nvSpPr>
        <p:spPr>
          <a:xfrm>
            <a:off x="1064126"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C96965F1-292E-2743-AAFA-0CD83CCA677E}"/>
              </a:ext>
            </a:extLst>
          </p:cNvPr>
          <p:cNvSpPr txBox="1"/>
          <p:nvPr/>
        </p:nvSpPr>
        <p:spPr>
          <a:xfrm>
            <a:off x="1495331" y="585469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AE065D43-85B1-AF4E-8B83-D614E443EE16}"/>
              </a:ext>
            </a:extLst>
          </p:cNvPr>
          <p:cNvSpPr txBox="1"/>
          <p:nvPr/>
        </p:nvSpPr>
        <p:spPr>
          <a:xfrm>
            <a:off x="1926536" y="5854694"/>
            <a:ext cx="38343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G</a:t>
            </a:r>
          </a:p>
        </p:txBody>
      </p:sp>
      <p:sp>
        <p:nvSpPr>
          <p:cNvPr id="77" name="TextBox 76">
            <a:extLst>
              <a:ext uri="{FF2B5EF4-FFF2-40B4-BE49-F238E27FC236}">
                <a16:creationId xmlns:a16="http://schemas.microsoft.com/office/drawing/2014/main" id="{451F5495-196E-7943-9853-95CFD9F0F05E}"/>
              </a:ext>
            </a:extLst>
          </p:cNvPr>
          <p:cNvSpPr txBox="1"/>
          <p:nvPr/>
        </p:nvSpPr>
        <p:spPr>
          <a:xfrm>
            <a:off x="2375375" y="585469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21352500-54E0-EC42-A996-59D6E3DE7EA2}"/>
              </a:ext>
            </a:extLst>
          </p:cNvPr>
          <p:cNvSpPr txBox="1"/>
          <p:nvPr/>
        </p:nvSpPr>
        <p:spPr>
          <a:xfrm>
            <a:off x="2806580"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20178BF8-91A4-DC4F-B615-447845AE2D57}"/>
              </a:ext>
            </a:extLst>
          </p:cNvPr>
          <p:cNvSpPr txBox="1"/>
          <p:nvPr/>
        </p:nvSpPr>
        <p:spPr>
          <a:xfrm>
            <a:off x="3255419"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AE08E915-29F5-4741-8659-71CCC4EC211E}"/>
              </a:ext>
            </a:extLst>
          </p:cNvPr>
          <p:cNvSpPr txBox="1"/>
          <p:nvPr/>
        </p:nvSpPr>
        <p:spPr>
          <a:xfrm>
            <a:off x="3668993" y="5854694"/>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81" name="TextBox 80">
            <a:extLst>
              <a:ext uri="{FF2B5EF4-FFF2-40B4-BE49-F238E27FC236}">
                <a16:creationId xmlns:a16="http://schemas.microsoft.com/office/drawing/2014/main" id="{7AE85746-AE4E-EE40-A0E0-8BB2F041654A}"/>
              </a:ext>
            </a:extLst>
          </p:cNvPr>
          <p:cNvSpPr txBox="1"/>
          <p:nvPr/>
        </p:nvSpPr>
        <p:spPr>
          <a:xfrm>
            <a:off x="26287" y="6375788"/>
            <a:ext cx="1180131"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1:</a:t>
            </a:r>
            <a:r>
              <a:rPr lang="zh-CN" altLang="en-US" sz="2000" dirty="0">
                <a:solidFill>
                  <a:schemeClr val="accent1"/>
                </a:solidFill>
                <a:latin typeface="Arial" panose="020B0604020202020204" pitchFamily="34" charset="0"/>
                <a:cs typeface="Arial" panose="020B0604020202020204" pitchFamily="34" charset="0"/>
              </a:rPr>
              <a:t> </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C507F22-9842-204D-AB97-C8D2CECC59E0}"/>
              </a:ext>
            </a:extLst>
          </p:cNvPr>
          <p:cNvSpPr txBox="1"/>
          <p:nvPr/>
        </p:nvSpPr>
        <p:spPr>
          <a:xfrm>
            <a:off x="1064126"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7B9B5CCF-6A23-AB42-AC86-6B961E62E8EC}"/>
              </a:ext>
            </a:extLst>
          </p:cNvPr>
          <p:cNvSpPr txBox="1"/>
          <p:nvPr/>
        </p:nvSpPr>
        <p:spPr>
          <a:xfrm>
            <a:off x="1495331"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0F0ED383-1E7A-394A-8E4D-32D6F2A25C72}"/>
              </a:ext>
            </a:extLst>
          </p:cNvPr>
          <p:cNvSpPr txBox="1"/>
          <p:nvPr/>
        </p:nvSpPr>
        <p:spPr>
          <a:xfrm>
            <a:off x="1926536" y="638700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83913468-FE64-BC42-B9E0-7BF2689C3C68}"/>
              </a:ext>
            </a:extLst>
          </p:cNvPr>
          <p:cNvSpPr txBox="1"/>
          <p:nvPr/>
        </p:nvSpPr>
        <p:spPr>
          <a:xfrm>
            <a:off x="2375375" y="638700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85B9E37C-8C06-634C-AAC4-E881270994C1}"/>
              </a:ext>
            </a:extLst>
          </p:cNvPr>
          <p:cNvSpPr txBox="1"/>
          <p:nvPr/>
        </p:nvSpPr>
        <p:spPr>
          <a:xfrm>
            <a:off x="2806580"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2E6EAC9-2BDB-9340-A708-FF76DE3E9C9E}"/>
              </a:ext>
            </a:extLst>
          </p:cNvPr>
          <p:cNvSpPr txBox="1"/>
          <p:nvPr/>
        </p:nvSpPr>
        <p:spPr>
          <a:xfrm>
            <a:off x="3255419"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03A4E9C3-EB23-0C40-BB36-20F068AAFB7C}"/>
              </a:ext>
            </a:extLst>
          </p:cNvPr>
          <p:cNvSpPr txBox="1"/>
          <p:nvPr/>
        </p:nvSpPr>
        <p:spPr>
          <a:xfrm>
            <a:off x="3668993"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cxnSp>
        <p:nvCxnSpPr>
          <p:cNvPr id="89" name="Straight Connector 88">
            <a:extLst>
              <a:ext uri="{FF2B5EF4-FFF2-40B4-BE49-F238E27FC236}">
                <a16:creationId xmlns:a16="http://schemas.microsoft.com/office/drawing/2014/main" id="{4CBBA64F-9D01-5F41-9E5D-40E2239EE6FA}"/>
              </a:ext>
            </a:extLst>
          </p:cNvPr>
          <p:cNvCxnSpPr>
            <a:cxnSpLocks/>
          </p:cNvCxnSpPr>
          <p:nvPr/>
        </p:nvCxnSpPr>
        <p:spPr>
          <a:xfrm>
            <a:off x="110591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45F17F7A-F19A-3444-A8DF-F6FE6899C905}"/>
              </a:ext>
            </a:extLst>
          </p:cNvPr>
          <p:cNvCxnSpPr>
            <a:cxnSpLocks/>
          </p:cNvCxnSpPr>
          <p:nvPr/>
        </p:nvCxnSpPr>
        <p:spPr>
          <a:xfrm>
            <a:off x="1542917"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51E6934F-6F7F-3642-9295-D8A695FFEACB}"/>
              </a:ext>
            </a:extLst>
          </p:cNvPr>
          <p:cNvCxnSpPr>
            <a:cxnSpLocks/>
          </p:cNvCxnSpPr>
          <p:nvPr/>
        </p:nvCxnSpPr>
        <p:spPr>
          <a:xfrm>
            <a:off x="1979915"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DD5AE2E-530B-ED47-8831-9D9817E45371}"/>
              </a:ext>
            </a:extLst>
          </p:cNvPr>
          <p:cNvCxnSpPr>
            <a:cxnSpLocks/>
          </p:cNvCxnSpPr>
          <p:nvPr/>
        </p:nvCxnSpPr>
        <p:spPr>
          <a:xfrm>
            <a:off x="2416913"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33C5C1B8-A387-4A46-BE24-4954FBA756EF}"/>
              </a:ext>
            </a:extLst>
          </p:cNvPr>
          <p:cNvCxnSpPr>
            <a:cxnSpLocks/>
          </p:cNvCxnSpPr>
          <p:nvPr/>
        </p:nvCxnSpPr>
        <p:spPr>
          <a:xfrm>
            <a:off x="2853911"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F83BCF8-1069-1F4C-9CD4-A7243B6FB68E}"/>
              </a:ext>
            </a:extLst>
          </p:cNvPr>
          <p:cNvCxnSpPr>
            <a:cxnSpLocks/>
          </p:cNvCxnSpPr>
          <p:nvPr/>
        </p:nvCxnSpPr>
        <p:spPr>
          <a:xfrm>
            <a:off x="3290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64908F09-6535-354C-9B50-6001210FCE1C}"/>
              </a:ext>
            </a:extLst>
          </p:cNvPr>
          <p:cNvCxnSpPr>
            <a:cxnSpLocks/>
          </p:cNvCxnSpPr>
          <p:nvPr/>
        </p:nvCxnSpPr>
        <p:spPr>
          <a:xfrm>
            <a:off x="3727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80A43B68-E631-F348-B4F4-886B5043CECA}"/>
              </a:ext>
            </a:extLst>
          </p:cNvPr>
          <p:cNvSpPr txBox="1"/>
          <p:nvPr/>
        </p:nvSpPr>
        <p:spPr>
          <a:xfrm>
            <a:off x="282440" y="538199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B9B7F90B-17F6-6B4A-9BA3-E3F5B1A5E371}"/>
              </a:ext>
            </a:extLst>
          </p:cNvPr>
          <p:cNvSpPr txBox="1"/>
          <p:nvPr/>
        </p:nvSpPr>
        <p:spPr>
          <a:xfrm>
            <a:off x="1059340"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CE8F47F1-BEEE-814A-9B70-222186115AC4}"/>
              </a:ext>
            </a:extLst>
          </p:cNvPr>
          <p:cNvSpPr txBox="1"/>
          <p:nvPr/>
        </p:nvSpPr>
        <p:spPr>
          <a:xfrm>
            <a:off x="1490545"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CC4FE09-A7A5-4549-9C92-8BB4C0C2AE31}"/>
              </a:ext>
            </a:extLst>
          </p:cNvPr>
          <p:cNvSpPr txBox="1"/>
          <p:nvPr/>
        </p:nvSpPr>
        <p:spPr>
          <a:xfrm>
            <a:off x="1921750" y="5410991"/>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B</a:t>
            </a:r>
          </a:p>
        </p:txBody>
      </p:sp>
      <p:sp>
        <p:nvSpPr>
          <p:cNvPr id="100" name="TextBox 99">
            <a:extLst>
              <a:ext uri="{FF2B5EF4-FFF2-40B4-BE49-F238E27FC236}">
                <a16:creationId xmlns:a16="http://schemas.microsoft.com/office/drawing/2014/main" id="{2D19B26C-5176-6747-A526-CD7B4A67F241}"/>
              </a:ext>
            </a:extLst>
          </p:cNvPr>
          <p:cNvSpPr txBox="1"/>
          <p:nvPr/>
        </p:nvSpPr>
        <p:spPr>
          <a:xfrm>
            <a:off x="2370589" y="5410991"/>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D6FEE2FF-0A03-0844-A6CD-A8C5ED5E5195}"/>
              </a:ext>
            </a:extLst>
          </p:cNvPr>
          <p:cNvSpPr txBox="1"/>
          <p:nvPr/>
        </p:nvSpPr>
        <p:spPr>
          <a:xfrm>
            <a:off x="2801794" y="5410991"/>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AA159EA-8AEE-5C40-9CC1-EC8621D6EE99}"/>
              </a:ext>
            </a:extLst>
          </p:cNvPr>
          <p:cNvSpPr txBox="1"/>
          <p:nvPr/>
        </p:nvSpPr>
        <p:spPr>
          <a:xfrm>
            <a:off x="3250633"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04315B70-31AB-0E41-8B37-482427F44CB0}"/>
              </a:ext>
            </a:extLst>
          </p:cNvPr>
          <p:cNvSpPr txBox="1"/>
          <p:nvPr/>
        </p:nvSpPr>
        <p:spPr>
          <a:xfrm>
            <a:off x="3664207"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cxnSp>
        <p:nvCxnSpPr>
          <p:cNvPr id="104" name="Straight Connector 103">
            <a:extLst>
              <a:ext uri="{FF2B5EF4-FFF2-40B4-BE49-F238E27FC236}">
                <a16:creationId xmlns:a16="http://schemas.microsoft.com/office/drawing/2014/main" id="{DB5DDA59-3BF9-A440-933A-4D29AB763126}"/>
              </a:ext>
            </a:extLst>
          </p:cNvPr>
          <p:cNvCxnSpPr>
            <a:cxnSpLocks/>
          </p:cNvCxnSpPr>
          <p:nvPr/>
        </p:nvCxnSpPr>
        <p:spPr>
          <a:xfrm>
            <a:off x="109544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78916E15-ADD1-F94B-B058-7F707863E9E5}"/>
              </a:ext>
            </a:extLst>
          </p:cNvPr>
          <p:cNvCxnSpPr>
            <a:cxnSpLocks/>
          </p:cNvCxnSpPr>
          <p:nvPr/>
        </p:nvCxnSpPr>
        <p:spPr>
          <a:xfrm>
            <a:off x="1532445"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B302A350-A477-8F46-AB77-CF6D09C7FB76}"/>
              </a:ext>
            </a:extLst>
          </p:cNvPr>
          <p:cNvCxnSpPr>
            <a:cxnSpLocks/>
          </p:cNvCxnSpPr>
          <p:nvPr/>
        </p:nvCxnSpPr>
        <p:spPr>
          <a:xfrm>
            <a:off x="1969443"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80E40524-215C-2647-8728-795AF4F29BF0}"/>
              </a:ext>
            </a:extLst>
          </p:cNvPr>
          <p:cNvCxnSpPr>
            <a:cxnSpLocks/>
          </p:cNvCxnSpPr>
          <p:nvPr/>
        </p:nvCxnSpPr>
        <p:spPr>
          <a:xfrm>
            <a:off x="2406441"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014CD795-6F4D-CE41-AA69-B1BEF0586FEF}"/>
              </a:ext>
            </a:extLst>
          </p:cNvPr>
          <p:cNvCxnSpPr>
            <a:cxnSpLocks/>
          </p:cNvCxnSpPr>
          <p:nvPr/>
        </p:nvCxnSpPr>
        <p:spPr>
          <a:xfrm>
            <a:off x="2843439"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1CCB1FD7-D313-5848-8C72-FCF45886717A}"/>
              </a:ext>
            </a:extLst>
          </p:cNvPr>
          <p:cNvCxnSpPr>
            <a:cxnSpLocks/>
          </p:cNvCxnSpPr>
          <p:nvPr/>
        </p:nvCxnSpPr>
        <p:spPr>
          <a:xfrm>
            <a:off x="3280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9CB17B05-81A2-004A-BBB4-B36CA688A817}"/>
              </a:ext>
            </a:extLst>
          </p:cNvPr>
          <p:cNvCxnSpPr>
            <a:cxnSpLocks/>
          </p:cNvCxnSpPr>
          <p:nvPr/>
        </p:nvCxnSpPr>
        <p:spPr>
          <a:xfrm>
            <a:off x="3717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DC312940-54AD-C84C-BA6A-85378E1040D2}"/>
              </a:ext>
            </a:extLst>
          </p:cNvPr>
          <p:cNvSpPr/>
          <p:nvPr/>
        </p:nvSpPr>
        <p:spPr>
          <a:xfrm>
            <a:off x="4299336" y="950286"/>
            <a:ext cx="4628631" cy="1200329"/>
          </a:xfrm>
          <a:prstGeom prst="rect">
            <a:avLst/>
          </a:prstGeom>
          <a:ln>
            <a:solidFill>
              <a:schemeClr val="accent1"/>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For</a:t>
            </a:r>
            <a:r>
              <a:rPr lang="zh-CN" altLang="en-US" sz="1200" dirty="0">
                <a:latin typeface="Times New Roman" panose="02020603050405020304" pitchFamily="18" charset="0"/>
                <a:cs typeface="Times New Roman" panose="02020603050405020304" pitchFamily="18" charset="0"/>
              </a:rPr>
              <a:t> </a:t>
            </a:r>
            <a:r>
              <a:rPr lang="en-US" altLang="zh-CN" sz="1200" u="sng" dirty="0">
                <a:latin typeface="Times New Roman" panose="02020603050405020304" pitchFamily="18" charset="0"/>
                <a:cs typeface="Times New Roman" panose="02020603050405020304" pitchFamily="18" charset="0"/>
              </a:rPr>
              <a:t>iterative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version,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he idea is to push reverse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traversal to a stack. Then, we can just pop all items one by one from the stack and visit them. To get reversed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elements in a stack – the second stack is used for this purpose. We can observe that this sequence is very similar to the preorder traversal. The only difference is that the right child is visited before left child.</a:t>
            </a:r>
          </a:p>
        </p:txBody>
      </p:sp>
      <p:sp>
        <p:nvSpPr>
          <p:cNvPr id="111" name="Rectangle 110">
            <a:extLst>
              <a:ext uri="{FF2B5EF4-FFF2-40B4-BE49-F238E27FC236}">
                <a16:creationId xmlns:a16="http://schemas.microsoft.com/office/drawing/2014/main" id="{B400D22C-2F80-794B-BDD6-02865A0BE63C}"/>
              </a:ext>
            </a:extLst>
          </p:cNvPr>
          <p:cNvSpPr/>
          <p:nvPr/>
        </p:nvSpPr>
        <p:spPr>
          <a:xfrm>
            <a:off x="4299335" y="3434468"/>
            <a:ext cx="4543236" cy="332911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class</a:t>
            </a:r>
            <a:r>
              <a:rPr lang="en-US" sz="900" dirty="0">
                <a:latin typeface="Menlo" panose="020B0609030804020204" pitchFamily="49" charset="0"/>
              </a:rPr>
              <a:t> </a:t>
            </a:r>
            <a:r>
              <a:rPr lang="en-US" sz="900" dirty="0" err="1">
                <a:latin typeface="Menlo" panose="020B0609030804020204" pitchFamily="49" charset="0"/>
              </a:rPr>
              <a:t>BinaryTree</a:t>
            </a:r>
            <a:r>
              <a:rPr lang="en-US" sz="900" dirty="0">
                <a:latin typeface="Menlo" panose="020B0609030804020204" pitchFamily="49" charset="0"/>
              </a:rPr>
              <a:t>&lt;E&gt; {</a:t>
            </a:r>
          </a:p>
          <a:p>
            <a:pPr>
              <a:spcBef>
                <a:spcPts val="100"/>
              </a:spcBef>
              <a:spcAft>
                <a:spcPts val="100"/>
              </a:spcAft>
            </a:pPr>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0326CC"/>
                </a:solidFill>
                <a:latin typeface="Menlo" panose="020B0609030804020204" pitchFamily="49" charset="0"/>
              </a:rPr>
              <a:t>root</a:t>
            </a:r>
            <a:r>
              <a:rPr lang="en-US" sz="900" dirty="0">
                <a:latin typeface="Menlo" panose="020B0609030804020204" pitchFamily="49" charset="0"/>
              </a:rPr>
              <a:t>;</a:t>
            </a:r>
            <a:endParaRPr lang="en-US" sz="900" dirty="0">
              <a:solidFill>
                <a:srgbClr val="931A68"/>
              </a:solidFill>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void</a:t>
            </a:r>
            <a:r>
              <a:rPr lang="en-US" sz="900" dirty="0">
                <a:latin typeface="Menlo" panose="020B0609030804020204" pitchFamily="49" charset="0"/>
              </a:rPr>
              <a:t> </a:t>
            </a:r>
            <a:r>
              <a:rPr lang="en-US" sz="900" dirty="0" err="1">
                <a:latin typeface="Menlo" panose="020B0609030804020204" pitchFamily="49" charset="0"/>
              </a:rPr>
              <a:t>iterativePostorder</a:t>
            </a:r>
            <a:r>
              <a:rPr lang="en-US" sz="900" dirty="0">
                <a:latin typeface="Menlo" panose="020B0609030804020204" pitchFamily="49" charset="0"/>
              </a:rPr>
              <a:t>() {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s1</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s2</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a:solidFill>
                  <a:srgbClr val="0326CC"/>
                </a:solidFill>
                <a:latin typeface="Menlo" panose="020B0609030804020204" pitchFamily="49" charset="0"/>
              </a:rPr>
              <a:t>root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return</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a:solidFill>
                  <a:srgbClr val="0326CC"/>
                </a:solidFill>
                <a:latin typeface="Menlo" panose="020B0609030804020204" pitchFamily="49" charset="0"/>
              </a:rPr>
              <a:t>root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.isEmpty()) {</a:t>
            </a:r>
          </a:p>
          <a:p>
            <a:r>
              <a:rPr lang="en-US" sz="900" dirty="0">
                <a:latin typeface="Menlo" panose="020B0609030804020204" pitchFamily="49" charset="0"/>
              </a:rPr>
              <a:t>        </a:t>
            </a:r>
            <a:r>
              <a:rPr lang="zh-CN" alt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s1</a:t>
            </a:r>
            <a:r>
              <a:rPr lang="en-US" sz="900" dirty="0">
                <a:latin typeface="Menlo" panose="020B0609030804020204" pitchFamily="49" charset="0"/>
              </a:rPr>
              <a:t>.pop(); </a:t>
            </a:r>
          </a:p>
          <a:p>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.push(</a:t>
            </a:r>
            <a:r>
              <a:rPr lang="en-US" sz="900" dirty="0">
                <a:solidFill>
                  <a:srgbClr val="7E504F"/>
                </a:solidFill>
                <a:latin typeface="Menlo" panose="020B0609030804020204" pitchFamily="49" charset="0"/>
              </a:rPr>
              <a:t>temp</a:t>
            </a:r>
            <a:r>
              <a:rPr lang="en-US" sz="900" dirty="0">
                <a:latin typeface="Menlo" panose="020B0609030804020204" pitchFamily="49" charset="0"/>
              </a:rPr>
              <a:t>); </a:t>
            </a:r>
            <a:br>
              <a:rPr lang="en-US" sz="900" dirty="0">
                <a:latin typeface="Menlo" panose="020B0609030804020204" pitchFamily="49" charset="0"/>
              </a:rPr>
            </a:br>
            <a:endParaRPr lang="en-US" sz="900" dirty="0">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.isEmpty()) { </a:t>
            </a:r>
          </a:p>
          <a:p>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s2</a:t>
            </a:r>
            <a:r>
              <a:rPr lang="en-US" sz="900" dirty="0">
                <a:latin typeface="Menlo" panose="020B0609030804020204" pitchFamily="49" charset="0"/>
              </a:rPr>
              <a:t>.pop(); </a:t>
            </a:r>
          </a:p>
          <a:p>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.visit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p>
          <a:p>
            <a:pPr>
              <a:spcBef>
                <a:spcPts val="100"/>
              </a:spcBef>
              <a:spcAft>
                <a:spcPts val="100"/>
              </a:spcAft>
            </a:pPr>
            <a:r>
              <a:rPr lang="en-US" sz="900" dirty="0">
                <a:latin typeface="Menlo" panose="020B0609030804020204" pitchFamily="49" charset="0"/>
              </a:rPr>
              <a:t>}</a:t>
            </a:r>
          </a:p>
        </p:txBody>
      </p:sp>
      <p:sp>
        <p:nvSpPr>
          <p:cNvPr id="112" name="Rectangle 111">
            <a:extLst>
              <a:ext uri="{FF2B5EF4-FFF2-40B4-BE49-F238E27FC236}">
                <a16:creationId xmlns:a16="http://schemas.microsoft.com/office/drawing/2014/main" id="{AEF9B43F-B03F-1248-977C-D4798C6664D0}"/>
              </a:ext>
            </a:extLst>
          </p:cNvPr>
          <p:cNvSpPr/>
          <p:nvPr/>
        </p:nvSpPr>
        <p:spPr>
          <a:xfrm>
            <a:off x="7721343" y="3434468"/>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113" name="Rectangle 112">
            <a:extLst>
              <a:ext uri="{FF2B5EF4-FFF2-40B4-BE49-F238E27FC236}">
                <a16:creationId xmlns:a16="http://schemas.microsoft.com/office/drawing/2014/main" id="{C644F969-8466-9A4A-AFFD-FE1246A56154}"/>
              </a:ext>
            </a:extLst>
          </p:cNvPr>
          <p:cNvSpPr/>
          <p:nvPr/>
        </p:nvSpPr>
        <p:spPr>
          <a:xfrm>
            <a:off x="4500052" y="3869064"/>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4" name="Rectangle 113">
            <a:extLst>
              <a:ext uri="{FF2B5EF4-FFF2-40B4-BE49-F238E27FC236}">
                <a16:creationId xmlns:a16="http://schemas.microsoft.com/office/drawing/2014/main" id="{77FED1FA-E324-2E44-9636-9B79C26527A6}"/>
              </a:ext>
            </a:extLst>
          </p:cNvPr>
          <p:cNvSpPr/>
          <p:nvPr/>
        </p:nvSpPr>
        <p:spPr>
          <a:xfrm>
            <a:off x="4657307" y="4861765"/>
            <a:ext cx="1166870" cy="17319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5" name="Rectangle 114">
            <a:extLst>
              <a:ext uri="{FF2B5EF4-FFF2-40B4-BE49-F238E27FC236}">
                <a16:creationId xmlns:a16="http://schemas.microsoft.com/office/drawing/2014/main" id="{126EC064-888F-B648-A629-BA3FC3098B03}"/>
              </a:ext>
            </a:extLst>
          </p:cNvPr>
          <p:cNvSpPr/>
          <p:nvPr/>
        </p:nvSpPr>
        <p:spPr>
          <a:xfrm>
            <a:off x="4569056" y="5827028"/>
            <a:ext cx="2089783" cy="56240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6" name="Rectangle 115">
            <a:extLst>
              <a:ext uri="{FF2B5EF4-FFF2-40B4-BE49-F238E27FC236}">
                <a16:creationId xmlns:a16="http://schemas.microsoft.com/office/drawing/2014/main" id="{E5986216-3CE3-9F49-BD1E-949A65A82C25}"/>
              </a:ext>
            </a:extLst>
          </p:cNvPr>
          <p:cNvSpPr/>
          <p:nvPr/>
        </p:nvSpPr>
        <p:spPr>
          <a:xfrm>
            <a:off x="4657307" y="5128679"/>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7" name="TextBox 116">
            <a:extLst>
              <a:ext uri="{FF2B5EF4-FFF2-40B4-BE49-F238E27FC236}">
                <a16:creationId xmlns:a16="http://schemas.microsoft.com/office/drawing/2014/main" id="{E0F1B224-B58D-D34E-A453-A9C45A93024B}"/>
              </a:ext>
            </a:extLst>
          </p:cNvPr>
          <p:cNvSpPr txBox="1"/>
          <p:nvPr/>
        </p:nvSpPr>
        <p:spPr>
          <a:xfrm>
            <a:off x="5837987" y="6389429"/>
            <a:ext cx="2792752"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visit all elements of second stack</a:t>
            </a:r>
          </a:p>
        </p:txBody>
      </p:sp>
      <p:sp>
        <p:nvSpPr>
          <p:cNvPr id="6" name="Rectangle 5">
            <a:extLst>
              <a:ext uri="{FF2B5EF4-FFF2-40B4-BE49-F238E27FC236}">
                <a16:creationId xmlns:a16="http://schemas.microsoft.com/office/drawing/2014/main" id="{7C4E5AC9-78BE-A00B-D470-28A7CB1C55AB}"/>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154149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dissolv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dissolv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dissolv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dissolv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dissolv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dissolve">
                                      <p:cBhvr>
                                        <p:cTn id="63" dur="500"/>
                                        <p:tgtEl>
                                          <p:spTgt spid="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dissolve">
                                      <p:cBhvr>
                                        <p:cTn id="66" dur="500"/>
                                        <p:tgtEl>
                                          <p:spTgt spid="2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dissolve">
                                      <p:cBhvr>
                                        <p:cTn id="69" dur="500"/>
                                        <p:tgtEl>
                                          <p:spTgt spid="2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ssolve">
                                      <p:cBhvr>
                                        <p:cTn id="78" dur="500"/>
                                        <p:tgtEl>
                                          <p:spTgt spid="2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dissolve">
                                      <p:cBhvr>
                                        <p:cTn id="81" dur="500"/>
                                        <p:tgtEl>
                                          <p:spTgt spid="2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dissolve">
                                      <p:cBhvr>
                                        <p:cTn id="84" dur="500"/>
                                        <p:tgtEl>
                                          <p:spTgt spid="2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dissolve">
                                      <p:cBhvr>
                                        <p:cTn id="87" dur="500"/>
                                        <p:tgtEl>
                                          <p:spTgt spid="28"/>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dissolve">
                                      <p:cBhvr>
                                        <p:cTn id="90" dur="500"/>
                                        <p:tgtEl>
                                          <p:spTgt spid="29"/>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dissolve">
                                      <p:cBhvr>
                                        <p:cTn id="93" dur="500"/>
                                        <p:tgtEl>
                                          <p:spTgt spid="3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dissolve">
                                      <p:cBhvr>
                                        <p:cTn id="96" dur="500"/>
                                        <p:tgtEl>
                                          <p:spTgt spid="3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dissolve">
                                      <p:cBhvr>
                                        <p:cTn id="99" dur="500"/>
                                        <p:tgtEl>
                                          <p:spTgt spid="3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dissolve">
                                      <p:cBhvr>
                                        <p:cTn id="102" dur="500"/>
                                        <p:tgtEl>
                                          <p:spTgt spid="33"/>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dissolve">
                                      <p:cBhvr>
                                        <p:cTn id="105" dur="500"/>
                                        <p:tgtEl>
                                          <p:spTgt spid="34"/>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dissolve">
                                      <p:cBhvr>
                                        <p:cTn id="111" dur="500"/>
                                        <p:tgtEl>
                                          <p:spTgt spid="3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dissolve">
                                      <p:cBhvr>
                                        <p:cTn id="114" dur="500"/>
                                        <p:tgtEl>
                                          <p:spTgt spid="37"/>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dissolve">
                                      <p:cBhvr>
                                        <p:cTn id="117" dur="500"/>
                                        <p:tgtEl>
                                          <p:spTgt spid="38"/>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73"/>
                                        </p:tgtEl>
                                        <p:attrNameLst>
                                          <p:attrName>style.visibility</p:attrName>
                                        </p:attrNameLst>
                                      </p:cBhvr>
                                      <p:to>
                                        <p:strVal val="visible"/>
                                      </p:to>
                                    </p:set>
                                    <p:animEffect transition="in" filter="dissolve">
                                      <p:cBhvr>
                                        <p:cTn id="122" dur="500"/>
                                        <p:tgtEl>
                                          <p:spTgt spid="73"/>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dissolve">
                                      <p:cBhvr>
                                        <p:cTn id="125" dur="500"/>
                                        <p:tgtEl>
                                          <p:spTgt spid="8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82"/>
                                        </p:tgtEl>
                                        <p:attrNameLst>
                                          <p:attrName>style.visibility</p:attrName>
                                        </p:attrNameLst>
                                      </p:cBhvr>
                                      <p:to>
                                        <p:strVal val="visible"/>
                                      </p:to>
                                    </p:set>
                                    <p:animEffect transition="in" filter="dissolve">
                                      <p:cBhvr>
                                        <p:cTn id="130" dur="500"/>
                                        <p:tgtEl>
                                          <p:spTgt spid="82"/>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89"/>
                                        </p:tgtEl>
                                        <p:attrNameLst>
                                          <p:attrName>style.visibility</p:attrName>
                                        </p:attrNameLst>
                                      </p:cBhvr>
                                      <p:to>
                                        <p:strVal val="visible"/>
                                      </p:to>
                                    </p:set>
                                    <p:animEffect transition="in" filter="dissolve">
                                      <p:cBhvr>
                                        <p:cTn id="135" dur="500"/>
                                        <p:tgtEl>
                                          <p:spTgt spid="89"/>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dissolve">
                                      <p:cBhvr>
                                        <p:cTn id="145" dur="500"/>
                                        <p:tgtEl>
                                          <p:spTgt spid="83"/>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84"/>
                                        </p:tgtEl>
                                        <p:attrNameLst>
                                          <p:attrName>style.visibility</p:attrName>
                                        </p:attrNameLst>
                                      </p:cBhvr>
                                      <p:to>
                                        <p:strVal val="visible"/>
                                      </p:to>
                                    </p:set>
                                    <p:animEffect transition="in" filter="dissolve">
                                      <p:cBhvr>
                                        <p:cTn id="150" dur="500"/>
                                        <p:tgtEl>
                                          <p:spTgt spid="84"/>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91"/>
                                        </p:tgtEl>
                                        <p:attrNameLst>
                                          <p:attrName>style.visibility</p:attrName>
                                        </p:attrNameLst>
                                      </p:cBhvr>
                                      <p:to>
                                        <p:strVal val="visible"/>
                                      </p:to>
                                    </p:set>
                                    <p:animEffect transition="in" filter="dissolve">
                                      <p:cBhvr>
                                        <p:cTn id="155" dur="500"/>
                                        <p:tgtEl>
                                          <p:spTgt spid="9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dissolve">
                                      <p:cBhvr>
                                        <p:cTn id="160" dur="500"/>
                                        <p:tgtEl>
                                          <p:spTgt spid="75"/>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85"/>
                                        </p:tgtEl>
                                        <p:attrNameLst>
                                          <p:attrName>style.visibility</p:attrName>
                                        </p:attrNameLst>
                                      </p:cBhvr>
                                      <p:to>
                                        <p:strVal val="visible"/>
                                      </p:to>
                                    </p:set>
                                    <p:animEffect transition="in" filter="dissolve">
                                      <p:cBhvr>
                                        <p:cTn id="165" dur="500"/>
                                        <p:tgtEl>
                                          <p:spTgt spid="85"/>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86"/>
                                        </p:tgtEl>
                                        <p:attrNameLst>
                                          <p:attrName>style.visibility</p:attrName>
                                        </p:attrNameLst>
                                      </p:cBhvr>
                                      <p:to>
                                        <p:strVal val="visible"/>
                                      </p:to>
                                    </p:set>
                                    <p:animEffect transition="in" filter="dissolve">
                                      <p:cBhvr>
                                        <p:cTn id="170" dur="500"/>
                                        <p:tgtEl>
                                          <p:spTgt spid="86"/>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nodeType="clickEffect">
                                  <p:stCondLst>
                                    <p:cond delay="0"/>
                                  </p:stCondLst>
                                  <p:childTnLst>
                                    <p:set>
                                      <p:cBhvr>
                                        <p:cTn id="174" dur="1" fill="hold">
                                          <p:stCondLst>
                                            <p:cond delay="0"/>
                                          </p:stCondLst>
                                        </p:cTn>
                                        <p:tgtEl>
                                          <p:spTgt spid="93"/>
                                        </p:tgtEl>
                                        <p:attrNameLst>
                                          <p:attrName>style.visibility</p:attrName>
                                        </p:attrNameLst>
                                      </p:cBhvr>
                                      <p:to>
                                        <p:strVal val="visible"/>
                                      </p:to>
                                    </p:set>
                                    <p:animEffect transition="in" filter="dissolve">
                                      <p:cBhvr>
                                        <p:cTn id="175" dur="500"/>
                                        <p:tgtEl>
                                          <p:spTgt spid="93"/>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76"/>
                                        </p:tgtEl>
                                        <p:attrNameLst>
                                          <p:attrName>style.visibility</p:attrName>
                                        </p:attrNameLst>
                                      </p:cBhvr>
                                      <p:to>
                                        <p:strVal val="visible"/>
                                      </p:to>
                                    </p:set>
                                    <p:animEffect transition="in" filter="dissolve">
                                      <p:cBhvr>
                                        <p:cTn id="180" dur="500"/>
                                        <p:tgtEl>
                                          <p:spTgt spid="76"/>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nodeType="clickEffect">
                                  <p:stCondLst>
                                    <p:cond delay="0"/>
                                  </p:stCondLst>
                                  <p:childTnLst>
                                    <p:set>
                                      <p:cBhvr>
                                        <p:cTn id="184" dur="1" fill="hold">
                                          <p:stCondLst>
                                            <p:cond delay="0"/>
                                          </p:stCondLst>
                                        </p:cTn>
                                        <p:tgtEl>
                                          <p:spTgt spid="92"/>
                                        </p:tgtEl>
                                        <p:attrNameLst>
                                          <p:attrName>style.visibility</p:attrName>
                                        </p:attrNameLst>
                                      </p:cBhvr>
                                      <p:to>
                                        <p:strVal val="visible"/>
                                      </p:to>
                                    </p:set>
                                    <p:animEffect transition="in" filter="dissolve">
                                      <p:cBhvr>
                                        <p:cTn id="185" dur="500"/>
                                        <p:tgtEl>
                                          <p:spTgt spid="92"/>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77"/>
                                        </p:tgtEl>
                                        <p:attrNameLst>
                                          <p:attrName>style.visibility</p:attrName>
                                        </p:attrNameLst>
                                      </p:cBhvr>
                                      <p:to>
                                        <p:strVal val="visible"/>
                                      </p:to>
                                    </p:set>
                                    <p:animEffect transition="in" filter="dissolve">
                                      <p:cBhvr>
                                        <p:cTn id="190" dur="500"/>
                                        <p:tgtEl>
                                          <p:spTgt spid="77"/>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90"/>
                                        </p:tgtEl>
                                        <p:attrNameLst>
                                          <p:attrName>style.visibility</p:attrName>
                                        </p:attrNameLst>
                                      </p:cBhvr>
                                      <p:to>
                                        <p:strVal val="visible"/>
                                      </p:to>
                                    </p:set>
                                    <p:animEffect transition="in" filter="dissolve">
                                      <p:cBhvr>
                                        <p:cTn id="195" dur="500"/>
                                        <p:tgtEl>
                                          <p:spTgt spid="90"/>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78"/>
                                        </p:tgtEl>
                                        <p:attrNameLst>
                                          <p:attrName>style.visibility</p:attrName>
                                        </p:attrNameLst>
                                      </p:cBhvr>
                                      <p:to>
                                        <p:strVal val="visible"/>
                                      </p:to>
                                    </p:set>
                                    <p:animEffect transition="in" filter="dissolve">
                                      <p:cBhvr>
                                        <p:cTn id="200" dur="500"/>
                                        <p:tgtEl>
                                          <p:spTgt spid="78"/>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87"/>
                                        </p:tgtEl>
                                        <p:attrNameLst>
                                          <p:attrName>style.visibility</p:attrName>
                                        </p:attrNameLst>
                                      </p:cBhvr>
                                      <p:to>
                                        <p:strVal val="visible"/>
                                      </p:to>
                                    </p:set>
                                    <p:animEffect transition="in" filter="dissolve">
                                      <p:cBhvr>
                                        <p:cTn id="205" dur="500"/>
                                        <p:tgtEl>
                                          <p:spTgt spid="87"/>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grpId="0" nodeType="clickEffect">
                                  <p:stCondLst>
                                    <p:cond delay="0"/>
                                  </p:stCondLst>
                                  <p:childTnLst>
                                    <p:set>
                                      <p:cBhvr>
                                        <p:cTn id="209" dur="1" fill="hold">
                                          <p:stCondLst>
                                            <p:cond delay="0"/>
                                          </p:stCondLst>
                                        </p:cTn>
                                        <p:tgtEl>
                                          <p:spTgt spid="88"/>
                                        </p:tgtEl>
                                        <p:attrNameLst>
                                          <p:attrName>style.visibility</p:attrName>
                                        </p:attrNameLst>
                                      </p:cBhvr>
                                      <p:to>
                                        <p:strVal val="visible"/>
                                      </p:to>
                                    </p:set>
                                    <p:animEffect transition="in" filter="dissolve">
                                      <p:cBhvr>
                                        <p:cTn id="210" dur="500"/>
                                        <p:tgtEl>
                                          <p:spTgt spid="88"/>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nodeType="clickEffect">
                                  <p:stCondLst>
                                    <p:cond delay="0"/>
                                  </p:stCondLst>
                                  <p:childTnLst>
                                    <p:set>
                                      <p:cBhvr>
                                        <p:cTn id="214" dur="1" fill="hold">
                                          <p:stCondLst>
                                            <p:cond delay="0"/>
                                          </p:stCondLst>
                                        </p:cTn>
                                        <p:tgtEl>
                                          <p:spTgt spid="95"/>
                                        </p:tgtEl>
                                        <p:attrNameLst>
                                          <p:attrName>style.visibility</p:attrName>
                                        </p:attrNameLst>
                                      </p:cBhvr>
                                      <p:to>
                                        <p:strVal val="visible"/>
                                      </p:to>
                                    </p:set>
                                    <p:animEffect transition="in" filter="dissolve">
                                      <p:cBhvr>
                                        <p:cTn id="215" dur="500"/>
                                        <p:tgtEl>
                                          <p:spTgt spid="95"/>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nodeType="click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80"/>
                                        </p:tgtEl>
                                        <p:attrNameLst>
                                          <p:attrName>style.visibility</p:attrName>
                                        </p:attrNameLst>
                                      </p:cBhvr>
                                      <p:to>
                                        <p:strVal val="visible"/>
                                      </p:to>
                                    </p:set>
                                    <p:animEffect transition="in" filter="dissolve">
                                      <p:cBhvr>
                                        <p:cTn id="230" dur="500"/>
                                        <p:tgtEl>
                                          <p:spTgt spid="80"/>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96"/>
                                        </p:tgtEl>
                                        <p:attrNameLst>
                                          <p:attrName>style.visibility</p:attrName>
                                        </p:attrNameLst>
                                      </p:cBhvr>
                                      <p:to>
                                        <p:strVal val="visible"/>
                                      </p:to>
                                    </p:set>
                                    <p:animEffect transition="in" filter="dissolve">
                                      <p:cBhvr>
                                        <p:cTn id="235" dur="500"/>
                                        <p:tgtEl>
                                          <p:spTgt spid="96"/>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nodeType="clickEffect">
                                  <p:stCondLst>
                                    <p:cond delay="0"/>
                                  </p:stCondLst>
                                  <p:childTnLst>
                                    <p:set>
                                      <p:cBhvr>
                                        <p:cTn id="239" dur="1" fill="hold">
                                          <p:stCondLst>
                                            <p:cond delay="0"/>
                                          </p:stCondLst>
                                        </p:cTn>
                                        <p:tgtEl>
                                          <p:spTgt spid="110"/>
                                        </p:tgtEl>
                                        <p:attrNameLst>
                                          <p:attrName>style.visibility</p:attrName>
                                        </p:attrNameLst>
                                      </p:cBhvr>
                                      <p:to>
                                        <p:strVal val="visible"/>
                                      </p:to>
                                    </p:set>
                                    <p:animEffect transition="in" filter="dissolve">
                                      <p:cBhvr>
                                        <p:cTn id="240" dur="500"/>
                                        <p:tgtEl>
                                          <p:spTgt spid="110"/>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97"/>
                                        </p:tgtEl>
                                        <p:attrNameLst>
                                          <p:attrName>style.visibility</p:attrName>
                                        </p:attrNameLst>
                                      </p:cBhvr>
                                      <p:to>
                                        <p:strVal val="visible"/>
                                      </p:to>
                                    </p:set>
                                    <p:animEffect transition="in" filter="dissolve">
                                      <p:cBhvr>
                                        <p:cTn id="245" dur="500"/>
                                        <p:tgtEl>
                                          <p:spTgt spid="9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109"/>
                                        </p:tgtEl>
                                        <p:attrNameLst>
                                          <p:attrName>style.visibility</p:attrName>
                                        </p:attrNameLst>
                                      </p:cBhvr>
                                      <p:to>
                                        <p:strVal val="visible"/>
                                      </p:to>
                                    </p:set>
                                    <p:animEffect transition="in" filter="dissolve">
                                      <p:cBhvr>
                                        <p:cTn id="250" dur="500"/>
                                        <p:tgtEl>
                                          <p:spTgt spid="109"/>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8"/>
                                        </p:tgtEl>
                                        <p:attrNameLst>
                                          <p:attrName>style.visibility</p:attrName>
                                        </p:attrNameLst>
                                      </p:cBhvr>
                                      <p:to>
                                        <p:strVal val="visible"/>
                                      </p:to>
                                    </p:set>
                                    <p:animEffect transition="in" filter="dissolve">
                                      <p:cBhvr>
                                        <p:cTn id="255" dur="500"/>
                                        <p:tgtEl>
                                          <p:spTgt spid="98"/>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108"/>
                                        </p:tgtEl>
                                        <p:attrNameLst>
                                          <p:attrName>style.visibility</p:attrName>
                                        </p:attrNameLst>
                                      </p:cBhvr>
                                      <p:to>
                                        <p:strVal val="visible"/>
                                      </p:to>
                                    </p:set>
                                    <p:animEffect transition="in" filter="dissolve">
                                      <p:cBhvr>
                                        <p:cTn id="260" dur="500"/>
                                        <p:tgtEl>
                                          <p:spTgt spid="108"/>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99"/>
                                        </p:tgtEl>
                                        <p:attrNameLst>
                                          <p:attrName>style.visibility</p:attrName>
                                        </p:attrNameLst>
                                      </p:cBhvr>
                                      <p:to>
                                        <p:strVal val="visible"/>
                                      </p:to>
                                    </p:set>
                                    <p:animEffect transition="in" filter="dissolve">
                                      <p:cBhvr>
                                        <p:cTn id="265" dur="500"/>
                                        <p:tgtEl>
                                          <p:spTgt spid="99"/>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107"/>
                                        </p:tgtEl>
                                        <p:attrNameLst>
                                          <p:attrName>style.visibility</p:attrName>
                                        </p:attrNameLst>
                                      </p:cBhvr>
                                      <p:to>
                                        <p:strVal val="visible"/>
                                      </p:to>
                                    </p:set>
                                    <p:animEffect transition="in" filter="dissolve">
                                      <p:cBhvr>
                                        <p:cTn id="270" dur="500"/>
                                        <p:tgtEl>
                                          <p:spTgt spid="107"/>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0"/>
                                        </p:tgtEl>
                                        <p:attrNameLst>
                                          <p:attrName>style.visibility</p:attrName>
                                        </p:attrNameLst>
                                      </p:cBhvr>
                                      <p:to>
                                        <p:strVal val="visible"/>
                                      </p:to>
                                    </p:set>
                                    <p:animEffect transition="in" filter="dissolve">
                                      <p:cBhvr>
                                        <p:cTn id="275" dur="500"/>
                                        <p:tgtEl>
                                          <p:spTgt spid="100"/>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106"/>
                                        </p:tgtEl>
                                        <p:attrNameLst>
                                          <p:attrName>style.visibility</p:attrName>
                                        </p:attrNameLst>
                                      </p:cBhvr>
                                      <p:to>
                                        <p:strVal val="visible"/>
                                      </p:to>
                                    </p:set>
                                    <p:animEffect transition="in" filter="dissolve">
                                      <p:cBhvr>
                                        <p:cTn id="280" dur="500"/>
                                        <p:tgtEl>
                                          <p:spTgt spid="106"/>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01"/>
                                        </p:tgtEl>
                                        <p:attrNameLst>
                                          <p:attrName>style.visibility</p:attrName>
                                        </p:attrNameLst>
                                      </p:cBhvr>
                                      <p:to>
                                        <p:strVal val="visible"/>
                                      </p:to>
                                    </p:set>
                                    <p:animEffect transition="in" filter="dissolve">
                                      <p:cBhvr>
                                        <p:cTn id="285" dur="500"/>
                                        <p:tgtEl>
                                          <p:spTgt spid="101"/>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105"/>
                                        </p:tgtEl>
                                        <p:attrNameLst>
                                          <p:attrName>style.visibility</p:attrName>
                                        </p:attrNameLst>
                                      </p:cBhvr>
                                      <p:to>
                                        <p:strVal val="visible"/>
                                      </p:to>
                                    </p:set>
                                    <p:animEffect transition="in" filter="dissolve">
                                      <p:cBhvr>
                                        <p:cTn id="290" dur="500"/>
                                        <p:tgtEl>
                                          <p:spTgt spid="105"/>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02"/>
                                        </p:tgtEl>
                                        <p:attrNameLst>
                                          <p:attrName>style.visibility</p:attrName>
                                        </p:attrNameLst>
                                      </p:cBhvr>
                                      <p:to>
                                        <p:strVal val="visible"/>
                                      </p:to>
                                    </p:set>
                                    <p:animEffect transition="in" filter="dissolve">
                                      <p:cBhvr>
                                        <p:cTn id="295" dur="500"/>
                                        <p:tgtEl>
                                          <p:spTgt spid="102"/>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nodeType="clickEffect">
                                  <p:stCondLst>
                                    <p:cond delay="0"/>
                                  </p:stCondLst>
                                  <p:childTnLst>
                                    <p:set>
                                      <p:cBhvr>
                                        <p:cTn id="299" dur="1" fill="hold">
                                          <p:stCondLst>
                                            <p:cond delay="0"/>
                                          </p:stCondLst>
                                        </p:cTn>
                                        <p:tgtEl>
                                          <p:spTgt spid="104"/>
                                        </p:tgtEl>
                                        <p:attrNameLst>
                                          <p:attrName>style.visibility</p:attrName>
                                        </p:attrNameLst>
                                      </p:cBhvr>
                                      <p:to>
                                        <p:strVal val="visible"/>
                                      </p:to>
                                    </p:set>
                                    <p:animEffect transition="in" filter="dissolve">
                                      <p:cBhvr>
                                        <p:cTn id="300" dur="500"/>
                                        <p:tgtEl>
                                          <p:spTgt spid="104"/>
                                        </p:tgtEl>
                                      </p:cBhvr>
                                    </p:animEffect>
                                  </p:childTnLst>
                                </p:cTn>
                              </p:par>
                            </p:childTnLst>
                          </p:cTn>
                        </p:par>
                      </p:childTnLst>
                    </p:cTn>
                  </p:par>
                  <p:par>
                    <p:cTn id="301" fill="hold">
                      <p:stCondLst>
                        <p:cond delay="indefinite"/>
                      </p:stCondLst>
                      <p:childTnLst>
                        <p:par>
                          <p:cTn id="302" fill="hold">
                            <p:stCondLst>
                              <p:cond delay="0"/>
                            </p:stCondLst>
                            <p:childTnLst>
                              <p:par>
                                <p:cTn id="303" presetID="9" presetClass="entr" presetSubtype="0" fill="hold" grpId="0" nodeType="clickEffect">
                                  <p:stCondLst>
                                    <p:cond delay="0"/>
                                  </p:stCondLst>
                                  <p:childTnLst>
                                    <p:set>
                                      <p:cBhvr>
                                        <p:cTn id="304" dur="1" fill="hold">
                                          <p:stCondLst>
                                            <p:cond delay="0"/>
                                          </p:stCondLst>
                                        </p:cTn>
                                        <p:tgtEl>
                                          <p:spTgt spid="103"/>
                                        </p:tgtEl>
                                        <p:attrNameLst>
                                          <p:attrName>style.visibility</p:attrName>
                                        </p:attrNameLst>
                                      </p:cBhvr>
                                      <p:to>
                                        <p:strVal val="visible"/>
                                      </p:to>
                                    </p:set>
                                    <p:animEffect transition="in" filter="dissolve">
                                      <p:cBhvr>
                                        <p:cTn id="305" dur="500"/>
                                        <p:tgtEl>
                                          <p:spTgt spid="103"/>
                                        </p:tgtEl>
                                      </p:cBhvr>
                                    </p:animEffect>
                                  </p:childTnLst>
                                </p:cTn>
                              </p:par>
                            </p:childTnLst>
                          </p:cTn>
                        </p:par>
                      </p:childTnLst>
                    </p:cTn>
                  </p:par>
                  <p:par>
                    <p:cTn id="306" fill="hold">
                      <p:stCondLst>
                        <p:cond delay="indefinite"/>
                      </p:stCondLst>
                      <p:childTnLst>
                        <p:par>
                          <p:cTn id="307" fill="hold">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11"/>
                                        </p:tgtEl>
                                        <p:attrNameLst>
                                          <p:attrName>style.visibility</p:attrName>
                                        </p:attrNameLst>
                                      </p:cBhvr>
                                      <p:to>
                                        <p:strVal val="visible"/>
                                      </p:to>
                                    </p:set>
                                    <p:animEffect transition="in" filter="dissolve">
                                      <p:cBhvr>
                                        <p:cTn id="310" dur="500"/>
                                        <p:tgtEl>
                                          <p:spTgt spid="111"/>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112"/>
                                        </p:tgtEl>
                                        <p:attrNameLst>
                                          <p:attrName>style.visibility</p:attrName>
                                        </p:attrNameLst>
                                      </p:cBhvr>
                                      <p:to>
                                        <p:strVal val="visible"/>
                                      </p:to>
                                    </p:set>
                                    <p:animEffect transition="in" filter="dissolve">
                                      <p:cBhvr>
                                        <p:cTn id="313" dur="500"/>
                                        <p:tgtEl>
                                          <p:spTgt spid="112"/>
                                        </p:tgtEl>
                                      </p:cBhvr>
                                    </p:animEffect>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113"/>
                                        </p:tgtEl>
                                        <p:attrNameLst>
                                          <p:attrName>style.visibility</p:attrName>
                                        </p:attrNameLst>
                                      </p:cBhvr>
                                      <p:to>
                                        <p:strVal val="visible"/>
                                      </p:to>
                                    </p:set>
                                    <p:animEffect transition="in" filter="dissolve">
                                      <p:cBhvr>
                                        <p:cTn id="318" dur="500"/>
                                        <p:tgtEl>
                                          <p:spTgt spid="11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ntr" presetSubtype="0" fill="hold" grpId="0" nodeType="clickEffect">
                                  <p:stCondLst>
                                    <p:cond delay="0"/>
                                  </p:stCondLst>
                                  <p:childTnLst>
                                    <p:set>
                                      <p:cBhvr>
                                        <p:cTn id="322" dur="1" fill="hold">
                                          <p:stCondLst>
                                            <p:cond delay="0"/>
                                          </p:stCondLst>
                                        </p:cTn>
                                        <p:tgtEl>
                                          <p:spTgt spid="114"/>
                                        </p:tgtEl>
                                        <p:attrNameLst>
                                          <p:attrName>style.visibility</p:attrName>
                                        </p:attrNameLst>
                                      </p:cBhvr>
                                      <p:to>
                                        <p:strVal val="visible"/>
                                      </p:to>
                                    </p:set>
                                    <p:animEffect transition="in" filter="dissolve">
                                      <p:cBhvr>
                                        <p:cTn id="323" dur="500"/>
                                        <p:tgtEl>
                                          <p:spTgt spid="114"/>
                                        </p:tgtEl>
                                      </p:cBhvr>
                                    </p:animEffect>
                                  </p:childTnLst>
                                </p:cTn>
                              </p:par>
                            </p:childTnLst>
                          </p:cTn>
                        </p:par>
                      </p:childTnLst>
                    </p:cTn>
                  </p:par>
                  <p:par>
                    <p:cTn id="324" fill="hold">
                      <p:stCondLst>
                        <p:cond delay="indefinite"/>
                      </p:stCondLst>
                      <p:childTnLst>
                        <p:par>
                          <p:cTn id="325" fill="hold">
                            <p:stCondLst>
                              <p:cond delay="0"/>
                            </p:stCondLst>
                            <p:childTnLst>
                              <p:par>
                                <p:cTn id="326" presetID="9" presetClass="entr" presetSubtype="0" fill="hold" grpId="0" nodeType="clickEffect">
                                  <p:stCondLst>
                                    <p:cond delay="0"/>
                                  </p:stCondLst>
                                  <p:childTnLst>
                                    <p:set>
                                      <p:cBhvr>
                                        <p:cTn id="327" dur="1" fill="hold">
                                          <p:stCondLst>
                                            <p:cond delay="0"/>
                                          </p:stCondLst>
                                        </p:cTn>
                                        <p:tgtEl>
                                          <p:spTgt spid="116"/>
                                        </p:tgtEl>
                                        <p:attrNameLst>
                                          <p:attrName>style.visibility</p:attrName>
                                        </p:attrNameLst>
                                      </p:cBhvr>
                                      <p:to>
                                        <p:strVal val="visible"/>
                                      </p:to>
                                    </p:set>
                                    <p:animEffect transition="in" filter="dissolve">
                                      <p:cBhvr>
                                        <p:cTn id="328" dur="500"/>
                                        <p:tgtEl>
                                          <p:spTgt spid="116"/>
                                        </p:tgtEl>
                                      </p:cBhvr>
                                    </p:animEffect>
                                  </p:childTnLst>
                                </p:cTn>
                              </p:par>
                            </p:childTnLst>
                          </p:cTn>
                        </p:par>
                      </p:childTnLst>
                    </p:cTn>
                  </p:par>
                  <p:par>
                    <p:cTn id="329" fill="hold">
                      <p:stCondLst>
                        <p:cond delay="indefinite"/>
                      </p:stCondLst>
                      <p:childTnLst>
                        <p:par>
                          <p:cTn id="330" fill="hold">
                            <p:stCondLst>
                              <p:cond delay="0"/>
                            </p:stCondLst>
                            <p:childTnLst>
                              <p:par>
                                <p:cTn id="331" presetID="9" presetClass="entr" presetSubtype="0" fill="hold" grpId="0" nodeType="clickEffect">
                                  <p:stCondLst>
                                    <p:cond delay="0"/>
                                  </p:stCondLst>
                                  <p:childTnLst>
                                    <p:set>
                                      <p:cBhvr>
                                        <p:cTn id="332" dur="1" fill="hold">
                                          <p:stCondLst>
                                            <p:cond delay="0"/>
                                          </p:stCondLst>
                                        </p:cTn>
                                        <p:tgtEl>
                                          <p:spTgt spid="115"/>
                                        </p:tgtEl>
                                        <p:attrNameLst>
                                          <p:attrName>style.visibility</p:attrName>
                                        </p:attrNameLst>
                                      </p:cBhvr>
                                      <p:to>
                                        <p:strVal val="visible"/>
                                      </p:to>
                                    </p:set>
                                    <p:animEffect transition="in" filter="dissolve">
                                      <p:cBhvr>
                                        <p:cTn id="333" dur="500"/>
                                        <p:tgtEl>
                                          <p:spTgt spid="115"/>
                                        </p:tgtEl>
                                      </p:cBhvr>
                                    </p:animEffect>
                                  </p:childTnLst>
                                </p:cTn>
                              </p:par>
                            </p:childTnLst>
                          </p:cTn>
                        </p:par>
                      </p:childTnLst>
                    </p:cTn>
                  </p:par>
                  <p:par>
                    <p:cTn id="334" fill="hold">
                      <p:stCondLst>
                        <p:cond delay="indefinite"/>
                      </p:stCondLst>
                      <p:childTnLst>
                        <p:par>
                          <p:cTn id="335" fill="hold">
                            <p:stCondLst>
                              <p:cond delay="0"/>
                            </p:stCondLst>
                            <p:childTnLst>
                              <p:par>
                                <p:cTn id="336" presetID="9" presetClass="entr" presetSubtype="0" fill="hold" grpId="0" nodeType="clickEffect">
                                  <p:stCondLst>
                                    <p:cond delay="0"/>
                                  </p:stCondLst>
                                  <p:childTnLst>
                                    <p:set>
                                      <p:cBhvr>
                                        <p:cTn id="337" dur="1" fill="hold">
                                          <p:stCondLst>
                                            <p:cond delay="0"/>
                                          </p:stCondLst>
                                        </p:cTn>
                                        <p:tgtEl>
                                          <p:spTgt spid="117"/>
                                        </p:tgtEl>
                                        <p:attrNameLst>
                                          <p:attrName>style.visibility</p:attrName>
                                        </p:attrNameLst>
                                      </p:cBhvr>
                                      <p:to>
                                        <p:strVal val="visible"/>
                                      </p:to>
                                    </p:set>
                                    <p:animEffect transition="in" filter="dissolve">
                                      <p:cBhvr>
                                        <p:cTn id="338"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66" grpId="0" animBg="1"/>
      <p:bldP spid="68" grpId="0" animBg="1"/>
      <p:bldP spid="69" grpId="0" animBg="1"/>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96" grpId="0"/>
      <p:bldP spid="97" grpId="0"/>
      <p:bldP spid="98" grpId="0"/>
      <p:bldP spid="99" grpId="0"/>
      <p:bldP spid="100" grpId="0"/>
      <p:bldP spid="101" grpId="0"/>
      <p:bldP spid="102" grpId="0"/>
      <p:bldP spid="103" grpId="0"/>
      <p:bldP spid="4" grpId="0" animBg="1"/>
      <p:bldP spid="111" grpId="0" animBg="1"/>
      <p:bldP spid="112" grpId="0" animBg="1"/>
      <p:bldP spid="113" grpId="0" animBg="1"/>
      <p:bldP spid="114" grpId="0" animBg="1"/>
      <p:bldP spid="115" grpId="0" animBg="1"/>
      <p:bldP spid="116" grpId="0" animBg="1"/>
      <p:bldP spid="1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C12B-CFC2-DB2A-7474-FA1044B905B0}"/>
              </a:ext>
            </a:extLst>
          </p:cNvPr>
          <p:cNvSpPr>
            <a:spLocks noGrp="1"/>
          </p:cNvSpPr>
          <p:nvPr>
            <p:ph type="title"/>
          </p:nvPr>
        </p:nvSpPr>
        <p:spPr/>
        <p:txBody>
          <a:bodyPr/>
          <a:lstStyle/>
          <a:p>
            <a:r>
              <a:rPr lang="en-GB" dirty="0"/>
              <a:t>Geeks for Geeks Tutorials</a:t>
            </a:r>
            <a:endParaRPr lang="en-SE" dirty="0"/>
          </a:p>
        </p:txBody>
      </p:sp>
      <p:sp>
        <p:nvSpPr>
          <p:cNvPr id="3" name="Content Placeholder 2">
            <a:extLst>
              <a:ext uri="{FF2B5EF4-FFF2-40B4-BE49-F238E27FC236}">
                <a16:creationId xmlns:a16="http://schemas.microsoft.com/office/drawing/2014/main" id="{27BA67A7-AA91-EC0F-1B1A-487BE220C248}"/>
              </a:ext>
            </a:extLst>
          </p:cNvPr>
          <p:cNvSpPr>
            <a:spLocks noGrp="1"/>
          </p:cNvSpPr>
          <p:nvPr>
            <p:ph idx="1"/>
          </p:nvPr>
        </p:nvSpPr>
        <p:spPr>
          <a:xfrm>
            <a:off x="457200" y="1600200"/>
            <a:ext cx="8229600" cy="2659827"/>
          </a:xfrm>
        </p:spPr>
        <p:txBody>
          <a:bodyPr>
            <a:normAutofit lnSpcReduction="10000"/>
          </a:bodyPr>
          <a:lstStyle/>
          <a:p>
            <a:r>
              <a:rPr lang="en-GB" dirty="0">
                <a:hlinkClick r:id="rId2"/>
              </a:rPr>
              <a:t>https://www.geeksforgeeks.org/preorder-traversal-of-binary-tree/</a:t>
            </a:r>
          </a:p>
          <a:p>
            <a:r>
              <a:rPr lang="en-GB" dirty="0">
                <a:hlinkClick r:id="rId2"/>
              </a:rPr>
              <a:t>https://www.geeksforgeeks.org/inorder-traversal-of-binary-tree/</a:t>
            </a:r>
          </a:p>
          <a:p>
            <a:r>
              <a:rPr lang="en-GB" dirty="0">
                <a:hlinkClick r:id="rId2"/>
              </a:rPr>
              <a:t>https://www.geeksforgeeks.org/postorder-traversal-of-binary-tree/</a:t>
            </a:r>
            <a:r>
              <a:rPr lang="en-GB" dirty="0"/>
              <a:t> </a:t>
            </a:r>
          </a:p>
          <a:p>
            <a:r>
              <a:rPr lang="en-GB" dirty="0"/>
              <a:t>Running Example</a:t>
            </a:r>
            <a:endParaRPr lang="en-SE" dirty="0"/>
          </a:p>
        </p:txBody>
      </p:sp>
      <p:pic>
        <p:nvPicPr>
          <p:cNvPr id="2050" name="Picture 2" descr="Example of Binary Tree">
            <a:extLst>
              <a:ext uri="{FF2B5EF4-FFF2-40B4-BE49-F238E27FC236}">
                <a16:creationId xmlns:a16="http://schemas.microsoft.com/office/drawing/2014/main" id="{13EC9468-3CC5-8666-4B95-703A7E122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6" y="3524509"/>
            <a:ext cx="3941164" cy="281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966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C169-6114-3231-0CA7-8B2BC2215502}"/>
              </a:ext>
            </a:extLst>
          </p:cNvPr>
          <p:cNvSpPr>
            <a:spLocks noGrp="1"/>
          </p:cNvSpPr>
          <p:nvPr>
            <p:ph type="title"/>
          </p:nvPr>
        </p:nvSpPr>
        <p:spPr>
          <a:xfrm>
            <a:off x="457200" y="1693584"/>
            <a:ext cx="8229600" cy="1143000"/>
          </a:xfrm>
        </p:spPr>
        <p:txBody>
          <a:bodyPr/>
          <a:lstStyle/>
          <a:p>
            <a:endParaRPr lang="en-SE"/>
          </a:p>
        </p:txBody>
      </p:sp>
      <p:sp>
        <p:nvSpPr>
          <p:cNvPr id="3" name="Content Placeholder 2">
            <a:extLst>
              <a:ext uri="{FF2B5EF4-FFF2-40B4-BE49-F238E27FC236}">
                <a16:creationId xmlns:a16="http://schemas.microsoft.com/office/drawing/2014/main" id="{9F1B754E-2A96-0BB0-8C9A-313BAAEDCA5B}"/>
              </a:ext>
            </a:extLst>
          </p:cNvPr>
          <p:cNvSpPr>
            <a:spLocks noGrp="1"/>
          </p:cNvSpPr>
          <p:nvPr>
            <p:ph idx="1"/>
          </p:nvPr>
        </p:nvSpPr>
        <p:spPr>
          <a:xfrm>
            <a:off x="457200" y="1417315"/>
            <a:ext cx="8229600" cy="4525963"/>
          </a:xfrm>
        </p:spPr>
        <p:txBody>
          <a:bodyPr/>
          <a:lstStyle/>
          <a:p>
            <a:endParaRPr lang="en-SE" dirty="0"/>
          </a:p>
        </p:txBody>
      </p:sp>
      <p:pic>
        <p:nvPicPr>
          <p:cNvPr id="3076" name="Picture 4" descr="Node 1 is visited">
            <a:extLst>
              <a:ext uri="{FF2B5EF4-FFF2-40B4-BE49-F238E27FC236}">
                <a16:creationId xmlns:a16="http://schemas.microsoft.com/office/drawing/2014/main" id="{D35FA18D-095B-5BF9-17D1-AFBF8A4A7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417315"/>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Node 2 is visited">
            <a:extLst>
              <a:ext uri="{FF2B5EF4-FFF2-40B4-BE49-F238E27FC236}">
                <a16:creationId xmlns:a16="http://schemas.microsoft.com/office/drawing/2014/main" id="{63A4EAA7-397E-1078-B1FC-3476B2818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944" y="1417315"/>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Node 4 is visited">
            <a:extLst>
              <a:ext uri="{FF2B5EF4-FFF2-40B4-BE49-F238E27FC236}">
                <a16:creationId xmlns:a16="http://schemas.microsoft.com/office/drawing/2014/main" id="{A0690502-A107-E23A-5ED6-CCCCB424C3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885" y="1417315"/>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Node 5 is visited">
            <a:extLst>
              <a:ext uri="{FF2B5EF4-FFF2-40B4-BE49-F238E27FC236}">
                <a16:creationId xmlns:a16="http://schemas.microsoft.com/office/drawing/2014/main" id="{990EFEBF-3974-03EB-371B-532D0B38FA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3" y="3994799"/>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Node 3 is visited">
            <a:extLst>
              <a:ext uri="{FF2B5EF4-FFF2-40B4-BE49-F238E27FC236}">
                <a16:creationId xmlns:a16="http://schemas.microsoft.com/office/drawing/2014/main" id="{267EDC31-7B15-02F8-471F-190933361D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0015" y="3994799"/>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The complete tree is visited">
            <a:extLst>
              <a:ext uri="{FF2B5EF4-FFF2-40B4-BE49-F238E27FC236}">
                <a16:creationId xmlns:a16="http://schemas.microsoft.com/office/drawing/2014/main" id="{C767C934-A547-D381-8223-08C3C83001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4074" y="3994799"/>
            <a:ext cx="3152680" cy="27031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A210999-FCDE-2F3C-30E1-59CC92222212}"/>
              </a:ext>
            </a:extLst>
          </p:cNvPr>
          <p:cNvSpPr txBox="1">
            <a:spLocks/>
          </p:cNvSpPr>
          <p:nvPr/>
        </p:nvSpPr>
        <p:spPr>
          <a:xfrm>
            <a:off x="457200" y="274638"/>
            <a:ext cx="8229600" cy="1143000"/>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 Pre-order traversal of nodes is 1 -&gt; 2 -&gt; 4 -&gt; 5 -&gt; 3 -&gt; 6</a:t>
            </a:r>
            <a:endParaRPr lang="en-SE" dirty="0"/>
          </a:p>
        </p:txBody>
      </p:sp>
    </p:spTree>
    <p:extLst>
      <p:ext uri="{BB962C8B-B14F-4D97-AF65-F5344CB8AC3E}">
        <p14:creationId xmlns:p14="http://schemas.microsoft.com/office/powerpoint/2010/main" val="3556831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9EE8-E84D-E9A3-7588-23365B155B8D}"/>
              </a:ext>
            </a:extLst>
          </p:cNvPr>
          <p:cNvSpPr>
            <a:spLocks noGrp="1"/>
          </p:cNvSpPr>
          <p:nvPr>
            <p:ph type="title"/>
          </p:nvPr>
        </p:nvSpPr>
        <p:spPr/>
        <p:txBody>
          <a:bodyPr>
            <a:normAutofit fontScale="90000"/>
          </a:bodyPr>
          <a:lstStyle/>
          <a:p>
            <a:r>
              <a:rPr lang="en-GB" dirty="0"/>
              <a:t>In-order traversal of nodes is 4 -&gt; 2 -&gt; 5 -&gt; 1 -&gt; 3 -&gt; 6.</a:t>
            </a:r>
            <a:endParaRPr lang="en-SE" dirty="0"/>
          </a:p>
        </p:txBody>
      </p:sp>
      <p:sp>
        <p:nvSpPr>
          <p:cNvPr id="3" name="Content Placeholder 2">
            <a:extLst>
              <a:ext uri="{FF2B5EF4-FFF2-40B4-BE49-F238E27FC236}">
                <a16:creationId xmlns:a16="http://schemas.microsoft.com/office/drawing/2014/main" id="{AA666C02-EB7C-5644-7ABC-920B430595DC}"/>
              </a:ext>
            </a:extLst>
          </p:cNvPr>
          <p:cNvSpPr>
            <a:spLocks noGrp="1"/>
          </p:cNvSpPr>
          <p:nvPr>
            <p:ph idx="1"/>
          </p:nvPr>
        </p:nvSpPr>
        <p:spPr>
          <a:xfrm>
            <a:off x="457200" y="1879902"/>
            <a:ext cx="8229600" cy="4525963"/>
          </a:xfrm>
        </p:spPr>
        <p:txBody>
          <a:bodyPr/>
          <a:lstStyle/>
          <a:p>
            <a:endParaRPr lang="en-SE" dirty="0"/>
          </a:p>
        </p:txBody>
      </p:sp>
      <p:pic>
        <p:nvPicPr>
          <p:cNvPr id="5122" name="Picture 2" descr="Node 4 is visited">
            <a:extLst>
              <a:ext uri="{FF2B5EF4-FFF2-40B4-BE49-F238E27FC236}">
                <a16:creationId xmlns:a16="http://schemas.microsoft.com/office/drawing/2014/main" id="{955481BD-17A0-225B-000A-335ECE4C0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6" y="142624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ode 2 is visited">
            <a:extLst>
              <a:ext uri="{FF2B5EF4-FFF2-40B4-BE49-F238E27FC236}">
                <a16:creationId xmlns:a16="http://schemas.microsoft.com/office/drawing/2014/main" id="{60ABD76F-EBCE-BD9B-B0A0-7F3033B27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942" y="142624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Node 5 is visited">
            <a:extLst>
              <a:ext uri="{FF2B5EF4-FFF2-40B4-BE49-F238E27FC236}">
                <a16:creationId xmlns:a16="http://schemas.microsoft.com/office/drawing/2014/main" id="{4C56F3CB-B7E3-745F-AD77-F083A69A8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885" y="142624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Node 1 is visited">
            <a:extLst>
              <a:ext uri="{FF2B5EF4-FFF2-40B4-BE49-F238E27FC236}">
                <a16:creationId xmlns:a16="http://schemas.microsoft.com/office/drawing/2014/main" id="{9408121B-7EE0-ACB6-10D2-9D1F2188D2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07" y="3806409"/>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Node 3 is visited">
            <a:extLst>
              <a:ext uri="{FF2B5EF4-FFF2-40B4-BE49-F238E27FC236}">
                <a16:creationId xmlns:a16="http://schemas.microsoft.com/office/drawing/2014/main" id="{2EC8F8EF-14FF-8CAF-76DF-F05F50A8E3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3435" y="3806409"/>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The complete tree is traversed">
            <a:extLst>
              <a:ext uri="{FF2B5EF4-FFF2-40B4-BE49-F238E27FC236}">
                <a16:creationId xmlns:a16="http://schemas.microsoft.com/office/drawing/2014/main" id="{3C475362-84C2-55D6-9C9B-6E4417786B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7884" y="3806409"/>
            <a:ext cx="3206115" cy="274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965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D31E-659A-E0D9-3460-22677089D3A8}"/>
              </a:ext>
            </a:extLst>
          </p:cNvPr>
          <p:cNvSpPr>
            <a:spLocks noGrp="1"/>
          </p:cNvSpPr>
          <p:nvPr>
            <p:ph type="title"/>
          </p:nvPr>
        </p:nvSpPr>
        <p:spPr/>
        <p:txBody>
          <a:bodyPr>
            <a:normAutofit fontScale="90000"/>
          </a:bodyPr>
          <a:lstStyle/>
          <a:p>
            <a:r>
              <a:rPr lang="en-GB" dirty="0"/>
              <a:t>Post-order traversal of nodes is 4 -&gt; 5 -&gt; 2 -&gt; 6 -&gt; 3 -&gt; 1</a:t>
            </a:r>
            <a:endParaRPr lang="en-SE" dirty="0"/>
          </a:p>
        </p:txBody>
      </p:sp>
      <p:sp>
        <p:nvSpPr>
          <p:cNvPr id="3" name="Content Placeholder 2">
            <a:extLst>
              <a:ext uri="{FF2B5EF4-FFF2-40B4-BE49-F238E27FC236}">
                <a16:creationId xmlns:a16="http://schemas.microsoft.com/office/drawing/2014/main" id="{6EDBB74B-FB8C-FBD0-A361-5B96D34B73C4}"/>
              </a:ext>
            </a:extLst>
          </p:cNvPr>
          <p:cNvSpPr>
            <a:spLocks noGrp="1"/>
          </p:cNvSpPr>
          <p:nvPr>
            <p:ph idx="1"/>
          </p:nvPr>
        </p:nvSpPr>
        <p:spPr>
          <a:xfrm>
            <a:off x="457200" y="1998235"/>
            <a:ext cx="8229600" cy="4525963"/>
          </a:xfrm>
        </p:spPr>
        <p:txBody>
          <a:bodyPr/>
          <a:lstStyle/>
          <a:p>
            <a:endParaRPr lang="en-SE" dirty="0"/>
          </a:p>
        </p:txBody>
      </p:sp>
      <p:pic>
        <p:nvPicPr>
          <p:cNvPr id="4098" name="Picture 2" descr="Node 4 is visited">
            <a:extLst>
              <a:ext uri="{FF2B5EF4-FFF2-40B4-BE49-F238E27FC236}">
                <a16:creationId xmlns:a16="http://schemas.microsoft.com/office/drawing/2014/main" id="{57FE7B05-7522-BC07-68AE-B6F457BE7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7713"/>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ode 5 is visited">
            <a:extLst>
              <a:ext uri="{FF2B5EF4-FFF2-40B4-BE49-F238E27FC236}">
                <a16:creationId xmlns:a16="http://schemas.microsoft.com/office/drawing/2014/main" id="{089A8930-32DF-22E9-6918-DB8730E80B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942" y="132771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Node 2 is visited">
            <a:extLst>
              <a:ext uri="{FF2B5EF4-FFF2-40B4-BE49-F238E27FC236}">
                <a16:creationId xmlns:a16="http://schemas.microsoft.com/office/drawing/2014/main" id="{2FA554B9-47B8-89D3-FDB5-E6298C1FEE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6773" y="1327711"/>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Node 3 is visited">
            <a:extLst>
              <a:ext uri="{FF2B5EF4-FFF2-40B4-BE49-F238E27FC236}">
                <a16:creationId xmlns:a16="http://schemas.microsoft.com/office/drawing/2014/main" id="{E330149E-C7F0-613D-F2E8-CD5860BD74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7831" y="3957845"/>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The complete tree is visited">
            <a:extLst>
              <a:ext uri="{FF2B5EF4-FFF2-40B4-BE49-F238E27FC236}">
                <a16:creationId xmlns:a16="http://schemas.microsoft.com/office/drawing/2014/main" id="{63E962D7-1219-F6B5-9F61-8DB0D07F36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956" y="3957845"/>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Node 6 is visited">
            <a:extLst>
              <a:ext uri="{FF2B5EF4-FFF2-40B4-BE49-F238E27FC236}">
                <a16:creationId xmlns:a16="http://schemas.microsoft.com/office/drawing/2014/main" id="{7D6B8405-98AE-06EA-D524-928C094DB9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957845"/>
            <a:ext cx="3206115" cy="274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305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71E5-E093-B03E-B30F-94B89BD919DB}"/>
              </a:ext>
            </a:extLst>
          </p:cNvPr>
          <p:cNvSpPr>
            <a:spLocks noGrp="1"/>
          </p:cNvSpPr>
          <p:nvPr>
            <p:ph type="title"/>
          </p:nvPr>
        </p:nvSpPr>
        <p:spPr/>
        <p:txBody>
          <a:bodyPr/>
          <a:lstStyle/>
          <a:p>
            <a:r>
              <a:rPr lang="en-GB" dirty="0"/>
              <a:t>Summary of Traversals</a:t>
            </a:r>
            <a:endParaRPr lang="en-SE" dirty="0"/>
          </a:p>
        </p:txBody>
      </p:sp>
      <p:sp>
        <p:nvSpPr>
          <p:cNvPr id="3" name="Content Placeholder 2">
            <a:extLst>
              <a:ext uri="{FF2B5EF4-FFF2-40B4-BE49-F238E27FC236}">
                <a16:creationId xmlns:a16="http://schemas.microsoft.com/office/drawing/2014/main" id="{3575A5C0-62A5-214E-4223-E5B36AE59635}"/>
              </a:ext>
            </a:extLst>
          </p:cNvPr>
          <p:cNvSpPr>
            <a:spLocks noGrp="1"/>
          </p:cNvSpPr>
          <p:nvPr>
            <p:ph idx="1"/>
          </p:nvPr>
        </p:nvSpPr>
        <p:spPr/>
        <p:txBody>
          <a:bodyPr>
            <a:normAutofit/>
          </a:bodyPr>
          <a:lstStyle/>
          <a:p>
            <a:pPr algn="l" fontAlgn="base"/>
            <a:r>
              <a:rPr lang="en-GB" sz="2800" b="1" i="0" dirty="0">
                <a:solidFill>
                  <a:srgbClr val="0C0D0E"/>
                </a:solidFill>
                <a:effectLst/>
                <a:latin typeface="inherit"/>
              </a:rPr>
              <a:t>Pre-order traversal</a:t>
            </a:r>
            <a:r>
              <a:rPr lang="en-GB" sz="2800" b="0" i="0" dirty="0">
                <a:solidFill>
                  <a:srgbClr val="0C0D0E"/>
                </a:solidFill>
                <a:effectLst/>
                <a:latin typeface="-apple-system"/>
              </a:rPr>
              <a:t>:</a:t>
            </a:r>
          </a:p>
          <a:p>
            <a:pPr lvl="1" fontAlgn="base"/>
            <a:r>
              <a:rPr lang="en-GB" sz="2400" b="0" i="0" dirty="0">
                <a:solidFill>
                  <a:srgbClr val="0C0D0E"/>
                </a:solidFill>
                <a:effectLst/>
                <a:latin typeface="-apple-system"/>
              </a:rPr>
              <a:t>Begins at the root, ends at the right-most node</a:t>
            </a:r>
          </a:p>
          <a:p>
            <a:pPr fontAlgn="base"/>
            <a:r>
              <a:rPr lang="en-GB" sz="2800" b="1" i="0" dirty="0">
                <a:solidFill>
                  <a:srgbClr val="0C0D0E"/>
                </a:solidFill>
                <a:effectLst/>
                <a:latin typeface="inherit"/>
              </a:rPr>
              <a:t>In-order traversal</a:t>
            </a:r>
            <a:r>
              <a:rPr lang="en-GB" sz="2800" b="0" i="0" dirty="0">
                <a:solidFill>
                  <a:srgbClr val="0C0D0E"/>
                </a:solidFill>
                <a:effectLst/>
                <a:latin typeface="-apple-system"/>
              </a:rPr>
              <a:t>:</a:t>
            </a:r>
          </a:p>
          <a:p>
            <a:pPr lvl="1" fontAlgn="base"/>
            <a:r>
              <a:rPr lang="en-GB" sz="2400" b="0" i="0" dirty="0">
                <a:solidFill>
                  <a:srgbClr val="0C0D0E"/>
                </a:solidFill>
                <a:effectLst/>
                <a:latin typeface="-apple-system"/>
              </a:rPr>
              <a:t>Begins at the left-most node, ends at the rightmost node</a:t>
            </a:r>
          </a:p>
          <a:p>
            <a:pPr fontAlgn="base"/>
            <a:r>
              <a:rPr lang="en-GB" sz="2800" b="1" i="0" dirty="0">
                <a:solidFill>
                  <a:srgbClr val="0C0D0E"/>
                </a:solidFill>
                <a:effectLst/>
                <a:latin typeface="inherit"/>
              </a:rPr>
              <a:t>Post-order traversal</a:t>
            </a:r>
            <a:r>
              <a:rPr lang="en-GB" sz="2800" b="0" i="0" dirty="0">
                <a:solidFill>
                  <a:srgbClr val="0C0D0E"/>
                </a:solidFill>
                <a:effectLst/>
                <a:latin typeface="-apple-system"/>
              </a:rPr>
              <a:t>:</a:t>
            </a:r>
          </a:p>
          <a:p>
            <a:pPr lvl="1" fontAlgn="base"/>
            <a:r>
              <a:rPr lang="en-GB" sz="2400" b="0" i="0" dirty="0">
                <a:solidFill>
                  <a:srgbClr val="0C0D0E"/>
                </a:solidFill>
                <a:effectLst/>
                <a:latin typeface="-apple-system"/>
              </a:rPr>
              <a:t>Begins with the left-most node, ends with the root</a:t>
            </a:r>
            <a:endParaRPr lang="en-SE" sz="2400" dirty="0"/>
          </a:p>
        </p:txBody>
      </p:sp>
    </p:spTree>
    <p:extLst>
      <p:ext uri="{BB962C8B-B14F-4D97-AF65-F5344CB8AC3E}">
        <p14:creationId xmlns:p14="http://schemas.microsoft.com/office/powerpoint/2010/main" val="2706631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A260-E369-024E-9825-366BC30C0016}"/>
              </a:ext>
            </a:extLst>
          </p:cNvPr>
          <p:cNvSpPr>
            <a:spLocks noGrp="1"/>
          </p:cNvSpPr>
          <p:nvPr>
            <p:ph type="title"/>
          </p:nvPr>
        </p:nvSpPr>
        <p:spPr/>
        <p:txBody>
          <a:bodyPr/>
          <a:lstStyle/>
          <a:p>
            <a:r>
              <a:rPr lang="en-US" dirty="0"/>
              <a:t>Motivation for Binary Search Tree</a:t>
            </a:r>
          </a:p>
        </p:txBody>
      </p:sp>
      <p:sp>
        <p:nvSpPr>
          <p:cNvPr id="4" name="Rectangle 3">
            <a:extLst>
              <a:ext uri="{FF2B5EF4-FFF2-40B4-BE49-F238E27FC236}">
                <a16:creationId xmlns:a16="http://schemas.microsoft.com/office/drawing/2014/main" id="{11F45745-3F36-454F-8E94-ACDCB4F090A6}"/>
              </a:ext>
            </a:extLst>
          </p:cNvPr>
          <p:cNvSpPr/>
          <p:nvPr/>
        </p:nvSpPr>
        <p:spPr>
          <a:xfrm>
            <a:off x="72145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Agra</a:t>
            </a:r>
          </a:p>
        </p:txBody>
      </p:sp>
      <p:sp>
        <p:nvSpPr>
          <p:cNvPr id="5" name="Rectangle 4">
            <a:extLst>
              <a:ext uri="{FF2B5EF4-FFF2-40B4-BE49-F238E27FC236}">
                <a16:creationId xmlns:a16="http://schemas.microsoft.com/office/drawing/2014/main" id="{E32A2BA9-6F0B-0448-813D-72354747DE60}"/>
              </a:ext>
            </a:extLst>
          </p:cNvPr>
          <p:cNvSpPr/>
          <p:nvPr/>
        </p:nvSpPr>
        <p:spPr>
          <a:xfrm>
            <a:off x="167779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Beijing</a:t>
            </a:r>
          </a:p>
        </p:txBody>
      </p:sp>
      <p:sp>
        <p:nvSpPr>
          <p:cNvPr id="6" name="Rectangle 5">
            <a:extLst>
              <a:ext uri="{FF2B5EF4-FFF2-40B4-BE49-F238E27FC236}">
                <a16:creationId xmlns:a16="http://schemas.microsoft.com/office/drawing/2014/main" id="{15A30A4D-1C25-2F4F-82E5-C2346B03A35A}"/>
              </a:ext>
            </a:extLst>
          </p:cNvPr>
          <p:cNvSpPr/>
          <p:nvPr/>
        </p:nvSpPr>
        <p:spPr>
          <a:xfrm>
            <a:off x="263414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7" name="Rectangle 6">
            <a:extLst>
              <a:ext uri="{FF2B5EF4-FFF2-40B4-BE49-F238E27FC236}">
                <a16:creationId xmlns:a16="http://schemas.microsoft.com/office/drawing/2014/main" id="{C1D59D20-30B5-7542-AB01-B63F418712E5}"/>
              </a:ext>
            </a:extLst>
          </p:cNvPr>
          <p:cNvSpPr/>
          <p:nvPr/>
        </p:nvSpPr>
        <p:spPr>
          <a:xfrm>
            <a:off x="359048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Essen</a:t>
            </a:r>
          </a:p>
        </p:txBody>
      </p:sp>
      <p:sp>
        <p:nvSpPr>
          <p:cNvPr id="8" name="Rectangle 7">
            <a:extLst>
              <a:ext uri="{FF2B5EF4-FFF2-40B4-BE49-F238E27FC236}">
                <a16:creationId xmlns:a16="http://schemas.microsoft.com/office/drawing/2014/main" id="{769CA3C9-883A-F844-B660-4BA952BD9EC5}"/>
              </a:ext>
            </a:extLst>
          </p:cNvPr>
          <p:cNvSpPr/>
          <p:nvPr/>
        </p:nvSpPr>
        <p:spPr>
          <a:xfrm>
            <a:off x="454683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Lagos</a:t>
            </a:r>
          </a:p>
        </p:txBody>
      </p:sp>
      <p:sp>
        <p:nvSpPr>
          <p:cNvPr id="9" name="Rectangle 8">
            <a:extLst>
              <a:ext uri="{FF2B5EF4-FFF2-40B4-BE49-F238E27FC236}">
                <a16:creationId xmlns:a16="http://schemas.microsoft.com/office/drawing/2014/main" id="{9CAE2C50-1AC5-0D4D-B4AB-E57CEC49B4B5}"/>
              </a:ext>
            </a:extLst>
          </p:cNvPr>
          <p:cNvSpPr/>
          <p:nvPr/>
        </p:nvSpPr>
        <p:spPr>
          <a:xfrm>
            <a:off x="5503178" y="1436454"/>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Montreal</a:t>
            </a:r>
          </a:p>
        </p:txBody>
      </p:sp>
      <p:sp>
        <p:nvSpPr>
          <p:cNvPr id="10" name="Rectangle 9">
            <a:extLst>
              <a:ext uri="{FF2B5EF4-FFF2-40B4-BE49-F238E27FC236}">
                <a16:creationId xmlns:a16="http://schemas.microsoft.com/office/drawing/2014/main" id="{9F2799FD-F98B-2246-8728-E43AE986DBA3}"/>
              </a:ext>
            </a:extLst>
          </p:cNvPr>
          <p:cNvSpPr/>
          <p:nvPr/>
        </p:nvSpPr>
        <p:spPr>
          <a:xfrm>
            <a:off x="6518246"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Quito</a:t>
            </a:r>
          </a:p>
        </p:txBody>
      </p:sp>
      <p:sp>
        <p:nvSpPr>
          <p:cNvPr id="11" name="TextBox 10">
            <a:extLst>
              <a:ext uri="{FF2B5EF4-FFF2-40B4-BE49-F238E27FC236}">
                <a16:creationId xmlns:a16="http://schemas.microsoft.com/office/drawing/2014/main" id="{D38B99DF-D957-C14F-AC17-3446F5388A55}"/>
              </a:ext>
            </a:extLst>
          </p:cNvPr>
          <p:cNvSpPr txBox="1"/>
          <p:nvPr/>
        </p:nvSpPr>
        <p:spPr>
          <a:xfrm>
            <a:off x="721453" y="3062042"/>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12" name="Rectangle 11">
            <a:extLst>
              <a:ext uri="{FF2B5EF4-FFF2-40B4-BE49-F238E27FC236}">
                <a16:creationId xmlns:a16="http://schemas.microsoft.com/office/drawing/2014/main" id="{0C0A1C0F-F973-DD43-AD76-DEDAF3B57DE1}"/>
              </a:ext>
            </a:extLst>
          </p:cNvPr>
          <p:cNvSpPr/>
          <p:nvPr/>
        </p:nvSpPr>
        <p:spPr>
          <a:xfrm>
            <a:off x="1805031" y="3007567"/>
            <a:ext cx="956345" cy="478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16" name="Up Arrow 15">
            <a:extLst>
              <a:ext uri="{FF2B5EF4-FFF2-40B4-BE49-F238E27FC236}">
                <a16:creationId xmlns:a16="http://schemas.microsoft.com/office/drawing/2014/main" id="{B0D44E38-E209-594E-A51D-947DA57EC5C4}"/>
              </a:ext>
            </a:extLst>
          </p:cNvPr>
          <p:cNvSpPr/>
          <p:nvPr/>
        </p:nvSpPr>
        <p:spPr>
          <a:xfrm>
            <a:off x="3942825" y="2199853"/>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9F1AA0-0E70-2D49-9663-B6B5B4CD50DC}"/>
              </a:ext>
            </a:extLst>
          </p:cNvPr>
          <p:cNvSpPr/>
          <p:nvPr/>
        </p:nvSpPr>
        <p:spPr>
          <a:xfrm>
            <a:off x="3447873" y="2938262"/>
            <a:ext cx="3330431" cy="584775"/>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Sorted arrays are good for search, but bad for insertion/removal</a:t>
            </a:r>
          </a:p>
        </p:txBody>
      </p:sp>
      <p:sp>
        <p:nvSpPr>
          <p:cNvPr id="18" name="Up Arrow 17">
            <a:extLst>
              <a:ext uri="{FF2B5EF4-FFF2-40B4-BE49-F238E27FC236}">
                <a16:creationId xmlns:a16="http://schemas.microsoft.com/office/drawing/2014/main" id="{FEB8AE1A-4774-3A4F-B7D5-FF38D0F209E5}"/>
              </a:ext>
            </a:extLst>
          </p:cNvPr>
          <p:cNvSpPr/>
          <p:nvPr/>
        </p:nvSpPr>
        <p:spPr>
          <a:xfrm>
            <a:off x="2030135" y="2199852"/>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9201F3B4-6B76-BA48-8F82-3E4B23F4537E}"/>
              </a:ext>
            </a:extLst>
          </p:cNvPr>
          <p:cNvSpPr/>
          <p:nvPr/>
        </p:nvSpPr>
        <p:spPr>
          <a:xfrm>
            <a:off x="2986480" y="2199851"/>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FD0B4D7-D21A-A848-A0C6-CE163307EFDF}"/>
              </a:ext>
            </a:extLst>
          </p:cNvPr>
          <p:cNvSpPr txBox="1"/>
          <p:nvPr/>
        </p:nvSpPr>
        <p:spPr>
          <a:xfrm>
            <a:off x="4706223" y="2235342"/>
            <a:ext cx="3154261" cy="584775"/>
          </a:xfrm>
          <a:prstGeom prst="rect">
            <a:avLst/>
          </a:prstGeom>
          <a:noFill/>
        </p:spPr>
        <p:txBody>
          <a:bodyPr wrap="square" rtlCol="0">
            <a:spAutoFit/>
          </a:bodyPr>
          <a:lstStyle/>
          <a:p>
            <a:r>
              <a:rPr lang="en-US" altLang="zh-CN" sz="1600" dirty="0">
                <a:solidFill>
                  <a:schemeClr val="accent6"/>
                </a:solidFill>
                <a:latin typeface="Arial" panose="020B0604020202020204" pitchFamily="34" charset="0"/>
                <a:cs typeface="Arial" panose="020B0604020202020204" pitchFamily="34" charset="0"/>
              </a:rPr>
              <a:t>Binary</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a:t>
            </a:r>
            <a:r>
              <a:rPr lang="en-US" altLang="zh-CN" sz="1600" dirty="0" err="1">
                <a:solidFill>
                  <a:schemeClr val="accent6"/>
                </a:solidFill>
                <a:latin typeface="Arial" panose="020B0604020202020204" pitchFamily="34" charset="0"/>
                <a:cs typeface="Arial" panose="020B0604020202020204" pitchFamily="34" charset="0"/>
              </a:rPr>
              <a:t>logn</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get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rid</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half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each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time</a:t>
            </a:r>
            <a:r>
              <a:rPr lang="zh-CN" altLang="en-US" sz="1600" dirty="0">
                <a:solidFill>
                  <a:schemeClr val="accent6"/>
                </a:solidFill>
                <a:latin typeface="Arial" panose="020B0604020202020204" pitchFamily="34" charset="0"/>
                <a:cs typeface="Arial" panose="020B0604020202020204" pitchFamily="34" charset="0"/>
              </a:rPr>
              <a:t> </a:t>
            </a:r>
            <a:endParaRPr lang="en-US" sz="1600" dirty="0">
              <a:solidFill>
                <a:schemeClr val="accent6"/>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ED1C0F8E-7F47-654B-9971-86A8A95DA08D}"/>
              </a:ext>
            </a:extLst>
          </p:cNvPr>
          <p:cNvSpPr/>
          <p:nvPr/>
        </p:nvSpPr>
        <p:spPr>
          <a:xfrm>
            <a:off x="16001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Agra</a:t>
            </a:r>
          </a:p>
        </p:txBody>
      </p:sp>
      <p:sp>
        <p:nvSpPr>
          <p:cNvPr id="22" name="Rectangle 21">
            <a:extLst>
              <a:ext uri="{FF2B5EF4-FFF2-40B4-BE49-F238E27FC236}">
                <a16:creationId xmlns:a16="http://schemas.microsoft.com/office/drawing/2014/main" id="{5BDA3E60-CF3A-DE41-920F-021134A06B78}"/>
              </a:ext>
            </a:extLst>
          </p:cNvPr>
          <p:cNvSpPr/>
          <p:nvPr/>
        </p:nvSpPr>
        <p:spPr>
          <a:xfrm>
            <a:off x="1116365" y="4771277"/>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Beijing</a:t>
            </a:r>
          </a:p>
        </p:txBody>
      </p:sp>
      <p:sp>
        <p:nvSpPr>
          <p:cNvPr id="23" name="Rectangle 22">
            <a:extLst>
              <a:ext uri="{FF2B5EF4-FFF2-40B4-BE49-F238E27FC236}">
                <a16:creationId xmlns:a16="http://schemas.microsoft.com/office/drawing/2014/main" id="{DAC5B65C-FC57-3745-9E52-B7B7C8C29508}"/>
              </a:ext>
            </a:extLst>
          </p:cNvPr>
          <p:cNvSpPr/>
          <p:nvPr/>
        </p:nvSpPr>
        <p:spPr>
          <a:xfrm>
            <a:off x="207270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Chicago</a:t>
            </a:r>
          </a:p>
        </p:txBody>
      </p:sp>
      <p:sp>
        <p:nvSpPr>
          <p:cNvPr id="24" name="Rectangle 23">
            <a:extLst>
              <a:ext uri="{FF2B5EF4-FFF2-40B4-BE49-F238E27FC236}">
                <a16:creationId xmlns:a16="http://schemas.microsoft.com/office/drawing/2014/main" id="{59951B46-AC80-7C47-92AF-F7258F569B6E}"/>
              </a:ext>
            </a:extLst>
          </p:cNvPr>
          <p:cNvSpPr/>
          <p:nvPr/>
        </p:nvSpPr>
        <p:spPr>
          <a:xfrm>
            <a:off x="2760606" y="3989030"/>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Essen</a:t>
            </a:r>
          </a:p>
        </p:txBody>
      </p:sp>
      <p:sp>
        <p:nvSpPr>
          <p:cNvPr id="25" name="Rectangle 24">
            <a:extLst>
              <a:ext uri="{FF2B5EF4-FFF2-40B4-BE49-F238E27FC236}">
                <a16:creationId xmlns:a16="http://schemas.microsoft.com/office/drawing/2014/main" id="{8B1FD15B-CFD8-054F-9D1B-452253BF8279}"/>
              </a:ext>
            </a:extLst>
          </p:cNvPr>
          <p:cNvSpPr/>
          <p:nvPr/>
        </p:nvSpPr>
        <p:spPr>
          <a:xfrm>
            <a:off x="348205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Lagos</a:t>
            </a:r>
          </a:p>
        </p:txBody>
      </p:sp>
      <p:sp>
        <p:nvSpPr>
          <p:cNvPr id="26" name="Rectangle 25">
            <a:extLst>
              <a:ext uri="{FF2B5EF4-FFF2-40B4-BE49-F238E27FC236}">
                <a16:creationId xmlns:a16="http://schemas.microsoft.com/office/drawing/2014/main" id="{1B14B64B-A37C-9E4F-BD43-CEE7183BB1CE}"/>
              </a:ext>
            </a:extLst>
          </p:cNvPr>
          <p:cNvSpPr/>
          <p:nvPr/>
        </p:nvSpPr>
        <p:spPr>
          <a:xfrm>
            <a:off x="4438405" y="4771277"/>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Montreal</a:t>
            </a:r>
          </a:p>
        </p:txBody>
      </p:sp>
      <p:sp>
        <p:nvSpPr>
          <p:cNvPr id="27" name="Rectangle 26">
            <a:extLst>
              <a:ext uri="{FF2B5EF4-FFF2-40B4-BE49-F238E27FC236}">
                <a16:creationId xmlns:a16="http://schemas.microsoft.com/office/drawing/2014/main" id="{70D89CF9-0E20-244C-A5BA-EE31924E2214}"/>
              </a:ext>
            </a:extLst>
          </p:cNvPr>
          <p:cNvSpPr/>
          <p:nvPr/>
        </p:nvSpPr>
        <p:spPr>
          <a:xfrm>
            <a:off x="5453472"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Quito</a:t>
            </a:r>
          </a:p>
        </p:txBody>
      </p:sp>
      <p:cxnSp>
        <p:nvCxnSpPr>
          <p:cNvPr id="29" name="Straight Connector 28">
            <a:extLst>
              <a:ext uri="{FF2B5EF4-FFF2-40B4-BE49-F238E27FC236}">
                <a16:creationId xmlns:a16="http://schemas.microsoft.com/office/drawing/2014/main" id="{4F07579F-4020-7741-B808-DDB99C9CE219}"/>
              </a:ext>
            </a:extLst>
          </p:cNvPr>
          <p:cNvCxnSpPr>
            <a:cxnSpLocks/>
            <a:stCxn id="24" idx="3"/>
          </p:cNvCxnSpPr>
          <p:nvPr/>
        </p:nvCxnSpPr>
        <p:spPr>
          <a:xfrm>
            <a:off x="3716951" y="4282645"/>
            <a:ext cx="721453" cy="502818"/>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591BDB0-E94D-1843-9C4F-97621966060F}"/>
              </a:ext>
            </a:extLst>
          </p:cNvPr>
          <p:cNvCxnSpPr>
            <a:cxnSpLocks/>
            <a:stCxn id="24" idx="1"/>
          </p:cNvCxnSpPr>
          <p:nvPr/>
        </p:nvCxnSpPr>
        <p:spPr>
          <a:xfrm flipH="1">
            <a:off x="2072709" y="4282645"/>
            <a:ext cx="687897" cy="511002"/>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FCA607E-7774-364F-8E67-81D6E2EB1F3D}"/>
              </a:ext>
            </a:extLst>
          </p:cNvPr>
          <p:cNvCxnSpPr>
            <a:cxnSpLocks/>
            <a:endCxn id="25" idx="0"/>
          </p:cNvCxnSpPr>
          <p:nvPr/>
        </p:nvCxnSpPr>
        <p:spPr>
          <a:xfrm flipH="1">
            <a:off x="3960232" y="5358507"/>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124FDC8-90F0-C648-9BC8-3877E5DDA579}"/>
              </a:ext>
            </a:extLst>
          </p:cNvPr>
          <p:cNvCxnSpPr>
            <a:cxnSpLocks/>
            <a:endCxn id="21" idx="0"/>
          </p:cNvCxnSpPr>
          <p:nvPr/>
        </p:nvCxnSpPr>
        <p:spPr>
          <a:xfrm flipH="1">
            <a:off x="638192" y="5358507"/>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A29F17E-1284-C949-90F9-30AC7F35EAB7}"/>
              </a:ext>
            </a:extLst>
          </p:cNvPr>
          <p:cNvCxnSpPr>
            <a:cxnSpLocks/>
            <a:endCxn id="23" idx="0"/>
          </p:cNvCxnSpPr>
          <p:nvPr/>
        </p:nvCxnSpPr>
        <p:spPr>
          <a:xfrm>
            <a:off x="2072709" y="5380877"/>
            <a:ext cx="478173" cy="378705"/>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972BB02-379E-0645-AFBF-86DFF027FF94}"/>
              </a:ext>
            </a:extLst>
          </p:cNvPr>
          <p:cNvCxnSpPr>
            <a:cxnSpLocks/>
            <a:endCxn id="27" idx="0"/>
          </p:cNvCxnSpPr>
          <p:nvPr/>
        </p:nvCxnSpPr>
        <p:spPr>
          <a:xfrm>
            <a:off x="5453472" y="5380877"/>
            <a:ext cx="478173" cy="378705"/>
          </a:xfrm>
          <a:prstGeom prst="line">
            <a:avLst/>
          </a:prstGeom>
          <a:ln w="19050"/>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A283E49F-C14D-7648-8EF7-A4E7F6B99E22}"/>
              </a:ext>
            </a:extLst>
          </p:cNvPr>
          <p:cNvSpPr/>
          <p:nvPr/>
        </p:nvSpPr>
        <p:spPr>
          <a:xfrm>
            <a:off x="2868962" y="3449889"/>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B45C08BC-E4AA-E744-8BD0-466F77D61058}"/>
              </a:ext>
            </a:extLst>
          </p:cNvPr>
          <p:cNvCxnSpPr>
            <a:cxnSpLocks/>
            <a:stCxn id="24" idx="0"/>
          </p:cNvCxnSpPr>
          <p:nvPr/>
        </p:nvCxnSpPr>
        <p:spPr>
          <a:xfrm flipH="1" flipV="1">
            <a:off x="3238778" y="3766023"/>
            <a:ext cx="1" cy="223007"/>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5692F8F8-4276-6B49-9093-89225B0B7D0D}"/>
              </a:ext>
            </a:extLst>
          </p:cNvPr>
          <p:cNvSpPr/>
          <p:nvPr/>
        </p:nvSpPr>
        <p:spPr>
          <a:xfrm>
            <a:off x="5113089" y="3542585"/>
            <a:ext cx="3930243" cy="1200329"/>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So now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do the same kind 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fast</a:t>
            </a:r>
            <a:r>
              <a:rPr lang="en-US" dirty="0">
                <a:latin typeface="Times New Roman" panose="02020603050405020304" pitchFamily="18" charset="0"/>
                <a:cs typeface="Times New Roman" panose="02020603050405020304" pitchFamily="18" charset="0"/>
              </a:rPr>
              <a:t> searching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did within an array, but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also</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get the benefit of a fast insert and a fast removal that a tree provides.</a:t>
            </a:r>
          </a:p>
        </p:txBody>
      </p:sp>
      <p:cxnSp>
        <p:nvCxnSpPr>
          <p:cNvPr id="59" name="Straight Connector 58">
            <a:extLst>
              <a:ext uri="{FF2B5EF4-FFF2-40B4-BE49-F238E27FC236}">
                <a16:creationId xmlns:a16="http://schemas.microsoft.com/office/drawing/2014/main" id="{8F63C63D-7A21-F94F-9406-3D6B3F486157}"/>
              </a:ext>
            </a:extLst>
          </p:cNvPr>
          <p:cNvCxnSpPr/>
          <p:nvPr/>
        </p:nvCxnSpPr>
        <p:spPr>
          <a:xfrm>
            <a:off x="3804406" y="3485848"/>
            <a:ext cx="2617364"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9907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7"/>
                                        </p:tgtEl>
                                        <p:attrNameLst>
                                          <p:attrName>fillcolor</p:attrName>
                                        </p:attrNameLst>
                                      </p:cBhvr>
                                      <p:to>
                                        <a:schemeClr val="bg2"/>
                                      </p:to>
                                    </p:animClr>
                                    <p:set>
                                      <p:cBhvr>
                                        <p:cTn id="41" dur="2000" fill="hold"/>
                                        <p:tgtEl>
                                          <p:spTgt spid="7"/>
                                        </p:tgtEl>
                                        <p:attrNameLst>
                                          <p:attrName>fill.type</p:attrName>
                                        </p:attrNameLst>
                                      </p:cBhvr>
                                      <p:to>
                                        <p:strVal val="solid"/>
                                      </p:to>
                                    </p:set>
                                    <p:set>
                                      <p:cBhvr>
                                        <p:cTn id="42" dur="2000" fill="hold"/>
                                        <p:tgtEl>
                                          <p:spTgt spid="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8"/>
                                        </p:tgtEl>
                                        <p:attrNameLst>
                                          <p:attrName>fillcolor</p:attrName>
                                        </p:attrNameLst>
                                      </p:cBhvr>
                                      <p:to>
                                        <a:schemeClr val="bg2"/>
                                      </p:to>
                                    </p:animClr>
                                    <p:set>
                                      <p:cBhvr>
                                        <p:cTn id="45" dur="2000" fill="hold"/>
                                        <p:tgtEl>
                                          <p:spTgt spid="8"/>
                                        </p:tgtEl>
                                        <p:attrNameLst>
                                          <p:attrName>fill.type</p:attrName>
                                        </p:attrNameLst>
                                      </p:cBhvr>
                                      <p:to>
                                        <p:strVal val="solid"/>
                                      </p:to>
                                    </p:set>
                                    <p:set>
                                      <p:cBhvr>
                                        <p:cTn id="46" dur="2000" fill="hold"/>
                                        <p:tgtEl>
                                          <p:spTgt spid="8"/>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9"/>
                                        </p:tgtEl>
                                        <p:attrNameLst>
                                          <p:attrName>fillcolor</p:attrName>
                                        </p:attrNameLst>
                                      </p:cBhvr>
                                      <p:to>
                                        <a:schemeClr val="bg2"/>
                                      </p:to>
                                    </p:animClr>
                                    <p:set>
                                      <p:cBhvr>
                                        <p:cTn id="49" dur="2000" fill="hold"/>
                                        <p:tgtEl>
                                          <p:spTgt spid="9"/>
                                        </p:tgtEl>
                                        <p:attrNameLst>
                                          <p:attrName>fill.type</p:attrName>
                                        </p:attrNameLst>
                                      </p:cBhvr>
                                      <p:to>
                                        <p:strVal val="solid"/>
                                      </p:to>
                                    </p:set>
                                    <p:set>
                                      <p:cBhvr>
                                        <p:cTn id="50" dur="2000" fill="hold"/>
                                        <p:tgtEl>
                                          <p:spTgt spid="9"/>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000" fill="hold"/>
                                        <p:tgtEl>
                                          <p:spTgt spid="10"/>
                                        </p:tgtEl>
                                        <p:attrNameLst>
                                          <p:attrName>fillcolor</p:attrName>
                                        </p:attrNameLst>
                                      </p:cBhvr>
                                      <p:to>
                                        <a:schemeClr val="bg2"/>
                                      </p:to>
                                    </p:animClr>
                                    <p:set>
                                      <p:cBhvr>
                                        <p:cTn id="53" dur="2000" fill="hold"/>
                                        <p:tgtEl>
                                          <p:spTgt spid="10"/>
                                        </p:tgtEl>
                                        <p:attrNameLst>
                                          <p:attrName>fill.type</p:attrName>
                                        </p:attrNameLst>
                                      </p:cBhvr>
                                      <p:to>
                                        <p:strVal val="solid"/>
                                      </p:to>
                                    </p:set>
                                    <p:set>
                                      <p:cBhvr>
                                        <p:cTn id="54" dur="2000" fill="hold"/>
                                        <p:tgtEl>
                                          <p:spTgt spid="10"/>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16"/>
                                        </p:tgtEl>
                                      </p:cBhvr>
                                    </p:animEffect>
                                    <p:set>
                                      <p:cBhvr>
                                        <p:cTn id="59" dur="1" fill="hold">
                                          <p:stCondLst>
                                            <p:cond delay="4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dissolv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dir="cw">
                                      <p:cBhvr>
                                        <p:cTn id="68" dur="2000" fill="hold"/>
                                        <p:tgtEl>
                                          <p:spTgt spid="4"/>
                                        </p:tgtEl>
                                        <p:attrNameLst>
                                          <p:attrName>fillcolor</p:attrName>
                                        </p:attrNameLst>
                                      </p:cBhvr>
                                      <p:to>
                                        <a:schemeClr val="bg2"/>
                                      </p:to>
                                    </p:animClr>
                                    <p:set>
                                      <p:cBhvr>
                                        <p:cTn id="69" dur="2000" fill="hold"/>
                                        <p:tgtEl>
                                          <p:spTgt spid="4"/>
                                        </p:tgtEl>
                                        <p:attrNameLst>
                                          <p:attrName>fill.type</p:attrName>
                                        </p:attrNameLst>
                                      </p:cBhvr>
                                      <p:to>
                                        <p:strVal val="solid"/>
                                      </p:to>
                                    </p:set>
                                    <p:set>
                                      <p:cBhvr>
                                        <p:cTn id="70" dur="2000" fill="hold"/>
                                        <p:tgtEl>
                                          <p:spTgt spid="4"/>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5"/>
                                        </p:tgtEl>
                                        <p:attrNameLst>
                                          <p:attrName>fillcolor</p:attrName>
                                        </p:attrNameLst>
                                      </p:cBhvr>
                                      <p:to>
                                        <a:schemeClr val="bg2"/>
                                      </p:to>
                                    </p:animClr>
                                    <p:set>
                                      <p:cBhvr>
                                        <p:cTn id="73" dur="2000" fill="hold"/>
                                        <p:tgtEl>
                                          <p:spTgt spid="5"/>
                                        </p:tgtEl>
                                        <p:attrNameLst>
                                          <p:attrName>fill.type</p:attrName>
                                        </p:attrNameLst>
                                      </p:cBhvr>
                                      <p:to>
                                        <p:strVal val="solid"/>
                                      </p:to>
                                    </p:set>
                                    <p:set>
                                      <p:cBhvr>
                                        <p:cTn id="74" dur="2000" fill="hold"/>
                                        <p:tgtEl>
                                          <p:spTgt spid="5"/>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grpId="1" nodeType="clickEffect">
                                  <p:stCondLst>
                                    <p:cond delay="0"/>
                                  </p:stCondLst>
                                  <p:childTnLst>
                                    <p:animEffect transition="out" filter="dissolve">
                                      <p:cBhvr>
                                        <p:cTn id="78" dur="500"/>
                                        <p:tgtEl>
                                          <p:spTgt spid="18"/>
                                        </p:tgtEl>
                                      </p:cBhvr>
                                    </p:animEffect>
                                    <p:set>
                                      <p:cBhvr>
                                        <p:cTn id="79" dur="1" fill="hold">
                                          <p:stCondLst>
                                            <p:cond delay="499"/>
                                          </p:stCondLst>
                                        </p:cTn>
                                        <p:tgtEl>
                                          <p:spTgt spid="18"/>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dissolv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dissolve">
                                      <p:cBhvr>
                                        <p:cTn id="94" dur="500"/>
                                        <p:tgtEl>
                                          <p:spTgt spid="20"/>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dissolve">
                                      <p:cBhvr>
                                        <p:cTn id="99" dur="500"/>
                                        <p:tgtEl>
                                          <p:spTgt spid="59"/>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dissolve">
                                      <p:cBhvr>
                                        <p:cTn id="104" dur="500"/>
                                        <p:tgtEl>
                                          <p:spTgt spid="2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dissolve">
                                      <p:cBhvr>
                                        <p:cTn id="107" dur="500"/>
                                        <p:tgtEl>
                                          <p:spTgt spid="2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dissolve">
                                      <p:cBhvr>
                                        <p:cTn id="110" dur="500"/>
                                        <p:tgtEl>
                                          <p:spTgt spid="2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dissolve">
                                      <p:cBhvr>
                                        <p:cTn id="113" dur="500"/>
                                        <p:tgtEl>
                                          <p:spTgt spid="24"/>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dissolve">
                                      <p:cBhvr>
                                        <p:cTn id="116" dur="500"/>
                                        <p:tgtEl>
                                          <p:spTgt spid="2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dissolve">
                                      <p:cBhvr>
                                        <p:cTn id="119" dur="500"/>
                                        <p:tgtEl>
                                          <p:spTgt spid="26"/>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dissolve">
                                      <p:cBhvr>
                                        <p:cTn id="122" dur="500"/>
                                        <p:tgtEl>
                                          <p:spTgt spid="27"/>
                                        </p:tgtEl>
                                      </p:cBhvr>
                                    </p:animEffect>
                                  </p:childTnLst>
                                </p:cTn>
                              </p:par>
                              <p:par>
                                <p:cTn id="123" presetID="9" presetClass="entr" presetSubtype="0" fill="hold"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dissolve">
                                      <p:cBhvr>
                                        <p:cTn id="131" dur="500"/>
                                        <p:tgtEl>
                                          <p:spTgt spid="31"/>
                                        </p:tgtEl>
                                      </p:cBhvr>
                                    </p:animEffect>
                                  </p:childTnLst>
                                </p:cTn>
                              </p:par>
                              <p:par>
                                <p:cTn id="132" presetID="9" presetClass="entr" presetSubtype="0" fill="hold"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dissolve">
                                      <p:cBhvr>
                                        <p:cTn id="134" dur="500"/>
                                        <p:tgtEl>
                                          <p:spTgt spid="32"/>
                                        </p:tgtEl>
                                      </p:cBhvr>
                                    </p:animEffect>
                                  </p:childTnLst>
                                </p:cTn>
                              </p:par>
                              <p:par>
                                <p:cTn id="135" presetID="9"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dissolve">
                                      <p:cBhvr>
                                        <p:cTn id="137" dur="500"/>
                                        <p:tgtEl>
                                          <p:spTgt spid="33"/>
                                        </p:tgtEl>
                                      </p:cBhvr>
                                    </p:animEffect>
                                  </p:childTnLst>
                                </p:cTn>
                              </p:par>
                              <p:par>
                                <p:cTn id="138" presetID="9" presetClass="entr" presetSubtype="0" fill="hold" nodeType="with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dissolve">
                                      <p:cBhvr>
                                        <p:cTn id="140" dur="500"/>
                                        <p:tgtEl>
                                          <p:spTgt spid="34"/>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dissolve">
                                      <p:cBhvr>
                                        <p:cTn id="143" dur="500"/>
                                        <p:tgtEl>
                                          <p:spTgt spid="46"/>
                                        </p:tgtEl>
                                      </p:cBhvr>
                                    </p:animEffect>
                                  </p:childTnLst>
                                </p:cTn>
                              </p:par>
                              <p:par>
                                <p:cTn id="144" presetID="9" presetClass="entr" presetSubtype="0" fill="hold" nodeType="with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dissolve">
                                      <p:cBhvr>
                                        <p:cTn id="146" dur="500"/>
                                        <p:tgtEl>
                                          <p:spTgt spid="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dissolve">
                                      <p:cBhvr>
                                        <p:cTn id="15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6" grpId="0" animBg="1"/>
      <p:bldP spid="16" grpId="1" animBg="1"/>
      <p:bldP spid="17" grpId="0" animBg="1"/>
      <p:bldP spid="18" grpId="0" animBg="1"/>
      <p:bldP spid="18" grpId="1" animBg="1"/>
      <p:bldP spid="19" grpId="0" animBg="1"/>
      <p:bldP spid="20" grpId="0"/>
      <p:bldP spid="21" grpId="0" animBg="1"/>
      <p:bldP spid="22" grpId="0" animBg="1"/>
      <p:bldP spid="23" grpId="0" animBg="1"/>
      <p:bldP spid="24" grpId="0" animBg="1"/>
      <p:bldP spid="25" grpId="0" animBg="1"/>
      <p:bldP spid="26" grpId="0" animBg="1"/>
      <p:bldP spid="27" grpId="0" animBg="1"/>
      <p:bldP spid="46" grpId="0" animBg="1"/>
      <p:bldP spid="5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16"/>
          <p:cNvSpPr/>
          <p:nvPr/>
        </p:nvSpPr>
        <p:spPr>
          <a:xfrm>
            <a:off x="6441234" y="5582210"/>
            <a:ext cx="1170290"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dirty="0">
              <a:solidFill>
                <a:schemeClr val="bg1"/>
              </a:solidFill>
              <a:latin typeface="Arial" charset="0"/>
              <a:ea typeface="Arial" charset="0"/>
              <a:cs typeface="Arial" charset="0"/>
            </a:endParaRPr>
          </a:p>
        </p:txBody>
      </p:sp>
      <p:sp>
        <p:nvSpPr>
          <p:cNvPr id="2" name="Title 1"/>
          <p:cNvSpPr>
            <a:spLocks noGrp="1"/>
          </p:cNvSpPr>
          <p:nvPr>
            <p:ph type="title"/>
          </p:nvPr>
        </p:nvSpPr>
        <p:spPr>
          <a:xfrm>
            <a:off x="457200" y="189968"/>
            <a:ext cx="8229600" cy="1143000"/>
          </a:xfrm>
        </p:spPr>
        <p:txBody>
          <a:bodyPr>
            <a:normAutofit/>
          </a:bodyPr>
          <a:lstStyle/>
          <a:p>
            <a:r>
              <a:rPr lang="en-US" dirty="0"/>
              <a:t>Different Trees in Computer Science</a:t>
            </a:r>
          </a:p>
        </p:txBody>
      </p:sp>
      <p:grpSp>
        <p:nvGrpSpPr>
          <p:cNvPr id="57" name="Group 56"/>
          <p:cNvGrpSpPr/>
          <p:nvPr/>
        </p:nvGrpSpPr>
        <p:grpSpPr>
          <a:xfrm>
            <a:off x="162624" y="1204796"/>
            <a:ext cx="2802467" cy="2563307"/>
            <a:chOff x="992359" y="1297931"/>
            <a:chExt cx="2802467" cy="2563307"/>
          </a:xfrm>
        </p:grpSpPr>
        <p:sp>
          <p:nvSpPr>
            <p:cNvPr id="4"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5"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6"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7"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8"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9"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0"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1"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2" name="Rectangle 11"/>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grpSp>
        <p:nvGrpSpPr>
          <p:cNvPr id="58" name="Group 57"/>
          <p:cNvGrpSpPr/>
          <p:nvPr/>
        </p:nvGrpSpPr>
        <p:grpSpPr>
          <a:xfrm>
            <a:off x="3620438" y="1204796"/>
            <a:ext cx="3033526" cy="2614108"/>
            <a:chOff x="4695707" y="1297931"/>
            <a:chExt cx="3033526" cy="2614108"/>
          </a:xfrm>
        </p:grpSpPr>
        <p:sp>
          <p:nvSpPr>
            <p:cNvPr id="13" name="object 7"/>
            <p:cNvSpPr txBox="1">
              <a:spLocks/>
            </p:cNvSpPr>
            <p:nvPr/>
          </p:nvSpPr>
          <p:spPr>
            <a:xfrm>
              <a:off x="5293954" y="3652353"/>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Decision Trees</a:t>
              </a:r>
            </a:p>
          </p:txBody>
        </p:sp>
        <p:sp>
          <p:nvSpPr>
            <p:cNvPr id="14" name="object 8"/>
            <p:cNvSpPr/>
            <p:nvPr/>
          </p:nvSpPr>
          <p:spPr>
            <a:xfrm>
              <a:off x="4695707" y="1297931"/>
              <a:ext cx="3033526" cy="2164674"/>
            </a:xfrm>
            <a:prstGeom prst="rect">
              <a:avLst/>
            </a:prstGeom>
            <a:blipFill>
              <a:blip r:embed="rId3" cstate="print"/>
              <a:stretch>
                <a:fillRect/>
              </a:stretch>
            </a:blipFill>
            <a:ln w="9525">
              <a:noFill/>
            </a:ln>
          </p:spPr>
          <p:txBody>
            <a:bodyPr wrap="square" lIns="0" tIns="0" rIns="0" bIns="0" rtlCol="0"/>
            <a:lstStyle/>
            <a:p>
              <a:endParaRPr sz="1400">
                <a:latin typeface="Arial" charset="0"/>
              </a:endParaRPr>
            </a:p>
          </p:txBody>
        </p:sp>
        <p:sp>
          <p:nvSpPr>
            <p:cNvPr id="15" name="object 9"/>
            <p:cNvSpPr txBox="1"/>
            <p:nvPr/>
          </p:nvSpPr>
          <p:spPr>
            <a:xfrm>
              <a:off x="5973388" y="2092344"/>
              <a:ext cx="1225815" cy="502561"/>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Floor</a:t>
              </a:r>
              <a:endParaRPr lang="en-US" dirty="0"/>
            </a:p>
            <a:p>
              <a:r>
                <a:rPr dirty="0"/>
                <a:t>Clean?</a:t>
              </a:r>
            </a:p>
          </p:txBody>
        </p:sp>
        <p:sp>
          <p:nvSpPr>
            <p:cNvPr id="16" name="object 10"/>
            <p:cNvSpPr txBox="1"/>
            <p:nvPr/>
          </p:nvSpPr>
          <p:spPr>
            <a:xfrm>
              <a:off x="6891338" y="2868686"/>
              <a:ext cx="750269"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Sweep  Floor</a:t>
              </a:r>
            </a:p>
          </p:txBody>
        </p:sp>
        <p:sp>
          <p:nvSpPr>
            <p:cNvPr id="17" name="object 11"/>
            <p:cNvSpPr txBox="1"/>
            <p:nvPr/>
          </p:nvSpPr>
          <p:spPr>
            <a:xfrm>
              <a:off x="4788985" y="2212877"/>
              <a:ext cx="473581"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Relax</a:t>
              </a:r>
            </a:p>
          </p:txBody>
        </p:sp>
        <p:sp>
          <p:nvSpPr>
            <p:cNvPr id="18" name="object 12"/>
            <p:cNvSpPr txBox="1"/>
            <p:nvPr/>
          </p:nvSpPr>
          <p:spPr>
            <a:xfrm>
              <a:off x="5240868" y="1367956"/>
              <a:ext cx="972717"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House </a:t>
              </a:r>
              <a:endParaRPr lang="en-US" dirty="0"/>
            </a:p>
            <a:p>
              <a:r>
                <a:rPr dirty="0"/>
                <a:t>clea</a:t>
              </a:r>
              <a:r>
                <a:rPr lang="en-US" dirty="0"/>
                <a:t>n</a:t>
              </a:r>
              <a:endParaRPr dirty="0"/>
            </a:p>
          </p:txBody>
        </p:sp>
        <p:sp>
          <p:nvSpPr>
            <p:cNvPr id="19" name="object 13"/>
            <p:cNvSpPr txBox="1"/>
            <p:nvPr/>
          </p:nvSpPr>
          <p:spPr>
            <a:xfrm>
              <a:off x="4990296" y="1670743"/>
              <a:ext cx="280737"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5" dirty="0">
                  <a:latin typeface="Arial" charset="0"/>
                  <a:cs typeface="Verdana"/>
                </a:rPr>
                <a:t>No</a:t>
              </a:r>
              <a:endParaRPr sz="1200" dirty="0">
                <a:latin typeface="Arial" charset="0"/>
                <a:cs typeface="Verdana"/>
              </a:endParaRPr>
            </a:p>
          </p:txBody>
        </p:sp>
        <p:sp>
          <p:nvSpPr>
            <p:cNvPr id="20" name="object 14"/>
            <p:cNvSpPr txBox="1"/>
            <p:nvPr/>
          </p:nvSpPr>
          <p:spPr>
            <a:xfrm>
              <a:off x="7044311" y="2526732"/>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sp>
          <p:nvSpPr>
            <p:cNvPr id="21" name="object 15"/>
            <p:cNvSpPr txBox="1"/>
            <p:nvPr/>
          </p:nvSpPr>
          <p:spPr>
            <a:xfrm>
              <a:off x="5240868" y="2868686"/>
              <a:ext cx="1179702"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Wash</a:t>
              </a:r>
              <a:r>
                <a:rPr lang="en-US" dirty="0"/>
                <a:t> </a:t>
              </a:r>
            </a:p>
            <a:p>
              <a:r>
                <a:rPr dirty="0"/>
                <a:t>Windows</a:t>
              </a:r>
            </a:p>
          </p:txBody>
        </p:sp>
        <p:sp>
          <p:nvSpPr>
            <p:cNvPr id="22" name="object 16"/>
            <p:cNvSpPr txBox="1"/>
            <p:nvPr/>
          </p:nvSpPr>
          <p:spPr>
            <a:xfrm>
              <a:off x="5846617" y="2535199"/>
              <a:ext cx="280103"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0" dirty="0">
                  <a:latin typeface="Arial" charset="0"/>
                  <a:cs typeface="Verdana"/>
                </a:rPr>
                <a:t>No</a:t>
              </a:r>
              <a:endParaRPr sz="1200" dirty="0">
                <a:latin typeface="Arial" charset="0"/>
                <a:cs typeface="Verdana"/>
              </a:endParaRPr>
            </a:p>
          </p:txBody>
        </p:sp>
        <p:sp>
          <p:nvSpPr>
            <p:cNvPr id="23" name="object 14"/>
            <p:cNvSpPr txBox="1"/>
            <p:nvPr/>
          </p:nvSpPr>
          <p:spPr>
            <a:xfrm>
              <a:off x="6196023" y="1670500"/>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grpSp>
      <p:grpSp>
        <p:nvGrpSpPr>
          <p:cNvPr id="61" name="Group 60"/>
          <p:cNvGrpSpPr/>
          <p:nvPr/>
        </p:nvGrpSpPr>
        <p:grpSpPr>
          <a:xfrm>
            <a:off x="101890" y="3957435"/>
            <a:ext cx="2697836" cy="2690787"/>
            <a:chOff x="1126366" y="4050570"/>
            <a:chExt cx="2697836" cy="2690787"/>
          </a:xfrm>
        </p:grpSpPr>
        <p:sp>
          <p:nvSpPr>
            <p:cNvPr id="24" name="object 7"/>
            <p:cNvSpPr txBox="1">
              <a:spLocks/>
            </p:cNvSpPr>
            <p:nvPr/>
          </p:nvSpPr>
          <p:spPr>
            <a:xfrm>
              <a:off x="1126366" y="6481671"/>
              <a:ext cx="243054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Expression Trees</a:t>
              </a:r>
            </a:p>
          </p:txBody>
        </p:sp>
        <p:sp>
          <p:nvSpPr>
            <p:cNvPr id="25" name="object 8"/>
            <p:cNvSpPr/>
            <p:nvPr/>
          </p:nvSpPr>
          <p:spPr>
            <a:xfrm>
              <a:off x="2584154" y="48328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0"/>
            <p:cNvSpPr txBox="1"/>
            <p:nvPr/>
          </p:nvSpPr>
          <p:spPr>
            <a:xfrm>
              <a:off x="2794622" y="4930110"/>
              <a:ext cx="397748" cy="320601"/>
            </a:xfrm>
            <a:prstGeom prst="rect">
              <a:avLst/>
            </a:prstGeom>
            <a:ln w="9525">
              <a:noFill/>
            </a:ln>
          </p:spPr>
          <p:txBody>
            <a:bodyPr vert="horz" wrap="square" lIns="0" tIns="12700" rIns="0" bIns="0" rtlCol="0">
              <a:spAutoFit/>
            </a:bodyPr>
            <a:lstStyle/>
            <a:p>
              <a:pPr marL="12700">
                <a:spcBef>
                  <a:spcPts val="100"/>
                </a:spcBef>
              </a:pPr>
              <a:r>
                <a:rPr sz="2000">
                  <a:solidFill>
                    <a:schemeClr val="bg1"/>
                  </a:solidFill>
                  <a:latin typeface="Arial" charset="0"/>
                  <a:ea typeface="Arial" charset="0"/>
                  <a:cs typeface="Arial" charset="0"/>
                </a:rPr>
                <a:t>+</a:t>
              </a:r>
              <a:endParaRPr sz="2000" dirty="0">
                <a:solidFill>
                  <a:schemeClr val="bg1"/>
                </a:solidFill>
                <a:latin typeface="Arial" charset="0"/>
                <a:ea typeface="Arial" charset="0"/>
                <a:cs typeface="Arial" charset="0"/>
              </a:endParaRPr>
            </a:p>
          </p:txBody>
        </p:sp>
        <p:sp>
          <p:nvSpPr>
            <p:cNvPr id="28" name="object 11"/>
            <p:cNvSpPr/>
            <p:nvPr/>
          </p:nvSpPr>
          <p:spPr>
            <a:xfrm>
              <a:off x="2278288" y="5309643"/>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2"/>
            <p:cNvSpPr/>
            <p:nvPr/>
          </p:nvSpPr>
          <p:spPr>
            <a:xfrm>
              <a:off x="3113170" y="5297675"/>
              <a:ext cx="382970" cy="314322"/>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13"/>
            <p:cNvSpPr/>
            <p:nvPr/>
          </p:nvSpPr>
          <p:spPr>
            <a:xfrm>
              <a:off x="1967493" y="56210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5"/>
            <p:cNvSpPr txBox="1"/>
            <p:nvPr/>
          </p:nvSpPr>
          <p:spPr>
            <a:xfrm>
              <a:off x="2183922" y="5735856"/>
              <a:ext cx="28480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3</a:t>
              </a:r>
            </a:p>
          </p:txBody>
        </p:sp>
        <p:sp>
          <p:nvSpPr>
            <p:cNvPr id="33" name="object 16"/>
            <p:cNvSpPr/>
            <p:nvPr/>
          </p:nvSpPr>
          <p:spPr>
            <a:xfrm>
              <a:off x="3209440" y="5620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18"/>
            <p:cNvSpPr txBox="1"/>
            <p:nvPr/>
          </p:nvSpPr>
          <p:spPr>
            <a:xfrm>
              <a:off x="3442287" y="5736620"/>
              <a:ext cx="38191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6</a:t>
              </a:r>
            </a:p>
          </p:txBody>
        </p:sp>
        <p:sp>
          <p:nvSpPr>
            <p:cNvPr id="36" name="object 19"/>
            <p:cNvSpPr/>
            <p:nvPr/>
          </p:nvSpPr>
          <p:spPr>
            <a:xfrm>
              <a:off x="1966772" y="405057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8" name="object 21"/>
            <p:cNvSpPr txBox="1"/>
            <p:nvPr/>
          </p:nvSpPr>
          <p:spPr>
            <a:xfrm>
              <a:off x="2215409" y="4132629"/>
              <a:ext cx="176426" cy="382156"/>
            </a:xfrm>
            <a:prstGeom prst="rect">
              <a:avLst/>
            </a:prstGeom>
            <a:ln w="9525">
              <a:noFill/>
            </a:ln>
          </p:spPr>
          <p:txBody>
            <a:bodyPr vert="horz" wrap="square" lIns="0" tIns="12700" rIns="0" bIns="0" rtlCol="0">
              <a:spAutoFit/>
            </a:bodyPr>
            <a:lstStyle/>
            <a:p>
              <a:pPr marL="12700">
                <a:lnSpc>
                  <a:spcPct val="100000"/>
                </a:lnSpc>
                <a:spcBef>
                  <a:spcPts val="100"/>
                </a:spcBef>
              </a:pPr>
              <a:r>
                <a:rPr sz="2400" spc="-65" dirty="0">
                  <a:solidFill>
                    <a:schemeClr val="bg1"/>
                  </a:solidFill>
                  <a:latin typeface="Arial" charset="0"/>
                  <a:ea typeface="Arial" charset="0"/>
                  <a:cs typeface="Arial" charset="0"/>
                </a:rPr>
                <a:t>/</a:t>
              </a:r>
              <a:endParaRPr sz="2400" dirty="0">
                <a:solidFill>
                  <a:schemeClr val="bg1"/>
                </a:solidFill>
                <a:latin typeface="Arial" charset="0"/>
                <a:ea typeface="Arial" charset="0"/>
                <a:cs typeface="Arial" charset="0"/>
              </a:endParaRPr>
            </a:p>
          </p:txBody>
        </p:sp>
        <p:sp>
          <p:nvSpPr>
            <p:cNvPr id="39" name="object 22"/>
            <p:cNvSpPr/>
            <p:nvPr/>
          </p:nvSpPr>
          <p:spPr>
            <a:xfrm>
              <a:off x="1647967" y="4527880"/>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23"/>
            <p:cNvSpPr/>
            <p:nvPr/>
          </p:nvSpPr>
          <p:spPr>
            <a:xfrm>
              <a:off x="2506162" y="4510132"/>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1" name="object 24"/>
            <p:cNvSpPr/>
            <p:nvPr/>
          </p:nvSpPr>
          <p:spPr>
            <a:xfrm>
              <a:off x="1320080" y="483285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26"/>
            <p:cNvSpPr txBox="1"/>
            <p:nvPr/>
          </p:nvSpPr>
          <p:spPr>
            <a:xfrm>
              <a:off x="1462390" y="4925990"/>
              <a:ext cx="561381" cy="320601"/>
            </a:xfrm>
            <a:prstGeom prst="rect">
              <a:avLst/>
            </a:prstGeom>
            <a:ln w="9525">
              <a:noFill/>
            </a:ln>
          </p:spPr>
          <p:txBody>
            <a:bodyPr vert="horz" wrap="square" lIns="0" tIns="12700" rIns="0" bIns="0" rtlCol="0">
              <a:spAutoFit/>
            </a:bodyPr>
            <a:lstStyle/>
            <a:p>
              <a:pPr marL="12700">
                <a:lnSpc>
                  <a:spcPct val="100000"/>
                </a:lnSpc>
                <a:spcBef>
                  <a:spcPts val="100"/>
                </a:spcBef>
              </a:pPr>
              <a:r>
                <a:rPr sz="2000" dirty="0">
                  <a:solidFill>
                    <a:schemeClr val="bg1"/>
                  </a:solidFill>
                  <a:latin typeface="Arial" charset="0"/>
                  <a:ea typeface="Arial" charset="0"/>
                  <a:cs typeface="Arial" charset="0"/>
                </a:rPr>
                <a:t>45</a:t>
              </a:r>
            </a:p>
          </p:txBody>
        </p:sp>
      </p:grpSp>
      <p:sp>
        <p:nvSpPr>
          <p:cNvPr id="44" name="object 27"/>
          <p:cNvSpPr txBox="1"/>
          <p:nvPr/>
        </p:nvSpPr>
        <p:spPr>
          <a:xfrm>
            <a:off x="1705979" y="4161223"/>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sz="1600" dirty="0">
                <a:solidFill>
                  <a:schemeClr val="accent6"/>
                </a:solidFill>
                <a:latin typeface="Arial" charset="0"/>
                <a:ea typeface="Arial" charset="0"/>
                <a:cs typeface="Arial" charset="0"/>
              </a:rPr>
              <a:t>Evaluate</a:t>
            </a:r>
            <a:r>
              <a:rPr lang="en-US" sz="1600" dirty="0">
                <a:solidFill>
                  <a:schemeClr val="accent6"/>
                </a:solidFill>
                <a:latin typeface="Arial" charset="0"/>
                <a:ea typeface="Arial" charset="0"/>
                <a:cs typeface="Arial" charset="0"/>
              </a:rPr>
              <a:t>: </a:t>
            </a:r>
            <a:r>
              <a:rPr sz="1600" dirty="0">
                <a:solidFill>
                  <a:schemeClr val="accent6"/>
                </a:solidFill>
                <a:latin typeface="Arial" charset="0"/>
                <a:ea typeface="Arial" charset="0"/>
                <a:cs typeface="Arial" charset="0"/>
              </a:rPr>
              <a:t>45 / (3 + 6)</a:t>
            </a:r>
          </a:p>
        </p:txBody>
      </p:sp>
      <p:grpSp>
        <p:nvGrpSpPr>
          <p:cNvPr id="60" name="Group 59"/>
          <p:cNvGrpSpPr/>
          <p:nvPr/>
        </p:nvGrpSpPr>
        <p:grpSpPr>
          <a:xfrm>
            <a:off x="3171839" y="4025171"/>
            <a:ext cx="3033526" cy="2614108"/>
            <a:chOff x="4814386" y="4118306"/>
            <a:chExt cx="3033526" cy="2614108"/>
          </a:xfrm>
        </p:grpSpPr>
        <p:sp>
          <p:nvSpPr>
            <p:cNvPr id="45" name="object 7"/>
            <p:cNvSpPr txBox="1">
              <a:spLocks/>
            </p:cNvSpPr>
            <p:nvPr/>
          </p:nvSpPr>
          <p:spPr>
            <a:xfrm>
              <a:off x="5302562" y="6472728"/>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File System</a:t>
              </a:r>
            </a:p>
          </p:txBody>
        </p:sp>
        <p:sp>
          <p:nvSpPr>
            <p:cNvPr id="46" name="object 8"/>
            <p:cNvSpPr/>
            <p:nvPr/>
          </p:nvSpPr>
          <p:spPr>
            <a:xfrm>
              <a:off x="4814386" y="4118306"/>
              <a:ext cx="3033526" cy="2164674"/>
            </a:xfrm>
            <a:prstGeom prst="rect">
              <a:avLst/>
            </a:prstGeom>
            <a:blipFill>
              <a:blip r:embed="rId3" cstate="print"/>
              <a:stretch>
                <a:fillRect/>
              </a:stretch>
            </a:blipFill>
            <a:ln w="9525">
              <a:noFill/>
            </a:ln>
          </p:spPr>
          <p:txBody>
            <a:bodyPr wrap="square" lIns="0" tIns="0" rIns="0" bIns="0" rtlCol="0"/>
            <a:lstStyle/>
            <a:p>
              <a:endParaRPr sz="1400" dirty="0">
                <a:latin typeface="Arial" charset="0"/>
              </a:endParaRPr>
            </a:p>
          </p:txBody>
        </p:sp>
        <p:sp>
          <p:nvSpPr>
            <p:cNvPr id="47" name="object 9"/>
            <p:cNvSpPr txBox="1"/>
            <p:nvPr/>
          </p:nvSpPr>
          <p:spPr>
            <a:xfrm>
              <a:off x="6339232" y="5005855"/>
              <a:ext cx="713742" cy="2996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users/</a:t>
              </a:r>
              <a:endParaRPr sz="1800" dirty="0"/>
            </a:p>
          </p:txBody>
        </p:sp>
        <p:sp>
          <p:nvSpPr>
            <p:cNvPr id="48" name="object 10"/>
            <p:cNvSpPr txBox="1"/>
            <p:nvPr/>
          </p:nvSpPr>
          <p:spPr>
            <a:xfrm>
              <a:off x="6956112" y="5788267"/>
              <a:ext cx="837895"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minnes/</a:t>
              </a:r>
              <a:endParaRPr sz="1800" dirty="0"/>
            </a:p>
          </p:txBody>
        </p:sp>
        <p:sp>
          <p:nvSpPr>
            <p:cNvPr id="49" name="object 11"/>
            <p:cNvSpPr txBox="1"/>
            <p:nvPr/>
          </p:nvSpPr>
          <p:spPr>
            <a:xfrm>
              <a:off x="4865880" y="4988921"/>
              <a:ext cx="528892"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etc/</a:t>
              </a:r>
              <a:endParaRPr sz="1800" dirty="0"/>
            </a:p>
          </p:txBody>
        </p:sp>
        <p:sp>
          <p:nvSpPr>
            <p:cNvPr id="50" name="object 12"/>
            <p:cNvSpPr txBox="1"/>
            <p:nvPr/>
          </p:nvSpPr>
          <p:spPr>
            <a:xfrm>
              <a:off x="5317215" y="4264533"/>
              <a:ext cx="1086323"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2400" dirty="0"/>
                <a:t>/</a:t>
              </a:r>
            </a:p>
          </p:txBody>
        </p:sp>
        <p:sp>
          <p:nvSpPr>
            <p:cNvPr id="53" name="object 15"/>
            <p:cNvSpPr txBox="1"/>
            <p:nvPr/>
          </p:nvSpPr>
          <p:spPr>
            <a:xfrm>
              <a:off x="5514213" y="5762866"/>
              <a:ext cx="859840" cy="321899"/>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porter/</a:t>
              </a:r>
              <a:endParaRPr sz="1800" dirty="0"/>
            </a:p>
          </p:txBody>
        </p:sp>
      </p:grpSp>
      <p:sp>
        <p:nvSpPr>
          <p:cNvPr id="56" name="object 27"/>
          <p:cNvSpPr txBox="1"/>
          <p:nvPr/>
        </p:nvSpPr>
        <p:spPr>
          <a:xfrm>
            <a:off x="4570618" y="4121549"/>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/user/porter</a:t>
            </a:r>
            <a:endParaRPr sz="1600" dirty="0">
              <a:solidFill>
                <a:schemeClr val="accent6"/>
              </a:solidFill>
              <a:latin typeface="Arial" charset="0"/>
              <a:ea typeface="Arial" charset="0"/>
              <a:cs typeface="Arial" charset="0"/>
            </a:endParaRPr>
          </a:p>
        </p:txBody>
      </p:sp>
      <p:sp>
        <p:nvSpPr>
          <p:cNvPr id="62" name="TextBox 61"/>
          <p:cNvSpPr txBox="1"/>
          <p:nvPr/>
        </p:nvSpPr>
        <p:spPr>
          <a:xfrm>
            <a:off x="2167894" y="3407110"/>
            <a:ext cx="2170143" cy="523220"/>
          </a:xfrm>
          <a:prstGeom prst="rect">
            <a:avLst/>
          </a:prstGeom>
          <a:solidFill>
            <a:srgbClr val="FF0000"/>
          </a:solidFill>
        </p:spPr>
        <p:txBody>
          <a:bodyPr wrap="square">
            <a:spAutoFit/>
          </a:bodyPr>
          <a:lstStyle>
            <a:defPPr>
              <a:defRPr lang="en-US"/>
            </a:defPPr>
            <a:lvl1pPr>
              <a:defRPr sz="1400">
                <a:latin typeface="Arial"/>
                <a:cs typeface="Arial"/>
              </a:defRPr>
            </a:lvl1pPr>
          </a:lstStyle>
          <a:p>
            <a:pPr algn="ctr"/>
            <a:r>
              <a:rPr lang="en-US" sz="2800">
                <a:solidFill>
                  <a:schemeClr val="bg1"/>
                </a:solidFill>
              </a:rPr>
              <a:t>Why trees?</a:t>
            </a:r>
          </a:p>
        </p:txBody>
      </p:sp>
      <p:sp>
        <p:nvSpPr>
          <p:cNvPr id="63" name="Rectangle 62"/>
          <p:cNvSpPr/>
          <p:nvPr/>
        </p:nvSpPr>
        <p:spPr>
          <a:xfrm>
            <a:off x="5816069" y="6318425"/>
            <a:ext cx="2768200" cy="369332"/>
          </a:xfrm>
          <a:prstGeom prst="rect">
            <a:avLst/>
          </a:prstGeom>
          <a:solidFill>
            <a:srgbClr val="E6A20E"/>
          </a:solidFill>
        </p:spPr>
        <p:txBody>
          <a:bodyPr wrap="square">
            <a:spAutoFit/>
          </a:bodyPr>
          <a:lstStyle/>
          <a:p>
            <a:pPr algn="ctr"/>
            <a:r>
              <a:rPr lang="en-US">
                <a:latin typeface="Arial"/>
                <a:cs typeface="Arial"/>
              </a:rPr>
              <a:t>Dynamic Data Structure</a:t>
            </a:r>
          </a:p>
        </p:txBody>
      </p:sp>
      <p:sp>
        <p:nvSpPr>
          <p:cNvPr id="64" name="object 12"/>
          <p:cNvSpPr/>
          <p:nvPr/>
        </p:nvSpPr>
        <p:spPr>
          <a:xfrm>
            <a:off x="5410428" y="5153456"/>
            <a:ext cx="1622902" cy="421604"/>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Rectangle 67"/>
          <p:cNvSpPr/>
          <p:nvPr/>
        </p:nvSpPr>
        <p:spPr>
          <a:xfrm>
            <a:off x="6475689" y="5650951"/>
            <a:ext cx="1133644" cy="369332"/>
          </a:xfrm>
          <a:prstGeom prst="rect">
            <a:avLst/>
          </a:prstGeom>
        </p:spPr>
        <p:txBody>
          <a:bodyPr wrap="none">
            <a:spAutoFit/>
          </a:bodyPr>
          <a:lstStyle/>
          <a:p>
            <a:r>
              <a:rPr lang="en-US" dirty="0">
                <a:solidFill>
                  <a:schemeClr val="bg1"/>
                </a:solidFill>
                <a:latin typeface="Arial" charset="0"/>
                <a:ea typeface="Arial" charset="0"/>
                <a:cs typeface="Arial" charset="0"/>
              </a:rPr>
              <a:t>alvarado/</a:t>
            </a:r>
          </a:p>
        </p:txBody>
      </p:sp>
      <p:sp>
        <p:nvSpPr>
          <p:cNvPr id="69" name="Rectangle 68"/>
          <p:cNvSpPr/>
          <p:nvPr/>
        </p:nvSpPr>
        <p:spPr>
          <a:xfrm>
            <a:off x="6669067" y="4564196"/>
            <a:ext cx="2122287" cy="646331"/>
          </a:xfrm>
          <a:prstGeom prst="rect">
            <a:avLst/>
          </a:prstGeom>
          <a:solidFill>
            <a:srgbClr val="E6A20E"/>
          </a:solidFill>
        </p:spPr>
        <p:txBody>
          <a:bodyPr wrap="square">
            <a:spAutoFit/>
          </a:bodyPr>
          <a:lstStyle/>
          <a:p>
            <a:pPr algn="ctr"/>
            <a:r>
              <a:rPr lang="en-US" dirty="0">
                <a:latin typeface="Arial"/>
                <a:cs typeface="Arial"/>
              </a:rPr>
              <a:t>Structure </a:t>
            </a:r>
            <a:r>
              <a:rPr lang="en-US">
                <a:latin typeface="Arial"/>
                <a:cs typeface="Arial"/>
              </a:rPr>
              <a:t>conveys information</a:t>
            </a:r>
            <a:endParaRPr lang="en-US" dirty="0">
              <a:latin typeface="Arial"/>
              <a:cs typeface="Arial"/>
            </a:endParaRPr>
          </a:p>
        </p:txBody>
      </p:sp>
      <p:cxnSp>
        <p:nvCxnSpPr>
          <p:cNvPr id="72" name="Straight Arrow Connector 71"/>
          <p:cNvCxnSpPr>
            <a:endCxn id="75" idx="3"/>
          </p:cNvCxnSpPr>
          <p:nvPr/>
        </p:nvCxnSpPr>
        <p:spPr>
          <a:xfrm flipH="1" flipV="1">
            <a:off x="6251651" y="4255631"/>
            <a:ext cx="417416" cy="321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D9D503C5-3835-8648-A038-406BED25A009}"/>
              </a:ext>
            </a:extLst>
          </p:cNvPr>
          <p:cNvSpPr/>
          <p:nvPr/>
        </p:nvSpPr>
        <p:spPr>
          <a:xfrm>
            <a:off x="4973298" y="4110294"/>
            <a:ext cx="1278353" cy="29067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6" name="object 27"/>
          <p:cNvSpPr txBox="1"/>
          <p:nvPr/>
        </p:nvSpPr>
        <p:spPr>
          <a:xfrm>
            <a:off x="1302191" y="1335602"/>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parent</a:t>
            </a:r>
            <a:endParaRPr sz="1600" dirty="0">
              <a:solidFill>
                <a:schemeClr val="accent6"/>
              </a:solidFill>
              <a:latin typeface="Arial" charset="0"/>
              <a:ea typeface="Arial" charset="0"/>
              <a:cs typeface="Arial" charset="0"/>
            </a:endParaRPr>
          </a:p>
        </p:txBody>
      </p:sp>
      <p:sp>
        <p:nvSpPr>
          <p:cNvPr id="77" name="object 27"/>
          <p:cNvSpPr txBox="1"/>
          <p:nvPr/>
        </p:nvSpPr>
        <p:spPr>
          <a:xfrm>
            <a:off x="2070624" y="2088074"/>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a:solidFill>
                  <a:schemeClr val="accent6"/>
                </a:solidFill>
                <a:latin typeface="Arial" charset="0"/>
                <a:ea typeface="Arial" charset="0"/>
                <a:cs typeface="Arial" charset="0"/>
              </a:rPr>
              <a:t>children</a:t>
            </a:r>
            <a:endParaRPr sz="1600" dirty="0">
              <a:solidFill>
                <a:schemeClr val="accent6"/>
              </a:solidFill>
              <a:latin typeface="Arial" charset="0"/>
              <a:ea typeface="Arial" charset="0"/>
              <a:cs typeface="Arial" charset="0"/>
            </a:endParaRPr>
          </a:p>
        </p:txBody>
      </p:sp>
      <p:sp>
        <p:nvSpPr>
          <p:cNvPr id="78" name="object 27"/>
          <p:cNvSpPr txBox="1"/>
          <p:nvPr/>
        </p:nvSpPr>
        <p:spPr>
          <a:xfrm>
            <a:off x="2401589" y="2721552"/>
            <a:ext cx="2068539" cy="518732"/>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children </a:t>
            </a:r>
          </a:p>
          <a:p>
            <a:pPr marL="12700" marR="5080" algn="ctr">
              <a:lnSpc>
                <a:spcPct val="100000"/>
              </a:lnSpc>
              <a:spcBef>
                <a:spcPts val="105"/>
              </a:spcBef>
            </a:pPr>
            <a:r>
              <a:rPr lang="en-US" sz="1600" dirty="0">
                <a:solidFill>
                  <a:schemeClr val="accent6"/>
                </a:solidFill>
                <a:latin typeface="Arial" charset="0"/>
                <a:ea typeface="Arial" charset="0"/>
                <a:cs typeface="Arial" charset="0"/>
              </a:rPr>
              <a:t>of children</a:t>
            </a:r>
            <a:endParaRPr sz="1600" dirty="0">
              <a:solidFill>
                <a:schemeClr val="accent6"/>
              </a:solidFill>
              <a:latin typeface="Arial" charset="0"/>
              <a:ea typeface="Arial" charset="0"/>
              <a:cs typeface="Arial" charset="0"/>
            </a:endParaRPr>
          </a:p>
        </p:txBody>
      </p:sp>
      <p:sp>
        <p:nvSpPr>
          <p:cNvPr id="80" name="Rectangle 79"/>
          <p:cNvSpPr/>
          <p:nvPr/>
        </p:nvSpPr>
        <p:spPr>
          <a:xfrm>
            <a:off x="6132704" y="1197646"/>
            <a:ext cx="3031522" cy="1877437"/>
          </a:xfrm>
          <a:prstGeom prst="rect">
            <a:avLst/>
          </a:prstGeom>
          <a:ln>
            <a:noFill/>
          </a:ln>
        </p:spPr>
        <p:txBody>
          <a:bodyPr wrap="square">
            <a:spAutoFit/>
          </a:bodyPr>
          <a:lstStyle/>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Root is most important (Heap)</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character frequency (Huffman Tree)</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node ordering (Search Trees)</a:t>
            </a:r>
          </a:p>
          <a:p>
            <a:pPr marL="742950" lvl="1"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Etc</a:t>
            </a:r>
            <a:r>
              <a:rPr lang="is-IS" sz="1600" dirty="0">
                <a:solidFill>
                  <a:schemeClr val="accent1"/>
                </a:solidFill>
                <a:latin typeface="Times New Roman" charset="0"/>
                <a:ea typeface="Times New Roman" charset="0"/>
                <a:cs typeface="Times New Roman" charset="0"/>
              </a:rPr>
              <a:t>…</a:t>
            </a:r>
            <a:r>
              <a:rPr lang="en-US" sz="1600" dirty="0">
                <a:solidFill>
                  <a:schemeClr val="accent1"/>
                </a:solidFill>
                <a:latin typeface="Times New Roman" charset="0"/>
                <a:ea typeface="Times New Roman" charset="0"/>
                <a:cs typeface="Times New Roman" charset="0"/>
              </a:rPr>
              <a:t>   </a:t>
            </a:r>
          </a:p>
        </p:txBody>
      </p:sp>
      <p:sp>
        <p:nvSpPr>
          <p:cNvPr id="82" name="Rectangle 81"/>
          <p:cNvSpPr/>
          <p:nvPr/>
        </p:nvSpPr>
        <p:spPr>
          <a:xfrm>
            <a:off x="6388828" y="3392996"/>
            <a:ext cx="2610936" cy="646331"/>
          </a:xfrm>
          <a:prstGeom prst="rect">
            <a:avLst/>
          </a:prstGeom>
          <a:solidFill>
            <a:schemeClr val="accent1"/>
          </a:solidFill>
        </p:spPr>
        <p:txBody>
          <a:bodyPr wrap="square">
            <a:spAutoFit/>
          </a:bodyPr>
          <a:lstStyle/>
          <a:p>
            <a:pPr algn="ctr"/>
            <a:r>
              <a:rPr lang="en-US" dirty="0">
                <a:solidFill>
                  <a:schemeClr val="bg1"/>
                </a:solidFill>
                <a:latin typeface="Arial"/>
                <a:cs typeface="Arial"/>
              </a:rPr>
              <a:t>Different Organizations → Different Trees </a:t>
            </a:r>
          </a:p>
        </p:txBody>
      </p:sp>
      <p:sp>
        <p:nvSpPr>
          <p:cNvPr id="85" name="Rectangle 84">
            <a:extLst>
              <a:ext uri="{FF2B5EF4-FFF2-40B4-BE49-F238E27FC236}">
                <a16:creationId xmlns:a16="http://schemas.microsoft.com/office/drawing/2014/main" id="{D9D503C5-3835-8648-A038-406BED25A009}"/>
              </a:ext>
            </a:extLst>
          </p:cNvPr>
          <p:cNvSpPr/>
          <p:nvPr/>
        </p:nvSpPr>
        <p:spPr>
          <a:xfrm>
            <a:off x="6182963" y="2131159"/>
            <a:ext cx="2732437" cy="56216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65002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dissolve">
                                      <p:cBhvr>
                                        <p:cTn id="17" dur="50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dissolve">
                                      <p:cBhvr>
                                        <p:cTn id="22" dur="500"/>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dissolve">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dissolv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dissolve">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dissolv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dissolv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dissolve">
                                      <p:cBhvr>
                                        <p:cTn id="57" dur="500"/>
                                        <p:tgtEl>
                                          <p:spTgt spid="6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dissolve">
                                      <p:cBhvr>
                                        <p:cTn id="62" dur="500"/>
                                        <p:tgtEl>
                                          <p:spTgt spid="67"/>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dissolve">
                                      <p:cBhvr>
                                        <p:cTn id="65" dur="500"/>
                                        <p:tgtEl>
                                          <p:spTgt spid="68"/>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dissolve">
                                      <p:cBhvr>
                                        <p:cTn id="68" dur="500"/>
                                        <p:tgtEl>
                                          <p:spTgt spid="64"/>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dissolve">
                                      <p:cBhvr>
                                        <p:cTn id="73" dur="500"/>
                                        <p:tgtEl>
                                          <p:spTgt spid="69"/>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dissolve">
                                      <p:cBhvr>
                                        <p:cTn id="78" dur="500"/>
                                        <p:tgtEl>
                                          <p:spTgt spid="7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dissolve">
                                      <p:cBhvr>
                                        <p:cTn id="81" dur="500"/>
                                        <p:tgtEl>
                                          <p:spTgt spid="75"/>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dissolve">
                                      <p:cBhvr>
                                        <p:cTn id="86" dur="500"/>
                                        <p:tgtEl>
                                          <p:spTgt spid="82"/>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0"/>
                                        </p:tgtEl>
                                        <p:attrNameLst>
                                          <p:attrName>style.visibility</p:attrName>
                                        </p:attrNameLst>
                                      </p:cBhvr>
                                      <p:to>
                                        <p:strVal val="visible"/>
                                      </p:to>
                                    </p:set>
                                    <p:animEffect transition="in" filter="dissolve">
                                      <p:cBhvr>
                                        <p:cTn id="91" dur="500"/>
                                        <p:tgtEl>
                                          <p:spTgt spid="80"/>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dissolve">
                                      <p:cBhvr>
                                        <p:cTn id="9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4" grpId="0"/>
      <p:bldP spid="56" grpId="0"/>
      <p:bldP spid="62" grpId="0" animBg="1"/>
      <p:bldP spid="63" grpId="0" animBg="1"/>
      <p:bldP spid="64" grpId="0" animBg="1"/>
      <p:bldP spid="68" grpId="0"/>
      <p:bldP spid="69" grpId="0" animBg="1"/>
      <p:bldP spid="75" grpId="0" animBg="1"/>
      <p:bldP spid="76" grpId="0"/>
      <p:bldP spid="77" grpId="0"/>
      <p:bldP spid="78" grpId="0"/>
      <p:bldP spid="80" grpId="0"/>
      <p:bldP spid="82" grpId="0" animBg="1"/>
      <p:bldP spid="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7AE9-5DC2-F249-9BFE-2DCA1159CC84}"/>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Trees</a:t>
            </a:r>
            <a:endParaRPr lang="en-US" dirty="0"/>
          </a:p>
        </p:txBody>
      </p:sp>
      <p:grpSp>
        <p:nvGrpSpPr>
          <p:cNvPr id="4" name="Group 3">
            <a:extLst>
              <a:ext uri="{FF2B5EF4-FFF2-40B4-BE49-F238E27FC236}">
                <a16:creationId xmlns:a16="http://schemas.microsoft.com/office/drawing/2014/main" id="{6A89BF93-3782-3E41-9F63-1C0BA6F69645}"/>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8BDC055A-4774-B745-8672-489C21D49507}"/>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B786C92D-FEDE-DA46-A2E2-E4A005C51E6E}"/>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34264EEF-013A-2E4A-86D2-3B092EF310E7}"/>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7064F38A-278E-2B4A-B187-90C41149074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5AB24132-0B94-F846-ABF4-02BB69C2242D}"/>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83850AD-3C48-C243-9B8F-F623ECBCECE9}"/>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A62DE90C-A398-8D4E-9149-0522B3DF6749}"/>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C247E84F-63CE-9243-A843-EDC2808BD00F}"/>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C0540F8A-257D-7144-BD28-0D66B723C094}"/>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28B959E-444C-AE45-BE3B-20C3C39E2B1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AFDAAECE-F5BA-8B49-8451-ED309F20C4BB}"/>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A38918A3-1D62-EC48-83CA-ACDFD29181E2}"/>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D7F59378-25E1-B141-BBC5-AE0C0C09EC28}"/>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E5CFC4C8-D80F-1546-91AB-7D62FAA4F55D}"/>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3EAC5EBC-70E3-884C-B1B9-4FFE886685D6}"/>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041A725B-271D-8646-BDD2-F3826D0828D4}"/>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AB777AD6-B737-9848-80DA-DFEF93AAE26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E3EC6D75-1B5A-FA4E-86F0-A7664F733735}"/>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79CC000B-9CAE-6049-9A3F-35E536CC784C}"/>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099EE6A5-865E-A748-82CE-9F499EBE4F8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5" name="Rectangle 24">
            <a:extLst>
              <a:ext uri="{FF2B5EF4-FFF2-40B4-BE49-F238E27FC236}">
                <a16:creationId xmlns:a16="http://schemas.microsoft.com/office/drawing/2014/main" id="{4490E09B-9911-1E40-B445-01D02D2012DE}"/>
              </a:ext>
            </a:extLst>
          </p:cNvPr>
          <p:cNvSpPr/>
          <p:nvPr/>
        </p:nvSpPr>
        <p:spPr>
          <a:xfrm>
            <a:off x="4440212" y="1461243"/>
            <a:ext cx="4297984" cy="2015936"/>
          </a:xfrm>
          <a:prstGeom prst="rect">
            <a:avLst/>
          </a:prstGeom>
          <a:solidFill>
            <a:srgbClr val="E6A20E"/>
          </a:solidFill>
        </p:spPr>
        <p:txBody>
          <a:bodyPr wrap="square">
            <a:spAutoFit/>
          </a:bodyPr>
          <a:lstStyle/>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Ordered, or sorted, binary trees.</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Each node can have 2 subtrees.</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Items to the left of a given node are smaller.</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Items to the right of a given node are larger.</a:t>
            </a:r>
            <a:endParaRPr lang="en-US" sz="2000" dirty="0">
              <a:latin typeface="Arial"/>
              <a:cs typeface="Arial"/>
            </a:endParaRPr>
          </a:p>
        </p:txBody>
      </p:sp>
      <p:sp>
        <p:nvSpPr>
          <p:cNvPr id="27" name="TextBox 26">
            <a:extLst>
              <a:ext uri="{FF2B5EF4-FFF2-40B4-BE49-F238E27FC236}">
                <a16:creationId xmlns:a16="http://schemas.microsoft.com/office/drawing/2014/main" id="{512043F0-23A6-614D-BEC2-E91E5371213A}"/>
              </a:ext>
            </a:extLst>
          </p:cNvPr>
          <p:cNvSpPr txBox="1"/>
          <p:nvPr/>
        </p:nvSpPr>
        <p:spPr>
          <a:xfrm>
            <a:off x="640173" y="3617711"/>
            <a:ext cx="1705859" cy="523220"/>
          </a:xfrm>
          <a:prstGeom prst="rect">
            <a:avLst/>
          </a:prstGeom>
          <a:noFill/>
        </p:spPr>
        <p:txBody>
          <a:bodyPr wrap="square" rtlCol="0">
            <a:spAutoFit/>
          </a:bodyPr>
          <a:lstStyle/>
          <a:p>
            <a:r>
              <a:rPr lang="en-US" sz="1400" dirty="0">
                <a:solidFill>
                  <a:schemeClr val="accent1"/>
                </a:solidFill>
                <a:latin typeface="Times New Roman" panose="02020603050405020304" pitchFamily="18" charset="0"/>
                <a:cs typeface="Times New Roman" panose="02020603050405020304" pitchFamily="18" charset="0"/>
              </a:rPr>
              <a:t>Left subtree’s values must be lesser </a:t>
            </a:r>
          </a:p>
        </p:txBody>
      </p:sp>
      <p:sp>
        <p:nvSpPr>
          <p:cNvPr id="28" name="TextBox 27">
            <a:extLst>
              <a:ext uri="{FF2B5EF4-FFF2-40B4-BE49-F238E27FC236}">
                <a16:creationId xmlns:a16="http://schemas.microsoft.com/office/drawing/2014/main" id="{F4708C43-E8AC-3B40-94E0-2EC36806DADD}"/>
              </a:ext>
            </a:extLst>
          </p:cNvPr>
          <p:cNvSpPr txBox="1"/>
          <p:nvPr/>
        </p:nvSpPr>
        <p:spPr>
          <a:xfrm>
            <a:off x="2346033" y="3625551"/>
            <a:ext cx="1955062" cy="523220"/>
          </a:xfrm>
          <a:prstGeom prst="rect">
            <a:avLst/>
          </a:prstGeom>
          <a:noFill/>
        </p:spPr>
        <p:txBody>
          <a:bodyPr wrap="square" rtlCol="0">
            <a:spAutoFit/>
          </a:bodyPr>
          <a:lstStyle>
            <a:defPPr>
              <a:defRPr lang="en-US"/>
            </a:defPPr>
            <a:lvl1pPr>
              <a:defRPr sz="1400">
                <a:solidFill>
                  <a:schemeClr val="accent1"/>
                </a:solidFill>
                <a:latin typeface="Times New Roman" panose="02020603050405020304" pitchFamily="18" charset="0"/>
                <a:cs typeface="Times New Roman" panose="02020603050405020304" pitchFamily="18" charset="0"/>
              </a:defRPr>
            </a:lvl1pPr>
          </a:lstStyle>
          <a:p>
            <a:r>
              <a:rPr lang="en-US" dirty="0"/>
              <a:t>Right subtree’s values must be greater </a:t>
            </a:r>
          </a:p>
        </p:txBody>
      </p:sp>
      <p:sp>
        <p:nvSpPr>
          <p:cNvPr id="29" name="Rectangle 28">
            <a:extLst>
              <a:ext uri="{FF2B5EF4-FFF2-40B4-BE49-F238E27FC236}">
                <a16:creationId xmlns:a16="http://schemas.microsoft.com/office/drawing/2014/main" id="{7FB10028-85EA-FB41-BBD9-BED2C259329F}"/>
              </a:ext>
            </a:extLst>
          </p:cNvPr>
          <p:cNvSpPr/>
          <p:nvPr/>
        </p:nvSpPr>
        <p:spPr>
          <a:xfrm>
            <a:off x="555211" y="1946275"/>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0" name="Rectangle 29">
            <a:extLst>
              <a:ext uri="{FF2B5EF4-FFF2-40B4-BE49-F238E27FC236}">
                <a16:creationId xmlns:a16="http://schemas.microsoft.com/office/drawing/2014/main" id="{A8090B3D-BEF0-E149-BFBE-F6FED2EFAD56}"/>
              </a:ext>
            </a:extLst>
          </p:cNvPr>
          <p:cNvSpPr/>
          <p:nvPr/>
        </p:nvSpPr>
        <p:spPr>
          <a:xfrm>
            <a:off x="2321605" y="194642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1" name="object 11">
            <a:extLst>
              <a:ext uri="{FF2B5EF4-FFF2-40B4-BE49-F238E27FC236}">
                <a16:creationId xmlns:a16="http://schemas.microsoft.com/office/drawing/2014/main" id="{3F93CF95-DB9C-0D42-823C-03ED41381869}"/>
              </a:ext>
            </a:extLst>
          </p:cNvPr>
          <p:cNvSpPr/>
          <p:nvPr/>
        </p:nvSpPr>
        <p:spPr>
          <a:xfrm>
            <a:off x="1225851" y="46362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DEB3FDCD-F74B-3A46-B494-8450425599FB}"/>
              </a:ext>
            </a:extLst>
          </p:cNvPr>
          <p:cNvSpPr/>
          <p:nvPr/>
        </p:nvSpPr>
        <p:spPr>
          <a:xfrm>
            <a:off x="747290" y="54288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19">
            <a:extLst>
              <a:ext uri="{FF2B5EF4-FFF2-40B4-BE49-F238E27FC236}">
                <a16:creationId xmlns:a16="http://schemas.microsoft.com/office/drawing/2014/main" id="{0F54EA37-4538-544D-A814-C96215CF590A}"/>
              </a:ext>
            </a:extLst>
          </p:cNvPr>
          <p:cNvSpPr/>
          <p:nvPr/>
        </p:nvSpPr>
        <p:spPr>
          <a:xfrm>
            <a:off x="1473703" y="431118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4" name="object 13">
            <a:extLst>
              <a:ext uri="{FF2B5EF4-FFF2-40B4-BE49-F238E27FC236}">
                <a16:creationId xmlns:a16="http://schemas.microsoft.com/office/drawing/2014/main" id="{02408BDC-CA3C-FF4B-85DD-FA137B8B5CE5}"/>
              </a:ext>
            </a:extLst>
          </p:cNvPr>
          <p:cNvSpPr/>
          <p:nvPr/>
        </p:nvSpPr>
        <p:spPr>
          <a:xfrm>
            <a:off x="401857" y="55493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9">
            <a:extLst>
              <a:ext uri="{FF2B5EF4-FFF2-40B4-BE49-F238E27FC236}">
                <a16:creationId xmlns:a16="http://schemas.microsoft.com/office/drawing/2014/main" id="{49520A44-2C07-5641-A7F1-15ECFEFD0AF6}"/>
              </a:ext>
            </a:extLst>
          </p:cNvPr>
          <p:cNvSpPr txBox="1"/>
          <p:nvPr/>
        </p:nvSpPr>
        <p:spPr>
          <a:xfrm>
            <a:off x="1611137" y="444228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36" name="object 9">
            <a:extLst>
              <a:ext uri="{FF2B5EF4-FFF2-40B4-BE49-F238E27FC236}">
                <a16:creationId xmlns:a16="http://schemas.microsoft.com/office/drawing/2014/main" id="{328FC577-9934-B643-B9BA-7A24C519C4AC}"/>
              </a:ext>
            </a:extLst>
          </p:cNvPr>
          <p:cNvSpPr txBox="1"/>
          <p:nvPr/>
        </p:nvSpPr>
        <p:spPr>
          <a:xfrm>
            <a:off x="539290" y="56699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37" name="object 13">
            <a:extLst>
              <a:ext uri="{FF2B5EF4-FFF2-40B4-BE49-F238E27FC236}">
                <a16:creationId xmlns:a16="http://schemas.microsoft.com/office/drawing/2014/main" id="{6170F076-E4A3-6749-9197-928A541C1B11}"/>
              </a:ext>
            </a:extLst>
          </p:cNvPr>
          <p:cNvSpPr/>
          <p:nvPr/>
        </p:nvSpPr>
        <p:spPr>
          <a:xfrm>
            <a:off x="911855" y="49206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9F2B3674-7705-AC4D-9060-7A764B32460F}"/>
              </a:ext>
            </a:extLst>
          </p:cNvPr>
          <p:cNvSpPr txBox="1"/>
          <p:nvPr/>
        </p:nvSpPr>
        <p:spPr>
          <a:xfrm>
            <a:off x="1049289" y="50498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39" name="Rectangle 38">
            <a:extLst>
              <a:ext uri="{FF2B5EF4-FFF2-40B4-BE49-F238E27FC236}">
                <a16:creationId xmlns:a16="http://schemas.microsoft.com/office/drawing/2014/main" id="{BB6199B0-68F5-3544-9425-29055BEB7D8B}"/>
              </a:ext>
            </a:extLst>
          </p:cNvPr>
          <p:cNvSpPr/>
          <p:nvPr/>
        </p:nvSpPr>
        <p:spPr>
          <a:xfrm>
            <a:off x="281344" y="4233284"/>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25CD200-D12E-7943-A37D-762CF4982092}"/>
              </a:ext>
            </a:extLst>
          </p:cNvPr>
          <p:cNvSpPr txBox="1"/>
          <p:nvPr/>
        </p:nvSpPr>
        <p:spPr>
          <a:xfrm>
            <a:off x="296431" y="427634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41" name="TextBox 40">
            <a:extLst>
              <a:ext uri="{FF2B5EF4-FFF2-40B4-BE49-F238E27FC236}">
                <a16:creationId xmlns:a16="http://schemas.microsoft.com/office/drawing/2014/main" id="{8442ED5E-C661-064E-B7C6-38EDAF9E6F73}"/>
              </a:ext>
            </a:extLst>
          </p:cNvPr>
          <p:cNvSpPr txBox="1"/>
          <p:nvPr/>
        </p:nvSpPr>
        <p:spPr>
          <a:xfrm>
            <a:off x="1737156" y="571491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42" name="object 11">
            <a:extLst>
              <a:ext uri="{FF2B5EF4-FFF2-40B4-BE49-F238E27FC236}">
                <a16:creationId xmlns:a16="http://schemas.microsoft.com/office/drawing/2014/main" id="{EF2F3471-8EBD-CC4B-AA2D-6D6543AE5823}"/>
              </a:ext>
            </a:extLst>
          </p:cNvPr>
          <p:cNvSpPr/>
          <p:nvPr/>
        </p:nvSpPr>
        <p:spPr>
          <a:xfrm flipH="1">
            <a:off x="3439080" y="4952929"/>
            <a:ext cx="312900" cy="4227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11">
            <a:extLst>
              <a:ext uri="{FF2B5EF4-FFF2-40B4-BE49-F238E27FC236}">
                <a16:creationId xmlns:a16="http://schemas.microsoft.com/office/drawing/2014/main" id="{70D502B5-9AC9-BA4D-A271-2046C10A071B}"/>
              </a:ext>
            </a:extLst>
          </p:cNvPr>
          <p:cNvSpPr/>
          <p:nvPr/>
        </p:nvSpPr>
        <p:spPr>
          <a:xfrm>
            <a:off x="2805533" y="4993521"/>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object 19">
            <a:extLst>
              <a:ext uri="{FF2B5EF4-FFF2-40B4-BE49-F238E27FC236}">
                <a16:creationId xmlns:a16="http://schemas.microsoft.com/office/drawing/2014/main" id="{E78D0D46-DFB4-AB4F-904B-9F5BD24EA17E}"/>
              </a:ext>
            </a:extLst>
          </p:cNvPr>
          <p:cNvSpPr/>
          <p:nvPr/>
        </p:nvSpPr>
        <p:spPr>
          <a:xfrm>
            <a:off x="2965635" y="448548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5" name="object 13">
            <a:extLst>
              <a:ext uri="{FF2B5EF4-FFF2-40B4-BE49-F238E27FC236}">
                <a16:creationId xmlns:a16="http://schemas.microsoft.com/office/drawing/2014/main" id="{351F12E9-4B1B-D042-BF3A-CD7C4DD84DB1}"/>
              </a:ext>
            </a:extLst>
          </p:cNvPr>
          <p:cNvSpPr/>
          <p:nvPr/>
        </p:nvSpPr>
        <p:spPr>
          <a:xfrm>
            <a:off x="2435672" y="53498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E254C2FE-11C6-D149-8DAC-6B80F010AD28}"/>
              </a:ext>
            </a:extLst>
          </p:cNvPr>
          <p:cNvSpPr txBox="1"/>
          <p:nvPr/>
        </p:nvSpPr>
        <p:spPr>
          <a:xfrm>
            <a:off x="3103069" y="461658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47" name="object 9">
            <a:extLst>
              <a:ext uri="{FF2B5EF4-FFF2-40B4-BE49-F238E27FC236}">
                <a16:creationId xmlns:a16="http://schemas.microsoft.com/office/drawing/2014/main" id="{9C96F67D-C7C9-E84A-8075-B036DAE15FF4}"/>
              </a:ext>
            </a:extLst>
          </p:cNvPr>
          <p:cNvSpPr txBox="1"/>
          <p:nvPr/>
        </p:nvSpPr>
        <p:spPr>
          <a:xfrm>
            <a:off x="2573105" y="547042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48" name="object 13">
            <a:extLst>
              <a:ext uri="{FF2B5EF4-FFF2-40B4-BE49-F238E27FC236}">
                <a16:creationId xmlns:a16="http://schemas.microsoft.com/office/drawing/2014/main" id="{F8C9228A-4070-3847-BC62-B54AA82032DC}"/>
              </a:ext>
            </a:extLst>
          </p:cNvPr>
          <p:cNvSpPr/>
          <p:nvPr/>
        </p:nvSpPr>
        <p:spPr>
          <a:xfrm>
            <a:off x="3439080" y="53498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9">
            <a:extLst>
              <a:ext uri="{FF2B5EF4-FFF2-40B4-BE49-F238E27FC236}">
                <a16:creationId xmlns:a16="http://schemas.microsoft.com/office/drawing/2014/main" id="{10C87775-986D-784E-9A95-4527364173C1}"/>
              </a:ext>
            </a:extLst>
          </p:cNvPr>
          <p:cNvSpPr txBox="1"/>
          <p:nvPr/>
        </p:nvSpPr>
        <p:spPr>
          <a:xfrm>
            <a:off x="3576514" y="547906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50" name="Rectangle 49">
            <a:extLst>
              <a:ext uri="{FF2B5EF4-FFF2-40B4-BE49-F238E27FC236}">
                <a16:creationId xmlns:a16="http://schemas.microsoft.com/office/drawing/2014/main" id="{11A01E70-4C90-284E-B35F-E172D4E61762}"/>
              </a:ext>
            </a:extLst>
          </p:cNvPr>
          <p:cNvSpPr/>
          <p:nvPr/>
        </p:nvSpPr>
        <p:spPr>
          <a:xfrm>
            <a:off x="2349788" y="4233284"/>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95C73FF4-3226-7A4B-A973-F565CFC93630}"/>
              </a:ext>
            </a:extLst>
          </p:cNvPr>
          <p:cNvSpPr txBox="1"/>
          <p:nvPr/>
        </p:nvSpPr>
        <p:spPr>
          <a:xfrm>
            <a:off x="2364875" y="4276349"/>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53" name="object 11">
            <a:extLst>
              <a:ext uri="{FF2B5EF4-FFF2-40B4-BE49-F238E27FC236}">
                <a16:creationId xmlns:a16="http://schemas.microsoft.com/office/drawing/2014/main" id="{6267B97A-EAA3-8A4C-9D05-74F71AF2E206}"/>
              </a:ext>
            </a:extLst>
          </p:cNvPr>
          <p:cNvSpPr/>
          <p:nvPr/>
        </p:nvSpPr>
        <p:spPr>
          <a:xfrm flipH="1">
            <a:off x="5542229" y="4446696"/>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A1B8A480-E27E-8247-9958-21A9A62D7635}"/>
              </a:ext>
            </a:extLst>
          </p:cNvPr>
          <p:cNvSpPr/>
          <p:nvPr/>
        </p:nvSpPr>
        <p:spPr>
          <a:xfrm>
            <a:off x="4873416" y="4530971"/>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19">
            <a:extLst>
              <a:ext uri="{FF2B5EF4-FFF2-40B4-BE49-F238E27FC236}">
                <a16:creationId xmlns:a16="http://schemas.microsoft.com/office/drawing/2014/main" id="{BCCC55D3-FC26-384E-977F-787C49B7D222}"/>
              </a:ext>
            </a:extLst>
          </p:cNvPr>
          <p:cNvSpPr/>
          <p:nvPr/>
        </p:nvSpPr>
        <p:spPr>
          <a:xfrm>
            <a:off x="5033518" y="40229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56" name="object 13">
            <a:extLst>
              <a:ext uri="{FF2B5EF4-FFF2-40B4-BE49-F238E27FC236}">
                <a16:creationId xmlns:a16="http://schemas.microsoft.com/office/drawing/2014/main" id="{EBFCBDF2-F052-144B-BFB0-87A43A64552F}"/>
              </a:ext>
            </a:extLst>
          </p:cNvPr>
          <p:cNvSpPr/>
          <p:nvPr/>
        </p:nvSpPr>
        <p:spPr>
          <a:xfrm>
            <a:off x="4503555"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9">
            <a:extLst>
              <a:ext uri="{FF2B5EF4-FFF2-40B4-BE49-F238E27FC236}">
                <a16:creationId xmlns:a16="http://schemas.microsoft.com/office/drawing/2014/main" id="{720DEEB6-A118-604A-9425-DE53017C83D4}"/>
              </a:ext>
            </a:extLst>
          </p:cNvPr>
          <p:cNvSpPr txBox="1"/>
          <p:nvPr/>
        </p:nvSpPr>
        <p:spPr>
          <a:xfrm>
            <a:off x="5170952" y="41540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58" name="object 9">
            <a:extLst>
              <a:ext uri="{FF2B5EF4-FFF2-40B4-BE49-F238E27FC236}">
                <a16:creationId xmlns:a16="http://schemas.microsoft.com/office/drawing/2014/main" id="{87D5453E-CFE4-B34D-A9CE-82AE9C8A85F0}"/>
              </a:ext>
            </a:extLst>
          </p:cNvPr>
          <p:cNvSpPr txBox="1"/>
          <p:nvPr/>
        </p:nvSpPr>
        <p:spPr>
          <a:xfrm>
            <a:off x="4640988" y="50078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59" name="object 13">
            <a:extLst>
              <a:ext uri="{FF2B5EF4-FFF2-40B4-BE49-F238E27FC236}">
                <a16:creationId xmlns:a16="http://schemas.microsoft.com/office/drawing/2014/main" id="{A4D0943A-F11E-FC4E-BF06-FB37D0B80D39}"/>
              </a:ext>
            </a:extLst>
          </p:cNvPr>
          <p:cNvSpPr/>
          <p:nvPr/>
        </p:nvSpPr>
        <p:spPr>
          <a:xfrm>
            <a:off x="5873739"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9">
            <a:extLst>
              <a:ext uri="{FF2B5EF4-FFF2-40B4-BE49-F238E27FC236}">
                <a16:creationId xmlns:a16="http://schemas.microsoft.com/office/drawing/2014/main" id="{09FF8461-8607-7943-BEA0-7D8EB7089507}"/>
              </a:ext>
            </a:extLst>
          </p:cNvPr>
          <p:cNvSpPr txBox="1"/>
          <p:nvPr/>
        </p:nvSpPr>
        <p:spPr>
          <a:xfrm>
            <a:off x="6011173" y="50165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61" name="Rectangle 60">
            <a:extLst>
              <a:ext uri="{FF2B5EF4-FFF2-40B4-BE49-F238E27FC236}">
                <a16:creationId xmlns:a16="http://schemas.microsoft.com/office/drawing/2014/main" id="{0EDFD434-734F-534D-AED4-13D711789192}"/>
              </a:ext>
            </a:extLst>
          </p:cNvPr>
          <p:cNvSpPr/>
          <p:nvPr/>
        </p:nvSpPr>
        <p:spPr>
          <a:xfrm>
            <a:off x="4441201" y="3926638"/>
            <a:ext cx="2102212"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0B32B5B-00EE-C843-A099-C161B069EE2F}"/>
              </a:ext>
            </a:extLst>
          </p:cNvPr>
          <p:cNvSpPr txBox="1"/>
          <p:nvPr/>
        </p:nvSpPr>
        <p:spPr>
          <a:xfrm>
            <a:off x="4455430" y="392493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64" name="object 11">
            <a:extLst>
              <a:ext uri="{FF2B5EF4-FFF2-40B4-BE49-F238E27FC236}">
                <a16:creationId xmlns:a16="http://schemas.microsoft.com/office/drawing/2014/main" id="{6E441022-DA35-8A4D-9C0A-1A82EAF1BC32}"/>
              </a:ext>
            </a:extLst>
          </p:cNvPr>
          <p:cNvSpPr/>
          <p:nvPr/>
        </p:nvSpPr>
        <p:spPr>
          <a:xfrm flipH="1">
            <a:off x="5316595" y="4576610"/>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11">
            <a:extLst>
              <a:ext uri="{FF2B5EF4-FFF2-40B4-BE49-F238E27FC236}">
                <a16:creationId xmlns:a16="http://schemas.microsoft.com/office/drawing/2014/main" id="{0CD33FA9-0188-6A44-A677-78E1982DF824}"/>
              </a:ext>
            </a:extLst>
          </p:cNvPr>
          <p:cNvSpPr/>
          <p:nvPr/>
        </p:nvSpPr>
        <p:spPr>
          <a:xfrm>
            <a:off x="5166558" y="5229006"/>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3">
            <a:extLst>
              <a:ext uri="{FF2B5EF4-FFF2-40B4-BE49-F238E27FC236}">
                <a16:creationId xmlns:a16="http://schemas.microsoft.com/office/drawing/2014/main" id="{26745F7E-204C-B848-A98C-5FC7B61C43D3}"/>
              </a:ext>
            </a:extLst>
          </p:cNvPr>
          <p:cNvSpPr/>
          <p:nvPr/>
        </p:nvSpPr>
        <p:spPr>
          <a:xfrm>
            <a:off x="4796697" y="5585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835ADD72-FEBC-0B45-A0AC-187189D547F6}"/>
              </a:ext>
            </a:extLst>
          </p:cNvPr>
          <p:cNvSpPr txBox="1"/>
          <p:nvPr/>
        </p:nvSpPr>
        <p:spPr>
          <a:xfrm>
            <a:off x="4934130" y="570590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70" name="object 11">
            <a:extLst>
              <a:ext uri="{FF2B5EF4-FFF2-40B4-BE49-F238E27FC236}">
                <a16:creationId xmlns:a16="http://schemas.microsoft.com/office/drawing/2014/main" id="{6D66D9F3-D4DF-4C4E-A59D-827664B76E53}"/>
              </a:ext>
            </a:extLst>
          </p:cNvPr>
          <p:cNvSpPr/>
          <p:nvPr/>
        </p:nvSpPr>
        <p:spPr>
          <a:xfrm flipH="1">
            <a:off x="5609737" y="5274645"/>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3">
            <a:extLst>
              <a:ext uri="{FF2B5EF4-FFF2-40B4-BE49-F238E27FC236}">
                <a16:creationId xmlns:a16="http://schemas.microsoft.com/office/drawing/2014/main" id="{2E33244A-DD86-7549-8A69-62DB952AD84D}"/>
              </a:ext>
            </a:extLst>
          </p:cNvPr>
          <p:cNvSpPr/>
          <p:nvPr/>
        </p:nvSpPr>
        <p:spPr>
          <a:xfrm>
            <a:off x="5489261" y="5585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9">
            <a:extLst>
              <a:ext uri="{FF2B5EF4-FFF2-40B4-BE49-F238E27FC236}">
                <a16:creationId xmlns:a16="http://schemas.microsoft.com/office/drawing/2014/main" id="{4D3B947A-E0C7-BC4F-A56F-173EA402EF5B}"/>
              </a:ext>
            </a:extLst>
          </p:cNvPr>
          <p:cNvSpPr txBox="1"/>
          <p:nvPr/>
        </p:nvSpPr>
        <p:spPr>
          <a:xfrm>
            <a:off x="5626695" y="571454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38</a:t>
            </a:r>
          </a:p>
        </p:txBody>
      </p:sp>
      <p:sp>
        <p:nvSpPr>
          <p:cNvPr id="65" name="object 13">
            <a:extLst>
              <a:ext uri="{FF2B5EF4-FFF2-40B4-BE49-F238E27FC236}">
                <a16:creationId xmlns:a16="http://schemas.microsoft.com/office/drawing/2014/main" id="{5869ECBC-D372-DF43-B006-725D4CC743C4}"/>
              </a:ext>
            </a:extLst>
          </p:cNvPr>
          <p:cNvSpPr/>
          <p:nvPr/>
        </p:nvSpPr>
        <p:spPr>
          <a:xfrm>
            <a:off x="5196119"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9">
            <a:extLst>
              <a:ext uri="{FF2B5EF4-FFF2-40B4-BE49-F238E27FC236}">
                <a16:creationId xmlns:a16="http://schemas.microsoft.com/office/drawing/2014/main" id="{901630D6-3F9D-EF44-A343-ECD3D938D59E}"/>
              </a:ext>
            </a:extLst>
          </p:cNvPr>
          <p:cNvSpPr txBox="1"/>
          <p:nvPr/>
        </p:nvSpPr>
        <p:spPr>
          <a:xfrm>
            <a:off x="5333553" y="50165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73" name="object 11">
            <a:extLst>
              <a:ext uri="{FF2B5EF4-FFF2-40B4-BE49-F238E27FC236}">
                <a16:creationId xmlns:a16="http://schemas.microsoft.com/office/drawing/2014/main" id="{FA34C71E-C0AD-624A-B165-560A494CF3C4}"/>
              </a:ext>
            </a:extLst>
          </p:cNvPr>
          <p:cNvSpPr/>
          <p:nvPr/>
        </p:nvSpPr>
        <p:spPr>
          <a:xfrm flipH="1">
            <a:off x="7957462" y="4515853"/>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19">
            <a:extLst>
              <a:ext uri="{FF2B5EF4-FFF2-40B4-BE49-F238E27FC236}">
                <a16:creationId xmlns:a16="http://schemas.microsoft.com/office/drawing/2014/main" id="{B9D81017-B4DD-CF42-8EA4-550C13334053}"/>
              </a:ext>
            </a:extLst>
          </p:cNvPr>
          <p:cNvSpPr/>
          <p:nvPr/>
        </p:nvSpPr>
        <p:spPr>
          <a:xfrm>
            <a:off x="7483447" y="406530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BBABE9CD-A6CC-3B41-8DE1-1669E33F083D}"/>
              </a:ext>
            </a:extLst>
          </p:cNvPr>
          <p:cNvSpPr txBox="1"/>
          <p:nvPr/>
        </p:nvSpPr>
        <p:spPr>
          <a:xfrm>
            <a:off x="7620881" y="419640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79" name="object 13">
            <a:extLst>
              <a:ext uri="{FF2B5EF4-FFF2-40B4-BE49-F238E27FC236}">
                <a16:creationId xmlns:a16="http://schemas.microsoft.com/office/drawing/2014/main" id="{49EAC4AC-40D1-2B44-8474-3D66E412DA28}"/>
              </a:ext>
            </a:extLst>
          </p:cNvPr>
          <p:cNvSpPr/>
          <p:nvPr/>
        </p:nvSpPr>
        <p:spPr>
          <a:xfrm>
            <a:off x="8075542" y="483876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D37979C-1E00-5A45-B020-2E20FA558ACA}"/>
              </a:ext>
            </a:extLst>
          </p:cNvPr>
          <p:cNvSpPr txBox="1"/>
          <p:nvPr/>
        </p:nvSpPr>
        <p:spPr>
          <a:xfrm>
            <a:off x="8212976" y="496796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81" name="Rectangle 80">
            <a:extLst>
              <a:ext uri="{FF2B5EF4-FFF2-40B4-BE49-F238E27FC236}">
                <a16:creationId xmlns:a16="http://schemas.microsoft.com/office/drawing/2014/main" id="{9D17D694-53D3-074B-B11D-866F76A36B48}"/>
              </a:ext>
            </a:extLst>
          </p:cNvPr>
          <p:cNvSpPr/>
          <p:nvPr/>
        </p:nvSpPr>
        <p:spPr>
          <a:xfrm>
            <a:off x="6704956" y="3926637"/>
            <a:ext cx="2019494"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A013C39-42A1-744A-8BA7-1A4862F7AC16}"/>
              </a:ext>
            </a:extLst>
          </p:cNvPr>
          <p:cNvSpPr txBox="1"/>
          <p:nvPr/>
        </p:nvSpPr>
        <p:spPr>
          <a:xfrm>
            <a:off x="6719185" y="392493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84" name="object 11">
            <a:extLst>
              <a:ext uri="{FF2B5EF4-FFF2-40B4-BE49-F238E27FC236}">
                <a16:creationId xmlns:a16="http://schemas.microsoft.com/office/drawing/2014/main" id="{08422600-BBCB-E448-821A-8E42A917C1E8}"/>
              </a:ext>
            </a:extLst>
          </p:cNvPr>
          <p:cNvSpPr/>
          <p:nvPr/>
        </p:nvSpPr>
        <p:spPr>
          <a:xfrm>
            <a:off x="7398048" y="4585483"/>
            <a:ext cx="216692"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5" name="object 11">
            <a:extLst>
              <a:ext uri="{FF2B5EF4-FFF2-40B4-BE49-F238E27FC236}">
                <a16:creationId xmlns:a16="http://schemas.microsoft.com/office/drawing/2014/main" id="{5DBD734C-AE05-6C41-9AEC-6ACF5FB0E3A3}"/>
              </a:ext>
            </a:extLst>
          </p:cNvPr>
          <p:cNvSpPr/>
          <p:nvPr/>
        </p:nvSpPr>
        <p:spPr>
          <a:xfrm>
            <a:off x="7119942" y="5172527"/>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13">
            <a:extLst>
              <a:ext uri="{FF2B5EF4-FFF2-40B4-BE49-F238E27FC236}">
                <a16:creationId xmlns:a16="http://schemas.microsoft.com/office/drawing/2014/main" id="{BB252ED9-8873-4843-8600-D0F62F3CB5CA}"/>
              </a:ext>
            </a:extLst>
          </p:cNvPr>
          <p:cNvSpPr/>
          <p:nvPr/>
        </p:nvSpPr>
        <p:spPr>
          <a:xfrm>
            <a:off x="6750081" y="55288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9">
            <a:extLst>
              <a:ext uri="{FF2B5EF4-FFF2-40B4-BE49-F238E27FC236}">
                <a16:creationId xmlns:a16="http://schemas.microsoft.com/office/drawing/2014/main" id="{B71B4006-7772-2A4C-962A-C311C5F3F595}"/>
              </a:ext>
            </a:extLst>
          </p:cNvPr>
          <p:cNvSpPr txBox="1"/>
          <p:nvPr/>
        </p:nvSpPr>
        <p:spPr>
          <a:xfrm>
            <a:off x="6887514" y="56494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88" name="object 11">
            <a:extLst>
              <a:ext uri="{FF2B5EF4-FFF2-40B4-BE49-F238E27FC236}">
                <a16:creationId xmlns:a16="http://schemas.microsoft.com/office/drawing/2014/main" id="{69F58607-8A3D-3F42-9FDC-89E478E362BD}"/>
              </a:ext>
            </a:extLst>
          </p:cNvPr>
          <p:cNvSpPr/>
          <p:nvPr/>
        </p:nvSpPr>
        <p:spPr>
          <a:xfrm flipH="1">
            <a:off x="7563121" y="5218166"/>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3">
            <a:extLst>
              <a:ext uri="{FF2B5EF4-FFF2-40B4-BE49-F238E27FC236}">
                <a16:creationId xmlns:a16="http://schemas.microsoft.com/office/drawing/2014/main" id="{773CEEEC-AC81-1247-9F14-1C7B15176F0D}"/>
              </a:ext>
            </a:extLst>
          </p:cNvPr>
          <p:cNvSpPr/>
          <p:nvPr/>
        </p:nvSpPr>
        <p:spPr>
          <a:xfrm>
            <a:off x="7442645" y="55288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30726CEB-F483-1342-A323-42626015CCBC}"/>
              </a:ext>
            </a:extLst>
          </p:cNvPr>
          <p:cNvSpPr txBox="1"/>
          <p:nvPr/>
        </p:nvSpPr>
        <p:spPr>
          <a:xfrm>
            <a:off x="7580079" y="565807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45</a:t>
            </a:r>
          </a:p>
        </p:txBody>
      </p:sp>
      <p:sp>
        <p:nvSpPr>
          <p:cNvPr id="91" name="object 13">
            <a:extLst>
              <a:ext uri="{FF2B5EF4-FFF2-40B4-BE49-F238E27FC236}">
                <a16:creationId xmlns:a16="http://schemas.microsoft.com/office/drawing/2014/main" id="{C8CA1A42-1F2D-4F4E-A5DC-8CFE00E50899}"/>
              </a:ext>
            </a:extLst>
          </p:cNvPr>
          <p:cNvSpPr/>
          <p:nvPr/>
        </p:nvSpPr>
        <p:spPr>
          <a:xfrm>
            <a:off x="7149503" y="483083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5B269120-16AC-8047-9A6A-DAE5014B4F2F}"/>
              </a:ext>
            </a:extLst>
          </p:cNvPr>
          <p:cNvSpPr txBox="1"/>
          <p:nvPr/>
        </p:nvSpPr>
        <p:spPr>
          <a:xfrm>
            <a:off x="7286937" y="496003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93" name="Rectangle 92">
            <a:extLst>
              <a:ext uri="{FF2B5EF4-FFF2-40B4-BE49-F238E27FC236}">
                <a16:creationId xmlns:a16="http://schemas.microsoft.com/office/drawing/2014/main" id="{4CC07B7C-350C-144A-A9EF-4CEBD3BD20C8}"/>
              </a:ext>
            </a:extLst>
          </p:cNvPr>
          <p:cNvSpPr/>
          <p:nvPr/>
        </p:nvSpPr>
        <p:spPr>
          <a:xfrm>
            <a:off x="4379054" y="3524070"/>
            <a:ext cx="4572000"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Which of these are binary search trees</a:t>
            </a:r>
            <a:r>
              <a:rPr lang="en-US" altLang="zh-CN" dirty="0">
                <a:solidFill>
                  <a:schemeClr val="bg1"/>
                </a:solidFill>
                <a:latin typeface="Arial"/>
                <a:cs typeface="Arial"/>
              </a:rPr>
              <a:t>?</a:t>
            </a:r>
            <a:endParaRPr lang="en-US" dirty="0">
              <a:solidFill>
                <a:schemeClr val="bg1"/>
              </a:solidFill>
              <a:latin typeface="Arial"/>
              <a:cs typeface="Arial"/>
            </a:endParaRPr>
          </a:p>
        </p:txBody>
      </p:sp>
      <p:sp>
        <p:nvSpPr>
          <p:cNvPr id="94" name="TextBox 93">
            <a:extLst>
              <a:ext uri="{FF2B5EF4-FFF2-40B4-BE49-F238E27FC236}">
                <a16:creationId xmlns:a16="http://schemas.microsoft.com/office/drawing/2014/main" id="{C255F4EC-102A-5043-86B6-57AC5318C13D}"/>
              </a:ext>
            </a:extLst>
          </p:cNvPr>
          <p:cNvSpPr txBox="1"/>
          <p:nvPr/>
        </p:nvSpPr>
        <p:spPr>
          <a:xfrm>
            <a:off x="6103854" y="3986452"/>
            <a:ext cx="394660" cy="400110"/>
          </a:xfrm>
          <a:prstGeom prst="rect">
            <a:avLst/>
          </a:prstGeom>
          <a:noFill/>
        </p:spPr>
        <p:txBody>
          <a:bodyPr wrap="none" rtlCol="0">
            <a:spAutoFit/>
          </a:bodyPr>
          <a:lstStyle/>
          <a:p>
            <a:r>
              <a:rPr lang="en-US" sz="2000" b="1" dirty="0">
                <a:solidFill>
                  <a:srgbClr val="FF0000"/>
                </a:solidFill>
              </a:rPr>
              <a:t>✗</a:t>
            </a:r>
          </a:p>
        </p:txBody>
      </p:sp>
      <p:sp>
        <p:nvSpPr>
          <p:cNvPr id="95" name="Oval 94">
            <a:extLst>
              <a:ext uri="{FF2B5EF4-FFF2-40B4-BE49-F238E27FC236}">
                <a16:creationId xmlns:a16="http://schemas.microsoft.com/office/drawing/2014/main" id="{86BB2C24-7F21-8442-8463-5C9DAF69D4FD}"/>
              </a:ext>
            </a:extLst>
          </p:cNvPr>
          <p:cNvSpPr/>
          <p:nvPr/>
        </p:nvSpPr>
        <p:spPr>
          <a:xfrm>
            <a:off x="2859390" y="440533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DC40A29E-1E3B-4E46-929C-FD3F08DA1F91}"/>
              </a:ext>
            </a:extLst>
          </p:cNvPr>
          <p:cNvSpPr/>
          <p:nvPr/>
        </p:nvSpPr>
        <p:spPr>
          <a:xfrm>
            <a:off x="3339854" y="52746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7" name="TextBox 96">
            <a:extLst>
              <a:ext uri="{FF2B5EF4-FFF2-40B4-BE49-F238E27FC236}">
                <a16:creationId xmlns:a16="http://schemas.microsoft.com/office/drawing/2014/main" id="{1A4DE98C-4365-CF4F-B68B-45655A9F4F61}"/>
              </a:ext>
            </a:extLst>
          </p:cNvPr>
          <p:cNvSpPr txBox="1"/>
          <p:nvPr/>
        </p:nvSpPr>
        <p:spPr>
          <a:xfrm>
            <a:off x="3818792" y="4278829"/>
            <a:ext cx="394660" cy="400110"/>
          </a:xfrm>
          <a:prstGeom prst="rect">
            <a:avLst/>
          </a:prstGeom>
          <a:noFill/>
        </p:spPr>
        <p:txBody>
          <a:bodyPr wrap="none" rtlCol="0">
            <a:spAutoFit/>
          </a:bodyPr>
          <a:lstStyle/>
          <a:p>
            <a:r>
              <a:rPr lang="en-US" sz="2000" b="1" dirty="0">
                <a:solidFill>
                  <a:srgbClr val="FF0000"/>
                </a:solidFill>
              </a:rPr>
              <a:t>✗</a:t>
            </a:r>
          </a:p>
        </p:txBody>
      </p:sp>
      <p:sp>
        <p:nvSpPr>
          <p:cNvPr id="98" name="Oval 97">
            <a:extLst>
              <a:ext uri="{FF2B5EF4-FFF2-40B4-BE49-F238E27FC236}">
                <a16:creationId xmlns:a16="http://schemas.microsoft.com/office/drawing/2014/main" id="{9165578C-AADA-BC45-AFCC-79F85AE72F41}"/>
              </a:ext>
            </a:extLst>
          </p:cNvPr>
          <p:cNvSpPr/>
          <p:nvPr/>
        </p:nvSpPr>
        <p:spPr>
          <a:xfrm>
            <a:off x="4381668" y="4667129"/>
            <a:ext cx="2188041" cy="91912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9" name="TextBox 98">
            <a:extLst>
              <a:ext uri="{FF2B5EF4-FFF2-40B4-BE49-F238E27FC236}">
                <a16:creationId xmlns:a16="http://schemas.microsoft.com/office/drawing/2014/main" id="{66B53743-9750-C746-9422-910F65FE7B4E}"/>
              </a:ext>
            </a:extLst>
          </p:cNvPr>
          <p:cNvSpPr txBox="1"/>
          <p:nvPr/>
        </p:nvSpPr>
        <p:spPr>
          <a:xfrm>
            <a:off x="8272977" y="3943286"/>
            <a:ext cx="394660" cy="400110"/>
          </a:xfrm>
          <a:prstGeom prst="rect">
            <a:avLst/>
          </a:prstGeom>
          <a:noFill/>
        </p:spPr>
        <p:txBody>
          <a:bodyPr wrap="none" rtlCol="0">
            <a:spAutoFit/>
          </a:bodyPr>
          <a:lstStyle/>
          <a:p>
            <a:r>
              <a:rPr lang="en-US" sz="2000" b="1" dirty="0">
                <a:solidFill>
                  <a:srgbClr val="FF0000"/>
                </a:solidFill>
              </a:rPr>
              <a:t>✗</a:t>
            </a:r>
          </a:p>
        </p:txBody>
      </p:sp>
      <p:sp>
        <p:nvSpPr>
          <p:cNvPr id="100" name="Oval 99">
            <a:extLst>
              <a:ext uri="{FF2B5EF4-FFF2-40B4-BE49-F238E27FC236}">
                <a16:creationId xmlns:a16="http://schemas.microsoft.com/office/drawing/2014/main" id="{0769AE9B-BF3E-F64D-BD6E-93F79718A0F1}"/>
              </a:ext>
            </a:extLst>
          </p:cNvPr>
          <p:cNvSpPr/>
          <p:nvPr/>
        </p:nvSpPr>
        <p:spPr>
          <a:xfrm>
            <a:off x="7393078" y="399711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01" name="Oval 100">
            <a:extLst>
              <a:ext uri="{FF2B5EF4-FFF2-40B4-BE49-F238E27FC236}">
                <a16:creationId xmlns:a16="http://schemas.microsoft.com/office/drawing/2014/main" id="{011CC798-D406-3E44-8D09-373EA7FB2238}"/>
              </a:ext>
            </a:extLst>
          </p:cNvPr>
          <p:cNvSpPr/>
          <p:nvPr/>
        </p:nvSpPr>
        <p:spPr>
          <a:xfrm>
            <a:off x="7363658" y="544568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2C7BCEBB-55A0-F66E-0A4D-3F8C1A88EBDC}"/>
              </a:ext>
            </a:extLst>
          </p:cNvPr>
          <p:cNvSpPr txBox="1"/>
          <p:nvPr/>
        </p:nvSpPr>
        <p:spPr>
          <a:xfrm>
            <a:off x="2364875" y="6347981"/>
            <a:ext cx="4622137"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Binary Search Tree Animations | Data Structure | Visual How</a:t>
            </a:r>
          </a:p>
          <a:p>
            <a:r>
              <a:rPr lang="en-GB" sz="1400" dirty="0">
                <a:hlinkClick r:id="rId2"/>
              </a:rPr>
              <a:t>https://www.youtube.com/watch?v=ymGjUOiR8Jg</a:t>
            </a:r>
            <a:r>
              <a:rPr lang="en-GB" sz="1400" dirty="0"/>
              <a:t> </a:t>
            </a:r>
            <a:endParaRPr lang="en-SE" sz="1400" dirty="0"/>
          </a:p>
        </p:txBody>
      </p:sp>
    </p:spTree>
    <p:extLst>
      <p:ext uri="{BB962C8B-B14F-4D97-AF65-F5344CB8AC3E}">
        <p14:creationId xmlns:p14="http://schemas.microsoft.com/office/powerpoint/2010/main" val="18375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par>
                                <p:cTn id="13" presetID="9" presetClass="entr" presetSubtype="0" fill="hold" nodeType="withEffect">
                                  <p:stCondLst>
                                    <p:cond delay="0"/>
                                  </p:stCondLst>
                                  <p:childTnLst>
                                    <p:set>
                                      <p:cBhvr>
                                        <p:cTn id="14" dur="1" fill="hold">
                                          <p:stCondLst>
                                            <p:cond delay="0"/>
                                          </p:stCondLst>
                                        </p:cTn>
                                        <p:tgtEl>
                                          <p:spTgt spid="25">
                                            <p:txEl>
                                              <p:pRg st="0" end="0"/>
                                            </p:txEl>
                                          </p:spTgt>
                                        </p:tgtEl>
                                        <p:attrNameLst>
                                          <p:attrName>style.visibility</p:attrName>
                                        </p:attrNameLst>
                                      </p:cBhvr>
                                      <p:to>
                                        <p:strVal val="visible"/>
                                      </p:to>
                                    </p:set>
                                    <p:animEffect transition="in" filter="dissolve">
                                      <p:cBhvr>
                                        <p:cTn id="15" dur="500"/>
                                        <p:tgtEl>
                                          <p:spTgt spid="25">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5">
                                            <p:txEl>
                                              <p:pRg st="1" end="1"/>
                                            </p:txEl>
                                          </p:spTgt>
                                        </p:tgtEl>
                                        <p:attrNameLst>
                                          <p:attrName>style.visibility</p:attrName>
                                        </p:attrNameLst>
                                      </p:cBhvr>
                                      <p:to>
                                        <p:strVal val="visible"/>
                                      </p:to>
                                    </p:set>
                                    <p:animEffect transition="in" filter="dissolve">
                                      <p:cBhvr>
                                        <p:cTn id="18" dur="500"/>
                                        <p:tgtEl>
                                          <p:spTgt spid="25">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5">
                                            <p:txEl>
                                              <p:pRg st="2" end="2"/>
                                            </p:txEl>
                                          </p:spTgt>
                                        </p:tgtEl>
                                        <p:attrNameLst>
                                          <p:attrName>style.visibility</p:attrName>
                                        </p:attrNameLst>
                                      </p:cBhvr>
                                      <p:to>
                                        <p:strVal val="visible"/>
                                      </p:to>
                                    </p:set>
                                    <p:animEffect transition="in" filter="dissolve">
                                      <p:cBhvr>
                                        <p:cTn id="21" dur="500"/>
                                        <p:tgtEl>
                                          <p:spTgt spid="25">
                                            <p:txEl>
                                              <p:pRg st="2" end="2"/>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5">
                                            <p:txEl>
                                              <p:pRg st="3" end="3"/>
                                            </p:txEl>
                                          </p:spTgt>
                                        </p:tgtEl>
                                        <p:attrNameLst>
                                          <p:attrName>style.visibility</p:attrName>
                                        </p:attrNameLst>
                                      </p:cBhvr>
                                      <p:to>
                                        <p:strVal val="visible"/>
                                      </p:to>
                                    </p:set>
                                    <p:animEffect transition="in" filter="dissolve">
                                      <p:cBhvr>
                                        <p:cTn id="24" dur="500"/>
                                        <p:tgtEl>
                                          <p:spTgt spid="2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dissolve">
                                      <p:cBhvr>
                                        <p:cTn id="29" dur="500"/>
                                        <p:tgtEl>
                                          <p:spTgt spid="2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dissolve">
                                      <p:cBhvr>
                                        <p:cTn id="32" dur="500"/>
                                        <p:tgtEl>
                                          <p:spTgt spid="3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dissolve">
                                      <p:cBhvr>
                                        <p:cTn id="35" dur="500"/>
                                        <p:tgtEl>
                                          <p:spTgt spid="2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dissolv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dissolve">
                                      <p:cBhvr>
                                        <p:cTn id="43" dur="500"/>
                                        <p:tgtEl>
                                          <p:spTgt spid="9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dissolve">
                                      <p:cBhvr>
                                        <p:cTn id="48" dur="500"/>
                                        <p:tgtEl>
                                          <p:spTgt spid="3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dissolve">
                                      <p:cBhvr>
                                        <p:cTn id="51" dur="500"/>
                                        <p:tgtEl>
                                          <p:spTgt spid="3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dissolve">
                                      <p:cBhvr>
                                        <p:cTn id="54" dur="500"/>
                                        <p:tgtEl>
                                          <p:spTgt spid="33"/>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dissolve">
                                      <p:cBhvr>
                                        <p:cTn id="57" dur="500"/>
                                        <p:tgtEl>
                                          <p:spTgt spid="3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dissolve">
                                      <p:cBhvr>
                                        <p:cTn id="60" dur="500"/>
                                        <p:tgtEl>
                                          <p:spTgt spid="35"/>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dissolve">
                                      <p:cBhvr>
                                        <p:cTn id="63" dur="500"/>
                                        <p:tgtEl>
                                          <p:spTgt spid="36"/>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dissolve">
                                      <p:cBhvr>
                                        <p:cTn id="66" dur="500"/>
                                        <p:tgtEl>
                                          <p:spTgt spid="3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dissolve">
                                      <p:cBhvr>
                                        <p:cTn id="69" dur="500"/>
                                        <p:tgtEl>
                                          <p:spTgt spid="38"/>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dissolve">
                                      <p:cBhvr>
                                        <p:cTn id="72" dur="500"/>
                                        <p:tgtEl>
                                          <p:spTgt spid="39"/>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dissolve">
                                      <p:cBhvr>
                                        <p:cTn id="75" dur="500"/>
                                        <p:tgtEl>
                                          <p:spTgt spid="40"/>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dissolve">
                                      <p:cBhvr>
                                        <p:cTn id="78" dur="500"/>
                                        <p:tgtEl>
                                          <p:spTgt spid="4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dissolve">
                                      <p:cBhvr>
                                        <p:cTn id="81" dur="500"/>
                                        <p:tgtEl>
                                          <p:spTgt spid="43"/>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dissolve">
                                      <p:cBhvr>
                                        <p:cTn id="84" dur="500"/>
                                        <p:tgtEl>
                                          <p:spTgt spid="44"/>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dissolve">
                                      <p:cBhvr>
                                        <p:cTn id="87" dur="500"/>
                                        <p:tgtEl>
                                          <p:spTgt spid="45"/>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dissolve">
                                      <p:cBhvr>
                                        <p:cTn id="90" dur="500"/>
                                        <p:tgtEl>
                                          <p:spTgt spid="46"/>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dissolve">
                                      <p:cBhvr>
                                        <p:cTn id="93" dur="500"/>
                                        <p:tgtEl>
                                          <p:spTgt spid="47"/>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dissolve">
                                      <p:cBhvr>
                                        <p:cTn id="96" dur="500"/>
                                        <p:tgtEl>
                                          <p:spTgt spid="48"/>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dissolve">
                                      <p:cBhvr>
                                        <p:cTn id="99" dur="500"/>
                                        <p:tgtEl>
                                          <p:spTgt spid="49"/>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dissolve">
                                      <p:cBhvr>
                                        <p:cTn id="102" dur="500"/>
                                        <p:tgtEl>
                                          <p:spTgt spid="50"/>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dissolve">
                                      <p:cBhvr>
                                        <p:cTn id="105" dur="500"/>
                                        <p:tgtEl>
                                          <p:spTgt spid="51"/>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dissolve">
                                      <p:cBhvr>
                                        <p:cTn id="108" dur="500"/>
                                        <p:tgtEl>
                                          <p:spTgt spid="53"/>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animEffect transition="in" filter="dissolve">
                                      <p:cBhvr>
                                        <p:cTn id="111" dur="500"/>
                                        <p:tgtEl>
                                          <p:spTgt spid="54"/>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55"/>
                                        </p:tgtEl>
                                        <p:attrNameLst>
                                          <p:attrName>style.visibility</p:attrName>
                                        </p:attrNameLst>
                                      </p:cBhvr>
                                      <p:to>
                                        <p:strVal val="visible"/>
                                      </p:to>
                                    </p:set>
                                    <p:animEffect transition="in" filter="dissolve">
                                      <p:cBhvr>
                                        <p:cTn id="114" dur="500"/>
                                        <p:tgtEl>
                                          <p:spTgt spid="55"/>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56"/>
                                        </p:tgtEl>
                                        <p:attrNameLst>
                                          <p:attrName>style.visibility</p:attrName>
                                        </p:attrNameLst>
                                      </p:cBhvr>
                                      <p:to>
                                        <p:strVal val="visible"/>
                                      </p:to>
                                    </p:set>
                                    <p:animEffect transition="in" filter="dissolve">
                                      <p:cBhvr>
                                        <p:cTn id="117" dur="500"/>
                                        <p:tgtEl>
                                          <p:spTgt spid="56"/>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57"/>
                                        </p:tgtEl>
                                        <p:attrNameLst>
                                          <p:attrName>style.visibility</p:attrName>
                                        </p:attrNameLst>
                                      </p:cBhvr>
                                      <p:to>
                                        <p:strVal val="visible"/>
                                      </p:to>
                                    </p:set>
                                    <p:animEffect transition="in" filter="dissolve">
                                      <p:cBhvr>
                                        <p:cTn id="120" dur="500"/>
                                        <p:tgtEl>
                                          <p:spTgt spid="57"/>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58"/>
                                        </p:tgtEl>
                                        <p:attrNameLst>
                                          <p:attrName>style.visibility</p:attrName>
                                        </p:attrNameLst>
                                      </p:cBhvr>
                                      <p:to>
                                        <p:strVal val="visible"/>
                                      </p:to>
                                    </p:set>
                                    <p:animEffect transition="in" filter="dissolve">
                                      <p:cBhvr>
                                        <p:cTn id="123" dur="500"/>
                                        <p:tgtEl>
                                          <p:spTgt spid="58"/>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59"/>
                                        </p:tgtEl>
                                        <p:attrNameLst>
                                          <p:attrName>style.visibility</p:attrName>
                                        </p:attrNameLst>
                                      </p:cBhvr>
                                      <p:to>
                                        <p:strVal val="visible"/>
                                      </p:to>
                                    </p:set>
                                    <p:animEffect transition="in" filter="dissolve">
                                      <p:cBhvr>
                                        <p:cTn id="126" dur="500"/>
                                        <p:tgtEl>
                                          <p:spTgt spid="59"/>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60"/>
                                        </p:tgtEl>
                                        <p:attrNameLst>
                                          <p:attrName>style.visibility</p:attrName>
                                        </p:attrNameLst>
                                      </p:cBhvr>
                                      <p:to>
                                        <p:strVal val="visible"/>
                                      </p:to>
                                    </p:set>
                                    <p:animEffect transition="in" filter="dissolve">
                                      <p:cBhvr>
                                        <p:cTn id="129" dur="500"/>
                                        <p:tgtEl>
                                          <p:spTgt spid="60"/>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61"/>
                                        </p:tgtEl>
                                        <p:attrNameLst>
                                          <p:attrName>style.visibility</p:attrName>
                                        </p:attrNameLst>
                                      </p:cBhvr>
                                      <p:to>
                                        <p:strVal val="visible"/>
                                      </p:to>
                                    </p:set>
                                    <p:animEffect transition="in" filter="dissolve">
                                      <p:cBhvr>
                                        <p:cTn id="132" dur="500"/>
                                        <p:tgtEl>
                                          <p:spTgt spid="61"/>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dissolve">
                                      <p:cBhvr>
                                        <p:cTn id="135" dur="500"/>
                                        <p:tgtEl>
                                          <p:spTgt spid="62"/>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dissolve">
                                      <p:cBhvr>
                                        <p:cTn id="138" dur="500"/>
                                        <p:tgtEl>
                                          <p:spTgt spid="64"/>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67"/>
                                        </p:tgtEl>
                                        <p:attrNameLst>
                                          <p:attrName>style.visibility</p:attrName>
                                        </p:attrNameLst>
                                      </p:cBhvr>
                                      <p:to>
                                        <p:strVal val="visible"/>
                                      </p:to>
                                    </p:set>
                                    <p:animEffect transition="in" filter="dissolve">
                                      <p:cBhvr>
                                        <p:cTn id="141" dur="500"/>
                                        <p:tgtEl>
                                          <p:spTgt spid="67"/>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68"/>
                                        </p:tgtEl>
                                        <p:attrNameLst>
                                          <p:attrName>style.visibility</p:attrName>
                                        </p:attrNameLst>
                                      </p:cBhvr>
                                      <p:to>
                                        <p:strVal val="visible"/>
                                      </p:to>
                                    </p:set>
                                    <p:animEffect transition="in" filter="dissolve">
                                      <p:cBhvr>
                                        <p:cTn id="144" dur="500"/>
                                        <p:tgtEl>
                                          <p:spTgt spid="68"/>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69"/>
                                        </p:tgtEl>
                                        <p:attrNameLst>
                                          <p:attrName>style.visibility</p:attrName>
                                        </p:attrNameLst>
                                      </p:cBhvr>
                                      <p:to>
                                        <p:strVal val="visible"/>
                                      </p:to>
                                    </p:set>
                                    <p:animEffect transition="in" filter="dissolve">
                                      <p:cBhvr>
                                        <p:cTn id="147" dur="500"/>
                                        <p:tgtEl>
                                          <p:spTgt spid="69"/>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70"/>
                                        </p:tgtEl>
                                        <p:attrNameLst>
                                          <p:attrName>style.visibility</p:attrName>
                                        </p:attrNameLst>
                                      </p:cBhvr>
                                      <p:to>
                                        <p:strVal val="visible"/>
                                      </p:to>
                                    </p:set>
                                    <p:animEffect transition="in" filter="dissolve">
                                      <p:cBhvr>
                                        <p:cTn id="150" dur="500"/>
                                        <p:tgtEl>
                                          <p:spTgt spid="70"/>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dissolve">
                                      <p:cBhvr>
                                        <p:cTn id="153" dur="500"/>
                                        <p:tgtEl>
                                          <p:spTgt spid="71"/>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72"/>
                                        </p:tgtEl>
                                        <p:attrNameLst>
                                          <p:attrName>style.visibility</p:attrName>
                                        </p:attrNameLst>
                                      </p:cBhvr>
                                      <p:to>
                                        <p:strVal val="visible"/>
                                      </p:to>
                                    </p:set>
                                    <p:animEffect transition="in" filter="dissolve">
                                      <p:cBhvr>
                                        <p:cTn id="156" dur="500"/>
                                        <p:tgtEl>
                                          <p:spTgt spid="72"/>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65"/>
                                        </p:tgtEl>
                                        <p:attrNameLst>
                                          <p:attrName>style.visibility</p:attrName>
                                        </p:attrNameLst>
                                      </p:cBhvr>
                                      <p:to>
                                        <p:strVal val="visible"/>
                                      </p:to>
                                    </p:set>
                                    <p:animEffect transition="in" filter="dissolve">
                                      <p:cBhvr>
                                        <p:cTn id="159" dur="500"/>
                                        <p:tgtEl>
                                          <p:spTgt spid="65"/>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66"/>
                                        </p:tgtEl>
                                        <p:attrNameLst>
                                          <p:attrName>style.visibility</p:attrName>
                                        </p:attrNameLst>
                                      </p:cBhvr>
                                      <p:to>
                                        <p:strVal val="visible"/>
                                      </p:to>
                                    </p:set>
                                    <p:animEffect transition="in" filter="dissolve">
                                      <p:cBhvr>
                                        <p:cTn id="162" dur="500"/>
                                        <p:tgtEl>
                                          <p:spTgt spid="66"/>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73"/>
                                        </p:tgtEl>
                                        <p:attrNameLst>
                                          <p:attrName>style.visibility</p:attrName>
                                        </p:attrNameLst>
                                      </p:cBhvr>
                                      <p:to>
                                        <p:strVal val="visible"/>
                                      </p:to>
                                    </p:set>
                                    <p:animEffect transition="in" filter="dissolve">
                                      <p:cBhvr>
                                        <p:cTn id="165" dur="500"/>
                                        <p:tgtEl>
                                          <p:spTgt spid="7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dissolve">
                                      <p:cBhvr>
                                        <p:cTn id="168" dur="500"/>
                                        <p:tgtEl>
                                          <p:spTgt spid="75"/>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77"/>
                                        </p:tgtEl>
                                        <p:attrNameLst>
                                          <p:attrName>style.visibility</p:attrName>
                                        </p:attrNameLst>
                                      </p:cBhvr>
                                      <p:to>
                                        <p:strVal val="visible"/>
                                      </p:to>
                                    </p:set>
                                    <p:animEffect transition="in" filter="dissolve">
                                      <p:cBhvr>
                                        <p:cTn id="171" dur="500"/>
                                        <p:tgtEl>
                                          <p:spTgt spid="77"/>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79"/>
                                        </p:tgtEl>
                                        <p:attrNameLst>
                                          <p:attrName>style.visibility</p:attrName>
                                        </p:attrNameLst>
                                      </p:cBhvr>
                                      <p:to>
                                        <p:strVal val="visible"/>
                                      </p:to>
                                    </p:set>
                                    <p:animEffect transition="in" filter="dissolve">
                                      <p:cBhvr>
                                        <p:cTn id="174" dur="500"/>
                                        <p:tgtEl>
                                          <p:spTgt spid="7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80"/>
                                        </p:tgtEl>
                                        <p:attrNameLst>
                                          <p:attrName>style.visibility</p:attrName>
                                        </p:attrNameLst>
                                      </p:cBhvr>
                                      <p:to>
                                        <p:strVal val="visible"/>
                                      </p:to>
                                    </p:set>
                                    <p:animEffect transition="in" filter="dissolve">
                                      <p:cBhvr>
                                        <p:cTn id="177" dur="500"/>
                                        <p:tgtEl>
                                          <p:spTgt spid="8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dissolve">
                                      <p:cBhvr>
                                        <p:cTn id="180" dur="500"/>
                                        <p:tgtEl>
                                          <p:spTgt spid="8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82"/>
                                        </p:tgtEl>
                                        <p:attrNameLst>
                                          <p:attrName>style.visibility</p:attrName>
                                        </p:attrNameLst>
                                      </p:cBhvr>
                                      <p:to>
                                        <p:strVal val="visible"/>
                                      </p:to>
                                    </p:set>
                                    <p:animEffect transition="in" filter="dissolve">
                                      <p:cBhvr>
                                        <p:cTn id="183" dur="500"/>
                                        <p:tgtEl>
                                          <p:spTgt spid="82"/>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4"/>
                                        </p:tgtEl>
                                        <p:attrNameLst>
                                          <p:attrName>style.visibility</p:attrName>
                                        </p:attrNameLst>
                                      </p:cBhvr>
                                      <p:to>
                                        <p:strVal val="visible"/>
                                      </p:to>
                                    </p:set>
                                    <p:animEffect transition="in" filter="dissolve">
                                      <p:cBhvr>
                                        <p:cTn id="186" dur="500"/>
                                        <p:tgtEl>
                                          <p:spTgt spid="84"/>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5"/>
                                        </p:tgtEl>
                                        <p:attrNameLst>
                                          <p:attrName>style.visibility</p:attrName>
                                        </p:attrNameLst>
                                      </p:cBhvr>
                                      <p:to>
                                        <p:strVal val="visible"/>
                                      </p:to>
                                    </p:set>
                                    <p:animEffect transition="in" filter="dissolve">
                                      <p:cBhvr>
                                        <p:cTn id="189" dur="500"/>
                                        <p:tgtEl>
                                          <p:spTgt spid="85"/>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6"/>
                                        </p:tgtEl>
                                        <p:attrNameLst>
                                          <p:attrName>style.visibility</p:attrName>
                                        </p:attrNameLst>
                                      </p:cBhvr>
                                      <p:to>
                                        <p:strVal val="visible"/>
                                      </p:to>
                                    </p:set>
                                    <p:animEffect transition="in" filter="dissolve">
                                      <p:cBhvr>
                                        <p:cTn id="192" dur="500"/>
                                        <p:tgtEl>
                                          <p:spTgt spid="86"/>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7"/>
                                        </p:tgtEl>
                                        <p:attrNameLst>
                                          <p:attrName>style.visibility</p:attrName>
                                        </p:attrNameLst>
                                      </p:cBhvr>
                                      <p:to>
                                        <p:strVal val="visible"/>
                                      </p:to>
                                    </p:set>
                                    <p:animEffect transition="in" filter="dissolve">
                                      <p:cBhvr>
                                        <p:cTn id="195" dur="500"/>
                                        <p:tgtEl>
                                          <p:spTgt spid="87"/>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8"/>
                                        </p:tgtEl>
                                        <p:attrNameLst>
                                          <p:attrName>style.visibility</p:attrName>
                                        </p:attrNameLst>
                                      </p:cBhvr>
                                      <p:to>
                                        <p:strVal val="visible"/>
                                      </p:to>
                                    </p:set>
                                    <p:animEffect transition="in" filter="dissolve">
                                      <p:cBhvr>
                                        <p:cTn id="198" dur="500"/>
                                        <p:tgtEl>
                                          <p:spTgt spid="88"/>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9"/>
                                        </p:tgtEl>
                                        <p:attrNameLst>
                                          <p:attrName>style.visibility</p:attrName>
                                        </p:attrNameLst>
                                      </p:cBhvr>
                                      <p:to>
                                        <p:strVal val="visible"/>
                                      </p:to>
                                    </p:set>
                                    <p:animEffect transition="in" filter="dissolve">
                                      <p:cBhvr>
                                        <p:cTn id="201" dur="500"/>
                                        <p:tgtEl>
                                          <p:spTgt spid="89"/>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90"/>
                                        </p:tgtEl>
                                        <p:attrNameLst>
                                          <p:attrName>style.visibility</p:attrName>
                                        </p:attrNameLst>
                                      </p:cBhvr>
                                      <p:to>
                                        <p:strVal val="visible"/>
                                      </p:to>
                                    </p:set>
                                    <p:animEffect transition="in" filter="dissolve">
                                      <p:cBhvr>
                                        <p:cTn id="204" dur="500"/>
                                        <p:tgtEl>
                                          <p:spTgt spid="90"/>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92"/>
                                        </p:tgtEl>
                                        <p:attrNameLst>
                                          <p:attrName>style.visibility</p:attrName>
                                        </p:attrNameLst>
                                      </p:cBhvr>
                                      <p:to>
                                        <p:strVal val="visible"/>
                                      </p:to>
                                    </p:set>
                                    <p:animEffect transition="in" filter="dissolve">
                                      <p:cBhvr>
                                        <p:cTn id="210" dur="500"/>
                                        <p:tgtEl>
                                          <p:spTgt spid="92"/>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1"/>
                                        </p:tgtEl>
                                        <p:attrNameLst>
                                          <p:attrName>style.visibility</p:attrName>
                                        </p:attrNameLst>
                                      </p:cBhvr>
                                      <p:to>
                                        <p:strVal val="visible"/>
                                      </p:to>
                                    </p:set>
                                    <p:animEffect transition="in" filter="dissolve">
                                      <p:cBhvr>
                                        <p:cTn id="215" dur="500"/>
                                        <p:tgtEl>
                                          <p:spTgt spid="41"/>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97"/>
                                        </p:tgtEl>
                                        <p:attrNameLst>
                                          <p:attrName>style.visibility</p:attrName>
                                        </p:attrNameLst>
                                      </p:cBhvr>
                                      <p:to>
                                        <p:strVal val="visible"/>
                                      </p:to>
                                    </p:set>
                                    <p:animEffect transition="in" filter="dissolve">
                                      <p:cBhvr>
                                        <p:cTn id="220" dur="500"/>
                                        <p:tgtEl>
                                          <p:spTgt spid="97"/>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95"/>
                                        </p:tgtEl>
                                        <p:attrNameLst>
                                          <p:attrName>style.visibility</p:attrName>
                                        </p:attrNameLst>
                                      </p:cBhvr>
                                      <p:to>
                                        <p:strVal val="visible"/>
                                      </p:to>
                                    </p:set>
                                    <p:animEffect transition="in" filter="dissolve">
                                      <p:cBhvr>
                                        <p:cTn id="225" dur="500"/>
                                        <p:tgtEl>
                                          <p:spTgt spid="95"/>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6"/>
                                        </p:tgtEl>
                                        <p:attrNameLst>
                                          <p:attrName>style.visibility</p:attrName>
                                        </p:attrNameLst>
                                      </p:cBhvr>
                                      <p:to>
                                        <p:strVal val="visible"/>
                                      </p:to>
                                    </p:set>
                                    <p:animEffect transition="in" filter="dissolve">
                                      <p:cBhvr>
                                        <p:cTn id="228" dur="500"/>
                                        <p:tgtEl>
                                          <p:spTgt spid="96"/>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94"/>
                                        </p:tgtEl>
                                        <p:attrNameLst>
                                          <p:attrName>style.visibility</p:attrName>
                                        </p:attrNameLst>
                                      </p:cBhvr>
                                      <p:to>
                                        <p:strVal val="visible"/>
                                      </p:to>
                                    </p:set>
                                    <p:animEffect transition="in" filter="dissolve">
                                      <p:cBhvr>
                                        <p:cTn id="233" dur="500"/>
                                        <p:tgtEl>
                                          <p:spTgt spid="94"/>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grpId="0" nodeType="clickEffect">
                                  <p:stCondLst>
                                    <p:cond delay="0"/>
                                  </p:stCondLst>
                                  <p:childTnLst>
                                    <p:set>
                                      <p:cBhvr>
                                        <p:cTn id="237" dur="1" fill="hold">
                                          <p:stCondLst>
                                            <p:cond delay="0"/>
                                          </p:stCondLst>
                                        </p:cTn>
                                        <p:tgtEl>
                                          <p:spTgt spid="98"/>
                                        </p:tgtEl>
                                        <p:attrNameLst>
                                          <p:attrName>style.visibility</p:attrName>
                                        </p:attrNameLst>
                                      </p:cBhvr>
                                      <p:to>
                                        <p:strVal val="visible"/>
                                      </p:to>
                                    </p:set>
                                    <p:animEffect transition="in" filter="dissolve">
                                      <p:cBhvr>
                                        <p:cTn id="238" dur="500"/>
                                        <p:tgtEl>
                                          <p:spTgt spid="98"/>
                                        </p:tgtEl>
                                      </p:cBhvr>
                                    </p:animEffec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grpId="0" nodeType="clickEffect">
                                  <p:stCondLst>
                                    <p:cond delay="0"/>
                                  </p:stCondLst>
                                  <p:childTnLst>
                                    <p:set>
                                      <p:cBhvr>
                                        <p:cTn id="242" dur="1" fill="hold">
                                          <p:stCondLst>
                                            <p:cond delay="0"/>
                                          </p:stCondLst>
                                        </p:cTn>
                                        <p:tgtEl>
                                          <p:spTgt spid="99"/>
                                        </p:tgtEl>
                                        <p:attrNameLst>
                                          <p:attrName>style.visibility</p:attrName>
                                        </p:attrNameLst>
                                      </p:cBhvr>
                                      <p:to>
                                        <p:strVal val="visible"/>
                                      </p:to>
                                    </p:set>
                                    <p:animEffect transition="in" filter="dissolve">
                                      <p:cBhvr>
                                        <p:cTn id="243" dur="500"/>
                                        <p:tgtEl>
                                          <p:spTgt spid="9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100"/>
                                        </p:tgtEl>
                                        <p:attrNameLst>
                                          <p:attrName>style.visibility</p:attrName>
                                        </p:attrNameLst>
                                      </p:cBhvr>
                                      <p:to>
                                        <p:strVal val="visible"/>
                                      </p:to>
                                    </p:set>
                                    <p:animEffect transition="in" filter="dissolve">
                                      <p:cBhvr>
                                        <p:cTn id="248" dur="500"/>
                                        <p:tgtEl>
                                          <p:spTgt spid="100"/>
                                        </p:tgtEl>
                                      </p:cBhvr>
                                    </p:animEffect>
                                  </p:childTnLst>
                                </p:cTn>
                              </p:par>
                              <p:par>
                                <p:cTn id="249" presetID="9" presetClass="entr" presetSubtype="0" fill="hold" grpId="0" nodeType="withEffect">
                                  <p:stCondLst>
                                    <p:cond delay="0"/>
                                  </p:stCondLst>
                                  <p:childTnLst>
                                    <p:set>
                                      <p:cBhvr>
                                        <p:cTn id="250" dur="1" fill="hold">
                                          <p:stCondLst>
                                            <p:cond delay="0"/>
                                          </p:stCondLst>
                                        </p:cTn>
                                        <p:tgtEl>
                                          <p:spTgt spid="101"/>
                                        </p:tgtEl>
                                        <p:attrNameLst>
                                          <p:attrName>style.visibility</p:attrName>
                                        </p:attrNameLst>
                                      </p:cBhvr>
                                      <p:to>
                                        <p:strVal val="visible"/>
                                      </p:to>
                                    </p:set>
                                    <p:animEffect transition="in" filter="dissolve">
                                      <p:cBhvr>
                                        <p:cTn id="251"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2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4" grpId="0" animBg="1"/>
      <p:bldP spid="67" grpId="0" animBg="1"/>
      <p:bldP spid="68" grpId="0" animBg="1"/>
      <p:bldP spid="69" grpId="0" animBg="1"/>
      <p:bldP spid="70" grpId="0" animBg="1"/>
      <p:bldP spid="71" grpId="0" animBg="1"/>
      <p:bldP spid="72" grpId="0" animBg="1"/>
      <p:bldP spid="65" grpId="0" animBg="1"/>
      <p:bldP spid="66" grpId="0" animBg="1"/>
      <p:bldP spid="73" grpId="0" animBg="1"/>
      <p:bldP spid="75" grpId="0" animBg="1"/>
      <p:bldP spid="77" grpId="0" animBg="1"/>
      <p:bldP spid="79" grpId="0" animBg="1"/>
      <p:bldP spid="80" grpId="0" animBg="1"/>
      <p:bldP spid="81" grpId="0" animBg="1"/>
      <p:bldP spid="82" grpId="0"/>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p:bldP spid="95" grpId="0" animBg="1"/>
      <p:bldP spid="96" grpId="0" animBg="1"/>
      <p:bldP spid="97" grpId="0"/>
      <p:bldP spid="98" grpId="0" animBg="1"/>
      <p:bldP spid="99" grpId="0"/>
      <p:bldP spid="100" grpId="0" animBg="1"/>
      <p:bldP spid="10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AE56-A96C-5D52-2ADA-8EE13E4ADE2A}"/>
              </a:ext>
            </a:extLst>
          </p:cNvPr>
          <p:cNvSpPr>
            <a:spLocks noGrp="1"/>
          </p:cNvSpPr>
          <p:nvPr>
            <p:ph type="title"/>
          </p:nvPr>
        </p:nvSpPr>
        <p:spPr/>
        <p:txBody>
          <a:bodyPr/>
          <a:lstStyle/>
          <a:p>
            <a:r>
              <a:rPr lang="en-GB" dirty="0"/>
              <a:t>BST Video Tutorials</a:t>
            </a:r>
            <a:endParaRPr lang="en-SE" dirty="0"/>
          </a:p>
        </p:txBody>
      </p:sp>
      <p:sp>
        <p:nvSpPr>
          <p:cNvPr id="3" name="Content Placeholder 2">
            <a:extLst>
              <a:ext uri="{FF2B5EF4-FFF2-40B4-BE49-F238E27FC236}">
                <a16:creationId xmlns:a16="http://schemas.microsoft.com/office/drawing/2014/main" id="{9A3F7BE7-2794-5436-39F2-EBE5F22CC5D2}"/>
              </a:ext>
            </a:extLst>
          </p:cNvPr>
          <p:cNvSpPr>
            <a:spLocks noGrp="1"/>
          </p:cNvSpPr>
          <p:nvPr>
            <p:ph idx="1"/>
          </p:nvPr>
        </p:nvSpPr>
        <p:spPr/>
        <p:txBody>
          <a:bodyPr/>
          <a:lstStyle/>
          <a:p>
            <a:r>
              <a:rPr lang="en-GB" dirty="0"/>
              <a:t>Binary Search Tree : Overview</a:t>
            </a:r>
          </a:p>
          <a:p>
            <a:pPr lvl="1"/>
            <a:r>
              <a:rPr lang="en-GB" dirty="0">
                <a:hlinkClick r:id="rId2"/>
              </a:rPr>
              <a:t>https://www.youtube.com/watch?v=6I3evyt9ApA</a:t>
            </a:r>
            <a:r>
              <a:rPr lang="en-GB" dirty="0"/>
              <a:t> </a:t>
            </a:r>
          </a:p>
          <a:p>
            <a:r>
              <a:rPr lang="en-GB" dirty="0"/>
              <a:t>Binary Search Tree : Insert Overview</a:t>
            </a:r>
          </a:p>
          <a:p>
            <a:pPr lvl="1"/>
            <a:r>
              <a:rPr lang="en-GB" dirty="0">
                <a:hlinkClick r:id="rId3"/>
              </a:rPr>
              <a:t>https://www.youtube.com/watch?v=KkEnuK-2Ymc</a:t>
            </a:r>
            <a:r>
              <a:rPr lang="en-GB" dirty="0"/>
              <a:t> </a:t>
            </a:r>
          </a:p>
          <a:p>
            <a:r>
              <a:rPr lang="en-GB" dirty="0"/>
              <a:t>Binary Search Tree: Deletion Overview</a:t>
            </a:r>
          </a:p>
          <a:p>
            <a:pPr lvl="1"/>
            <a:r>
              <a:rPr lang="en-GB" dirty="0">
                <a:hlinkClick r:id="rId4"/>
              </a:rPr>
              <a:t>https://www.youtube.com/watch?v=DkOswl0k7s4</a:t>
            </a:r>
            <a:endParaRPr lang="en-GB" dirty="0"/>
          </a:p>
          <a:p>
            <a:r>
              <a:rPr lang="en-GB" sz="2400" dirty="0"/>
              <a:t>Binary Search Trees (BST) Explained in Animated Demo</a:t>
            </a:r>
          </a:p>
          <a:p>
            <a:pPr lvl="1"/>
            <a:r>
              <a:rPr lang="en-GB" dirty="0">
                <a:hlinkClick r:id="rId5"/>
              </a:rPr>
              <a:t>https://www.youtube.com/watch?v=mtvbVLK5xDQ</a:t>
            </a:r>
            <a:endParaRPr lang="en-SE" dirty="0"/>
          </a:p>
        </p:txBody>
      </p:sp>
    </p:spTree>
    <p:extLst>
      <p:ext uri="{BB962C8B-B14F-4D97-AF65-F5344CB8AC3E}">
        <p14:creationId xmlns:p14="http://schemas.microsoft.com/office/powerpoint/2010/main" val="2007973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49D2-5113-EA43-891E-0D357DECAF59}"/>
              </a:ext>
            </a:extLst>
          </p:cNvPr>
          <p:cNvSpPr>
            <a:spLocks noGrp="1"/>
          </p:cNvSpPr>
          <p:nvPr>
            <p:ph type="title"/>
          </p:nvPr>
        </p:nvSpPr>
        <p:spPr/>
        <p:txBody>
          <a:bodyPr/>
          <a:lstStyle/>
          <a:p>
            <a:r>
              <a:rPr lang="en-US" altLang="zh-CN" dirty="0"/>
              <a:t>Searching</a:t>
            </a:r>
            <a:r>
              <a:rPr lang="zh-CN" altLang="en-US" dirty="0"/>
              <a:t> </a:t>
            </a:r>
            <a:r>
              <a:rPr lang="en-US" altLang="zh-CN" dirty="0"/>
              <a:t>a</a:t>
            </a:r>
            <a:r>
              <a:rPr lang="zh-CN" altLang="en-US" dirty="0"/>
              <a:t> </a:t>
            </a:r>
            <a:r>
              <a:rPr lang="en-US" altLang="zh-CN" dirty="0"/>
              <a:t>BST</a:t>
            </a:r>
            <a:endParaRPr lang="en-US" dirty="0"/>
          </a:p>
        </p:txBody>
      </p:sp>
      <p:grpSp>
        <p:nvGrpSpPr>
          <p:cNvPr id="4" name="Group 3">
            <a:extLst>
              <a:ext uri="{FF2B5EF4-FFF2-40B4-BE49-F238E27FC236}">
                <a16:creationId xmlns:a16="http://schemas.microsoft.com/office/drawing/2014/main" id="{C0A9D68C-48DD-BE45-9CEC-728855F5B080}"/>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D10197D9-6307-6E4A-9985-1560894DC0B9}"/>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C997E51E-1DE9-A941-AB73-161C9A6FAA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BD9C7CF5-3823-3D46-9618-D2533CD7B30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0A3F8FEA-CDBE-184D-A3BD-F392F0951951}"/>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B1FED0DC-2FEE-4F4B-9171-480EFF5DA959}"/>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74E8A8A4-D7C5-8446-9780-F9E32E4321AB}"/>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7FA6951A-BED7-4A4F-A852-6D082C11C0E2}"/>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FEA06894-04D0-244B-90BA-8E785173928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C660599-43B9-C349-8DC5-3A3E1D330E43}"/>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B6A0F871-4CCC-814E-B492-904D831CA31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2D9C7773-04F2-5F4C-ADEE-E3E2D86773C8}"/>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E7AF7E3-4147-9A4C-B528-545882FDF58A}"/>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B64FA21E-1D08-5246-8FE5-80D48B7AABF0}"/>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FF9DFA02-28EC-5847-ACFE-313AA3A4C308}"/>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26A0D562-1572-7749-8553-1A9E913D613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FCAC4CC8-069C-1D44-BA4A-429BB54837F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62753052-5A19-654C-8949-12670D0567DF}"/>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D4A4842E-A648-4C4C-9DA8-738252CB340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A23DB0E1-BE1F-8547-89B4-EA6EDBF889D9}"/>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28BBE13D-F793-A14D-A3CB-BE59DF3D8310}"/>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F84C21BE-F192-E34D-91FF-08A8693BD446}"/>
              </a:ext>
            </a:extLst>
          </p:cNvPr>
          <p:cNvSpPr/>
          <p:nvPr/>
        </p:nvSpPr>
        <p:spPr>
          <a:xfrm>
            <a:off x="4335413" y="1363404"/>
            <a:ext cx="3230957"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Same fundamental idea as binary search of an array</a:t>
            </a:r>
          </a:p>
        </p:txBody>
      </p:sp>
      <p:sp>
        <p:nvSpPr>
          <p:cNvPr id="28" name="TextBox 27">
            <a:extLst>
              <a:ext uri="{FF2B5EF4-FFF2-40B4-BE49-F238E27FC236}">
                <a16:creationId xmlns:a16="http://schemas.microsoft.com/office/drawing/2014/main" id="{15C458A1-6155-CC42-BFA2-1D10AE1FF097}"/>
              </a:ext>
            </a:extLst>
          </p:cNvPr>
          <p:cNvSpPr txBox="1"/>
          <p:nvPr/>
        </p:nvSpPr>
        <p:spPr>
          <a:xfrm>
            <a:off x="4335413" y="2321738"/>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29" name="Rectangle 28">
            <a:extLst>
              <a:ext uri="{FF2B5EF4-FFF2-40B4-BE49-F238E27FC236}">
                <a16:creationId xmlns:a16="http://schemas.microsoft.com/office/drawing/2014/main" id="{A65C17DD-F120-894B-817D-98A8FE71E204}"/>
              </a:ext>
            </a:extLst>
          </p:cNvPr>
          <p:cNvSpPr/>
          <p:nvPr/>
        </p:nvSpPr>
        <p:spPr>
          <a:xfrm>
            <a:off x="5418991" y="2275577"/>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C</a:t>
            </a:r>
            <a:endParaRPr lang="en-US" sz="1600" dirty="0">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FDDE6733-1D69-3B4E-A6FA-CA0425FC45DF}"/>
              </a:ext>
            </a:extLst>
          </p:cNvPr>
          <p:cNvSpPr/>
          <p:nvPr/>
        </p:nvSpPr>
        <p:spPr>
          <a:xfrm>
            <a:off x="1876505" y="1223370"/>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453E24DD-A6C1-E640-A72D-932A651229A5}"/>
              </a:ext>
            </a:extLst>
          </p:cNvPr>
          <p:cNvSpPr txBox="1"/>
          <p:nvPr/>
        </p:nvSpPr>
        <p:spPr>
          <a:xfrm>
            <a:off x="4335413" y="287968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2" name="TextBox 31">
            <a:extLst>
              <a:ext uri="{FF2B5EF4-FFF2-40B4-BE49-F238E27FC236}">
                <a16:creationId xmlns:a16="http://schemas.microsoft.com/office/drawing/2014/main" id="{CA8EF4EA-5354-1C47-AEAF-7D1699018379}"/>
              </a:ext>
            </a:extLst>
          </p:cNvPr>
          <p:cNvSpPr txBox="1"/>
          <p:nvPr/>
        </p:nvSpPr>
        <p:spPr>
          <a:xfrm>
            <a:off x="4335413" y="324464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B</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3" name="Oval 32">
            <a:extLst>
              <a:ext uri="{FF2B5EF4-FFF2-40B4-BE49-F238E27FC236}">
                <a16:creationId xmlns:a16="http://schemas.microsoft.com/office/drawing/2014/main" id="{8CA69823-064E-7048-BFDC-CED13A2029B2}"/>
              </a:ext>
            </a:extLst>
          </p:cNvPr>
          <p:cNvSpPr/>
          <p:nvPr/>
        </p:nvSpPr>
        <p:spPr>
          <a:xfrm>
            <a:off x="1105810"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E4697050-3E10-6B4B-9A08-EDE66200CF1D}"/>
              </a:ext>
            </a:extLst>
          </p:cNvPr>
          <p:cNvSpPr txBox="1"/>
          <p:nvPr/>
        </p:nvSpPr>
        <p:spPr>
          <a:xfrm>
            <a:off x="4335413" y="3609609"/>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C</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5" name="Oval 34">
            <a:extLst>
              <a:ext uri="{FF2B5EF4-FFF2-40B4-BE49-F238E27FC236}">
                <a16:creationId xmlns:a16="http://schemas.microsoft.com/office/drawing/2014/main" id="{33543AB7-DE46-0148-B75B-7D64506386AF}"/>
              </a:ext>
            </a:extLst>
          </p:cNvPr>
          <p:cNvSpPr/>
          <p:nvPr/>
        </p:nvSpPr>
        <p:spPr>
          <a:xfrm>
            <a:off x="1571073" y="272246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C5CBA654-0CD2-B24C-9FFD-2CAC070A4E4E}"/>
              </a:ext>
            </a:extLst>
          </p:cNvPr>
          <p:cNvSpPr/>
          <p:nvPr/>
        </p:nvSpPr>
        <p:spPr>
          <a:xfrm>
            <a:off x="7109982" y="2731404"/>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Found</a:t>
            </a:r>
            <a:r>
              <a:rPr lang="zh-CN" altLang="en-US" dirty="0">
                <a:solidFill>
                  <a:schemeClr val="bg1"/>
                </a:solidFill>
                <a:latin typeface="Arial"/>
                <a:cs typeface="Arial"/>
              </a:rPr>
              <a:t> </a:t>
            </a:r>
            <a:r>
              <a:rPr lang="en-US" altLang="zh-CN" dirty="0">
                <a:solidFill>
                  <a:schemeClr val="bg1"/>
                </a:solidFill>
                <a:latin typeface="Arial"/>
                <a:cs typeface="Arial"/>
              </a:rPr>
              <a:t>it!</a:t>
            </a:r>
            <a:endParaRPr lang="en-US" dirty="0">
              <a:solidFill>
                <a:schemeClr val="bg1"/>
              </a:solidFill>
              <a:latin typeface="Arial"/>
              <a:cs typeface="Arial"/>
            </a:endParaRPr>
          </a:p>
        </p:txBody>
      </p:sp>
      <p:sp>
        <p:nvSpPr>
          <p:cNvPr id="37" name="TextBox 36">
            <a:extLst>
              <a:ext uri="{FF2B5EF4-FFF2-40B4-BE49-F238E27FC236}">
                <a16:creationId xmlns:a16="http://schemas.microsoft.com/office/drawing/2014/main" id="{C37EA731-F9F0-6442-9402-F4FCD241C0D5}"/>
              </a:ext>
            </a:extLst>
          </p:cNvPr>
          <p:cNvSpPr txBox="1"/>
          <p:nvPr/>
        </p:nvSpPr>
        <p:spPr>
          <a:xfrm>
            <a:off x="610290" y="3985994"/>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38" name="Rectangle 37">
            <a:extLst>
              <a:ext uri="{FF2B5EF4-FFF2-40B4-BE49-F238E27FC236}">
                <a16:creationId xmlns:a16="http://schemas.microsoft.com/office/drawing/2014/main" id="{77136230-B2B9-1A4B-95DC-3A1BCCDD93F6}"/>
              </a:ext>
            </a:extLst>
          </p:cNvPr>
          <p:cNvSpPr/>
          <p:nvPr/>
        </p:nvSpPr>
        <p:spPr>
          <a:xfrm>
            <a:off x="1693868" y="3939833"/>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P</a:t>
            </a:r>
            <a:endParaRPr lang="en-US" sz="16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F9F968C-54B8-6145-884A-409499A6B290}"/>
              </a:ext>
            </a:extLst>
          </p:cNvPr>
          <p:cNvSpPr txBox="1"/>
          <p:nvPr/>
        </p:nvSpPr>
        <p:spPr>
          <a:xfrm>
            <a:off x="610290" y="4543937"/>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0" name="TextBox 39">
            <a:extLst>
              <a:ext uri="{FF2B5EF4-FFF2-40B4-BE49-F238E27FC236}">
                <a16:creationId xmlns:a16="http://schemas.microsoft.com/office/drawing/2014/main" id="{D3D83097-774F-C741-8078-5CB6D017ACF7}"/>
              </a:ext>
            </a:extLst>
          </p:cNvPr>
          <p:cNvSpPr txBox="1"/>
          <p:nvPr/>
        </p:nvSpPr>
        <p:spPr>
          <a:xfrm>
            <a:off x="610290" y="490890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M</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1" name="TextBox 40">
            <a:extLst>
              <a:ext uri="{FF2B5EF4-FFF2-40B4-BE49-F238E27FC236}">
                <a16:creationId xmlns:a16="http://schemas.microsoft.com/office/drawing/2014/main" id="{0D55DE91-4171-2B49-A631-10CA106F669B}"/>
              </a:ext>
            </a:extLst>
          </p:cNvPr>
          <p:cNvSpPr txBox="1"/>
          <p:nvPr/>
        </p:nvSpPr>
        <p:spPr>
          <a:xfrm>
            <a:off x="610290" y="527386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Q</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2" name="Oval 41">
            <a:extLst>
              <a:ext uri="{FF2B5EF4-FFF2-40B4-BE49-F238E27FC236}">
                <a16:creationId xmlns:a16="http://schemas.microsoft.com/office/drawing/2014/main" id="{A12C6374-4BA5-EA49-A65E-BB899FDB676A}"/>
              </a:ext>
            </a:extLst>
          </p:cNvPr>
          <p:cNvSpPr/>
          <p:nvPr/>
        </p:nvSpPr>
        <p:spPr>
          <a:xfrm>
            <a:off x="2703537"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55B50F91-8F23-5648-AB92-D78F6CAF8B39}"/>
              </a:ext>
            </a:extLst>
          </p:cNvPr>
          <p:cNvSpPr/>
          <p:nvPr/>
        </p:nvSpPr>
        <p:spPr>
          <a:xfrm>
            <a:off x="3258445" y="2722243"/>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4" name="Rectangle 43">
            <a:extLst>
              <a:ext uri="{FF2B5EF4-FFF2-40B4-BE49-F238E27FC236}">
                <a16:creationId xmlns:a16="http://schemas.microsoft.com/office/drawing/2014/main" id="{CEC12355-5112-2B40-B603-55867DC049F7}"/>
              </a:ext>
            </a:extLst>
          </p:cNvPr>
          <p:cNvSpPr/>
          <p:nvPr/>
        </p:nvSpPr>
        <p:spPr>
          <a:xfrm>
            <a:off x="677982" y="6253781"/>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Not</a:t>
            </a:r>
            <a:r>
              <a:rPr lang="zh-CN" altLang="en-US" dirty="0">
                <a:solidFill>
                  <a:schemeClr val="bg1"/>
                </a:solidFill>
                <a:latin typeface="Arial"/>
                <a:cs typeface="Arial"/>
              </a:rPr>
              <a:t> </a:t>
            </a:r>
            <a:r>
              <a:rPr lang="en-US" altLang="zh-CN" dirty="0">
                <a:solidFill>
                  <a:schemeClr val="bg1"/>
                </a:solidFill>
                <a:latin typeface="Arial"/>
                <a:cs typeface="Arial"/>
              </a:rPr>
              <a:t>Found!</a:t>
            </a:r>
            <a:endParaRPr lang="en-US" dirty="0">
              <a:solidFill>
                <a:schemeClr val="bg1"/>
              </a:solidFill>
              <a:latin typeface="Arial"/>
              <a:cs typeface="Arial"/>
            </a:endParaRPr>
          </a:p>
        </p:txBody>
      </p:sp>
      <p:sp>
        <p:nvSpPr>
          <p:cNvPr id="45" name="Oval 44">
            <a:extLst>
              <a:ext uri="{FF2B5EF4-FFF2-40B4-BE49-F238E27FC236}">
                <a16:creationId xmlns:a16="http://schemas.microsoft.com/office/drawing/2014/main" id="{011E3684-01EE-AC40-839D-66807D044CF4}"/>
              </a:ext>
            </a:extLst>
          </p:cNvPr>
          <p:cNvSpPr/>
          <p:nvPr/>
        </p:nvSpPr>
        <p:spPr>
          <a:xfrm>
            <a:off x="2781219" y="347620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21A4BB16-1D66-0B4E-81E1-694D84538AEE}"/>
              </a:ext>
            </a:extLst>
          </p:cNvPr>
          <p:cNvSpPr txBox="1"/>
          <p:nvPr/>
        </p:nvSpPr>
        <p:spPr>
          <a:xfrm>
            <a:off x="610290" y="5682122"/>
            <a:ext cx="1838965" cy="369332"/>
          </a:xfrm>
          <a:prstGeom prst="rect">
            <a:avLst/>
          </a:prstGeom>
          <a:noFill/>
        </p:spPr>
        <p:txBody>
          <a:bodyPr wrap="none" rtlCol="0">
            <a:spAutoFit/>
          </a:bodyPr>
          <a:lstStyle/>
          <a:p>
            <a:r>
              <a:rPr lang="en-US" altLang="zh-CN" dirty="0">
                <a:latin typeface="Courier" pitchFamily="2" charset="0"/>
              </a:rPr>
              <a:t>Node</a:t>
            </a:r>
            <a:r>
              <a:rPr lang="zh-CN" altLang="en-US" dirty="0">
                <a:latin typeface="Courier" pitchFamily="2" charset="0"/>
              </a:rPr>
              <a:t> </a:t>
            </a:r>
            <a:r>
              <a:rPr lang="en-US" altLang="zh-CN" dirty="0">
                <a:latin typeface="Courier" pitchFamily="2" charset="0"/>
              </a:rPr>
              <a:t>is</a:t>
            </a:r>
            <a:r>
              <a:rPr lang="zh-CN" altLang="en-US" dirty="0">
                <a:latin typeface="Courier" pitchFamily="2" charset="0"/>
              </a:rPr>
              <a:t> </a:t>
            </a:r>
            <a:r>
              <a:rPr lang="en-US" altLang="zh-CN" dirty="0">
                <a:latin typeface="Courier" pitchFamily="2" charset="0"/>
              </a:rPr>
              <a:t>null</a:t>
            </a:r>
            <a:endParaRPr lang="en-US" dirty="0">
              <a:latin typeface="Courier" pitchFamily="2" charset="0"/>
            </a:endParaRPr>
          </a:p>
        </p:txBody>
      </p:sp>
      <p:sp>
        <p:nvSpPr>
          <p:cNvPr id="47" name="Rectangle 46">
            <a:extLst>
              <a:ext uri="{FF2B5EF4-FFF2-40B4-BE49-F238E27FC236}">
                <a16:creationId xmlns:a16="http://schemas.microsoft.com/office/drawing/2014/main" id="{27839BF3-6650-5E43-B93D-1BDCA3939A22}"/>
              </a:ext>
            </a:extLst>
          </p:cNvPr>
          <p:cNvSpPr/>
          <p:nvPr/>
        </p:nvSpPr>
        <p:spPr>
          <a:xfrm>
            <a:off x="3741516" y="4747618"/>
            <a:ext cx="4165436" cy="400110"/>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solve this with </a:t>
            </a:r>
            <a:r>
              <a:rPr lang="en-US" sz="2000" dirty="0">
                <a:solidFill>
                  <a:schemeClr val="accent1"/>
                </a:solidFill>
                <a:latin typeface="Arial"/>
                <a:cs typeface="Arial"/>
              </a:rPr>
              <a:t>recursion</a:t>
            </a:r>
            <a:r>
              <a:rPr lang="en-US" sz="2000" dirty="0">
                <a:latin typeface="Arial"/>
                <a:cs typeface="Arial"/>
              </a:rPr>
              <a:t>.</a:t>
            </a:r>
          </a:p>
        </p:txBody>
      </p:sp>
      <p:sp>
        <p:nvSpPr>
          <p:cNvPr id="50" name="Rectangle 49">
            <a:extLst>
              <a:ext uri="{FF2B5EF4-FFF2-40B4-BE49-F238E27FC236}">
                <a16:creationId xmlns:a16="http://schemas.microsoft.com/office/drawing/2014/main" id="{09DD3010-4171-9E4F-9839-67599D3C7FA7}"/>
              </a:ext>
            </a:extLst>
          </p:cNvPr>
          <p:cNvSpPr/>
          <p:nvPr/>
        </p:nvSpPr>
        <p:spPr>
          <a:xfrm>
            <a:off x="592118" y="1943723"/>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8" name="Rectangle 47">
            <a:extLst>
              <a:ext uri="{FF2B5EF4-FFF2-40B4-BE49-F238E27FC236}">
                <a16:creationId xmlns:a16="http://schemas.microsoft.com/office/drawing/2014/main" id="{9D2C6754-C022-4F4F-B47B-5BCA43D2C39B}"/>
              </a:ext>
            </a:extLst>
          </p:cNvPr>
          <p:cNvSpPr/>
          <p:nvPr/>
        </p:nvSpPr>
        <p:spPr>
          <a:xfrm>
            <a:off x="3741516" y="5330446"/>
            <a:ext cx="4588751"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also solve it with </a:t>
            </a:r>
            <a:r>
              <a:rPr lang="en-US" sz="2000" dirty="0">
                <a:solidFill>
                  <a:schemeClr val="accent1"/>
                </a:solidFill>
                <a:latin typeface="Arial"/>
                <a:cs typeface="Arial"/>
              </a:rPr>
              <a:t>iteration</a:t>
            </a:r>
            <a:r>
              <a:rPr lang="en-US" sz="2000" dirty="0">
                <a:latin typeface="Arial"/>
                <a:cs typeface="Arial"/>
              </a:rPr>
              <a:t> by keeping track of your current node.</a:t>
            </a:r>
          </a:p>
        </p:txBody>
      </p:sp>
      <p:sp>
        <p:nvSpPr>
          <p:cNvPr id="52" name="Rectangle 51">
            <a:extLst>
              <a:ext uri="{FF2B5EF4-FFF2-40B4-BE49-F238E27FC236}">
                <a16:creationId xmlns:a16="http://schemas.microsoft.com/office/drawing/2014/main" id="{9183C460-2C42-C142-AEF1-5A04506DC1D6}"/>
              </a:ext>
            </a:extLst>
          </p:cNvPr>
          <p:cNvSpPr/>
          <p:nvPr/>
        </p:nvSpPr>
        <p:spPr>
          <a:xfrm>
            <a:off x="3741516" y="4151736"/>
            <a:ext cx="2984295" cy="369332"/>
          </a:xfrm>
          <a:prstGeom prst="rect">
            <a:avLst/>
          </a:prstGeom>
          <a:solidFill>
            <a:srgbClr val="FF0000"/>
          </a:solidFill>
        </p:spPr>
        <p:txBody>
          <a:bodyPr wrap="square">
            <a:spAutoFit/>
          </a:bodyPr>
          <a:lstStyle/>
          <a:p>
            <a:pPr algn="ctr"/>
            <a:r>
              <a:rPr lang="en-US" altLang="zh-CN" dirty="0">
                <a:solidFill>
                  <a:schemeClr val="bg1"/>
                </a:solidFill>
                <a:latin typeface="Arial"/>
                <a:cs typeface="Arial"/>
              </a:rPr>
              <a:t>How</a:t>
            </a:r>
            <a:r>
              <a:rPr lang="zh-CN" altLang="en-US" dirty="0">
                <a:solidFill>
                  <a:schemeClr val="bg1"/>
                </a:solidFill>
                <a:latin typeface="Arial"/>
                <a:cs typeface="Arial"/>
              </a:rPr>
              <a:t> </a:t>
            </a:r>
            <a:r>
              <a:rPr lang="en-US" altLang="zh-CN" dirty="0">
                <a:solidFill>
                  <a:schemeClr val="bg1"/>
                </a:solidFill>
                <a:latin typeface="Arial"/>
                <a:cs typeface="Arial"/>
              </a:rPr>
              <a:t>to</a:t>
            </a:r>
            <a:r>
              <a:rPr lang="zh-CN" altLang="en-US" dirty="0">
                <a:solidFill>
                  <a:schemeClr val="bg1"/>
                </a:solidFill>
                <a:latin typeface="Arial"/>
                <a:cs typeface="Arial"/>
              </a:rPr>
              <a:t> </a:t>
            </a:r>
            <a:r>
              <a:rPr lang="en-US" altLang="zh-CN" dirty="0">
                <a:solidFill>
                  <a:schemeClr val="bg1"/>
                </a:solidFill>
                <a:latin typeface="Arial"/>
                <a:cs typeface="Arial"/>
              </a:rPr>
              <a:t>implement</a:t>
            </a:r>
            <a:r>
              <a:rPr lang="zh-CN" altLang="en-US" dirty="0">
                <a:solidFill>
                  <a:schemeClr val="bg1"/>
                </a:solidFill>
                <a:latin typeface="Arial"/>
                <a:cs typeface="Arial"/>
              </a:rPr>
              <a:t> </a:t>
            </a:r>
            <a:r>
              <a:rPr lang="en-US" altLang="zh-CN" dirty="0">
                <a:solidFill>
                  <a:schemeClr val="bg1"/>
                </a:solidFill>
                <a:latin typeface="Arial"/>
                <a:cs typeface="Arial"/>
              </a:rPr>
              <a:t>this?</a:t>
            </a:r>
            <a:endParaRPr lang="en-US" dirty="0">
              <a:solidFill>
                <a:schemeClr val="bg1"/>
              </a:solidFill>
              <a:latin typeface="Arial"/>
              <a:cs typeface="Arial"/>
            </a:endParaRPr>
          </a:p>
        </p:txBody>
      </p:sp>
    </p:spTree>
    <p:extLst>
      <p:ext uri="{BB962C8B-B14F-4D97-AF65-F5344CB8AC3E}">
        <p14:creationId xmlns:p14="http://schemas.microsoft.com/office/powerpoint/2010/main" val="112315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dissolve">
                                      <p:cBhvr>
                                        <p:cTn id="15" dur="500"/>
                                        <p:tgtEl>
                                          <p:spTgt spid="2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dissolv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dissolv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1" nodeType="clickEffect">
                                  <p:stCondLst>
                                    <p:cond delay="0"/>
                                  </p:stCondLst>
                                  <p:childTnLst>
                                    <p:animEffect transition="out" filter="dissolve">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dissolv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dissolve">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33"/>
                                        </p:tgtEl>
                                      </p:cBhvr>
                                    </p:animEffect>
                                    <p:set>
                                      <p:cBhvr>
                                        <p:cTn id="46" dur="1" fill="hold">
                                          <p:stCondLst>
                                            <p:cond delay="499"/>
                                          </p:stCondLst>
                                        </p:cTn>
                                        <p:tgtEl>
                                          <p:spTgt spid="3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dissolv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dissolv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dissolv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xit" presetSubtype="0" fill="hold" grpId="1" nodeType="clickEffect">
                                  <p:stCondLst>
                                    <p:cond delay="0"/>
                                  </p:stCondLst>
                                  <p:childTnLst>
                                    <p:animEffect transition="out" filter="dissolve">
                                      <p:cBhvr>
                                        <p:cTn id="65" dur="500"/>
                                        <p:tgtEl>
                                          <p:spTgt spid="35"/>
                                        </p:tgtEl>
                                      </p:cBhvr>
                                    </p:animEffect>
                                    <p:set>
                                      <p:cBhvr>
                                        <p:cTn id="66" dur="1" fill="hold">
                                          <p:stCondLst>
                                            <p:cond delay="499"/>
                                          </p:stCondLst>
                                        </p:cTn>
                                        <p:tgtEl>
                                          <p:spTgt spid="3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dissolve">
                                      <p:cBhvr>
                                        <p:cTn id="71" dur="500"/>
                                        <p:tgtEl>
                                          <p:spTgt spid="3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dissolv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dissolve">
                                      <p:cBhvr>
                                        <p:cTn id="79" dur="500"/>
                                        <p:tgtEl>
                                          <p:spTgt spid="39"/>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2"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dissolve">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xit" presetSubtype="0" fill="hold" grpId="3" nodeType="clickEffect">
                                  <p:stCondLst>
                                    <p:cond delay="0"/>
                                  </p:stCondLst>
                                  <p:childTnLst>
                                    <p:animEffect transition="out" filter="dissolve">
                                      <p:cBhvr>
                                        <p:cTn id="88" dur="500"/>
                                        <p:tgtEl>
                                          <p:spTgt spid="30"/>
                                        </p:tgtEl>
                                      </p:cBhvr>
                                    </p:animEffect>
                                    <p:set>
                                      <p:cBhvr>
                                        <p:cTn id="89" dur="1" fill="hold">
                                          <p:stCondLst>
                                            <p:cond delay="499"/>
                                          </p:stCondLst>
                                        </p:cTn>
                                        <p:tgtEl>
                                          <p:spTgt spid="3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dissolve">
                                      <p:cBhvr>
                                        <p:cTn id="94" dur="500"/>
                                        <p:tgtEl>
                                          <p:spTgt spid="42"/>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dissolve">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xit" presetSubtype="0" fill="hold" grpId="1" nodeType="clickEffect">
                                  <p:stCondLst>
                                    <p:cond delay="0"/>
                                  </p:stCondLst>
                                  <p:childTnLst>
                                    <p:animEffect transition="out" filter="dissolve">
                                      <p:cBhvr>
                                        <p:cTn id="103" dur="500"/>
                                        <p:tgtEl>
                                          <p:spTgt spid="42"/>
                                        </p:tgtEl>
                                      </p:cBhvr>
                                    </p:animEffect>
                                    <p:set>
                                      <p:cBhvr>
                                        <p:cTn id="104" dur="1" fill="hold">
                                          <p:stCondLst>
                                            <p:cond delay="499"/>
                                          </p:stCondLst>
                                        </p:cTn>
                                        <p:tgtEl>
                                          <p:spTgt spid="4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dissolve">
                                      <p:cBhvr>
                                        <p:cTn id="109" dur="500"/>
                                        <p:tgtEl>
                                          <p:spTgt spid="43"/>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dissolve">
                                      <p:cBhvr>
                                        <p:cTn id="114" dur="500"/>
                                        <p:tgtEl>
                                          <p:spTgt spid="4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xit" presetSubtype="0" fill="hold" grpId="1" nodeType="clickEffect">
                                  <p:stCondLst>
                                    <p:cond delay="0"/>
                                  </p:stCondLst>
                                  <p:childTnLst>
                                    <p:animEffect transition="out" filter="dissolv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dissolve">
                                      <p:cBhvr>
                                        <p:cTn id="124" dur="500"/>
                                        <p:tgtEl>
                                          <p:spTgt spid="4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dissolve">
                                      <p:cBhvr>
                                        <p:cTn id="129" dur="500"/>
                                        <p:tgtEl>
                                          <p:spTgt spid="4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dissolve">
                                      <p:cBhvr>
                                        <p:cTn id="134" dur="500"/>
                                        <p:tgtEl>
                                          <p:spTgt spid="44"/>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xit" presetSubtype="0" fill="hold" grpId="1" nodeType="clickEffect">
                                  <p:stCondLst>
                                    <p:cond delay="0"/>
                                  </p:stCondLst>
                                  <p:childTnLst>
                                    <p:animEffect transition="out" filter="dissolve">
                                      <p:cBhvr>
                                        <p:cTn id="138" dur="500"/>
                                        <p:tgtEl>
                                          <p:spTgt spid="45"/>
                                        </p:tgtEl>
                                      </p:cBhvr>
                                    </p:animEffect>
                                    <p:set>
                                      <p:cBhvr>
                                        <p:cTn id="139" dur="1" fill="hold">
                                          <p:stCondLst>
                                            <p:cond delay="499"/>
                                          </p:stCondLst>
                                        </p:cTn>
                                        <p:tgtEl>
                                          <p:spTgt spid="4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52"/>
                                        </p:tgtEl>
                                        <p:attrNameLst>
                                          <p:attrName>style.visibility</p:attrName>
                                        </p:attrNameLst>
                                      </p:cBhvr>
                                      <p:to>
                                        <p:strVal val="visible"/>
                                      </p:to>
                                    </p:set>
                                    <p:animEffect transition="in" filter="dissolve">
                                      <p:cBhvr>
                                        <p:cTn id="144" dur="500"/>
                                        <p:tgtEl>
                                          <p:spTgt spid="52"/>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47"/>
                                        </p:tgtEl>
                                        <p:attrNameLst>
                                          <p:attrName>style.visibility</p:attrName>
                                        </p:attrNameLst>
                                      </p:cBhvr>
                                      <p:to>
                                        <p:strVal val="visible"/>
                                      </p:to>
                                    </p:set>
                                    <p:animEffect transition="in" filter="dissolve">
                                      <p:cBhvr>
                                        <p:cTn id="149" dur="500"/>
                                        <p:tgtEl>
                                          <p:spTgt spid="47"/>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4"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dissolve">
                                      <p:cBhvr>
                                        <p:cTn id="154" dur="500"/>
                                        <p:tgtEl>
                                          <p:spTgt spid="3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50"/>
                                        </p:tgtEl>
                                        <p:attrNameLst>
                                          <p:attrName>style.visibility</p:attrName>
                                        </p:attrNameLst>
                                      </p:cBhvr>
                                      <p:to>
                                        <p:strVal val="visible"/>
                                      </p:to>
                                    </p:set>
                                    <p:animEffect transition="in" filter="dissolve">
                                      <p:cBhvr>
                                        <p:cTn id="157" dur="500"/>
                                        <p:tgtEl>
                                          <p:spTgt spid="50"/>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xit" presetSubtype="0" fill="hold" grpId="1" nodeType="clickEffect">
                                  <p:stCondLst>
                                    <p:cond delay="0"/>
                                  </p:stCondLst>
                                  <p:childTnLst>
                                    <p:animEffect transition="out" filter="dissolve">
                                      <p:cBhvr>
                                        <p:cTn id="161" dur="500"/>
                                        <p:tgtEl>
                                          <p:spTgt spid="50"/>
                                        </p:tgtEl>
                                      </p:cBhvr>
                                    </p:animEffect>
                                    <p:set>
                                      <p:cBhvr>
                                        <p:cTn id="162" dur="1" fill="hold">
                                          <p:stCondLst>
                                            <p:cond delay="499"/>
                                          </p:stCondLst>
                                        </p:cTn>
                                        <p:tgtEl>
                                          <p:spTgt spid="50"/>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dissolve">
                                      <p:cBhvr>
                                        <p:cTn id="16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29" grpId="0" animBg="1"/>
      <p:bldP spid="30" grpId="0" animBg="1"/>
      <p:bldP spid="30" grpId="1" animBg="1"/>
      <p:bldP spid="30" grpId="2" animBg="1"/>
      <p:bldP spid="30" grpId="3" animBg="1"/>
      <p:bldP spid="30" grpId="4" animBg="1"/>
      <p:bldP spid="31" grpId="0"/>
      <p:bldP spid="32" grpId="0"/>
      <p:bldP spid="33" grpId="0" animBg="1"/>
      <p:bldP spid="33" grpId="1" animBg="1"/>
      <p:bldP spid="34" grpId="0"/>
      <p:bldP spid="35" grpId="0" animBg="1"/>
      <p:bldP spid="35" grpId="1" animBg="1"/>
      <p:bldP spid="36" grpId="0" animBg="1"/>
      <p:bldP spid="37" grpId="0"/>
      <p:bldP spid="38" grpId="0" animBg="1"/>
      <p:bldP spid="39" grpId="0"/>
      <p:bldP spid="40" grpId="0"/>
      <p:bldP spid="41" grpId="0"/>
      <p:bldP spid="42" grpId="0" animBg="1"/>
      <p:bldP spid="42" grpId="1" animBg="1"/>
      <p:bldP spid="43" grpId="0" animBg="1"/>
      <p:bldP spid="43" grpId="1" animBg="1"/>
      <p:bldP spid="44" grpId="0" animBg="1"/>
      <p:bldP spid="45" grpId="0" animBg="1"/>
      <p:bldP spid="45" grpId="1" animBg="1"/>
      <p:bldP spid="46" grpId="0"/>
      <p:bldP spid="47" grpId="0" animBg="1"/>
      <p:bldP spid="50" grpId="0" animBg="1"/>
      <p:bldP spid="50" grpId="1" animBg="1"/>
      <p:bldP spid="48" grpId="0" animBg="1"/>
      <p:bldP spid="5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5AC0-1CFD-E744-942A-19BD56A06FA9}"/>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Iteratively</a:t>
            </a:r>
            <a:endParaRPr lang="en-US" dirty="0"/>
          </a:p>
        </p:txBody>
      </p:sp>
      <p:sp>
        <p:nvSpPr>
          <p:cNvPr id="4" name="Rectangle 3">
            <a:extLst>
              <a:ext uri="{FF2B5EF4-FFF2-40B4-BE49-F238E27FC236}">
                <a16:creationId xmlns:a16="http://schemas.microsoft.com/office/drawing/2014/main" id="{705466AE-C76C-A24A-B7C4-75B3130C2653}"/>
              </a:ext>
            </a:extLst>
          </p:cNvPr>
          <p:cNvSpPr/>
          <p:nvPr/>
        </p:nvSpPr>
        <p:spPr>
          <a:xfrm>
            <a:off x="225308" y="1054714"/>
            <a:ext cx="6583259" cy="392415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a:t>
            </a:r>
            <a:r>
              <a:rPr lang="en-US" altLang="zh-CN" sz="1400" dirty="0">
                <a:latin typeface="Menlo" panose="020B0609030804020204" pitchFamily="49" charset="0"/>
              </a:rPr>
              <a:t>&gt;</a:t>
            </a:r>
            <a:r>
              <a:rPr lang="zh-CN" altLang="en-US" sz="1400" dirty="0">
                <a:latin typeface="Menlo" panose="020B0609030804020204" pitchFamily="49" charset="0"/>
              </a:rPr>
              <a:t> </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err="1">
                <a:solidFill>
                  <a:srgbClr val="931A68"/>
                </a:solidFill>
                <a:latin typeface="Menlo" panose="020B0609030804020204" pitchFamily="49" charset="0"/>
              </a:rPr>
              <a:t>boolean</a:t>
            </a:r>
            <a:r>
              <a:rPr lang="en-US" sz="1400" dirty="0">
                <a:latin typeface="Menlo" panose="020B0609030804020204" pitchFamily="49" charset="0"/>
              </a:rPr>
              <a:t> search(E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endParaRPr lang="en-US" sz="1400" dirty="0">
              <a:solidFill>
                <a:srgbClr val="931A68"/>
              </a:solidFill>
              <a:latin typeface="Menlo" panose="020B0609030804020204" pitchFamily="49" charset="0"/>
            </a:endParaRP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&lt;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&gt;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endParaRPr lang="en-US" sz="1400" dirty="0">
              <a:latin typeface="Menlo" panose="020B0609030804020204" pitchFamily="49" charset="0"/>
            </a:endParaRP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lvl="1">
              <a:spcBef>
                <a:spcPts val="100"/>
              </a:spcBef>
              <a:spcAft>
                <a:spcPts val="100"/>
              </a:spcAft>
            </a:pPr>
            <a:r>
              <a:rPr lang="en-US" sz="1400" dirty="0">
                <a:solidFill>
                  <a:srgbClr val="931A68"/>
                </a:solidFill>
                <a:latin typeface="Menlo" panose="020B0609030804020204" pitchFamily="49" charset="0"/>
              </a:rPr>
              <a:t>	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false</a:t>
            </a:r>
            <a:r>
              <a:rPr lang="en-US" sz="1400" dirty="0">
                <a:solidFill>
                  <a:srgbClr val="000000"/>
                </a:solidFill>
                <a:latin typeface="Menlo" panose="020B0609030804020204" pitchFamily="49" charset="0"/>
              </a:rPr>
              <a:t>;</a:t>
            </a:r>
          </a:p>
          <a:p>
            <a:pPr lvl="1">
              <a:spcBef>
                <a:spcPts val="100"/>
              </a:spcBef>
              <a:spcAft>
                <a:spcPts val="100"/>
              </a:spcAft>
            </a:pPr>
            <a:r>
              <a:rPr lang="en-US" altLang="zh-CN"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pPr>
              <a:spcBef>
                <a:spcPts val="100"/>
              </a:spcBef>
              <a:spcAft>
                <a:spcPts val="100"/>
              </a:spcAft>
            </a:pPr>
            <a:r>
              <a:rPr lang="en-US" sz="1400" dirty="0">
                <a:latin typeface="Menlo" panose="020B0609030804020204" pitchFamily="49" charset="0"/>
              </a:rPr>
              <a:t>}</a:t>
            </a:r>
          </a:p>
        </p:txBody>
      </p:sp>
      <p:grpSp>
        <p:nvGrpSpPr>
          <p:cNvPr id="5" name="Group 4">
            <a:extLst>
              <a:ext uri="{FF2B5EF4-FFF2-40B4-BE49-F238E27FC236}">
                <a16:creationId xmlns:a16="http://schemas.microsoft.com/office/drawing/2014/main" id="{6D98D703-0FEC-DA49-B300-D360C0B1C7E7}"/>
              </a:ext>
            </a:extLst>
          </p:cNvPr>
          <p:cNvGrpSpPr/>
          <p:nvPr/>
        </p:nvGrpSpPr>
        <p:grpSpPr>
          <a:xfrm>
            <a:off x="683703" y="5031022"/>
            <a:ext cx="2449552" cy="1719649"/>
            <a:chOff x="959084" y="3860817"/>
            <a:chExt cx="3254675" cy="2055395"/>
          </a:xfrm>
        </p:grpSpPr>
        <p:sp>
          <p:nvSpPr>
            <p:cNvPr id="6" name="object 11">
              <a:extLst>
                <a:ext uri="{FF2B5EF4-FFF2-40B4-BE49-F238E27FC236}">
                  <a16:creationId xmlns:a16="http://schemas.microsoft.com/office/drawing/2014/main" id="{BAA23B33-E700-FB42-8256-0053E2C3BB50}"/>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67F05E57-07D3-E349-959E-C8E0A4D26ECB}"/>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3D9F8FEB-4877-A345-AC99-2348658127FB}"/>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F3248A77-59F8-E24B-A661-4C219504D7F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B7BD5681-0EBE-724F-B07E-8612BDC27B5E}"/>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02869F3A-9CEA-454D-9539-1A9492641414}"/>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D52BC13F-AACB-E24C-B4A0-F4256724ECCF}"/>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EFAEE28C-9A2C-7543-86EE-BD40001495D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D8CC0678-32A0-FC41-8FB5-36221E248F1B}"/>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47639992-11A9-1642-8D5A-D808C90751D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4786F4CD-5D3B-FD46-99BA-0D2DDA37ED42}"/>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D8B83234-CB32-2848-9D64-042E709C35E6}"/>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960E2264-2371-6D4A-8259-4962B44E7F27}"/>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C40B3566-0694-9041-99A8-59D48B1200B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531CB4F1-FCB0-4C4F-A29B-4087A87FD96A}"/>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2A52AE0-7E69-E644-9D6E-0BE5C229C1A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2BEFFD17-A9B5-4C46-BDAA-6D244B55DCF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4FC178DB-8A8A-DB4F-8574-32674C4C89F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3DC74722-E401-1C49-8450-5ABE0A9F2437}"/>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D10EA2AD-E98F-714F-987E-351190ECD4E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2DD2B63-E619-1F4B-8BC9-227D12EE01AA}"/>
              </a:ext>
            </a:extLst>
          </p:cNvPr>
          <p:cNvSpPr/>
          <p:nvPr/>
        </p:nvSpPr>
        <p:spPr>
          <a:xfrm>
            <a:off x="536727" y="5127096"/>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87612341-F569-F04D-BC21-8103D6C9EB40}"/>
              </a:ext>
            </a:extLst>
          </p:cNvPr>
          <p:cNvCxnSpPr>
            <a:cxnSpLocks/>
            <a:endCxn id="26" idx="3"/>
          </p:cNvCxnSpPr>
          <p:nvPr/>
        </p:nvCxnSpPr>
        <p:spPr>
          <a:xfrm flipH="1">
            <a:off x="1276358" y="5245235"/>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D490CD8-BE2B-0C4C-82E7-B17F6A247B14}"/>
              </a:ext>
            </a:extLst>
          </p:cNvPr>
          <p:cNvSpPr txBox="1"/>
          <p:nvPr/>
        </p:nvSpPr>
        <p:spPr>
          <a:xfrm>
            <a:off x="3582702" y="5146410"/>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sp>
        <p:nvSpPr>
          <p:cNvPr id="33" name="TextBox 32">
            <a:extLst>
              <a:ext uri="{FF2B5EF4-FFF2-40B4-BE49-F238E27FC236}">
                <a16:creationId xmlns:a16="http://schemas.microsoft.com/office/drawing/2014/main" id="{7EB660C9-7AF9-C44D-A82E-62C4018D0842}"/>
              </a:ext>
            </a:extLst>
          </p:cNvPr>
          <p:cNvSpPr txBox="1"/>
          <p:nvPr/>
        </p:nvSpPr>
        <p:spPr>
          <a:xfrm>
            <a:off x="3603651" y="5667091"/>
            <a:ext cx="2523576" cy="974626"/>
          </a:xfrm>
          <a:prstGeom prst="rect">
            <a:avLst/>
          </a:prstGeom>
          <a:noFill/>
        </p:spPr>
        <p:txBody>
          <a:bodyPr wrap="none" rtlCol="0">
            <a:spAutoFit/>
          </a:bodyPr>
          <a:lstStyle/>
          <a:p>
            <a:pPr>
              <a:spcBef>
                <a:spcPts val="100"/>
              </a:spcBef>
              <a:spcAft>
                <a:spcPts val="100"/>
              </a:spcAft>
            </a:pPr>
            <a:r>
              <a:rPr lang="en-US" altLang="zh-CN" dirty="0">
                <a:solidFill>
                  <a:schemeClr val="accent6"/>
                </a:solidFill>
              </a:rPr>
              <a:t>Traverse</a:t>
            </a:r>
            <a:r>
              <a:rPr lang="zh-CN" altLang="en-US" dirty="0">
                <a:solidFill>
                  <a:schemeClr val="accent6"/>
                </a:solidFill>
              </a:rPr>
              <a:t> </a:t>
            </a:r>
            <a:r>
              <a:rPr lang="en-US" altLang="zh-CN" dirty="0">
                <a:solidFill>
                  <a:schemeClr val="accent6"/>
                </a:solidFill>
              </a:rPr>
              <a:t>down</a:t>
            </a:r>
            <a:r>
              <a:rPr lang="zh-CN" altLang="en-US" dirty="0">
                <a:solidFill>
                  <a:schemeClr val="accent6"/>
                </a:solidFill>
              </a:rPr>
              <a:t> </a:t>
            </a:r>
            <a:r>
              <a:rPr lang="en-US" altLang="zh-CN" dirty="0">
                <a:solidFill>
                  <a:schemeClr val="accent6"/>
                </a:solidFill>
              </a:rPr>
              <a:t>tree</a:t>
            </a:r>
            <a:r>
              <a:rPr lang="zh-CN" altLang="en-US" dirty="0">
                <a:solidFill>
                  <a:schemeClr val="accent6"/>
                </a:solidFill>
              </a:rPr>
              <a:t> </a:t>
            </a:r>
            <a:r>
              <a:rPr lang="en-US" altLang="zh-CN" dirty="0">
                <a:solidFill>
                  <a:schemeClr val="accent6"/>
                </a:solidFill>
              </a:rPr>
              <a:t>until:</a:t>
            </a:r>
          </a:p>
          <a:p>
            <a:pPr marL="342900" indent="-342900">
              <a:spcBef>
                <a:spcPts val="100"/>
              </a:spcBef>
              <a:spcAft>
                <a:spcPts val="100"/>
              </a:spcAft>
              <a:buFont typeface="+mj-lt"/>
              <a:buAutoNum type="alphaLcParenR"/>
            </a:pPr>
            <a:r>
              <a:rPr lang="en-US" altLang="zh-CN" dirty="0">
                <a:solidFill>
                  <a:schemeClr val="accent6"/>
                </a:solidFill>
              </a:rPr>
              <a:t>end</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reached</a:t>
            </a:r>
          </a:p>
          <a:p>
            <a:pPr marL="342900" indent="-342900">
              <a:spcBef>
                <a:spcPts val="100"/>
              </a:spcBef>
              <a:spcAft>
                <a:spcPts val="100"/>
              </a:spcAft>
              <a:buFont typeface="+mj-lt"/>
              <a:buAutoNum type="alphaLcParenR"/>
            </a:pPr>
            <a:r>
              <a:rPr lang="en-US" altLang="zh-CN" dirty="0">
                <a:solidFill>
                  <a:schemeClr val="accent6"/>
                </a:solidFill>
              </a:rPr>
              <a:t>element</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found</a:t>
            </a:r>
            <a:endParaRPr lang="en-US" dirty="0">
              <a:solidFill>
                <a:schemeClr val="accent6"/>
              </a:solidFill>
            </a:endParaRPr>
          </a:p>
        </p:txBody>
      </p:sp>
      <p:sp>
        <p:nvSpPr>
          <p:cNvPr id="34" name="Rectangle 33">
            <a:extLst>
              <a:ext uri="{FF2B5EF4-FFF2-40B4-BE49-F238E27FC236}">
                <a16:creationId xmlns:a16="http://schemas.microsoft.com/office/drawing/2014/main" id="{FDCC3B4E-4103-0140-A29E-24D021597E8C}"/>
              </a:ext>
            </a:extLst>
          </p:cNvPr>
          <p:cNvSpPr/>
          <p:nvPr/>
        </p:nvSpPr>
        <p:spPr>
          <a:xfrm>
            <a:off x="2606590" y="514815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solidFill>
                  <a:schemeClr val="accent1"/>
                </a:solidFill>
                <a:latin typeface="Arial" panose="020B0604020202020204" pitchFamily="34" charset="0"/>
                <a:cs typeface="Arial" panose="020B0604020202020204" pitchFamily="34" charset="0"/>
              </a:rPr>
              <a:t>curr</a:t>
            </a:r>
            <a:endParaRPr lang="en-US" sz="1600" dirty="0">
              <a:solidFill>
                <a:schemeClr val="accent1"/>
              </a:solidFill>
              <a:latin typeface="Arial" panose="020B0604020202020204" pitchFamily="34" charset="0"/>
              <a:cs typeface="Arial" panose="020B0604020202020204" pitchFamily="34" charset="0"/>
            </a:endParaRPr>
          </a:p>
        </p:txBody>
      </p:sp>
      <p:cxnSp>
        <p:nvCxnSpPr>
          <p:cNvPr id="35" name="Straight Connector 34">
            <a:extLst>
              <a:ext uri="{FF2B5EF4-FFF2-40B4-BE49-F238E27FC236}">
                <a16:creationId xmlns:a16="http://schemas.microsoft.com/office/drawing/2014/main" id="{FC2EF88D-1E30-7445-A418-41F08BF851AF}"/>
              </a:ext>
            </a:extLst>
          </p:cNvPr>
          <p:cNvCxnSpPr>
            <a:cxnSpLocks/>
            <a:endCxn id="34" idx="1"/>
          </p:cNvCxnSpPr>
          <p:nvPr/>
        </p:nvCxnSpPr>
        <p:spPr>
          <a:xfrm>
            <a:off x="2100665" y="5277352"/>
            <a:ext cx="505925" cy="24963"/>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4324A238-642E-6E45-B2CD-AAD87B3AF160}"/>
              </a:ext>
            </a:extLst>
          </p:cNvPr>
          <p:cNvSpPr/>
          <p:nvPr/>
        </p:nvSpPr>
        <p:spPr>
          <a:xfrm>
            <a:off x="3894647" y="1738576"/>
            <a:ext cx="2294282" cy="307777"/>
          </a:xfrm>
          <a:prstGeom prst="rect">
            <a:avLst/>
          </a:prstGeom>
        </p:spPr>
        <p:txBody>
          <a:bodyPr wrap="none">
            <a:spAutoFit/>
          </a:bodyPr>
          <a:lstStyle/>
          <a:p>
            <a:pPr>
              <a:spcBef>
                <a:spcPts val="100"/>
              </a:spcBef>
              <a:spcAft>
                <a:spcPts val="100"/>
              </a:spcAft>
            </a:pPr>
            <a:r>
              <a:rPr lang="en-US" altLang="zh-CN" sz="1400" dirty="0">
                <a:solidFill>
                  <a:schemeClr val="accent6"/>
                </a:solidFill>
              </a:rPr>
              <a:t>Do</a:t>
            </a:r>
            <a:r>
              <a:rPr lang="zh-CN" altLang="en-US" sz="1400" dirty="0">
                <a:solidFill>
                  <a:schemeClr val="accent6"/>
                </a:solidFill>
              </a:rPr>
              <a:t> </a:t>
            </a:r>
            <a:r>
              <a:rPr lang="en-US" altLang="zh-CN" sz="1400" dirty="0">
                <a:solidFill>
                  <a:schemeClr val="accent6"/>
                </a:solidFill>
              </a:rPr>
              <a:t>NOT</a:t>
            </a:r>
            <a:r>
              <a:rPr lang="zh-CN" altLang="en-US" sz="1400" dirty="0">
                <a:solidFill>
                  <a:schemeClr val="accent6"/>
                </a:solidFill>
              </a:rPr>
              <a:t> </a:t>
            </a:r>
            <a:r>
              <a:rPr lang="en-US" altLang="zh-CN" sz="1400" dirty="0">
                <a:solidFill>
                  <a:schemeClr val="accent6"/>
                </a:solidFill>
              </a:rPr>
              <a:t>change</a:t>
            </a:r>
            <a:r>
              <a:rPr lang="zh-CN" altLang="en-US" sz="1400" dirty="0">
                <a:solidFill>
                  <a:schemeClr val="accent6"/>
                </a:solidFill>
              </a:rPr>
              <a:t> </a:t>
            </a:r>
            <a:r>
              <a:rPr lang="en-US" altLang="zh-CN" sz="1400" dirty="0">
                <a:solidFill>
                  <a:schemeClr val="accent6"/>
                </a:solidFill>
              </a:rPr>
              <a:t>root</a:t>
            </a:r>
            <a:r>
              <a:rPr lang="zh-CN" altLang="en-US" sz="1400" dirty="0">
                <a:solidFill>
                  <a:schemeClr val="accent6"/>
                </a:solidFill>
              </a:rPr>
              <a:t> </a:t>
            </a:r>
            <a:r>
              <a:rPr lang="en-US" altLang="zh-CN" sz="1400" dirty="0">
                <a:solidFill>
                  <a:schemeClr val="accent6"/>
                </a:solidFill>
              </a:rPr>
              <a:t>pointer!</a:t>
            </a:r>
          </a:p>
        </p:txBody>
      </p:sp>
      <p:cxnSp>
        <p:nvCxnSpPr>
          <p:cNvPr id="39" name="Straight Connector 38">
            <a:extLst>
              <a:ext uri="{FF2B5EF4-FFF2-40B4-BE49-F238E27FC236}">
                <a16:creationId xmlns:a16="http://schemas.microsoft.com/office/drawing/2014/main" id="{C7757348-107C-3E40-A42B-ED1E89414C53}"/>
              </a:ext>
            </a:extLst>
          </p:cNvPr>
          <p:cNvCxnSpPr>
            <a:cxnSpLocks/>
            <a:endCxn id="34" idx="2"/>
          </p:cNvCxnSpPr>
          <p:nvPr/>
        </p:nvCxnSpPr>
        <p:spPr>
          <a:xfrm flipV="1">
            <a:off x="2654500" y="5456474"/>
            <a:ext cx="321906" cy="272036"/>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1AB1A5C2-AF6A-634B-8CEA-3379C86CC4A1}"/>
              </a:ext>
            </a:extLst>
          </p:cNvPr>
          <p:cNvSpPr/>
          <p:nvPr/>
        </p:nvSpPr>
        <p:spPr>
          <a:xfrm>
            <a:off x="2985534" y="2467960"/>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E86E2CBF-1BDC-2241-9F9B-CFCDB8F4F805}"/>
              </a:ext>
            </a:extLst>
          </p:cNvPr>
          <p:cNvSpPr/>
          <p:nvPr/>
        </p:nvSpPr>
        <p:spPr>
          <a:xfrm>
            <a:off x="3500950" y="2924666"/>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3C79CFCB-EB85-C24C-A434-7877891635B9}"/>
              </a:ext>
            </a:extLst>
          </p:cNvPr>
          <p:cNvCxnSpPr>
            <a:cxnSpLocks/>
            <a:endCxn id="34" idx="2"/>
          </p:cNvCxnSpPr>
          <p:nvPr/>
        </p:nvCxnSpPr>
        <p:spPr>
          <a:xfrm flipV="1">
            <a:off x="2370109" y="5456474"/>
            <a:ext cx="606297" cy="953435"/>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C5BC9372-8187-5F4A-8ED5-9F9050E07523}"/>
              </a:ext>
            </a:extLst>
          </p:cNvPr>
          <p:cNvSpPr/>
          <p:nvPr/>
        </p:nvSpPr>
        <p:spPr>
          <a:xfrm>
            <a:off x="2772086" y="1057522"/>
            <a:ext cx="3688452" cy="292388"/>
          </a:xfrm>
          <a:prstGeom prst="rect">
            <a:avLst/>
          </a:prstGeom>
          <a:solidFill>
            <a:schemeClr val="bg1">
              <a:lumMod val="95000"/>
            </a:schemeClr>
          </a:solidFill>
          <a:ln w="19050">
            <a:solidFill>
              <a:srgbClr val="FF0000"/>
            </a:solidFill>
          </a:ln>
        </p:spPr>
        <p:txBody>
          <a:bodyPr wrap="square">
            <a:spAutoFit/>
          </a:bodyPr>
          <a:lstStyle/>
          <a:p>
            <a:r>
              <a:rPr lang="en-US" sz="1300" dirty="0">
                <a:latin typeface="Menlo" panose="020B0609030804020204" pitchFamily="49" charset="0"/>
              </a:rPr>
              <a:t>&lt;E </a:t>
            </a:r>
            <a:r>
              <a:rPr lang="en-US" sz="1300" dirty="0">
                <a:solidFill>
                  <a:srgbClr val="931A68"/>
                </a:solidFill>
                <a:latin typeface="Menlo" panose="020B0609030804020204" pitchFamily="49" charset="0"/>
              </a:rPr>
              <a:t>extends</a:t>
            </a:r>
            <a:r>
              <a:rPr lang="en-US" sz="1300" dirty="0">
                <a:latin typeface="Menlo" panose="020B0609030804020204" pitchFamily="49" charset="0"/>
              </a:rPr>
              <a:t> Comparable&lt;? </a:t>
            </a:r>
            <a:r>
              <a:rPr lang="en-US" sz="1300" dirty="0">
                <a:solidFill>
                  <a:srgbClr val="931A68"/>
                </a:solidFill>
                <a:latin typeface="Menlo" panose="020B0609030804020204" pitchFamily="49" charset="0"/>
              </a:rPr>
              <a:t>super</a:t>
            </a:r>
            <a:r>
              <a:rPr lang="en-US" sz="1300" dirty="0">
                <a:latin typeface="Menlo" panose="020B0609030804020204" pitchFamily="49" charset="0"/>
              </a:rPr>
              <a:t> E&gt;&gt;</a:t>
            </a:r>
            <a:r>
              <a:rPr lang="zh-CN" altLang="en-US" sz="1300" dirty="0">
                <a:latin typeface="Menlo" panose="020B0609030804020204" pitchFamily="49" charset="0"/>
                <a:cs typeface="Menlo" panose="020B0609030804020204" pitchFamily="49" charset="0"/>
              </a:rPr>
              <a:t> </a:t>
            </a:r>
            <a:r>
              <a:rPr lang="en-US" altLang="zh-CN" sz="1300" dirty="0">
                <a:latin typeface="Menlo" panose="020B0609030804020204" pitchFamily="49" charset="0"/>
                <a:cs typeface="Menlo" panose="020B0609030804020204" pitchFamily="49" charset="0"/>
              </a:rPr>
              <a:t>{</a:t>
            </a:r>
            <a:r>
              <a:rPr lang="zh-CN" altLang="en-US" sz="1300" dirty="0">
                <a:latin typeface="Menlo" panose="020B0609030804020204" pitchFamily="49" charset="0"/>
                <a:cs typeface="Menlo" panose="020B0609030804020204" pitchFamily="49" charset="0"/>
              </a:rPr>
              <a:t>  </a:t>
            </a:r>
            <a:r>
              <a:rPr lang="zh-CN" altLang="en-US" sz="1300" dirty="0"/>
              <a:t> </a:t>
            </a:r>
            <a:endParaRPr lang="en-US" sz="1300" dirty="0"/>
          </a:p>
        </p:txBody>
      </p:sp>
      <p:sp>
        <p:nvSpPr>
          <p:cNvPr id="44" name="Rectangle 43">
            <a:extLst>
              <a:ext uri="{FF2B5EF4-FFF2-40B4-BE49-F238E27FC236}">
                <a16:creationId xmlns:a16="http://schemas.microsoft.com/office/drawing/2014/main" id="{F94054B6-4208-034D-9D70-30E013EDB4DA}"/>
              </a:ext>
            </a:extLst>
          </p:cNvPr>
          <p:cNvSpPr/>
          <p:nvPr/>
        </p:nvSpPr>
        <p:spPr>
          <a:xfrm>
            <a:off x="225309" y="2011021"/>
            <a:ext cx="6583258" cy="2236510"/>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int</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a:t>
            </a:r>
            <a:r>
              <a:rPr lang="zh-CN" alt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&gt; 0)</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 </a:t>
            </a:r>
            <a:r>
              <a:rPr lang="en-US" sz="1400" dirty="0">
                <a:solidFill>
                  <a:srgbClr val="1B8E1D"/>
                </a:solidFill>
                <a:latin typeface="Menlo" panose="020B0609030804020204" pitchFamily="49" charset="0"/>
              </a:rPr>
              <a:t>// comp = 0</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p:txBody>
      </p:sp>
      <p:sp>
        <p:nvSpPr>
          <p:cNvPr id="48" name="Rectangle 47">
            <a:extLst>
              <a:ext uri="{FF2B5EF4-FFF2-40B4-BE49-F238E27FC236}">
                <a16:creationId xmlns:a16="http://schemas.microsoft.com/office/drawing/2014/main" id="{020D306D-1F1B-1647-A357-ACE54FECE761}"/>
              </a:ext>
            </a:extLst>
          </p:cNvPr>
          <p:cNvSpPr/>
          <p:nvPr/>
        </p:nvSpPr>
        <p:spPr>
          <a:xfrm>
            <a:off x="5790622" y="2573541"/>
            <a:ext cx="1824399" cy="830997"/>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We need to do this over and over if not found</a:t>
            </a:r>
          </a:p>
        </p:txBody>
      </p:sp>
      <p:sp>
        <p:nvSpPr>
          <p:cNvPr id="45" name="Rectangle 44">
            <a:extLst>
              <a:ext uri="{FF2B5EF4-FFF2-40B4-BE49-F238E27FC236}">
                <a16:creationId xmlns:a16="http://schemas.microsoft.com/office/drawing/2014/main" id="{18D765B2-0EB5-4F46-A993-4656B34B8052}"/>
              </a:ext>
            </a:extLst>
          </p:cNvPr>
          <p:cNvSpPr/>
          <p:nvPr/>
        </p:nvSpPr>
        <p:spPr>
          <a:xfrm>
            <a:off x="2590743" y="4437702"/>
            <a:ext cx="1820413" cy="338554"/>
          </a:xfrm>
          <a:prstGeom prst="rect">
            <a:avLst/>
          </a:prstGeom>
          <a:solidFill>
            <a:srgbClr val="E6A20E"/>
          </a:solidFill>
        </p:spPr>
        <p:txBody>
          <a:bodyPr wrap="square">
            <a:spAutoFit/>
          </a:bodyPr>
          <a:lstStyle/>
          <a:p>
            <a:pPr algn="ctr">
              <a:spcBef>
                <a:spcPts val="200"/>
              </a:spcBef>
              <a:spcAft>
                <a:spcPts val="200"/>
              </a:spcAft>
            </a:pPr>
            <a:r>
              <a:rPr lang="en-US" altLang="zh-CN" sz="1600" dirty="0">
                <a:latin typeface="Arial"/>
                <a:cs typeface="Arial"/>
              </a:rPr>
              <a:t>Are</a:t>
            </a:r>
            <a:r>
              <a:rPr lang="zh-CN" altLang="en-US" sz="1600" dirty="0">
                <a:latin typeface="Arial"/>
                <a:cs typeface="Arial"/>
              </a:rPr>
              <a:t> </a:t>
            </a:r>
            <a:r>
              <a:rPr lang="en-US" altLang="zh-CN" sz="1600" dirty="0">
                <a:latin typeface="Arial"/>
                <a:cs typeface="Arial"/>
              </a:rPr>
              <a:t>we</a:t>
            </a:r>
            <a:r>
              <a:rPr lang="zh-CN" altLang="en-US" sz="1600" dirty="0">
                <a:latin typeface="Arial"/>
                <a:cs typeface="Arial"/>
              </a:rPr>
              <a:t> </a:t>
            </a:r>
            <a:r>
              <a:rPr lang="en-US" altLang="zh-CN" sz="1600" dirty="0">
                <a:latin typeface="Arial"/>
                <a:cs typeface="Arial"/>
              </a:rPr>
              <a:t>done?</a:t>
            </a:r>
            <a:endParaRPr lang="en-US" sz="1600" dirty="0">
              <a:latin typeface="Arial"/>
              <a:cs typeface="Arial"/>
            </a:endParaRPr>
          </a:p>
        </p:txBody>
      </p:sp>
      <p:sp>
        <p:nvSpPr>
          <p:cNvPr id="52" name="Rectangle 51">
            <a:extLst>
              <a:ext uri="{FF2B5EF4-FFF2-40B4-BE49-F238E27FC236}">
                <a16:creationId xmlns:a16="http://schemas.microsoft.com/office/drawing/2014/main" id="{1139D64A-2D5A-4041-B14D-1D7240559010}"/>
              </a:ext>
            </a:extLst>
          </p:cNvPr>
          <p:cNvSpPr/>
          <p:nvPr/>
        </p:nvSpPr>
        <p:spPr>
          <a:xfrm>
            <a:off x="1580558" y="2210010"/>
            <a:ext cx="3796217" cy="30479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AF37A133-D6DA-5447-950F-C38C02A05286}"/>
              </a:ext>
            </a:extLst>
          </p:cNvPr>
          <p:cNvSpPr/>
          <p:nvPr/>
        </p:nvSpPr>
        <p:spPr>
          <a:xfrm>
            <a:off x="1963963" y="2503687"/>
            <a:ext cx="1146354"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7" name="Rectangle 56">
            <a:extLst>
              <a:ext uri="{FF2B5EF4-FFF2-40B4-BE49-F238E27FC236}">
                <a16:creationId xmlns:a16="http://schemas.microsoft.com/office/drawing/2014/main" id="{DE0BCE8F-5029-D44B-A542-452E45B9E911}"/>
              </a:ext>
            </a:extLst>
          </p:cNvPr>
          <p:cNvSpPr/>
          <p:nvPr/>
        </p:nvSpPr>
        <p:spPr>
          <a:xfrm>
            <a:off x="2419339" y="2959966"/>
            <a:ext cx="1162062"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3" name="Rectangle 52">
            <a:extLst>
              <a:ext uri="{FF2B5EF4-FFF2-40B4-BE49-F238E27FC236}">
                <a16:creationId xmlns:a16="http://schemas.microsoft.com/office/drawing/2014/main" id="{28E0C250-9E1D-7A42-9CB1-5B496B2DB2F5}"/>
              </a:ext>
            </a:extLst>
          </p:cNvPr>
          <p:cNvSpPr/>
          <p:nvPr/>
        </p:nvSpPr>
        <p:spPr>
          <a:xfrm>
            <a:off x="5376775" y="4387922"/>
            <a:ext cx="3432108"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greater than parameter,</a:t>
            </a:r>
            <a:r>
              <a:rPr lang="zh-CN" altLang="en-US" sz="1400" dirty="0">
                <a:solidFill>
                  <a:schemeClr val="bg1"/>
                </a:solidFill>
                <a:latin typeface="Arial"/>
                <a:cs typeface="Arial"/>
              </a:rPr>
              <a:t> </a:t>
            </a:r>
            <a:r>
              <a:rPr lang="en-US" sz="1400" dirty="0" err="1">
                <a:solidFill>
                  <a:schemeClr val="bg1"/>
                </a:solidFill>
                <a:latin typeface="Arial"/>
                <a:cs typeface="Arial"/>
              </a:rPr>
              <a:t>compareTo</a:t>
            </a:r>
            <a:r>
              <a:rPr lang="en-US" sz="1400" dirty="0">
                <a:solidFill>
                  <a:schemeClr val="bg1"/>
                </a:solidFill>
                <a:latin typeface="Arial"/>
                <a:cs typeface="Arial"/>
              </a:rPr>
              <a:t> returns a value &gt; 0 </a:t>
            </a:r>
          </a:p>
        </p:txBody>
      </p:sp>
      <p:sp>
        <p:nvSpPr>
          <p:cNvPr id="54" name="Rectangle 53">
            <a:extLst>
              <a:ext uri="{FF2B5EF4-FFF2-40B4-BE49-F238E27FC236}">
                <a16:creationId xmlns:a16="http://schemas.microsoft.com/office/drawing/2014/main" id="{197B7E55-1A04-2546-BDE2-92A4FE89329F}"/>
              </a:ext>
            </a:extLst>
          </p:cNvPr>
          <p:cNvSpPr/>
          <p:nvPr/>
        </p:nvSpPr>
        <p:spPr>
          <a:xfrm>
            <a:off x="5535080" y="3608267"/>
            <a:ext cx="3289286" cy="574516"/>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less than parameter, </a:t>
            </a:r>
          </a:p>
          <a:p>
            <a:pPr algn="ctr">
              <a:spcBef>
                <a:spcPts val="200"/>
              </a:spcBef>
              <a:spcAft>
                <a:spcPts val="200"/>
              </a:spcAft>
            </a:pPr>
            <a:r>
              <a:rPr lang="en-US" sz="1400" dirty="0" err="1">
                <a:solidFill>
                  <a:schemeClr val="bg1"/>
                </a:solidFill>
                <a:latin typeface="Arial"/>
                <a:cs typeface="Arial"/>
              </a:rPr>
              <a:t>compareTo</a:t>
            </a:r>
            <a:r>
              <a:rPr lang="en-US" sz="1400" dirty="0">
                <a:solidFill>
                  <a:schemeClr val="bg1"/>
                </a:solidFill>
                <a:latin typeface="Arial"/>
                <a:cs typeface="Arial"/>
              </a:rPr>
              <a:t> returns a value &lt; 0 </a:t>
            </a:r>
          </a:p>
        </p:txBody>
      </p:sp>
      <p:sp>
        <p:nvSpPr>
          <p:cNvPr id="55" name="Rectangle 54">
            <a:extLst>
              <a:ext uri="{FF2B5EF4-FFF2-40B4-BE49-F238E27FC236}">
                <a16:creationId xmlns:a16="http://schemas.microsoft.com/office/drawing/2014/main" id="{BC8D03FE-794D-4D42-A360-6493F35061BB}"/>
              </a:ext>
            </a:extLst>
          </p:cNvPr>
          <p:cNvSpPr/>
          <p:nvPr/>
        </p:nvSpPr>
        <p:spPr>
          <a:xfrm>
            <a:off x="5794018" y="5125470"/>
            <a:ext cx="3100139"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equal to parameter, </a:t>
            </a:r>
            <a:r>
              <a:rPr lang="en-US" sz="1400" dirty="0" err="1">
                <a:solidFill>
                  <a:schemeClr val="bg1"/>
                </a:solidFill>
                <a:latin typeface="Arial"/>
                <a:cs typeface="Arial"/>
              </a:rPr>
              <a:t>compareTo</a:t>
            </a:r>
            <a:r>
              <a:rPr lang="en-US" sz="1400" dirty="0">
                <a:solidFill>
                  <a:schemeClr val="bg1"/>
                </a:solidFill>
                <a:latin typeface="Arial"/>
                <a:cs typeface="Arial"/>
              </a:rPr>
              <a:t> returns 0</a:t>
            </a:r>
          </a:p>
        </p:txBody>
      </p:sp>
      <p:sp>
        <p:nvSpPr>
          <p:cNvPr id="58" name="Rectangle 57">
            <a:extLst>
              <a:ext uri="{FF2B5EF4-FFF2-40B4-BE49-F238E27FC236}">
                <a16:creationId xmlns:a16="http://schemas.microsoft.com/office/drawing/2014/main" id="{032C0691-C817-3F45-92FA-8156616A1CB0}"/>
              </a:ext>
            </a:extLst>
          </p:cNvPr>
          <p:cNvSpPr/>
          <p:nvPr/>
        </p:nvSpPr>
        <p:spPr>
          <a:xfrm>
            <a:off x="6898601" y="1743537"/>
            <a:ext cx="1515148" cy="584775"/>
          </a:xfrm>
          <a:prstGeom prst="rect">
            <a:avLst/>
          </a:prstGeom>
          <a:solidFill>
            <a:srgbClr val="FF0000"/>
          </a:solidFill>
        </p:spPr>
        <p:txBody>
          <a:bodyPr wrap="square">
            <a:spAutoFit/>
          </a:bodyPr>
          <a:lstStyle/>
          <a:p>
            <a:pPr algn="ctr">
              <a:spcBef>
                <a:spcPts val="200"/>
              </a:spcBef>
              <a:spcAft>
                <a:spcPts val="200"/>
              </a:spcAft>
            </a:pPr>
            <a:r>
              <a:rPr lang="en-US" altLang="zh-CN" sz="1600" dirty="0">
                <a:solidFill>
                  <a:schemeClr val="bg1"/>
                </a:solidFill>
                <a:latin typeface="Arial"/>
                <a:cs typeface="Arial"/>
              </a:rPr>
              <a:t>Doesn’t</a:t>
            </a:r>
            <a:r>
              <a:rPr lang="zh-CN" altLang="en-US" sz="1600" dirty="0">
                <a:solidFill>
                  <a:schemeClr val="bg1"/>
                </a:solidFill>
                <a:latin typeface="Arial"/>
                <a:cs typeface="Arial"/>
              </a:rPr>
              <a:t> </a:t>
            </a:r>
            <a:r>
              <a:rPr lang="en-US" altLang="zh-CN" sz="1600" dirty="0">
                <a:solidFill>
                  <a:schemeClr val="bg1"/>
                </a:solidFill>
                <a:latin typeface="Arial"/>
                <a:cs typeface="Arial"/>
              </a:rPr>
              <a:t>work</a:t>
            </a:r>
            <a:r>
              <a:rPr lang="zh-CN" altLang="en-US" sz="1600" dirty="0">
                <a:solidFill>
                  <a:schemeClr val="bg1"/>
                </a:solidFill>
                <a:latin typeface="Arial"/>
                <a:cs typeface="Arial"/>
              </a:rPr>
              <a:t> </a:t>
            </a:r>
            <a:r>
              <a:rPr lang="en-US" altLang="zh-CN" sz="1600" dirty="0">
                <a:solidFill>
                  <a:schemeClr val="bg1"/>
                </a:solidFill>
                <a:latin typeface="Arial"/>
                <a:cs typeface="Arial"/>
              </a:rPr>
              <a:t>with</a:t>
            </a:r>
            <a:r>
              <a:rPr lang="zh-CN" altLang="en-US" sz="1600" dirty="0">
                <a:solidFill>
                  <a:schemeClr val="bg1"/>
                </a:solidFill>
                <a:latin typeface="Arial"/>
                <a:cs typeface="Arial"/>
              </a:rPr>
              <a:t> </a:t>
            </a:r>
            <a:r>
              <a:rPr lang="en-US" altLang="zh-CN" sz="1600" dirty="0">
                <a:solidFill>
                  <a:schemeClr val="bg1"/>
                </a:solidFill>
                <a:latin typeface="Arial"/>
                <a:cs typeface="Arial"/>
              </a:rPr>
              <a:t>objects</a:t>
            </a:r>
            <a:endParaRPr lang="en-US" sz="1600" dirty="0">
              <a:solidFill>
                <a:schemeClr val="bg1"/>
              </a:solidFill>
              <a:latin typeface="Arial"/>
              <a:cs typeface="Arial"/>
            </a:endParaRPr>
          </a:p>
        </p:txBody>
      </p:sp>
      <p:cxnSp>
        <p:nvCxnSpPr>
          <p:cNvPr id="59" name="Straight Arrow Connector 58">
            <a:extLst>
              <a:ext uri="{FF2B5EF4-FFF2-40B4-BE49-F238E27FC236}">
                <a16:creationId xmlns:a16="http://schemas.microsoft.com/office/drawing/2014/main" id="{9934E92A-6DB1-7742-90F8-FF4E509C82CF}"/>
              </a:ext>
            </a:extLst>
          </p:cNvPr>
          <p:cNvCxnSpPr>
            <a:cxnSpLocks/>
          </p:cNvCxnSpPr>
          <p:nvPr/>
        </p:nvCxnSpPr>
        <p:spPr>
          <a:xfrm>
            <a:off x="943217" y="3596356"/>
            <a:ext cx="594878"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12ACE9B6-D264-BC40-8882-8B256ADF7B66}"/>
              </a:ext>
            </a:extLst>
          </p:cNvPr>
          <p:cNvSpPr/>
          <p:nvPr/>
        </p:nvSpPr>
        <p:spPr>
          <a:xfrm>
            <a:off x="6889661" y="1012671"/>
            <a:ext cx="2254339" cy="646331"/>
          </a:xfrm>
          <a:prstGeom prst="rect">
            <a:avLst/>
          </a:prstGeom>
          <a:ln>
            <a:solidFill>
              <a:schemeClr val="accent1"/>
            </a:solidFill>
          </a:ln>
        </p:spPr>
        <p:txBody>
          <a:bodyPr wrap="square">
            <a:spAutoFit/>
          </a:bodyPr>
          <a:lstStyle/>
          <a:p>
            <a:pPr fontAlgn="base"/>
            <a:r>
              <a:rPr lang="en-US" sz="1200" dirty="0">
                <a:solidFill>
                  <a:srgbClr val="242729"/>
                </a:solidFill>
                <a:latin typeface="Times New Roman" panose="02020603050405020304" pitchFamily="18" charset="0"/>
                <a:cs typeface="Times New Roman" panose="02020603050405020304" pitchFamily="18" charset="0"/>
              </a:rPr>
              <a:t>It means that either the class </a:t>
            </a:r>
            <a:r>
              <a:rPr lang="en-US" altLang="zh-CN" sz="1200" dirty="0">
                <a:solidFill>
                  <a:srgbClr val="242729"/>
                </a:solidFill>
                <a:latin typeface="Times New Roman" panose="02020603050405020304" pitchFamily="18" charset="0"/>
                <a:cs typeface="Times New Roman" panose="02020603050405020304" pitchFamily="18" charset="0"/>
              </a:rPr>
              <a:t>E</a:t>
            </a:r>
            <a:r>
              <a:rPr lang="en-US" sz="1200" dirty="0">
                <a:solidFill>
                  <a:srgbClr val="242729"/>
                </a:solidFill>
                <a:latin typeface="Times New Roman" panose="02020603050405020304" pitchFamily="18" charset="0"/>
                <a:cs typeface="Times New Roman" panose="02020603050405020304" pitchFamily="18" charset="0"/>
              </a:rPr>
              <a:t> itself or one of its super classes implements Comparable</a:t>
            </a:r>
            <a:endParaRPr lang="en-US" sz="1200" b="0" i="0" dirty="0">
              <a:solidFill>
                <a:srgbClr val="242729"/>
              </a:solidFill>
              <a:effectLst/>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19D01B10-243D-D643-A290-BAAB78C9C592}"/>
              </a:ext>
            </a:extLst>
          </p:cNvPr>
          <p:cNvSpPr/>
          <p:nvPr/>
        </p:nvSpPr>
        <p:spPr>
          <a:xfrm>
            <a:off x="3523015" y="5970569"/>
            <a:ext cx="2159790" cy="325151"/>
          </a:xfrm>
          <a:prstGeom prst="rect">
            <a:avLst/>
          </a:prstGeom>
          <a:noFill/>
          <a:ln w="28575" cmpd="sng">
            <a:solidFill>
              <a:srgbClr val="FF000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32143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par>
                                <p:cTn id="23" presetID="9"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dissolv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dissolv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dissolv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dissolve">
                                      <p:cBhvr>
                                        <p:cTn id="43" dur="500"/>
                                        <p:tgtEl>
                                          <p:spTgt spid="34"/>
                                        </p:tgtEl>
                                      </p:cBhvr>
                                    </p:animEffect>
                                  </p:childTnLst>
                                </p:cTn>
                              </p:par>
                              <p:par>
                                <p:cTn id="44" presetID="9"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dissolv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nodeType="clickEffect">
                                  <p:stCondLst>
                                    <p:cond delay="0"/>
                                  </p:stCondLst>
                                  <p:childTnLst>
                                    <p:animEffect transition="out" filter="dissolve">
                                      <p:cBhvr>
                                        <p:cTn id="55" dur="500"/>
                                        <p:tgtEl>
                                          <p:spTgt spid="35"/>
                                        </p:tgtEl>
                                      </p:cBhvr>
                                    </p:animEffect>
                                    <p:set>
                                      <p:cBhvr>
                                        <p:cTn id="56" dur="1" fill="hold">
                                          <p:stCondLst>
                                            <p:cond delay="499"/>
                                          </p:stCondLst>
                                        </p:cTn>
                                        <p:tgtEl>
                                          <p:spTgt spid="3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dissolv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animEffect transition="in" filter="dissolve">
                                      <p:cBhvr>
                                        <p:cTn id="66" dur="500"/>
                                        <p:tgtEl>
                                          <p:spTgt spid="4">
                                            <p:txEl>
                                              <p:pRg st="6" end="6"/>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Effect transition="in" filter="dissolve">
                                      <p:cBhvr>
                                        <p:cTn id="69" dur="500"/>
                                        <p:tgtEl>
                                          <p:spTgt spid="4">
                                            <p:txEl>
                                              <p:pRg st="7" end="7"/>
                                            </p:txEl>
                                          </p:spTgt>
                                        </p:tgtEl>
                                      </p:cBhvr>
                                    </p:animEffect>
                                  </p:childTnLst>
                                </p:cTn>
                              </p:par>
                              <p:par>
                                <p:cTn id="70" presetID="9" presetClass="entr" presetSubtype="0" fill="hold" nodeType="withEffect">
                                  <p:stCondLst>
                                    <p:cond delay="0"/>
                                  </p:stCondLst>
                                  <p:childTnLst>
                                    <p:set>
                                      <p:cBhvr>
                                        <p:cTn id="71" dur="1" fill="hold">
                                          <p:stCondLst>
                                            <p:cond delay="0"/>
                                          </p:stCondLst>
                                        </p:cTn>
                                        <p:tgtEl>
                                          <p:spTgt spid="4">
                                            <p:txEl>
                                              <p:pRg st="8" end="8"/>
                                            </p:txEl>
                                          </p:spTgt>
                                        </p:tgtEl>
                                        <p:attrNameLst>
                                          <p:attrName>style.visibility</p:attrName>
                                        </p:attrNameLst>
                                      </p:cBhvr>
                                      <p:to>
                                        <p:strVal val="visible"/>
                                      </p:to>
                                    </p:set>
                                    <p:animEffect transition="in" filter="dissolve">
                                      <p:cBhvr>
                                        <p:cTn id="72" dur="500"/>
                                        <p:tgtEl>
                                          <p:spTgt spid="4">
                                            <p:txEl>
                                              <p:pRg st="8" end="8"/>
                                            </p:txEl>
                                          </p:spTgt>
                                        </p:tgtEl>
                                      </p:cBhvr>
                                    </p:animEffect>
                                  </p:childTnLst>
                                </p:cTn>
                              </p:par>
                              <p:par>
                                <p:cTn id="73" presetID="9"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animEffect transition="in" filter="dissolve">
                                      <p:cBhvr>
                                        <p:cTn id="75" dur="500"/>
                                        <p:tgtEl>
                                          <p:spTgt spid="4">
                                            <p:txEl>
                                              <p:pRg st="9" end="9"/>
                                            </p:txEl>
                                          </p:spTgt>
                                        </p:tgtEl>
                                      </p:cBhvr>
                                    </p:animEffect>
                                  </p:childTnLst>
                                </p:cTn>
                              </p:par>
                              <p:par>
                                <p:cTn id="76" presetID="9" presetClass="entr" presetSubtype="0" fill="hold" nodeType="withEffect">
                                  <p:stCondLst>
                                    <p:cond delay="0"/>
                                  </p:stCondLst>
                                  <p:childTnLst>
                                    <p:set>
                                      <p:cBhvr>
                                        <p:cTn id="77" dur="1" fill="hold">
                                          <p:stCondLst>
                                            <p:cond delay="0"/>
                                          </p:stCondLst>
                                        </p:cTn>
                                        <p:tgtEl>
                                          <p:spTgt spid="4">
                                            <p:txEl>
                                              <p:pRg st="10" end="10"/>
                                            </p:txEl>
                                          </p:spTgt>
                                        </p:tgtEl>
                                        <p:attrNameLst>
                                          <p:attrName>style.visibility</p:attrName>
                                        </p:attrNameLst>
                                      </p:cBhvr>
                                      <p:to>
                                        <p:strVal val="visible"/>
                                      </p:to>
                                    </p:set>
                                    <p:animEffect transition="in" filter="dissolve">
                                      <p:cBhvr>
                                        <p:cTn id="78" dur="500"/>
                                        <p:tgtEl>
                                          <p:spTgt spid="4">
                                            <p:txEl>
                                              <p:pRg st="10" end="1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nodeType="clickEffect">
                                  <p:stCondLst>
                                    <p:cond delay="0"/>
                                  </p:stCondLst>
                                  <p:childTnLst>
                                    <p:animEffect transition="out" filter="dissolve">
                                      <p:cBhvr>
                                        <p:cTn id="82" dur="500"/>
                                        <p:tgtEl>
                                          <p:spTgt spid="39"/>
                                        </p:tgtEl>
                                      </p:cBhvr>
                                    </p:animEffect>
                                    <p:set>
                                      <p:cBhvr>
                                        <p:cTn id="83" dur="1" fill="hold">
                                          <p:stCondLst>
                                            <p:cond delay="499"/>
                                          </p:stCondLst>
                                        </p:cTn>
                                        <p:tgtEl>
                                          <p:spTgt spid="3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dissolve">
                                      <p:cBhvr>
                                        <p:cTn id="88" dur="500"/>
                                        <p:tgtEl>
                                          <p:spTgt spid="49"/>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4">
                                            <p:txEl>
                                              <p:pRg st="11" end="11"/>
                                            </p:txEl>
                                          </p:spTgt>
                                        </p:tgtEl>
                                        <p:attrNameLst>
                                          <p:attrName>style.visibility</p:attrName>
                                        </p:attrNameLst>
                                      </p:cBhvr>
                                      <p:to>
                                        <p:strVal val="visible"/>
                                      </p:to>
                                    </p:set>
                                    <p:animEffect transition="in" filter="dissolve">
                                      <p:cBhvr>
                                        <p:cTn id="93" dur="500"/>
                                        <p:tgtEl>
                                          <p:spTgt spid="4">
                                            <p:txEl>
                                              <p:pRg st="11" end="1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dissolve">
                                      <p:cBhvr>
                                        <p:cTn id="98" dur="500"/>
                                        <p:tgtEl>
                                          <p:spTgt spid="48"/>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dissolve">
                                      <p:cBhvr>
                                        <p:cTn id="103" dur="500"/>
                                        <p:tgtEl>
                                          <p:spTgt spid="60"/>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4">
                                            <p:txEl>
                                              <p:pRg st="5" end="5"/>
                                            </p:txEl>
                                          </p:spTgt>
                                        </p:tgtEl>
                                        <p:attrNameLst>
                                          <p:attrName>style.visibility</p:attrName>
                                        </p:attrNameLst>
                                      </p:cBhvr>
                                      <p:to>
                                        <p:strVal val="visible"/>
                                      </p:to>
                                    </p:set>
                                    <p:animEffect transition="in" filter="dissolve">
                                      <p:cBhvr>
                                        <p:cTn id="108" dur="500"/>
                                        <p:tgtEl>
                                          <p:spTgt spid="4">
                                            <p:txEl>
                                              <p:pRg st="5" end="5"/>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4">
                                            <p:txEl>
                                              <p:pRg st="12" end="12"/>
                                            </p:txEl>
                                          </p:spTgt>
                                        </p:tgtEl>
                                        <p:attrNameLst>
                                          <p:attrName>style.visibility</p:attrName>
                                        </p:attrNameLst>
                                      </p:cBhvr>
                                      <p:to>
                                        <p:strVal val="visible"/>
                                      </p:to>
                                    </p:set>
                                    <p:animEffect transition="in" filter="dissolve">
                                      <p:cBhvr>
                                        <p:cTn id="111" dur="500"/>
                                        <p:tgtEl>
                                          <p:spTgt spid="4">
                                            <p:txEl>
                                              <p:pRg st="12" end="1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dissolve">
                                      <p:cBhvr>
                                        <p:cTn id="116" dur="500"/>
                                        <p:tgtEl>
                                          <p:spTgt spid="45"/>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nodeType="clickEffect">
                                  <p:stCondLst>
                                    <p:cond delay="0"/>
                                  </p:stCondLst>
                                  <p:childTnLst>
                                    <p:set>
                                      <p:cBhvr>
                                        <p:cTn id="120" dur="1" fill="hold">
                                          <p:stCondLst>
                                            <p:cond delay="0"/>
                                          </p:stCondLst>
                                        </p:cTn>
                                        <p:tgtEl>
                                          <p:spTgt spid="4">
                                            <p:txEl>
                                              <p:pRg st="13" end="13"/>
                                            </p:txEl>
                                          </p:spTgt>
                                        </p:tgtEl>
                                        <p:attrNameLst>
                                          <p:attrName>style.visibility</p:attrName>
                                        </p:attrNameLst>
                                      </p:cBhvr>
                                      <p:to>
                                        <p:strVal val="visible"/>
                                      </p:to>
                                    </p:set>
                                    <p:animEffect transition="in" filter="dissolve">
                                      <p:cBhvr>
                                        <p:cTn id="121" dur="500"/>
                                        <p:tgtEl>
                                          <p:spTgt spid="4">
                                            <p:txEl>
                                              <p:pRg st="13" end="13"/>
                                            </p:txEl>
                                          </p:spTgt>
                                        </p:tgtEl>
                                      </p:cBhvr>
                                    </p:animEffect>
                                  </p:childTnLst>
                                </p:cTn>
                              </p:par>
                              <p:par>
                                <p:cTn id="122" presetID="9" presetClass="entr" presetSubtype="0" fill="hold" nodeType="withEffect">
                                  <p:stCondLst>
                                    <p:cond delay="0"/>
                                  </p:stCondLst>
                                  <p:childTnLst>
                                    <p:set>
                                      <p:cBhvr>
                                        <p:cTn id="123" dur="1" fill="hold">
                                          <p:stCondLst>
                                            <p:cond delay="0"/>
                                          </p:stCondLst>
                                        </p:cTn>
                                        <p:tgtEl>
                                          <p:spTgt spid="4">
                                            <p:txEl>
                                              <p:pRg st="14" end="14"/>
                                            </p:txEl>
                                          </p:spTgt>
                                        </p:tgtEl>
                                        <p:attrNameLst>
                                          <p:attrName>style.visibility</p:attrName>
                                        </p:attrNameLst>
                                      </p:cBhvr>
                                      <p:to>
                                        <p:strVal val="visible"/>
                                      </p:to>
                                    </p:set>
                                    <p:animEffect transition="in" filter="dissolve">
                                      <p:cBhvr>
                                        <p:cTn id="124" dur="500"/>
                                        <p:tgtEl>
                                          <p:spTgt spid="4">
                                            <p:txEl>
                                              <p:pRg st="14" end="14"/>
                                            </p:txEl>
                                          </p:spTgt>
                                        </p:tgtEl>
                                      </p:cBhvr>
                                    </p:animEffect>
                                  </p:childTnLst>
                                </p:cTn>
                              </p:par>
                              <p:par>
                                <p:cTn id="125" presetID="9" presetClass="entr" presetSubtype="0" fill="hold" nodeType="withEffect">
                                  <p:stCondLst>
                                    <p:cond delay="0"/>
                                  </p:stCondLst>
                                  <p:childTnLst>
                                    <p:set>
                                      <p:cBhvr>
                                        <p:cTn id="126" dur="1" fill="hold">
                                          <p:stCondLst>
                                            <p:cond delay="0"/>
                                          </p:stCondLst>
                                        </p:cTn>
                                        <p:tgtEl>
                                          <p:spTgt spid="4">
                                            <p:txEl>
                                              <p:pRg st="15" end="15"/>
                                            </p:txEl>
                                          </p:spTgt>
                                        </p:tgtEl>
                                        <p:attrNameLst>
                                          <p:attrName>style.visibility</p:attrName>
                                        </p:attrNameLst>
                                      </p:cBhvr>
                                      <p:to>
                                        <p:strVal val="visible"/>
                                      </p:to>
                                    </p:set>
                                    <p:animEffect transition="in" filter="dissolve">
                                      <p:cBhvr>
                                        <p:cTn id="127" dur="500"/>
                                        <p:tgtEl>
                                          <p:spTgt spid="4">
                                            <p:txEl>
                                              <p:pRg st="15" end="1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dissolve">
                                      <p:cBhvr>
                                        <p:cTn id="132" dur="500"/>
                                        <p:tgtEl>
                                          <p:spTgt spid="46"/>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7"/>
                                        </p:tgtEl>
                                        <p:attrNameLst>
                                          <p:attrName>style.visibility</p:attrName>
                                        </p:attrNameLst>
                                      </p:cBhvr>
                                      <p:to>
                                        <p:strVal val="visible"/>
                                      </p:to>
                                    </p:set>
                                    <p:animEffect transition="in" filter="dissolve">
                                      <p:cBhvr>
                                        <p:cTn id="135" dur="500"/>
                                        <p:tgtEl>
                                          <p:spTgt spid="47"/>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8"/>
                                        </p:tgtEl>
                                        <p:attrNameLst>
                                          <p:attrName>style.visibility</p:attrName>
                                        </p:attrNameLst>
                                      </p:cBhvr>
                                      <p:to>
                                        <p:strVal val="visible"/>
                                      </p:to>
                                    </p:set>
                                    <p:animEffect transition="in" filter="dissolve">
                                      <p:cBhvr>
                                        <p:cTn id="140" dur="500"/>
                                        <p:tgtEl>
                                          <p:spTgt spid="58"/>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dissolve">
                                      <p:cBhvr>
                                        <p:cTn id="145" dur="500"/>
                                        <p:tgtEl>
                                          <p:spTgt spid="44"/>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dissolve">
                                      <p:cBhvr>
                                        <p:cTn id="150" dur="500"/>
                                        <p:tgtEl>
                                          <p:spTgt spid="52"/>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54"/>
                                        </p:tgtEl>
                                        <p:attrNameLst>
                                          <p:attrName>style.visibility</p:attrName>
                                        </p:attrNameLst>
                                      </p:cBhvr>
                                      <p:to>
                                        <p:strVal val="visible"/>
                                      </p:to>
                                    </p:set>
                                    <p:animEffect transition="in" filter="dissolve">
                                      <p:cBhvr>
                                        <p:cTn id="155" dur="500"/>
                                        <p:tgtEl>
                                          <p:spTgt spid="54"/>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dissolve">
                                      <p:cBhvr>
                                        <p:cTn id="160" dur="500"/>
                                        <p:tgtEl>
                                          <p:spTgt spid="56"/>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dissolve">
                                      <p:cBhvr>
                                        <p:cTn id="165" dur="500"/>
                                        <p:tgtEl>
                                          <p:spTgt spid="53"/>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dissolve">
                                      <p:cBhvr>
                                        <p:cTn id="170" dur="500"/>
                                        <p:tgtEl>
                                          <p:spTgt spid="57"/>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5"/>
                                        </p:tgtEl>
                                        <p:attrNameLst>
                                          <p:attrName>style.visibility</p:attrName>
                                        </p:attrNameLst>
                                      </p:cBhvr>
                                      <p:to>
                                        <p:strVal val="visible"/>
                                      </p:to>
                                    </p:set>
                                    <p:animEffect transition="in" filter="dissolve">
                                      <p:cBhvr>
                                        <p:cTn id="175" dur="500"/>
                                        <p:tgtEl>
                                          <p:spTgt spid="55"/>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59"/>
                                        </p:tgtEl>
                                        <p:attrNameLst>
                                          <p:attrName>style.visibility</p:attrName>
                                        </p:attrNameLst>
                                      </p:cBhvr>
                                      <p:to>
                                        <p:strVal val="visible"/>
                                      </p:to>
                                    </p:set>
                                    <p:animEffect transition="in" filter="dissolve">
                                      <p:cBhvr>
                                        <p:cTn id="180" dur="500"/>
                                        <p:tgtEl>
                                          <p:spTgt spid="59"/>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0"/>
                                        </p:tgtEl>
                                        <p:attrNameLst>
                                          <p:attrName>style.visibility</p:attrName>
                                        </p:attrNameLst>
                                      </p:cBhvr>
                                      <p:to>
                                        <p:strVal val="visible"/>
                                      </p:to>
                                    </p:set>
                                    <p:animEffect transition="in" filter="dissolve">
                                      <p:cBhvr>
                                        <p:cTn id="185" dur="500"/>
                                        <p:tgtEl>
                                          <p:spTgt spid="50"/>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42"/>
                                        </p:tgtEl>
                                        <p:attrNameLst>
                                          <p:attrName>style.visibility</p:attrName>
                                        </p:attrNameLst>
                                      </p:cBhvr>
                                      <p:to>
                                        <p:strVal val="visible"/>
                                      </p:to>
                                    </p:set>
                                    <p:animEffect transition="in" filter="dissolve">
                                      <p:cBhvr>
                                        <p:cTn id="19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31" grpId="0" animBg="1"/>
      <p:bldP spid="33" grpId="0"/>
      <p:bldP spid="34" grpId="0" animBg="1"/>
      <p:bldP spid="38" grpId="0"/>
      <p:bldP spid="46" grpId="0" animBg="1"/>
      <p:bldP spid="47" grpId="0" animBg="1"/>
      <p:bldP spid="50" grpId="0" animBg="1"/>
      <p:bldP spid="44" grpId="0" animBg="1"/>
      <p:bldP spid="48" grpId="0" animBg="1"/>
      <p:bldP spid="45" grpId="0" animBg="1"/>
      <p:bldP spid="52" grpId="0" animBg="1"/>
      <p:bldP spid="56" grpId="0" animBg="1"/>
      <p:bldP spid="57" grpId="0" animBg="1"/>
      <p:bldP spid="53" grpId="0" animBg="1"/>
      <p:bldP spid="54" grpId="0" animBg="1"/>
      <p:bldP spid="55" grpId="0" animBg="1"/>
      <p:bldP spid="58" grpId="0" animBg="1"/>
      <p:bldP spid="42" grpId="0" animBg="1"/>
      <p:bldP spid="6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C12C8C-70A6-0C4E-9824-8E3F92F12746}"/>
              </a:ext>
            </a:extLst>
          </p:cNvPr>
          <p:cNvSpPr/>
          <p:nvPr/>
        </p:nvSpPr>
        <p:spPr>
          <a:xfrm>
            <a:off x="556054" y="1291803"/>
            <a:ext cx="7361453" cy="4921860"/>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 </a:t>
            </a:r>
            <a:r>
              <a:rPr lang="en-US" sz="1600" dirty="0">
                <a:solidFill>
                  <a:srgbClr val="931A68"/>
                </a:solidFill>
                <a:latin typeface="Menlo" panose="020B0609030804020204" pitchFamily="49" charset="0"/>
              </a:rPr>
              <a:t>extends</a:t>
            </a:r>
            <a:r>
              <a:rPr lang="en-US" sz="1600" dirty="0">
                <a:latin typeface="Menlo" panose="020B0609030804020204" pitchFamily="49" charset="0"/>
              </a:rPr>
              <a:t> Comparable&lt;? </a:t>
            </a:r>
            <a:r>
              <a:rPr lang="en-US" sz="1600" dirty="0">
                <a:solidFill>
                  <a:srgbClr val="931A68"/>
                </a:solidFill>
                <a:latin typeface="Menlo" panose="020B0609030804020204" pitchFamily="49" charset="0"/>
              </a:rPr>
              <a:t>super</a:t>
            </a:r>
            <a:r>
              <a:rPr lang="en-US" sz="1600" dirty="0">
                <a:latin typeface="Menlo" panose="020B0609030804020204" pitchFamily="49" charset="0"/>
              </a:rPr>
              <a:t> E&gt;&gt; {</a:t>
            </a:r>
          </a:p>
          <a:p>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private</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7E504F"/>
                </a:solidFill>
                <a:latin typeface="Menlo" panose="020B0609030804020204" pitchFamily="49" charset="0"/>
              </a:rPr>
              <a:t>p</a:t>
            </a:r>
            <a:r>
              <a:rPr lang="en-US" sz="1600" dirty="0">
                <a:latin typeface="Menlo" panose="020B0609030804020204" pitchFamily="49" charset="0"/>
              </a:rPr>
              <a:t>, 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p</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false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err="1">
                <a:solidFill>
                  <a:srgbClr val="931A68"/>
                </a:solidFill>
                <a:latin typeface="Menlo" panose="020B0609030804020204" pitchFamily="49" charset="0"/>
              </a:rPr>
              <a:t>int</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a:t>
            </a:r>
            <a:r>
              <a:rPr lang="en-US" sz="1600" dirty="0" err="1">
                <a:solidFill>
                  <a:srgbClr val="7E504F"/>
                </a:solidFill>
                <a:latin typeface="Menlo" panose="020B0609030804020204" pitchFamily="49" charset="0"/>
              </a:rPr>
              <a:t>toSearch</a:t>
            </a:r>
            <a:r>
              <a:rPr lang="en-US" sz="1600" dirty="0" err="1">
                <a:latin typeface="Menlo" panose="020B0609030804020204" pitchFamily="49" charset="0"/>
              </a:rPr>
              <a:t>.compareTo</a:t>
            </a:r>
            <a:r>
              <a:rPr lang="en-US" sz="1600" dirty="0">
                <a:latin typeface="Menlo" panose="020B0609030804020204" pitchFamily="49" charset="0"/>
              </a:rPr>
              <a:t>(</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.getValue</a:t>
            </a:r>
            <a:r>
              <a:rPr lang="en-US" sz="1600" dirty="0">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0)</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true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a:t>
            </a: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&lt;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left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 </a:t>
            </a:r>
            <a:r>
              <a:rPr lang="en-US" sz="1600" dirty="0">
                <a:solidFill>
                  <a:srgbClr val="1B8E1D"/>
                </a:solidFill>
                <a:latin typeface="Menlo" panose="020B0609030804020204" pitchFamily="49" charset="0"/>
              </a:rPr>
              <a:t>// comp &gt;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right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return</a:t>
            </a:r>
            <a:r>
              <a:rPr lang="en-US" sz="1600" dirty="0">
                <a:latin typeface="Menlo" panose="020B0609030804020204" pitchFamily="49" charset="0"/>
              </a:rPr>
              <a:t> search(</a:t>
            </a:r>
            <a:r>
              <a:rPr lang="en-US" sz="1600" dirty="0">
                <a:solidFill>
                  <a:srgbClr val="0326CC"/>
                </a:solidFill>
                <a:latin typeface="Menlo" panose="020B0609030804020204" pitchFamily="49" charset="0"/>
              </a:rPr>
              <a:t>root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sp>
        <p:nvSpPr>
          <p:cNvPr id="32" name="Rectangle 31">
            <a:extLst>
              <a:ext uri="{FF2B5EF4-FFF2-40B4-BE49-F238E27FC236}">
                <a16:creationId xmlns:a16="http://schemas.microsoft.com/office/drawing/2014/main" id="{6CB41B45-1D0F-CF4D-8FD9-12EE5C8CF777}"/>
              </a:ext>
            </a:extLst>
          </p:cNvPr>
          <p:cNvSpPr/>
          <p:nvPr/>
        </p:nvSpPr>
        <p:spPr>
          <a:xfrm>
            <a:off x="5714208" y="4932167"/>
            <a:ext cx="2809494" cy="1864048"/>
          </a:xfrm>
          <a:prstGeom prst="rect">
            <a:avLst/>
          </a:prstGeom>
          <a:solidFill>
            <a:schemeClr val="bg1"/>
          </a:solidFill>
          <a:ln w="317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17CCD54-7777-AF45-94B3-DBB9B240122A}"/>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Recursively</a:t>
            </a:r>
            <a:endParaRPr lang="en-US" dirty="0"/>
          </a:p>
        </p:txBody>
      </p:sp>
      <p:grpSp>
        <p:nvGrpSpPr>
          <p:cNvPr id="5" name="Group 4">
            <a:extLst>
              <a:ext uri="{FF2B5EF4-FFF2-40B4-BE49-F238E27FC236}">
                <a16:creationId xmlns:a16="http://schemas.microsoft.com/office/drawing/2014/main" id="{8D27043B-6C0D-CC4E-96CB-4977C28CC95F}"/>
              </a:ext>
            </a:extLst>
          </p:cNvPr>
          <p:cNvGrpSpPr/>
          <p:nvPr/>
        </p:nvGrpSpPr>
        <p:grpSpPr>
          <a:xfrm>
            <a:off x="5960040" y="5006309"/>
            <a:ext cx="2449552" cy="1719649"/>
            <a:chOff x="959084" y="3860817"/>
            <a:chExt cx="3254675" cy="2055395"/>
          </a:xfrm>
        </p:grpSpPr>
        <p:sp>
          <p:nvSpPr>
            <p:cNvPr id="6" name="object 11">
              <a:extLst>
                <a:ext uri="{FF2B5EF4-FFF2-40B4-BE49-F238E27FC236}">
                  <a16:creationId xmlns:a16="http://schemas.microsoft.com/office/drawing/2014/main" id="{71379A0B-1705-F84F-9037-73FB0E452B8F}"/>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04501A96-2507-4745-8266-8B164BFC806F}"/>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896CCF90-1EE8-F841-AF74-CC007AE1EEF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71FA5B23-3EE1-9643-8C75-203D3B44C23E}"/>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8D97B8B6-E37A-3845-ABFD-7D57B5988C74}"/>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13A001D9-5A94-B641-AB0B-C01270A59C0E}"/>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03C58960-57D5-9741-92AC-1F3C010BE385}"/>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0899F760-1E4F-0746-8341-3A77CD16A8E2}"/>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2C69984A-2CDF-EF42-ADF1-3280B33CC916}"/>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BC23C884-DA05-BE42-833C-47F662E0540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DCAEF5B0-7381-734B-8AAF-98E56DF4EC2A}"/>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CCEF5E8F-D0D6-3949-A983-6C19A586907F}"/>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8CA6B6B0-131B-DF41-B613-3E3B306923CC}"/>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11F1E4B0-EB61-004D-BC56-BDEA05C9AEF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043E5DC7-470A-D34D-B65B-D88116EDAFE9}"/>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0D1EDAB-0ACC-1D4C-9288-37CC15DAC33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DF0960D8-9850-664D-8856-354007B2CAE0}"/>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ABF2F325-7949-3B47-8C3E-8576DD4FE54D}"/>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CB902184-7DA1-3049-A322-785668040ECD}"/>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FB0F393C-3F98-EC40-83FF-D467795F5026}"/>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EDBAF05-4608-2F40-98E4-16580B851DBD}"/>
              </a:ext>
            </a:extLst>
          </p:cNvPr>
          <p:cNvSpPr/>
          <p:nvPr/>
        </p:nvSpPr>
        <p:spPr>
          <a:xfrm>
            <a:off x="5817774" y="5153854"/>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92E5426B-D217-1B43-93E8-1ED25640E39F}"/>
              </a:ext>
            </a:extLst>
          </p:cNvPr>
          <p:cNvCxnSpPr>
            <a:cxnSpLocks/>
            <a:endCxn id="26" idx="3"/>
          </p:cNvCxnSpPr>
          <p:nvPr/>
        </p:nvCxnSpPr>
        <p:spPr>
          <a:xfrm flipH="1">
            <a:off x="6557405" y="5271993"/>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8C5BCC61-8784-8D43-9514-AFD2D4B3FEDD}"/>
              </a:ext>
            </a:extLst>
          </p:cNvPr>
          <p:cNvSpPr/>
          <p:nvPr/>
        </p:nvSpPr>
        <p:spPr>
          <a:xfrm>
            <a:off x="7695952" y="504736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p</a:t>
            </a:r>
            <a:endParaRPr lang="en-US" sz="1600" dirty="0">
              <a:solidFill>
                <a:schemeClr val="accent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7382B38C-AAEE-AD48-BD9F-C09018BAB769}"/>
              </a:ext>
            </a:extLst>
          </p:cNvPr>
          <p:cNvSpPr/>
          <p:nvPr/>
        </p:nvSpPr>
        <p:spPr>
          <a:xfrm>
            <a:off x="1486746" y="2359228"/>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9" name="Rectangle 38">
            <a:extLst>
              <a:ext uri="{FF2B5EF4-FFF2-40B4-BE49-F238E27FC236}">
                <a16:creationId xmlns:a16="http://schemas.microsoft.com/office/drawing/2014/main" id="{6B5CB323-38E7-0144-8BC5-43E04B5BEA4B}"/>
              </a:ext>
            </a:extLst>
          </p:cNvPr>
          <p:cNvSpPr/>
          <p:nvPr/>
        </p:nvSpPr>
        <p:spPr>
          <a:xfrm>
            <a:off x="3884879" y="2443720"/>
            <a:ext cx="1573892"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Tree is empty</a:t>
            </a:r>
          </a:p>
        </p:txBody>
      </p:sp>
      <p:sp>
        <p:nvSpPr>
          <p:cNvPr id="40" name="Rectangle 39">
            <a:extLst>
              <a:ext uri="{FF2B5EF4-FFF2-40B4-BE49-F238E27FC236}">
                <a16:creationId xmlns:a16="http://schemas.microsoft.com/office/drawing/2014/main" id="{7A4FCAB4-20FB-0C41-8709-A31DE7EDB134}"/>
              </a:ext>
            </a:extLst>
          </p:cNvPr>
          <p:cNvSpPr/>
          <p:nvPr/>
        </p:nvSpPr>
        <p:spPr>
          <a:xfrm>
            <a:off x="1486746" y="3183872"/>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1" name="Rectangle 40">
            <a:extLst>
              <a:ext uri="{FF2B5EF4-FFF2-40B4-BE49-F238E27FC236}">
                <a16:creationId xmlns:a16="http://schemas.microsoft.com/office/drawing/2014/main" id="{3DA15A89-4287-A14F-94AC-1B5F7969E74F}"/>
              </a:ext>
            </a:extLst>
          </p:cNvPr>
          <p:cNvSpPr/>
          <p:nvPr/>
        </p:nvSpPr>
        <p:spPr>
          <a:xfrm>
            <a:off x="3909593" y="3252975"/>
            <a:ext cx="1082348"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Found it!</a:t>
            </a:r>
          </a:p>
        </p:txBody>
      </p:sp>
      <p:sp>
        <p:nvSpPr>
          <p:cNvPr id="42" name="Rectangle 41">
            <a:extLst>
              <a:ext uri="{FF2B5EF4-FFF2-40B4-BE49-F238E27FC236}">
                <a16:creationId xmlns:a16="http://schemas.microsoft.com/office/drawing/2014/main" id="{8EB09FC6-8421-6749-A8D3-ED74FA93C0EE}"/>
              </a:ext>
            </a:extLst>
          </p:cNvPr>
          <p:cNvSpPr/>
          <p:nvPr/>
        </p:nvSpPr>
        <p:spPr>
          <a:xfrm>
            <a:off x="1486745" y="3716125"/>
            <a:ext cx="4473295"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3" name="Rectangle 42">
            <a:extLst>
              <a:ext uri="{FF2B5EF4-FFF2-40B4-BE49-F238E27FC236}">
                <a16:creationId xmlns:a16="http://schemas.microsoft.com/office/drawing/2014/main" id="{7BDD3A00-D931-184B-B47E-FAD827E0F66D}"/>
              </a:ext>
            </a:extLst>
          </p:cNvPr>
          <p:cNvSpPr/>
          <p:nvPr/>
        </p:nvSpPr>
        <p:spPr>
          <a:xfrm>
            <a:off x="1486744" y="4251297"/>
            <a:ext cx="4572150"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4" name="Rectangle 43">
            <a:extLst>
              <a:ext uri="{FF2B5EF4-FFF2-40B4-BE49-F238E27FC236}">
                <a16:creationId xmlns:a16="http://schemas.microsoft.com/office/drawing/2014/main" id="{3DD091BE-9279-EC44-8C0A-A7E02F7DDB31}"/>
              </a:ext>
            </a:extLst>
          </p:cNvPr>
          <p:cNvSpPr/>
          <p:nvPr/>
        </p:nvSpPr>
        <p:spPr>
          <a:xfrm>
            <a:off x="5974450" y="3791941"/>
            <a:ext cx="979755"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left</a:t>
            </a:r>
          </a:p>
        </p:txBody>
      </p:sp>
      <p:sp>
        <p:nvSpPr>
          <p:cNvPr id="45" name="Rectangle 44">
            <a:extLst>
              <a:ext uri="{FF2B5EF4-FFF2-40B4-BE49-F238E27FC236}">
                <a16:creationId xmlns:a16="http://schemas.microsoft.com/office/drawing/2014/main" id="{B3910A2B-7E3A-4E4D-AD60-E281DC4295D9}"/>
              </a:ext>
            </a:extLst>
          </p:cNvPr>
          <p:cNvSpPr/>
          <p:nvPr/>
        </p:nvSpPr>
        <p:spPr>
          <a:xfrm>
            <a:off x="6058161" y="4316177"/>
            <a:ext cx="1120820"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right</a:t>
            </a:r>
          </a:p>
        </p:txBody>
      </p:sp>
      <p:sp>
        <p:nvSpPr>
          <p:cNvPr id="46" name="TextBox 45">
            <a:extLst>
              <a:ext uri="{FF2B5EF4-FFF2-40B4-BE49-F238E27FC236}">
                <a16:creationId xmlns:a16="http://schemas.microsoft.com/office/drawing/2014/main" id="{B13920F5-68E5-664E-84B8-0A045F1E3698}"/>
              </a:ext>
            </a:extLst>
          </p:cNvPr>
          <p:cNvSpPr txBox="1"/>
          <p:nvPr/>
        </p:nvSpPr>
        <p:spPr>
          <a:xfrm>
            <a:off x="3386575" y="6320273"/>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cxnSp>
        <p:nvCxnSpPr>
          <p:cNvPr id="47" name="Straight Connector 46">
            <a:extLst>
              <a:ext uri="{FF2B5EF4-FFF2-40B4-BE49-F238E27FC236}">
                <a16:creationId xmlns:a16="http://schemas.microsoft.com/office/drawing/2014/main" id="{C828CFA0-4E3C-CF4E-AE50-713B65B8E53B}"/>
              </a:ext>
            </a:extLst>
          </p:cNvPr>
          <p:cNvCxnSpPr>
            <a:cxnSpLocks/>
            <a:endCxn id="33" idx="1"/>
          </p:cNvCxnSpPr>
          <p:nvPr/>
        </p:nvCxnSpPr>
        <p:spPr>
          <a:xfrm flipV="1">
            <a:off x="7381132" y="5201525"/>
            <a:ext cx="314820" cy="46909"/>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CF9B1BEF-7087-DB4C-80DE-1ACE0D66594A}"/>
              </a:ext>
            </a:extLst>
          </p:cNvPr>
          <p:cNvSpPr/>
          <p:nvPr/>
        </p:nvSpPr>
        <p:spPr>
          <a:xfrm>
            <a:off x="7158177" y="5586097"/>
            <a:ext cx="1365526" cy="119776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2" name="Rectangle 51">
            <a:extLst>
              <a:ext uri="{FF2B5EF4-FFF2-40B4-BE49-F238E27FC236}">
                <a16:creationId xmlns:a16="http://schemas.microsoft.com/office/drawing/2014/main" id="{0F86F6AF-A0BD-604A-BE68-25EF2C522392}"/>
              </a:ext>
            </a:extLst>
          </p:cNvPr>
          <p:cNvSpPr/>
          <p:nvPr/>
        </p:nvSpPr>
        <p:spPr>
          <a:xfrm>
            <a:off x="7158177" y="6086343"/>
            <a:ext cx="650243" cy="69751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dirty="0">
              <a:latin typeface="Arial"/>
              <a:cs typeface="Arial"/>
            </a:endParaRPr>
          </a:p>
        </p:txBody>
      </p:sp>
      <p:sp>
        <p:nvSpPr>
          <p:cNvPr id="53" name="Rectangle 52">
            <a:extLst>
              <a:ext uri="{FF2B5EF4-FFF2-40B4-BE49-F238E27FC236}">
                <a16:creationId xmlns:a16="http://schemas.microsoft.com/office/drawing/2014/main" id="{365730BF-6B1F-664D-B2BE-BAFF68B1C7B5}"/>
              </a:ext>
            </a:extLst>
          </p:cNvPr>
          <p:cNvSpPr/>
          <p:nvPr/>
        </p:nvSpPr>
        <p:spPr>
          <a:xfrm>
            <a:off x="3805881" y="2003797"/>
            <a:ext cx="1908327" cy="41155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13779503-857C-6742-862E-69234D4A9441}"/>
              </a:ext>
            </a:extLst>
          </p:cNvPr>
          <p:cNvSpPr/>
          <p:nvPr/>
        </p:nvSpPr>
        <p:spPr>
          <a:xfrm>
            <a:off x="4846965" y="1604721"/>
            <a:ext cx="2877711"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Root of the tree we look at</a:t>
            </a:r>
          </a:p>
        </p:txBody>
      </p:sp>
    </p:spTree>
    <p:extLst>
      <p:ext uri="{BB962C8B-B14F-4D97-AF65-F5344CB8AC3E}">
        <p14:creationId xmlns:p14="http://schemas.microsoft.com/office/powerpoint/2010/main" val="84772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dissolve">
                                      <p:cBhvr>
                                        <p:cTn id="21" dur="500"/>
                                        <p:tgtEl>
                                          <p:spTgt spid="5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dissolve">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dissolve">
                                      <p:cBhvr>
                                        <p:cTn id="29" dur="500"/>
                                        <p:tgtEl>
                                          <p:spTgt spid="4">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dissolve">
                                      <p:cBhvr>
                                        <p:cTn id="37" dur="500"/>
                                        <p:tgtEl>
                                          <p:spTgt spid="3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dissolve">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dissolve">
                                      <p:cBhvr>
                                        <p:cTn id="50" dur="500"/>
                                        <p:tgtEl>
                                          <p:spTgt spid="4">
                                            <p:txEl>
                                              <p:pRg st="7" end="7"/>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Effect transition="in" filter="dissolve">
                                      <p:cBhvr>
                                        <p:cTn id="53" dur="500"/>
                                        <p:tgtEl>
                                          <p:spTgt spid="4">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dissolve">
                                      <p:cBhvr>
                                        <p:cTn id="58" dur="500"/>
                                        <p:tgtEl>
                                          <p:spTgt spid="4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dissolv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animEffect transition="in" filter="dissolve">
                                      <p:cBhvr>
                                        <p:cTn id="66" dur="500"/>
                                        <p:tgtEl>
                                          <p:spTgt spid="4">
                                            <p:txEl>
                                              <p:pRg st="9" end="9"/>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animEffect transition="in" filter="dissolve">
                                      <p:cBhvr>
                                        <p:cTn id="69" dur="500"/>
                                        <p:tgtEl>
                                          <p:spTgt spid="4">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dissolve">
                                      <p:cBhvr>
                                        <p:cTn id="74" dur="500"/>
                                        <p:tgtEl>
                                          <p:spTgt spid="4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dissolve">
                                      <p:cBhvr>
                                        <p:cTn id="77" dur="500"/>
                                        <p:tgtEl>
                                          <p:spTgt spid="44"/>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4">
                                            <p:txEl>
                                              <p:pRg st="11" end="11"/>
                                            </p:txEl>
                                          </p:spTgt>
                                        </p:tgtEl>
                                        <p:attrNameLst>
                                          <p:attrName>style.visibility</p:attrName>
                                        </p:attrNameLst>
                                      </p:cBhvr>
                                      <p:to>
                                        <p:strVal val="visible"/>
                                      </p:to>
                                    </p:set>
                                    <p:animEffect transition="in" filter="dissolve">
                                      <p:cBhvr>
                                        <p:cTn id="82" dur="500"/>
                                        <p:tgtEl>
                                          <p:spTgt spid="4">
                                            <p:txEl>
                                              <p:pRg st="11" end="11"/>
                                            </p:txEl>
                                          </p:spTgt>
                                        </p:tgtEl>
                                      </p:cBhvr>
                                    </p:animEffect>
                                  </p:childTnLst>
                                </p:cTn>
                              </p:par>
                              <p:par>
                                <p:cTn id="83" presetID="9" presetClass="entr" presetSubtype="0" fill="hold" nodeType="withEffect">
                                  <p:stCondLst>
                                    <p:cond delay="0"/>
                                  </p:stCondLst>
                                  <p:childTnLst>
                                    <p:set>
                                      <p:cBhvr>
                                        <p:cTn id="84" dur="1" fill="hold">
                                          <p:stCondLst>
                                            <p:cond delay="0"/>
                                          </p:stCondLst>
                                        </p:cTn>
                                        <p:tgtEl>
                                          <p:spTgt spid="4">
                                            <p:txEl>
                                              <p:pRg st="12" end="12"/>
                                            </p:txEl>
                                          </p:spTgt>
                                        </p:tgtEl>
                                        <p:attrNameLst>
                                          <p:attrName>style.visibility</p:attrName>
                                        </p:attrNameLst>
                                      </p:cBhvr>
                                      <p:to>
                                        <p:strVal val="visible"/>
                                      </p:to>
                                    </p:set>
                                    <p:animEffect transition="in" filter="dissolve">
                                      <p:cBhvr>
                                        <p:cTn id="85" dur="500"/>
                                        <p:tgtEl>
                                          <p:spTgt spid="4">
                                            <p:txEl>
                                              <p:pRg st="12" end="12"/>
                                            </p:txEl>
                                          </p:spTgt>
                                        </p:tgtEl>
                                      </p:cBhvr>
                                    </p:animEffect>
                                  </p:childTnLst>
                                </p:cTn>
                              </p:par>
                              <p:par>
                                <p:cTn id="86" presetID="9" presetClass="entr" presetSubtype="0" fill="hold" nodeType="withEffect">
                                  <p:stCondLst>
                                    <p:cond delay="0"/>
                                  </p:stCondLst>
                                  <p:childTnLst>
                                    <p:set>
                                      <p:cBhvr>
                                        <p:cTn id="87" dur="1" fill="hold">
                                          <p:stCondLst>
                                            <p:cond delay="0"/>
                                          </p:stCondLst>
                                        </p:cTn>
                                        <p:tgtEl>
                                          <p:spTgt spid="4">
                                            <p:txEl>
                                              <p:pRg st="13" end="13"/>
                                            </p:txEl>
                                          </p:spTgt>
                                        </p:tgtEl>
                                        <p:attrNameLst>
                                          <p:attrName>style.visibility</p:attrName>
                                        </p:attrNameLst>
                                      </p:cBhvr>
                                      <p:to>
                                        <p:strVal val="visible"/>
                                      </p:to>
                                    </p:set>
                                    <p:animEffect transition="in" filter="dissolve">
                                      <p:cBhvr>
                                        <p:cTn id="88" dur="500"/>
                                        <p:tgtEl>
                                          <p:spTgt spid="4">
                                            <p:txEl>
                                              <p:pRg st="13" end="1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dissolve">
                                      <p:cBhvr>
                                        <p:cTn id="93" dur="500"/>
                                        <p:tgtEl>
                                          <p:spTgt spid="43"/>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dissolve">
                                      <p:cBhvr>
                                        <p:cTn id="96" dur="500"/>
                                        <p:tgtEl>
                                          <p:spTgt spid="45"/>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4">
                                            <p:txEl>
                                              <p:pRg st="14" end="14"/>
                                            </p:txEl>
                                          </p:spTgt>
                                        </p:tgtEl>
                                        <p:attrNameLst>
                                          <p:attrName>style.visibility</p:attrName>
                                        </p:attrNameLst>
                                      </p:cBhvr>
                                      <p:to>
                                        <p:strVal val="visible"/>
                                      </p:to>
                                    </p:set>
                                    <p:animEffect transition="in" filter="dissolve">
                                      <p:cBhvr>
                                        <p:cTn id="101" dur="500"/>
                                        <p:tgtEl>
                                          <p:spTgt spid="4">
                                            <p:txEl>
                                              <p:pRg st="14" end="14"/>
                                            </p:txEl>
                                          </p:spTgt>
                                        </p:tgtEl>
                                      </p:cBhvr>
                                    </p:animEffect>
                                  </p:childTnLst>
                                </p:cTn>
                              </p:par>
                              <p:par>
                                <p:cTn id="102" presetID="9" presetClass="entr" presetSubtype="0" fill="hold" nodeType="withEffect">
                                  <p:stCondLst>
                                    <p:cond delay="0"/>
                                  </p:stCondLst>
                                  <p:childTnLst>
                                    <p:set>
                                      <p:cBhvr>
                                        <p:cTn id="103" dur="1" fill="hold">
                                          <p:stCondLst>
                                            <p:cond delay="0"/>
                                          </p:stCondLst>
                                        </p:cTn>
                                        <p:tgtEl>
                                          <p:spTgt spid="4">
                                            <p:txEl>
                                              <p:pRg st="15" end="15"/>
                                            </p:txEl>
                                          </p:spTgt>
                                        </p:tgtEl>
                                        <p:attrNameLst>
                                          <p:attrName>style.visibility</p:attrName>
                                        </p:attrNameLst>
                                      </p:cBhvr>
                                      <p:to>
                                        <p:strVal val="visible"/>
                                      </p:to>
                                    </p:set>
                                    <p:animEffect transition="in" filter="dissolve">
                                      <p:cBhvr>
                                        <p:cTn id="104" dur="500"/>
                                        <p:tgtEl>
                                          <p:spTgt spid="4">
                                            <p:txEl>
                                              <p:pRg st="15" end="15"/>
                                            </p:txEl>
                                          </p:spTgt>
                                        </p:tgtEl>
                                      </p:cBhvr>
                                    </p:animEffect>
                                  </p:childTnLst>
                                </p:cTn>
                              </p:par>
                              <p:par>
                                <p:cTn id="105" presetID="9" presetClass="entr" presetSubtype="0" fill="hold" nodeType="withEffect">
                                  <p:stCondLst>
                                    <p:cond delay="0"/>
                                  </p:stCondLst>
                                  <p:childTnLst>
                                    <p:set>
                                      <p:cBhvr>
                                        <p:cTn id="106" dur="1" fill="hold">
                                          <p:stCondLst>
                                            <p:cond delay="0"/>
                                          </p:stCondLst>
                                        </p:cTn>
                                        <p:tgtEl>
                                          <p:spTgt spid="4">
                                            <p:txEl>
                                              <p:pRg st="16" end="16"/>
                                            </p:txEl>
                                          </p:spTgt>
                                        </p:tgtEl>
                                        <p:attrNameLst>
                                          <p:attrName>style.visibility</p:attrName>
                                        </p:attrNameLst>
                                      </p:cBhvr>
                                      <p:to>
                                        <p:strVal val="visible"/>
                                      </p:to>
                                    </p:set>
                                    <p:animEffect transition="in" filter="dissolve">
                                      <p:cBhvr>
                                        <p:cTn id="107" dur="500"/>
                                        <p:tgtEl>
                                          <p:spTgt spid="4">
                                            <p:txEl>
                                              <p:pRg st="16" end="16"/>
                                            </p:txEl>
                                          </p:spTgt>
                                        </p:tgtEl>
                                      </p:cBhvr>
                                    </p:animEffect>
                                  </p:childTnLst>
                                </p:cTn>
                              </p:par>
                              <p:par>
                                <p:cTn id="108" presetID="9" presetClass="entr" presetSubtype="0" fill="hold" nodeType="withEffect">
                                  <p:stCondLst>
                                    <p:cond delay="0"/>
                                  </p:stCondLst>
                                  <p:childTnLst>
                                    <p:set>
                                      <p:cBhvr>
                                        <p:cTn id="109" dur="1" fill="hold">
                                          <p:stCondLst>
                                            <p:cond delay="0"/>
                                          </p:stCondLst>
                                        </p:cTn>
                                        <p:tgtEl>
                                          <p:spTgt spid="4">
                                            <p:txEl>
                                              <p:pRg st="17" end="17"/>
                                            </p:txEl>
                                          </p:spTgt>
                                        </p:tgtEl>
                                        <p:attrNameLst>
                                          <p:attrName>style.visibility</p:attrName>
                                        </p:attrNameLst>
                                      </p:cBhvr>
                                      <p:to>
                                        <p:strVal val="visible"/>
                                      </p:to>
                                    </p:set>
                                    <p:animEffect transition="in" filter="dissolve">
                                      <p:cBhvr>
                                        <p:cTn id="110" dur="500"/>
                                        <p:tgtEl>
                                          <p:spTgt spid="4">
                                            <p:txEl>
                                              <p:pRg st="17" end="17"/>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dissolve">
                                      <p:cBhvr>
                                        <p:cTn id="115" dur="500"/>
                                        <p:tgtEl>
                                          <p:spTgt spid="32"/>
                                        </p:tgtEl>
                                      </p:cBhvr>
                                    </p:animEffect>
                                  </p:childTnLst>
                                </p:cTn>
                              </p:par>
                              <p:par>
                                <p:cTn id="116" presetID="9" presetClass="entr" presetSubtype="0" fill="hold" nodeType="with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dissolve">
                                      <p:cBhvr>
                                        <p:cTn id="118" dur="500"/>
                                        <p:tgtEl>
                                          <p:spTgt spid="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dissolve">
                                      <p:cBhvr>
                                        <p:cTn id="121" dur="500"/>
                                        <p:tgtEl>
                                          <p:spTgt spid="26"/>
                                        </p:tgtEl>
                                      </p:cBhvr>
                                    </p:animEffect>
                                  </p:childTnLst>
                                </p:cTn>
                              </p:par>
                              <p:par>
                                <p:cTn id="122" presetID="9" presetClass="entr" presetSubtype="0" fill="hold"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dissolve">
                                      <p:cBhvr>
                                        <p:cTn id="124" dur="500"/>
                                        <p:tgtEl>
                                          <p:spTgt spid="27"/>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dissolve">
                                      <p:cBhvr>
                                        <p:cTn id="129" dur="500"/>
                                        <p:tgtEl>
                                          <p:spTgt spid="33"/>
                                        </p:tgtEl>
                                      </p:cBhvr>
                                    </p:animEffect>
                                  </p:childTnLst>
                                </p:cTn>
                              </p:par>
                              <p:par>
                                <p:cTn id="130" presetID="9" presetClass="entr" presetSubtype="0" fill="hold" nodeType="with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dissolve">
                                      <p:cBhvr>
                                        <p:cTn id="132" dur="500"/>
                                        <p:tgtEl>
                                          <p:spTgt spid="47"/>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dissolve">
                                      <p:cBhvr>
                                        <p:cTn id="137" dur="500"/>
                                        <p:tgtEl>
                                          <p:spTgt spid="46"/>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dissolve">
                                      <p:cBhvr>
                                        <p:cTn id="142" dur="500"/>
                                        <p:tgtEl>
                                          <p:spTgt spid="51"/>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52"/>
                                        </p:tgtEl>
                                        <p:attrNameLst>
                                          <p:attrName>style.visibility</p:attrName>
                                        </p:attrNameLst>
                                      </p:cBhvr>
                                      <p:to>
                                        <p:strVal val="visible"/>
                                      </p:to>
                                    </p:set>
                                    <p:animEffect transition="in" filter="dissolve">
                                      <p:cBhvr>
                                        <p:cTn id="14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2" grpId="0" animBg="1"/>
      <p:bldP spid="26" grpId="0" animBg="1"/>
      <p:bldP spid="33" grpId="0" animBg="1"/>
      <p:bldP spid="38" grpId="0" animBg="1"/>
      <p:bldP spid="39" grpId="0"/>
      <p:bldP spid="40" grpId="0" animBg="1"/>
      <p:bldP spid="41" grpId="0"/>
      <p:bldP spid="42" grpId="0" animBg="1"/>
      <p:bldP spid="43" grpId="0" animBg="1"/>
      <p:bldP spid="44" grpId="0"/>
      <p:bldP spid="45" grpId="0"/>
      <p:bldP spid="46" grpId="0" animBg="1"/>
      <p:bldP spid="51" grpId="0" animBg="1"/>
      <p:bldP spid="52" grpId="0" animBg="1"/>
      <p:bldP spid="53" grpId="0" animBg="1"/>
      <p:bldP spid="5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22A5F7-BC4E-30BC-9032-9ED7B15CC0E0}"/>
              </a:ext>
            </a:extLst>
          </p:cNvPr>
          <p:cNvSpPr>
            <a:spLocks noGrp="1"/>
          </p:cNvSpPr>
          <p:nvPr>
            <p:ph idx="1"/>
          </p:nvPr>
        </p:nvSpPr>
        <p:spPr>
          <a:xfrm>
            <a:off x="44074" y="52693"/>
            <a:ext cx="2307391" cy="1340598"/>
          </a:xfrm>
        </p:spPr>
        <p:style>
          <a:lnRef idx="1">
            <a:schemeClr val="dk1"/>
          </a:lnRef>
          <a:fillRef idx="2">
            <a:schemeClr val="dk1"/>
          </a:fillRef>
          <a:effectRef idx="1">
            <a:schemeClr val="dk1"/>
          </a:effectRef>
          <a:fontRef idx="minor">
            <a:schemeClr val="dk1"/>
          </a:fontRef>
        </p:style>
        <p:txBody>
          <a:bodyPr>
            <a:normAutofit fontScale="85000" lnSpcReduction="20000"/>
          </a:bodyPr>
          <a:lstStyle/>
          <a:p>
            <a:pPr marL="0" indent="0">
              <a:buNone/>
            </a:pPr>
            <a:r>
              <a:rPr lang="en-US" dirty="0"/>
              <a:t>Run BST search algo, </a:t>
            </a:r>
            <a:r>
              <a:rPr lang="en-GB" dirty="0"/>
              <a:t>traverse down tree until end is reached, then insert it into that position.</a:t>
            </a:r>
            <a:endParaRPr lang="en-US" dirty="0"/>
          </a:p>
        </p:txBody>
      </p:sp>
      <p:sp>
        <p:nvSpPr>
          <p:cNvPr id="6" name="object 11">
            <a:extLst>
              <a:ext uri="{FF2B5EF4-FFF2-40B4-BE49-F238E27FC236}">
                <a16:creationId xmlns:a16="http://schemas.microsoft.com/office/drawing/2014/main" id="{FE5FC8C1-243C-86F9-666B-7248537EC428}"/>
              </a:ext>
            </a:extLst>
          </p:cNvPr>
          <p:cNvSpPr/>
          <p:nvPr/>
        </p:nvSpPr>
        <p:spPr>
          <a:xfrm flipH="1">
            <a:off x="3033027" y="1346142"/>
            <a:ext cx="580512" cy="45089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9">
            <a:extLst>
              <a:ext uri="{FF2B5EF4-FFF2-40B4-BE49-F238E27FC236}">
                <a16:creationId xmlns:a16="http://schemas.microsoft.com/office/drawing/2014/main" id="{B16A9699-2683-8271-9F7E-BF0CAD25FFC2}"/>
              </a:ext>
            </a:extLst>
          </p:cNvPr>
          <p:cNvSpPr/>
          <p:nvPr/>
        </p:nvSpPr>
        <p:spPr>
          <a:xfrm>
            <a:off x="2505412" y="880600"/>
            <a:ext cx="592095" cy="537887"/>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EEEB9E8A-CF22-7486-2BA2-8E5B539DDC7D}"/>
              </a:ext>
            </a:extLst>
          </p:cNvPr>
          <p:cNvSpPr txBox="1"/>
          <p:nvPr/>
        </p:nvSpPr>
        <p:spPr>
          <a:xfrm>
            <a:off x="2642846" y="1011699"/>
            <a:ext cx="317225" cy="249905"/>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9" name="object 13">
            <a:extLst>
              <a:ext uri="{FF2B5EF4-FFF2-40B4-BE49-F238E27FC236}">
                <a16:creationId xmlns:a16="http://schemas.microsoft.com/office/drawing/2014/main" id="{C012A7D5-A1F3-FDCA-3B86-3E1FBE758C43}"/>
              </a:ext>
            </a:extLst>
          </p:cNvPr>
          <p:cNvSpPr/>
          <p:nvPr/>
        </p:nvSpPr>
        <p:spPr>
          <a:xfrm>
            <a:off x="3357004" y="1654062"/>
            <a:ext cx="592095" cy="537273"/>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9">
            <a:extLst>
              <a:ext uri="{FF2B5EF4-FFF2-40B4-BE49-F238E27FC236}">
                <a16:creationId xmlns:a16="http://schemas.microsoft.com/office/drawing/2014/main" id="{94E7029B-A3AB-A7CC-BFE5-53BDFDF713BB}"/>
              </a:ext>
            </a:extLst>
          </p:cNvPr>
          <p:cNvSpPr txBox="1"/>
          <p:nvPr/>
        </p:nvSpPr>
        <p:spPr>
          <a:xfrm>
            <a:off x="3494438" y="1783263"/>
            <a:ext cx="317225" cy="249905"/>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1" name="object 11">
            <a:extLst>
              <a:ext uri="{FF2B5EF4-FFF2-40B4-BE49-F238E27FC236}">
                <a16:creationId xmlns:a16="http://schemas.microsoft.com/office/drawing/2014/main" id="{E3C4FD36-8F9F-4F91-12B1-C54CC95894DD}"/>
              </a:ext>
            </a:extLst>
          </p:cNvPr>
          <p:cNvSpPr/>
          <p:nvPr/>
        </p:nvSpPr>
        <p:spPr>
          <a:xfrm>
            <a:off x="2304932" y="1400777"/>
            <a:ext cx="331773" cy="30431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1">
            <a:extLst>
              <a:ext uri="{FF2B5EF4-FFF2-40B4-BE49-F238E27FC236}">
                <a16:creationId xmlns:a16="http://schemas.microsoft.com/office/drawing/2014/main" id="{62D98B68-949D-DC8E-D37C-95F1B1CB2AFE}"/>
              </a:ext>
            </a:extLst>
          </p:cNvPr>
          <p:cNvSpPr/>
          <p:nvPr/>
        </p:nvSpPr>
        <p:spPr>
          <a:xfrm>
            <a:off x="1633572" y="2006025"/>
            <a:ext cx="359473" cy="37201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478B3227-49BC-4EDB-35A8-CD69A15F5649}"/>
              </a:ext>
            </a:extLst>
          </p:cNvPr>
          <p:cNvSpPr/>
          <p:nvPr/>
        </p:nvSpPr>
        <p:spPr>
          <a:xfrm>
            <a:off x="1178914" y="2344163"/>
            <a:ext cx="592095" cy="537273"/>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9A4E161D-6A0F-365D-4D09-B05C81E510D2}"/>
              </a:ext>
            </a:extLst>
          </p:cNvPr>
          <p:cNvSpPr txBox="1"/>
          <p:nvPr/>
        </p:nvSpPr>
        <p:spPr>
          <a:xfrm>
            <a:off x="1316347" y="2464724"/>
            <a:ext cx="317225" cy="249905"/>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5" name="object 11">
            <a:extLst>
              <a:ext uri="{FF2B5EF4-FFF2-40B4-BE49-F238E27FC236}">
                <a16:creationId xmlns:a16="http://schemas.microsoft.com/office/drawing/2014/main" id="{E00B0070-402E-974B-69F1-0B678D13834F}"/>
              </a:ext>
            </a:extLst>
          </p:cNvPr>
          <p:cNvSpPr/>
          <p:nvPr/>
        </p:nvSpPr>
        <p:spPr>
          <a:xfrm>
            <a:off x="3355731" y="2165990"/>
            <a:ext cx="138706" cy="17825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13">
            <a:extLst>
              <a:ext uri="{FF2B5EF4-FFF2-40B4-BE49-F238E27FC236}">
                <a16:creationId xmlns:a16="http://schemas.microsoft.com/office/drawing/2014/main" id="{C017C097-93CB-E536-7FB3-891620C43F45}"/>
              </a:ext>
            </a:extLst>
          </p:cNvPr>
          <p:cNvSpPr/>
          <p:nvPr/>
        </p:nvSpPr>
        <p:spPr>
          <a:xfrm>
            <a:off x="3033027" y="2344163"/>
            <a:ext cx="592095" cy="537273"/>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C1910226-4B97-007A-50F7-96CA577E2C44}"/>
              </a:ext>
            </a:extLst>
          </p:cNvPr>
          <p:cNvSpPr txBox="1"/>
          <p:nvPr/>
        </p:nvSpPr>
        <p:spPr>
          <a:xfrm>
            <a:off x="3170461" y="2473364"/>
            <a:ext cx="317225" cy="249905"/>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8" name="object 13">
            <a:extLst>
              <a:ext uri="{FF2B5EF4-FFF2-40B4-BE49-F238E27FC236}">
                <a16:creationId xmlns:a16="http://schemas.microsoft.com/office/drawing/2014/main" id="{BAE51AC5-037B-0818-8FAD-92AB04268C80}"/>
              </a:ext>
            </a:extLst>
          </p:cNvPr>
          <p:cNvSpPr/>
          <p:nvPr/>
        </p:nvSpPr>
        <p:spPr>
          <a:xfrm>
            <a:off x="1776044" y="1646128"/>
            <a:ext cx="592095" cy="537273"/>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35D34870-EEC5-B2BC-F1FA-692D57D41F04}"/>
              </a:ext>
            </a:extLst>
          </p:cNvPr>
          <p:cNvSpPr txBox="1"/>
          <p:nvPr/>
        </p:nvSpPr>
        <p:spPr>
          <a:xfrm>
            <a:off x="1913478" y="1775329"/>
            <a:ext cx="317225" cy="249905"/>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34" name="object 11">
            <a:extLst>
              <a:ext uri="{FF2B5EF4-FFF2-40B4-BE49-F238E27FC236}">
                <a16:creationId xmlns:a16="http://schemas.microsoft.com/office/drawing/2014/main" id="{33D9E2E5-2868-43A9-4D90-5CC7EA87288B}"/>
              </a:ext>
            </a:extLst>
          </p:cNvPr>
          <p:cNvSpPr/>
          <p:nvPr/>
        </p:nvSpPr>
        <p:spPr>
          <a:xfrm flipH="1">
            <a:off x="7091449" y="967177"/>
            <a:ext cx="580512" cy="45089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19">
            <a:extLst>
              <a:ext uri="{FF2B5EF4-FFF2-40B4-BE49-F238E27FC236}">
                <a16:creationId xmlns:a16="http://schemas.microsoft.com/office/drawing/2014/main" id="{8EFF23C2-FB52-61B8-AB73-756D8350CF04}"/>
              </a:ext>
            </a:extLst>
          </p:cNvPr>
          <p:cNvSpPr/>
          <p:nvPr/>
        </p:nvSpPr>
        <p:spPr>
          <a:xfrm>
            <a:off x="6563834" y="501635"/>
            <a:ext cx="592095" cy="537887"/>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977D7A40-60B6-34E0-4334-F4C843C65832}"/>
              </a:ext>
            </a:extLst>
          </p:cNvPr>
          <p:cNvSpPr txBox="1"/>
          <p:nvPr/>
        </p:nvSpPr>
        <p:spPr>
          <a:xfrm>
            <a:off x="6701268" y="632734"/>
            <a:ext cx="317225" cy="249905"/>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37" name="object 13">
            <a:extLst>
              <a:ext uri="{FF2B5EF4-FFF2-40B4-BE49-F238E27FC236}">
                <a16:creationId xmlns:a16="http://schemas.microsoft.com/office/drawing/2014/main" id="{FFF427D2-5EEB-8BD3-D0C7-EFD28A384799}"/>
              </a:ext>
            </a:extLst>
          </p:cNvPr>
          <p:cNvSpPr/>
          <p:nvPr/>
        </p:nvSpPr>
        <p:spPr>
          <a:xfrm>
            <a:off x="7415426" y="1275097"/>
            <a:ext cx="592095" cy="537273"/>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6641F6CF-96A0-8575-C1BB-46FB0AEAF465}"/>
              </a:ext>
            </a:extLst>
          </p:cNvPr>
          <p:cNvSpPr txBox="1"/>
          <p:nvPr/>
        </p:nvSpPr>
        <p:spPr>
          <a:xfrm>
            <a:off x="7552860" y="1404298"/>
            <a:ext cx="317225" cy="249905"/>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39" name="object 11">
            <a:extLst>
              <a:ext uri="{FF2B5EF4-FFF2-40B4-BE49-F238E27FC236}">
                <a16:creationId xmlns:a16="http://schemas.microsoft.com/office/drawing/2014/main" id="{56479BC2-E21B-0D35-ACCF-F4856524B414}"/>
              </a:ext>
            </a:extLst>
          </p:cNvPr>
          <p:cNvSpPr/>
          <p:nvPr/>
        </p:nvSpPr>
        <p:spPr>
          <a:xfrm>
            <a:off x="6363354" y="1021812"/>
            <a:ext cx="331773" cy="30431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11">
            <a:extLst>
              <a:ext uri="{FF2B5EF4-FFF2-40B4-BE49-F238E27FC236}">
                <a16:creationId xmlns:a16="http://schemas.microsoft.com/office/drawing/2014/main" id="{407DD226-B093-6673-A129-A692EE7001CF}"/>
              </a:ext>
            </a:extLst>
          </p:cNvPr>
          <p:cNvSpPr/>
          <p:nvPr/>
        </p:nvSpPr>
        <p:spPr>
          <a:xfrm>
            <a:off x="5691994" y="1627060"/>
            <a:ext cx="359473" cy="37201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1" name="object 13">
            <a:extLst>
              <a:ext uri="{FF2B5EF4-FFF2-40B4-BE49-F238E27FC236}">
                <a16:creationId xmlns:a16="http://schemas.microsoft.com/office/drawing/2014/main" id="{DEF70974-6870-824E-AEE9-89C64DAE1567}"/>
              </a:ext>
            </a:extLst>
          </p:cNvPr>
          <p:cNvSpPr/>
          <p:nvPr/>
        </p:nvSpPr>
        <p:spPr>
          <a:xfrm>
            <a:off x="5237336" y="1965198"/>
            <a:ext cx="592095" cy="537273"/>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9">
            <a:extLst>
              <a:ext uri="{FF2B5EF4-FFF2-40B4-BE49-F238E27FC236}">
                <a16:creationId xmlns:a16="http://schemas.microsoft.com/office/drawing/2014/main" id="{27E806B9-1998-66F2-1472-0975773DBBD2}"/>
              </a:ext>
            </a:extLst>
          </p:cNvPr>
          <p:cNvSpPr txBox="1"/>
          <p:nvPr/>
        </p:nvSpPr>
        <p:spPr>
          <a:xfrm>
            <a:off x="5374769" y="2085759"/>
            <a:ext cx="317225" cy="249905"/>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43" name="object 11">
            <a:extLst>
              <a:ext uri="{FF2B5EF4-FFF2-40B4-BE49-F238E27FC236}">
                <a16:creationId xmlns:a16="http://schemas.microsoft.com/office/drawing/2014/main" id="{983C2354-9FF6-02E4-B420-2D0F14F0655B}"/>
              </a:ext>
            </a:extLst>
          </p:cNvPr>
          <p:cNvSpPr/>
          <p:nvPr/>
        </p:nvSpPr>
        <p:spPr>
          <a:xfrm>
            <a:off x="7414153" y="1787025"/>
            <a:ext cx="138706" cy="17825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object 13">
            <a:extLst>
              <a:ext uri="{FF2B5EF4-FFF2-40B4-BE49-F238E27FC236}">
                <a16:creationId xmlns:a16="http://schemas.microsoft.com/office/drawing/2014/main" id="{6F1F748C-127F-12D4-2EE0-91BE476A89B0}"/>
              </a:ext>
            </a:extLst>
          </p:cNvPr>
          <p:cNvSpPr/>
          <p:nvPr/>
        </p:nvSpPr>
        <p:spPr>
          <a:xfrm>
            <a:off x="7091449" y="1965198"/>
            <a:ext cx="592095" cy="537273"/>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5" name="object 9">
            <a:extLst>
              <a:ext uri="{FF2B5EF4-FFF2-40B4-BE49-F238E27FC236}">
                <a16:creationId xmlns:a16="http://schemas.microsoft.com/office/drawing/2014/main" id="{516CA3F7-80B7-98C8-0977-8308CBC82A12}"/>
              </a:ext>
            </a:extLst>
          </p:cNvPr>
          <p:cNvSpPr txBox="1"/>
          <p:nvPr/>
        </p:nvSpPr>
        <p:spPr>
          <a:xfrm>
            <a:off x="7228883" y="2094399"/>
            <a:ext cx="317225" cy="249905"/>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46" name="object 13">
            <a:extLst>
              <a:ext uri="{FF2B5EF4-FFF2-40B4-BE49-F238E27FC236}">
                <a16:creationId xmlns:a16="http://schemas.microsoft.com/office/drawing/2014/main" id="{39181701-96F9-64AF-F1CD-5062996085DC}"/>
              </a:ext>
            </a:extLst>
          </p:cNvPr>
          <p:cNvSpPr/>
          <p:nvPr/>
        </p:nvSpPr>
        <p:spPr>
          <a:xfrm>
            <a:off x="5834466" y="1267163"/>
            <a:ext cx="592095" cy="537273"/>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7" name="object 9">
            <a:extLst>
              <a:ext uri="{FF2B5EF4-FFF2-40B4-BE49-F238E27FC236}">
                <a16:creationId xmlns:a16="http://schemas.microsoft.com/office/drawing/2014/main" id="{D70183C7-3C45-B9D2-E8E0-E62AE714D3C9}"/>
              </a:ext>
            </a:extLst>
          </p:cNvPr>
          <p:cNvSpPr txBox="1"/>
          <p:nvPr/>
        </p:nvSpPr>
        <p:spPr>
          <a:xfrm>
            <a:off x="5971900" y="1396364"/>
            <a:ext cx="317225" cy="249905"/>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48" name="object 11">
            <a:extLst>
              <a:ext uri="{FF2B5EF4-FFF2-40B4-BE49-F238E27FC236}">
                <a16:creationId xmlns:a16="http://schemas.microsoft.com/office/drawing/2014/main" id="{A8CE6AA8-65CC-B83C-CBF7-F0A785B47E3C}"/>
              </a:ext>
            </a:extLst>
          </p:cNvPr>
          <p:cNvSpPr/>
          <p:nvPr/>
        </p:nvSpPr>
        <p:spPr>
          <a:xfrm flipH="1">
            <a:off x="5642566" y="2508387"/>
            <a:ext cx="214154" cy="23149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57" name="Group 56">
            <a:extLst>
              <a:ext uri="{FF2B5EF4-FFF2-40B4-BE49-F238E27FC236}">
                <a16:creationId xmlns:a16="http://schemas.microsoft.com/office/drawing/2014/main" id="{9C773223-653E-30C2-F1EB-FF4DCFDBF93B}"/>
              </a:ext>
            </a:extLst>
          </p:cNvPr>
          <p:cNvGrpSpPr/>
          <p:nvPr/>
        </p:nvGrpSpPr>
        <p:grpSpPr>
          <a:xfrm>
            <a:off x="5589550" y="2735194"/>
            <a:ext cx="592095" cy="537273"/>
            <a:chOff x="833248" y="5773207"/>
            <a:chExt cx="592095" cy="555546"/>
          </a:xfrm>
          <a:solidFill>
            <a:srgbClr val="FF0000"/>
          </a:solidFill>
        </p:grpSpPr>
        <p:sp>
          <p:nvSpPr>
            <p:cNvPr id="58" name="object 13">
              <a:extLst>
                <a:ext uri="{FF2B5EF4-FFF2-40B4-BE49-F238E27FC236}">
                  <a16:creationId xmlns:a16="http://schemas.microsoft.com/office/drawing/2014/main" id="{FAA2984B-AE9C-2B4D-8CDC-7B287EA28D12}"/>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grp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9">
              <a:extLst>
                <a:ext uri="{FF2B5EF4-FFF2-40B4-BE49-F238E27FC236}">
                  <a16:creationId xmlns:a16="http://schemas.microsoft.com/office/drawing/2014/main" id="{6CD0EF87-82E1-D207-EEE8-A67F36ED1C82}"/>
                </a:ext>
              </a:extLst>
            </p:cNvPr>
            <p:cNvSpPr txBox="1"/>
            <p:nvPr/>
          </p:nvSpPr>
          <p:spPr>
            <a:xfrm>
              <a:off x="970681" y="5893768"/>
              <a:ext cx="317225" cy="258404"/>
            </a:xfrm>
            <a:prstGeom prst="rect">
              <a:avLst/>
            </a:prstGeom>
            <a:grp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63" name="Arrow: Right 62">
            <a:extLst>
              <a:ext uri="{FF2B5EF4-FFF2-40B4-BE49-F238E27FC236}">
                <a16:creationId xmlns:a16="http://schemas.microsoft.com/office/drawing/2014/main" id="{1DEE019A-F4F0-B108-3558-84A14FF09C03}"/>
              </a:ext>
            </a:extLst>
          </p:cNvPr>
          <p:cNvSpPr/>
          <p:nvPr/>
        </p:nvSpPr>
        <p:spPr>
          <a:xfrm>
            <a:off x="4128640" y="1742285"/>
            <a:ext cx="1148977" cy="431162"/>
          </a:xfrm>
          <a:prstGeom prst="righ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64" name="TextBox 63">
            <a:extLst>
              <a:ext uri="{FF2B5EF4-FFF2-40B4-BE49-F238E27FC236}">
                <a16:creationId xmlns:a16="http://schemas.microsoft.com/office/drawing/2014/main" id="{366E4CCD-3A9D-2200-468C-C5ED98421029}"/>
              </a:ext>
            </a:extLst>
          </p:cNvPr>
          <p:cNvSpPr txBox="1"/>
          <p:nvPr/>
        </p:nvSpPr>
        <p:spPr>
          <a:xfrm>
            <a:off x="4020863" y="1356166"/>
            <a:ext cx="1132041" cy="461665"/>
          </a:xfrm>
          <a:prstGeom prst="rect">
            <a:avLst/>
          </a:prstGeom>
          <a:noFill/>
        </p:spPr>
        <p:txBody>
          <a:bodyPr wrap="none" rtlCol="0">
            <a:spAutoFit/>
          </a:bodyPr>
          <a:lstStyle/>
          <a:p>
            <a:r>
              <a:rPr lang="en-US" altLang="zh-CN" sz="2400" dirty="0"/>
              <a:t>Insert 7</a:t>
            </a:r>
            <a:endParaRPr lang="en-SE" sz="2400" dirty="0"/>
          </a:p>
        </p:txBody>
      </p:sp>
      <p:sp>
        <p:nvSpPr>
          <p:cNvPr id="65" name="object 11">
            <a:extLst>
              <a:ext uri="{FF2B5EF4-FFF2-40B4-BE49-F238E27FC236}">
                <a16:creationId xmlns:a16="http://schemas.microsoft.com/office/drawing/2014/main" id="{5663C9CA-01C6-00C2-0971-9B38BED25DCA}"/>
              </a:ext>
            </a:extLst>
          </p:cNvPr>
          <p:cNvSpPr/>
          <p:nvPr/>
        </p:nvSpPr>
        <p:spPr>
          <a:xfrm flipH="1">
            <a:off x="7906096" y="5214884"/>
            <a:ext cx="268575" cy="35007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1">
            <a:extLst>
              <a:ext uri="{FF2B5EF4-FFF2-40B4-BE49-F238E27FC236}">
                <a16:creationId xmlns:a16="http://schemas.microsoft.com/office/drawing/2014/main" id="{8DCCAED1-3D94-4808-6D74-F5694FD265BF}"/>
              </a:ext>
            </a:extLst>
          </p:cNvPr>
          <p:cNvSpPr/>
          <p:nvPr/>
        </p:nvSpPr>
        <p:spPr>
          <a:xfrm flipH="1">
            <a:off x="7594160" y="3697172"/>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19">
            <a:extLst>
              <a:ext uri="{FF2B5EF4-FFF2-40B4-BE49-F238E27FC236}">
                <a16:creationId xmlns:a16="http://schemas.microsoft.com/office/drawing/2014/main" id="{0C4FD82C-BBA7-7F64-E3C1-FEF0B2F8DF24}"/>
              </a:ext>
            </a:extLst>
          </p:cNvPr>
          <p:cNvSpPr/>
          <p:nvPr/>
        </p:nvSpPr>
        <p:spPr>
          <a:xfrm>
            <a:off x="7066545" y="32316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0" name="object 9">
            <a:extLst>
              <a:ext uri="{FF2B5EF4-FFF2-40B4-BE49-F238E27FC236}">
                <a16:creationId xmlns:a16="http://schemas.microsoft.com/office/drawing/2014/main" id="{B2C6F6BB-549B-7E82-E173-6172D22EF555}"/>
              </a:ext>
            </a:extLst>
          </p:cNvPr>
          <p:cNvSpPr txBox="1"/>
          <p:nvPr/>
        </p:nvSpPr>
        <p:spPr>
          <a:xfrm>
            <a:off x="7222609" y="33594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71" name="object 13">
            <a:extLst>
              <a:ext uri="{FF2B5EF4-FFF2-40B4-BE49-F238E27FC236}">
                <a16:creationId xmlns:a16="http://schemas.microsoft.com/office/drawing/2014/main" id="{146F5652-F245-B393-F41B-45FCD612C5DF}"/>
              </a:ext>
            </a:extLst>
          </p:cNvPr>
          <p:cNvSpPr/>
          <p:nvPr/>
        </p:nvSpPr>
        <p:spPr>
          <a:xfrm>
            <a:off x="7918137" y="400509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9">
            <a:extLst>
              <a:ext uri="{FF2B5EF4-FFF2-40B4-BE49-F238E27FC236}">
                <a16:creationId xmlns:a16="http://schemas.microsoft.com/office/drawing/2014/main" id="{8616B120-C99A-FAF4-A73A-17857110319D}"/>
              </a:ext>
            </a:extLst>
          </p:cNvPr>
          <p:cNvSpPr txBox="1"/>
          <p:nvPr/>
        </p:nvSpPr>
        <p:spPr>
          <a:xfrm>
            <a:off x="8055571" y="413429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73" name="object 11">
            <a:extLst>
              <a:ext uri="{FF2B5EF4-FFF2-40B4-BE49-F238E27FC236}">
                <a16:creationId xmlns:a16="http://schemas.microsoft.com/office/drawing/2014/main" id="{DB6D3E34-0D5F-4A3C-A003-851B399EDBDE}"/>
              </a:ext>
            </a:extLst>
          </p:cNvPr>
          <p:cNvSpPr/>
          <p:nvPr/>
        </p:nvSpPr>
        <p:spPr>
          <a:xfrm>
            <a:off x="6866065" y="3751808"/>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11">
            <a:extLst>
              <a:ext uri="{FF2B5EF4-FFF2-40B4-BE49-F238E27FC236}">
                <a16:creationId xmlns:a16="http://schemas.microsoft.com/office/drawing/2014/main" id="{31E5503A-1620-EE22-0C81-52D99DB2718F}"/>
              </a:ext>
            </a:extLst>
          </p:cNvPr>
          <p:cNvSpPr/>
          <p:nvPr/>
        </p:nvSpPr>
        <p:spPr>
          <a:xfrm>
            <a:off x="6194705" y="4357056"/>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13">
            <a:extLst>
              <a:ext uri="{FF2B5EF4-FFF2-40B4-BE49-F238E27FC236}">
                <a16:creationId xmlns:a16="http://schemas.microsoft.com/office/drawing/2014/main" id="{A0EF74DC-CFAA-D1A9-63E1-045BBDF09A19}"/>
              </a:ext>
            </a:extLst>
          </p:cNvPr>
          <p:cNvSpPr/>
          <p:nvPr/>
        </p:nvSpPr>
        <p:spPr>
          <a:xfrm>
            <a:off x="5740047" y="469519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6" name="object 9">
            <a:extLst>
              <a:ext uri="{FF2B5EF4-FFF2-40B4-BE49-F238E27FC236}">
                <a16:creationId xmlns:a16="http://schemas.microsoft.com/office/drawing/2014/main" id="{C4ED3492-E99B-18BC-20C4-0F2CB893BFB0}"/>
              </a:ext>
            </a:extLst>
          </p:cNvPr>
          <p:cNvSpPr txBox="1"/>
          <p:nvPr/>
        </p:nvSpPr>
        <p:spPr>
          <a:xfrm>
            <a:off x="5877480" y="481575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77" name="object 11">
            <a:extLst>
              <a:ext uri="{FF2B5EF4-FFF2-40B4-BE49-F238E27FC236}">
                <a16:creationId xmlns:a16="http://schemas.microsoft.com/office/drawing/2014/main" id="{6F25C46A-F989-2E8F-7E2B-440ABC33B3AD}"/>
              </a:ext>
            </a:extLst>
          </p:cNvPr>
          <p:cNvSpPr/>
          <p:nvPr/>
        </p:nvSpPr>
        <p:spPr>
          <a:xfrm>
            <a:off x="7916864" y="4517021"/>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8" name="object 13">
            <a:extLst>
              <a:ext uri="{FF2B5EF4-FFF2-40B4-BE49-F238E27FC236}">
                <a16:creationId xmlns:a16="http://schemas.microsoft.com/office/drawing/2014/main" id="{6A45714D-6D1F-9B53-13B5-47B312C19883}"/>
              </a:ext>
            </a:extLst>
          </p:cNvPr>
          <p:cNvSpPr/>
          <p:nvPr/>
        </p:nvSpPr>
        <p:spPr>
          <a:xfrm>
            <a:off x="7594160" y="469519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9">
            <a:extLst>
              <a:ext uri="{FF2B5EF4-FFF2-40B4-BE49-F238E27FC236}">
                <a16:creationId xmlns:a16="http://schemas.microsoft.com/office/drawing/2014/main" id="{520E9C5B-9AF7-705F-0AFC-E133931515BF}"/>
              </a:ext>
            </a:extLst>
          </p:cNvPr>
          <p:cNvSpPr txBox="1"/>
          <p:nvPr/>
        </p:nvSpPr>
        <p:spPr>
          <a:xfrm>
            <a:off x="7731594" y="482439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80" name="object 13">
            <a:extLst>
              <a:ext uri="{FF2B5EF4-FFF2-40B4-BE49-F238E27FC236}">
                <a16:creationId xmlns:a16="http://schemas.microsoft.com/office/drawing/2014/main" id="{007B44AF-B227-7FB5-9AF5-7F6658791E26}"/>
              </a:ext>
            </a:extLst>
          </p:cNvPr>
          <p:cNvSpPr/>
          <p:nvPr/>
        </p:nvSpPr>
        <p:spPr>
          <a:xfrm>
            <a:off x="6337177" y="399715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CB706813-DB7B-1962-3B25-C68840BA0AB0}"/>
              </a:ext>
            </a:extLst>
          </p:cNvPr>
          <p:cNvSpPr txBox="1"/>
          <p:nvPr/>
        </p:nvSpPr>
        <p:spPr>
          <a:xfrm>
            <a:off x="6474611" y="41263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82" name="object 11">
            <a:extLst>
              <a:ext uri="{FF2B5EF4-FFF2-40B4-BE49-F238E27FC236}">
                <a16:creationId xmlns:a16="http://schemas.microsoft.com/office/drawing/2014/main" id="{E2545BC4-2DC9-095A-97AA-BD8ACEFD1C51}"/>
              </a:ext>
            </a:extLst>
          </p:cNvPr>
          <p:cNvSpPr/>
          <p:nvPr/>
        </p:nvSpPr>
        <p:spPr>
          <a:xfrm flipH="1">
            <a:off x="6145277" y="5238383"/>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3" name="object 13">
            <a:extLst>
              <a:ext uri="{FF2B5EF4-FFF2-40B4-BE49-F238E27FC236}">
                <a16:creationId xmlns:a16="http://schemas.microsoft.com/office/drawing/2014/main" id="{87D1DDA2-6959-0957-4ABF-887A9E0D3AB0}"/>
              </a:ext>
            </a:extLst>
          </p:cNvPr>
          <p:cNvSpPr/>
          <p:nvPr/>
        </p:nvSpPr>
        <p:spPr>
          <a:xfrm>
            <a:off x="6090041" y="54653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1" name="TextBox 90">
            <a:extLst>
              <a:ext uri="{FF2B5EF4-FFF2-40B4-BE49-F238E27FC236}">
                <a16:creationId xmlns:a16="http://schemas.microsoft.com/office/drawing/2014/main" id="{DCBEFD0D-83AF-713D-3F8E-5B31EACF8077}"/>
              </a:ext>
            </a:extLst>
          </p:cNvPr>
          <p:cNvSpPr txBox="1"/>
          <p:nvPr/>
        </p:nvSpPr>
        <p:spPr>
          <a:xfrm>
            <a:off x="6208626" y="5551784"/>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grpSp>
        <p:nvGrpSpPr>
          <p:cNvPr id="92" name="Group 91">
            <a:extLst>
              <a:ext uri="{FF2B5EF4-FFF2-40B4-BE49-F238E27FC236}">
                <a16:creationId xmlns:a16="http://schemas.microsoft.com/office/drawing/2014/main" id="{29CB6058-D4E1-C3D6-D4C8-79F1DBD50AF9}"/>
              </a:ext>
            </a:extLst>
          </p:cNvPr>
          <p:cNvGrpSpPr/>
          <p:nvPr/>
        </p:nvGrpSpPr>
        <p:grpSpPr>
          <a:xfrm>
            <a:off x="6092261" y="5465190"/>
            <a:ext cx="592095" cy="555546"/>
            <a:chOff x="833248" y="5773207"/>
            <a:chExt cx="592095" cy="555546"/>
          </a:xfrm>
        </p:grpSpPr>
        <p:sp>
          <p:nvSpPr>
            <p:cNvPr id="93" name="object 13">
              <a:extLst>
                <a:ext uri="{FF2B5EF4-FFF2-40B4-BE49-F238E27FC236}">
                  <a16:creationId xmlns:a16="http://schemas.microsoft.com/office/drawing/2014/main" id="{00117240-F9E3-377C-9DA9-829C95F3B042}"/>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9">
              <a:extLst>
                <a:ext uri="{FF2B5EF4-FFF2-40B4-BE49-F238E27FC236}">
                  <a16:creationId xmlns:a16="http://schemas.microsoft.com/office/drawing/2014/main" id="{C93DA071-E44B-ADBB-B821-CD3A3453F45C}"/>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95" name="object 13">
            <a:extLst>
              <a:ext uri="{FF2B5EF4-FFF2-40B4-BE49-F238E27FC236}">
                <a16:creationId xmlns:a16="http://schemas.microsoft.com/office/drawing/2014/main" id="{72F6AA3C-8850-DADB-72DD-CCDBE88641BF}"/>
              </a:ext>
            </a:extLst>
          </p:cNvPr>
          <p:cNvSpPr/>
          <p:nvPr/>
        </p:nvSpPr>
        <p:spPr>
          <a:xfrm>
            <a:off x="7969300" y="553068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9">
            <a:extLst>
              <a:ext uri="{FF2B5EF4-FFF2-40B4-BE49-F238E27FC236}">
                <a16:creationId xmlns:a16="http://schemas.microsoft.com/office/drawing/2014/main" id="{4EBD754A-9533-988C-8B4B-B35EE23821CF}"/>
              </a:ext>
            </a:extLst>
          </p:cNvPr>
          <p:cNvSpPr txBox="1"/>
          <p:nvPr/>
        </p:nvSpPr>
        <p:spPr>
          <a:xfrm>
            <a:off x="8106733" y="56512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27</a:t>
            </a:r>
          </a:p>
        </p:txBody>
      </p:sp>
      <p:sp>
        <p:nvSpPr>
          <p:cNvPr id="97" name="object 11">
            <a:extLst>
              <a:ext uri="{FF2B5EF4-FFF2-40B4-BE49-F238E27FC236}">
                <a16:creationId xmlns:a16="http://schemas.microsoft.com/office/drawing/2014/main" id="{C984FF83-6094-E317-A934-89C9E8026A32}"/>
              </a:ext>
            </a:extLst>
          </p:cNvPr>
          <p:cNvSpPr/>
          <p:nvPr/>
        </p:nvSpPr>
        <p:spPr>
          <a:xfrm flipH="1">
            <a:off x="6570021" y="5970548"/>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8" name="object 13">
            <a:extLst>
              <a:ext uri="{FF2B5EF4-FFF2-40B4-BE49-F238E27FC236}">
                <a16:creationId xmlns:a16="http://schemas.microsoft.com/office/drawing/2014/main" id="{3ED075F4-A339-9D50-F0A4-EC50F41C546F}"/>
              </a:ext>
            </a:extLst>
          </p:cNvPr>
          <p:cNvSpPr/>
          <p:nvPr/>
        </p:nvSpPr>
        <p:spPr>
          <a:xfrm>
            <a:off x="6633224" y="614373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FF000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0" name="object 9">
            <a:extLst>
              <a:ext uri="{FF2B5EF4-FFF2-40B4-BE49-F238E27FC236}">
                <a16:creationId xmlns:a16="http://schemas.microsoft.com/office/drawing/2014/main" id="{86594C4A-520B-8BB7-77C4-20A98A2A2851}"/>
              </a:ext>
            </a:extLst>
          </p:cNvPr>
          <p:cNvSpPr txBox="1"/>
          <p:nvPr/>
        </p:nvSpPr>
        <p:spPr>
          <a:xfrm>
            <a:off x="6784175" y="6289186"/>
            <a:ext cx="317225" cy="258404"/>
          </a:xfrm>
          <a:prstGeom prst="rect">
            <a:avLst/>
          </a:prstGeom>
          <a:solidFill>
            <a:srgbClr val="FF000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07" name="object 11">
            <a:extLst>
              <a:ext uri="{FF2B5EF4-FFF2-40B4-BE49-F238E27FC236}">
                <a16:creationId xmlns:a16="http://schemas.microsoft.com/office/drawing/2014/main" id="{E9C2FC09-6DD3-34DA-FD21-D162D60311F6}"/>
              </a:ext>
            </a:extLst>
          </p:cNvPr>
          <p:cNvSpPr/>
          <p:nvPr/>
        </p:nvSpPr>
        <p:spPr>
          <a:xfrm flipH="1">
            <a:off x="3233696" y="5471858"/>
            <a:ext cx="268575" cy="35007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8" name="object 11">
            <a:extLst>
              <a:ext uri="{FF2B5EF4-FFF2-40B4-BE49-F238E27FC236}">
                <a16:creationId xmlns:a16="http://schemas.microsoft.com/office/drawing/2014/main" id="{2C170725-24CA-BC8D-C2C6-67EBAA4A6782}"/>
              </a:ext>
            </a:extLst>
          </p:cNvPr>
          <p:cNvSpPr/>
          <p:nvPr/>
        </p:nvSpPr>
        <p:spPr>
          <a:xfrm flipH="1">
            <a:off x="2921760" y="3954146"/>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9" name="object 19">
            <a:extLst>
              <a:ext uri="{FF2B5EF4-FFF2-40B4-BE49-F238E27FC236}">
                <a16:creationId xmlns:a16="http://schemas.microsoft.com/office/drawing/2014/main" id="{A71A66FC-4A68-1E4E-6983-A3BB1B3C5DE1}"/>
              </a:ext>
            </a:extLst>
          </p:cNvPr>
          <p:cNvSpPr/>
          <p:nvPr/>
        </p:nvSpPr>
        <p:spPr>
          <a:xfrm>
            <a:off x="2394145" y="348860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10" name="object 9">
            <a:extLst>
              <a:ext uri="{FF2B5EF4-FFF2-40B4-BE49-F238E27FC236}">
                <a16:creationId xmlns:a16="http://schemas.microsoft.com/office/drawing/2014/main" id="{792A8F52-F736-4E95-CEB9-E16011810427}"/>
              </a:ext>
            </a:extLst>
          </p:cNvPr>
          <p:cNvSpPr txBox="1"/>
          <p:nvPr/>
        </p:nvSpPr>
        <p:spPr>
          <a:xfrm>
            <a:off x="2531579" y="361970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111" name="object 13">
            <a:extLst>
              <a:ext uri="{FF2B5EF4-FFF2-40B4-BE49-F238E27FC236}">
                <a16:creationId xmlns:a16="http://schemas.microsoft.com/office/drawing/2014/main" id="{661B2E4F-C14D-301C-DD31-7964B3BFC04B}"/>
              </a:ext>
            </a:extLst>
          </p:cNvPr>
          <p:cNvSpPr/>
          <p:nvPr/>
        </p:nvSpPr>
        <p:spPr>
          <a:xfrm>
            <a:off x="3245737" y="426206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2" name="object 9">
            <a:extLst>
              <a:ext uri="{FF2B5EF4-FFF2-40B4-BE49-F238E27FC236}">
                <a16:creationId xmlns:a16="http://schemas.microsoft.com/office/drawing/2014/main" id="{28ED0F1B-DC4A-CCB8-B041-6B14BBC13DC0}"/>
              </a:ext>
            </a:extLst>
          </p:cNvPr>
          <p:cNvSpPr txBox="1"/>
          <p:nvPr/>
        </p:nvSpPr>
        <p:spPr>
          <a:xfrm>
            <a:off x="3383171" y="43912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13" name="object 11">
            <a:extLst>
              <a:ext uri="{FF2B5EF4-FFF2-40B4-BE49-F238E27FC236}">
                <a16:creationId xmlns:a16="http://schemas.microsoft.com/office/drawing/2014/main" id="{40F973D9-84E5-3939-CB56-0254D9E355CB}"/>
              </a:ext>
            </a:extLst>
          </p:cNvPr>
          <p:cNvSpPr/>
          <p:nvPr/>
        </p:nvSpPr>
        <p:spPr>
          <a:xfrm>
            <a:off x="2193665" y="4008782"/>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4" name="object 11">
            <a:extLst>
              <a:ext uri="{FF2B5EF4-FFF2-40B4-BE49-F238E27FC236}">
                <a16:creationId xmlns:a16="http://schemas.microsoft.com/office/drawing/2014/main" id="{99928BF3-C0AF-77D8-2212-18B9DAE03E84}"/>
              </a:ext>
            </a:extLst>
          </p:cNvPr>
          <p:cNvSpPr/>
          <p:nvPr/>
        </p:nvSpPr>
        <p:spPr>
          <a:xfrm>
            <a:off x="1522305" y="4614030"/>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5" name="object 13">
            <a:extLst>
              <a:ext uri="{FF2B5EF4-FFF2-40B4-BE49-F238E27FC236}">
                <a16:creationId xmlns:a16="http://schemas.microsoft.com/office/drawing/2014/main" id="{535507A9-D3A2-D95B-C8DC-B8D536C47E90}"/>
              </a:ext>
            </a:extLst>
          </p:cNvPr>
          <p:cNvSpPr/>
          <p:nvPr/>
        </p:nvSpPr>
        <p:spPr>
          <a:xfrm>
            <a:off x="1067647" y="495216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6" name="object 9">
            <a:extLst>
              <a:ext uri="{FF2B5EF4-FFF2-40B4-BE49-F238E27FC236}">
                <a16:creationId xmlns:a16="http://schemas.microsoft.com/office/drawing/2014/main" id="{A029DE02-37FD-CF12-C2E5-17D564837A2E}"/>
              </a:ext>
            </a:extLst>
          </p:cNvPr>
          <p:cNvSpPr txBox="1"/>
          <p:nvPr/>
        </p:nvSpPr>
        <p:spPr>
          <a:xfrm>
            <a:off x="1205080" y="507272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17" name="object 11">
            <a:extLst>
              <a:ext uri="{FF2B5EF4-FFF2-40B4-BE49-F238E27FC236}">
                <a16:creationId xmlns:a16="http://schemas.microsoft.com/office/drawing/2014/main" id="{540A1295-73EC-ABF6-C0C8-74D209C4ED3D}"/>
              </a:ext>
            </a:extLst>
          </p:cNvPr>
          <p:cNvSpPr/>
          <p:nvPr/>
        </p:nvSpPr>
        <p:spPr>
          <a:xfrm>
            <a:off x="3244464" y="4773995"/>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8" name="object 13">
            <a:extLst>
              <a:ext uri="{FF2B5EF4-FFF2-40B4-BE49-F238E27FC236}">
                <a16:creationId xmlns:a16="http://schemas.microsoft.com/office/drawing/2014/main" id="{359015C0-4927-98BB-B48C-341357FF2FF9}"/>
              </a:ext>
            </a:extLst>
          </p:cNvPr>
          <p:cNvSpPr/>
          <p:nvPr/>
        </p:nvSpPr>
        <p:spPr>
          <a:xfrm>
            <a:off x="2921760" y="495216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9" name="object 9">
            <a:extLst>
              <a:ext uri="{FF2B5EF4-FFF2-40B4-BE49-F238E27FC236}">
                <a16:creationId xmlns:a16="http://schemas.microsoft.com/office/drawing/2014/main" id="{5D92E25B-07B2-1204-9D25-4F43D4FD5795}"/>
              </a:ext>
            </a:extLst>
          </p:cNvPr>
          <p:cNvSpPr txBox="1"/>
          <p:nvPr/>
        </p:nvSpPr>
        <p:spPr>
          <a:xfrm>
            <a:off x="3059194" y="508136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20" name="object 13">
            <a:extLst>
              <a:ext uri="{FF2B5EF4-FFF2-40B4-BE49-F238E27FC236}">
                <a16:creationId xmlns:a16="http://schemas.microsoft.com/office/drawing/2014/main" id="{6715DF59-DAF7-3242-4AFD-83B323CB5650}"/>
              </a:ext>
            </a:extLst>
          </p:cNvPr>
          <p:cNvSpPr/>
          <p:nvPr/>
        </p:nvSpPr>
        <p:spPr>
          <a:xfrm>
            <a:off x="1664777" y="425413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1" name="object 9">
            <a:extLst>
              <a:ext uri="{FF2B5EF4-FFF2-40B4-BE49-F238E27FC236}">
                <a16:creationId xmlns:a16="http://schemas.microsoft.com/office/drawing/2014/main" id="{1979F39B-57B8-9990-0934-E7F2EEAE198C}"/>
              </a:ext>
            </a:extLst>
          </p:cNvPr>
          <p:cNvSpPr txBox="1"/>
          <p:nvPr/>
        </p:nvSpPr>
        <p:spPr>
          <a:xfrm>
            <a:off x="1802211" y="438333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122" name="object 11">
            <a:extLst>
              <a:ext uri="{FF2B5EF4-FFF2-40B4-BE49-F238E27FC236}">
                <a16:creationId xmlns:a16="http://schemas.microsoft.com/office/drawing/2014/main" id="{EC058463-51A1-BBE2-476A-E1CC5B769693}"/>
              </a:ext>
            </a:extLst>
          </p:cNvPr>
          <p:cNvSpPr/>
          <p:nvPr/>
        </p:nvSpPr>
        <p:spPr>
          <a:xfrm flipH="1">
            <a:off x="1472877" y="5495357"/>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3" name="object 13">
            <a:extLst>
              <a:ext uri="{FF2B5EF4-FFF2-40B4-BE49-F238E27FC236}">
                <a16:creationId xmlns:a16="http://schemas.microsoft.com/office/drawing/2014/main" id="{58F9006F-4BAF-0FC4-79B1-60360099D0A2}"/>
              </a:ext>
            </a:extLst>
          </p:cNvPr>
          <p:cNvSpPr/>
          <p:nvPr/>
        </p:nvSpPr>
        <p:spPr>
          <a:xfrm>
            <a:off x="1417641" y="57223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4" name="TextBox 123">
            <a:extLst>
              <a:ext uri="{FF2B5EF4-FFF2-40B4-BE49-F238E27FC236}">
                <a16:creationId xmlns:a16="http://schemas.microsoft.com/office/drawing/2014/main" id="{9DA1338C-E9EF-188E-6BB2-DFB4241649D3}"/>
              </a:ext>
            </a:extLst>
          </p:cNvPr>
          <p:cNvSpPr txBox="1"/>
          <p:nvPr/>
        </p:nvSpPr>
        <p:spPr>
          <a:xfrm>
            <a:off x="1536226" y="5808758"/>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grpSp>
        <p:nvGrpSpPr>
          <p:cNvPr id="125" name="Group 124">
            <a:extLst>
              <a:ext uri="{FF2B5EF4-FFF2-40B4-BE49-F238E27FC236}">
                <a16:creationId xmlns:a16="http://schemas.microsoft.com/office/drawing/2014/main" id="{1F59A991-30AE-FD3C-9966-F1145B69C92D}"/>
              </a:ext>
            </a:extLst>
          </p:cNvPr>
          <p:cNvGrpSpPr/>
          <p:nvPr/>
        </p:nvGrpSpPr>
        <p:grpSpPr>
          <a:xfrm>
            <a:off x="1419861" y="5722164"/>
            <a:ext cx="592095" cy="555546"/>
            <a:chOff x="833248" y="5773207"/>
            <a:chExt cx="592095" cy="555546"/>
          </a:xfrm>
        </p:grpSpPr>
        <p:sp>
          <p:nvSpPr>
            <p:cNvPr id="126" name="object 13">
              <a:extLst>
                <a:ext uri="{FF2B5EF4-FFF2-40B4-BE49-F238E27FC236}">
                  <a16:creationId xmlns:a16="http://schemas.microsoft.com/office/drawing/2014/main" id="{95FAB9EC-7484-77B9-CDE9-D96BE98BBFD1}"/>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7" name="object 9">
              <a:extLst>
                <a:ext uri="{FF2B5EF4-FFF2-40B4-BE49-F238E27FC236}">
                  <a16:creationId xmlns:a16="http://schemas.microsoft.com/office/drawing/2014/main" id="{FBCD921E-85F3-EDEE-74A9-069E60928EF8}"/>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128" name="object 13">
            <a:extLst>
              <a:ext uri="{FF2B5EF4-FFF2-40B4-BE49-F238E27FC236}">
                <a16:creationId xmlns:a16="http://schemas.microsoft.com/office/drawing/2014/main" id="{5EBD1936-3C1B-E118-CF4B-E5DC9650363C}"/>
              </a:ext>
            </a:extLst>
          </p:cNvPr>
          <p:cNvSpPr/>
          <p:nvPr/>
        </p:nvSpPr>
        <p:spPr>
          <a:xfrm>
            <a:off x="3296900" y="578766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FF000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9" name="object 9">
            <a:extLst>
              <a:ext uri="{FF2B5EF4-FFF2-40B4-BE49-F238E27FC236}">
                <a16:creationId xmlns:a16="http://schemas.microsoft.com/office/drawing/2014/main" id="{D8486CB6-1E4E-609C-E1FB-8FB2DBD0B37E}"/>
              </a:ext>
            </a:extLst>
          </p:cNvPr>
          <p:cNvSpPr txBox="1"/>
          <p:nvPr/>
        </p:nvSpPr>
        <p:spPr>
          <a:xfrm>
            <a:off x="3442164" y="5940572"/>
            <a:ext cx="317225" cy="258404"/>
          </a:xfrm>
          <a:prstGeom prst="rect">
            <a:avLst/>
          </a:prstGeom>
          <a:solidFill>
            <a:srgbClr val="FF000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27</a:t>
            </a:r>
          </a:p>
        </p:txBody>
      </p:sp>
      <p:sp>
        <p:nvSpPr>
          <p:cNvPr id="131" name="Arrow: Right 130">
            <a:extLst>
              <a:ext uri="{FF2B5EF4-FFF2-40B4-BE49-F238E27FC236}">
                <a16:creationId xmlns:a16="http://schemas.microsoft.com/office/drawing/2014/main" id="{4F6BC3D6-623F-8864-B95E-BB843E52966A}"/>
              </a:ext>
            </a:extLst>
          </p:cNvPr>
          <p:cNvSpPr/>
          <p:nvPr/>
        </p:nvSpPr>
        <p:spPr>
          <a:xfrm>
            <a:off x="4298998" y="5370170"/>
            <a:ext cx="1148977" cy="431162"/>
          </a:xfrm>
          <a:prstGeom prst="righ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132" name="TextBox 131">
            <a:extLst>
              <a:ext uri="{FF2B5EF4-FFF2-40B4-BE49-F238E27FC236}">
                <a16:creationId xmlns:a16="http://schemas.microsoft.com/office/drawing/2014/main" id="{829EE0D7-140C-DF33-57B5-B33435410455}"/>
              </a:ext>
            </a:extLst>
          </p:cNvPr>
          <p:cNvSpPr txBox="1"/>
          <p:nvPr/>
        </p:nvSpPr>
        <p:spPr>
          <a:xfrm>
            <a:off x="4191221" y="4984051"/>
            <a:ext cx="1132041" cy="461665"/>
          </a:xfrm>
          <a:prstGeom prst="rect">
            <a:avLst/>
          </a:prstGeom>
          <a:noFill/>
        </p:spPr>
        <p:txBody>
          <a:bodyPr wrap="none" rtlCol="0">
            <a:spAutoFit/>
          </a:bodyPr>
          <a:lstStyle/>
          <a:p>
            <a:r>
              <a:rPr lang="en-US" altLang="zh-CN" sz="2400" dirty="0"/>
              <a:t>Insert 8</a:t>
            </a:r>
            <a:endParaRPr lang="en-SE" sz="2400" dirty="0"/>
          </a:p>
        </p:txBody>
      </p:sp>
      <p:sp>
        <p:nvSpPr>
          <p:cNvPr id="133" name="Arrow: Right 132">
            <a:extLst>
              <a:ext uri="{FF2B5EF4-FFF2-40B4-BE49-F238E27FC236}">
                <a16:creationId xmlns:a16="http://schemas.microsoft.com/office/drawing/2014/main" id="{1F18B588-6720-7456-6367-62FC0EBDD03B}"/>
              </a:ext>
            </a:extLst>
          </p:cNvPr>
          <p:cNvSpPr/>
          <p:nvPr/>
        </p:nvSpPr>
        <p:spPr>
          <a:xfrm rot="8808616">
            <a:off x="3657314" y="3444273"/>
            <a:ext cx="1979536" cy="432530"/>
          </a:xfrm>
          <a:prstGeom prst="righ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134" name="TextBox 133">
            <a:extLst>
              <a:ext uri="{FF2B5EF4-FFF2-40B4-BE49-F238E27FC236}">
                <a16:creationId xmlns:a16="http://schemas.microsoft.com/office/drawing/2014/main" id="{725EE929-F660-A29A-B3E5-32348D80FDF4}"/>
              </a:ext>
            </a:extLst>
          </p:cNvPr>
          <p:cNvSpPr txBox="1"/>
          <p:nvPr/>
        </p:nvSpPr>
        <p:spPr>
          <a:xfrm>
            <a:off x="3790631" y="2886057"/>
            <a:ext cx="1287532" cy="461665"/>
          </a:xfrm>
          <a:prstGeom prst="rect">
            <a:avLst/>
          </a:prstGeom>
          <a:noFill/>
        </p:spPr>
        <p:txBody>
          <a:bodyPr wrap="none" rtlCol="0">
            <a:spAutoFit/>
          </a:bodyPr>
          <a:lstStyle/>
          <a:p>
            <a:r>
              <a:rPr lang="en-US" altLang="zh-CN" sz="2400" dirty="0"/>
              <a:t>Insert 27</a:t>
            </a:r>
            <a:endParaRPr lang="en-SE" sz="2400" dirty="0"/>
          </a:p>
        </p:txBody>
      </p:sp>
      <p:sp>
        <p:nvSpPr>
          <p:cNvPr id="135" name="Title 1">
            <a:extLst>
              <a:ext uri="{FF2B5EF4-FFF2-40B4-BE49-F238E27FC236}">
                <a16:creationId xmlns:a16="http://schemas.microsoft.com/office/drawing/2014/main" id="{B61BBF56-7BB1-4B70-E355-79300373CD26}"/>
              </a:ext>
            </a:extLst>
          </p:cNvPr>
          <p:cNvSpPr txBox="1">
            <a:spLocks/>
          </p:cNvSpPr>
          <p:nvPr/>
        </p:nvSpPr>
        <p:spPr>
          <a:xfrm>
            <a:off x="588328" y="-265822"/>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US" altLang="zh-CN" dirty="0"/>
              <a:t>BST </a:t>
            </a:r>
            <a:r>
              <a:rPr lang="en-US" dirty="0"/>
              <a:t>Insertion</a:t>
            </a:r>
          </a:p>
        </p:txBody>
      </p:sp>
    </p:spTree>
    <p:extLst>
      <p:ext uri="{BB962C8B-B14F-4D97-AF65-F5344CB8AC3E}">
        <p14:creationId xmlns:p14="http://schemas.microsoft.com/office/powerpoint/2010/main" val="4237342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11">
            <a:extLst>
              <a:ext uri="{FF2B5EF4-FFF2-40B4-BE49-F238E27FC236}">
                <a16:creationId xmlns:a16="http://schemas.microsoft.com/office/drawing/2014/main" id="{BE642A22-AD67-9D48-8A07-14A926DF2BE5}"/>
              </a:ext>
            </a:extLst>
          </p:cNvPr>
          <p:cNvSpPr/>
          <p:nvPr/>
        </p:nvSpPr>
        <p:spPr>
          <a:xfrm>
            <a:off x="1800479" y="3625777"/>
            <a:ext cx="155916" cy="2653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1A9106A5-B483-D44F-862A-A0D35C2D774F}"/>
              </a:ext>
            </a:extLst>
          </p:cNvPr>
          <p:cNvSpPr>
            <a:spLocks noGrp="1"/>
          </p:cNvSpPr>
          <p:nvPr>
            <p:ph type="title"/>
          </p:nvPr>
        </p:nvSpPr>
        <p:spPr>
          <a:xfrm>
            <a:off x="-1637357" y="26192"/>
            <a:ext cx="8229600" cy="1143000"/>
          </a:xfrm>
        </p:spPr>
        <p:txBody>
          <a:bodyPr>
            <a:normAutofit/>
          </a:bodyPr>
          <a:lstStyle/>
          <a:p>
            <a:r>
              <a:rPr lang="en-US" dirty="0"/>
              <a:t>Deleting from a BST</a:t>
            </a:r>
          </a:p>
        </p:txBody>
      </p:sp>
      <p:sp>
        <p:nvSpPr>
          <p:cNvPr id="7" name="object 11">
            <a:extLst>
              <a:ext uri="{FF2B5EF4-FFF2-40B4-BE49-F238E27FC236}">
                <a16:creationId xmlns:a16="http://schemas.microsoft.com/office/drawing/2014/main" id="{99EDAF83-890E-D940-8077-ACFA39E0449B}"/>
              </a:ext>
            </a:extLst>
          </p:cNvPr>
          <p:cNvSpPr/>
          <p:nvPr/>
        </p:nvSpPr>
        <p:spPr>
          <a:xfrm flipH="1">
            <a:off x="2487482" y="1988722"/>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9">
            <a:extLst>
              <a:ext uri="{FF2B5EF4-FFF2-40B4-BE49-F238E27FC236}">
                <a16:creationId xmlns:a16="http://schemas.microsoft.com/office/drawing/2014/main" id="{DE0933AE-2855-6B4E-A3C7-BE2F6739F3D9}"/>
              </a:ext>
            </a:extLst>
          </p:cNvPr>
          <p:cNvSpPr/>
          <p:nvPr/>
        </p:nvSpPr>
        <p:spPr>
          <a:xfrm>
            <a:off x="1959867" y="152318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FCFC43A3-9695-514B-8E31-18ADDB36EAAD}"/>
              </a:ext>
            </a:extLst>
          </p:cNvPr>
          <p:cNvSpPr txBox="1"/>
          <p:nvPr/>
        </p:nvSpPr>
        <p:spPr>
          <a:xfrm>
            <a:off x="2097301" y="165428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10" name="object 13">
            <a:extLst>
              <a:ext uri="{FF2B5EF4-FFF2-40B4-BE49-F238E27FC236}">
                <a16:creationId xmlns:a16="http://schemas.microsoft.com/office/drawing/2014/main" id="{3982D6BE-4EA5-0243-B1B8-D8D13C585FF7}"/>
              </a:ext>
            </a:extLst>
          </p:cNvPr>
          <p:cNvSpPr/>
          <p:nvPr/>
        </p:nvSpPr>
        <p:spPr>
          <a:xfrm>
            <a:off x="2811459" y="229664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9">
            <a:extLst>
              <a:ext uri="{FF2B5EF4-FFF2-40B4-BE49-F238E27FC236}">
                <a16:creationId xmlns:a16="http://schemas.microsoft.com/office/drawing/2014/main" id="{B4E68E78-A32A-D94F-9D1F-1AB8C072C8B3}"/>
              </a:ext>
            </a:extLst>
          </p:cNvPr>
          <p:cNvSpPr txBox="1"/>
          <p:nvPr/>
        </p:nvSpPr>
        <p:spPr>
          <a:xfrm>
            <a:off x="2948893" y="24258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2" name="object 11">
            <a:extLst>
              <a:ext uri="{FF2B5EF4-FFF2-40B4-BE49-F238E27FC236}">
                <a16:creationId xmlns:a16="http://schemas.microsoft.com/office/drawing/2014/main" id="{32649287-5E2F-BF47-9DBD-724E134AE24A}"/>
              </a:ext>
            </a:extLst>
          </p:cNvPr>
          <p:cNvSpPr/>
          <p:nvPr/>
        </p:nvSpPr>
        <p:spPr>
          <a:xfrm>
            <a:off x="1759387" y="2043358"/>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1">
            <a:extLst>
              <a:ext uri="{FF2B5EF4-FFF2-40B4-BE49-F238E27FC236}">
                <a16:creationId xmlns:a16="http://schemas.microsoft.com/office/drawing/2014/main" id="{0E313DBF-0FB2-3F49-9F93-D1488D6EB84C}"/>
              </a:ext>
            </a:extLst>
          </p:cNvPr>
          <p:cNvSpPr/>
          <p:nvPr/>
        </p:nvSpPr>
        <p:spPr>
          <a:xfrm>
            <a:off x="935905" y="2744032"/>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620F9EC-765B-FE4E-B058-9FF66F3F240E}"/>
              </a:ext>
            </a:extLst>
          </p:cNvPr>
          <p:cNvSpPr/>
          <p:nvPr/>
        </p:nvSpPr>
        <p:spPr>
          <a:xfrm>
            <a:off x="473646" y="30767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6012CFCB-5360-C04F-96BA-D7ECAE649135}"/>
              </a:ext>
            </a:extLst>
          </p:cNvPr>
          <p:cNvSpPr txBox="1"/>
          <p:nvPr/>
        </p:nvSpPr>
        <p:spPr>
          <a:xfrm>
            <a:off x="611079" y="31973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6" name="object 11">
            <a:extLst>
              <a:ext uri="{FF2B5EF4-FFF2-40B4-BE49-F238E27FC236}">
                <a16:creationId xmlns:a16="http://schemas.microsoft.com/office/drawing/2014/main" id="{93455D76-D41E-FC46-9235-F632529A272A}"/>
              </a:ext>
            </a:extLst>
          </p:cNvPr>
          <p:cNvSpPr/>
          <p:nvPr/>
        </p:nvSpPr>
        <p:spPr>
          <a:xfrm>
            <a:off x="2810186" y="2808571"/>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3">
            <a:extLst>
              <a:ext uri="{FF2B5EF4-FFF2-40B4-BE49-F238E27FC236}">
                <a16:creationId xmlns:a16="http://schemas.microsoft.com/office/drawing/2014/main" id="{E7AF7399-5548-364B-82FB-1F01C9AC1967}"/>
              </a:ext>
            </a:extLst>
          </p:cNvPr>
          <p:cNvSpPr/>
          <p:nvPr/>
        </p:nvSpPr>
        <p:spPr>
          <a:xfrm>
            <a:off x="2487482" y="298674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3C3B52AE-9FED-4542-8DE6-99E406A8CEF5}"/>
              </a:ext>
            </a:extLst>
          </p:cNvPr>
          <p:cNvSpPr txBox="1"/>
          <p:nvPr/>
        </p:nvSpPr>
        <p:spPr>
          <a:xfrm>
            <a:off x="2624916" y="311594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9" name="object 13">
            <a:extLst>
              <a:ext uri="{FF2B5EF4-FFF2-40B4-BE49-F238E27FC236}">
                <a16:creationId xmlns:a16="http://schemas.microsoft.com/office/drawing/2014/main" id="{AC79618C-0D8C-3B42-8A0D-0C51985BE1E6}"/>
              </a:ext>
            </a:extLst>
          </p:cNvPr>
          <p:cNvSpPr/>
          <p:nvPr/>
        </p:nvSpPr>
        <p:spPr>
          <a:xfrm>
            <a:off x="1230499" y="22887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22528552-1811-014B-8A42-CBDD9B8676AF}"/>
              </a:ext>
            </a:extLst>
          </p:cNvPr>
          <p:cNvSpPr txBox="1"/>
          <p:nvPr/>
        </p:nvSpPr>
        <p:spPr>
          <a:xfrm>
            <a:off x="1367933" y="241791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1" name="Rectangle 20">
            <a:extLst>
              <a:ext uri="{FF2B5EF4-FFF2-40B4-BE49-F238E27FC236}">
                <a16:creationId xmlns:a16="http://schemas.microsoft.com/office/drawing/2014/main" id="{1FB3CAF4-4BC9-B24D-90EF-FA5E98FDF928}"/>
              </a:ext>
            </a:extLst>
          </p:cNvPr>
          <p:cNvSpPr/>
          <p:nvPr/>
        </p:nvSpPr>
        <p:spPr>
          <a:xfrm>
            <a:off x="3958612" y="1353904"/>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7</a:t>
            </a:r>
            <a:endParaRPr lang="en-US" sz="1600" dirty="0">
              <a:latin typeface="Arial"/>
              <a:cs typeface="Arial"/>
            </a:endParaRPr>
          </a:p>
        </p:txBody>
      </p:sp>
      <p:sp>
        <p:nvSpPr>
          <p:cNvPr id="22" name="object 11">
            <a:extLst>
              <a:ext uri="{FF2B5EF4-FFF2-40B4-BE49-F238E27FC236}">
                <a16:creationId xmlns:a16="http://schemas.microsoft.com/office/drawing/2014/main" id="{ACB0DB89-7CB0-6243-9DC2-97DFC7366887}"/>
              </a:ext>
            </a:extLst>
          </p:cNvPr>
          <p:cNvSpPr/>
          <p:nvPr/>
        </p:nvSpPr>
        <p:spPr>
          <a:xfrm flipH="1">
            <a:off x="878876" y="3619946"/>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34" name="Group 33">
            <a:extLst>
              <a:ext uri="{FF2B5EF4-FFF2-40B4-BE49-F238E27FC236}">
                <a16:creationId xmlns:a16="http://schemas.microsoft.com/office/drawing/2014/main" id="{68E828D3-5E07-DB42-BFA0-9127C3734125}"/>
              </a:ext>
            </a:extLst>
          </p:cNvPr>
          <p:cNvGrpSpPr/>
          <p:nvPr/>
        </p:nvGrpSpPr>
        <p:grpSpPr>
          <a:xfrm>
            <a:off x="851599" y="3859310"/>
            <a:ext cx="592095" cy="555546"/>
            <a:chOff x="833248" y="5773207"/>
            <a:chExt cx="592095" cy="555546"/>
          </a:xfrm>
        </p:grpSpPr>
        <p:sp>
          <p:nvSpPr>
            <p:cNvPr id="35" name="object 13">
              <a:extLst>
                <a:ext uri="{FF2B5EF4-FFF2-40B4-BE49-F238E27FC236}">
                  <a16:creationId xmlns:a16="http://schemas.microsoft.com/office/drawing/2014/main" id="{D8AE0F7B-1729-CC4D-97E3-DEB7786A218A}"/>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F290C311-7862-B04C-B9E2-944417066062}"/>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37" name="Rectangle 36">
            <a:extLst>
              <a:ext uri="{FF2B5EF4-FFF2-40B4-BE49-F238E27FC236}">
                <a16:creationId xmlns:a16="http://schemas.microsoft.com/office/drawing/2014/main" id="{F26AA56D-B8A5-954C-9080-1222602CE622}"/>
              </a:ext>
            </a:extLst>
          </p:cNvPr>
          <p:cNvSpPr/>
          <p:nvPr/>
        </p:nvSpPr>
        <p:spPr>
          <a:xfrm>
            <a:off x="3958612" y="1907413"/>
            <a:ext cx="3202131"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If leaf node: Delete parent’s link 7</a:t>
            </a:r>
            <a:endParaRPr lang="en-US" sz="1600" dirty="0">
              <a:solidFill>
                <a:schemeClr val="bg1"/>
              </a:solidFill>
              <a:latin typeface="Arial"/>
              <a:cs typeface="Arial"/>
            </a:endParaRPr>
          </a:p>
        </p:txBody>
      </p:sp>
      <p:sp>
        <p:nvSpPr>
          <p:cNvPr id="40" name="Rectangle 39">
            <a:extLst>
              <a:ext uri="{FF2B5EF4-FFF2-40B4-BE49-F238E27FC236}">
                <a16:creationId xmlns:a16="http://schemas.microsoft.com/office/drawing/2014/main" id="{5BCAD4FD-EB92-5144-819F-78C78BD98009}"/>
              </a:ext>
            </a:extLst>
          </p:cNvPr>
          <p:cNvSpPr/>
          <p:nvPr/>
        </p:nvSpPr>
        <p:spPr>
          <a:xfrm>
            <a:off x="611079" y="5252605"/>
            <a:ext cx="2996389" cy="584775"/>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it</a:t>
            </a:r>
            <a:endParaRPr lang="en-US" sz="1600" dirty="0">
              <a:solidFill>
                <a:schemeClr val="bg1"/>
              </a:solidFill>
              <a:latin typeface="Arial"/>
              <a:cs typeface="Arial"/>
            </a:endParaRPr>
          </a:p>
        </p:txBody>
      </p:sp>
      <p:sp>
        <p:nvSpPr>
          <p:cNvPr id="58" name="TextBox 57">
            <a:extLst>
              <a:ext uri="{FF2B5EF4-FFF2-40B4-BE49-F238E27FC236}">
                <a16:creationId xmlns:a16="http://schemas.microsoft.com/office/drawing/2014/main" id="{4ACCC4E9-3589-8F49-AFA5-7BBC686EEAF1}"/>
              </a:ext>
            </a:extLst>
          </p:cNvPr>
          <p:cNvSpPr txBox="1"/>
          <p:nvPr/>
        </p:nvSpPr>
        <p:spPr>
          <a:xfrm>
            <a:off x="861846" y="3752864"/>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59" name="Rectangle 58">
            <a:extLst>
              <a:ext uri="{FF2B5EF4-FFF2-40B4-BE49-F238E27FC236}">
                <a16:creationId xmlns:a16="http://schemas.microsoft.com/office/drawing/2014/main" id="{321B2050-1F6A-454B-99A7-B02FCBA7D95C}"/>
              </a:ext>
            </a:extLst>
          </p:cNvPr>
          <p:cNvSpPr/>
          <p:nvPr/>
        </p:nvSpPr>
        <p:spPr>
          <a:xfrm>
            <a:off x="3958612" y="2460922"/>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5</a:t>
            </a:r>
            <a:endParaRPr lang="en-US" sz="1600" dirty="0">
              <a:latin typeface="Arial"/>
              <a:cs typeface="Arial"/>
            </a:endParaRPr>
          </a:p>
        </p:txBody>
      </p:sp>
      <p:sp>
        <p:nvSpPr>
          <p:cNvPr id="60" name="object 11">
            <a:extLst>
              <a:ext uri="{FF2B5EF4-FFF2-40B4-BE49-F238E27FC236}">
                <a16:creationId xmlns:a16="http://schemas.microsoft.com/office/drawing/2014/main" id="{9DF20E81-CBC4-374E-91B8-841245591606}"/>
              </a:ext>
            </a:extLst>
          </p:cNvPr>
          <p:cNvSpPr/>
          <p:nvPr/>
        </p:nvSpPr>
        <p:spPr>
          <a:xfrm flipH="1">
            <a:off x="1704467" y="2780388"/>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61" name="Group 60">
            <a:extLst>
              <a:ext uri="{FF2B5EF4-FFF2-40B4-BE49-F238E27FC236}">
                <a16:creationId xmlns:a16="http://schemas.microsoft.com/office/drawing/2014/main" id="{46381A20-2A65-BB4A-A50D-B18DBAF7268F}"/>
              </a:ext>
            </a:extLst>
          </p:cNvPr>
          <p:cNvGrpSpPr/>
          <p:nvPr/>
        </p:nvGrpSpPr>
        <p:grpSpPr>
          <a:xfrm>
            <a:off x="1800479" y="3126252"/>
            <a:ext cx="592095" cy="555546"/>
            <a:chOff x="833248" y="5773207"/>
            <a:chExt cx="592095" cy="555546"/>
          </a:xfrm>
        </p:grpSpPr>
        <p:sp>
          <p:nvSpPr>
            <p:cNvPr id="62" name="object 13">
              <a:extLst>
                <a:ext uri="{FF2B5EF4-FFF2-40B4-BE49-F238E27FC236}">
                  <a16:creationId xmlns:a16="http://schemas.microsoft.com/office/drawing/2014/main" id="{2FC03B60-D3D5-7145-BED5-2585CA0730DE}"/>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AB137C7F-7EE4-C748-9819-90544148E50B}"/>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sp>
        <p:nvSpPr>
          <p:cNvPr id="65" name="object 11">
            <a:extLst>
              <a:ext uri="{FF2B5EF4-FFF2-40B4-BE49-F238E27FC236}">
                <a16:creationId xmlns:a16="http://schemas.microsoft.com/office/drawing/2014/main" id="{95F6DEB1-E05F-424A-BB1D-F01D139BF14C}"/>
              </a:ext>
            </a:extLst>
          </p:cNvPr>
          <p:cNvSpPr/>
          <p:nvPr/>
        </p:nvSpPr>
        <p:spPr>
          <a:xfrm>
            <a:off x="1187470" y="2797505"/>
            <a:ext cx="207283" cy="105379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TextBox 65">
            <a:extLst>
              <a:ext uri="{FF2B5EF4-FFF2-40B4-BE49-F238E27FC236}">
                <a16:creationId xmlns:a16="http://schemas.microsoft.com/office/drawing/2014/main" id="{6D211A47-CC8F-FF4D-A563-187CD368118C}"/>
              </a:ext>
            </a:extLst>
          </p:cNvPr>
          <p:cNvSpPr txBox="1"/>
          <p:nvPr/>
        </p:nvSpPr>
        <p:spPr>
          <a:xfrm>
            <a:off x="464320" y="2991755"/>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67" name="Rectangle 66">
            <a:extLst>
              <a:ext uri="{FF2B5EF4-FFF2-40B4-BE49-F238E27FC236}">
                <a16:creationId xmlns:a16="http://schemas.microsoft.com/office/drawing/2014/main" id="{A343B3A7-AD10-1D4E-AD56-7E39F19CD4B7}"/>
              </a:ext>
            </a:extLst>
          </p:cNvPr>
          <p:cNvSpPr/>
          <p:nvPr/>
        </p:nvSpPr>
        <p:spPr>
          <a:xfrm>
            <a:off x="3958612" y="3014431"/>
            <a:ext cx="2635658"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If only one child, hoist child</a:t>
            </a:r>
          </a:p>
        </p:txBody>
      </p:sp>
      <p:grpSp>
        <p:nvGrpSpPr>
          <p:cNvPr id="71" name="Group 70">
            <a:extLst>
              <a:ext uri="{FF2B5EF4-FFF2-40B4-BE49-F238E27FC236}">
                <a16:creationId xmlns:a16="http://schemas.microsoft.com/office/drawing/2014/main" id="{CC89200E-8B03-AE49-9D7F-9E67F7E99FC0}"/>
              </a:ext>
            </a:extLst>
          </p:cNvPr>
          <p:cNvGrpSpPr/>
          <p:nvPr/>
        </p:nvGrpSpPr>
        <p:grpSpPr>
          <a:xfrm>
            <a:off x="1538913" y="3859310"/>
            <a:ext cx="592095" cy="555546"/>
            <a:chOff x="833248" y="5773207"/>
            <a:chExt cx="592095" cy="555546"/>
          </a:xfrm>
        </p:grpSpPr>
        <p:sp>
          <p:nvSpPr>
            <p:cNvPr id="72" name="object 13">
              <a:extLst>
                <a:ext uri="{FF2B5EF4-FFF2-40B4-BE49-F238E27FC236}">
                  <a16:creationId xmlns:a16="http://schemas.microsoft.com/office/drawing/2014/main" id="{8B0F0FD4-173C-A24C-8F89-B286D4247BB5}"/>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46D0C7C8-4059-1D4B-9BB1-843BB27A12FF}"/>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grpSp>
      <p:sp>
        <p:nvSpPr>
          <p:cNvPr id="74" name="Rectangle 73">
            <a:extLst>
              <a:ext uri="{FF2B5EF4-FFF2-40B4-BE49-F238E27FC236}">
                <a16:creationId xmlns:a16="http://schemas.microsoft.com/office/drawing/2014/main" id="{E7EE67FD-8265-B94A-8CB7-2E12CFC1A813}"/>
              </a:ext>
            </a:extLst>
          </p:cNvPr>
          <p:cNvSpPr/>
          <p:nvPr/>
        </p:nvSpPr>
        <p:spPr>
          <a:xfrm>
            <a:off x="3958612" y="3567940"/>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10</a:t>
            </a:r>
            <a:endParaRPr lang="en-US" sz="1600" dirty="0">
              <a:latin typeface="Arial"/>
              <a:cs typeface="Arial"/>
            </a:endParaRPr>
          </a:p>
        </p:txBody>
      </p:sp>
      <p:sp>
        <p:nvSpPr>
          <p:cNvPr id="68" name="Rectangle 67">
            <a:extLst>
              <a:ext uri="{FF2B5EF4-FFF2-40B4-BE49-F238E27FC236}">
                <a16:creationId xmlns:a16="http://schemas.microsoft.com/office/drawing/2014/main" id="{D4EAAD91-19F0-1040-9FF1-A446CD78E9B5}"/>
              </a:ext>
            </a:extLst>
          </p:cNvPr>
          <p:cNvSpPr/>
          <p:nvPr/>
        </p:nvSpPr>
        <p:spPr>
          <a:xfrm>
            <a:off x="3958611" y="4121449"/>
            <a:ext cx="5093637" cy="338554"/>
          </a:xfrm>
          <a:prstGeom prst="rect">
            <a:avLst/>
          </a:prstGeom>
          <a:solidFill>
            <a:srgbClr val="E6A20E"/>
          </a:solidFill>
        </p:spPr>
        <p:txBody>
          <a:bodyPr wrap="square">
            <a:spAutoFit/>
          </a:bodyPr>
          <a:lstStyle/>
          <a:p>
            <a:r>
              <a:rPr lang="en-US" sz="1600" dirty="0">
                <a:latin typeface="Arial"/>
                <a:cs typeface="Arial"/>
              </a:rPr>
              <a:t>When a deleted node has two children, this gets tricky.</a:t>
            </a:r>
          </a:p>
        </p:txBody>
      </p:sp>
      <p:sp>
        <p:nvSpPr>
          <p:cNvPr id="69" name="Rectangle 68">
            <a:extLst>
              <a:ext uri="{FF2B5EF4-FFF2-40B4-BE49-F238E27FC236}">
                <a16:creationId xmlns:a16="http://schemas.microsoft.com/office/drawing/2014/main" id="{42D66F63-9A85-8649-9A86-4A176EEB2085}"/>
              </a:ext>
            </a:extLst>
          </p:cNvPr>
          <p:cNvSpPr/>
          <p:nvPr/>
        </p:nvSpPr>
        <p:spPr>
          <a:xfrm>
            <a:off x="611079" y="4699096"/>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smallest value in right subtree</a:t>
            </a:r>
          </a:p>
        </p:txBody>
      </p:sp>
      <p:grpSp>
        <p:nvGrpSpPr>
          <p:cNvPr id="79" name="Group 78">
            <a:extLst>
              <a:ext uri="{FF2B5EF4-FFF2-40B4-BE49-F238E27FC236}">
                <a16:creationId xmlns:a16="http://schemas.microsoft.com/office/drawing/2014/main" id="{BD760FB4-FD0C-B143-AC0B-3E6B76C08845}"/>
              </a:ext>
            </a:extLst>
          </p:cNvPr>
          <p:cNvGrpSpPr/>
          <p:nvPr/>
        </p:nvGrpSpPr>
        <p:grpSpPr>
          <a:xfrm>
            <a:off x="1230677" y="2288709"/>
            <a:ext cx="592095" cy="555546"/>
            <a:chOff x="833248" y="5773207"/>
            <a:chExt cx="592095" cy="555546"/>
          </a:xfrm>
        </p:grpSpPr>
        <p:sp>
          <p:nvSpPr>
            <p:cNvPr id="80" name="object 13">
              <a:extLst>
                <a:ext uri="{FF2B5EF4-FFF2-40B4-BE49-F238E27FC236}">
                  <a16:creationId xmlns:a16="http://schemas.microsoft.com/office/drawing/2014/main" id="{E9320FB6-296D-FB49-90BC-A2C3A6BF6C38}"/>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FB2BA14-1666-C640-B782-C67ACC64DC51}"/>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rgbClr val="FF0000"/>
                  </a:solidFill>
                  <a:latin typeface="Arial" charset="0"/>
                  <a:ea typeface="Arial" charset="0"/>
                  <a:cs typeface="Arial" charset="0"/>
                </a:rPr>
                <a:t>12</a:t>
              </a:r>
            </a:p>
          </p:txBody>
        </p:sp>
      </p:grpSp>
      <p:sp>
        <p:nvSpPr>
          <p:cNvPr id="77" name="Rectangle 76">
            <a:extLst>
              <a:ext uri="{FF2B5EF4-FFF2-40B4-BE49-F238E27FC236}">
                <a16:creationId xmlns:a16="http://schemas.microsoft.com/office/drawing/2014/main" id="{D5328C4B-0013-774E-AE1E-ABCCF23E7FB0}"/>
              </a:ext>
            </a:extLst>
          </p:cNvPr>
          <p:cNvSpPr/>
          <p:nvPr/>
        </p:nvSpPr>
        <p:spPr>
          <a:xfrm>
            <a:off x="611079" y="6052333"/>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a:t>
            </a:r>
            <a:r>
              <a:rPr lang="en-US" sz="1600" dirty="0" err="1">
                <a:solidFill>
                  <a:schemeClr val="bg1"/>
                </a:solidFill>
                <a:latin typeface="Arial"/>
                <a:cs typeface="Arial"/>
              </a:rPr>
              <a:t>delet</a:t>
            </a:r>
            <a:r>
              <a:rPr lang="en-US" sz="1600" dirty="0">
                <a:solidFill>
                  <a:schemeClr val="bg1"/>
                </a:solidFill>
                <a:latin typeface="Arial"/>
                <a:cs typeface="Arial"/>
              </a:rPr>
              <a:t> right subtree duplicate (12)</a:t>
            </a:r>
          </a:p>
        </p:txBody>
      </p:sp>
      <p:sp>
        <p:nvSpPr>
          <p:cNvPr id="85" name="TextBox 84">
            <a:extLst>
              <a:ext uri="{FF2B5EF4-FFF2-40B4-BE49-F238E27FC236}">
                <a16:creationId xmlns:a16="http://schemas.microsoft.com/office/drawing/2014/main" id="{03DE8266-A0AA-6D44-B02A-A2120B370CCC}"/>
              </a:ext>
            </a:extLst>
          </p:cNvPr>
          <p:cNvSpPr txBox="1"/>
          <p:nvPr/>
        </p:nvSpPr>
        <p:spPr>
          <a:xfrm>
            <a:off x="1534118" y="3759710"/>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82" name="Rectangle 81">
            <a:extLst>
              <a:ext uri="{FF2B5EF4-FFF2-40B4-BE49-F238E27FC236}">
                <a16:creationId xmlns:a16="http://schemas.microsoft.com/office/drawing/2014/main" id="{23450A62-96E9-2940-AFA7-83BA318DEADE}"/>
              </a:ext>
            </a:extLst>
          </p:cNvPr>
          <p:cNvSpPr/>
          <p:nvPr/>
        </p:nvSpPr>
        <p:spPr>
          <a:xfrm>
            <a:off x="6223029" y="131834"/>
            <a:ext cx="2690890" cy="1595309"/>
          </a:xfrm>
          <a:prstGeom prst="rect">
            <a:avLst/>
          </a:prstGeom>
          <a:ln>
            <a:solidFill>
              <a:schemeClr val="accent1"/>
            </a:solidFill>
          </a:ln>
        </p:spPr>
        <p:txBody>
          <a:bodyPr wrap="square">
            <a:spAutoFit/>
          </a:bodyPr>
          <a:lstStyle/>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For the smallest value in a node's right subtree, </a:t>
            </a:r>
            <a:r>
              <a:rPr lang="en-GB" sz="1600" dirty="0" err="1">
                <a:solidFill>
                  <a:srgbClr val="373A3C"/>
                </a:solidFill>
                <a:latin typeface="Arial" panose="020B0604020202020204" pitchFamily="34" charset="0"/>
                <a:cs typeface="Arial" panose="020B0604020202020204" pitchFamily="34" charset="0"/>
              </a:rPr>
              <a:t>i</a:t>
            </a:r>
            <a:r>
              <a:rPr lang="en-US" sz="1600" dirty="0" err="1">
                <a:solidFill>
                  <a:srgbClr val="373A3C"/>
                </a:solidFill>
                <a:latin typeface="Arial" panose="020B0604020202020204" pitchFamily="34" charset="0"/>
                <a:cs typeface="Arial" panose="020B0604020202020204" pitchFamily="34" charset="0"/>
              </a:rPr>
              <a:t>ts</a:t>
            </a:r>
            <a:r>
              <a:rPr lang="en-US" sz="1600" dirty="0">
                <a:solidFill>
                  <a:srgbClr val="373A3C"/>
                </a:solidFill>
                <a:latin typeface="Arial" panose="020B0604020202020204" pitchFamily="34" charset="0"/>
                <a:cs typeface="Arial" panose="020B0604020202020204" pitchFamily="34" charset="0"/>
              </a:rPr>
              <a:t> left child is null.</a:t>
            </a:r>
          </a:p>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For the largest value in a node’s left subtree, </a:t>
            </a:r>
            <a:r>
              <a:rPr lang="en-GB" sz="1600" dirty="0" err="1">
                <a:solidFill>
                  <a:srgbClr val="373A3C"/>
                </a:solidFill>
                <a:latin typeface="Arial" panose="020B0604020202020204" pitchFamily="34" charset="0"/>
                <a:cs typeface="Arial" panose="020B0604020202020204" pitchFamily="34" charset="0"/>
              </a:rPr>
              <a:t>i</a:t>
            </a:r>
            <a:r>
              <a:rPr lang="en-US" sz="1600" dirty="0" err="1">
                <a:solidFill>
                  <a:srgbClr val="373A3C"/>
                </a:solidFill>
                <a:latin typeface="Arial" panose="020B0604020202020204" pitchFamily="34" charset="0"/>
                <a:cs typeface="Arial" panose="020B0604020202020204" pitchFamily="34" charset="0"/>
              </a:rPr>
              <a:t>ts</a:t>
            </a:r>
            <a:r>
              <a:rPr lang="en-US" sz="1600" dirty="0">
                <a:solidFill>
                  <a:srgbClr val="373A3C"/>
                </a:solidFill>
                <a:latin typeface="Arial" panose="020B0604020202020204" pitchFamily="34" charset="0"/>
                <a:cs typeface="Arial" panose="020B0604020202020204" pitchFamily="34" charset="0"/>
              </a:rPr>
              <a:t> right child is null.</a:t>
            </a:r>
          </a:p>
        </p:txBody>
      </p:sp>
      <p:sp>
        <p:nvSpPr>
          <p:cNvPr id="89" name="Rectangle 88">
            <a:extLst>
              <a:ext uri="{FF2B5EF4-FFF2-40B4-BE49-F238E27FC236}">
                <a16:creationId xmlns:a16="http://schemas.microsoft.com/office/drawing/2014/main" id="{1254CA6A-3923-E644-BC88-EAB3B005DA87}"/>
              </a:ext>
            </a:extLst>
          </p:cNvPr>
          <p:cNvSpPr/>
          <p:nvPr/>
        </p:nvSpPr>
        <p:spPr>
          <a:xfrm>
            <a:off x="1449181" y="3780364"/>
            <a:ext cx="771553" cy="70887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72BDF939-CBF6-E7F1-4B02-50E169FA32EC}"/>
              </a:ext>
            </a:extLst>
          </p:cNvPr>
          <p:cNvSpPr/>
          <p:nvPr/>
        </p:nvSpPr>
        <p:spPr>
          <a:xfrm>
            <a:off x="5148145" y="5254358"/>
            <a:ext cx="3092213"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it</a:t>
            </a:r>
            <a:endParaRPr lang="en-US" sz="1600" dirty="0">
              <a:solidFill>
                <a:schemeClr val="bg1"/>
              </a:solidFill>
              <a:latin typeface="Arial"/>
              <a:cs typeface="Arial"/>
            </a:endParaRPr>
          </a:p>
        </p:txBody>
      </p:sp>
      <p:sp>
        <p:nvSpPr>
          <p:cNvPr id="4" name="Rectangle 3">
            <a:extLst>
              <a:ext uri="{FF2B5EF4-FFF2-40B4-BE49-F238E27FC236}">
                <a16:creationId xmlns:a16="http://schemas.microsoft.com/office/drawing/2014/main" id="{3F4294B6-2705-584E-16FE-8162F3F671A2}"/>
              </a:ext>
            </a:extLst>
          </p:cNvPr>
          <p:cNvSpPr/>
          <p:nvPr/>
        </p:nvSpPr>
        <p:spPr>
          <a:xfrm>
            <a:off x="5148145" y="4700849"/>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largest value in left subtree</a:t>
            </a:r>
          </a:p>
        </p:txBody>
      </p:sp>
      <p:sp>
        <p:nvSpPr>
          <p:cNvPr id="5" name="Rectangle 4">
            <a:extLst>
              <a:ext uri="{FF2B5EF4-FFF2-40B4-BE49-F238E27FC236}">
                <a16:creationId xmlns:a16="http://schemas.microsoft.com/office/drawing/2014/main" id="{76B182E4-26DD-0889-941D-4199067A5234}"/>
              </a:ext>
            </a:extLst>
          </p:cNvPr>
          <p:cNvSpPr/>
          <p:nvPr/>
        </p:nvSpPr>
        <p:spPr>
          <a:xfrm>
            <a:off x="5148145" y="6054086"/>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delete left subtree duplicate (7)</a:t>
            </a:r>
          </a:p>
        </p:txBody>
      </p:sp>
      <p:sp>
        <p:nvSpPr>
          <p:cNvPr id="6" name="TextBox 5">
            <a:extLst>
              <a:ext uri="{FF2B5EF4-FFF2-40B4-BE49-F238E27FC236}">
                <a16:creationId xmlns:a16="http://schemas.microsoft.com/office/drawing/2014/main" id="{DBDE46F8-B878-7247-28CB-ED3F99FE34F8}"/>
              </a:ext>
            </a:extLst>
          </p:cNvPr>
          <p:cNvSpPr txBox="1"/>
          <p:nvPr/>
        </p:nvSpPr>
        <p:spPr>
          <a:xfrm>
            <a:off x="4476307" y="5347180"/>
            <a:ext cx="494046" cy="400110"/>
          </a:xfrm>
          <a:prstGeom prst="rect">
            <a:avLst/>
          </a:prstGeom>
          <a:noFill/>
        </p:spPr>
        <p:txBody>
          <a:bodyPr wrap="none" rtlCol="0">
            <a:spAutoFit/>
          </a:bodyPr>
          <a:lstStyle/>
          <a:p>
            <a:r>
              <a:rPr lang="en-GB" sz="2000" dirty="0"/>
              <a:t>OR</a:t>
            </a:r>
            <a:endParaRPr lang="en-SE" sz="2000" dirty="0"/>
          </a:p>
        </p:txBody>
      </p:sp>
    </p:spTree>
    <p:extLst>
      <p:ext uri="{BB962C8B-B14F-4D97-AF65-F5344CB8AC3E}">
        <p14:creationId xmlns:p14="http://schemas.microsoft.com/office/powerpoint/2010/main" val="231654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dissolve">
                                      <p:cBhvr>
                                        <p:cTn id="46" dur="500"/>
                                        <p:tgtEl>
                                          <p:spTgt spid="22"/>
                                        </p:tgtEl>
                                      </p:cBhvr>
                                    </p:animEffect>
                                  </p:childTnLst>
                                </p:cTn>
                              </p:par>
                              <p:par>
                                <p:cTn id="47" presetID="9"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dissolve">
                                      <p:cBhvr>
                                        <p:cTn id="49" dur="500"/>
                                        <p:tgtEl>
                                          <p:spTgt spid="3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dissolve">
                                      <p:cBhvr>
                                        <p:cTn id="52" dur="500"/>
                                        <p:tgtEl>
                                          <p:spTgt spid="60"/>
                                        </p:tgtEl>
                                      </p:cBhvr>
                                    </p:animEffect>
                                  </p:childTnLst>
                                </p:cTn>
                              </p:par>
                              <p:par>
                                <p:cTn id="53" presetID="9"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dissolve">
                                      <p:cBhvr>
                                        <p:cTn id="55" dur="500"/>
                                        <p:tgtEl>
                                          <p:spTgt spid="61"/>
                                        </p:tgtEl>
                                      </p:cBhvr>
                                    </p:animEffect>
                                  </p:childTnLst>
                                </p:cTn>
                              </p:par>
                              <p:par>
                                <p:cTn id="56" presetID="9" presetClass="entr" presetSubtype="0" fill="hold"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dissolve">
                                      <p:cBhvr>
                                        <p:cTn id="64" dur="500"/>
                                        <p:tgtEl>
                                          <p:spTgt spid="7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dissolve">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dissolve">
                                      <p:cBhvr>
                                        <p:cTn id="79"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dissolve">
                                      <p:cBhvr>
                                        <p:cTn id="84" dur="500"/>
                                        <p:tgtEl>
                                          <p:spTgt spid="5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dissolve">
                                      <p:cBhvr>
                                        <p:cTn id="89" dur="500"/>
                                        <p:tgtEl>
                                          <p:spTgt spid="6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dissolve">
                                      <p:cBhvr>
                                        <p:cTn id="94" dur="500"/>
                                        <p:tgtEl>
                                          <p:spTgt spid="6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xit" presetSubtype="0" fill="hold" grpId="1" nodeType="clickEffect">
                                  <p:stCondLst>
                                    <p:cond delay="0"/>
                                  </p:stCondLst>
                                  <p:childTnLst>
                                    <p:animEffect transition="out" filter="dissolve">
                                      <p:cBhvr>
                                        <p:cTn id="98" dur="500"/>
                                        <p:tgtEl>
                                          <p:spTgt spid="13"/>
                                        </p:tgtEl>
                                      </p:cBhvr>
                                    </p:animEffect>
                                    <p:set>
                                      <p:cBhvr>
                                        <p:cTn id="99" dur="1" fill="hold">
                                          <p:stCondLst>
                                            <p:cond delay="499"/>
                                          </p:stCondLst>
                                        </p:cTn>
                                        <p:tgtEl>
                                          <p:spTgt spid="13"/>
                                        </p:tgtEl>
                                        <p:attrNameLst>
                                          <p:attrName>style.visibility</p:attrName>
                                        </p:attrNameLst>
                                      </p:cBhvr>
                                      <p:to>
                                        <p:strVal val="hidden"/>
                                      </p:to>
                                    </p:set>
                                  </p:childTnLst>
                                </p:cTn>
                              </p:par>
                              <p:par>
                                <p:cTn id="100" presetID="9" presetClass="exit" presetSubtype="0" fill="hold" grpId="1" nodeType="withEffect">
                                  <p:stCondLst>
                                    <p:cond delay="0"/>
                                  </p:stCondLst>
                                  <p:childTnLst>
                                    <p:animEffect transition="out" filter="dissolve">
                                      <p:cBhvr>
                                        <p:cTn id="101" dur="500"/>
                                        <p:tgtEl>
                                          <p:spTgt spid="22"/>
                                        </p:tgtEl>
                                      </p:cBhvr>
                                    </p:animEffect>
                                    <p:set>
                                      <p:cBhvr>
                                        <p:cTn id="102" dur="1" fill="hold">
                                          <p:stCondLst>
                                            <p:cond delay="499"/>
                                          </p:stCondLst>
                                        </p:cTn>
                                        <p:tgtEl>
                                          <p:spTgt spid="2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dissolve">
                                      <p:cBhvr>
                                        <p:cTn id="107" dur="500"/>
                                        <p:tgtEl>
                                          <p:spTgt spid="65"/>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65"/>
                                        </p:tgtEl>
                                      </p:cBhvr>
                                    </p:animEffect>
                                    <p:set>
                                      <p:cBhvr>
                                        <p:cTn id="112" dur="1" fill="hold">
                                          <p:stCondLst>
                                            <p:cond delay="499"/>
                                          </p:stCondLst>
                                        </p:cTn>
                                        <p:tgtEl>
                                          <p:spTgt spid="65"/>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66"/>
                                        </p:tgtEl>
                                      </p:cBhvr>
                                    </p:animEffect>
                                    <p:set>
                                      <p:cBhvr>
                                        <p:cTn id="115" dur="1" fill="hold">
                                          <p:stCondLst>
                                            <p:cond delay="499"/>
                                          </p:stCondLst>
                                        </p:cTn>
                                        <p:tgtEl>
                                          <p:spTgt spid="66"/>
                                        </p:tgtEl>
                                        <p:attrNameLst>
                                          <p:attrName>style.visibility</p:attrName>
                                        </p:attrNameLst>
                                      </p:cBhvr>
                                      <p:to>
                                        <p:strVal val="hidden"/>
                                      </p:to>
                                    </p:set>
                                  </p:childTnLst>
                                </p:cTn>
                              </p:par>
                              <p:par>
                                <p:cTn id="116" presetID="9" presetClass="entr" presetSubtype="0" fill="hold" grpId="2" nodeType="withEffect">
                                  <p:stCondLst>
                                    <p:cond delay="0"/>
                                  </p:stCondLst>
                                  <p:childTnLst>
                                    <p:set>
                                      <p:cBhvr>
                                        <p:cTn id="117" dur="1" fill="hold">
                                          <p:stCondLst>
                                            <p:cond delay="0"/>
                                          </p:stCondLst>
                                        </p:cTn>
                                        <p:tgtEl>
                                          <p:spTgt spid="13"/>
                                        </p:tgtEl>
                                        <p:attrNameLst>
                                          <p:attrName>style.visibility</p:attrName>
                                        </p:attrNameLst>
                                      </p:cBhvr>
                                      <p:to>
                                        <p:strVal val="visible"/>
                                      </p:to>
                                    </p:set>
                                    <p:animEffect transition="in" filter="dissolve">
                                      <p:cBhvr>
                                        <p:cTn id="118" dur="500"/>
                                        <p:tgtEl>
                                          <p:spTgt spid="13"/>
                                        </p:tgtEl>
                                      </p:cBhvr>
                                    </p:animEffect>
                                  </p:childTnLst>
                                </p:cTn>
                              </p:par>
                              <p:par>
                                <p:cTn id="119" presetID="9" presetClass="entr" presetSubtype="0" fill="hold" grpId="2" nodeType="with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dissolve">
                                      <p:cBhvr>
                                        <p:cTn id="121" dur="500"/>
                                        <p:tgtEl>
                                          <p:spTgt spid="2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74"/>
                                        </p:tgtEl>
                                        <p:attrNameLst>
                                          <p:attrName>style.visibility</p:attrName>
                                        </p:attrNameLst>
                                      </p:cBhvr>
                                      <p:to>
                                        <p:strVal val="visible"/>
                                      </p:to>
                                    </p:set>
                                    <p:animEffect transition="in" filter="dissolve">
                                      <p:cBhvr>
                                        <p:cTn id="126" dur="500"/>
                                        <p:tgtEl>
                                          <p:spTgt spid="74"/>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dissolve">
                                      <p:cBhvr>
                                        <p:cTn id="131" dur="500"/>
                                        <p:tgtEl>
                                          <p:spTgt spid="68"/>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9"/>
                                        </p:tgtEl>
                                        <p:attrNameLst>
                                          <p:attrName>style.visibility</p:attrName>
                                        </p:attrNameLst>
                                      </p:cBhvr>
                                      <p:to>
                                        <p:strVal val="visible"/>
                                      </p:to>
                                    </p:set>
                                    <p:animEffect transition="in" filter="dissolve">
                                      <p:cBhvr>
                                        <p:cTn id="136" dur="500"/>
                                        <p:tgtEl>
                                          <p:spTgt spid="69"/>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82"/>
                                        </p:tgtEl>
                                        <p:attrNameLst>
                                          <p:attrName>style.visibility</p:attrName>
                                        </p:attrNameLst>
                                      </p:cBhvr>
                                      <p:to>
                                        <p:strVal val="visible"/>
                                      </p:to>
                                    </p:set>
                                    <p:animEffect transition="in" filter="dissolve">
                                      <p:cBhvr>
                                        <p:cTn id="141" dur="500"/>
                                        <p:tgtEl>
                                          <p:spTgt spid="8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89"/>
                                        </p:tgtEl>
                                        <p:attrNameLst>
                                          <p:attrName>style.visibility</p:attrName>
                                        </p:attrNameLst>
                                      </p:cBhvr>
                                      <p:to>
                                        <p:strVal val="visible"/>
                                      </p:to>
                                    </p:set>
                                    <p:animEffect transition="in" filter="dissolve">
                                      <p:cBhvr>
                                        <p:cTn id="146" dur="500"/>
                                        <p:tgtEl>
                                          <p:spTgt spid="89"/>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40"/>
                                        </p:tgtEl>
                                        <p:attrNameLst>
                                          <p:attrName>style.visibility</p:attrName>
                                        </p:attrNameLst>
                                      </p:cBhvr>
                                      <p:to>
                                        <p:strVal val="visible"/>
                                      </p:to>
                                    </p:set>
                                    <p:animEffect transition="in" filter="dissolve">
                                      <p:cBhvr>
                                        <p:cTn id="151" dur="500"/>
                                        <p:tgtEl>
                                          <p:spTgt spid="40"/>
                                        </p:tgtEl>
                                      </p:cBhvr>
                                    </p:animEffect>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nodeType="clickEffect">
                                  <p:stCondLst>
                                    <p:cond delay="0"/>
                                  </p:stCondLst>
                                  <p:childTnLst>
                                    <p:set>
                                      <p:cBhvr>
                                        <p:cTn id="155" dur="1" fill="hold">
                                          <p:stCondLst>
                                            <p:cond delay="0"/>
                                          </p:stCondLst>
                                        </p:cTn>
                                        <p:tgtEl>
                                          <p:spTgt spid="79"/>
                                        </p:tgtEl>
                                        <p:attrNameLst>
                                          <p:attrName>style.visibility</p:attrName>
                                        </p:attrNameLst>
                                      </p:cBhvr>
                                      <p:to>
                                        <p:strVal val="visible"/>
                                      </p:to>
                                    </p:set>
                                    <p:animEffect transition="in" filter="dissolve">
                                      <p:cBhvr>
                                        <p:cTn id="156" dur="500"/>
                                        <p:tgtEl>
                                          <p:spTgt spid="79"/>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7"/>
                                        </p:tgtEl>
                                        <p:attrNameLst>
                                          <p:attrName>style.visibility</p:attrName>
                                        </p:attrNameLst>
                                      </p:cBhvr>
                                      <p:to>
                                        <p:strVal val="visible"/>
                                      </p:to>
                                    </p:set>
                                    <p:animEffect transition="in" filter="dissolve">
                                      <p:cBhvr>
                                        <p:cTn id="161" dur="500"/>
                                        <p:tgtEl>
                                          <p:spTgt spid="7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85"/>
                                        </p:tgtEl>
                                        <p:attrNameLst>
                                          <p:attrName>style.visibility</p:attrName>
                                        </p:attrNameLst>
                                      </p:cBhvr>
                                      <p:to>
                                        <p:strVal val="visible"/>
                                      </p:to>
                                    </p:set>
                                    <p:animEffect transition="in" filter="dissolve">
                                      <p:cBhvr>
                                        <p:cTn id="166" dur="500"/>
                                        <p:tgtEl>
                                          <p:spTgt spid="85"/>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4"/>
                                        </p:tgtEl>
                                        <p:attrNameLst>
                                          <p:attrName>style.visibility</p:attrName>
                                        </p:attrNameLst>
                                      </p:cBhvr>
                                      <p:to>
                                        <p:strVal val="visible"/>
                                      </p:to>
                                    </p:set>
                                    <p:animEffect transition="in" filter="dissolve">
                                      <p:cBhvr>
                                        <p:cTn id="175" dur="500"/>
                                        <p:tgtEl>
                                          <p:spTgt spid="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3"/>
                                        </p:tgtEl>
                                        <p:attrNameLst>
                                          <p:attrName>style.visibility</p:attrName>
                                        </p:attrNameLst>
                                      </p:cBhvr>
                                      <p:to>
                                        <p:strVal val="visible"/>
                                      </p:to>
                                    </p:set>
                                    <p:animEffect transition="in" filter="dissolve">
                                      <p:cBhvr>
                                        <p:cTn id="180" dur="500"/>
                                        <p:tgtEl>
                                          <p:spTgt spid="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
                                        </p:tgtEl>
                                        <p:attrNameLst>
                                          <p:attrName>style.visibility</p:attrName>
                                        </p:attrNameLst>
                                      </p:cBhvr>
                                      <p:to>
                                        <p:strVal val="visible"/>
                                      </p:to>
                                    </p:set>
                                    <p:animEffect transition="in" filter="dissolve">
                                      <p:cBhvr>
                                        <p:cTn id="1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 grpId="0" animBg="1"/>
      <p:bldP spid="8" grpId="0" animBg="1"/>
      <p:bldP spid="9" grpId="0" animBg="1"/>
      <p:bldP spid="10" grpId="0" animBg="1"/>
      <p:bldP spid="11" grpId="0" animBg="1"/>
      <p:bldP spid="12" grpId="0" animBg="1"/>
      <p:bldP spid="13" grpId="0" animBg="1"/>
      <p:bldP spid="13" grpId="1" animBg="1"/>
      <p:bldP spid="13" grpId="2" animBg="1"/>
      <p:bldP spid="14" grpId="0" animBg="1"/>
      <p:bldP spid="15" grpId="0" animBg="1"/>
      <p:bldP spid="16" grpId="0" animBg="1"/>
      <p:bldP spid="17" grpId="0" animBg="1"/>
      <p:bldP spid="18" grpId="0" animBg="1"/>
      <p:bldP spid="19" grpId="0" animBg="1"/>
      <p:bldP spid="20" grpId="0" animBg="1"/>
      <p:bldP spid="21" grpId="0" animBg="1"/>
      <p:bldP spid="22" grpId="0" animBg="1"/>
      <p:bldP spid="22" grpId="1" animBg="1"/>
      <p:bldP spid="22" grpId="2" animBg="1"/>
      <p:bldP spid="37" grpId="0" animBg="1"/>
      <p:bldP spid="40" grpId="0" animBg="1"/>
      <p:bldP spid="58" grpId="0"/>
      <p:bldP spid="59" grpId="0" animBg="1"/>
      <p:bldP spid="60" grpId="0" animBg="1"/>
      <p:bldP spid="65" grpId="0" animBg="1"/>
      <p:bldP spid="65" grpId="1" animBg="1"/>
      <p:bldP spid="66" grpId="0"/>
      <p:bldP spid="66" grpId="1"/>
      <p:bldP spid="67" grpId="0" animBg="1"/>
      <p:bldP spid="74" grpId="0" animBg="1"/>
      <p:bldP spid="68" grpId="0" animBg="1"/>
      <p:bldP spid="69" grpId="0" animBg="1"/>
      <p:bldP spid="77" grpId="0" animBg="1"/>
      <p:bldP spid="85" grpId="0"/>
      <p:bldP spid="82" grpId="0" animBg="1"/>
      <p:bldP spid="89" grpId="0" animBg="1"/>
      <p:bldP spid="3" grpId="0" animBg="1"/>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357E34FE-45D3-D779-9571-11ADF86F02B0}"/>
              </a:ext>
            </a:extLst>
          </p:cNvPr>
          <p:cNvSpPr/>
          <p:nvPr/>
        </p:nvSpPr>
        <p:spPr>
          <a:xfrm>
            <a:off x="1858681" y="2762891"/>
            <a:ext cx="155916" cy="2653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1">
            <a:extLst>
              <a:ext uri="{FF2B5EF4-FFF2-40B4-BE49-F238E27FC236}">
                <a16:creationId xmlns:a16="http://schemas.microsoft.com/office/drawing/2014/main" id="{6B834393-1D46-943E-A6ED-0FF631DE5AEC}"/>
              </a:ext>
            </a:extLst>
          </p:cNvPr>
          <p:cNvSpPr/>
          <p:nvPr/>
        </p:nvSpPr>
        <p:spPr>
          <a:xfrm flipH="1">
            <a:off x="2545684" y="1125836"/>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C65F7BDE-C8B7-2639-CF51-16C2F69B7E7B}"/>
              </a:ext>
            </a:extLst>
          </p:cNvPr>
          <p:cNvSpPr/>
          <p:nvPr/>
        </p:nvSpPr>
        <p:spPr>
          <a:xfrm>
            <a:off x="2018069" y="66029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CD9509A1-539C-36DA-FB55-B395B82E7D9C}"/>
              </a:ext>
            </a:extLst>
          </p:cNvPr>
          <p:cNvSpPr txBox="1"/>
          <p:nvPr/>
        </p:nvSpPr>
        <p:spPr>
          <a:xfrm>
            <a:off x="2155503" y="79139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8" name="object 13">
            <a:extLst>
              <a:ext uri="{FF2B5EF4-FFF2-40B4-BE49-F238E27FC236}">
                <a16:creationId xmlns:a16="http://schemas.microsoft.com/office/drawing/2014/main" id="{30D3AA78-4CBB-99CE-D566-E47ED99C2EE4}"/>
              </a:ext>
            </a:extLst>
          </p:cNvPr>
          <p:cNvSpPr/>
          <p:nvPr/>
        </p:nvSpPr>
        <p:spPr>
          <a:xfrm>
            <a:off x="2869661" y="14337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E2A5585D-5365-15F9-5FFD-F6CB393DA835}"/>
              </a:ext>
            </a:extLst>
          </p:cNvPr>
          <p:cNvSpPr txBox="1"/>
          <p:nvPr/>
        </p:nvSpPr>
        <p:spPr>
          <a:xfrm>
            <a:off x="3007095" y="156295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0" name="object 11">
            <a:extLst>
              <a:ext uri="{FF2B5EF4-FFF2-40B4-BE49-F238E27FC236}">
                <a16:creationId xmlns:a16="http://schemas.microsoft.com/office/drawing/2014/main" id="{2C2B1B63-4453-5210-62F3-8E3E25B84472}"/>
              </a:ext>
            </a:extLst>
          </p:cNvPr>
          <p:cNvSpPr/>
          <p:nvPr/>
        </p:nvSpPr>
        <p:spPr>
          <a:xfrm>
            <a:off x="1817589" y="1180472"/>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1">
            <a:extLst>
              <a:ext uri="{FF2B5EF4-FFF2-40B4-BE49-F238E27FC236}">
                <a16:creationId xmlns:a16="http://schemas.microsoft.com/office/drawing/2014/main" id="{956801A9-6C53-7494-680C-BDA873665C71}"/>
              </a:ext>
            </a:extLst>
          </p:cNvPr>
          <p:cNvSpPr/>
          <p:nvPr/>
        </p:nvSpPr>
        <p:spPr>
          <a:xfrm>
            <a:off x="994107" y="1881146"/>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D334B54D-9C17-8D17-C477-7593D377B97D}"/>
              </a:ext>
            </a:extLst>
          </p:cNvPr>
          <p:cNvSpPr/>
          <p:nvPr/>
        </p:nvSpPr>
        <p:spPr>
          <a:xfrm>
            <a:off x="531848" y="221387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9">
            <a:extLst>
              <a:ext uri="{FF2B5EF4-FFF2-40B4-BE49-F238E27FC236}">
                <a16:creationId xmlns:a16="http://schemas.microsoft.com/office/drawing/2014/main" id="{E90C87F9-ADCC-4D76-A516-B01FA3BAEF5C}"/>
              </a:ext>
            </a:extLst>
          </p:cNvPr>
          <p:cNvSpPr txBox="1"/>
          <p:nvPr/>
        </p:nvSpPr>
        <p:spPr>
          <a:xfrm>
            <a:off x="669281" y="233443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4" name="object 11">
            <a:extLst>
              <a:ext uri="{FF2B5EF4-FFF2-40B4-BE49-F238E27FC236}">
                <a16:creationId xmlns:a16="http://schemas.microsoft.com/office/drawing/2014/main" id="{1CAEBC5E-8079-52E0-EAB5-13FC6447D577}"/>
              </a:ext>
            </a:extLst>
          </p:cNvPr>
          <p:cNvSpPr/>
          <p:nvPr/>
        </p:nvSpPr>
        <p:spPr>
          <a:xfrm>
            <a:off x="2868388" y="1945685"/>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440AE40C-6080-41B9-28A1-61AF47D76ED1}"/>
              </a:ext>
            </a:extLst>
          </p:cNvPr>
          <p:cNvSpPr/>
          <p:nvPr/>
        </p:nvSpPr>
        <p:spPr>
          <a:xfrm>
            <a:off x="2545684" y="212385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BCCAF1D4-C4EC-74E2-5866-4142542FD882}"/>
              </a:ext>
            </a:extLst>
          </p:cNvPr>
          <p:cNvSpPr txBox="1"/>
          <p:nvPr/>
        </p:nvSpPr>
        <p:spPr>
          <a:xfrm>
            <a:off x="2683118" y="225305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7" name="object 13">
            <a:extLst>
              <a:ext uri="{FF2B5EF4-FFF2-40B4-BE49-F238E27FC236}">
                <a16:creationId xmlns:a16="http://schemas.microsoft.com/office/drawing/2014/main" id="{0FEBB4CD-3145-D88C-A3AC-E45ED6D35427}"/>
              </a:ext>
            </a:extLst>
          </p:cNvPr>
          <p:cNvSpPr/>
          <p:nvPr/>
        </p:nvSpPr>
        <p:spPr>
          <a:xfrm>
            <a:off x="1288701" y="142582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DF01BAFB-A847-49A7-9172-C9D417135B14}"/>
              </a:ext>
            </a:extLst>
          </p:cNvPr>
          <p:cNvSpPr txBox="1"/>
          <p:nvPr/>
        </p:nvSpPr>
        <p:spPr>
          <a:xfrm>
            <a:off x="1426135" y="155502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19" name="object 11">
            <a:extLst>
              <a:ext uri="{FF2B5EF4-FFF2-40B4-BE49-F238E27FC236}">
                <a16:creationId xmlns:a16="http://schemas.microsoft.com/office/drawing/2014/main" id="{71872386-F37A-424F-54C5-FD89185559DF}"/>
              </a:ext>
            </a:extLst>
          </p:cNvPr>
          <p:cNvSpPr/>
          <p:nvPr/>
        </p:nvSpPr>
        <p:spPr>
          <a:xfrm flipH="1">
            <a:off x="937078" y="2757060"/>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20" name="Group 19">
            <a:extLst>
              <a:ext uri="{FF2B5EF4-FFF2-40B4-BE49-F238E27FC236}">
                <a16:creationId xmlns:a16="http://schemas.microsoft.com/office/drawing/2014/main" id="{F53D8CFC-C91D-6362-D3A6-69F7C87010A1}"/>
              </a:ext>
            </a:extLst>
          </p:cNvPr>
          <p:cNvGrpSpPr/>
          <p:nvPr/>
        </p:nvGrpSpPr>
        <p:grpSpPr>
          <a:xfrm>
            <a:off x="909801" y="2996424"/>
            <a:ext cx="592095" cy="555546"/>
            <a:chOff x="833248" y="5773207"/>
            <a:chExt cx="592095" cy="555546"/>
          </a:xfrm>
          <a:solidFill>
            <a:srgbClr val="FF0000"/>
          </a:solidFill>
        </p:grpSpPr>
        <p:sp>
          <p:nvSpPr>
            <p:cNvPr id="21" name="object 13">
              <a:extLst>
                <a:ext uri="{FF2B5EF4-FFF2-40B4-BE49-F238E27FC236}">
                  <a16:creationId xmlns:a16="http://schemas.microsoft.com/office/drawing/2014/main" id="{19D99801-8AFE-3612-CACC-9071857E0330}"/>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grp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49C8AF45-CF7E-E471-714B-281D00F3B32A}"/>
                </a:ext>
              </a:extLst>
            </p:cNvPr>
            <p:cNvSpPr txBox="1"/>
            <p:nvPr/>
          </p:nvSpPr>
          <p:spPr>
            <a:xfrm>
              <a:off x="970681" y="5893768"/>
              <a:ext cx="317225" cy="258404"/>
            </a:xfrm>
            <a:prstGeom prst="rect">
              <a:avLst/>
            </a:prstGeom>
            <a:grp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24" name="object 11">
            <a:extLst>
              <a:ext uri="{FF2B5EF4-FFF2-40B4-BE49-F238E27FC236}">
                <a16:creationId xmlns:a16="http://schemas.microsoft.com/office/drawing/2014/main" id="{36DB84F0-B91F-42E2-2833-AF79440A2BA0}"/>
              </a:ext>
            </a:extLst>
          </p:cNvPr>
          <p:cNvSpPr/>
          <p:nvPr/>
        </p:nvSpPr>
        <p:spPr>
          <a:xfrm flipH="1">
            <a:off x="1762669" y="1917502"/>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25" name="Group 24">
            <a:extLst>
              <a:ext uri="{FF2B5EF4-FFF2-40B4-BE49-F238E27FC236}">
                <a16:creationId xmlns:a16="http://schemas.microsoft.com/office/drawing/2014/main" id="{F85F2759-B0A6-527B-1647-56DFED40BADE}"/>
              </a:ext>
            </a:extLst>
          </p:cNvPr>
          <p:cNvGrpSpPr/>
          <p:nvPr/>
        </p:nvGrpSpPr>
        <p:grpSpPr>
          <a:xfrm>
            <a:off x="1858681" y="2263366"/>
            <a:ext cx="592095" cy="555546"/>
            <a:chOff x="833248" y="5773207"/>
            <a:chExt cx="592095" cy="555546"/>
          </a:xfrm>
        </p:grpSpPr>
        <p:sp>
          <p:nvSpPr>
            <p:cNvPr id="26" name="object 13">
              <a:extLst>
                <a:ext uri="{FF2B5EF4-FFF2-40B4-BE49-F238E27FC236}">
                  <a16:creationId xmlns:a16="http://schemas.microsoft.com/office/drawing/2014/main" id="{778FE1EF-46EF-86FA-A3EF-D45D89A18F02}"/>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9">
              <a:extLst>
                <a:ext uri="{FF2B5EF4-FFF2-40B4-BE49-F238E27FC236}">
                  <a16:creationId xmlns:a16="http://schemas.microsoft.com/office/drawing/2014/main" id="{FD79C407-9907-8EA0-30BD-7961B02A25E5}"/>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grpSp>
        <p:nvGrpSpPr>
          <p:cNvPr id="30" name="Group 29">
            <a:extLst>
              <a:ext uri="{FF2B5EF4-FFF2-40B4-BE49-F238E27FC236}">
                <a16:creationId xmlns:a16="http://schemas.microsoft.com/office/drawing/2014/main" id="{0B3CF8DF-4E33-83BF-3E0D-D0FDEB815C84}"/>
              </a:ext>
            </a:extLst>
          </p:cNvPr>
          <p:cNvGrpSpPr/>
          <p:nvPr/>
        </p:nvGrpSpPr>
        <p:grpSpPr>
          <a:xfrm>
            <a:off x="1597115" y="2996424"/>
            <a:ext cx="592095" cy="555546"/>
            <a:chOff x="833248" y="5773207"/>
            <a:chExt cx="592095" cy="555546"/>
          </a:xfrm>
        </p:grpSpPr>
        <p:sp>
          <p:nvSpPr>
            <p:cNvPr id="31" name="object 13">
              <a:extLst>
                <a:ext uri="{FF2B5EF4-FFF2-40B4-BE49-F238E27FC236}">
                  <a16:creationId xmlns:a16="http://schemas.microsoft.com/office/drawing/2014/main" id="{808EB0D4-B584-2A42-4780-5C63D824E089}"/>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9">
              <a:extLst>
                <a:ext uri="{FF2B5EF4-FFF2-40B4-BE49-F238E27FC236}">
                  <a16:creationId xmlns:a16="http://schemas.microsoft.com/office/drawing/2014/main" id="{C149963F-A2AD-70F4-210E-93DC737B5C22}"/>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grpSp>
      <p:sp>
        <p:nvSpPr>
          <p:cNvPr id="38" name="Arrow: Right 37">
            <a:extLst>
              <a:ext uri="{FF2B5EF4-FFF2-40B4-BE49-F238E27FC236}">
                <a16:creationId xmlns:a16="http://schemas.microsoft.com/office/drawing/2014/main" id="{1457B35E-A82F-472E-DE32-6636F08A9AEC}"/>
              </a:ext>
            </a:extLst>
          </p:cNvPr>
          <p:cNvSpPr/>
          <p:nvPr/>
        </p:nvSpPr>
        <p:spPr>
          <a:xfrm>
            <a:off x="3893510" y="1856517"/>
            <a:ext cx="1148977" cy="431162"/>
          </a:xfrm>
          <a:prstGeom prst="righ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39" name="TextBox 38">
            <a:extLst>
              <a:ext uri="{FF2B5EF4-FFF2-40B4-BE49-F238E27FC236}">
                <a16:creationId xmlns:a16="http://schemas.microsoft.com/office/drawing/2014/main" id="{30870AD1-D28E-CD9D-2150-12D55E566C6D}"/>
              </a:ext>
            </a:extLst>
          </p:cNvPr>
          <p:cNvSpPr txBox="1"/>
          <p:nvPr/>
        </p:nvSpPr>
        <p:spPr>
          <a:xfrm>
            <a:off x="3785733" y="1470398"/>
            <a:ext cx="1228028" cy="461665"/>
          </a:xfrm>
          <a:prstGeom prst="rect">
            <a:avLst/>
          </a:prstGeom>
          <a:noFill/>
        </p:spPr>
        <p:txBody>
          <a:bodyPr wrap="none" rtlCol="0">
            <a:spAutoFit/>
          </a:bodyPr>
          <a:lstStyle/>
          <a:p>
            <a:r>
              <a:rPr lang="en-US" altLang="zh-CN" sz="2400" dirty="0"/>
              <a:t>Delete 7</a:t>
            </a:r>
            <a:endParaRPr lang="en-SE" sz="2400" dirty="0"/>
          </a:p>
        </p:txBody>
      </p:sp>
      <p:sp>
        <p:nvSpPr>
          <p:cNvPr id="40" name="object 11">
            <a:extLst>
              <a:ext uri="{FF2B5EF4-FFF2-40B4-BE49-F238E27FC236}">
                <a16:creationId xmlns:a16="http://schemas.microsoft.com/office/drawing/2014/main" id="{1472678B-7040-5838-0C3E-C72C92A4CD67}"/>
              </a:ext>
            </a:extLst>
          </p:cNvPr>
          <p:cNvSpPr/>
          <p:nvPr/>
        </p:nvSpPr>
        <p:spPr>
          <a:xfrm>
            <a:off x="6688563" y="2754957"/>
            <a:ext cx="155916" cy="2653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1" name="object 11">
            <a:extLst>
              <a:ext uri="{FF2B5EF4-FFF2-40B4-BE49-F238E27FC236}">
                <a16:creationId xmlns:a16="http://schemas.microsoft.com/office/drawing/2014/main" id="{15562F45-643B-D86D-62E1-B8DDB196513A}"/>
              </a:ext>
            </a:extLst>
          </p:cNvPr>
          <p:cNvSpPr/>
          <p:nvPr/>
        </p:nvSpPr>
        <p:spPr>
          <a:xfrm flipH="1">
            <a:off x="7375566" y="1117902"/>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19">
            <a:extLst>
              <a:ext uri="{FF2B5EF4-FFF2-40B4-BE49-F238E27FC236}">
                <a16:creationId xmlns:a16="http://schemas.microsoft.com/office/drawing/2014/main" id="{4B867BD5-E0A2-0EB7-32B6-6EA813C33A5A}"/>
              </a:ext>
            </a:extLst>
          </p:cNvPr>
          <p:cNvSpPr/>
          <p:nvPr/>
        </p:nvSpPr>
        <p:spPr>
          <a:xfrm>
            <a:off x="6847951" y="65236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3" name="object 9">
            <a:extLst>
              <a:ext uri="{FF2B5EF4-FFF2-40B4-BE49-F238E27FC236}">
                <a16:creationId xmlns:a16="http://schemas.microsoft.com/office/drawing/2014/main" id="{2E527E00-F468-0405-AF5F-2F0594823777}"/>
              </a:ext>
            </a:extLst>
          </p:cNvPr>
          <p:cNvSpPr txBox="1"/>
          <p:nvPr/>
        </p:nvSpPr>
        <p:spPr>
          <a:xfrm>
            <a:off x="6985385" y="7834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44" name="object 13">
            <a:extLst>
              <a:ext uri="{FF2B5EF4-FFF2-40B4-BE49-F238E27FC236}">
                <a16:creationId xmlns:a16="http://schemas.microsoft.com/office/drawing/2014/main" id="{4DC43F40-3CE1-5C4C-9EFE-9C861541D371}"/>
              </a:ext>
            </a:extLst>
          </p:cNvPr>
          <p:cNvSpPr/>
          <p:nvPr/>
        </p:nvSpPr>
        <p:spPr>
          <a:xfrm>
            <a:off x="7699543" y="142582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5" name="object 9">
            <a:extLst>
              <a:ext uri="{FF2B5EF4-FFF2-40B4-BE49-F238E27FC236}">
                <a16:creationId xmlns:a16="http://schemas.microsoft.com/office/drawing/2014/main" id="{1EA34DA3-99F2-6F00-57F0-DBDBD869C17F}"/>
              </a:ext>
            </a:extLst>
          </p:cNvPr>
          <p:cNvSpPr txBox="1"/>
          <p:nvPr/>
        </p:nvSpPr>
        <p:spPr>
          <a:xfrm>
            <a:off x="7836977" y="155502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46" name="object 11">
            <a:extLst>
              <a:ext uri="{FF2B5EF4-FFF2-40B4-BE49-F238E27FC236}">
                <a16:creationId xmlns:a16="http://schemas.microsoft.com/office/drawing/2014/main" id="{CADED2EB-193B-DD76-904D-031FF9BA91F0}"/>
              </a:ext>
            </a:extLst>
          </p:cNvPr>
          <p:cNvSpPr/>
          <p:nvPr/>
        </p:nvSpPr>
        <p:spPr>
          <a:xfrm>
            <a:off x="6647471" y="1172538"/>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7" name="object 11">
            <a:extLst>
              <a:ext uri="{FF2B5EF4-FFF2-40B4-BE49-F238E27FC236}">
                <a16:creationId xmlns:a16="http://schemas.microsoft.com/office/drawing/2014/main" id="{7837B3A6-E277-9A7D-C1A8-BE173EF5A287}"/>
              </a:ext>
            </a:extLst>
          </p:cNvPr>
          <p:cNvSpPr/>
          <p:nvPr/>
        </p:nvSpPr>
        <p:spPr>
          <a:xfrm>
            <a:off x="5823989" y="1873212"/>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8" name="object 13">
            <a:extLst>
              <a:ext uri="{FF2B5EF4-FFF2-40B4-BE49-F238E27FC236}">
                <a16:creationId xmlns:a16="http://schemas.microsoft.com/office/drawing/2014/main" id="{B73A3717-1F6B-695F-0647-4263F9208F1B}"/>
              </a:ext>
            </a:extLst>
          </p:cNvPr>
          <p:cNvSpPr/>
          <p:nvPr/>
        </p:nvSpPr>
        <p:spPr>
          <a:xfrm>
            <a:off x="5361730" y="220593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9">
            <a:extLst>
              <a:ext uri="{FF2B5EF4-FFF2-40B4-BE49-F238E27FC236}">
                <a16:creationId xmlns:a16="http://schemas.microsoft.com/office/drawing/2014/main" id="{84643B60-2E25-A995-F44E-84DEBB5F6AD6}"/>
              </a:ext>
            </a:extLst>
          </p:cNvPr>
          <p:cNvSpPr txBox="1"/>
          <p:nvPr/>
        </p:nvSpPr>
        <p:spPr>
          <a:xfrm>
            <a:off x="5499163" y="232649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50" name="object 11">
            <a:extLst>
              <a:ext uri="{FF2B5EF4-FFF2-40B4-BE49-F238E27FC236}">
                <a16:creationId xmlns:a16="http://schemas.microsoft.com/office/drawing/2014/main" id="{6E03ED75-35C0-78A4-A83C-4396F3FB13AF}"/>
              </a:ext>
            </a:extLst>
          </p:cNvPr>
          <p:cNvSpPr/>
          <p:nvPr/>
        </p:nvSpPr>
        <p:spPr>
          <a:xfrm>
            <a:off x="7698270" y="1937751"/>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1" name="object 13">
            <a:extLst>
              <a:ext uri="{FF2B5EF4-FFF2-40B4-BE49-F238E27FC236}">
                <a16:creationId xmlns:a16="http://schemas.microsoft.com/office/drawing/2014/main" id="{AAD0F08C-7358-89A7-6424-B944A8BBEB51}"/>
              </a:ext>
            </a:extLst>
          </p:cNvPr>
          <p:cNvSpPr/>
          <p:nvPr/>
        </p:nvSpPr>
        <p:spPr>
          <a:xfrm>
            <a:off x="7375566" y="211592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2" name="object 9">
            <a:extLst>
              <a:ext uri="{FF2B5EF4-FFF2-40B4-BE49-F238E27FC236}">
                <a16:creationId xmlns:a16="http://schemas.microsoft.com/office/drawing/2014/main" id="{1DAD9D57-F416-2A11-94D3-324F605F9358}"/>
              </a:ext>
            </a:extLst>
          </p:cNvPr>
          <p:cNvSpPr txBox="1"/>
          <p:nvPr/>
        </p:nvSpPr>
        <p:spPr>
          <a:xfrm>
            <a:off x="7513000" y="224512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53" name="object 13">
            <a:extLst>
              <a:ext uri="{FF2B5EF4-FFF2-40B4-BE49-F238E27FC236}">
                <a16:creationId xmlns:a16="http://schemas.microsoft.com/office/drawing/2014/main" id="{FE2E2686-DC2A-798C-C61D-F0FA39E7A204}"/>
              </a:ext>
            </a:extLst>
          </p:cNvPr>
          <p:cNvSpPr/>
          <p:nvPr/>
        </p:nvSpPr>
        <p:spPr>
          <a:xfrm>
            <a:off x="6118583" y="141788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9">
            <a:extLst>
              <a:ext uri="{FF2B5EF4-FFF2-40B4-BE49-F238E27FC236}">
                <a16:creationId xmlns:a16="http://schemas.microsoft.com/office/drawing/2014/main" id="{6E62A8C2-2F04-534F-B03C-F53FCF0712D0}"/>
              </a:ext>
            </a:extLst>
          </p:cNvPr>
          <p:cNvSpPr txBox="1"/>
          <p:nvPr/>
        </p:nvSpPr>
        <p:spPr>
          <a:xfrm>
            <a:off x="6256017" y="154709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59" name="object 11">
            <a:extLst>
              <a:ext uri="{FF2B5EF4-FFF2-40B4-BE49-F238E27FC236}">
                <a16:creationId xmlns:a16="http://schemas.microsoft.com/office/drawing/2014/main" id="{A9F7B4F9-41E4-E410-A787-8952927065EC}"/>
              </a:ext>
            </a:extLst>
          </p:cNvPr>
          <p:cNvSpPr/>
          <p:nvPr/>
        </p:nvSpPr>
        <p:spPr>
          <a:xfrm flipH="1">
            <a:off x="6592551" y="1909568"/>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60" name="Group 59">
            <a:extLst>
              <a:ext uri="{FF2B5EF4-FFF2-40B4-BE49-F238E27FC236}">
                <a16:creationId xmlns:a16="http://schemas.microsoft.com/office/drawing/2014/main" id="{0EE0787B-D546-A179-6FC5-9C728D843D6D}"/>
              </a:ext>
            </a:extLst>
          </p:cNvPr>
          <p:cNvGrpSpPr/>
          <p:nvPr/>
        </p:nvGrpSpPr>
        <p:grpSpPr>
          <a:xfrm>
            <a:off x="6688563" y="2255432"/>
            <a:ext cx="592095" cy="555546"/>
            <a:chOff x="833248" y="5773207"/>
            <a:chExt cx="592095" cy="555546"/>
          </a:xfrm>
        </p:grpSpPr>
        <p:sp>
          <p:nvSpPr>
            <p:cNvPr id="61" name="object 13">
              <a:extLst>
                <a:ext uri="{FF2B5EF4-FFF2-40B4-BE49-F238E27FC236}">
                  <a16:creationId xmlns:a16="http://schemas.microsoft.com/office/drawing/2014/main" id="{4A4B62A4-65AE-0749-DAD1-64E6796A3A41}"/>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9">
              <a:extLst>
                <a:ext uri="{FF2B5EF4-FFF2-40B4-BE49-F238E27FC236}">
                  <a16:creationId xmlns:a16="http://schemas.microsoft.com/office/drawing/2014/main" id="{BE67ABD5-F311-2BFF-916B-6D8E0DF2A7BA}"/>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grpSp>
        <p:nvGrpSpPr>
          <p:cNvPr id="63" name="Group 62">
            <a:extLst>
              <a:ext uri="{FF2B5EF4-FFF2-40B4-BE49-F238E27FC236}">
                <a16:creationId xmlns:a16="http://schemas.microsoft.com/office/drawing/2014/main" id="{76992C65-EB32-D155-3335-8CE398073414}"/>
              </a:ext>
            </a:extLst>
          </p:cNvPr>
          <p:cNvGrpSpPr/>
          <p:nvPr/>
        </p:nvGrpSpPr>
        <p:grpSpPr>
          <a:xfrm>
            <a:off x="6426997" y="2988490"/>
            <a:ext cx="592095" cy="555546"/>
            <a:chOff x="833248" y="5773207"/>
            <a:chExt cx="592095" cy="555546"/>
          </a:xfrm>
        </p:grpSpPr>
        <p:sp>
          <p:nvSpPr>
            <p:cNvPr id="64" name="object 13">
              <a:extLst>
                <a:ext uri="{FF2B5EF4-FFF2-40B4-BE49-F238E27FC236}">
                  <a16:creationId xmlns:a16="http://schemas.microsoft.com/office/drawing/2014/main" id="{47D3E9A6-5DAA-905B-AF22-FEF50E64B0B6}"/>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5" name="object 9">
              <a:extLst>
                <a:ext uri="{FF2B5EF4-FFF2-40B4-BE49-F238E27FC236}">
                  <a16:creationId xmlns:a16="http://schemas.microsoft.com/office/drawing/2014/main" id="{49D20EA2-BE02-2B47-B55E-EC2648FB7454}"/>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grpSp>
      <p:sp>
        <p:nvSpPr>
          <p:cNvPr id="66" name="object 11">
            <a:extLst>
              <a:ext uri="{FF2B5EF4-FFF2-40B4-BE49-F238E27FC236}">
                <a16:creationId xmlns:a16="http://schemas.microsoft.com/office/drawing/2014/main" id="{13ED2FBE-0831-F1E8-80DD-6CF814806C91}"/>
              </a:ext>
            </a:extLst>
          </p:cNvPr>
          <p:cNvSpPr/>
          <p:nvPr/>
        </p:nvSpPr>
        <p:spPr>
          <a:xfrm>
            <a:off x="1918156" y="5742097"/>
            <a:ext cx="155916" cy="2653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11">
            <a:extLst>
              <a:ext uri="{FF2B5EF4-FFF2-40B4-BE49-F238E27FC236}">
                <a16:creationId xmlns:a16="http://schemas.microsoft.com/office/drawing/2014/main" id="{C97C6A3A-DF83-E42E-15BA-811C0B4BF7A5}"/>
              </a:ext>
            </a:extLst>
          </p:cNvPr>
          <p:cNvSpPr/>
          <p:nvPr/>
        </p:nvSpPr>
        <p:spPr>
          <a:xfrm flipH="1">
            <a:off x="2605159" y="4105042"/>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9">
            <a:extLst>
              <a:ext uri="{FF2B5EF4-FFF2-40B4-BE49-F238E27FC236}">
                <a16:creationId xmlns:a16="http://schemas.microsoft.com/office/drawing/2014/main" id="{E07D3C0E-4531-5F30-A6F7-E68C7375E937}"/>
              </a:ext>
            </a:extLst>
          </p:cNvPr>
          <p:cNvSpPr/>
          <p:nvPr/>
        </p:nvSpPr>
        <p:spPr>
          <a:xfrm>
            <a:off x="2077544" y="36395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137A9A39-B53D-0B92-D603-F35C44B6804B}"/>
              </a:ext>
            </a:extLst>
          </p:cNvPr>
          <p:cNvSpPr txBox="1"/>
          <p:nvPr/>
        </p:nvSpPr>
        <p:spPr>
          <a:xfrm>
            <a:off x="2214978" y="37706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70" name="object 13">
            <a:extLst>
              <a:ext uri="{FF2B5EF4-FFF2-40B4-BE49-F238E27FC236}">
                <a16:creationId xmlns:a16="http://schemas.microsoft.com/office/drawing/2014/main" id="{F3BFC88B-0812-D8D9-F58E-FDD5AC448C68}"/>
              </a:ext>
            </a:extLst>
          </p:cNvPr>
          <p:cNvSpPr/>
          <p:nvPr/>
        </p:nvSpPr>
        <p:spPr>
          <a:xfrm>
            <a:off x="2929136" y="44129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A8EA1C68-D545-AB4B-0EB4-0F10EFAFA23E}"/>
              </a:ext>
            </a:extLst>
          </p:cNvPr>
          <p:cNvSpPr txBox="1"/>
          <p:nvPr/>
        </p:nvSpPr>
        <p:spPr>
          <a:xfrm>
            <a:off x="3066570" y="454216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72" name="object 11">
            <a:extLst>
              <a:ext uri="{FF2B5EF4-FFF2-40B4-BE49-F238E27FC236}">
                <a16:creationId xmlns:a16="http://schemas.microsoft.com/office/drawing/2014/main" id="{915F58E0-D398-3CBF-3D2E-AC9523A0E194}"/>
              </a:ext>
            </a:extLst>
          </p:cNvPr>
          <p:cNvSpPr/>
          <p:nvPr/>
        </p:nvSpPr>
        <p:spPr>
          <a:xfrm>
            <a:off x="1877064" y="4159678"/>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11">
            <a:extLst>
              <a:ext uri="{FF2B5EF4-FFF2-40B4-BE49-F238E27FC236}">
                <a16:creationId xmlns:a16="http://schemas.microsoft.com/office/drawing/2014/main" id="{4257A6A2-35C0-F4E5-3DCC-BB145124910D}"/>
              </a:ext>
            </a:extLst>
          </p:cNvPr>
          <p:cNvSpPr/>
          <p:nvPr/>
        </p:nvSpPr>
        <p:spPr>
          <a:xfrm>
            <a:off x="1053582" y="4860352"/>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13">
            <a:extLst>
              <a:ext uri="{FF2B5EF4-FFF2-40B4-BE49-F238E27FC236}">
                <a16:creationId xmlns:a16="http://schemas.microsoft.com/office/drawing/2014/main" id="{AC34F3FB-9414-CED1-07C3-043F4A4CA565}"/>
              </a:ext>
            </a:extLst>
          </p:cNvPr>
          <p:cNvSpPr/>
          <p:nvPr/>
        </p:nvSpPr>
        <p:spPr>
          <a:xfrm>
            <a:off x="591323" y="519307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FF000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416C4C0A-252D-1E92-DB3F-27C29ECB0B38}"/>
              </a:ext>
            </a:extLst>
          </p:cNvPr>
          <p:cNvSpPr txBox="1"/>
          <p:nvPr/>
        </p:nvSpPr>
        <p:spPr>
          <a:xfrm>
            <a:off x="728756" y="5313638"/>
            <a:ext cx="317225" cy="258404"/>
          </a:xfrm>
          <a:prstGeom prst="rect">
            <a:avLst/>
          </a:prstGeom>
          <a:solidFill>
            <a:srgbClr val="FF000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76" name="object 11">
            <a:extLst>
              <a:ext uri="{FF2B5EF4-FFF2-40B4-BE49-F238E27FC236}">
                <a16:creationId xmlns:a16="http://schemas.microsoft.com/office/drawing/2014/main" id="{3C4A020C-E8EF-C9C6-619E-7A09A0F34C2C}"/>
              </a:ext>
            </a:extLst>
          </p:cNvPr>
          <p:cNvSpPr/>
          <p:nvPr/>
        </p:nvSpPr>
        <p:spPr>
          <a:xfrm>
            <a:off x="2927863" y="4924891"/>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object 13">
            <a:extLst>
              <a:ext uri="{FF2B5EF4-FFF2-40B4-BE49-F238E27FC236}">
                <a16:creationId xmlns:a16="http://schemas.microsoft.com/office/drawing/2014/main" id="{2B1D00B8-9E69-A4A8-1AD6-1F08A930C89D}"/>
              </a:ext>
            </a:extLst>
          </p:cNvPr>
          <p:cNvSpPr/>
          <p:nvPr/>
        </p:nvSpPr>
        <p:spPr>
          <a:xfrm>
            <a:off x="2605159" y="51030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8" name="object 9">
            <a:extLst>
              <a:ext uri="{FF2B5EF4-FFF2-40B4-BE49-F238E27FC236}">
                <a16:creationId xmlns:a16="http://schemas.microsoft.com/office/drawing/2014/main" id="{59130B04-7435-DAEB-2A04-73210B6948F1}"/>
              </a:ext>
            </a:extLst>
          </p:cNvPr>
          <p:cNvSpPr txBox="1"/>
          <p:nvPr/>
        </p:nvSpPr>
        <p:spPr>
          <a:xfrm>
            <a:off x="2742593" y="52322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79" name="object 13">
            <a:extLst>
              <a:ext uri="{FF2B5EF4-FFF2-40B4-BE49-F238E27FC236}">
                <a16:creationId xmlns:a16="http://schemas.microsoft.com/office/drawing/2014/main" id="{42C6B6E4-EA87-2564-0610-2805E28D31A2}"/>
              </a:ext>
            </a:extLst>
          </p:cNvPr>
          <p:cNvSpPr/>
          <p:nvPr/>
        </p:nvSpPr>
        <p:spPr>
          <a:xfrm>
            <a:off x="1348176" y="440502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9A548CBA-9C4A-628D-A90B-52CBABCF5EA0}"/>
              </a:ext>
            </a:extLst>
          </p:cNvPr>
          <p:cNvSpPr txBox="1"/>
          <p:nvPr/>
        </p:nvSpPr>
        <p:spPr>
          <a:xfrm>
            <a:off x="1485610" y="45342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81" name="object 11">
            <a:extLst>
              <a:ext uri="{FF2B5EF4-FFF2-40B4-BE49-F238E27FC236}">
                <a16:creationId xmlns:a16="http://schemas.microsoft.com/office/drawing/2014/main" id="{7C2F9DBB-AB7F-C920-CB48-B714A383188C}"/>
              </a:ext>
            </a:extLst>
          </p:cNvPr>
          <p:cNvSpPr/>
          <p:nvPr/>
        </p:nvSpPr>
        <p:spPr>
          <a:xfrm flipH="1">
            <a:off x="996553" y="5736266"/>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82" name="Group 81">
            <a:extLst>
              <a:ext uri="{FF2B5EF4-FFF2-40B4-BE49-F238E27FC236}">
                <a16:creationId xmlns:a16="http://schemas.microsoft.com/office/drawing/2014/main" id="{C638A94F-0538-CED1-5F18-5289D314281C}"/>
              </a:ext>
            </a:extLst>
          </p:cNvPr>
          <p:cNvGrpSpPr/>
          <p:nvPr/>
        </p:nvGrpSpPr>
        <p:grpSpPr>
          <a:xfrm>
            <a:off x="969276" y="5975630"/>
            <a:ext cx="592095" cy="555546"/>
            <a:chOff x="833248" y="5773207"/>
            <a:chExt cx="592095" cy="555546"/>
          </a:xfrm>
          <a:solidFill>
            <a:srgbClr val="92D050"/>
          </a:solidFill>
        </p:grpSpPr>
        <p:sp>
          <p:nvSpPr>
            <p:cNvPr id="83" name="object 13">
              <a:extLst>
                <a:ext uri="{FF2B5EF4-FFF2-40B4-BE49-F238E27FC236}">
                  <a16:creationId xmlns:a16="http://schemas.microsoft.com/office/drawing/2014/main" id="{8DBFB5EF-AB87-7F58-2E9B-18C7FD809FDB}"/>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grp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4" name="object 9">
              <a:extLst>
                <a:ext uri="{FF2B5EF4-FFF2-40B4-BE49-F238E27FC236}">
                  <a16:creationId xmlns:a16="http://schemas.microsoft.com/office/drawing/2014/main" id="{7E55533D-FC92-432B-356F-19937CDFDC6F}"/>
                </a:ext>
              </a:extLst>
            </p:cNvPr>
            <p:cNvSpPr txBox="1"/>
            <p:nvPr/>
          </p:nvSpPr>
          <p:spPr>
            <a:xfrm>
              <a:off x="970681" y="5893768"/>
              <a:ext cx="317225" cy="258404"/>
            </a:xfrm>
            <a:prstGeom prst="rect">
              <a:avLst/>
            </a:prstGeom>
            <a:grp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85" name="object 11">
            <a:extLst>
              <a:ext uri="{FF2B5EF4-FFF2-40B4-BE49-F238E27FC236}">
                <a16:creationId xmlns:a16="http://schemas.microsoft.com/office/drawing/2014/main" id="{B24E9BC8-9508-CA83-02C9-D53C3F4FEEB7}"/>
              </a:ext>
            </a:extLst>
          </p:cNvPr>
          <p:cNvSpPr/>
          <p:nvPr/>
        </p:nvSpPr>
        <p:spPr>
          <a:xfrm flipH="1">
            <a:off x="1822144" y="4896708"/>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86" name="Group 85">
            <a:extLst>
              <a:ext uri="{FF2B5EF4-FFF2-40B4-BE49-F238E27FC236}">
                <a16:creationId xmlns:a16="http://schemas.microsoft.com/office/drawing/2014/main" id="{54D1DC8A-34FF-B2B5-BECC-6F26CB281140}"/>
              </a:ext>
            </a:extLst>
          </p:cNvPr>
          <p:cNvGrpSpPr/>
          <p:nvPr/>
        </p:nvGrpSpPr>
        <p:grpSpPr>
          <a:xfrm>
            <a:off x="1918156" y="5242572"/>
            <a:ext cx="592095" cy="555546"/>
            <a:chOff x="833248" y="5773207"/>
            <a:chExt cx="592095" cy="555546"/>
          </a:xfrm>
        </p:grpSpPr>
        <p:sp>
          <p:nvSpPr>
            <p:cNvPr id="87" name="object 13">
              <a:extLst>
                <a:ext uri="{FF2B5EF4-FFF2-40B4-BE49-F238E27FC236}">
                  <a16:creationId xmlns:a16="http://schemas.microsoft.com/office/drawing/2014/main" id="{00FF0CF8-9EE2-CDC2-1C1C-CB9B7E12DD3C}"/>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9">
              <a:extLst>
                <a:ext uri="{FF2B5EF4-FFF2-40B4-BE49-F238E27FC236}">
                  <a16:creationId xmlns:a16="http://schemas.microsoft.com/office/drawing/2014/main" id="{F87436B9-24B9-2777-7C6F-F589ED08D107}"/>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grpSp>
        <p:nvGrpSpPr>
          <p:cNvPr id="89" name="Group 88">
            <a:extLst>
              <a:ext uri="{FF2B5EF4-FFF2-40B4-BE49-F238E27FC236}">
                <a16:creationId xmlns:a16="http://schemas.microsoft.com/office/drawing/2014/main" id="{33941D08-8076-71FD-D3B3-4B201E258BEE}"/>
              </a:ext>
            </a:extLst>
          </p:cNvPr>
          <p:cNvGrpSpPr/>
          <p:nvPr/>
        </p:nvGrpSpPr>
        <p:grpSpPr>
          <a:xfrm>
            <a:off x="1656590" y="5975630"/>
            <a:ext cx="592095" cy="555546"/>
            <a:chOff x="833248" y="5773207"/>
            <a:chExt cx="592095" cy="555546"/>
          </a:xfrm>
        </p:grpSpPr>
        <p:sp>
          <p:nvSpPr>
            <p:cNvPr id="90" name="object 13">
              <a:extLst>
                <a:ext uri="{FF2B5EF4-FFF2-40B4-BE49-F238E27FC236}">
                  <a16:creationId xmlns:a16="http://schemas.microsoft.com/office/drawing/2014/main" id="{ECA32513-6066-8AB5-A710-217F954A988E}"/>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1" name="object 9">
              <a:extLst>
                <a:ext uri="{FF2B5EF4-FFF2-40B4-BE49-F238E27FC236}">
                  <a16:creationId xmlns:a16="http://schemas.microsoft.com/office/drawing/2014/main" id="{69B05DF6-99B7-33A0-67E8-CD158A2E02A9}"/>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grpSp>
      <p:sp>
        <p:nvSpPr>
          <p:cNvPr id="92" name="Arrow: Right 91">
            <a:extLst>
              <a:ext uri="{FF2B5EF4-FFF2-40B4-BE49-F238E27FC236}">
                <a16:creationId xmlns:a16="http://schemas.microsoft.com/office/drawing/2014/main" id="{64A57BB9-EDDB-BAE1-80D9-89CE9F9E0CF4}"/>
              </a:ext>
            </a:extLst>
          </p:cNvPr>
          <p:cNvSpPr/>
          <p:nvPr/>
        </p:nvSpPr>
        <p:spPr>
          <a:xfrm>
            <a:off x="3952985" y="4835723"/>
            <a:ext cx="1148977" cy="431162"/>
          </a:xfrm>
          <a:prstGeom prst="righ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93" name="TextBox 92">
            <a:extLst>
              <a:ext uri="{FF2B5EF4-FFF2-40B4-BE49-F238E27FC236}">
                <a16:creationId xmlns:a16="http://schemas.microsoft.com/office/drawing/2014/main" id="{68EB7794-0BB9-A010-5885-428FE2DC450F}"/>
              </a:ext>
            </a:extLst>
          </p:cNvPr>
          <p:cNvSpPr txBox="1"/>
          <p:nvPr/>
        </p:nvSpPr>
        <p:spPr>
          <a:xfrm>
            <a:off x="3845208" y="4449604"/>
            <a:ext cx="1228028" cy="461665"/>
          </a:xfrm>
          <a:prstGeom prst="rect">
            <a:avLst/>
          </a:prstGeom>
          <a:noFill/>
        </p:spPr>
        <p:txBody>
          <a:bodyPr wrap="none" rtlCol="0">
            <a:spAutoFit/>
          </a:bodyPr>
          <a:lstStyle/>
          <a:p>
            <a:r>
              <a:rPr lang="en-US" altLang="zh-CN" sz="2400" dirty="0"/>
              <a:t>Delete 5</a:t>
            </a:r>
            <a:endParaRPr lang="en-SE" sz="2400" dirty="0"/>
          </a:p>
        </p:txBody>
      </p:sp>
      <p:sp>
        <p:nvSpPr>
          <p:cNvPr id="94" name="object 11">
            <a:extLst>
              <a:ext uri="{FF2B5EF4-FFF2-40B4-BE49-F238E27FC236}">
                <a16:creationId xmlns:a16="http://schemas.microsoft.com/office/drawing/2014/main" id="{7655F350-415C-E87C-9069-0343B40E7447}"/>
              </a:ext>
            </a:extLst>
          </p:cNvPr>
          <p:cNvSpPr/>
          <p:nvPr/>
        </p:nvSpPr>
        <p:spPr>
          <a:xfrm>
            <a:off x="6748038" y="5734163"/>
            <a:ext cx="155916" cy="2653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5" name="object 11">
            <a:extLst>
              <a:ext uri="{FF2B5EF4-FFF2-40B4-BE49-F238E27FC236}">
                <a16:creationId xmlns:a16="http://schemas.microsoft.com/office/drawing/2014/main" id="{8587CDE7-EA4D-83A1-3925-2DA394A99299}"/>
              </a:ext>
            </a:extLst>
          </p:cNvPr>
          <p:cNvSpPr/>
          <p:nvPr/>
        </p:nvSpPr>
        <p:spPr>
          <a:xfrm flipH="1">
            <a:off x="7435041" y="4097108"/>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19">
            <a:extLst>
              <a:ext uri="{FF2B5EF4-FFF2-40B4-BE49-F238E27FC236}">
                <a16:creationId xmlns:a16="http://schemas.microsoft.com/office/drawing/2014/main" id="{AB5BEE22-8E6C-32A9-9C6C-B00FCBA3F158}"/>
              </a:ext>
            </a:extLst>
          </p:cNvPr>
          <p:cNvSpPr/>
          <p:nvPr/>
        </p:nvSpPr>
        <p:spPr>
          <a:xfrm>
            <a:off x="6907426" y="363156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7" name="object 9">
            <a:extLst>
              <a:ext uri="{FF2B5EF4-FFF2-40B4-BE49-F238E27FC236}">
                <a16:creationId xmlns:a16="http://schemas.microsoft.com/office/drawing/2014/main" id="{E9A6272A-E2B0-3E24-F4A5-0DDF471EEB7B}"/>
              </a:ext>
            </a:extLst>
          </p:cNvPr>
          <p:cNvSpPr txBox="1"/>
          <p:nvPr/>
        </p:nvSpPr>
        <p:spPr>
          <a:xfrm>
            <a:off x="7044860" y="37626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98" name="object 13">
            <a:extLst>
              <a:ext uri="{FF2B5EF4-FFF2-40B4-BE49-F238E27FC236}">
                <a16:creationId xmlns:a16="http://schemas.microsoft.com/office/drawing/2014/main" id="{8F532EC8-90E6-D93A-8772-C5CA75FE71A6}"/>
              </a:ext>
            </a:extLst>
          </p:cNvPr>
          <p:cNvSpPr/>
          <p:nvPr/>
        </p:nvSpPr>
        <p:spPr>
          <a:xfrm>
            <a:off x="7759018" y="440502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9">
            <a:extLst>
              <a:ext uri="{FF2B5EF4-FFF2-40B4-BE49-F238E27FC236}">
                <a16:creationId xmlns:a16="http://schemas.microsoft.com/office/drawing/2014/main" id="{AA91A57D-7A55-2E0A-7960-04CB26124BB3}"/>
              </a:ext>
            </a:extLst>
          </p:cNvPr>
          <p:cNvSpPr txBox="1"/>
          <p:nvPr/>
        </p:nvSpPr>
        <p:spPr>
          <a:xfrm>
            <a:off x="7896452" y="45342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00" name="object 11">
            <a:extLst>
              <a:ext uri="{FF2B5EF4-FFF2-40B4-BE49-F238E27FC236}">
                <a16:creationId xmlns:a16="http://schemas.microsoft.com/office/drawing/2014/main" id="{12587507-31B4-7073-DBDA-F5F7E499B1DA}"/>
              </a:ext>
            </a:extLst>
          </p:cNvPr>
          <p:cNvSpPr/>
          <p:nvPr/>
        </p:nvSpPr>
        <p:spPr>
          <a:xfrm>
            <a:off x="6706946" y="4151744"/>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11">
            <a:extLst>
              <a:ext uri="{FF2B5EF4-FFF2-40B4-BE49-F238E27FC236}">
                <a16:creationId xmlns:a16="http://schemas.microsoft.com/office/drawing/2014/main" id="{E71B2C82-0BD4-5FFE-2622-6D978F85D7E7}"/>
              </a:ext>
            </a:extLst>
          </p:cNvPr>
          <p:cNvSpPr/>
          <p:nvPr/>
        </p:nvSpPr>
        <p:spPr>
          <a:xfrm>
            <a:off x="5883464" y="4852418"/>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2" name="object 13">
            <a:extLst>
              <a:ext uri="{FF2B5EF4-FFF2-40B4-BE49-F238E27FC236}">
                <a16:creationId xmlns:a16="http://schemas.microsoft.com/office/drawing/2014/main" id="{D907A981-074E-A275-ABBE-F56DFD0C39F9}"/>
              </a:ext>
            </a:extLst>
          </p:cNvPr>
          <p:cNvSpPr/>
          <p:nvPr/>
        </p:nvSpPr>
        <p:spPr>
          <a:xfrm>
            <a:off x="5421205" y="518514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3" name="object 9">
            <a:extLst>
              <a:ext uri="{FF2B5EF4-FFF2-40B4-BE49-F238E27FC236}">
                <a16:creationId xmlns:a16="http://schemas.microsoft.com/office/drawing/2014/main" id="{15C66191-22BE-3733-DDC9-6F30387568F6}"/>
              </a:ext>
            </a:extLst>
          </p:cNvPr>
          <p:cNvSpPr txBox="1"/>
          <p:nvPr/>
        </p:nvSpPr>
        <p:spPr>
          <a:xfrm>
            <a:off x="5558638" y="530570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sp>
        <p:nvSpPr>
          <p:cNvPr id="104" name="object 11">
            <a:extLst>
              <a:ext uri="{FF2B5EF4-FFF2-40B4-BE49-F238E27FC236}">
                <a16:creationId xmlns:a16="http://schemas.microsoft.com/office/drawing/2014/main" id="{D49AA8E8-E63D-DE2C-6F88-DFB2D86EF41A}"/>
              </a:ext>
            </a:extLst>
          </p:cNvPr>
          <p:cNvSpPr/>
          <p:nvPr/>
        </p:nvSpPr>
        <p:spPr>
          <a:xfrm>
            <a:off x="7757745" y="4916957"/>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5" name="object 13">
            <a:extLst>
              <a:ext uri="{FF2B5EF4-FFF2-40B4-BE49-F238E27FC236}">
                <a16:creationId xmlns:a16="http://schemas.microsoft.com/office/drawing/2014/main" id="{B565C411-546E-5654-467E-46A749B358C6}"/>
              </a:ext>
            </a:extLst>
          </p:cNvPr>
          <p:cNvSpPr/>
          <p:nvPr/>
        </p:nvSpPr>
        <p:spPr>
          <a:xfrm>
            <a:off x="7435041" y="509513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6" name="object 9">
            <a:extLst>
              <a:ext uri="{FF2B5EF4-FFF2-40B4-BE49-F238E27FC236}">
                <a16:creationId xmlns:a16="http://schemas.microsoft.com/office/drawing/2014/main" id="{B33F44F8-D6D4-B010-C4A8-C711FBDCC4E6}"/>
              </a:ext>
            </a:extLst>
          </p:cNvPr>
          <p:cNvSpPr txBox="1"/>
          <p:nvPr/>
        </p:nvSpPr>
        <p:spPr>
          <a:xfrm>
            <a:off x="7572475" y="522433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07" name="object 13">
            <a:extLst>
              <a:ext uri="{FF2B5EF4-FFF2-40B4-BE49-F238E27FC236}">
                <a16:creationId xmlns:a16="http://schemas.microsoft.com/office/drawing/2014/main" id="{375A3CD1-63C4-D3D6-7E9E-84A120748982}"/>
              </a:ext>
            </a:extLst>
          </p:cNvPr>
          <p:cNvSpPr/>
          <p:nvPr/>
        </p:nvSpPr>
        <p:spPr>
          <a:xfrm>
            <a:off x="6178058" y="43970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8" name="object 9">
            <a:extLst>
              <a:ext uri="{FF2B5EF4-FFF2-40B4-BE49-F238E27FC236}">
                <a16:creationId xmlns:a16="http://schemas.microsoft.com/office/drawing/2014/main" id="{870FDAAA-31A2-ABC0-B386-A11A4B480587}"/>
              </a:ext>
            </a:extLst>
          </p:cNvPr>
          <p:cNvSpPr txBox="1"/>
          <p:nvPr/>
        </p:nvSpPr>
        <p:spPr>
          <a:xfrm>
            <a:off x="6315492" y="452629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109" name="object 11">
            <a:extLst>
              <a:ext uri="{FF2B5EF4-FFF2-40B4-BE49-F238E27FC236}">
                <a16:creationId xmlns:a16="http://schemas.microsoft.com/office/drawing/2014/main" id="{9FAFB524-7ED7-4EE8-5CB9-1CF3B1A3F30C}"/>
              </a:ext>
            </a:extLst>
          </p:cNvPr>
          <p:cNvSpPr/>
          <p:nvPr/>
        </p:nvSpPr>
        <p:spPr>
          <a:xfrm flipH="1">
            <a:off x="6652026" y="4888774"/>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110" name="Group 109">
            <a:extLst>
              <a:ext uri="{FF2B5EF4-FFF2-40B4-BE49-F238E27FC236}">
                <a16:creationId xmlns:a16="http://schemas.microsoft.com/office/drawing/2014/main" id="{1D4BDCC6-0C3C-9CD9-0262-B8D8CFFBE540}"/>
              </a:ext>
            </a:extLst>
          </p:cNvPr>
          <p:cNvGrpSpPr/>
          <p:nvPr/>
        </p:nvGrpSpPr>
        <p:grpSpPr>
          <a:xfrm>
            <a:off x="6748038" y="5234638"/>
            <a:ext cx="592095" cy="555546"/>
            <a:chOff x="833248" y="5773207"/>
            <a:chExt cx="592095" cy="555546"/>
          </a:xfrm>
        </p:grpSpPr>
        <p:sp>
          <p:nvSpPr>
            <p:cNvPr id="111" name="object 13">
              <a:extLst>
                <a:ext uri="{FF2B5EF4-FFF2-40B4-BE49-F238E27FC236}">
                  <a16:creationId xmlns:a16="http://schemas.microsoft.com/office/drawing/2014/main" id="{2C8215FC-D6D1-E100-6A79-D56A99EB4A93}"/>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2" name="object 9">
              <a:extLst>
                <a:ext uri="{FF2B5EF4-FFF2-40B4-BE49-F238E27FC236}">
                  <a16:creationId xmlns:a16="http://schemas.microsoft.com/office/drawing/2014/main" id="{A54CE79A-ECCB-4F16-6955-D7E9ADF3D48E}"/>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grpSp>
        <p:nvGrpSpPr>
          <p:cNvPr id="113" name="Group 112">
            <a:extLst>
              <a:ext uri="{FF2B5EF4-FFF2-40B4-BE49-F238E27FC236}">
                <a16:creationId xmlns:a16="http://schemas.microsoft.com/office/drawing/2014/main" id="{B1E52034-FFB3-FA9D-9D80-CC9D99AAF106}"/>
              </a:ext>
            </a:extLst>
          </p:cNvPr>
          <p:cNvGrpSpPr/>
          <p:nvPr/>
        </p:nvGrpSpPr>
        <p:grpSpPr>
          <a:xfrm>
            <a:off x="6486472" y="5967696"/>
            <a:ext cx="592095" cy="555546"/>
            <a:chOff x="833248" y="5773207"/>
            <a:chExt cx="592095" cy="555546"/>
          </a:xfrm>
        </p:grpSpPr>
        <p:sp>
          <p:nvSpPr>
            <p:cNvPr id="114" name="object 13">
              <a:extLst>
                <a:ext uri="{FF2B5EF4-FFF2-40B4-BE49-F238E27FC236}">
                  <a16:creationId xmlns:a16="http://schemas.microsoft.com/office/drawing/2014/main" id="{C1E4819B-9ADB-087D-715A-98CE4FC983AB}"/>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5" name="object 9">
              <a:extLst>
                <a:ext uri="{FF2B5EF4-FFF2-40B4-BE49-F238E27FC236}">
                  <a16:creationId xmlns:a16="http://schemas.microsoft.com/office/drawing/2014/main" id="{DBFB7000-66B0-294F-861B-0F3F91AF4600}"/>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grpSp>
      <p:sp>
        <p:nvSpPr>
          <p:cNvPr id="116" name="Rectangle 115">
            <a:extLst>
              <a:ext uri="{FF2B5EF4-FFF2-40B4-BE49-F238E27FC236}">
                <a16:creationId xmlns:a16="http://schemas.microsoft.com/office/drawing/2014/main" id="{9F1F0854-46FA-0ECF-843E-81C939D50EF7}"/>
              </a:ext>
            </a:extLst>
          </p:cNvPr>
          <p:cNvSpPr/>
          <p:nvPr/>
        </p:nvSpPr>
        <p:spPr>
          <a:xfrm>
            <a:off x="3521969" y="2349943"/>
            <a:ext cx="1812472" cy="646331"/>
          </a:xfrm>
          <a:prstGeom prst="rect">
            <a:avLst/>
          </a:prstGeom>
          <a:solidFill>
            <a:schemeClr val="accent1"/>
          </a:solidFill>
        </p:spPr>
        <p:txBody>
          <a:bodyPr wrap="square">
            <a:spAutoFit/>
          </a:bodyPr>
          <a:lstStyle/>
          <a:p>
            <a:pPr algn="ctr"/>
            <a:r>
              <a:rPr lang="en-US" altLang="zh-CN" dirty="0">
                <a:solidFill>
                  <a:schemeClr val="bg1"/>
                </a:solidFill>
                <a:latin typeface="Arial"/>
                <a:cs typeface="Arial"/>
              </a:rPr>
              <a:t>If leaf node: Delete it directly</a:t>
            </a:r>
            <a:endParaRPr lang="en-US" dirty="0">
              <a:solidFill>
                <a:schemeClr val="bg1"/>
              </a:solidFill>
              <a:latin typeface="Arial"/>
              <a:cs typeface="Arial"/>
            </a:endParaRPr>
          </a:p>
        </p:txBody>
      </p:sp>
      <p:sp>
        <p:nvSpPr>
          <p:cNvPr id="117" name="Rectangle 116">
            <a:extLst>
              <a:ext uri="{FF2B5EF4-FFF2-40B4-BE49-F238E27FC236}">
                <a16:creationId xmlns:a16="http://schemas.microsoft.com/office/drawing/2014/main" id="{C1F4A052-2C2B-409B-0F73-084EEF28D6F2}"/>
              </a:ext>
            </a:extLst>
          </p:cNvPr>
          <p:cNvSpPr/>
          <p:nvPr/>
        </p:nvSpPr>
        <p:spPr>
          <a:xfrm>
            <a:off x="3505390" y="5390753"/>
            <a:ext cx="1854215" cy="646331"/>
          </a:xfrm>
          <a:prstGeom prst="rect">
            <a:avLst/>
          </a:prstGeom>
          <a:solidFill>
            <a:schemeClr val="accent1"/>
          </a:solidFill>
        </p:spPr>
        <p:txBody>
          <a:bodyPr wrap="square">
            <a:spAutoFit/>
          </a:bodyPr>
          <a:lstStyle/>
          <a:p>
            <a:pPr algn="ctr"/>
            <a:r>
              <a:rPr lang="en-US" dirty="0">
                <a:solidFill>
                  <a:schemeClr val="bg1"/>
                </a:solidFill>
                <a:latin typeface="Arial"/>
                <a:cs typeface="Arial"/>
              </a:rPr>
              <a:t>If only one child:</a:t>
            </a:r>
          </a:p>
          <a:p>
            <a:pPr algn="ctr"/>
            <a:r>
              <a:rPr lang="en-US" dirty="0">
                <a:solidFill>
                  <a:schemeClr val="bg1"/>
                </a:solidFill>
                <a:latin typeface="Arial"/>
                <a:cs typeface="Arial"/>
              </a:rPr>
              <a:t> hoist child</a:t>
            </a:r>
          </a:p>
        </p:txBody>
      </p:sp>
      <p:sp>
        <p:nvSpPr>
          <p:cNvPr id="118" name="Title 1">
            <a:extLst>
              <a:ext uri="{FF2B5EF4-FFF2-40B4-BE49-F238E27FC236}">
                <a16:creationId xmlns:a16="http://schemas.microsoft.com/office/drawing/2014/main" id="{D9716818-F6FE-3ABA-C3EF-673AE91D049E}"/>
              </a:ext>
            </a:extLst>
          </p:cNvPr>
          <p:cNvSpPr txBox="1">
            <a:spLocks/>
          </p:cNvSpPr>
          <p:nvPr/>
        </p:nvSpPr>
        <p:spPr>
          <a:xfrm>
            <a:off x="588328" y="-265822"/>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US" altLang="zh-CN" dirty="0"/>
              <a:t>BST </a:t>
            </a:r>
            <a:r>
              <a:rPr lang="en-US" dirty="0"/>
              <a:t>Deletion</a:t>
            </a:r>
          </a:p>
        </p:txBody>
      </p:sp>
    </p:spTree>
    <p:extLst>
      <p:ext uri="{BB962C8B-B14F-4D97-AF65-F5344CB8AC3E}">
        <p14:creationId xmlns:p14="http://schemas.microsoft.com/office/powerpoint/2010/main" val="270630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dissolve">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dissolve">
                                      <p:cBhvr>
                                        <p:cTn id="1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66CE0-1348-A7E6-D438-3F82EB5C4A78}"/>
            </a:ext>
          </a:extLst>
        </p:cNvPr>
        <p:cNvGrpSpPr/>
        <p:nvPr/>
      </p:nvGrpSpPr>
      <p:grpSpPr>
        <a:xfrm>
          <a:off x="0" y="0"/>
          <a:ext cx="0" cy="0"/>
          <a:chOff x="0" y="0"/>
          <a:chExt cx="0" cy="0"/>
        </a:xfrm>
      </p:grpSpPr>
      <p:sp>
        <p:nvSpPr>
          <p:cNvPr id="4" name="object 11">
            <a:extLst>
              <a:ext uri="{FF2B5EF4-FFF2-40B4-BE49-F238E27FC236}">
                <a16:creationId xmlns:a16="http://schemas.microsoft.com/office/drawing/2014/main" id="{FB03F772-18C6-4904-B9B2-0B0DFAEF2F1A}"/>
              </a:ext>
            </a:extLst>
          </p:cNvPr>
          <p:cNvSpPr/>
          <p:nvPr/>
        </p:nvSpPr>
        <p:spPr>
          <a:xfrm>
            <a:off x="1858681" y="2762891"/>
            <a:ext cx="155916" cy="2653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1">
            <a:extLst>
              <a:ext uri="{FF2B5EF4-FFF2-40B4-BE49-F238E27FC236}">
                <a16:creationId xmlns:a16="http://schemas.microsoft.com/office/drawing/2014/main" id="{98293CD2-01EC-0731-156C-7DA944932373}"/>
              </a:ext>
            </a:extLst>
          </p:cNvPr>
          <p:cNvSpPr/>
          <p:nvPr/>
        </p:nvSpPr>
        <p:spPr>
          <a:xfrm flipH="1">
            <a:off x="2545684" y="1125836"/>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576986BD-3704-ACF7-1742-2B4F29D5EFFA}"/>
              </a:ext>
            </a:extLst>
          </p:cNvPr>
          <p:cNvSpPr/>
          <p:nvPr/>
        </p:nvSpPr>
        <p:spPr>
          <a:xfrm>
            <a:off x="2018069" y="66029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31231AF7-CA37-3FF3-7781-4F80A34DDD6F}"/>
              </a:ext>
            </a:extLst>
          </p:cNvPr>
          <p:cNvSpPr txBox="1"/>
          <p:nvPr/>
        </p:nvSpPr>
        <p:spPr>
          <a:xfrm>
            <a:off x="2155503" y="79139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8" name="object 13">
            <a:extLst>
              <a:ext uri="{FF2B5EF4-FFF2-40B4-BE49-F238E27FC236}">
                <a16:creationId xmlns:a16="http://schemas.microsoft.com/office/drawing/2014/main" id="{CC80359C-E20E-E826-1DF7-96DBABC5E011}"/>
              </a:ext>
            </a:extLst>
          </p:cNvPr>
          <p:cNvSpPr/>
          <p:nvPr/>
        </p:nvSpPr>
        <p:spPr>
          <a:xfrm>
            <a:off x="2869661" y="14337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626FDCE-86E7-F196-E21B-91D53BA02FC7}"/>
              </a:ext>
            </a:extLst>
          </p:cNvPr>
          <p:cNvSpPr txBox="1"/>
          <p:nvPr/>
        </p:nvSpPr>
        <p:spPr>
          <a:xfrm>
            <a:off x="3007095" y="156295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0" name="object 11">
            <a:extLst>
              <a:ext uri="{FF2B5EF4-FFF2-40B4-BE49-F238E27FC236}">
                <a16:creationId xmlns:a16="http://schemas.microsoft.com/office/drawing/2014/main" id="{477020DC-055D-7662-7E37-00D742290F07}"/>
              </a:ext>
            </a:extLst>
          </p:cNvPr>
          <p:cNvSpPr/>
          <p:nvPr/>
        </p:nvSpPr>
        <p:spPr>
          <a:xfrm>
            <a:off x="1817589" y="1180472"/>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1">
            <a:extLst>
              <a:ext uri="{FF2B5EF4-FFF2-40B4-BE49-F238E27FC236}">
                <a16:creationId xmlns:a16="http://schemas.microsoft.com/office/drawing/2014/main" id="{DC2F1106-1A51-049D-DBD6-3D2215E92AA0}"/>
              </a:ext>
            </a:extLst>
          </p:cNvPr>
          <p:cNvSpPr/>
          <p:nvPr/>
        </p:nvSpPr>
        <p:spPr>
          <a:xfrm>
            <a:off x="994107" y="1881146"/>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8CF80767-E457-BD01-CFB6-B297C55C4ACA}"/>
              </a:ext>
            </a:extLst>
          </p:cNvPr>
          <p:cNvSpPr/>
          <p:nvPr/>
        </p:nvSpPr>
        <p:spPr>
          <a:xfrm>
            <a:off x="531848" y="221387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9">
            <a:extLst>
              <a:ext uri="{FF2B5EF4-FFF2-40B4-BE49-F238E27FC236}">
                <a16:creationId xmlns:a16="http://schemas.microsoft.com/office/drawing/2014/main" id="{76C2E016-78C3-5C21-99F2-90A9B3D8F66D}"/>
              </a:ext>
            </a:extLst>
          </p:cNvPr>
          <p:cNvSpPr txBox="1"/>
          <p:nvPr/>
        </p:nvSpPr>
        <p:spPr>
          <a:xfrm>
            <a:off x="669281" y="233443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4" name="object 11">
            <a:extLst>
              <a:ext uri="{FF2B5EF4-FFF2-40B4-BE49-F238E27FC236}">
                <a16:creationId xmlns:a16="http://schemas.microsoft.com/office/drawing/2014/main" id="{FE64590A-B8E1-156A-E286-945236B45DDF}"/>
              </a:ext>
            </a:extLst>
          </p:cNvPr>
          <p:cNvSpPr/>
          <p:nvPr/>
        </p:nvSpPr>
        <p:spPr>
          <a:xfrm>
            <a:off x="2868388" y="1945685"/>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8527527C-FDDD-F0DC-C421-04C3AF114A4A}"/>
              </a:ext>
            </a:extLst>
          </p:cNvPr>
          <p:cNvSpPr/>
          <p:nvPr/>
        </p:nvSpPr>
        <p:spPr>
          <a:xfrm>
            <a:off x="2545684" y="212385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8E5F2A94-401D-DBC2-FB12-A1B5D2AC9D92}"/>
              </a:ext>
            </a:extLst>
          </p:cNvPr>
          <p:cNvSpPr txBox="1"/>
          <p:nvPr/>
        </p:nvSpPr>
        <p:spPr>
          <a:xfrm>
            <a:off x="2683118" y="225305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7" name="object 13">
            <a:extLst>
              <a:ext uri="{FF2B5EF4-FFF2-40B4-BE49-F238E27FC236}">
                <a16:creationId xmlns:a16="http://schemas.microsoft.com/office/drawing/2014/main" id="{51AB8901-1C1A-A2BB-3929-F471D6EC5BB1}"/>
              </a:ext>
            </a:extLst>
          </p:cNvPr>
          <p:cNvSpPr/>
          <p:nvPr/>
        </p:nvSpPr>
        <p:spPr>
          <a:xfrm>
            <a:off x="1288701" y="142582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FF000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38F8258B-D17C-927B-A51B-97D2BC02F4F8}"/>
              </a:ext>
            </a:extLst>
          </p:cNvPr>
          <p:cNvSpPr txBox="1"/>
          <p:nvPr/>
        </p:nvSpPr>
        <p:spPr>
          <a:xfrm>
            <a:off x="1426135" y="1555024"/>
            <a:ext cx="317225" cy="258404"/>
          </a:xfrm>
          <a:prstGeom prst="rect">
            <a:avLst/>
          </a:prstGeom>
          <a:solidFill>
            <a:srgbClr val="FF000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19" name="object 11">
            <a:extLst>
              <a:ext uri="{FF2B5EF4-FFF2-40B4-BE49-F238E27FC236}">
                <a16:creationId xmlns:a16="http://schemas.microsoft.com/office/drawing/2014/main" id="{A95C97D7-F552-3B74-F62C-3A9B541CECE8}"/>
              </a:ext>
            </a:extLst>
          </p:cNvPr>
          <p:cNvSpPr/>
          <p:nvPr/>
        </p:nvSpPr>
        <p:spPr>
          <a:xfrm flipH="1">
            <a:off x="937078" y="2757060"/>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20" name="Group 19">
            <a:extLst>
              <a:ext uri="{FF2B5EF4-FFF2-40B4-BE49-F238E27FC236}">
                <a16:creationId xmlns:a16="http://schemas.microsoft.com/office/drawing/2014/main" id="{111153DE-EDDA-0594-5CF8-047057437E39}"/>
              </a:ext>
            </a:extLst>
          </p:cNvPr>
          <p:cNvGrpSpPr/>
          <p:nvPr/>
        </p:nvGrpSpPr>
        <p:grpSpPr>
          <a:xfrm>
            <a:off x="909801" y="2996424"/>
            <a:ext cx="592095" cy="555546"/>
            <a:chOff x="833248" y="5773207"/>
            <a:chExt cx="592095" cy="555546"/>
          </a:xfrm>
          <a:solidFill>
            <a:srgbClr val="92D050"/>
          </a:solidFill>
        </p:grpSpPr>
        <p:sp>
          <p:nvSpPr>
            <p:cNvPr id="21" name="object 13">
              <a:extLst>
                <a:ext uri="{FF2B5EF4-FFF2-40B4-BE49-F238E27FC236}">
                  <a16:creationId xmlns:a16="http://schemas.microsoft.com/office/drawing/2014/main" id="{9DD70ACE-5C7B-FC98-7790-5FCDC8C6FCAD}"/>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grp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AAF63E28-6A2E-D7C5-FFE9-9F6445EC3CB5}"/>
                </a:ext>
              </a:extLst>
            </p:cNvPr>
            <p:cNvSpPr txBox="1"/>
            <p:nvPr/>
          </p:nvSpPr>
          <p:spPr>
            <a:xfrm>
              <a:off x="970681" y="5893768"/>
              <a:ext cx="317225" cy="258404"/>
            </a:xfrm>
            <a:prstGeom prst="rect">
              <a:avLst/>
            </a:prstGeom>
            <a:grp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24" name="object 11">
            <a:extLst>
              <a:ext uri="{FF2B5EF4-FFF2-40B4-BE49-F238E27FC236}">
                <a16:creationId xmlns:a16="http://schemas.microsoft.com/office/drawing/2014/main" id="{36D6D5DA-0EDA-25F4-6250-787DBB5006F5}"/>
              </a:ext>
            </a:extLst>
          </p:cNvPr>
          <p:cNvSpPr/>
          <p:nvPr/>
        </p:nvSpPr>
        <p:spPr>
          <a:xfrm flipH="1">
            <a:off x="1762669" y="1917502"/>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25" name="Group 24">
            <a:extLst>
              <a:ext uri="{FF2B5EF4-FFF2-40B4-BE49-F238E27FC236}">
                <a16:creationId xmlns:a16="http://schemas.microsoft.com/office/drawing/2014/main" id="{5F1F27E3-28C4-4096-9C4D-53CC7104CB89}"/>
              </a:ext>
            </a:extLst>
          </p:cNvPr>
          <p:cNvGrpSpPr/>
          <p:nvPr/>
        </p:nvGrpSpPr>
        <p:grpSpPr>
          <a:xfrm>
            <a:off x="1858681" y="2263366"/>
            <a:ext cx="592095" cy="555546"/>
            <a:chOff x="833248" y="5773207"/>
            <a:chExt cx="592095" cy="555546"/>
          </a:xfrm>
        </p:grpSpPr>
        <p:sp>
          <p:nvSpPr>
            <p:cNvPr id="26" name="object 13">
              <a:extLst>
                <a:ext uri="{FF2B5EF4-FFF2-40B4-BE49-F238E27FC236}">
                  <a16:creationId xmlns:a16="http://schemas.microsoft.com/office/drawing/2014/main" id="{D2E5A27C-60A1-EF90-CD4F-CAC91FC93C62}"/>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9">
              <a:extLst>
                <a:ext uri="{FF2B5EF4-FFF2-40B4-BE49-F238E27FC236}">
                  <a16:creationId xmlns:a16="http://schemas.microsoft.com/office/drawing/2014/main" id="{1A28F866-E164-9727-8074-1243A1346FD3}"/>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grpSp>
        <p:nvGrpSpPr>
          <p:cNvPr id="30" name="Group 29">
            <a:extLst>
              <a:ext uri="{FF2B5EF4-FFF2-40B4-BE49-F238E27FC236}">
                <a16:creationId xmlns:a16="http://schemas.microsoft.com/office/drawing/2014/main" id="{DC76C674-8413-E334-3EE7-6739210F4E7B}"/>
              </a:ext>
            </a:extLst>
          </p:cNvPr>
          <p:cNvGrpSpPr/>
          <p:nvPr/>
        </p:nvGrpSpPr>
        <p:grpSpPr>
          <a:xfrm>
            <a:off x="1597115" y="2996424"/>
            <a:ext cx="592095" cy="555546"/>
            <a:chOff x="833248" y="5773207"/>
            <a:chExt cx="592095" cy="555546"/>
          </a:xfrm>
        </p:grpSpPr>
        <p:sp>
          <p:nvSpPr>
            <p:cNvPr id="31" name="object 13">
              <a:extLst>
                <a:ext uri="{FF2B5EF4-FFF2-40B4-BE49-F238E27FC236}">
                  <a16:creationId xmlns:a16="http://schemas.microsoft.com/office/drawing/2014/main" id="{B6247409-DFE4-0FB8-1CB9-9DA4D53856F3}"/>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9">
              <a:extLst>
                <a:ext uri="{FF2B5EF4-FFF2-40B4-BE49-F238E27FC236}">
                  <a16:creationId xmlns:a16="http://schemas.microsoft.com/office/drawing/2014/main" id="{B668CE6E-6979-7EE2-4C7E-0A29710C83CB}"/>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grpSp>
      <p:sp>
        <p:nvSpPr>
          <p:cNvPr id="38" name="Arrow: Right 37">
            <a:extLst>
              <a:ext uri="{FF2B5EF4-FFF2-40B4-BE49-F238E27FC236}">
                <a16:creationId xmlns:a16="http://schemas.microsoft.com/office/drawing/2014/main" id="{036D9CB5-A365-CB32-8E03-0ED19B686174}"/>
              </a:ext>
            </a:extLst>
          </p:cNvPr>
          <p:cNvSpPr/>
          <p:nvPr/>
        </p:nvSpPr>
        <p:spPr>
          <a:xfrm>
            <a:off x="3893510" y="1856517"/>
            <a:ext cx="1148977" cy="431162"/>
          </a:xfrm>
          <a:prstGeom prst="righ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39" name="TextBox 38">
            <a:extLst>
              <a:ext uri="{FF2B5EF4-FFF2-40B4-BE49-F238E27FC236}">
                <a16:creationId xmlns:a16="http://schemas.microsoft.com/office/drawing/2014/main" id="{31D53E7F-16BA-8EC7-0CFB-8E66CB9417A9}"/>
              </a:ext>
            </a:extLst>
          </p:cNvPr>
          <p:cNvSpPr txBox="1"/>
          <p:nvPr/>
        </p:nvSpPr>
        <p:spPr>
          <a:xfrm>
            <a:off x="3785733" y="1470398"/>
            <a:ext cx="1383520" cy="461665"/>
          </a:xfrm>
          <a:prstGeom prst="rect">
            <a:avLst/>
          </a:prstGeom>
          <a:noFill/>
        </p:spPr>
        <p:txBody>
          <a:bodyPr wrap="none" rtlCol="0">
            <a:spAutoFit/>
          </a:bodyPr>
          <a:lstStyle/>
          <a:p>
            <a:r>
              <a:rPr lang="en-US" altLang="zh-CN" sz="2400" dirty="0"/>
              <a:t>Delete 10</a:t>
            </a:r>
            <a:endParaRPr lang="en-SE" sz="2400" dirty="0"/>
          </a:p>
        </p:txBody>
      </p:sp>
      <p:sp>
        <p:nvSpPr>
          <p:cNvPr id="41" name="object 11">
            <a:extLst>
              <a:ext uri="{FF2B5EF4-FFF2-40B4-BE49-F238E27FC236}">
                <a16:creationId xmlns:a16="http://schemas.microsoft.com/office/drawing/2014/main" id="{A4D2F73E-89F1-E5C1-CF6D-D6D66724AC56}"/>
              </a:ext>
            </a:extLst>
          </p:cNvPr>
          <p:cNvSpPr/>
          <p:nvPr/>
        </p:nvSpPr>
        <p:spPr>
          <a:xfrm flipH="1">
            <a:off x="7375566" y="1117902"/>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19">
            <a:extLst>
              <a:ext uri="{FF2B5EF4-FFF2-40B4-BE49-F238E27FC236}">
                <a16:creationId xmlns:a16="http://schemas.microsoft.com/office/drawing/2014/main" id="{0C5BF4A0-3C83-10F9-C20C-0BE79870A7A4}"/>
              </a:ext>
            </a:extLst>
          </p:cNvPr>
          <p:cNvSpPr/>
          <p:nvPr/>
        </p:nvSpPr>
        <p:spPr>
          <a:xfrm>
            <a:off x="6847951" y="65236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3" name="object 9">
            <a:extLst>
              <a:ext uri="{FF2B5EF4-FFF2-40B4-BE49-F238E27FC236}">
                <a16:creationId xmlns:a16="http://schemas.microsoft.com/office/drawing/2014/main" id="{8F007881-249C-BDEA-58B4-F4861EDB4CFD}"/>
              </a:ext>
            </a:extLst>
          </p:cNvPr>
          <p:cNvSpPr txBox="1"/>
          <p:nvPr/>
        </p:nvSpPr>
        <p:spPr>
          <a:xfrm>
            <a:off x="6985385" y="7834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44" name="object 13">
            <a:extLst>
              <a:ext uri="{FF2B5EF4-FFF2-40B4-BE49-F238E27FC236}">
                <a16:creationId xmlns:a16="http://schemas.microsoft.com/office/drawing/2014/main" id="{80197565-3649-9061-E2BA-4CBF2353397B}"/>
              </a:ext>
            </a:extLst>
          </p:cNvPr>
          <p:cNvSpPr/>
          <p:nvPr/>
        </p:nvSpPr>
        <p:spPr>
          <a:xfrm>
            <a:off x="7699543" y="142582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5" name="object 9">
            <a:extLst>
              <a:ext uri="{FF2B5EF4-FFF2-40B4-BE49-F238E27FC236}">
                <a16:creationId xmlns:a16="http://schemas.microsoft.com/office/drawing/2014/main" id="{AAE1BA42-6C0D-0B01-34C3-64FE58AF8B69}"/>
              </a:ext>
            </a:extLst>
          </p:cNvPr>
          <p:cNvSpPr txBox="1"/>
          <p:nvPr/>
        </p:nvSpPr>
        <p:spPr>
          <a:xfrm>
            <a:off x="7836977" y="155502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46" name="object 11">
            <a:extLst>
              <a:ext uri="{FF2B5EF4-FFF2-40B4-BE49-F238E27FC236}">
                <a16:creationId xmlns:a16="http://schemas.microsoft.com/office/drawing/2014/main" id="{DA7BD92C-9E5C-D783-271E-B0816693C6E1}"/>
              </a:ext>
            </a:extLst>
          </p:cNvPr>
          <p:cNvSpPr/>
          <p:nvPr/>
        </p:nvSpPr>
        <p:spPr>
          <a:xfrm>
            <a:off x="6647471" y="1172538"/>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7" name="object 11">
            <a:extLst>
              <a:ext uri="{FF2B5EF4-FFF2-40B4-BE49-F238E27FC236}">
                <a16:creationId xmlns:a16="http://schemas.microsoft.com/office/drawing/2014/main" id="{C45819FD-95CF-3018-2E46-DDC09FBC8600}"/>
              </a:ext>
            </a:extLst>
          </p:cNvPr>
          <p:cNvSpPr/>
          <p:nvPr/>
        </p:nvSpPr>
        <p:spPr>
          <a:xfrm>
            <a:off x="5823989" y="1873212"/>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8" name="object 13">
            <a:extLst>
              <a:ext uri="{FF2B5EF4-FFF2-40B4-BE49-F238E27FC236}">
                <a16:creationId xmlns:a16="http://schemas.microsoft.com/office/drawing/2014/main" id="{C6BAC047-E846-D260-F559-B088CCBC62F7}"/>
              </a:ext>
            </a:extLst>
          </p:cNvPr>
          <p:cNvSpPr/>
          <p:nvPr/>
        </p:nvSpPr>
        <p:spPr>
          <a:xfrm>
            <a:off x="5361730" y="220593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9">
            <a:extLst>
              <a:ext uri="{FF2B5EF4-FFF2-40B4-BE49-F238E27FC236}">
                <a16:creationId xmlns:a16="http://schemas.microsoft.com/office/drawing/2014/main" id="{0FC259F8-0862-1862-CE8F-80C172AA65BD}"/>
              </a:ext>
            </a:extLst>
          </p:cNvPr>
          <p:cNvSpPr txBox="1"/>
          <p:nvPr/>
        </p:nvSpPr>
        <p:spPr>
          <a:xfrm>
            <a:off x="5499163" y="232649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50" name="object 11">
            <a:extLst>
              <a:ext uri="{FF2B5EF4-FFF2-40B4-BE49-F238E27FC236}">
                <a16:creationId xmlns:a16="http://schemas.microsoft.com/office/drawing/2014/main" id="{E60B8FA5-C1CD-639E-876B-BCF3FF6D184E}"/>
              </a:ext>
            </a:extLst>
          </p:cNvPr>
          <p:cNvSpPr/>
          <p:nvPr/>
        </p:nvSpPr>
        <p:spPr>
          <a:xfrm>
            <a:off x="7698270" y="1937751"/>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1" name="object 13">
            <a:extLst>
              <a:ext uri="{FF2B5EF4-FFF2-40B4-BE49-F238E27FC236}">
                <a16:creationId xmlns:a16="http://schemas.microsoft.com/office/drawing/2014/main" id="{E3EE863F-CFA2-0E5A-A51D-6938B02279DF}"/>
              </a:ext>
            </a:extLst>
          </p:cNvPr>
          <p:cNvSpPr/>
          <p:nvPr/>
        </p:nvSpPr>
        <p:spPr>
          <a:xfrm>
            <a:off x="7375566" y="211592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2" name="object 9">
            <a:extLst>
              <a:ext uri="{FF2B5EF4-FFF2-40B4-BE49-F238E27FC236}">
                <a16:creationId xmlns:a16="http://schemas.microsoft.com/office/drawing/2014/main" id="{829975D6-218D-971B-EBDD-A5A88B56C802}"/>
              </a:ext>
            </a:extLst>
          </p:cNvPr>
          <p:cNvSpPr txBox="1"/>
          <p:nvPr/>
        </p:nvSpPr>
        <p:spPr>
          <a:xfrm>
            <a:off x="7513000" y="224512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53" name="object 13">
            <a:extLst>
              <a:ext uri="{FF2B5EF4-FFF2-40B4-BE49-F238E27FC236}">
                <a16:creationId xmlns:a16="http://schemas.microsoft.com/office/drawing/2014/main" id="{03FBD5AE-4CBF-AC99-90E1-6B3E69A081A4}"/>
              </a:ext>
            </a:extLst>
          </p:cNvPr>
          <p:cNvSpPr/>
          <p:nvPr/>
        </p:nvSpPr>
        <p:spPr>
          <a:xfrm>
            <a:off x="6118583" y="141788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9">
            <a:extLst>
              <a:ext uri="{FF2B5EF4-FFF2-40B4-BE49-F238E27FC236}">
                <a16:creationId xmlns:a16="http://schemas.microsoft.com/office/drawing/2014/main" id="{B2B526B6-713D-3640-00A6-009D75A8CBBE}"/>
              </a:ext>
            </a:extLst>
          </p:cNvPr>
          <p:cNvSpPr txBox="1"/>
          <p:nvPr/>
        </p:nvSpPr>
        <p:spPr>
          <a:xfrm>
            <a:off x="6256017" y="154709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59" name="object 11">
            <a:extLst>
              <a:ext uri="{FF2B5EF4-FFF2-40B4-BE49-F238E27FC236}">
                <a16:creationId xmlns:a16="http://schemas.microsoft.com/office/drawing/2014/main" id="{50C045F2-D268-2C2D-5491-EC69288119D3}"/>
              </a:ext>
            </a:extLst>
          </p:cNvPr>
          <p:cNvSpPr/>
          <p:nvPr/>
        </p:nvSpPr>
        <p:spPr>
          <a:xfrm flipH="1">
            <a:off x="6592551" y="1909568"/>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60" name="Group 59">
            <a:extLst>
              <a:ext uri="{FF2B5EF4-FFF2-40B4-BE49-F238E27FC236}">
                <a16:creationId xmlns:a16="http://schemas.microsoft.com/office/drawing/2014/main" id="{80FC0DB7-951E-424D-D6B1-57EBB2C3A291}"/>
              </a:ext>
            </a:extLst>
          </p:cNvPr>
          <p:cNvGrpSpPr/>
          <p:nvPr/>
        </p:nvGrpSpPr>
        <p:grpSpPr>
          <a:xfrm>
            <a:off x="6688563" y="2255432"/>
            <a:ext cx="592095" cy="555546"/>
            <a:chOff x="833248" y="5773207"/>
            <a:chExt cx="592095" cy="555546"/>
          </a:xfrm>
        </p:grpSpPr>
        <p:sp>
          <p:nvSpPr>
            <p:cNvPr id="61" name="object 13">
              <a:extLst>
                <a:ext uri="{FF2B5EF4-FFF2-40B4-BE49-F238E27FC236}">
                  <a16:creationId xmlns:a16="http://schemas.microsoft.com/office/drawing/2014/main" id="{69B8B21F-EC3C-58C1-0058-20BC82804636}"/>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9">
              <a:extLst>
                <a:ext uri="{FF2B5EF4-FFF2-40B4-BE49-F238E27FC236}">
                  <a16:creationId xmlns:a16="http://schemas.microsoft.com/office/drawing/2014/main" id="{BA6CB1A1-EA2F-2684-D8A4-F647712D99DE}"/>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sp>
        <p:nvSpPr>
          <p:cNvPr id="66" name="object 11">
            <a:extLst>
              <a:ext uri="{FF2B5EF4-FFF2-40B4-BE49-F238E27FC236}">
                <a16:creationId xmlns:a16="http://schemas.microsoft.com/office/drawing/2014/main" id="{3B4C414D-509D-4E4F-64A3-EC065146D589}"/>
              </a:ext>
            </a:extLst>
          </p:cNvPr>
          <p:cNvSpPr/>
          <p:nvPr/>
        </p:nvSpPr>
        <p:spPr>
          <a:xfrm>
            <a:off x="1918156" y="5742097"/>
            <a:ext cx="155916" cy="2653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11">
            <a:extLst>
              <a:ext uri="{FF2B5EF4-FFF2-40B4-BE49-F238E27FC236}">
                <a16:creationId xmlns:a16="http://schemas.microsoft.com/office/drawing/2014/main" id="{B242D2BC-9FB1-C1FA-057D-9EAA3CD26C7C}"/>
              </a:ext>
            </a:extLst>
          </p:cNvPr>
          <p:cNvSpPr/>
          <p:nvPr/>
        </p:nvSpPr>
        <p:spPr>
          <a:xfrm flipH="1">
            <a:off x="2605159" y="4105042"/>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9">
            <a:extLst>
              <a:ext uri="{FF2B5EF4-FFF2-40B4-BE49-F238E27FC236}">
                <a16:creationId xmlns:a16="http://schemas.microsoft.com/office/drawing/2014/main" id="{7360A975-AB9D-12D0-6579-13043C6FB856}"/>
              </a:ext>
            </a:extLst>
          </p:cNvPr>
          <p:cNvSpPr/>
          <p:nvPr/>
        </p:nvSpPr>
        <p:spPr>
          <a:xfrm>
            <a:off x="2077544" y="36395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897365D3-188E-167D-005B-EA3097470927}"/>
              </a:ext>
            </a:extLst>
          </p:cNvPr>
          <p:cNvSpPr txBox="1"/>
          <p:nvPr/>
        </p:nvSpPr>
        <p:spPr>
          <a:xfrm>
            <a:off x="2214978" y="37706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70" name="object 13">
            <a:extLst>
              <a:ext uri="{FF2B5EF4-FFF2-40B4-BE49-F238E27FC236}">
                <a16:creationId xmlns:a16="http://schemas.microsoft.com/office/drawing/2014/main" id="{EA3215C5-BC61-5E2E-017A-EB83FFCC774C}"/>
              </a:ext>
            </a:extLst>
          </p:cNvPr>
          <p:cNvSpPr/>
          <p:nvPr/>
        </p:nvSpPr>
        <p:spPr>
          <a:xfrm>
            <a:off x="2929136" y="44129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8DC802C6-869E-7EC2-2F89-19E2B67CD53B}"/>
              </a:ext>
            </a:extLst>
          </p:cNvPr>
          <p:cNvSpPr txBox="1"/>
          <p:nvPr/>
        </p:nvSpPr>
        <p:spPr>
          <a:xfrm>
            <a:off x="3066570" y="454216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72" name="object 11">
            <a:extLst>
              <a:ext uri="{FF2B5EF4-FFF2-40B4-BE49-F238E27FC236}">
                <a16:creationId xmlns:a16="http://schemas.microsoft.com/office/drawing/2014/main" id="{8F35FBE5-4775-FDC8-0913-719F4F3F2811}"/>
              </a:ext>
            </a:extLst>
          </p:cNvPr>
          <p:cNvSpPr/>
          <p:nvPr/>
        </p:nvSpPr>
        <p:spPr>
          <a:xfrm>
            <a:off x="1877064" y="4159678"/>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11">
            <a:extLst>
              <a:ext uri="{FF2B5EF4-FFF2-40B4-BE49-F238E27FC236}">
                <a16:creationId xmlns:a16="http://schemas.microsoft.com/office/drawing/2014/main" id="{E634C2BA-4BC9-E1FA-8C43-96B4CC7E435F}"/>
              </a:ext>
            </a:extLst>
          </p:cNvPr>
          <p:cNvSpPr/>
          <p:nvPr/>
        </p:nvSpPr>
        <p:spPr>
          <a:xfrm>
            <a:off x="1053582" y="4860352"/>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13">
            <a:extLst>
              <a:ext uri="{FF2B5EF4-FFF2-40B4-BE49-F238E27FC236}">
                <a16:creationId xmlns:a16="http://schemas.microsoft.com/office/drawing/2014/main" id="{2BE37B0D-6A54-2DDD-F973-B9336AF68471}"/>
              </a:ext>
            </a:extLst>
          </p:cNvPr>
          <p:cNvSpPr/>
          <p:nvPr/>
        </p:nvSpPr>
        <p:spPr>
          <a:xfrm>
            <a:off x="591323" y="519307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884467CE-251A-EB28-C98F-E85543318B79}"/>
              </a:ext>
            </a:extLst>
          </p:cNvPr>
          <p:cNvSpPr txBox="1"/>
          <p:nvPr/>
        </p:nvSpPr>
        <p:spPr>
          <a:xfrm>
            <a:off x="728756" y="531363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76" name="object 11">
            <a:extLst>
              <a:ext uri="{FF2B5EF4-FFF2-40B4-BE49-F238E27FC236}">
                <a16:creationId xmlns:a16="http://schemas.microsoft.com/office/drawing/2014/main" id="{76BCBD7B-4E59-294D-B44D-A4A9C9FBE5A2}"/>
              </a:ext>
            </a:extLst>
          </p:cNvPr>
          <p:cNvSpPr/>
          <p:nvPr/>
        </p:nvSpPr>
        <p:spPr>
          <a:xfrm>
            <a:off x="2927863" y="4924891"/>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object 13">
            <a:extLst>
              <a:ext uri="{FF2B5EF4-FFF2-40B4-BE49-F238E27FC236}">
                <a16:creationId xmlns:a16="http://schemas.microsoft.com/office/drawing/2014/main" id="{4D0AD19B-356C-EA96-7A39-24332E684155}"/>
              </a:ext>
            </a:extLst>
          </p:cNvPr>
          <p:cNvSpPr/>
          <p:nvPr/>
        </p:nvSpPr>
        <p:spPr>
          <a:xfrm>
            <a:off x="2605159" y="51030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8" name="object 9">
            <a:extLst>
              <a:ext uri="{FF2B5EF4-FFF2-40B4-BE49-F238E27FC236}">
                <a16:creationId xmlns:a16="http://schemas.microsoft.com/office/drawing/2014/main" id="{445EDC7D-6AA6-B130-F37B-35B04AA8288C}"/>
              </a:ext>
            </a:extLst>
          </p:cNvPr>
          <p:cNvSpPr txBox="1"/>
          <p:nvPr/>
        </p:nvSpPr>
        <p:spPr>
          <a:xfrm>
            <a:off x="2742593" y="52322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79" name="object 13">
            <a:extLst>
              <a:ext uri="{FF2B5EF4-FFF2-40B4-BE49-F238E27FC236}">
                <a16:creationId xmlns:a16="http://schemas.microsoft.com/office/drawing/2014/main" id="{5944EABD-4FBB-7FA0-CD27-6FBF6D20EE6D}"/>
              </a:ext>
            </a:extLst>
          </p:cNvPr>
          <p:cNvSpPr/>
          <p:nvPr/>
        </p:nvSpPr>
        <p:spPr>
          <a:xfrm>
            <a:off x="1348176" y="440502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FF000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0D43B1F5-FB78-6AA8-CC89-748907B1D294}"/>
              </a:ext>
            </a:extLst>
          </p:cNvPr>
          <p:cNvSpPr txBox="1"/>
          <p:nvPr/>
        </p:nvSpPr>
        <p:spPr>
          <a:xfrm>
            <a:off x="1485610" y="4534230"/>
            <a:ext cx="317225" cy="258404"/>
          </a:xfrm>
          <a:prstGeom prst="rect">
            <a:avLst/>
          </a:prstGeom>
          <a:solidFill>
            <a:srgbClr val="FF000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81" name="object 11">
            <a:extLst>
              <a:ext uri="{FF2B5EF4-FFF2-40B4-BE49-F238E27FC236}">
                <a16:creationId xmlns:a16="http://schemas.microsoft.com/office/drawing/2014/main" id="{6E9E49C5-DDB4-660F-7995-76767726623A}"/>
              </a:ext>
            </a:extLst>
          </p:cNvPr>
          <p:cNvSpPr/>
          <p:nvPr/>
        </p:nvSpPr>
        <p:spPr>
          <a:xfrm flipH="1">
            <a:off x="996553" y="5736266"/>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82" name="Group 81">
            <a:extLst>
              <a:ext uri="{FF2B5EF4-FFF2-40B4-BE49-F238E27FC236}">
                <a16:creationId xmlns:a16="http://schemas.microsoft.com/office/drawing/2014/main" id="{6BC24340-58CD-9070-FAA2-3CA313BEB680}"/>
              </a:ext>
            </a:extLst>
          </p:cNvPr>
          <p:cNvGrpSpPr/>
          <p:nvPr/>
        </p:nvGrpSpPr>
        <p:grpSpPr>
          <a:xfrm>
            <a:off x="969276" y="5975630"/>
            <a:ext cx="592095" cy="555546"/>
            <a:chOff x="833248" y="5773207"/>
            <a:chExt cx="592095" cy="555546"/>
          </a:xfrm>
          <a:solidFill>
            <a:srgbClr val="92D050"/>
          </a:solidFill>
        </p:grpSpPr>
        <p:sp>
          <p:nvSpPr>
            <p:cNvPr id="83" name="object 13">
              <a:extLst>
                <a:ext uri="{FF2B5EF4-FFF2-40B4-BE49-F238E27FC236}">
                  <a16:creationId xmlns:a16="http://schemas.microsoft.com/office/drawing/2014/main" id="{C20DA54C-09BC-E937-52E5-A4A316DA0BC2}"/>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grp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4" name="object 9">
              <a:extLst>
                <a:ext uri="{FF2B5EF4-FFF2-40B4-BE49-F238E27FC236}">
                  <a16:creationId xmlns:a16="http://schemas.microsoft.com/office/drawing/2014/main" id="{E7CC3839-3459-892E-4D57-39B70F6A1523}"/>
                </a:ext>
              </a:extLst>
            </p:cNvPr>
            <p:cNvSpPr txBox="1"/>
            <p:nvPr/>
          </p:nvSpPr>
          <p:spPr>
            <a:xfrm>
              <a:off x="970681" y="5893768"/>
              <a:ext cx="317225" cy="258404"/>
            </a:xfrm>
            <a:prstGeom prst="rect">
              <a:avLst/>
            </a:prstGeom>
            <a:grp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85" name="object 11">
            <a:extLst>
              <a:ext uri="{FF2B5EF4-FFF2-40B4-BE49-F238E27FC236}">
                <a16:creationId xmlns:a16="http://schemas.microsoft.com/office/drawing/2014/main" id="{BE9E8039-782D-5DAD-4A8B-3B8037E7B1BF}"/>
              </a:ext>
            </a:extLst>
          </p:cNvPr>
          <p:cNvSpPr/>
          <p:nvPr/>
        </p:nvSpPr>
        <p:spPr>
          <a:xfrm flipH="1">
            <a:off x="1822144" y="4896708"/>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86" name="Group 85">
            <a:extLst>
              <a:ext uri="{FF2B5EF4-FFF2-40B4-BE49-F238E27FC236}">
                <a16:creationId xmlns:a16="http://schemas.microsoft.com/office/drawing/2014/main" id="{BC3CC9DB-04EF-7398-C998-86E0D60CB00B}"/>
              </a:ext>
            </a:extLst>
          </p:cNvPr>
          <p:cNvGrpSpPr/>
          <p:nvPr/>
        </p:nvGrpSpPr>
        <p:grpSpPr>
          <a:xfrm>
            <a:off x="1918156" y="5242572"/>
            <a:ext cx="592095" cy="555546"/>
            <a:chOff x="833248" y="5773207"/>
            <a:chExt cx="592095" cy="555546"/>
          </a:xfrm>
        </p:grpSpPr>
        <p:sp>
          <p:nvSpPr>
            <p:cNvPr id="87" name="object 13">
              <a:extLst>
                <a:ext uri="{FF2B5EF4-FFF2-40B4-BE49-F238E27FC236}">
                  <a16:creationId xmlns:a16="http://schemas.microsoft.com/office/drawing/2014/main" id="{88780C2B-6824-104E-2E9F-BCB84BFA5679}"/>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9">
              <a:extLst>
                <a:ext uri="{FF2B5EF4-FFF2-40B4-BE49-F238E27FC236}">
                  <a16:creationId xmlns:a16="http://schemas.microsoft.com/office/drawing/2014/main" id="{BEC6FEBA-8946-EB00-19D0-91A44AD70A4A}"/>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grpSp>
        <p:nvGrpSpPr>
          <p:cNvPr id="89" name="Group 88">
            <a:extLst>
              <a:ext uri="{FF2B5EF4-FFF2-40B4-BE49-F238E27FC236}">
                <a16:creationId xmlns:a16="http://schemas.microsoft.com/office/drawing/2014/main" id="{775086D8-1C9A-4BF3-9D7F-6F86882F2E5D}"/>
              </a:ext>
            </a:extLst>
          </p:cNvPr>
          <p:cNvGrpSpPr/>
          <p:nvPr/>
        </p:nvGrpSpPr>
        <p:grpSpPr>
          <a:xfrm>
            <a:off x="1656590" y="5975630"/>
            <a:ext cx="592095" cy="555546"/>
            <a:chOff x="833248" y="5773207"/>
            <a:chExt cx="592095" cy="555546"/>
          </a:xfrm>
        </p:grpSpPr>
        <p:sp>
          <p:nvSpPr>
            <p:cNvPr id="90" name="object 13">
              <a:extLst>
                <a:ext uri="{FF2B5EF4-FFF2-40B4-BE49-F238E27FC236}">
                  <a16:creationId xmlns:a16="http://schemas.microsoft.com/office/drawing/2014/main" id="{18CE63DD-8ACC-8D3E-DCCC-8B08391844B4}"/>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1" name="object 9">
              <a:extLst>
                <a:ext uri="{FF2B5EF4-FFF2-40B4-BE49-F238E27FC236}">
                  <a16:creationId xmlns:a16="http://schemas.microsoft.com/office/drawing/2014/main" id="{B2A4C71F-61FB-8BCF-3FFF-F5999012B2E4}"/>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grpSp>
      <p:sp>
        <p:nvSpPr>
          <p:cNvPr id="92" name="Arrow: Right 91">
            <a:extLst>
              <a:ext uri="{FF2B5EF4-FFF2-40B4-BE49-F238E27FC236}">
                <a16:creationId xmlns:a16="http://schemas.microsoft.com/office/drawing/2014/main" id="{24C7150B-4F89-746B-74BD-89EC00C1F751}"/>
              </a:ext>
            </a:extLst>
          </p:cNvPr>
          <p:cNvSpPr/>
          <p:nvPr/>
        </p:nvSpPr>
        <p:spPr>
          <a:xfrm>
            <a:off x="3952985" y="4792691"/>
            <a:ext cx="1148977" cy="431162"/>
          </a:xfrm>
          <a:prstGeom prst="righ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93" name="TextBox 92">
            <a:extLst>
              <a:ext uri="{FF2B5EF4-FFF2-40B4-BE49-F238E27FC236}">
                <a16:creationId xmlns:a16="http://schemas.microsoft.com/office/drawing/2014/main" id="{6382DE80-AFC1-9BB7-5893-8440C5D45BDE}"/>
              </a:ext>
            </a:extLst>
          </p:cNvPr>
          <p:cNvSpPr txBox="1"/>
          <p:nvPr/>
        </p:nvSpPr>
        <p:spPr>
          <a:xfrm>
            <a:off x="3845208" y="4406572"/>
            <a:ext cx="1383520" cy="461665"/>
          </a:xfrm>
          <a:prstGeom prst="rect">
            <a:avLst/>
          </a:prstGeom>
          <a:noFill/>
        </p:spPr>
        <p:txBody>
          <a:bodyPr wrap="none" rtlCol="0">
            <a:spAutoFit/>
          </a:bodyPr>
          <a:lstStyle/>
          <a:p>
            <a:r>
              <a:rPr lang="en-US" altLang="zh-CN" sz="2400" dirty="0"/>
              <a:t>Delete 10</a:t>
            </a:r>
            <a:endParaRPr lang="en-SE" sz="2400" dirty="0"/>
          </a:p>
        </p:txBody>
      </p:sp>
      <p:sp>
        <p:nvSpPr>
          <p:cNvPr id="94" name="object 11">
            <a:extLst>
              <a:ext uri="{FF2B5EF4-FFF2-40B4-BE49-F238E27FC236}">
                <a16:creationId xmlns:a16="http://schemas.microsoft.com/office/drawing/2014/main" id="{7FC25262-29C7-FBAF-35AB-416BD622BFB9}"/>
              </a:ext>
            </a:extLst>
          </p:cNvPr>
          <p:cNvSpPr/>
          <p:nvPr/>
        </p:nvSpPr>
        <p:spPr>
          <a:xfrm>
            <a:off x="6748038" y="5734163"/>
            <a:ext cx="155916" cy="2653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5" name="object 11">
            <a:extLst>
              <a:ext uri="{FF2B5EF4-FFF2-40B4-BE49-F238E27FC236}">
                <a16:creationId xmlns:a16="http://schemas.microsoft.com/office/drawing/2014/main" id="{AA94EF36-20EA-8C91-DC38-9EB643E5F864}"/>
              </a:ext>
            </a:extLst>
          </p:cNvPr>
          <p:cNvSpPr/>
          <p:nvPr/>
        </p:nvSpPr>
        <p:spPr>
          <a:xfrm flipH="1">
            <a:off x="7435041" y="4097108"/>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19">
            <a:extLst>
              <a:ext uri="{FF2B5EF4-FFF2-40B4-BE49-F238E27FC236}">
                <a16:creationId xmlns:a16="http://schemas.microsoft.com/office/drawing/2014/main" id="{B3F035DF-F073-4DD7-4CA9-11285D92742C}"/>
              </a:ext>
            </a:extLst>
          </p:cNvPr>
          <p:cNvSpPr/>
          <p:nvPr/>
        </p:nvSpPr>
        <p:spPr>
          <a:xfrm>
            <a:off x="6907426" y="363156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7" name="object 9">
            <a:extLst>
              <a:ext uri="{FF2B5EF4-FFF2-40B4-BE49-F238E27FC236}">
                <a16:creationId xmlns:a16="http://schemas.microsoft.com/office/drawing/2014/main" id="{6D4FA61D-F1A0-52AA-682A-0AE1D7AA7388}"/>
              </a:ext>
            </a:extLst>
          </p:cNvPr>
          <p:cNvSpPr txBox="1"/>
          <p:nvPr/>
        </p:nvSpPr>
        <p:spPr>
          <a:xfrm>
            <a:off x="7044860" y="37626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98" name="object 13">
            <a:extLst>
              <a:ext uri="{FF2B5EF4-FFF2-40B4-BE49-F238E27FC236}">
                <a16:creationId xmlns:a16="http://schemas.microsoft.com/office/drawing/2014/main" id="{4DD259AA-E33A-29C2-ABBB-36E8E54E4E31}"/>
              </a:ext>
            </a:extLst>
          </p:cNvPr>
          <p:cNvSpPr/>
          <p:nvPr/>
        </p:nvSpPr>
        <p:spPr>
          <a:xfrm>
            <a:off x="7759018" y="440502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9">
            <a:extLst>
              <a:ext uri="{FF2B5EF4-FFF2-40B4-BE49-F238E27FC236}">
                <a16:creationId xmlns:a16="http://schemas.microsoft.com/office/drawing/2014/main" id="{71D6BC9F-71B9-8B51-D7C2-9EC2813D7F7F}"/>
              </a:ext>
            </a:extLst>
          </p:cNvPr>
          <p:cNvSpPr txBox="1"/>
          <p:nvPr/>
        </p:nvSpPr>
        <p:spPr>
          <a:xfrm>
            <a:off x="7896452" y="45342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00" name="object 11">
            <a:extLst>
              <a:ext uri="{FF2B5EF4-FFF2-40B4-BE49-F238E27FC236}">
                <a16:creationId xmlns:a16="http://schemas.microsoft.com/office/drawing/2014/main" id="{357EEC9D-04C9-4AFE-7588-E0D64B300C33}"/>
              </a:ext>
            </a:extLst>
          </p:cNvPr>
          <p:cNvSpPr/>
          <p:nvPr/>
        </p:nvSpPr>
        <p:spPr>
          <a:xfrm>
            <a:off x="6706946" y="4151744"/>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11">
            <a:extLst>
              <a:ext uri="{FF2B5EF4-FFF2-40B4-BE49-F238E27FC236}">
                <a16:creationId xmlns:a16="http://schemas.microsoft.com/office/drawing/2014/main" id="{62BA0A67-12C2-00DE-7220-A403B3035588}"/>
              </a:ext>
            </a:extLst>
          </p:cNvPr>
          <p:cNvSpPr/>
          <p:nvPr/>
        </p:nvSpPr>
        <p:spPr>
          <a:xfrm>
            <a:off x="5883464" y="4852418"/>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2" name="object 13">
            <a:extLst>
              <a:ext uri="{FF2B5EF4-FFF2-40B4-BE49-F238E27FC236}">
                <a16:creationId xmlns:a16="http://schemas.microsoft.com/office/drawing/2014/main" id="{216FF89A-1825-31FC-E104-2FA50E200FAC}"/>
              </a:ext>
            </a:extLst>
          </p:cNvPr>
          <p:cNvSpPr/>
          <p:nvPr/>
        </p:nvSpPr>
        <p:spPr>
          <a:xfrm>
            <a:off x="5421205" y="518514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3" name="object 9">
            <a:extLst>
              <a:ext uri="{FF2B5EF4-FFF2-40B4-BE49-F238E27FC236}">
                <a16:creationId xmlns:a16="http://schemas.microsoft.com/office/drawing/2014/main" id="{D067B937-E797-FEAE-E778-EAD37AABB6A4}"/>
              </a:ext>
            </a:extLst>
          </p:cNvPr>
          <p:cNvSpPr txBox="1"/>
          <p:nvPr/>
        </p:nvSpPr>
        <p:spPr>
          <a:xfrm>
            <a:off x="5558638" y="530570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04" name="object 11">
            <a:extLst>
              <a:ext uri="{FF2B5EF4-FFF2-40B4-BE49-F238E27FC236}">
                <a16:creationId xmlns:a16="http://schemas.microsoft.com/office/drawing/2014/main" id="{49EC3EE7-8CDB-EB3C-2782-B6DD74A4939B}"/>
              </a:ext>
            </a:extLst>
          </p:cNvPr>
          <p:cNvSpPr/>
          <p:nvPr/>
        </p:nvSpPr>
        <p:spPr>
          <a:xfrm>
            <a:off x="7757745" y="4916957"/>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5" name="object 13">
            <a:extLst>
              <a:ext uri="{FF2B5EF4-FFF2-40B4-BE49-F238E27FC236}">
                <a16:creationId xmlns:a16="http://schemas.microsoft.com/office/drawing/2014/main" id="{1C22CC58-2385-F68B-B977-E50AA3BD4AC6}"/>
              </a:ext>
            </a:extLst>
          </p:cNvPr>
          <p:cNvSpPr/>
          <p:nvPr/>
        </p:nvSpPr>
        <p:spPr>
          <a:xfrm>
            <a:off x="7435041" y="509513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6" name="object 9">
            <a:extLst>
              <a:ext uri="{FF2B5EF4-FFF2-40B4-BE49-F238E27FC236}">
                <a16:creationId xmlns:a16="http://schemas.microsoft.com/office/drawing/2014/main" id="{6E57E4E2-D1A0-CDE0-00DB-DAEF98E14217}"/>
              </a:ext>
            </a:extLst>
          </p:cNvPr>
          <p:cNvSpPr txBox="1"/>
          <p:nvPr/>
        </p:nvSpPr>
        <p:spPr>
          <a:xfrm>
            <a:off x="7572475" y="522433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07" name="object 13">
            <a:extLst>
              <a:ext uri="{FF2B5EF4-FFF2-40B4-BE49-F238E27FC236}">
                <a16:creationId xmlns:a16="http://schemas.microsoft.com/office/drawing/2014/main" id="{7B614DD4-4E05-32CD-4B0D-DB4302FBE1E4}"/>
              </a:ext>
            </a:extLst>
          </p:cNvPr>
          <p:cNvSpPr/>
          <p:nvPr/>
        </p:nvSpPr>
        <p:spPr>
          <a:xfrm>
            <a:off x="6178058" y="43970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8" name="object 9">
            <a:extLst>
              <a:ext uri="{FF2B5EF4-FFF2-40B4-BE49-F238E27FC236}">
                <a16:creationId xmlns:a16="http://schemas.microsoft.com/office/drawing/2014/main" id="{3261C04C-B77D-5758-E835-A1FDD74E827F}"/>
              </a:ext>
            </a:extLst>
          </p:cNvPr>
          <p:cNvSpPr txBox="1"/>
          <p:nvPr/>
        </p:nvSpPr>
        <p:spPr>
          <a:xfrm>
            <a:off x="6315492" y="452629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sp>
        <p:nvSpPr>
          <p:cNvPr id="109" name="object 11">
            <a:extLst>
              <a:ext uri="{FF2B5EF4-FFF2-40B4-BE49-F238E27FC236}">
                <a16:creationId xmlns:a16="http://schemas.microsoft.com/office/drawing/2014/main" id="{AF845F35-9927-7F44-D63D-3857BEBBB40F}"/>
              </a:ext>
            </a:extLst>
          </p:cNvPr>
          <p:cNvSpPr/>
          <p:nvPr/>
        </p:nvSpPr>
        <p:spPr>
          <a:xfrm flipH="1">
            <a:off x="6652026" y="4888774"/>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110" name="Group 109">
            <a:extLst>
              <a:ext uri="{FF2B5EF4-FFF2-40B4-BE49-F238E27FC236}">
                <a16:creationId xmlns:a16="http://schemas.microsoft.com/office/drawing/2014/main" id="{8C94688B-7ABB-6F23-32C2-5C115AB6C22C}"/>
              </a:ext>
            </a:extLst>
          </p:cNvPr>
          <p:cNvGrpSpPr/>
          <p:nvPr/>
        </p:nvGrpSpPr>
        <p:grpSpPr>
          <a:xfrm>
            <a:off x="6748038" y="5234638"/>
            <a:ext cx="592095" cy="555546"/>
            <a:chOff x="833248" y="5773207"/>
            <a:chExt cx="592095" cy="555546"/>
          </a:xfrm>
        </p:grpSpPr>
        <p:sp>
          <p:nvSpPr>
            <p:cNvPr id="111" name="object 13">
              <a:extLst>
                <a:ext uri="{FF2B5EF4-FFF2-40B4-BE49-F238E27FC236}">
                  <a16:creationId xmlns:a16="http://schemas.microsoft.com/office/drawing/2014/main" id="{2072AB2E-28D1-404C-4F91-5797A1A14F05}"/>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2" name="object 9">
              <a:extLst>
                <a:ext uri="{FF2B5EF4-FFF2-40B4-BE49-F238E27FC236}">
                  <a16:creationId xmlns:a16="http://schemas.microsoft.com/office/drawing/2014/main" id="{105364A1-0CEC-B237-BE82-6638E54EE7BE}"/>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grpSp>
        <p:nvGrpSpPr>
          <p:cNvPr id="113" name="Group 112">
            <a:extLst>
              <a:ext uri="{FF2B5EF4-FFF2-40B4-BE49-F238E27FC236}">
                <a16:creationId xmlns:a16="http://schemas.microsoft.com/office/drawing/2014/main" id="{1911C2D2-2764-B704-9C29-F6C2C8CF1D08}"/>
              </a:ext>
            </a:extLst>
          </p:cNvPr>
          <p:cNvGrpSpPr/>
          <p:nvPr/>
        </p:nvGrpSpPr>
        <p:grpSpPr>
          <a:xfrm>
            <a:off x="6486472" y="5967696"/>
            <a:ext cx="592095" cy="555546"/>
            <a:chOff x="833248" y="5773207"/>
            <a:chExt cx="592095" cy="555546"/>
          </a:xfrm>
        </p:grpSpPr>
        <p:sp>
          <p:nvSpPr>
            <p:cNvPr id="114" name="object 13">
              <a:extLst>
                <a:ext uri="{FF2B5EF4-FFF2-40B4-BE49-F238E27FC236}">
                  <a16:creationId xmlns:a16="http://schemas.microsoft.com/office/drawing/2014/main" id="{A323D8B4-9E06-ACAD-C380-FAE874C9A6A5}"/>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5" name="object 9">
              <a:extLst>
                <a:ext uri="{FF2B5EF4-FFF2-40B4-BE49-F238E27FC236}">
                  <a16:creationId xmlns:a16="http://schemas.microsoft.com/office/drawing/2014/main" id="{63BA199D-8A7B-91DC-6EEF-14C4A7932363}"/>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grpSp>
      <p:sp>
        <p:nvSpPr>
          <p:cNvPr id="116" name="Rectangle 115">
            <a:extLst>
              <a:ext uri="{FF2B5EF4-FFF2-40B4-BE49-F238E27FC236}">
                <a16:creationId xmlns:a16="http://schemas.microsoft.com/office/drawing/2014/main" id="{727ABB4A-ED53-6441-5FFD-12CE7289F28B}"/>
              </a:ext>
            </a:extLst>
          </p:cNvPr>
          <p:cNvSpPr/>
          <p:nvPr/>
        </p:nvSpPr>
        <p:spPr>
          <a:xfrm>
            <a:off x="3211825" y="2376220"/>
            <a:ext cx="2136548" cy="1569660"/>
          </a:xfrm>
          <a:prstGeom prst="rect">
            <a:avLst/>
          </a:prstGeom>
          <a:solidFill>
            <a:schemeClr val="accent1"/>
          </a:solidFill>
        </p:spPr>
        <p:txBody>
          <a:bodyPr wrap="square">
            <a:spAutoFit/>
          </a:bodyPr>
          <a:lstStyle/>
          <a:p>
            <a:pPr lvl="0" defTabSz="914400">
              <a:defRPr/>
            </a:pPr>
            <a:r>
              <a:rPr lang="en-US" sz="1600" dirty="0">
                <a:solidFill>
                  <a:schemeClr val="bg1"/>
                </a:solidFill>
                <a:latin typeface="Arial"/>
                <a:cs typeface="Arial"/>
              </a:rPr>
              <a:t>1) Find smallest value in right subtree (12). </a:t>
            </a:r>
            <a:r>
              <a:rPr lang="en-GB" sz="1600" dirty="0">
                <a:solidFill>
                  <a:schemeClr val="bg1"/>
                </a:solidFill>
                <a:latin typeface="Arial"/>
                <a:cs typeface="Arial"/>
              </a:rPr>
              <a:t>Replace deleted element with it, then delete right subtree duplicate.</a:t>
            </a:r>
          </a:p>
        </p:txBody>
      </p:sp>
      <p:sp>
        <p:nvSpPr>
          <p:cNvPr id="118" name="Title 1">
            <a:extLst>
              <a:ext uri="{FF2B5EF4-FFF2-40B4-BE49-F238E27FC236}">
                <a16:creationId xmlns:a16="http://schemas.microsoft.com/office/drawing/2014/main" id="{5F7B06DF-1399-6E76-BE36-8775C6BB0376}"/>
              </a:ext>
            </a:extLst>
          </p:cNvPr>
          <p:cNvSpPr txBox="1">
            <a:spLocks/>
          </p:cNvSpPr>
          <p:nvPr/>
        </p:nvSpPr>
        <p:spPr>
          <a:xfrm>
            <a:off x="588328" y="-265822"/>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US" altLang="zh-CN" dirty="0"/>
              <a:t>BST </a:t>
            </a:r>
            <a:r>
              <a:rPr lang="en-US" dirty="0"/>
              <a:t>Deletion</a:t>
            </a:r>
          </a:p>
        </p:txBody>
      </p:sp>
      <p:sp>
        <p:nvSpPr>
          <p:cNvPr id="2" name="object 11">
            <a:extLst>
              <a:ext uri="{FF2B5EF4-FFF2-40B4-BE49-F238E27FC236}">
                <a16:creationId xmlns:a16="http://schemas.microsoft.com/office/drawing/2014/main" id="{DE1D8AF2-D8C2-7F0A-F36B-FEE61EEF53A0}"/>
              </a:ext>
            </a:extLst>
          </p:cNvPr>
          <p:cNvSpPr/>
          <p:nvPr/>
        </p:nvSpPr>
        <p:spPr>
          <a:xfrm flipH="1">
            <a:off x="5849382" y="2702368"/>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3" name="Group 2">
            <a:extLst>
              <a:ext uri="{FF2B5EF4-FFF2-40B4-BE49-F238E27FC236}">
                <a16:creationId xmlns:a16="http://schemas.microsoft.com/office/drawing/2014/main" id="{256C3073-3582-1EFC-A067-13E1E32D9A06}"/>
              </a:ext>
            </a:extLst>
          </p:cNvPr>
          <p:cNvGrpSpPr/>
          <p:nvPr/>
        </p:nvGrpSpPr>
        <p:grpSpPr>
          <a:xfrm>
            <a:off x="5822105" y="2941732"/>
            <a:ext cx="592095" cy="555546"/>
            <a:chOff x="833248" y="5773207"/>
            <a:chExt cx="592095" cy="555546"/>
          </a:xfrm>
          <a:solidFill>
            <a:srgbClr val="92D050"/>
          </a:solidFill>
        </p:grpSpPr>
        <p:sp>
          <p:nvSpPr>
            <p:cNvPr id="23" name="object 13">
              <a:extLst>
                <a:ext uri="{FF2B5EF4-FFF2-40B4-BE49-F238E27FC236}">
                  <a16:creationId xmlns:a16="http://schemas.microsoft.com/office/drawing/2014/main" id="{CD1D4932-0DB2-814F-9E8A-C99AE4A06460}"/>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grp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9">
              <a:extLst>
                <a:ext uri="{FF2B5EF4-FFF2-40B4-BE49-F238E27FC236}">
                  <a16:creationId xmlns:a16="http://schemas.microsoft.com/office/drawing/2014/main" id="{DA515EE4-6A2C-7417-DD7D-A62383404EA9}"/>
                </a:ext>
              </a:extLst>
            </p:cNvPr>
            <p:cNvSpPr txBox="1"/>
            <p:nvPr/>
          </p:nvSpPr>
          <p:spPr>
            <a:xfrm>
              <a:off x="970681" y="5893768"/>
              <a:ext cx="317225" cy="258404"/>
            </a:xfrm>
            <a:prstGeom prst="rect">
              <a:avLst/>
            </a:prstGeom>
            <a:grp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33" name="Rectangle 32">
            <a:extLst>
              <a:ext uri="{FF2B5EF4-FFF2-40B4-BE49-F238E27FC236}">
                <a16:creationId xmlns:a16="http://schemas.microsoft.com/office/drawing/2014/main" id="{338D1E81-34E6-7C76-5CEE-355B3691992A}"/>
              </a:ext>
            </a:extLst>
          </p:cNvPr>
          <p:cNvSpPr/>
          <p:nvPr/>
        </p:nvSpPr>
        <p:spPr>
          <a:xfrm>
            <a:off x="3211825" y="5245014"/>
            <a:ext cx="2235848" cy="1569660"/>
          </a:xfrm>
          <a:prstGeom prst="rect">
            <a:avLst/>
          </a:prstGeom>
          <a:solidFill>
            <a:schemeClr val="accent1"/>
          </a:solidFill>
        </p:spPr>
        <p:txBody>
          <a:bodyPr wrap="square">
            <a:spAutoFit/>
          </a:bodyPr>
          <a:lstStyle/>
          <a:p>
            <a:pPr lvl="0" defTabSz="914400">
              <a:defRPr/>
            </a:pPr>
            <a:r>
              <a:rPr lang="en-GB" sz="1600" dirty="0">
                <a:solidFill>
                  <a:schemeClr val="bg1"/>
                </a:solidFill>
                <a:latin typeface="Arial"/>
                <a:cs typeface="Arial"/>
              </a:rPr>
              <a:t>2) Find largest value in left subtree (7). Replace deleted element with it, then delete left subtree duplicate.</a:t>
            </a:r>
            <a:endParaRPr lang="en-SE" sz="1600" dirty="0"/>
          </a:p>
        </p:txBody>
      </p:sp>
      <p:sp>
        <p:nvSpPr>
          <p:cNvPr id="34" name="Rectangle 33">
            <a:extLst>
              <a:ext uri="{FF2B5EF4-FFF2-40B4-BE49-F238E27FC236}">
                <a16:creationId xmlns:a16="http://schemas.microsoft.com/office/drawing/2014/main" id="{7F57D4FF-32AE-1789-2719-A84E14BAB402}"/>
              </a:ext>
            </a:extLst>
          </p:cNvPr>
          <p:cNvSpPr/>
          <p:nvPr/>
        </p:nvSpPr>
        <p:spPr>
          <a:xfrm>
            <a:off x="3211825" y="536505"/>
            <a:ext cx="2136548" cy="830997"/>
          </a:xfrm>
          <a:prstGeom prst="rect">
            <a:avLst/>
          </a:prstGeom>
          <a:solidFill>
            <a:schemeClr val="accent1"/>
          </a:solidFill>
        </p:spPr>
        <p:txBody>
          <a:bodyPr wrap="square">
            <a:spAutoFit/>
          </a:bodyPr>
          <a:lstStyle/>
          <a:p>
            <a:pPr lvl="0" defTabSz="914400">
              <a:defRPr/>
            </a:pPr>
            <a:r>
              <a:rPr lang="en-US" sz="1600" dirty="0">
                <a:solidFill>
                  <a:schemeClr val="bg1"/>
                </a:solidFill>
                <a:latin typeface="Arial"/>
                <a:cs typeface="Arial"/>
              </a:rPr>
              <a:t>Two alternatives when a deleted node has two children.</a:t>
            </a:r>
            <a:endParaRPr lang="en-GB" sz="1600" dirty="0">
              <a:solidFill>
                <a:schemeClr val="bg1"/>
              </a:solidFill>
              <a:latin typeface="Arial"/>
              <a:cs typeface="Arial"/>
            </a:endParaRPr>
          </a:p>
        </p:txBody>
      </p:sp>
    </p:spTree>
    <p:extLst>
      <p:ext uri="{BB962C8B-B14F-4D97-AF65-F5344CB8AC3E}">
        <p14:creationId xmlns:p14="http://schemas.microsoft.com/office/powerpoint/2010/main" val="314975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dissolve">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dissolv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33" grpId="0" animBg="1"/>
      <p:bldP spid="3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object 11">
            <a:extLst>
              <a:ext uri="{FF2B5EF4-FFF2-40B4-BE49-F238E27FC236}">
                <a16:creationId xmlns:a16="http://schemas.microsoft.com/office/drawing/2014/main" id="{B5E02487-06F1-F245-94F6-D776AE3F46A4}"/>
              </a:ext>
            </a:extLst>
          </p:cNvPr>
          <p:cNvSpPr/>
          <p:nvPr/>
        </p:nvSpPr>
        <p:spPr>
          <a:xfrm flipH="1">
            <a:off x="5699162" y="454760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11">
            <a:extLst>
              <a:ext uri="{FF2B5EF4-FFF2-40B4-BE49-F238E27FC236}">
                <a16:creationId xmlns:a16="http://schemas.microsoft.com/office/drawing/2014/main" id="{13AD2C86-0DFF-A34F-B0F4-60E43F72FBF0}"/>
              </a:ext>
            </a:extLst>
          </p:cNvPr>
          <p:cNvSpPr/>
          <p:nvPr/>
        </p:nvSpPr>
        <p:spPr>
          <a:xfrm flipH="1">
            <a:off x="6062160" y="527052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endParaRPr lang="en-US" dirty="0"/>
          </a:p>
        </p:txBody>
      </p:sp>
      <p:sp>
        <p:nvSpPr>
          <p:cNvPr id="4" name="Rectangle 3">
            <a:extLst>
              <a:ext uri="{FF2B5EF4-FFF2-40B4-BE49-F238E27FC236}">
                <a16:creationId xmlns:a16="http://schemas.microsoft.com/office/drawing/2014/main" id="{616D0998-935F-D742-A46E-3F7EF8362C89}"/>
              </a:ext>
            </a:extLst>
          </p:cNvPr>
          <p:cNvSpPr/>
          <p:nvPr/>
        </p:nvSpPr>
        <p:spPr>
          <a:xfrm>
            <a:off x="624979" y="1417638"/>
            <a:ext cx="6925113" cy="584775"/>
          </a:xfrm>
          <a:prstGeom prst="rect">
            <a:avLst/>
          </a:prstGeom>
          <a:solidFill>
            <a:srgbClr val="E6A20E"/>
          </a:solidFill>
        </p:spPr>
        <p:txBody>
          <a:bodyPr wrap="square">
            <a:spAutoFit/>
          </a:bodyPr>
          <a:lstStyle/>
          <a:p>
            <a:r>
              <a:rPr lang="en-US" sz="1600" dirty="0">
                <a:latin typeface="Arial"/>
                <a:cs typeface="Arial"/>
              </a:rPr>
              <a:t>Which of the following Binary Search Trees could be the result of adding elements: 1, 2, 4, and 8 in some order. </a:t>
            </a:r>
          </a:p>
        </p:txBody>
      </p:sp>
      <p:sp>
        <p:nvSpPr>
          <p:cNvPr id="5" name="object 11">
            <a:extLst>
              <a:ext uri="{FF2B5EF4-FFF2-40B4-BE49-F238E27FC236}">
                <a16:creationId xmlns:a16="http://schemas.microsoft.com/office/drawing/2014/main" id="{F4B647B9-8764-EE4B-9C2D-54A4B3B94995}"/>
              </a:ext>
            </a:extLst>
          </p:cNvPr>
          <p:cNvSpPr/>
          <p:nvPr/>
        </p:nvSpPr>
        <p:spPr>
          <a:xfrm flipH="1">
            <a:off x="1475364" y="421128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1085185" y="368106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222619" y="38121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475364" y="443639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612798" y="456559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884705" y="4201245"/>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921076" y="4953200"/>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898734" y="51672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2036168" y="529644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581906" y="44374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719340" y="45666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457200" y="3177282"/>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472286" y="318863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65" name="object 11">
            <a:extLst>
              <a:ext uri="{FF2B5EF4-FFF2-40B4-BE49-F238E27FC236}">
                <a16:creationId xmlns:a16="http://schemas.microsoft.com/office/drawing/2014/main" id="{0FA06B9D-9B53-8947-8CAA-28AE955E656E}"/>
              </a:ext>
            </a:extLst>
          </p:cNvPr>
          <p:cNvSpPr/>
          <p:nvPr/>
        </p:nvSpPr>
        <p:spPr>
          <a:xfrm flipH="1">
            <a:off x="3813721" y="409680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19">
            <a:extLst>
              <a:ext uri="{FF2B5EF4-FFF2-40B4-BE49-F238E27FC236}">
                <a16:creationId xmlns:a16="http://schemas.microsoft.com/office/drawing/2014/main" id="{19529DF4-8710-2F4C-86A1-1D4C50C81172}"/>
              </a:ext>
            </a:extLst>
          </p:cNvPr>
          <p:cNvSpPr/>
          <p:nvPr/>
        </p:nvSpPr>
        <p:spPr>
          <a:xfrm>
            <a:off x="3423542" y="35665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7" name="object 9">
            <a:extLst>
              <a:ext uri="{FF2B5EF4-FFF2-40B4-BE49-F238E27FC236}">
                <a16:creationId xmlns:a16="http://schemas.microsoft.com/office/drawing/2014/main" id="{1931D7EB-3FFD-254A-A47F-86E448B42F48}"/>
              </a:ext>
            </a:extLst>
          </p:cNvPr>
          <p:cNvSpPr txBox="1"/>
          <p:nvPr/>
        </p:nvSpPr>
        <p:spPr>
          <a:xfrm>
            <a:off x="3560976" y="36976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68" name="object 13">
            <a:extLst>
              <a:ext uri="{FF2B5EF4-FFF2-40B4-BE49-F238E27FC236}">
                <a16:creationId xmlns:a16="http://schemas.microsoft.com/office/drawing/2014/main" id="{6B292213-A409-F84B-9B1D-777CD3509E58}"/>
              </a:ext>
            </a:extLst>
          </p:cNvPr>
          <p:cNvSpPr/>
          <p:nvPr/>
        </p:nvSpPr>
        <p:spPr>
          <a:xfrm>
            <a:off x="3813721" y="432191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A5015706-BB30-0840-952C-9356E445C7A2}"/>
              </a:ext>
            </a:extLst>
          </p:cNvPr>
          <p:cNvSpPr txBox="1"/>
          <p:nvPr/>
        </p:nvSpPr>
        <p:spPr>
          <a:xfrm>
            <a:off x="3951155" y="445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70" name="object 11">
            <a:extLst>
              <a:ext uri="{FF2B5EF4-FFF2-40B4-BE49-F238E27FC236}">
                <a16:creationId xmlns:a16="http://schemas.microsoft.com/office/drawing/2014/main" id="{6C190AC9-C5EF-CF4B-B50A-ED49D7AF622C}"/>
              </a:ext>
            </a:extLst>
          </p:cNvPr>
          <p:cNvSpPr/>
          <p:nvPr/>
        </p:nvSpPr>
        <p:spPr>
          <a:xfrm>
            <a:off x="3223062" y="4086767"/>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1">
            <a:extLst>
              <a:ext uri="{FF2B5EF4-FFF2-40B4-BE49-F238E27FC236}">
                <a16:creationId xmlns:a16="http://schemas.microsoft.com/office/drawing/2014/main" id="{A4788E2D-4F48-5A40-B129-A4A6DA14475F}"/>
              </a:ext>
            </a:extLst>
          </p:cNvPr>
          <p:cNvSpPr/>
          <p:nvPr/>
        </p:nvSpPr>
        <p:spPr>
          <a:xfrm>
            <a:off x="3716974" y="4838722"/>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3">
            <a:extLst>
              <a:ext uri="{FF2B5EF4-FFF2-40B4-BE49-F238E27FC236}">
                <a16:creationId xmlns:a16="http://schemas.microsoft.com/office/drawing/2014/main" id="{0C7C6276-2495-F64C-8922-C77D9C47C105}"/>
              </a:ext>
            </a:extLst>
          </p:cNvPr>
          <p:cNvSpPr/>
          <p:nvPr/>
        </p:nvSpPr>
        <p:spPr>
          <a:xfrm>
            <a:off x="3374922" y="50395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2D41D7E5-B69C-944B-870C-A48D6C46717F}"/>
              </a:ext>
            </a:extLst>
          </p:cNvPr>
          <p:cNvSpPr txBox="1"/>
          <p:nvPr/>
        </p:nvSpPr>
        <p:spPr>
          <a:xfrm>
            <a:off x="3512356" y="51687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74" name="object 13">
            <a:extLst>
              <a:ext uri="{FF2B5EF4-FFF2-40B4-BE49-F238E27FC236}">
                <a16:creationId xmlns:a16="http://schemas.microsoft.com/office/drawing/2014/main" id="{586CC048-917D-B94F-B0EF-FAF1CC834DA3}"/>
              </a:ext>
            </a:extLst>
          </p:cNvPr>
          <p:cNvSpPr/>
          <p:nvPr/>
        </p:nvSpPr>
        <p:spPr>
          <a:xfrm>
            <a:off x="2920263" y="432296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AAB6352E-A19F-4F4C-B21E-9B7DF947322D}"/>
              </a:ext>
            </a:extLst>
          </p:cNvPr>
          <p:cNvSpPr txBox="1"/>
          <p:nvPr/>
        </p:nvSpPr>
        <p:spPr>
          <a:xfrm>
            <a:off x="3057697" y="44521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Rectangle 75">
            <a:extLst>
              <a:ext uri="{FF2B5EF4-FFF2-40B4-BE49-F238E27FC236}">
                <a16:creationId xmlns:a16="http://schemas.microsoft.com/office/drawing/2014/main" id="{32488D9B-EB27-AC42-874B-800D2C8F5591}"/>
              </a:ext>
            </a:extLst>
          </p:cNvPr>
          <p:cNvSpPr/>
          <p:nvPr/>
        </p:nvSpPr>
        <p:spPr>
          <a:xfrm>
            <a:off x="2728444" y="3188639"/>
            <a:ext cx="1867739"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A25646C4-1417-6448-B98E-09715476B9AE}"/>
              </a:ext>
            </a:extLst>
          </p:cNvPr>
          <p:cNvSpPr txBox="1"/>
          <p:nvPr/>
        </p:nvSpPr>
        <p:spPr>
          <a:xfrm>
            <a:off x="2743531" y="3199996"/>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78" name="object 11">
            <a:extLst>
              <a:ext uri="{FF2B5EF4-FFF2-40B4-BE49-F238E27FC236}">
                <a16:creationId xmlns:a16="http://schemas.microsoft.com/office/drawing/2014/main" id="{D0817F8B-A9B9-5C42-851D-AA3AAEBC0093}"/>
              </a:ext>
            </a:extLst>
          </p:cNvPr>
          <p:cNvSpPr/>
          <p:nvPr/>
        </p:nvSpPr>
        <p:spPr>
          <a:xfrm flipH="1">
            <a:off x="5497246" y="379942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19">
            <a:extLst>
              <a:ext uri="{FF2B5EF4-FFF2-40B4-BE49-F238E27FC236}">
                <a16:creationId xmlns:a16="http://schemas.microsoft.com/office/drawing/2014/main" id="{6BF5D8B9-23A5-2341-B599-0D20EAF656FA}"/>
              </a:ext>
            </a:extLst>
          </p:cNvPr>
          <p:cNvSpPr/>
          <p:nvPr/>
        </p:nvSpPr>
        <p:spPr>
          <a:xfrm>
            <a:off x="5107067" y="326920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EA29CFA-AF5F-0549-AC08-40D341FDF6BE}"/>
              </a:ext>
            </a:extLst>
          </p:cNvPr>
          <p:cNvSpPr txBox="1"/>
          <p:nvPr/>
        </p:nvSpPr>
        <p:spPr>
          <a:xfrm>
            <a:off x="5244501" y="34003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81" name="object 13">
            <a:extLst>
              <a:ext uri="{FF2B5EF4-FFF2-40B4-BE49-F238E27FC236}">
                <a16:creationId xmlns:a16="http://schemas.microsoft.com/office/drawing/2014/main" id="{1845D786-86CC-7B4B-8544-4FFBF8DED2A7}"/>
              </a:ext>
            </a:extLst>
          </p:cNvPr>
          <p:cNvSpPr/>
          <p:nvPr/>
        </p:nvSpPr>
        <p:spPr>
          <a:xfrm>
            <a:off x="5349427" y="40245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2" name="object 9">
            <a:extLst>
              <a:ext uri="{FF2B5EF4-FFF2-40B4-BE49-F238E27FC236}">
                <a16:creationId xmlns:a16="http://schemas.microsoft.com/office/drawing/2014/main" id="{FABE0156-82B9-BE4E-AAFE-D17E67C000C7}"/>
              </a:ext>
            </a:extLst>
          </p:cNvPr>
          <p:cNvSpPr txBox="1"/>
          <p:nvPr/>
        </p:nvSpPr>
        <p:spPr>
          <a:xfrm>
            <a:off x="5486861" y="41537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5" name="object 13">
            <a:extLst>
              <a:ext uri="{FF2B5EF4-FFF2-40B4-BE49-F238E27FC236}">
                <a16:creationId xmlns:a16="http://schemas.microsoft.com/office/drawing/2014/main" id="{300E1E85-6E69-2742-9280-E29A402DDAA7}"/>
              </a:ext>
            </a:extLst>
          </p:cNvPr>
          <p:cNvSpPr/>
          <p:nvPr/>
        </p:nvSpPr>
        <p:spPr>
          <a:xfrm>
            <a:off x="5664755" y="476742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9">
            <a:extLst>
              <a:ext uri="{FF2B5EF4-FFF2-40B4-BE49-F238E27FC236}">
                <a16:creationId xmlns:a16="http://schemas.microsoft.com/office/drawing/2014/main" id="{7CAFD9BD-55D8-1B46-800E-DE857E658A29}"/>
              </a:ext>
            </a:extLst>
          </p:cNvPr>
          <p:cNvSpPr txBox="1"/>
          <p:nvPr/>
        </p:nvSpPr>
        <p:spPr>
          <a:xfrm>
            <a:off x="5802189" y="489662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7" name="object 13">
            <a:extLst>
              <a:ext uri="{FF2B5EF4-FFF2-40B4-BE49-F238E27FC236}">
                <a16:creationId xmlns:a16="http://schemas.microsoft.com/office/drawing/2014/main" id="{C4EE9D76-747C-DF4B-B910-53C7D8E1CA85}"/>
              </a:ext>
            </a:extLst>
          </p:cNvPr>
          <p:cNvSpPr/>
          <p:nvPr/>
        </p:nvSpPr>
        <p:spPr>
          <a:xfrm>
            <a:off x="6033379" y="54375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9">
            <a:extLst>
              <a:ext uri="{FF2B5EF4-FFF2-40B4-BE49-F238E27FC236}">
                <a16:creationId xmlns:a16="http://schemas.microsoft.com/office/drawing/2014/main" id="{DF22AA13-33E3-E043-97D0-DF9C529CFFA7}"/>
              </a:ext>
            </a:extLst>
          </p:cNvPr>
          <p:cNvSpPr txBox="1"/>
          <p:nvPr/>
        </p:nvSpPr>
        <p:spPr>
          <a:xfrm>
            <a:off x="6170813" y="556679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9" name="Rectangle 88">
            <a:extLst>
              <a:ext uri="{FF2B5EF4-FFF2-40B4-BE49-F238E27FC236}">
                <a16:creationId xmlns:a16="http://schemas.microsoft.com/office/drawing/2014/main" id="{CE63F666-7E4E-6F4C-B8D9-4A7E193818FA}"/>
              </a:ext>
            </a:extLst>
          </p:cNvPr>
          <p:cNvSpPr/>
          <p:nvPr/>
        </p:nvSpPr>
        <p:spPr>
          <a:xfrm>
            <a:off x="473213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8E66292-354E-7844-8027-34DF640620BE}"/>
              </a:ext>
            </a:extLst>
          </p:cNvPr>
          <p:cNvSpPr txBox="1"/>
          <p:nvPr/>
        </p:nvSpPr>
        <p:spPr>
          <a:xfrm>
            <a:off x="474721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93" name="object 11">
            <a:extLst>
              <a:ext uri="{FF2B5EF4-FFF2-40B4-BE49-F238E27FC236}">
                <a16:creationId xmlns:a16="http://schemas.microsoft.com/office/drawing/2014/main" id="{36C53B6F-A23B-214B-9C26-56EAC3736F43}"/>
              </a:ext>
            </a:extLst>
          </p:cNvPr>
          <p:cNvSpPr/>
          <p:nvPr/>
        </p:nvSpPr>
        <p:spPr>
          <a:xfrm>
            <a:off x="7567792" y="4817265"/>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11">
            <a:extLst>
              <a:ext uri="{FF2B5EF4-FFF2-40B4-BE49-F238E27FC236}">
                <a16:creationId xmlns:a16="http://schemas.microsoft.com/office/drawing/2014/main" id="{7997C9D9-133E-804C-8A68-6E723067B8B7}"/>
              </a:ext>
            </a:extLst>
          </p:cNvPr>
          <p:cNvSpPr/>
          <p:nvPr/>
        </p:nvSpPr>
        <p:spPr>
          <a:xfrm flipH="1">
            <a:off x="8105921" y="4793881"/>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5" name="object 11">
            <a:extLst>
              <a:ext uri="{FF2B5EF4-FFF2-40B4-BE49-F238E27FC236}">
                <a16:creationId xmlns:a16="http://schemas.microsoft.com/office/drawing/2014/main" id="{566907C9-CDA0-A54B-839E-1B77304004A2}"/>
              </a:ext>
            </a:extLst>
          </p:cNvPr>
          <p:cNvSpPr/>
          <p:nvPr/>
        </p:nvSpPr>
        <p:spPr>
          <a:xfrm flipH="1">
            <a:off x="7715611" y="405109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19">
            <a:extLst>
              <a:ext uri="{FF2B5EF4-FFF2-40B4-BE49-F238E27FC236}">
                <a16:creationId xmlns:a16="http://schemas.microsoft.com/office/drawing/2014/main" id="{72CBFCE0-7149-B847-B9CD-8B244B85F5DB}"/>
              </a:ext>
            </a:extLst>
          </p:cNvPr>
          <p:cNvSpPr/>
          <p:nvPr/>
        </p:nvSpPr>
        <p:spPr>
          <a:xfrm>
            <a:off x="7325432" y="352087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7" name="object 9">
            <a:extLst>
              <a:ext uri="{FF2B5EF4-FFF2-40B4-BE49-F238E27FC236}">
                <a16:creationId xmlns:a16="http://schemas.microsoft.com/office/drawing/2014/main" id="{BEED10BA-7EA3-9D4F-8386-65791D935F48}"/>
              </a:ext>
            </a:extLst>
          </p:cNvPr>
          <p:cNvSpPr txBox="1"/>
          <p:nvPr/>
        </p:nvSpPr>
        <p:spPr>
          <a:xfrm>
            <a:off x="7462866" y="365197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8" name="object 13">
            <a:extLst>
              <a:ext uri="{FF2B5EF4-FFF2-40B4-BE49-F238E27FC236}">
                <a16:creationId xmlns:a16="http://schemas.microsoft.com/office/drawing/2014/main" id="{F56F79F5-A622-A541-9599-352C65EAB26C}"/>
              </a:ext>
            </a:extLst>
          </p:cNvPr>
          <p:cNvSpPr/>
          <p:nvPr/>
        </p:nvSpPr>
        <p:spPr>
          <a:xfrm>
            <a:off x="7646959" y="42958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9">
            <a:extLst>
              <a:ext uri="{FF2B5EF4-FFF2-40B4-BE49-F238E27FC236}">
                <a16:creationId xmlns:a16="http://schemas.microsoft.com/office/drawing/2014/main" id="{08A4B3AB-AB13-2649-940D-068CED66C80F}"/>
              </a:ext>
            </a:extLst>
          </p:cNvPr>
          <p:cNvSpPr txBox="1"/>
          <p:nvPr/>
        </p:nvSpPr>
        <p:spPr>
          <a:xfrm>
            <a:off x="7784393" y="44250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0" name="object 13">
            <a:extLst>
              <a:ext uri="{FF2B5EF4-FFF2-40B4-BE49-F238E27FC236}">
                <a16:creationId xmlns:a16="http://schemas.microsoft.com/office/drawing/2014/main" id="{0B17AC62-D933-6046-898A-9D9407113601}"/>
              </a:ext>
            </a:extLst>
          </p:cNvPr>
          <p:cNvSpPr/>
          <p:nvPr/>
        </p:nvSpPr>
        <p:spPr>
          <a:xfrm>
            <a:off x="7311041" y="50391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9">
            <a:extLst>
              <a:ext uri="{FF2B5EF4-FFF2-40B4-BE49-F238E27FC236}">
                <a16:creationId xmlns:a16="http://schemas.microsoft.com/office/drawing/2014/main" id="{D3F3C072-2909-464B-91C1-72B2D6100099}"/>
              </a:ext>
            </a:extLst>
          </p:cNvPr>
          <p:cNvSpPr txBox="1"/>
          <p:nvPr/>
        </p:nvSpPr>
        <p:spPr>
          <a:xfrm>
            <a:off x="7448475" y="51683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02" name="object 13">
            <a:extLst>
              <a:ext uri="{FF2B5EF4-FFF2-40B4-BE49-F238E27FC236}">
                <a16:creationId xmlns:a16="http://schemas.microsoft.com/office/drawing/2014/main" id="{36C3BB0B-F777-C34D-8E91-3A7E473AEF48}"/>
              </a:ext>
            </a:extLst>
          </p:cNvPr>
          <p:cNvSpPr/>
          <p:nvPr/>
        </p:nvSpPr>
        <p:spPr>
          <a:xfrm>
            <a:off x="8101338" y="50505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3" name="object 9">
            <a:extLst>
              <a:ext uri="{FF2B5EF4-FFF2-40B4-BE49-F238E27FC236}">
                <a16:creationId xmlns:a16="http://schemas.microsoft.com/office/drawing/2014/main" id="{07AD44CB-9B4D-1947-9296-C7CE48BB5DA6}"/>
              </a:ext>
            </a:extLst>
          </p:cNvPr>
          <p:cNvSpPr txBox="1"/>
          <p:nvPr/>
        </p:nvSpPr>
        <p:spPr>
          <a:xfrm>
            <a:off x="8238772" y="51797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04" name="Rectangle 103">
            <a:extLst>
              <a:ext uri="{FF2B5EF4-FFF2-40B4-BE49-F238E27FC236}">
                <a16:creationId xmlns:a16="http://schemas.microsoft.com/office/drawing/2014/main" id="{199F68B6-7B30-2548-98F6-C1B03A5C8DD4}"/>
              </a:ext>
            </a:extLst>
          </p:cNvPr>
          <p:cNvSpPr/>
          <p:nvPr/>
        </p:nvSpPr>
        <p:spPr>
          <a:xfrm>
            <a:off x="690855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A93A4F72-668D-1947-A398-B157E7203058}"/>
              </a:ext>
            </a:extLst>
          </p:cNvPr>
          <p:cNvSpPr txBox="1"/>
          <p:nvPr/>
        </p:nvSpPr>
        <p:spPr>
          <a:xfrm>
            <a:off x="692363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110" name="Rectangle 109">
            <a:extLst>
              <a:ext uri="{FF2B5EF4-FFF2-40B4-BE49-F238E27FC236}">
                <a16:creationId xmlns:a16="http://schemas.microsoft.com/office/drawing/2014/main" id="{39C9BCAF-3856-6940-8998-5DA18537986D}"/>
              </a:ext>
            </a:extLst>
          </p:cNvPr>
          <p:cNvSpPr/>
          <p:nvPr/>
        </p:nvSpPr>
        <p:spPr>
          <a:xfrm>
            <a:off x="529911" y="2496992"/>
            <a:ext cx="4147289" cy="369332"/>
          </a:xfrm>
          <a:prstGeom prst="rect">
            <a:avLst/>
          </a:prstGeom>
        </p:spPr>
        <p:txBody>
          <a:bodyPr wrap="none">
            <a:spAutoFit/>
          </a:bodyPr>
          <a:lstStyle/>
          <a:p>
            <a:r>
              <a:rPr lang="en-US" dirty="0">
                <a:solidFill>
                  <a:schemeClr val="accent6"/>
                </a:solidFill>
                <a:latin typeface="Arial" panose="020B0604020202020204" pitchFamily="34" charset="0"/>
                <a:cs typeface="Arial" panose="020B0604020202020204" pitchFamily="34" charset="0"/>
              </a:rPr>
              <a:t>These are all valid binary search trees!</a:t>
            </a:r>
          </a:p>
        </p:txBody>
      </p:sp>
    </p:spTree>
    <p:extLst>
      <p:ext uri="{BB962C8B-B14F-4D97-AF65-F5344CB8AC3E}">
        <p14:creationId xmlns:p14="http://schemas.microsoft.com/office/powerpoint/2010/main" val="131643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dissolve">
                                      <p:cBhvr>
                                        <p:cTn id="46" dur="500"/>
                                        <p:tgtEl>
                                          <p:spTgt spid="4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dissolve">
                                      <p:cBhvr>
                                        <p:cTn id="49" dur="500"/>
                                        <p:tgtEl>
                                          <p:spTgt spid="5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dissolve">
                                      <p:cBhvr>
                                        <p:cTn id="52" dur="500"/>
                                        <p:tgtEl>
                                          <p:spTgt spid="6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dissolve">
                                      <p:cBhvr>
                                        <p:cTn id="58" dur="500"/>
                                        <p:tgtEl>
                                          <p:spTgt spid="6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dissolve">
                                      <p:cBhvr>
                                        <p:cTn id="61" dur="500"/>
                                        <p:tgtEl>
                                          <p:spTgt spid="6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dissolve">
                                      <p:cBhvr>
                                        <p:cTn id="67" dur="500"/>
                                        <p:tgtEl>
                                          <p:spTgt spid="7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dissolve">
                                      <p:cBhvr>
                                        <p:cTn id="70" dur="500"/>
                                        <p:tgtEl>
                                          <p:spTgt spid="71"/>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dissolve">
                                      <p:cBhvr>
                                        <p:cTn id="73" dur="500"/>
                                        <p:tgtEl>
                                          <p:spTgt spid="72"/>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dissolve">
                                      <p:cBhvr>
                                        <p:cTn id="76" dur="500"/>
                                        <p:tgtEl>
                                          <p:spTgt spid="73"/>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dissolve">
                                      <p:cBhvr>
                                        <p:cTn id="79" dur="500"/>
                                        <p:tgtEl>
                                          <p:spTgt spid="74"/>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75"/>
                                        </p:tgtEl>
                                        <p:attrNameLst>
                                          <p:attrName>style.visibility</p:attrName>
                                        </p:attrNameLst>
                                      </p:cBhvr>
                                      <p:to>
                                        <p:strVal val="visible"/>
                                      </p:to>
                                    </p:set>
                                    <p:animEffect transition="in" filter="dissolve">
                                      <p:cBhvr>
                                        <p:cTn id="82" dur="500"/>
                                        <p:tgtEl>
                                          <p:spTgt spid="7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dissolve">
                                      <p:cBhvr>
                                        <p:cTn id="85" dur="500"/>
                                        <p:tgtEl>
                                          <p:spTgt spid="7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dissolve">
                                      <p:cBhvr>
                                        <p:cTn id="88" dur="500"/>
                                        <p:tgtEl>
                                          <p:spTgt spid="7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dissolve">
                                      <p:cBhvr>
                                        <p:cTn id="91" dur="500"/>
                                        <p:tgtEl>
                                          <p:spTgt spid="78"/>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dissolve">
                                      <p:cBhvr>
                                        <p:cTn id="94" dur="500"/>
                                        <p:tgtEl>
                                          <p:spTgt spid="79"/>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animEffect transition="in" filter="dissolve">
                                      <p:cBhvr>
                                        <p:cTn id="97" dur="500"/>
                                        <p:tgtEl>
                                          <p:spTgt spid="80"/>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dissolve">
                                      <p:cBhvr>
                                        <p:cTn id="100" dur="500"/>
                                        <p:tgtEl>
                                          <p:spTgt spid="8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dissolve">
                                      <p:cBhvr>
                                        <p:cTn id="103" dur="500"/>
                                        <p:tgtEl>
                                          <p:spTgt spid="82"/>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animEffect transition="in" filter="dissolve">
                                      <p:cBhvr>
                                        <p:cTn id="106" dur="500"/>
                                        <p:tgtEl>
                                          <p:spTgt spid="85"/>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dissolve">
                                      <p:cBhvr>
                                        <p:cTn id="109" dur="500"/>
                                        <p:tgtEl>
                                          <p:spTgt spid="8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87"/>
                                        </p:tgtEl>
                                        <p:attrNameLst>
                                          <p:attrName>style.visibility</p:attrName>
                                        </p:attrNameLst>
                                      </p:cBhvr>
                                      <p:to>
                                        <p:strVal val="visible"/>
                                      </p:to>
                                    </p:set>
                                    <p:animEffect transition="in" filter="dissolve">
                                      <p:cBhvr>
                                        <p:cTn id="112" dur="500"/>
                                        <p:tgtEl>
                                          <p:spTgt spid="8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8"/>
                                        </p:tgtEl>
                                        <p:attrNameLst>
                                          <p:attrName>style.visibility</p:attrName>
                                        </p:attrNameLst>
                                      </p:cBhvr>
                                      <p:to>
                                        <p:strVal val="visible"/>
                                      </p:to>
                                    </p:set>
                                    <p:animEffect transition="in" filter="dissolve">
                                      <p:cBhvr>
                                        <p:cTn id="115" dur="500"/>
                                        <p:tgtEl>
                                          <p:spTgt spid="8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89"/>
                                        </p:tgtEl>
                                        <p:attrNameLst>
                                          <p:attrName>style.visibility</p:attrName>
                                        </p:attrNameLst>
                                      </p:cBhvr>
                                      <p:to>
                                        <p:strVal val="visible"/>
                                      </p:to>
                                    </p:set>
                                    <p:animEffect transition="in" filter="dissolve">
                                      <p:cBhvr>
                                        <p:cTn id="118" dur="500"/>
                                        <p:tgtEl>
                                          <p:spTgt spid="8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90"/>
                                        </p:tgtEl>
                                        <p:attrNameLst>
                                          <p:attrName>style.visibility</p:attrName>
                                        </p:attrNameLst>
                                      </p:cBhvr>
                                      <p:to>
                                        <p:strVal val="visible"/>
                                      </p:to>
                                    </p:set>
                                    <p:animEffect transition="in" filter="dissolve">
                                      <p:cBhvr>
                                        <p:cTn id="121" dur="500"/>
                                        <p:tgtEl>
                                          <p:spTgt spid="9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93"/>
                                        </p:tgtEl>
                                        <p:attrNameLst>
                                          <p:attrName>style.visibility</p:attrName>
                                        </p:attrNameLst>
                                      </p:cBhvr>
                                      <p:to>
                                        <p:strVal val="visible"/>
                                      </p:to>
                                    </p:set>
                                    <p:animEffect transition="in" filter="dissolve">
                                      <p:cBhvr>
                                        <p:cTn id="124" dur="500"/>
                                        <p:tgtEl>
                                          <p:spTgt spid="93"/>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dissolve">
                                      <p:cBhvr>
                                        <p:cTn id="127" dur="500"/>
                                        <p:tgtEl>
                                          <p:spTgt spid="94"/>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95"/>
                                        </p:tgtEl>
                                        <p:attrNameLst>
                                          <p:attrName>style.visibility</p:attrName>
                                        </p:attrNameLst>
                                      </p:cBhvr>
                                      <p:to>
                                        <p:strVal val="visible"/>
                                      </p:to>
                                    </p:set>
                                    <p:animEffect transition="in" filter="dissolve">
                                      <p:cBhvr>
                                        <p:cTn id="130" dur="500"/>
                                        <p:tgtEl>
                                          <p:spTgt spid="9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96"/>
                                        </p:tgtEl>
                                        <p:attrNameLst>
                                          <p:attrName>style.visibility</p:attrName>
                                        </p:attrNameLst>
                                      </p:cBhvr>
                                      <p:to>
                                        <p:strVal val="visible"/>
                                      </p:to>
                                    </p:set>
                                    <p:animEffect transition="in" filter="dissolve">
                                      <p:cBhvr>
                                        <p:cTn id="133" dur="500"/>
                                        <p:tgtEl>
                                          <p:spTgt spid="96"/>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97"/>
                                        </p:tgtEl>
                                        <p:attrNameLst>
                                          <p:attrName>style.visibility</p:attrName>
                                        </p:attrNameLst>
                                      </p:cBhvr>
                                      <p:to>
                                        <p:strVal val="visible"/>
                                      </p:to>
                                    </p:set>
                                    <p:animEffect transition="in" filter="dissolve">
                                      <p:cBhvr>
                                        <p:cTn id="136" dur="500"/>
                                        <p:tgtEl>
                                          <p:spTgt spid="97"/>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dissolve">
                                      <p:cBhvr>
                                        <p:cTn id="139" dur="500"/>
                                        <p:tgtEl>
                                          <p:spTgt spid="98"/>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99"/>
                                        </p:tgtEl>
                                        <p:attrNameLst>
                                          <p:attrName>style.visibility</p:attrName>
                                        </p:attrNameLst>
                                      </p:cBhvr>
                                      <p:to>
                                        <p:strVal val="visible"/>
                                      </p:to>
                                    </p:set>
                                    <p:animEffect transition="in" filter="dissolve">
                                      <p:cBhvr>
                                        <p:cTn id="142" dur="500"/>
                                        <p:tgtEl>
                                          <p:spTgt spid="99"/>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dissolve">
                                      <p:cBhvr>
                                        <p:cTn id="148" dur="500"/>
                                        <p:tgtEl>
                                          <p:spTgt spid="101"/>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02"/>
                                        </p:tgtEl>
                                        <p:attrNameLst>
                                          <p:attrName>style.visibility</p:attrName>
                                        </p:attrNameLst>
                                      </p:cBhvr>
                                      <p:to>
                                        <p:strVal val="visible"/>
                                      </p:to>
                                    </p:set>
                                    <p:animEffect transition="in" filter="dissolve">
                                      <p:cBhvr>
                                        <p:cTn id="151" dur="500"/>
                                        <p:tgtEl>
                                          <p:spTgt spid="102"/>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03"/>
                                        </p:tgtEl>
                                        <p:attrNameLst>
                                          <p:attrName>style.visibility</p:attrName>
                                        </p:attrNameLst>
                                      </p:cBhvr>
                                      <p:to>
                                        <p:strVal val="visible"/>
                                      </p:to>
                                    </p:set>
                                    <p:animEffect transition="in" filter="dissolve">
                                      <p:cBhvr>
                                        <p:cTn id="154" dur="500"/>
                                        <p:tgtEl>
                                          <p:spTgt spid="103"/>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04"/>
                                        </p:tgtEl>
                                        <p:attrNameLst>
                                          <p:attrName>style.visibility</p:attrName>
                                        </p:attrNameLst>
                                      </p:cBhvr>
                                      <p:to>
                                        <p:strVal val="visible"/>
                                      </p:to>
                                    </p:set>
                                    <p:animEffect transition="in" filter="dissolve">
                                      <p:cBhvr>
                                        <p:cTn id="157" dur="500"/>
                                        <p:tgtEl>
                                          <p:spTgt spid="104"/>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05"/>
                                        </p:tgtEl>
                                        <p:attrNameLst>
                                          <p:attrName>style.visibility</p:attrName>
                                        </p:attrNameLst>
                                      </p:cBhvr>
                                      <p:to>
                                        <p:strVal val="visible"/>
                                      </p:to>
                                    </p:set>
                                    <p:animEffect transition="in" filter="dissolve">
                                      <p:cBhvr>
                                        <p:cTn id="160" dur="500"/>
                                        <p:tgtEl>
                                          <p:spTgt spid="105"/>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4"/>
                                        </p:tgtEl>
                                        <p:attrNameLst>
                                          <p:attrName>style.visibility</p:attrName>
                                        </p:attrNameLst>
                                      </p:cBhvr>
                                      <p:to>
                                        <p:strVal val="visible"/>
                                      </p:to>
                                    </p:set>
                                    <p:animEffect transition="in" filter="dissolve">
                                      <p:cBhvr>
                                        <p:cTn id="163" dur="500"/>
                                        <p:tgtEl>
                                          <p:spTgt spid="4"/>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110"/>
                                        </p:tgtEl>
                                        <p:attrNameLst>
                                          <p:attrName>style.visibility</p:attrName>
                                        </p:attrNameLst>
                                      </p:cBhvr>
                                      <p:to>
                                        <p:strVal val="visible"/>
                                      </p:to>
                                    </p:set>
                                    <p:animEffect transition="in" filter="dissolve">
                                      <p:cBhvr>
                                        <p:cTn id="168"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4"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p:bldP spid="78" grpId="0" animBg="1"/>
      <p:bldP spid="79" grpId="0" animBg="1"/>
      <p:bldP spid="80" grpId="0" animBg="1"/>
      <p:bldP spid="81" grpId="0" animBg="1"/>
      <p:bldP spid="82" grpId="0" animBg="1"/>
      <p:bldP spid="85" grpId="0" animBg="1"/>
      <p:bldP spid="86" grpId="0" animBg="1"/>
      <p:bldP spid="87" grpId="0" animBg="1"/>
      <p:bldP spid="88" grpId="0" animBg="1"/>
      <p:bldP spid="89" grpId="0" animBg="1"/>
      <p:bldP spid="90" grpId="0"/>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p:bldP spid="1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Trees</a:t>
            </a:r>
          </a:p>
        </p:txBody>
      </p:sp>
      <p:grpSp>
        <p:nvGrpSpPr>
          <p:cNvPr id="4" name="Group 3"/>
          <p:cNvGrpSpPr/>
          <p:nvPr/>
        </p:nvGrpSpPr>
        <p:grpSpPr>
          <a:xfrm>
            <a:off x="498291" y="1416693"/>
            <a:ext cx="2802467" cy="2563307"/>
            <a:chOff x="992359" y="1297931"/>
            <a:chExt cx="2802467" cy="2563307"/>
          </a:xfrm>
        </p:grpSpPr>
        <p:sp>
          <p:nvSpPr>
            <p:cNvPr id="5"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3" name="Rectangle 12"/>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sp>
        <p:nvSpPr>
          <p:cNvPr id="14" name="object 27"/>
          <p:cNvSpPr txBox="1"/>
          <p:nvPr/>
        </p:nvSpPr>
        <p:spPr>
          <a:xfrm>
            <a:off x="3009604" y="1541994"/>
            <a:ext cx="8781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r>
              <a:rPr lang="en-US" sz="1600" dirty="0"/>
              <a:t>parent</a:t>
            </a:r>
            <a:endParaRPr sz="1600" dirty="0"/>
          </a:p>
        </p:txBody>
      </p:sp>
      <p:sp>
        <p:nvSpPr>
          <p:cNvPr id="15" name="object 27"/>
          <p:cNvSpPr txBox="1"/>
          <p:nvPr/>
        </p:nvSpPr>
        <p:spPr>
          <a:xfrm>
            <a:off x="3524879" y="2285302"/>
            <a:ext cx="739321"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child</a:t>
            </a:r>
            <a:endParaRPr dirty="0"/>
          </a:p>
        </p:txBody>
      </p:sp>
      <p:sp>
        <p:nvSpPr>
          <p:cNvPr id="16" name="object 27"/>
          <p:cNvSpPr txBox="1"/>
          <p:nvPr/>
        </p:nvSpPr>
        <p:spPr>
          <a:xfrm>
            <a:off x="3633045" y="3036913"/>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a:t>leaf</a:t>
            </a:r>
            <a:endParaRPr dirty="0"/>
          </a:p>
        </p:txBody>
      </p:sp>
      <p:cxnSp>
        <p:nvCxnSpPr>
          <p:cNvPr id="18" name="Straight Arrow Connector 17"/>
          <p:cNvCxnSpPr/>
          <p:nvPr/>
        </p:nvCxnSpPr>
        <p:spPr>
          <a:xfrm flipH="1">
            <a:off x="2257600" y="1693922"/>
            <a:ext cx="7323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cxnSpLocks/>
            <a:stCxn id="15" idx="1"/>
          </p:cNvCxnSpPr>
          <p:nvPr/>
        </p:nvCxnSpPr>
        <p:spPr>
          <a:xfrm flipH="1">
            <a:off x="3035005" y="2454579"/>
            <a:ext cx="489874" cy="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object 27"/>
          <p:cNvSpPr txBox="1"/>
          <p:nvPr/>
        </p:nvSpPr>
        <p:spPr>
          <a:xfrm>
            <a:off x="457200" y="1225035"/>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root</a:t>
            </a:r>
            <a:endParaRPr dirty="0"/>
          </a:p>
        </p:txBody>
      </p:sp>
      <p:cxnSp>
        <p:nvCxnSpPr>
          <p:cNvPr id="23" name="Straight Arrow Connector 22"/>
          <p:cNvCxnSpPr>
            <a:stCxn id="16" idx="1"/>
          </p:cNvCxnSpPr>
          <p:nvPr/>
        </p:nvCxnSpPr>
        <p:spPr>
          <a:xfrm flipH="1">
            <a:off x="3317692" y="3206190"/>
            <a:ext cx="3153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1108241" y="1454955"/>
            <a:ext cx="370425" cy="108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685116" y="1345333"/>
            <a:ext cx="4316140" cy="1785104"/>
          </a:xfrm>
          <a:prstGeom prst="rect">
            <a:avLst/>
          </a:prstGeom>
          <a:ln>
            <a:solidFill>
              <a:schemeClr val="accent1"/>
            </a:solidFill>
          </a:ln>
        </p:spPr>
        <p:txBody>
          <a:bodyPr wrap="square">
            <a:spAutoFit/>
          </a:bodyPr>
          <a:lstStyle/>
          <a:p>
            <a:pPr>
              <a:spcBef>
                <a:spcPts val="400"/>
              </a:spcBef>
              <a:spcAft>
                <a:spcPts val="400"/>
              </a:spcAft>
            </a:pPr>
            <a:r>
              <a:rPr lang="en-US" dirty="0">
                <a:latin typeface="Arial" charset="0"/>
                <a:ea typeface="Arial" charset="0"/>
                <a:cs typeface="Arial" charset="0"/>
              </a:rPr>
              <a:t>What defines a tree? </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Single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Each node can have only one parent (except for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No cycles in a tree</a:t>
            </a:r>
          </a:p>
        </p:txBody>
      </p:sp>
      <p:grpSp>
        <p:nvGrpSpPr>
          <p:cNvPr id="61" name="Group 60"/>
          <p:cNvGrpSpPr/>
          <p:nvPr/>
        </p:nvGrpSpPr>
        <p:grpSpPr>
          <a:xfrm>
            <a:off x="197278" y="4505025"/>
            <a:ext cx="1978309" cy="1358432"/>
            <a:chOff x="461549" y="4606937"/>
            <a:chExt cx="1978309" cy="1358432"/>
          </a:xfrm>
        </p:grpSpPr>
        <p:sp>
          <p:nvSpPr>
            <p:cNvPr id="40" name="object 11"/>
            <p:cNvSpPr/>
            <p:nvPr/>
          </p:nvSpPr>
          <p:spPr>
            <a:xfrm flipH="1">
              <a:off x="1419757" y="5163119"/>
              <a:ext cx="56291" cy="224646"/>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13"/>
            <p:cNvSpPr/>
            <p:nvPr/>
          </p:nvSpPr>
          <p:spPr>
            <a:xfrm>
              <a:off x="1154656" y="5393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19"/>
            <p:cNvSpPr/>
            <p:nvPr/>
          </p:nvSpPr>
          <p:spPr>
            <a:xfrm>
              <a:off x="1108241" y="460693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8" name="object 22"/>
            <p:cNvSpPr/>
            <p:nvPr/>
          </p:nvSpPr>
          <p:spPr>
            <a:xfrm>
              <a:off x="789436" y="5084247"/>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23"/>
            <p:cNvSpPr/>
            <p:nvPr/>
          </p:nvSpPr>
          <p:spPr>
            <a:xfrm>
              <a:off x="1647630" y="5066499"/>
              <a:ext cx="407223" cy="38754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24"/>
            <p:cNvSpPr/>
            <p:nvPr/>
          </p:nvSpPr>
          <p:spPr>
            <a:xfrm>
              <a:off x="461549" y="5389224"/>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8"/>
            <p:cNvSpPr/>
            <p:nvPr/>
          </p:nvSpPr>
          <p:spPr>
            <a:xfrm>
              <a:off x="1847763" y="540982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sp>
        <p:nvSpPr>
          <p:cNvPr id="53" name="object 11"/>
          <p:cNvSpPr/>
          <p:nvPr/>
        </p:nvSpPr>
        <p:spPr>
          <a:xfrm>
            <a:off x="6101626" y="5358596"/>
            <a:ext cx="286229" cy="217229"/>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22"/>
          <p:cNvSpPr/>
          <p:nvPr/>
        </p:nvSpPr>
        <p:spPr>
          <a:xfrm>
            <a:off x="5460878" y="461509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23"/>
          <p:cNvSpPr/>
          <p:nvPr/>
        </p:nvSpPr>
        <p:spPr>
          <a:xfrm>
            <a:off x="6101626" y="4639656"/>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24"/>
          <p:cNvSpPr/>
          <p:nvPr/>
        </p:nvSpPr>
        <p:spPr>
          <a:xfrm>
            <a:off x="5132991" y="492006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19"/>
          <p:cNvSpPr/>
          <p:nvPr/>
        </p:nvSpPr>
        <p:spPr>
          <a:xfrm>
            <a:off x="3132454" y="44796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3" name="object 22"/>
          <p:cNvSpPr/>
          <p:nvPr/>
        </p:nvSpPr>
        <p:spPr>
          <a:xfrm>
            <a:off x="2813649" y="494000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4" name="object 24"/>
          <p:cNvSpPr/>
          <p:nvPr/>
        </p:nvSpPr>
        <p:spPr>
          <a:xfrm>
            <a:off x="2485762" y="524497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5" name="object 19"/>
          <p:cNvSpPr/>
          <p:nvPr/>
        </p:nvSpPr>
        <p:spPr>
          <a:xfrm>
            <a:off x="4119018" y="467886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6" name="object 12"/>
          <p:cNvSpPr/>
          <p:nvPr/>
        </p:nvSpPr>
        <p:spPr>
          <a:xfrm>
            <a:off x="5621952" y="5404385"/>
            <a:ext cx="314483" cy="209698"/>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8"/>
          <p:cNvSpPr/>
          <p:nvPr/>
        </p:nvSpPr>
        <p:spPr>
          <a:xfrm>
            <a:off x="7998039" y="52873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1"/>
          <p:cNvSpPr/>
          <p:nvPr/>
        </p:nvSpPr>
        <p:spPr>
          <a:xfrm>
            <a:off x="8278250" y="4975392"/>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0" name="object 13"/>
          <p:cNvSpPr/>
          <p:nvPr/>
        </p:nvSpPr>
        <p:spPr>
          <a:xfrm>
            <a:off x="8362948" y="45050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22"/>
          <p:cNvSpPr/>
          <p:nvPr/>
        </p:nvSpPr>
        <p:spPr>
          <a:xfrm>
            <a:off x="7320195" y="4964587"/>
            <a:ext cx="264208" cy="321265"/>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23"/>
          <p:cNvSpPr/>
          <p:nvPr/>
        </p:nvSpPr>
        <p:spPr>
          <a:xfrm>
            <a:off x="7892505" y="4964587"/>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24"/>
          <p:cNvSpPr/>
          <p:nvPr/>
        </p:nvSpPr>
        <p:spPr>
          <a:xfrm>
            <a:off x="6992308" y="5287312"/>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Rectangle 76"/>
          <p:cNvSpPr/>
          <p:nvPr/>
        </p:nvSpPr>
        <p:spPr>
          <a:xfrm>
            <a:off x="133662" y="4241485"/>
            <a:ext cx="2170553" cy="190546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2377444" y="4232389"/>
            <a:ext cx="1447081" cy="1914563"/>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3891999" y="4241485"/>
            <a:ext cx="1071572" cy="190546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bject 13"/>
          <p:cNvSpPr/>
          <p:nvPr/>
        </p:nvSpPr>
        <p:spPr>
          <a:xfrm>
            <a:off x="5691218" y="55446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2" name="object 8"/>
          <p:cNvSpPr/>
          <p:nvPr/>
        </p:nvSpPr>
        <p:spPr>
          <a:xfrm>
            <a:off x="6232075" y="49116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19"/>
          <p:cNvSpPr/>
          <p:nvPr/>
        </p:nvSpPr>
        <p:spPr>
          <a:xfrm>
            <a:off x="5660507" y="4269243"/>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Rectangle 79"/>
          <p:cNvSpPr/>
          <p:nvPr/>
        </p:nvSpPr>
        <p:spPr>
          <a:xfrm>
            <a:off x="5031124" y="4232389"/>
            <a:ext cx="1863353" cy="1914561"/>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957716" y="4232389"/>
            <a:ext cx="2067395" cy="190684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bject 19"/>
          <p:cNvSpPr/>
          <p:nvPr/>
        </p:nvSpPr>
        <p:spPr>
          <a:xfrm>
            <a:off x="7452726" y="45050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2" name="TextBox 81"/>
          <p:cNvSpPr txBox="1"/>
          <p:nvPr/>
        </p:nvSpPr>
        <p:spPr>
          <a:xfrm>
            <a:off x="148749"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83" name="TextBox 82"/>
          <p:cNvSpPr txBox="1"/>
          <p:nvPr/>
        </p:nvSpPr>
        <p:spPr>
          <a:xfrm>
            <a:off x="2399431"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B</a:t>
            </a:r>
          </a:p>
        </p:txBody>
      </p:sp>
      <p:sp>
        <p:nvSpPr>
          <p:cNvPr id="84" name="TextBox 83"/>
          <p:cNvSpPr txBox="1"/>
          <p:nvPr/>
        </p:nvSpPr>
        <p:spPr>
          <a:xfrm>
            <a:off x="3915725"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C</a:t>
            </a:r>
          </a:p>
        </p:txBody>
      </p:sp>
      <p:sp>
        <p:nvSpPr>
          <p:cNvPr id="85" name="TextBox 84"/>
          <p:cNvSpPr txBox="1"/>
          <p:nvPr/>
        </p:nvSpPr>
        <p:spPr>
          <a:xfrm>
            <a:off x="5039743"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D</a:t>
            </a:r>
          </a:p>
        </p:txBody>
      </p:sp>
      <p:sp>
        <p:nvSpPr>
          <p:cNvPr id="86" name="TextBox 85"/>
          <p:cNvSpPr txBox="1"/>
          <p:nvPr/>
        </p:nvSpPr>
        <p:spPr>
          <a:xfrm>
            <a:off x="6962055" y="4235907"/>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E</a:t>
            </a:r>
          </a:p>
        </p:txBody>
      </p:sp>
      <p:sp>
        <p:nvSpPr>
          <p:cNvPr id="87" name="Rectangle 86"/>
          <p:cNvSpPr/>
          <p:nvPr/>
        </p:nvSpPr>
        <p:spPr>
          <a:xfrm>
            <a:off x="4703255" y="3379158"/>
            <a:ext cx="2314924" cy="400110"/>
          </a:xfrm>
          <a:prstGeom prst="rect">
            <a:avLst/>
          </a:prstGeom>
          <a:solidFill>
            <a:srgbClr val="FF0000"/>
          </a:solidFill>
        </p:spPr>
        <p:txBody>
          <a:bodyPr wrap="square">
            <a:spAutoFit/>
          </a:bodyPr>
          <a:lstStyle/>
          <a:p>
            <a:pPr algn="ctr"/>
            <a:r>
              <a:rPr lang="en-US" sz="2000" dirty="0">
                <a:solidFill>
                  <a:schemeClr val="bg1"/>
                </a:solidFill>
                <a:latin typeface="Arial"/>
                <a:cs typeface="Arial"/>
              </a:rPr>
              <a:t>Which are trees? </a:t>
            </a:r>
          </a:p>
        </p:txBody>
      </p:sp>
      <p:sp>
        <p:nvSpPr>
          <p:cNvPr id="69" name="TextBox 68">
            <a:extLst>
              <a:ext uri="{FF2B5EF4-FFF2-40B4-BE49-F238E27FC236}">
                <a16:creationId xmlns:a16="http://schemas.microsoft.com/office/drawing/2014/main" id="{D79BC0B0-EBC8-EC49-9ADA-E3DBA11F7CF1}"/>
              </a:ext>
            </a:extLst>
          </p:cNvPr>
          <p:cNvSpPr txBox="1"/>
          <p:nvPr/>
        </p:nvSpPr>
        <p:spPr>
          <a:xfrm>
            <a:off x="1780704" y="432113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1" name="TextBox 70">
            <a:extLst>
              <a:ext uri="{FF2B5EF4-FFF2-40B4-BE49-F238E27FC236}">
                <a16:creationId xmlns:a16="http://schemas.microsoft.com/office/drawing/2014/main" id="{4CA47656-99C9-0F42-ABF6-8C68551A7EBA}"/>
              </a:ext>
            </a:extLst>
          </p:cNvPr>
          <p:cNvSpPr txBox="1"/>
          <p:nvPr/>
        </p:nvSpPr>
        <p:spPr>
          <a:xfrm>
            <a:off x="3240949" y="563849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6" name="TextBox 75">
            <a:extLst>
              <a:ext uri="{FF2B5EF4-FFF2-40B4-BE49-F238E27FC236}">
                <a16:creationId xmlns:a16="http://schemas.microsoft.com/office/drawing/2014/main" id="{386E9D34-521F-FD49-A39F-EFA29B3ECED3}"/>
              </a:ext>
            </a:extLst>
          </p:cNvPr>
          <p:cNvSpPr txBox="1"/>
          <p:nvPr/>
        </p:nvSpPr>
        <p:spPr>
          <a:xfrm>
            <a:off x="4438723" y="5619324"/>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88" name="TextBox 87">
            <a:extLst>
              <a:ext uri="{FF2B5EF4-FFF2-40B4-BE49-F238E27FC236}">
                <a16:creationId xmlns:a16="http://schemas.microsoft.com/office/drawing/2014/main" id="{5FB72F59-4EEB-0F4E-9E3A-B492FD6680F8}"/>
              </a:ext>
            </a:extLst>
          </p:cNvPr>
          <p:cNvSpPr txBox="1"/>
          <p:nvPr/>
        </p:nvSpPr>
        <p:spPr>
          <a:xfrm>
            <a:off x="6469366" y="5638170"/>
            <a:ext cx="394660" cy="400110"/>
          </a:xfrm>
          <a:prstGeom prst="rect">
            <a:avLst/>
          </a:prstGeom>
          <a:noFill/>
        </p:spPr>
        <p:txBody>
          <a:bodyPr wrap="none" rtlCol="0">
            <a:spAutoFit/>
          </a:bodyPr>
          <a:lstStyle/>
          <a:p>
            <a:r>
              <a:rPr lang="en-US" sz="2000" b="1" dirty="0">
                <a:solidFill>
                  <a:srgbClr val="FF0000"/>
                </a:solidFill>
              </a:rPr>
              <a:t>✗</a:t>
            </a:r>
          </a:p>
        </p:txBody>
      </p:sp>
      <p:sp>
        <p:nvSpPr>
          <p:cNvPr id="89" name="TextBox 88">
            <a:extLst>
              <a:ext uri="{FF2B5EF4-FFF2-40B4-BE49-F238E27FC236}">
                <a16:creationId xmlns:a16="http://schemas.microsoft.com/office/drawing/2014/main" id="{312D2086-F8D8-2741-B8B7-A98ABBB20D9E}"/>
              </a:ext>
            </a:extLst>
          </p:cNvPr>
          <p:cNvSpPr txBox="1"/>
          <p:nvPr/>
        </p:nvSpPr>
        <p:spPr>
          <a:xfrm>
            <a:off x="8616173" y="5639358"/>
            <a:ext cx="373820" cy="369332"/>
          </a:xfrm>
          <a:prstGeom prst="rect">
            <a:avLst/>
          </a:prstGeom>
          <a:noFill/>
        </p:spPr>
        <p:txBody>
          <a:bodyPr wrap="none" rtlCol="0">
            <a:spAutoFit/>
          </a:bodyPr>
          <a:lstStyle/>
          <a:p>
            <a:r>
              <a:rPr lang="en-US" b="1" dirty="0">
                <a:solidFill>
                  <a:srgbClr val="FF0000"/>
                </a:solidFill>
              </a:rPr>
              <a:t>✗</a:t>
            </a:r>
          </a:p>
        </p:txBody>
      </p:sp>
      <p:sp>
        <p:nvSpPr>
          <p:cNvPr id="24" name="TextBox 23">
            <a:extLst>
              <a:ext uri="{FF2B5EF4-FFF2-40B4-BE49-F238E27FC236}">
                <a16:creationId xmlns:a16="http://schemas.microsoft.com/office/drawing/2014/main" id="{569A0471-8EEA-524F-97FF-FB9E879AA6AC}"/>
              </a:ext>
            </a:extLst>
          </p:cNvPr>
          <p:cNvSpPr txBox="1"/>
          <p:nvPr/>
        </p:nvSpPr>
        <p:spPr>
          <a:xfrm>
            <a:off x="2890515" y="1928546"/>
            <a:ext cx="1755609"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only has one parent</a:t>
            </a:r>
          </a:p>
        </p:txBody>
      </p:sp>
      <p:sp>
        <p:nvSpPr>
          <p:cNvPr id="91" name="TextBox 90">
            <a:extLst>
              <a:ext uri="{FF2B5EF4-FFF2-40B4-BE49-F238E27FC236}">
                <a16:creationId xmlns:a16="http://schemas.microsoft.com/office/drawing/2014/main" id="{4EC4FC06-70F9-3845-8011-B68912C58775}"/>
              </a:ext>
            </a:extLst>
          </p:cNvPr>
          <p:cNvSpPr txBox="1"/>
          <p:nvPr/>
        </p:nvSpPr>
        <p:spPr>
          <a:xfrm>
            <a:off x="1150982" y="1032617"/>
            <a:ext cx="1725152"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has no parent node</a:t>
            </a:r>
          </a:p>
        </p:txBody>
      </p:sp>
      <p:sp>
        <p:nvSpPr>
          <p:cNvPr id="92" name="TextBox 91">
            <a:extLst>
              <a:ext uri="{FF2B5EF4-FFF2-40B4-BE49-F238E27FC236}">
                <a16:creationId xmlns:a16="http://schemas.microsoft.com/office/drawing/2014/main" id="{DCA46D10-6E28-B248-9705-3DBCCCBE81D3}"/>
              </a:ext>
            </a:extLst>
          </p:cNvPr>
          <p:cNvSpPr txBox="1"/>
          <p:nvPr/>
        </p:nvSpPr>
        <p:spPr>
          <a:xfrm>
            <a:off x="2685465" y="3566425"/>
            <a:ext cx="196560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nodes without children</a:t>
            </a:r>
          </a:p>
        </p:txBody>
      </p:sp>
      <p:sp>
        <p:nvSpPr>
          <p:cNvPr id="93" name="Rectangle 92">
            <a:extLst>
              <a:ext uri="{FF2B5EF4-FFF2-40B4-BE49-F238E27FC236}">
                <a16:creationId xmlns:a16="http://schemas.microsoft.com/office/drawing/2014/main" id="{8E54FAA7-3229-474A-ABE1-1C082E666BDC}"/>
              </a:ext>
            </a:extLst>
          </p:cNvPr>
          <p:cNvSpPr/>
          <p:nvPr/>
        </p:nvSpPr>
        <p:spPr>
          <a:xfrm>
            <a:off x="671119" y="2075306"/>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781BFB1-2AF3-1440-B245-5BD1A06204A7}"/>
              </a:ext>
            </a:extLst>
          </p:cNvPr>
          <p:cNvSpPr/>
          <p:nvPr/>
        </p:nvSpPr>
        <p:spPr>
          <a:xfrm>
            <a:off x="2276244" y="2060179"/>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89D720F-5910-2243-803C-88508192AED1}"/>
              </a:ext>
            </a:extLst>
          </p:cNvPr>
          <p:cNvSpPr/>
          <p:nvPr/>
        </p:nvSpPr>
        <p:spPr>
          <a:xfrm>
            <a:off x="385086" y="2860094"/>
            <a:ext cx="2932605" cy="687516"/>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9B154572-7E5B-B545-B7ED-956F0AD83B19}"/>
              </a:ext>
            </a:extLst>
          </p:cNvPr>
          <p:cNvSpPr txBox="1"/>
          <p:nvPr/>
        </p:nvSpPr>
        <p:spPr>
          <a:xfrm>
            <a:off x="558410" y="424693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7" name="TextBox 96">
            <a:extLst>
              <a:ext uri="{FF2B5EF4-FFF2-40B4-BE49-F238E27FC236}">
                <a16:creationId xmlns:a16="http://schemas.microsoft.com/office/drawing/2014/main" id="{F1856FB4-BA14-0840-9E59-17B260F59783}"/>
              </a:ext>
            </a:extLst>
          </p:cNvPr>
          <p:cNvSpPr txBox="1"/>
          <p:nvPr/>
        </p:nvSpPr>
        <p:spPr>
          <a:xfrm>
            <a:off x="299752" y="5854801"/>
            <a:ext cx="1875835"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3 children (all leaves)</a:t>
            </a:r>
          </a:p>
        </p:txBody>
      </p:sp>
      <p:sp>
        <p:nvSpPr>
          <p:cNvPr id="98" name="TextBox 97">
            <a:extLst>
              <a:ext uri="{FF2B5EF4-FFF2-40B4-BE49-F238E27FC236}">
                <a16:creationId xmlns:a16="http://schemas.microsoft.com/office/drawing/2014/main" id="{6D6DD452-971F-4B41-B8D5-D1783B47AE57}"/>
              </a:ext>
            </a:extLst>
          </p:cNvPr>
          <p:cNvSpPr txBox="1"/>
          <p:nvPr/>
        </p:nvSpPr>
        <p:spPr>
          <a:xfrm>
            <a:off x="2632102" y="440617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9" name="TextBox 98">
            <a:extLst>
              <a:ext uri="{FF2B5EF4-FFF2-40B4-BE49-F238E27FC236}">
                <a16:creationId xmlns:a16="http://schemas.microsoft.com/office/drawing/2014/main" id="{E8D11F17-F76E-2A42-B78B-987DD5C4DA66}"/>
              </a:ext>
            </a:extLst>
          </p:cNvPr>
          <p:cNvSpPr txBox="1"/>
          <p:nvPr/>
        </p:nvSpPr>
        <p:spPr>
          <a:xfrm>
            <a:off x="4402584" y="4371092"/>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100" name="TextBox 99">
            <a:extLst>
              <a:ext uri="{FF2B5EF4-FFF2-40B4-BE49-F238E27FC236}">
                <a16:creationId xmlns:a16="http://schemas.microsoft.com/office/drawing/2014/main" id="{D51C7FDB-4816-6B42-AE45-245C61B7C234}"/>
              </a:ext>
            </a:extLst>
          </p:cNvPr>
          <p:cNvSpPr txBox="1"/>
          <p:nvPr/>
        </p:nvSpPr>
        <p:spPr>
          <a:xfrm>
            <a:off x="2519998" y="5828056"/>
            <a:ext cx="473206"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leaf</a:t>
            </a:r>
          </a:p>
        </p:txBody>
      </p:sp>
      <p:sp>
        <p:nvSpPr>
          <p:cNvPr id="101" name="TextBox 100">
            <a:extLst>
              <a:ext uri="{FF2B5EF4-FFF2-40B4-BE49-F238E27FC236}">
                <a16:creationId xmlns:a16="http://schemas.microsoft.com/office/drawing/2014/main" id="{5D0F5609-4415-0244-8B13-FF59AF0CA07E}"/>
              </a:ext>
            </a:extLst>
          </p:cNvPr>
          <p:cNvSpPr txBox="1"/>
          <p:nvPr/>
        </p:nvSpPr>
        <p:spPr>
          <a:xfrm>
            <a:off x="5003158" y="5569070"/>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
        <p:nvSpPr>
          <p:cNvPr id="102" name="TextBox 101">
            <a:extLst>
              <a:ext uri="{FF2B5EF4-FFF2-40B4-BE49-F238E27FC236}">
                <a16:creationId xmlns:a16="http://schemas.microsoft.com/office/drawing/2014/main" id="{E03E0AD0-F285-814A-8F0B-AFF14540F298}"/>
              </a:ext>
            </a:extLst>
          </p:cNvPr>
          <p:cNvSpPr txBox="1"/>
          <p:nvPr/>
        </p:nvSpPr>
        <p:spPr>
          <a:xfrm>
            <a:off x="4896489" y="6255289"/>
            <a:ext cx="2241255"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Cycle: two different paths </a:t>
            </a:r>
          </a:p>
          <a:p>
            <a:r>
              <a:rPr lang="en-US" sz="1400" dirty="0">
                <a:solidFill>
                  <a:schemeClr val="accent6"/>
                </a:solidFill>
                <a:latin typeface="Arial" charset="0"/>
                <a:ea typeface="Arial" charset="0"/>
                <a:cs typeface="Arial" charset="0"/>
              </a:rPr>
              <a:t>between a pair of nodes</a:t>
            </a:r>
          </a:p>
        </p:txBody>
      </p:sp>
      <p:sp>
        <p:nvSpPr>
          <p:cNvPr id="103" name="TextBox 102">
            <a:extLst>
              <a:ext uri="{FF2B5EF4-FFF2-40B4-BE49-F238E27FC236}">
                <a16:creationId xmlns:a16="http://schemas.microsoft.com/office/drawing/2014/main" id="{BE7D7FCB-92A6-B74F-8FEE-5A37E8CCE7F5}"/>
              </a:ext>
            </a:extLst>
          </p:cNvPr>
          <p:cNvSpPr txBox="1"/>
          <p:nvPr/>
        </p:nvSpPr>
        <p:spPr>
          <a:xfrm>
            <a:off x="7693905" y="4197248"/>
            <a:ext cx="910827"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roots</a:t>
            </a:r>
          </a:p>
        </p:txBody>
      </p:sp>
      <p:sp>
        <p:nvSpPr>
          <p:cNvPr id="104" name="TextBox 103">
            <a:extLst>
              <a:ext uri="{FF2B5EF4-FFF2-40B4-BE49-F238E27FC236}">
                <a16:creationId xmlns:a16="http://schemas.microsoft.com/office/drawing/2014/main" id="{54B760FF-8994-674F-BF8D-7B3F804EF679}"/>
              </a:ext>
            </a:extLst>
          </p:cNvPr>
          <p:cNvSpPr txBox="1"/>
          <p:nvPr/>
        </p:nvSpPr>
        <p:spPr>
          <a:xfrm>
            <a:off x="7597622" y="5620217"/>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Tree>
    <p:extLst>
      <p:ext uri="{BB962C8B-B14F-4D97-AF65-F5344CB8AC3E}">
        <p14:creationId xmlns:p14="http://schemas.microsoft.com/office/powerpoint/2010/main" val="152794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dissolve">
                                      <p:cBhvr>
                                        <p:cTn id="41" dur="500"/>
                                        <p:tgtEl>
                                          <p:spTgt spid="9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dissolve">
                                      <p:cBhvr>
                                        <p:cTn id="46" dur="500"/>
                                        <p:tgtEl>
                                          <p:spTgt spid="9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dissolve">
                                      <p:cBhvr>
                                        <p:cTn id="49" dur="500"/>
                                        <p:tgtEl>
                                          <p:spTgt spid="9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dissolve">
                                      <p:cBhvr>
                                        <p:cTn id="52" dur="500"/>
                                        <p:tgtEl>
                                          <p:spTgt spid="9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dissolve">
                                      <p:cBhvr>
                                        <p:cTn id="57" dur="500"/>
                                        <p:tgtEl>
                                          <p:spTgt spid="92"/>
                                        </p:tgtEl>
                                      </p:cBhvr>
                                    </p:animEffect>
                                  </p:childTnLst>
                                </p:cTn>
                              </p:par>
                              <p:par>
                                <p:cTn id="58" presetID="9" presetClass="entr" presetSubtype="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dissolv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1" nodeType="clickEffect">
                                  <p:stCondLst>
                                    <p:cond delay="0"/>
                                  </p:stCondLst>
                                  <p:childTnLst>
                                    <p:set>
                                      <p:cBhvr>
                                        <p:cTn id="67" dur="1" fill="hold">
                                          <p:stCondLst>
                                            <p:cond delay="0"/>
                                          </p:stCondLst>
                                        </p:cTn>
                                        <p:tgtEl>
                                          <p:spTgt spid="31">
                                            <p:bg/>
                                          </p:spTgt>
                                        </p:tgtEl>
                                        <p:attrNameLst>
                                          <p:attrName>style.visibility</p:attrName>
                                        </p:attrNameLst>
                                      </p:cBhvr>
                                      <p:to>
                                        <p:strVal val="visible"/>
                                      </p:to>
                                    </p:set>
                                    <p:animEffect transition="in" filter="dissolve">
                                      <p:cBhvr>
                                        <p:cTn id="68" dur="500"/>
                                        <p:tgtEl>
                                          <p:spTgt spid="31">
                                            <p:bg/>
                                          </p:spTgt>
                                        </p:tgtEl>
                                      </p:cBhvr>
                                    </p:animEffect>
                                  </p:childTnLst>
                                </p:cTn>
                              </p:par>
                              <p:par>
                                <p:cTn id="69" presetID="9" presetClass="entr" presetSubtype="0" fill="hold" grpId="1" nodeType="with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Effect transition="in" filter="dissolve">
                                      <p:cBhvr>
                                        <p:cTn id="71" dur="500"/>
                                        <p:tgtEl>
                                          <p:spTgt spid="31">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31">
                                            <p:txEl>
                                              <p:pRg st="1" end="1"/>
                                            </p:txEl>
                                          </p:spTgt>
                                        </p:tgtEl>
                                        <p:attrNameLst>
                                          <p:attrName>style.visibility</p:attrName>
                                        </p:attrNameLst>
                                      </p:cBhvr>
                                      <p:to>
                                        <p:strVal val="visible"/>
                                      </p:to>
                                    </p:set>
                                    <p:animEffect transition="in" filter="dissolve">
                                      <p:cBhvr>
                                        <p:cTn id="76" dur="500"/>
                                        <p:tgtEl>
                                          <p:spTgt spid="31">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31">
                                            <p:txEl>
                                              <p:pRg st="2" end="2"/>
                                            </p:txEl>
                                          </p:spTgt>
                                        </p:tgtEl>
                                        <p:attrNameLst>
                                          <p:attrName>style.visibility</p:attrName>
                                        </p:attrNameLst>
                                      </p:cBhvr>
                                      <p:to>
                                        <p:strVal val="visible"/>
                                      </p:to>
                                    </p:set>
                                    <p:animEffect transition="in" filter="dissolve">
                                      <p:cBhvr>
                                        <p:cTn id="81" dur="500"/>
                                        <p:tgtEl>
                                          <p:spTgt spid="31">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31">
                                            <p:txEl>
                                              <p:pRg st="3" end="3"/>
                                            </p:txEl>
                                          </p:spTgt>
                                        </p:tgtEl>
                                        <p:attrNameLst>
                                          <p:attrName>style.visibility</p:attrName>
                                        </p:attrNameLst>
                                      </p:cBhvr>
                                      <p:to>
                                        <p:strVal val="visible"/>
                                      </p:to>
                                    </p:set>
                                    <p:animEffect transition="in" filter="dissolve">
                                      <p:cBhvr>
                                        <p:cTn id="86" dur="500"/>
                                        <p:tgtEl>
                                          <p:spTgt spid="31">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dissolve">
                                      <p:cBhvr>
                                        <p:cTn id="91" dur="500"/>
                                        <p:tgtEl>
                                          <p:spTgt spid="87"/>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dissolve">
                                      <p:cBhvr>
                                        <p:cTn id="96" dur="500"/>
                                        <p:tgtEl>
                                          <p:spTgt spid="6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animEffect transition="in" filter="dissolve">
                                      <p:cBhvr>
                                        <p:cTn id="99" dur="500"/>
                                        <p:tgtEl>
                                          <p:spTgt spid="77"/>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dissolve">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dissolve">
                                      <p:cBhvr>
                                        <p:cTn id="107" dur="500"/>
                                        <p:tgtEl>
                                          <p:spTgt spid="69"/>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96"/>
                                        </p:tgtEl>
                                        <p:attrNameLst>
                                          <p:attrName>style.visibility</p:attrName>
                                        </p:attrNameLst>
                                      </p:cBhvr>
                                      <p:to>
                                        <p:strVal val="visible"/>
                                      </p:to>
                                    </p:set>
                                    <p:animEffect transition="in" filter="dissolve">
                                      <p:cBhvr>
                                        <p:cTn id="112" dur="500"/>
                                        <p:tgtEl>
                                          <p:spTgt spid="96"/>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dissolve">
                                      <p:cBhvr>
                                        <p:cTn id="115" dur="500"/>
                                        <p:tgtEl>
                                          <p:spTgt spid="97"/>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dissolve">
                                      <p:cBhvr>
                                        <p:cTn id="120" dur="500"/>
                                        <p:tgtEl>
                                          <p:spTgt spid="62"/>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dissolve">
                                      <p:cBhvr>
                                        <p:cTn id="123" dur="500"/>
                                        <p:tgtEl>
                                          <p:spTgt spid="6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64"/>
                                        </p:tgtEl>
                                        <p:attrNameLst>
                                          <p:attrName>style.visibility</p:attrName>
                                        </p:attrNameLst>
                                      </p:cBhvr>
                                      <p:to>
                                        <p:strVal val="visible"/>
                                      </p:to>
                                    </p:set>
                                    <p:animEffect transition="in" filter="dissolve">
                                      <p:cBhvr>
                                        <p:cTn id="126" dur="500"/>
                                        <p:tgtEl>
                                          <p:spTgt spid="64"/>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dissolve">
                                      <p:cBhvr>
                                        <p:cTn id="129" dur="500"/>
                                        <p:tgtEl>
                                          <p:spTgt spid="7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dissolve">
                                      <p:cBhvr>
                                        <p:cTn id="132" dur="500"/>
                                        <p:tgtEl>
                                          <p:spTgt spid="83"/>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dissolve">
                                      <p:cBhvr>
                                        <p:cTn id="137" dur="500"/>
                                        <p:tgtEl>
                                          <p:spTgt spid="71"/>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98"/>
                                        </p:tgtEl>
                                        <p:attrNameLst>
                                          <p:attrName>style.visibility</p:attrName>
                                        </p:attrNameLst>
                                      </p:cBhvr>
                                      <p:to>
                                        <p:strVal val="visible"/>
                                      </p:to>
                                    </p:set>
                                    <p:animEffect transition="in" filter="dissolve">
                                      <p:cBhvr>
                                        <p:cTn id="142" dur="500"/>
                                        <p:tgtEl>
                                          <p:spTgt spid="98"/>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65"/>
                                        </p:tgtEl>
                                        <p:attrNameLst>
                                          <p:attrName>style.visibility</p:attrName>
                                        </p:attrNameLst>
                                      </p:cBhvr>
                                      <p:to>
                                        <p:strVal val="visible"/>
                                      </p:to>
                                    </p:set>
                                    <p:animEffect transition="in" filter="dissolve">
                                      <p:cBhvr>
                                        <p:cTn id="150" dur="500"/>
                                        <p:tgtEl>
                                          <p:spTgt spid="6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9"/>
                                        </p:tgtEl>
                                        <p:attrNameLst>
                                          <p:attrName>style.visibility</p:attrName>
                                        </p:attrNameLst>
                                      </p:cBhvr>
                                      <p:to>
                                        <p:strVal val="visible"/>
                                      </p:to>
                                    </p:set>
                                    <p:animEffect transition="in" filter="dissolve">
                                      <p:cBhvr>
                                        <p:cTn id="153" dur="500"/>
                                        <p:tgtEl>
                                          <p:spTgt spid="79"/>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84"/>
                                        </p:tgtEl>
                                        <p:attrNameLst>
                                          <p:attrName>style.visibility</p:attrName>
                                        </p:attrNameLst>
                                      </p:cBhvr>
                                      <p:to>
                                        <p:strVal val="visible"/>
                                      </p:to>
                                    </p:set>
                                    <p:animEffect transition="in" filter="dissolve">
                                      <p:cBhvr>
                                        <p:cTn id="156" dur="500"/>
                                        <p:tgtEl>
                                          <p:spTgt spid="84"/>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6"/>
                                        </p:tgtEl>
                                        <p:attrNameLst>
                                          <p:attrName>style.visibility</p:attrName>
                                        </p:attrNameLst>
                                      </p:cBhvr>
                                      <p:to>
                                        <p:strVal val="visible"/>
                                      </p:to>
                                    </p:set>
                                    <p:animEffect transition="in" filter="dissolve">
                                      <p:cBhvr>
                                        <p:cTn id="161" dur="500"/>
                                        <p:tgtEl>
                                          <p:spTgt spid="76"/>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99"/>
                                        </p:tgtEl>
                                        <p:attrNameLst>
                                          <p:attrName>style.visibility</p:attrName>
                                        </p:attrNameLst>
                                      </p:cBhvr>
                                      <p:to>
                                        <p:strVal val="visible"/>
                                      </p:to>
                                    </p:set>
                                    <p:animEffect transition="in" filter="dissolve">
                                      <p:cBhvr>
                                        <p:cTn id="166" dur="500"/>
                                        <p:tgtEl>
                                          <p:spTgt spid="99"/>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53"/>
                                        </p:tgtEl>
                                        <p:attrNameLst>
                                          <p:attrName>style.visibility</p:attrName>
                                        </p:attrNameLst>
                                      </p:cBhvr>
                                      <p:to>
                                        <p:strVal val="visible"/>
                                      </p:to>
                                    </p:set>
                                    <p:animEffect transition="in" filter="dissolve">
                                      <p:cBhvr>
                                        <p:cTn id="171" dur="500"/>
                                        <p:tgtEl>
                                          <p:spTgt spid="53"/>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8"/>
                                        </p:tgtEl>
                                        <p:attrNameLst>
                                          <p:attrName>style.visibility</p:attrName>
                                        </p:attrNameLst>
                                      </p:cBhvr>
                                      <p:to>
                                        <p:strVal val="visible"/>
                                      </p:to>
                                    </p:set>
                                    <p:animEffect transition="in" filter="dissolve">
                                      <p:cBhvr>
                                        <p:cTn id="174" dur="500"/>
                                        <p:tgtEl>
                                          <p:spTgt spid="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59"/>
                                        </p:tgtEl>
                                        <p:attrNameLst>
                                          <p:attrName>style.visibility</p:attrName>
                                        </p:attrNameLst>
                                      </p:cBhvr>
                                      <p:to>
                                        <p:strVal val="visible"/>
                                      </p:to>
                                    </p:set>
                                    <p:animEffect transition="in" filter="dissolve">
                                      <p:cBhvr>
                                        <p:cTn id="177" dur="500"/>
                                        <p:tgtEl>
                                          <p:spTgt spid="59"/>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0"/>
                                        </p:tgtEl>
                                        <p:attrNameLst>
                                          <p:attrName>style.visibility</p:attrName>
                                        </p:attrNameLst>
                                      </p:cBhvr>
                                      <p:to>
                                        <p:strVal val="visible"/>
                                      </p:to>
                                    </p:set>
                                    <p:animEffect transition="in" filter="dissolve">
                                      <p:cBhvr>
                                        <p:cTn id="180" dur="500"/>
                                        <p:tgtEl>
                                          <p:spTgt spid="60"/>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66"/>
                                        </p:tgtEl>
                                        <p:attrNameLst>
                                          <p:attrName>style.visibility</p:attrName>
                                        </p:attrNameLst>
                                      </p:cBhvr>
                                      <p:to>
                                        <p:strVal val="visible"/>
                                      </p:to>
                                    </p:set>
                                    <p:animEffect transition="in" filter="dissolve">
                                      <p:cBhvr>
                                        <p:cTn id="183" dur="500"/>
                                        <p:tgtEl>
                                          <p:spTgt spid="6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55"/>
                                        </p:tgtEl>
                                        <p:attrNameLst>
                                          <p:attrName>style.visibility</p:attrName>
                                        </p:attrNameLst>
                                      </p:cBhvr>
                                      <p:to>
                                        <p:strVal val="visible"/>
                                      </p:to>
                                    </p:set>
                                    <p:animEffect transition="in" filter="dissolve">
                                      <p:cBhvr>
                                        <p:cTn id="186" dur="500"/>
                                        <p:tgtEl>
                                          <p:spTgt spid="55"/>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52"/>
                                        </p:tgtEl>
                                        <p:attrNameLst>
                                          <p:attrName>style.visibility</p:attrName>
                                        </p:attrNameLst>
                                      </p:cBhvr>
                                      <p:to>
                                        <p:strVal val="visible"/>
                                      </p:to>
                                    </p:set>
                                    <p:animEffect transition="in" filter="dissolve">
                                      <p:cBhvr>
                                        <p:cTn id="189" dur="500"/>
                                        <p:tgtEl>
                                          <p:spTgt spid="5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dissolve">
                                      <p:cBhvr>
                                        <p:cTn id="192" dur="500"/>
                                        <p:tgtEl>
                                          <p:spTgt spid="57"/>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0"/>
                                        </p:tgtEl>
                                        <p:attrNameLst>
                                          <p:attrName>style.visibility</p:attrName>
                                        </p:attrNameLst>
                                      </p:cBhvr>
                                      <p:to>
                                        <p:strVal val="visible"/>
                                      </p:to>
                                    </p:set>
                                    <p:animEffect transition="in" filter="dissolve">
                                      <p:cBhvr>
                                        <p:cTn id="195" dur="500"/>
                                        <p:tgtEl>
                                          <p:spTgt spid="80"/>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88"/>
                                        </p:tgtEl>
                                        <p:attrNameLst>
                                          <p:attrName>style.visibility</p:attrName>
                                        </p:attrNameLst>
                                      </p:cBhvr>
                                      <p:to>
                                        <p:strVal val="visible"/>
                                      </p:to>
                                    </p:set>
                                    <p:animEffect transition="in" filter="dissolve">
                                      <p:cBhvr>
                                        <p:cTn id="203" dur="500"/>
                                        <p:tgtEl>
                                          <p:spTgt spid="88"/>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101"/>
                                        </p:tgtEl>
                                        <p:attrNameLst>
                                          <p:attrName>style.visibility</p:attrName>
                                        </p:attrNameLst>
                                      </p:cBhvr>
                                      <p:to>
                                        <p:strVal val="visible"/>
                                      </p:to>
                                    </p:set>
                                    <p:animEffect transition="in" filter="dissolve">
                                      <p:cBhvr>
                                        <p:cTn id="208" dur="500"/>
                                        <p:tgtEl>
                                          <p:spTgt spid="10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102"/>
                                        </p:tgtEl>
                                        <p:attrNameLst>
                                          <p:attrName>style.visibility</p:attrName>
                                        </p:attrNameLst>
                                      </p:cBhvr>
                                      <p:to>
                                        <p:strVal val="visible"/>
                                      </p:to>
                                    </p:set>
                                    <p:animEffect transition="in" filter="dissolve">
                                      <p:cBhvr>
                                        <p:cTn id="213" dur="500"/>
                                        <p:tgtEl>
                                          <p:spTgt spid="102"/>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67"/>
                                        </p:tgtEl>
                                        <p:attrNameLst>
                                          <p:attrName>style.visibility</p:attrName>
                                        </p:attrNameLst>
                                      </p:cBhvr>
                                      <p:to>
                                        <p:strVal val="visible"/>
                                      </p:to>
                                    </p:set>
                                    <p:animEffect transition="in" filter="dissolve">
                                      <p:cBhvr>
                                        <p:cTn id="218" dur="500"/>
                                        <p:tgtEl>
                                          <p:spTgt spid="67"/>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68"/>
                                        </p:tgtEl>
                                        <p:attrNameLst>
                                          <p:attrName>style.visibility</p:attrName>
                                        </p:attrNameLst>
                                      </p:cBhvr>
                                      <p:to>
                                        <p:strVal val="visible"/>
                                      </p:to>
                                    </p:set>
                                    <p:animEffect transition="in" filter="dissolve">
                                      <p:cBhvr>
                                        <p:cTn id="221" dur="500"/>
                                        <p:tgtEl>
                                          <p:spTgt spid="68"/>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70"/>
                                        </p:tgtEl>
                                        <p:attrNameLst>
                                          <p:attrName>style.visibility</p:attrName>
                                        </p:attrNameLst>
                                      </p:cBhvr>
                                      <p:to>
                                        <p:strVal val="visible"/>
                                      </p:to>
                                    </p:set>
                                    <p:animEffect transition="in" filter="dissolve">
                                      <p:cBhvr>
                                        <p:cTn id="224" dur="500"/>
                                        <p:tgtEl>
                                          <p:spTgt spid="70"/>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73"/>
                                        </p:tgtEl>
                                        <p:attrNameLst>
                                          <p:attrName>style.visibility</p:attrName>
                                        </p:attrNameLst>
                                      </p:cBhvr>
                                      <p:to>
                                        <p:strVal val="visible"/>
                                      </p:to>
                                    </p:set>
                                    <p:animEffect transition="in" filter="dissolve">
                                      <p:cBhvr>
                                        <p:cTn id="227" dur="500"/>
                                        <p:tgtEl>
                                          <p:spTgt spid="73"/>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74"/>
                                        </p:tgtEl>
                                        <p:attrNameLst>
                                          <p:attrName>style.visibility</p:attrName>
                                        </p:attrNameLst>
                                      </p:cBhvr>
                                      <p:to>
                                        <p:strVal val="visible"/>
                                      </p:to>
                                    </p:set>
                                    <p:animEffect transition="in" filter="dissolve">
                                      <p:cBhvr>
                                        <p:cTn id="230" dur="500"/>
                                        <p:tgtEl>
                                          <p:spTgt spid="74"/>
                                        </p:tgtEl>
                                      </p:cBhvr>
                                    </p:animEffect>
                                  </p:childTnLst>
                                </p:cTn>
                              </p:par>
                              <p:par>
                                <p:cTn id="231" presetID="9" presetClass="entr" presetSubtype="0" fill="hold" grpId="0" nodeType="withEffect">
                                  <p:stCondLst>
                                    <p:cond delay="0"/>
                                  </p:stCondLst>
                                  <p:childTnLst>
                                    <p:set>
                                      <p:cBhvr>
                                        <p:cTn id="232" dur="1" fill="hold">
                                          <p:stCondLst>
                                            <p:cond delay="0"/>
                                          </p:stCondLst>
                                        </p:cTn>
                                        <p:tgtEl>
                                          <p:spTgt spid="75"/>
                                        </p:tgtEl>
                                        <p:attrNameLst>
                                          <p:attrName>style.visibility</p:attrName>
                                        </p:attrNameLst>
                                      </p:cBhvr>
                                      <p:to>
                                        <p:strVal val="visible"/>
                                      </p:to>
                                    </p:set>
                                    <p:animEffect transition="in" filter="dissolve">
                                      <p:cBhvr>
                                        <p:cTn id="233" dur="500"/>
                                        <p:tgtEl>
                                          <p:spTgt spid="75"/>
                                        </p:tgtEl>
                                      </p:cBhvr>
                                    </p:animEffect>
                                  </p:childTnLst>
                                </p:cTn>
                              </p:par>
                              <p:par>
                                <p:cTn id="234" presetID="9" presetClass="entr" presetSubtype="0" fill="hold" grpId="0" nodeType="withEffect">
                                  <p:stCondLst>
                                    <p:cond delay="0"/>
                                  </p:stCondLst>
                                  <p:childTnLst>
                                    <p:set>
                                      <p:cBhvr>
                                        <p:cTn id="235" dur="1" fill="hold">
                                          <p:stCondLst>
                                            <p:cond delay="0"/>
                                          </p:stCondLst>
                                        </p:cTn>
                                        <p:tgtEl>
                                          <p:spTgt spid="81"/>
                                        </p:tgtEl>
                                        <p:attrNameLst>
                                          <p:attrName>style.visibility</p:attrName>
                                        </p:attrNameLst>
                                      </p:cBhvr>
                                      <p:to>
                                        <p:strVal val="visible"/>
                                      </p:to>
                                    </p:set>
                                    <p:animEffect transition="in" filter="dissolve">
                                      <p:cBhvr>
                                        <p:cTn id="236" dur="500"/>
                                        <p:tgtEl>
                                          <p:spTgt spid="81"/>
                                        </p:tgtEl>
                                      </p:cBhvr>
                                    </p:animEffect>
                                  </p:childTnLst>
                                </p:cTn>
                              </p:par>
                              <p:par>
                                <p:cTn id="237" presetID="9" presetClass="entr" presetSubtype="0" fill="hold" grpId="0" nodeType="withEffect">
                                  <p:stCondLst>
                                    <p:cond delay="0"/>
                                  </p:stCondLst>
                                  <p:childTnLst>
                                    <p:set>
                                      <p:cBhvr>
                                        <p:cTn id="238" dur="1" fill="hold">
                                          <p:stCondLst>
                                            <p:cond delay="0"/>
                                          </p:stCondLst>
                                        </p:cTn>
                                        <p:tgtEl>
                                          <p:spTgt spid="72"/>
                                        </p:tgtEl>
                                        <p:attrNameLst>
                                          <p:attrName>style.visibility</p:attrName>
                                        </p:attrNameLst>
                                      </p:cBhvr>
                                      <p:to>
                                        <p:strVal val="visible"/>
                                      </p:to>
                                    </p:set>
                                    <p:animEffect transition="in" filter="dissolve">
                                      <p:cBhvr>
                                        <p:cTn id="239" dur="500"/>
                                        <p:tgtEl>
                                          <p:spTgt spid="72"/>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6"/>
                                        </p:tgtEl>
                                        <p:attrNameLst>
                                          <p:attrName>style.visibility</p:attrName>
                                        </p:attrNameLst>
                                      </p:cBhvr>
                                      <p:to>
                                        <p:strVal val="visible"/>
                                      </p:to>
                                    </p:set>
                                    <p:animEffect transition="in" filter="dissolve">
                                      <p:cBhvr>
                                        <p:cTn id="242" dur="500"/>
                                        <p:tgtEl>
                                          <p:spTgt spid="86"/>
                                        </p:tgtEl>
                                      </p:cBhvr>
                                    </p:animEffec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89"/>
                                        </p:tgtEl>
                                        <p:attrNameLst>
                                          <p:attrName>style.visibility</p:attrName>
                                        </p:attrNameLst>
                                      </p:cBhvr>
                                      <p:to>
                                        <p:strVal val="visible"/>
                                      </p:to>
                                    </p:set>
                                    <p:animEffect transition="in" filter="dissolve">
                                      <p:cBhvr>
                                        <p:cTn id="247" dur="500"/>
                                        <p:tgtEl>
                                          <p:spTgt spid="89"/>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103"/>
                                        </p:tgtEl>
                                        <p:attrNameLst>
                                          <p:attrName>style.visibility</p:attrName>
                                        </p:attrNameLst>
                                      </p:cBhvr>
                                      <p:to>
                                        <p:strVal val="visible"/>
                                      </p:to>
                                    </p:set>
                                    <p:animEffect transition="in" filter="dissolve">
                                      <p:cBhvr>
                                        <p:cTn id="252" dur="500"/>
                                        <p:tgtEl>
                                          <p:spTgt spid="103"/>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ntr" presetSubtype="0" fill="hold" grpId="0" nodeType="clickEffect">
                                  <p:stCondLst>
                                    <p:cond delay="0"/>
                                  </p:stCondLst>
                                  <p:childTnLst>
                                    <p:set>
                                      <p:cBhvr>
                                        <p:cTn id="256" dur="1" fill="hold">
                                          <p:stCondLst>
                                            <p:cond delay="0"/>
                                          </p:stCondLst>
                                        </p:cTn>
                                        <p:tgtEl>
                                          <p:spTgt spid="104"/>
                                        </p:tgtEl>
                                        <p:attrNameLst>
                                          <p:attrName>style.visibility</p:attrName>
                                        </p:attrNameLst>
                                      </p:cBhvr>
                                      <p:to>
                                        <p:strVal val="visible"/>
                                      </p:to>
                                    </p:set>
                                    <p:animEffect transition="in" filter="dissolve">
                                      <p:cBhvr>
                                        <p:cTn id="25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2" grpId="0" animBg="1"/>
      <p:bldP spid="31" grpId="1" uiExpand="1" build="allAtOnce" animBg="1"/>
      <p:bldP spid="53" grpId="0" animBg="1"/>
      <p:bldP spid="58" grpId="0" animBg="1"/>
      <p:bldP spid="59" grpId="0" animBg="1"/>
      <p:bldP spid="60" grpId="0" animBg="1"/>
      <p:bldP spid="62" grpId="0" animBg="1"/>
      <p:bldP spid="63" grpId="0" animBg="1"/>
      <p:bldP spid="64" grpId="0" animBg="1"/>
      <p:bldP spid="65" grpId="0" animBg="1"/>
      <p:bldP spid="66" grpId="0" animBg="1"/>
      <p:bldP spid="67" grpId="0" animBg="1"/>
      <p:bldP spid="68" grpId="0" animBg="1"/>
      <p:bldP spid="70" grpId="0" animBg="1"/>
      <p:bldP spid="73" grpId="0" animBg="1"/>
      <p:bldP spid="74" grpId="0" animBg="1"/>
      <p:bldP spid="75" grpId="0" animBg="1"/>
      <p:bldP spid="77" grpId="0" animBg="1"/>
      <p:bldP spid="78" grpId="0" animBg="1"/>
      <p:bldP spid="79" grpId="0" animBg="1"/>
      <p:bldP spid="55" grpId="0" animBg="1"/>
      <p:bldP spid="52" grpId="0" animBg="1"/>
      <p:bldP spid="57" grpId="0" animBg="1"/>
      <p:bldP spid="80" grpId="0" animBg="1"/>
      <p:bldP spid="81" grpId="0" animBg="1"/>
      <p:bldP spid="72" grpId="0" animBg="1"/>
      <p:bldP spid="82" grpId="0"/>
      <p:bldP spid="83" grpId="0"/>
      <p:bldP spid="84" grpId="0"/>
      <p:bldP spid="85" grpId="0"/>
      <p:bldP spid="86" grpId="0"/>
      <p:bldP spid="87" grpId="0" animBg="1"/>
      <p:bldP spid="69" grpId="0"/>
      <p:bldP spid="71" grpId="0"/>
      <p:bldP spid="76" grpId="0"/>
      <p:bldP spid="88" grpId="0"/>
      <p:bldP spid="89" grpId="0"/>
      <p:bldP spid="24" grpId="0"/>
      <p:bldP spid="91" grpId="0"/>
      <p:bldP spid="92" grpId="0"/>
      <p:bldP spid="93" grpId="0" animBg="1"/>
      <p:bldP spid="94" grpId="0" animBg="1"/>
      <p:bldP spid="95" grpId="0" animBg="1"/>
      <p:bldP spid="96" grpId="0"/>
      <p:bldP spid="97" grpId="0"/>
      <p:bldP spid="98" grpId="0"/>
      <p:bldP spid="99" grpId="0"/>
      <p:bldP spid="100" grpId="0"/>
      <p:bldP spid="101" grpId="0"/>
      <p:bldP spid="102" grpId="0"/>
      <p:bldP spid="103" grpId="0"/>
      <p:bldP spid="10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5" name="object 11">
            <a:extLst>
              <a:ext uri="{FF2B5EF4-FFF2-40B4-BE49-F238E27FC236}">
                <a16:creationId xmlns:a16="http://schemas.microsoft.com/office/drawing/2014/main" id="{F4B647B9-8764-EE4B-9C2D-54A4B3B94995}"/>
              </a:ext>
            </a:extLst>
          </p:cNvPr>
          <p:cNvSpPr/>
          <p:nvPr/>
        </p:nvSpPr>
        <p:spPr>
          <a:xfrm flipH="1">
            <a:off x="1368364" y="206329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978185" y="153307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115619" y="166417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368364" y="22884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505798" y="2417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777705" y="205325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814076" y="2805208"/>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791734" y="301925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1929168" y="314845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474906" y="228944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612340" y="2418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350200" y="1029290"/>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365286" y="1040647"/>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106" name="TextBox 105">
            <a:extLst>
              <a:ext uri="{FF2B5EF4-FFF2-40B4-BE49-F238E27FC236}">
                <a16:creationId xmlns:a16="http://schemas.microsoft.com/office/drawing/2014/main" id="{45C6B38D-D4BB-844B-82DA-12F5B7C1DD92}"/>
              </a:ext>
            </a:extLst>
          </p:cNvPr>
          <p:cNvSpPr txBox="1"/>
          <p:nvPr/>
        </p:nvSpPr>
        <p:spPr>
          <a:xfrm>
            <a:off x="1917822" y="107515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1" name="Rectangle 110">
            <a:extLst>
              <a:ext uri="{FF2B5EF4-FFF2-40B4-BE49-F238E27FC236}">
                <a16:creationId xmlns:a16="http://schemas.microsoft.com/office/drawing/2014/main" id="{E3132CE7-BDA8-ED4B-9BD1-2EA9BDA976F3}"/>
              </a:ext>
            </a:extLst>
          </p:cNvPr>
          <p:cNvSpPr/>
          <p:nvPr/>
        </p:nvSpPr>
        <p:spPr>
          <a:xfrm>
            <a:off x="1741644" y="1657277"/>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2" name="Rectangle 111">
            <a:extLst>
              <a:ext uri="{FF2B5EF4-FFF2-40B4-BE49-F238E27FC236}">
                <a16:creationId xmlns:a16="http://schemas.microsoft.com/office/drawing/2014/main" id="{F0E2F8AF-B6A5-0C46-A943-FAD9C06119E2}"/>
              </a:ext>
            </a:extLst>
          </p:cNvPr>
          <p:cNvSpPr/>
          <p:nvPr/>
        </p:nvSpPr>
        <p:spPr>
          <a:xfrm>
            <a:off x="2508104" y="1238915"/>
            <a:ext cx="1975221" cy="307777"/>
          </a:xfrm>
          <a:prstGeom prst="rect">
            <a:avLst/>
          </a:prstGeom>
        </p:spPr>
        <p:txBody>
          <a:bodyPr wrap="none">
            <a:spAutoFit/>
          </a:bodyPr>
          <a:lstStyle/>
          <a:p>
            <a:r>
              <a:rPr lang="en-US" altLang="zh-CN" sz="1400" dirty="0">
                <a:solidFill>
                  <a:schemeClr val="accent6"/>
                </a:solidFill>
                <a:latin typeface="Arial" panose="020B0604020202020204" pitchFamily="34" charset="0"/>
                <a:cs typeface="Arial" panose="020B0604020202020204" pitchFamily="34" charset="0"/>
              </a:rPr>
              <a:t>Insert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leaves</a:t>
            </a:r>
            <a:endParaRPr lang="en-US" sz="1400" dirty="0">
              <a:solidFill>
                <a:schemeClr val="accent6"/>
              </a:solidFill>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7B1B6B4E-A592-6E41-86C3-6803FEE5FE11}"/>
              </a:ext>
            </a:extLst>
          </p:cNvPr>
          <p:cNvSpPr/>
          <p:nvPr/>
        </p:nvSpPr>
        <p:spPr>
          <a:xfrm>
            <a:off x="4387377" y="1008978"/>
            <a:ext cx="4523804" cy="30777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Inserting a node means making it a child of an existing node</a:t>
            </a:r>
          </a:p>
        </p:txBody>
      </p:sp>
      <p:sp>
        <p:nvSpPr>
          <p:cNvPr id="114" name="Rectangle 113">
            <a:extLst>
              <a:ext uri="{FF2B5EF4-FFF2-40B4-BE49-F238E27FC236}">
                <a16:creationId xmlns:a16="http://schemas.microsoft.com/office/drawing/2014/main" id="{DEA8BAB2-77F9-EA4A-8D20-DDD58E1D17E5}"/>
              </a:ext>
            </a:extLst>
          </p:cNvPr>
          <p:cNvSpPr/>
          <p:nvPr/>
        </p:nvSpPr>
        <p:spPr>
          <a:xfrm>
            <a:off x="1162717" y="3657942"/>
            <a:ext cx="2781274" cy="307777"/>
          </a:xfrm>
          <a:prstGeom prst="rect">
            <a:avLst/>
          </a:prstGeom>
          <a:solidFill>
            <a:srgbClr val="E6A20E"/>
          </a:solidFill>
        </p:spPr>
        <p:txBody>
          <a:bodyPr wrap="square">
            <a:spAutoFit/>
          </a:bodyPr>
          <a:lstStyle/>
          <a:p>
            <a:r>
              <a:rPr lang="en-US" sz="1400" dirty="0">
                <a:latin typeface="Arial"/>
                <a:cs typeface="Arial"/>
              </a:rPr>
              <a:t>8 needs to be inserted AFTER 4 </a:t>
            </a:r>
          </a:p>
        </p:txBody>
      </p:sp>
      <p:sp>
        <p:nvSpPr>
          <p:cNvPr id="115" name="Rectangle 114">
            <a:extLst>
              <a:ext uri="{FF2B5EF4-FFF2-40B4-BE49-F238E27FC236}">
                <a16:creationId xmlns:a16="http://schemas.microsoft.com/office/drawing/2014/main" id="{2EA48F4E-205D-B143-9981-EDD656273CDE}"/>
              </a:ext>
            </a:extLst>
          </p:cNvPr>
          <p:cNvSpPr/>
          <p:nvPr/>
        </p:nvSpPr>
        <p:spPr>
          <a:xfrm>
            <a:off x="4930795" y="167473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4930795" y="16747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4930795" y="216397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4930795" y="216397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5423517" y="2163977"/>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9254EF6B-7615-AE42-BA64-1436A2FDF806}"/>
              </a:ext>
            </a:extLst>
          </p:cNvPr>
          <p:cNvSpPr/>
          <p:nvPr/>
        </p:nvSpPr>
        <p:spPr>
          <a:xfrm>
            <a:off x="5912720" y="216397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32E88832-CCE7-C446-89F2-59EC6DE8960F}"/>
              </a:ext>
            </a:extLst>
          </p:cNvPr>
          <p:cNvSpPr/>
          <p:nvPr/>
        </p:nvSpPr>
        <p:spPr>
          <a:xfrm>
            <a:off x="6405442" y="216397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4930795" y="266035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4930795" y="266035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5423517" y="26603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5912720"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D2F2CAF0-479B-554A-851F-F795AAE29437}"/>
              </a:ext>
            </a:extLst>
          </p:cNvPr>
          <p:cNvSpPr/>
          <p:nvPr/>
        </p:nvSpPr>
        <p:spPr>
          <a:xfrm>
            <a:off x="6405442"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4930795" y="318990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4930795" y="318990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5423517" y="318990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5912720" y="318990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6405442" y="318990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BA25B83D-AA2F-8B40-AC0B-F6C76A137C18}"/>
              </a:ext>
            </a:extLst>
          </p:cNvPr>
          <p:cNvSpPr txBox="1"/>
          <p:nvPr/>
        </p:nvSpPr>
        <p:spPr>
          <a:xfrm>
            <a:off x="6632986" y="373627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57" name="Rectangle 156">
            <a:extLst>
              <a:ext uri="{FF2B5EF4-FFF2-40B4-BE49-F238E27FC236}">
                <a16:creationId xmlns:a16="http://schemas.microsoft.com/office/drawing/2014/main" id="{B7C26F81-8484-3B45-A44B-E65BAA6E7CD2}"/>
              </a:ext>
            </a:extLst>
          </p:cNvPr>
          <p:cNvSpPr/>
          <p:nvPr/>
        </p:nvSpPr>
        <p:spPr>
          <a:xfrm>
            <a:off x="5905433" y="6251901"/>
            <a:ext cx="2781274" cy="307777"/>
          </a:xfrm>
          <a:prstGeom prst="rect">
            <a:avLst/>
          </a:prstGeom>
          <a:solidFill>
            <a:srgbClr val="E6A20E"/>
          </a:solidFill>
        </p:spPr>
        <p:txBody>
          <a:bodyPr wrap="square">
            <a:spAutoFit/>
          </a:bodyPr>
          <a:lstStyle/>
          <a:p>
            <a:r>
              <a:rPr lang="en-US" altLang="zh-CN" sz="1400" dirty="0">
                <a:latin typeface="Arial"/>
                <a:cs typeface="Arial"/>
              </a:rPr>
              <a:t>4</a:t>
            </a:r>
            <a:r>
              <a:rPr lang="en-US" sz="1400" dirty="0">
                <a:latin typeface="Arial"/>
                <a:cs typeface="Arial"/>
              </a:rPr>
              <a:t> needs to be inserted AFTER </a:t>
            </a:r>
            <a:r>
              <a:rPr lang="en-US" altLang="zh-CN" sz="1400" dirty="0">
                <a:latin typeface="Arial"/>
                <a:cs typeface="Arial"/>
              </a:rPr>
              <a:t>8</a:t>
            </a:r>
            <a:r>
              <a:rPr lang="en-US" sz="1400" dirty="0">
                <a:latin typeface="Arial"/>
                <a:cs typeface="Arial"/>
              </a:rPr>
              <a:t> </a:t>
            </a: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095770"/>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095770"/>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45850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45850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458501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3" name="Rectangle 162">
            <a:extLst>
              <a:ext uri="{FF2B5EF4-FFF2-40B4-BE49-F238E27FC236}">
                <a16:creationId xmlns:a16="http://schemas.microsoft.com/office/drawing/2014/main" id="{2CFB113B-DC01-7F4D-A412-D1A6F83CCB07}"/>
              </a:ext>
            </a:extLst>
          </p:cNvPr>
          <p:cNvSpPr/>
          <p:nvPr/>
        </p:nvSpPr>
        <p:spPr>
          <a:xfrm>
            <a:off x="2567109" y="458501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4" name="Rectangle 163">
            <a:extLst>
              <a:ext uri="{FF2B5EF4-FFF2-40B4-BE49-F238E27FC236}">
                <a16:creationId xmlns:a16="http://schemas.microsoft.com/office/drawing/2014/main" id="{3DDC7AEE-AB66-744E-9294-0555B07ED071}"/>
              </a:ext>
            </a:extLst>
          </p:cNvPr>
          <p:cNvSpPr/>
          <p:nvPr/>
        </p:nvSpPr>
        <p:spPr>
          <a:xfrm>
            <a:off x="3059831" y="45850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081395"/>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08139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08139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081393"/>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081393"/>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561094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561094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561094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5610940"/>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561094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5" name="object 11">
            <a:extLst>
              <a:ext uri="{FF2B5EF4-FFF2-40B4-BE49-F238E27FC236}">
                <a16:creationId xmlns:a16="http://schemas.microsoft.com/office/drawing/2014/main" id="{AE52A562-4C7C-8F4A-B2A9-5AD6C111D28E}"/>
              </a:ext>
            </a:extLst>
          </p:cNvPr>
          <p:cNvSpPr/>
          <p:nvPr/>
        </p:nvSpPr>
        <p:spPr>
          <a:xfrm flipH="1">
            <a:off x="6194620" y="463380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6" name="object 19">
            <a:extLst>
              <a:ext uri="{FF2B5EF4-FFF2-40B4-BE49-F238E27FC236}">
                <a16:creationId xmlns:a16="http://schemas.microsoft.com/office/drawing/2014/main" id="{5793D938-1938-9C44-A972-6AC80BFF03A2}"/>
              </a:ext>
            </a:extLst>
          </p:cNvPr>
          <p:cNvSpPr/>
          <p:nvPr/>
        </p:nvSpPr>
        <p:spPr>
          <a:xfrm>
            <a:off x="5804441" y="410358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77" name="object 9">
            <a:extLst>
              <a:ext uri="{FF2B5EF4-FFF2-40B4-BE49-F238E27FC236}">
                <a16:creationId xmlns:a16="http://schemas.microsoft.com/office/drawing/2014/main" id="{EC4EEAA2-807C-9247-AFEE-31AF27CDD1F3}"/>
              </a:ext>
            </a:extLst>
          </p:cNvPr>
          <p:cNvSpPr txBox="1"/>
          <p:nvPr/>
        </p:nvSpPr>
        <p:spPr>
          <a:xfrm>
            <a:off x="5941875" y="42346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78" name="object 13">
            <a:extLst>
              <a:ext uri="{FF2B5EF4-FFF2-40B4-BE49-F238E27FC236}">
                <a16:creationId xmlns:a16="http://schemas.microsoft.com/office/drawing/2014/main" id="{A24F0AF5-8727-A046-8E9F-EBA44A41CEDE}"/>
              </a:ext>
            </a:extLst>
          </p:cNvPr>
          <p:cNvSpPr/>
          <p:nvPr/>
        </p:nvSpPr>
        <p:spPr>
          <a:xfrm>
            <a:off x="6194620" y="485891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9" name="object 9">
            <a:extLst>
              <a:ext uri="{FF2B5EF4-FFF2-40B4-BE49-F238E27FC236}">
                <a16:creationId xmlns:a16="http://schemas.microsoft.com/office/drawing/2014/main" id="{6AC675D4-B150-A24D-89E5-C60BBCA9504C}"/>
              </a:ext>
            </a:extLst>
          </p:cNvPr>
          <p:cNvSpPr txBox="1"/>
          <p:nvPr/>
        </p:nvSpPr>
        <p:spPr>
          <a:xfrm>
            <a:off x="6332054" y="49881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0" name="object 11">
            <a:extLst>
              <a:ext uri="{FF2B5EF4-FFF2-40B4-BE49-F238E27FC236}">
                <a16:creationId xmlns:a16="http://schemas.microsoft.com/office/drawing/2014/main" id="{CEAB4C7D-38C4-BE4C-A355-8440BCC80D67}"/>
              </a:ext>
            </a:extLst>
          </p:cNvPr>
          <p:cNvSpPr/>
          <p:nvPr/>
        </p:nvSpPr>
        <p:spPr>
          <a:xfrm>
            <a:off x="5603961" y="4623766"/>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1" name="object 11">
            <a:extLst>
              <a:ext uri="{FF2B5EF4-FFF2-40B4-BE49-F238E27FC236}">
                <a16:creationId xmlns:a16="http://schemas.microsoft.com/office/drawing/2014/main" id="{4AC08D57-01C7-1145-AF16-C3516C670488}"/>
              </a:ext>
            </a:extLst>
          </p:cNvPr>
          <p:cNvSpPr/>
          <p:nvPr/>
        </p:nvSpPr>
        <p:spPr>
          <a:xfrm>
            <a:off x="6097873" y="5375721"/>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2" name="object 13">
            <a:extLst>
              <a:ext uri="{FF2B5EF4-FFF2-40B4-BE49-F238E27FC236}">
                <a16:creationId xmlns:a16="http://schemas.microsoft.com/office/drawing/2014/main" id="{F708B794-B20C-5342-A252-E55EB9017FA8}"/>
              </a:ext>
            </a:extLst>
          </p:cNvPr>
          <p:cNvSpPr/>
          <p:nvPr/>
        </p:nvSpPr>
        <p:spPr>
          <a:xfrm>
            <a:off x="5755821" y="557650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3" name="object 9">
            <a:extLst>
              <a:ext uri="{FF2B5EF4-FFF2-40B4-BE49-F238E27FC236}">
                <a16:creationId xmlns:a16="http://schemas.microsoft.com/office/drawing/2014/main" id="{EAA84F07-808A-A848-B711-034B0D9FA6A2}"/>
              </a:ext>
            </a:extLst>
          </p:cNvPr>
          <p:cNvSpPr txBox="1"/>
          <p:nvPr/>
        </p:nvSpPr>
        <p:spPr>
          <a:xfrm>
            <a:off x="5893255" y="570570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84" name="object 13">
            <a:extLst>
              <a:ext uri="{FF2B5EF4-FFF2-40B4-BE49-F238E27FC236}">
                <a16:creationId xmlns:a16="http://schemas.microsoft.com/office/drawing/2014/main" id="{6CD789CA-45ED-F543-A008-9C1807D20F3C}"/>
              </a:ext>
            </a:extLst>
          </p:cNvPr>
          <p:cNvSpPr/>
          <p:nvPr/>
        </p:nvSpPr>
        <p:spPr>
          <a:xfrm>
            <a:off x="5301162" y="485995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5" name="object 9">
            <a:extLst>
              <a:ext uri="{FF2B5EF4-FFF2-40B4-BE49-F238E27FC236}">
                <a16:creationId xmlns:a16="http://schemas.microsoft.com/office/drawing/2014/main" id="{E49EAA91-554C-884B-912E-275C939FC87D}"/>
              </a:ext>
            </a:extLst>
          </p:cNvPr>
          <p:cNvSpPr txBox="1"/>
          <p:nvPr/>
        </p:nvSpPr>
        <p:spPr>
          <a:xfrm>
            <a:off x="5438596" y="49891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86" name="Rectangle 185">
            <a:extLst>
              <a:ext uri="{FF2B5EF4-FFF2-40B4-BE49-F238E27FC236}">
                <a16:creationId xmlns:a16="http://schemas.microsoft.com/office/drawing/2014/main" id="{9D9847D0-E471-6A46-963D-D098CD6B032D}"/>
              </a:ext>
            </a:extLst>
          </p:cNvPr>
          <p:cNvSpPr/>
          <p:nvPr/>
        </p:nvSpPr>
        <p:spPr>
          <a:xfrm>
            <a:off x="5109343" y="3725638"/>
            <a:ext cx="2080022"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2FB31F95-4CA5-3549-B113-91C5A1E8DFEB}"/>
              </a:ext>
            </a:extLst>
          </p:cNvPr>
          <p:cNvSpPr txBox="1"/>
          <p:nvPr/>
        </p:nvSpPr>
        <p:spPr>
          <a:xfrm>
            <a:off x="5124430" y="3736995"/>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154" name="Rectangle 153">
            <a:extLst>
              <a:ext uri="{FF2B5EF4-FFF2-40B4-BE49-F238E27FC236}">
                <a16:creationId xmlns:a16="http://schemas.microsoft.com/office/drawing/2014/main" id="{9391881F-9E10-494C-92F2-6054597AAC0E}"/>
              </a:ext>
            </a:extLst>
          </p:cNvPr>
          <p:cNvSpPr/>
          <p:nvPr/>
        </p:nvSpPr>
        <p:spPr>
          <a:xfrm>
            <a:off x="6484360"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Tree>
    <p:extLst>
      <p:ext uri="{BB962C8B-B14F-4D97-AF65-F5344CB8AC3E}">
        <p14:creationId xmlns:p14="http://schemas.microsoft.com/office/powerpoint/2010/main" val="119851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dissolve">
                                      <p:cBhvr>
                                        <p:cTn id="40" dur="500"/>
                                        <p:tgtEl>
                                          <p:spTgt spid="4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dissolv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2"/>
                                        </p:tgtEl>
                                        <p:attrNameLst>
                                          <p:attrName>style.visibility</p:attrName>
                                        </p:attrNameLst>
                                      </p:cBhvr>
                                      <p:to>
                                        <p:strVal val="visible"/>
                                      </p:to>
                                    </p:set>
                                    <p:animEffect transition="in" filter="dissolve">
                                      <p:cBhvr>
                                        <p:cTn id="53" dur="500"/>
                                        <p:tgtEl>
                                          <p:spTgt spid="11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dissolve">
                                      <p:cBhvr>
                                        <p:cTn id="58" dur="500"/>
                                        <p:tgtEl>
                                          <p:spTgt spid="11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dissolve">
                                      <p:cBhvr>
                                        <p:cTn id="61" dur="500"/>
                                        <p:tgtEl>
                                          <p:spTgt spid="11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13"/>
                                        </p:tgtEl>
                                        <p:attrNameLst>
                                          <p:attrName>style.visibility</p:attrName>
                                        </p:attrNameLst>
                                      </p:cBhvr>
                                      <p:to>
                                        <p:strVal val="visible"/>
                                      </p:to>
                                    </p:set>
                                    <p:animEffect transition="in" filter="dissolve">
                                      <p:cBhvr>
                                        <p:cTn id="66" dur="500"/>
                                        <p:tgtEl>
                                          <p:spTgt spid="11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14"/>
                                        </p:tgtEl>
                                        <p:attrNameLst>
                                          <p:attrName>style.visibility</p:attrName>
                                        </p:attrNameLst>
                                      </p:cBhvr>
                                      <p:to>
                                        <p:strVal val="visible"/>
                                      </p:to>
                                    </p:set>
                                    <p:animEffect transition="in" filter="dissolve">
                                      <p:cBhvr>
                                        <p:cTn id="71" dur="500"/>
                                        <p:tgtEl>
                                          <p:spTgt spid="1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120"/>
                                        </p:tgtEl>
                                        <p:attrNameLst>
                                          <p:attrName>style.visibility</p:attrName>
                                        </p:attrNameLst>
                                      </p:cBhvr>
                                      <p:to>
                                        <p:strVal val="visible"/>
                                      </p:to>
                                    </p:set>
                                    <p:animEffect transition="in" filter="dissolve">
                                      <p:cBhvr>
                                        <p:cTn id="76" dur="500"/>
                                        <p:tgtEl>
                                          <p:spTgt spid="12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21"/>
                                        </p:tgtEl>
                                        <p:attrNameLst>
                                          <p:attrName>style.visibility</p:attrName>
                                        </p:attrNameLst>
                                      </p:cBhvr>
                                      <p:to>
                                        <p:strVal val="visible"/>
                                      </p:to>
                                    </p:set>
                                    <p:animEffect transition="in" filter="dissolve">
                                      <p:cBhvr>
                                        <p:cTn id="79" dur="500"/>
                                        <p:tgtEl>
                                          <p:spTgt spid="12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dissolve">
                                      <p:cBhvr>
                                        <p:cTn id="82" dur="500"/>
                                        <p:tgtEl>
                                          <p:spTgt spid="12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3"/>
                                        </p:tgtEl>
                                        <p:attrNameLst>
                                          <p:attrName>style.visibility</p:attrName>
                                        </p:attrNameLst>
                                      </p:cBhvr>
                                      <p:to>
                                        <p:strVal val="visible"/>
                                      </p:to>
                                    </p:set>
                                    <p:animEffect transition="in" filter="dissolve">
                                      <p:cBhvr>
                                        <p:cTn id="85" dur="500"/>
                                        <p:tgtEl>
                                          <p:spTgt spid="12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4"/>
                                        </p:tgtEl>
                                        <p:attrNameLst>
                                          <p:attrName>style.visibility</p:attrName>
                                        </p:attrNameLst>
                                      </p:cBhvr>
                                      <p:to>
                                        <p:strVal val="visible"/>
                                      </p:to>
                                    </p:set>
                                    <p:animEffect transition="in" filter="dissolve">
                                      <p:cBhvr>
                                        <p:cTn id="88" dur="500"/>
                                        <p:tgtEl>
                                          <p:spTgt spid="12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5"/>
                                        </p:tgtEl>
                                        <p:attrNameLst>
                                          <p:attrName>style.visibility</p:attrName>
                                        </p:attrNameLst>
                                      </p:cBhvr>
                                      <p:to>
                                        <p:strVal val="visible"/>
                                      </p:to>
                                    </p:set>
                                    <p:animEffect transition="in" filter="dissolve">
                                      <p:cBhvr>
                                        <p:cTn id="91" dur="500"/>
                                        <p:tgtEl>
                                          <p:spTgt spid="12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26"/>
                                        </p:tgtEl>
                                        <p:attrNameLst>
                                          <p:attrName>style.visibility</p:attrName>
                                        </p:attrNameLst>
                                      </p:cBhvr>
                                      <p:to>
                                        <p:strVal val="visible"/>
                                      </p:to>
                                    </p:set>
                                    <p:animEffect transition="in" filter="dissolve">
                                      <p:cBhvr>
                                        <p:cTn id="94" dur="500"/>
                                        <p:tgtEl>
                                          <p:spTgt spid="12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27"/>
                                        </p:tgtEl>
                                        <p:attrNameLst>
                                          <p:attrName>style.visibility</p:attrName>
                                        </p:attrNameLst>
                                      </p:cBhvr>
                                      <p:to>
                                        <p:strVal val="visible"/>
                                      </p:to>
                                    </p:set>
                                    <p:animEffect transition="in" filter="dissolve">
                                      <p:cBhvr>
                                        <p:cTn id="97" dur="500"/>
                                        <p:tgtEl>
                                          <p:spTgt spid="12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28"/>
                                        </p:tgtEl>
                                        <p:attrNameLst>
                                          <p:attrName>style.visibility</p:attrName>
                                        </p:attrNameLst>
                                      </p:cBhvr>
                                      <p:to>
                                        <p:strVal val="visible"/>
                                      </p:to>
                                    </p:set>
                                    <p:animEffect transition="in" filter="dissolve">
                                      <p:cBhvr>
                                        <p:cTn id="100" dur="500"/>
                                        <p:tgtEl>
                                          <p:spTgt spid="12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29"/>
                                        </p:tgtEl>
                                        <p:attrNameLst>
                                          <p:attrName>style.visibility</p:attrName>
                                        </p:attrNameLst>
                                      </p:cBhvr>
                                      <p:to>
                                        <p:strVal val="visible"/>
                                      </p:to>
                                    </p:set>
                                    <p:animEffect transition="in" filter="dissolve">
                                      <p:cBhvr>
                                        <p:cTn id="103" dur="500"/>
                                        <p:tgtEl>
                                          <p:spTgt spid="12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30"/>
                                        </p:tgtEl>
                                        <p:attrNameLst>
                                          <p:attrName>style.visibility</p:attrName>
                                        </p:attrNameLst>
                                      </p:cBhvr>
                                      <p:to>
                                        <p:strVal val="visible"/>
                                      </p:to>
                                    </p:set>
                                    <p:animEffect transition="in" filter="dissolve">
                                      <p:cBhvr>
                                        <p:cTn id="106" dur="500"/>
                                        <p:tgtEl>
                                          <p:spTgt spid="13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31"/>
                                        </p:tgtEl>
                                        <p:attrNameLst>
                                          <p:attrName>style.visibility</p:attrName>
                                        </p:attrNameLst>
                                      </p:cBhvr>
                                      <p:to>
                                        <p:strVal val="visible"/>
                                      </p:to>
                                    </p:set>
                                    <p:animEffect transition="in" filter="dissolve">
                                      <p:cBhvr>
                                        <p:cTn id="109" dur="500"/>
                                        <p:tgtEl>
                                          <p:spTgt spid="13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32"/>
                                        </p:tgtEl>
                                        <p:attrNameLst>
                                          <p:attrName>style.visibility</p:attrName>
                                        </p:attrNameLst>
                                      </p:cBhvr>
                                      <p:to>
                                        <p:strVal val="visible"/>
                                      </p:to>
                                    </p:set>
                                    <p:animEffect transition="in" filter="dissolve">
                                      <p:cBhvr>
                                        <p:cTn id="112" dur="500"/>
                                        <p:tgtEl>
                                          <p:spTgt spid="13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33"/>
                                        </p:tgtEl>
                                        <p:attrNameLst>
                                          <p:attrName>style.visibility</p:attrName>
                                        </p:attrNameLst>
                                      </p:cBhvr>
                                      <p:to>
                                        <p:strVal val="visible"/>
                                      </p:to>
                                    </p:set>
                                    <p:animEffect transition="in" filter="dissolve">
                                      <p:cBhvr>
                                        <p:cTn id="115" dur="500"/>
                                        <p:tgtEl>
                                          <p:spTgt spid="13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34"/>
                                        </p:tgtEl>
                                        <p:attrNameLst>
                                          <p:attrName>style.visibility</p:attrName>
                                        </p:attrNameLst>
                                      </p:cBhvr>
                                      <p:to>
                                        <p:strVal val="visible"/>
                                      </p:to>
                                    </p:set>
                                    <p:animEffect transition="in" filter="dissolve">
                                      <p:cBhvr>
                                        <p:cTn id="118" dur="500"/>
                                        <p:tgtEl>
                                          <p:spTgt spid="134"/>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106"/>
                                        </p:tgtEl>
                                        <p:attrNameLst>
                                          <p:attrName>style.visibility</p:attrName>
                                        </p:attrNameLst>
                                      </p:cBhvr>
                                      <p:to>
                                        <p:strVal val="visible"/>
                                      </p:to>
                                    </p:set>
                                    <p:animEffect transition="in" filter="dissolve">
                                      <p:cBhvr>
                                        <p:cTn id="123" dur="500"/>
                                        <p:tgtEl>
                                          <p:spTgt spid="106"/>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175"/>
                                        </p:tgtEl>
                                        <p:attrNameLst>
                                          <p:attrName>style.visibility</p:attrName>
                                        </p:attrNameLst>
                                      </p:cBhvr>
                                      <p:to>
                                        <p:strVal val="visible"/>
                                      </p:to>
                                    </p:set>
                                    <p:animEffect transition="in" filter="dissolve">
                                      <p:cBhvr>
                                        <p:cTn id="128" dur="500"/>
                                        <p:tgtEl>
                                          <p:spTgt spid="175"/>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76"/>
                                        </p:tgtEl>
                                        <p:attrNameLst>
                                          <p:attrName>style.visibility</p:attrName>
                                        </p:attrNameLst>
                                      </p:cBhvr>
                                      <p:to>
                                        <p:strVal val="visible"/>
                                      </p:to>
                                    </p:set>
                                    <p:animEffect transition="in" filter="dissolve">
                                      <p:cBhvr>
                                        <p:cTn id="131" dur="500"/>
                                        <p:tgtEl>
                                          <p:spTgt spid="176"/>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77"/>
                                        </p:tgtEl>
                                        <p:attrNameLst>
                                          <p:attrName>style.visibility</p:attrName>
                                        </p:attrNameLst>
                                      </p:cBhvr>
                                      <p:to>
                                        <p:strVal val="visible"/>
                                      </p:to>
                                    </p:set>
                                    <p:animEffect transition="in" filter="dissolve">
                                      <p:cBhvr>
                                        <p:cTn id="134" dur="500"/>
                                        <p:tgtEl>
                                          <p:spTgt spid="177"/>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78"/>
                                        </p:tgtEl>
                                        <p:attrNameLst>
                                          <p:attrName>style.visibility</p:attrName>
                                        </p:attrNameLst>
                                      </p:cBhvr>
                                      <p:to>
                                        <p:strVal val="visible"/>
                                      </p:to>
                                    </p:set>
                                    <p:animEffect transition="in" filter="dissolve">
                                      <p:cBhvr>
                                        <p:cTn id="137" dur="500"/>
                                        <p:tgtEl>
                                          <p:spTgt spid="178"/>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79"/>
                                        </p:tgtEl>
                                        <p:attrNameLst>
                                          <p:attrName>style.visibility</p:attrName>
                                        </p:attrNameLst>
                                      </p:cBhvr>
                                      <p:to>
                                        <p:strVal val="visible"/>
                                      </p:to>
                                    </p:set>
                                    <p:animEffect transition="in" filter="dissolve">
                                      <p:cBhvr>
                                        <p:cTn id="140" dur="500"/>
                                        <p:tgtEl>
                                          <p:spTgt spid="179"/>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80"/>
                                        </p:tgtEl>
                                        <p:attrNameLst>
                                          <p:attrName>style.visibility</p:attrName>
                                        </p:attrNameLst>
                                      </p:cBhvr>
                                      <p:to>
                                        <p:strVal val="visible"/>
                                      </p:to>
                                    </p:set>
                                    <p:animEffect transition="in" filter="dissolve">
                                      <p:cBhvr>
                                        <p:cTn id="143" dur="500"/>
                                        <p:tgtEl>
                                          <p:spTgt spid="180"/>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81"/>
                                        </p:tgtEl>
                                        <p:attrNameLst>
                                          <p:attrName>style.visibility</p:attrName>
                                        </p:attrNameLst>
                                      </p:cBhvr>
                                      <p:to>
                                        <p:strVal val="visible"/>
                                      </p:to>
                                    </p:set>
                                    <p:animEffect transition="in" filter="dissolve">
                                      <p:cBhvr>
                                        <p:cTn id="146" dur="500"/>
                                        <p:tgtEl>
                                          <p:spTgt spid="181"/>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82"/>
                                        </p:tgtEl>
                                        <p:attrNameLst>
                                          <p:attrName>style.visibility</p:attrName>
                                        </p:attrNameLst>
                                      </p:cBhvr>
                                      <p:to>
                                        <p:strVal val="visible"/>
                                      </p:to>
                                    </p:set>
                                    <p:animEffect transition="in" filter="dissolve">
                                      <p:cBhvr>
                                        <p:cTn id="149" dur="500"/>
                                        <p:tgtEl>
                                          <p:spTgt spid="182"/>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83"/>
                                        </p:tgtEl>
                                        <p:attrNameLst>
                                          <p:attrName>style.visibility</p:attrName>
                                        </p:attrNameLst>
                                      </p:cBhvr>
                                      <p:to>
                                        <p:strVal val="visible"/>
                                      </p:to>
                                    </p:set>
                                    <p:animEffect transition="in" filter="dissolve">
                                      <p:cBhvr>
                                        <p:cTn id="152" dur="500"/>
                                        <p:tgtEl>
                                          <p:spTgt spid="18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84"/>
                                        </p:tgtEl>
                                        <p:attrNameLst>
                                          <p:attrName>style.visibility</p:attrName>
                                        </p:attrNameLst>
                                      </p:cBhvr>
                                      <p:to>
                                        <p:strVal val="visible"/>
                                      </p:to>
                                    </p:set>
                                    <p:animEffect transition="in" filter="dissolve">
                                      <p:cBhvr>
                                        <p:cTn id="155" dur="500"/>
                                        <p:tgtEl>
                                          <p:spTgt spid="184"/>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85"/>
                                        </p:tgtEl>
                                        <p:attrNameLst>
                                          <p:attrName>style.visibility</p:attrName>
                                        </p:attrNameLst>
                                      </p:cBhvr>
                                      <p:to>
                                        <p:strVal val="visible"/>
                                      </p:to>
                                    </p:set>
                                    <p:animEffect transition="in" filter="dissolve">
                                      <p:cBhvr>
                                        <p:cTn id="158" dur="500"/>
                                        <p:tgtEl>
                                          <p:spTgt spid="185"/>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86"/>
                                        </p:tgtEl>
                                        <p:attrNameLst>
                                          <p:attrName>style.visibility</p:attrName>
                                        </p:attrNameLst>
                                      </p:cBhvr>
                                      <p:to>
                                        <p:strVal val="visible"/>
                                      </p:to>
                                    </p:set>
                                    <p:animEffect transition="in" filter="dissolve">
                                      <p:cBhvr>
                                        <p:cTn id="161" dur="500"/>
                                        <p:tgtEl>
                                          <p:spTgt spid="186"/>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87"/>
                                        </p:tgtEl>
                                        <p:attrNameLst>
                                          <p:attrName>style.visibility</p:attrName>
                                        </p:attrNameLst>
                                      </p:cBhvr>
                                      <p:to>
                                        <p:strVal val="visible"/>
                                      </p:to>
                                    </p:set>
                                    <p:animEffect transition="in" filter="dissolve">
                                      <p:cBhvr>
                                        <p:cTn id="164" dur="500"/>
                                        <p:tgtEl>
                                          <p:spTgt spid="187"/>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4"/>
                                        </p:tgtEl>
                                        <p:attrNameLst>
                                          <p:attrName>style.visibility</p:attrName>
                                        </p:attrNameLst>
                                      </p:cBhvr>
                                      <p:to>
                                        <p:strVal val="visible"/>
                                      </p:to>
                                    </p:set>
                                    <p:animEffect transition="in" filter="dissolve">
                                      <p:cBhvr>
                                        <p:cTn id="169" dur="500"/>
                                        <p:tgtEl>
                                          <p:spTgt spid="154"/>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158"/>
                                        </p:tgtEl>
                                        <p:attrNameLst>
                                          <p:attrName>style.visibility</p:attrName>
                                        </p:attrNameLst>
                                      </p:cBhvr>
                                      <p:to>
                                        <p:strVal val="visible"/>
                                      </p:to>
                                    </p:set>
                                    <p:animEffect transition="in" filter="dissolve">
                                      <p:cBhvr>
                                        <p:cTn id="174" dur="500"/>
                                        <p:tgtEl>
                                          <p:spTgt spid="1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9"/>
                                        </p:tgtEl>
                                        <p:attrNameLst>
                                          <p:attrName>style.visibility</p:attrName>
                                        </p:attrNameLst>
                                      </p:cBhvr>
                                      <p:to>
                                        <p:strVal val="visible"/>
                                      </p:to>
                                    </p:set>
                                    <p:animEffect transition="in" filter="dissolve">
                                      <p:cBhvr>
                                        <p:cTn id="177" dur="500"/>
                                        <p:tgtEl>
                                          <p:spTgt spid="15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57"/>
                                        </p:tgtEl>
                                        <p:attrNameLst>
                                          <p:attrName>style.visibility</p:attrName>
                                        </p:attrNameLst>
                                      </p:cBhvr>
                                      <p:to>
                                        <p:strVal val="visible"/>
                                      </p:to>
                                    </p:set>
                                    <p:animEffect transition="in" filter="dissolve">
                                      <p:cBhvr>
                                        <p:cTn id="182" dur="500"/>
                                        <p:tgtEl>
                                          <p:spTgt spid="157"/>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160"/>
                                        </p:tgtEl>
                                        <p:attrNameLst>
                                          <p:attrName>style.visibility</p:attrName>
                                        </p:attrNameLst>
                                      </p:cBhvr>
                                      <p:to>
                                        <p:strVal val="visible"/>
                                      </p:to>
                                    </p:set>
                                    <p:animEffect transition="in" filter="dissolve">
                                      <p:cBhvr>
                                        <p:cTn id="187" dur="500"/>
                                        <p:tgtEl>
                                          <p:spTgt spid="16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61"/>
                                        </p:tgtEl>
                                        <p:attrNameLst>
                                          <p:attrName>style.visibility</p:attrName>
                                        </p:attrNameLst>
                                      </p:cBhvr>
                                      <p:to>
                                        <p:strVal val="visible"/>
                                      </p:to>
                                    </p:set>
                                    <p:animEffect transition="in" filter="dissolve">
                                      <p:cBhvr>
                                        <p:cTn id="190" dur="500"/>
                                        <p:tgtEl>
                                          <p:spTgt spid="161"/>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62"/>
                                        </p:tgtEl>
                                        <p:attrNameLst>
                                          <p:attrName>style.visibility</p:attrName>
                                        </p:attrNameLst>
                                      </p:cBhvr>
                                      <p:to>
                                        <p:strVal val="visible"/>
                                      </p:to>
                                    </p:set>
                                    <p:animEffect transition="in" filter="dissolve">
                                      <p:cBhvr>
                                        <p:cTn id="193" dur="500"/>
                                        <p:tgtEl>
                                          <p:spTgt spid="162"/>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63"/>
                                        </p:tgtEl>
                                        <p:attrNameLst>
                                          <p:attrName>style.visibility</p:attrName>
                                        </p:attrNameLst>
                                      </p:cBhvr>
                                      <p:to>
                                        <p:strVal val="visible"/>
                                      </p:to>
                                    </p:set>
                                    <p:animEffect transition="in" filter="dissolve">
                                      <p:cBhvr>
                                        <p:cTn id="196" dur="500"/>
                                        <p:tgtEl>
                                          <p:spTgt spid="163"/>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64"/>
                                        </p:tgtEl>
                                        <p:attrNameLst>
                                          <p:attrName>style.visibility</p:attrName>
                                        </p:attrNameLst>
                                      </p:cBhvr>
                                      <p:to>
                                        <p:strVal val="visible"/>
                                      </p:to>
                                    </p:set>
                                    <p:animEffect transition="in" filter="dissolve">
                                      <p:cBhvr>
                                        <p:cTn id="199" dur="500"/>
                                        <p:tgtEl>
                                          <p:spTgt spid="164"/>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65"/>
                                        </p:tgtEl>
                                        <p:attrNameLst>
                                          <p:attrName>style.visibility</p:attrName>
                                        </p:attrNameLst>
                                      </p:cBhvr>
                                      <p:to>
                                        <p:strVal val="visible"/>
                                      </p:to>
                                    </p:set>
                                    <p:animEffect transition="in" filter="dissolve">
                                      <p:cBhvr>
                                        <p:cTn id="202" dur="500"/>
                                        <p:tgtEl>
                                          <p:spTgt spid="165"/>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66"/>
                                        </p:tgtEl>
                                        <p:attrNameLst>
                                          <p:attrName>style.visibility</p:attrName>
                                        </p:attrNameLst>
                                      </p:cBhvr>
                                      <p:to>
                                        <p:strVal val="visible"/>
                                      </p:to>
                                    </p:set>
                                    <p:animEffect transition="in" filter="dissolve">
                                      <p:cBhvr>
                                        <p:cTn id="205" dur="500"/>
                                        <p:tgtEl>
                                          <p:spTgt spid="166"/>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67"/>
                                        </p:tgtEl>
                                        <p:attrNameLst>
                                          <p:attrName>style.visibility</p:attrName>
                                        </p:attrNameLst>
                                      </p:cBhvr>
                                      <p:to>
                                        <p:strVal val="visible"/>
                                      </p:to>
                                    </p:set>
                                    <p:animEffect transition="in" filter="dissolve">
                                      <p:cBhvr>
                                        <p:cTn id="208" dur="500"/>
                                        <p:tgtEl>
                                          <p:spTgt spid="167"/>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animEffect transition="in" filter="dissolve">
                                      <p:cBhvr>
                                        <p:cTn id="211" dur="500"/>
                                        <p:tgtEl>
                                          <p:spTgt spid="168"/>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69"/>
                                        </p:tgtEl>
                                        <p:attrNameLst>
                                          <p:attrName>style.visibility</p:attrName>
                                        </p:attrNameLst>
                                      </p:cBhvr>
                                      <p:to>
                                        <p:strVal val="visible"/>
                                      </p:to>
                                    </p:set>
                                    <p:animEffect transition="in" filter="dissolve">
                                      <p:cBhvr>
                                        <p:cTn id="214" dur="500"/>
                                        <p:tgtEl>
                                          <p:spTgt spid="169"/>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70"/>
                                        </p:tgtEl>
                                        <p:attrNameLst>
                                          <p:attrName>style.visibility</p:attrName>
                                        </p:attrNameLst>
                                      </p:cBhvr>
                                      <p:to>
                                        <p:strVal val="visible"/>
                                      </p:to>
                                    </p:set>
                                    <p:animEffect transition="in" filter="dissolve">
                                      <p:cBhvr>
                                        <p:cTn id="217" dur="500"/>
                                        <p:tgtEl>
                                          <p:spTgt spid="170"/>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71"/>
                                        </p:tgtEl>
                                        <p:attrNameLst>
                                          <p:attrName>style.visibility</p:attrName>
                                        </p:attrNameLst>
                                      </p:cBhvr>
                                      <p:to>
                                        <p:strVal val="visible"/>
                                      </p:to>
                                    </p:set>
                                    <p:animEffect transition="in" filter="dissolve">
                                      <p:cBhvr>
                                        <p:cTn id="220" dur="500"/>
                                        <p:tgtEl>
                                          <p:spTgt spid="171"/>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172"/>
                                        </p:tgtEl>
                                        <p:attrNameLst>
                                          <p:attrName>style.visibility</p:attrName>
                                        </p:attrNameLst>
                                      </p:cBhvr>
                                      <p:to>
                                        <p:strVal val="visible"/>
                                      </p:to>
                                    </p:set>
                                    <p:animEffect transition="in" filter="dissolve">
                                      <p:cBhvr>
                                        <p:cTn id="223" dur="500"/>
                                        <p:tgtEl>
                                          <p:spTgt spid="172"/>
                                        </p:tgtEl>
                                      </p:cBhvr>
                                    </p:animEffect>
                                  </p:childTnLst>
                                </p:cTn>
                              </p:par>
                              <p:par>
                                <p:cTn id="224" presetID="9" presetClass="entr" presetSubtype="0" fill="hold" grpId="0" nodeType="withEffect">
                                  <p:stCondLst>
                                    <p:cond delay="0"/>
                                  </p:stCondLst>
                                  <p:childTnLst>
                                    <p:set>
                                      <p:cBhvr>
                                        <p:cTn id="225" dur="1" fill="hold">
                                          <p:stCondLst>
                                            <p:cond delay="0"/>
                                          </p:stCondLst>
                                        </p:cTn>
                                        <p:tgtEl>
                                          <p:spTgt spid="173"/>
                                        </p:tgtEl>
                                        <p:attrNameLst>
                                          <p:attrName>style.visibility</p:attrName>
                                        </p:attrNameLst>
                                      </p:cBhvr>
                                      <p:to>
                                        <p:strVal val="visible"/>
                                      </p:to>
                                    </p:set>
                                    <p:animEffect transition="in" filter="dissolve">
                                      <p:cBhvr>
                                        <p:cTn id="226" dur="500"/>
                                        <p:tgtEl>
                                          <p:spTgt spid="173"/>
                                        </p:tgtEl>
                                      </p:cBhvr>
                                    </p:animEffect>
                                  </p:childTnLst>
                                </p:cTn>
                              </p:par>
                              <p:par>
                                <p:cTn id="227" presetID="9" presetClass="entr" presetSubtype="0" fill="hold" grpId="0" nodeType="withEffect">
                                  <p:stCondLst>
                                    <p:cond delay="0"/>
                                  </p:stCondLst>
                                  <p:childTnLst>
                                    <p:set>
                                      <p:cBhvr>
                                        <p:cTn id="228" dur="1" fill="hold">
                                          <p:stCondLst>
                                            <p:cond delay="0"/>
                                          </p:stCondLst>
                                        </p:cTn>
                                        <p:tgtEl>
                                          <p:spTgt spid="174"/>
                                        </p:tgtEl>
                                        <p:attrNameLst>
                                          <p:attrName>style.visibility</p:attrName>
                                        </p:attrNameLst>
                                      </p:cBhvr>
                                      <p:to>
                                        <p:strVal val="visible"/>
                                      </p:to>
                                    </p:set>
                                    <p:animEffect transition="in" filter="dissolve">
                                      <p:cBhvr>
                                        <p:cTn id="229" dur="500"/>
                                        <p:tgtEl>
                                          <p:spTgt spid="174"/>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53"/>
                                        </p:tgtEl>
                                        <p:attrNameLst>
                                          <p:attrName>style.visibility</p:attrName>
                                        </p:attrNameLst>
                                      </p:cBhvr>
                                      <p:to>
                                        <p:strVal val="visible"/>
                                      </p:to>
                                    </p:set>
                                    <p:animEffect transition="in" filter="dissolve">
                                      <p:cBhvr>
                                        <p:cTn id="234"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106" grpId="0"/>
      <p:bldP spid="111" grpId="0" animBg="1"/>
      <p:bldP spid="112" grpId="0"/>
      <p:bldP spid="113" grpId="0" animBg="1"/>
      <p:bldP spid="114" grpId="0" animBg="1"/>
      <p:bldP spid="115" grpId="0" animBg="1"/>
      <p:bldP spid="116"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53" grpId="0"/>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p:bldP spid="15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106" name="TextBox 105">
            <a:extLst>
              <a:ext uri="{FF2B5EF4-FFF2-40B4-BE49-F238E27FC236}">
                <a16:creationId xmlns:a16="http://schemas.microsoft.com/office/drawing/2014/main" id="{45C6B38D-D4BB-844B-82DA-12F5B7C1DD92}"/>
              </a:ext>
            </a:extLst>
          </p:cNvPr>
          <p:cNvSpPr txBox="1"/>
          <p:nvPr/>
        </p:nvSpPr>
        <p:spPr>
          <a:xfrm>
            <a:off x="686636" y="331425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5" name="Rectangle 114">
            <a:extLst>
              <a:ext uri="{FF2B5EF4-FFF2-40B4-BE49-F238E27FC236}">
                <a16:creationId xmlns:a16="http://schemas.microsoft.com/office/drawing/2014/main" id="{2EA48F4E-205D-B143-9981-EDD656273CDE}"/>
              </a:ext>
            </a:extLst>
          </p:cNvPr>
          <p:cNvSpPr/>
          <p:nvPr/>
        </p:nvSpPr>
        <p:spPr>
          <a:xfrm>
            <a:off x="5830018" y="142189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5830018" y="142189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5830018" y="1911139"/>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5830018" y="191113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6322740" y="191113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5830018" y="24075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5830018" y="24075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6322740" y="240751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6811943" y="24075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5830018" y="2937064"/>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5830018" y="293706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6322740" y="293706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6811943" y="293706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7304665" y="293706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28940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28940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4778655"/>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47786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47786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27503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27503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27503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2750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2750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5804580"/>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580458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580457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580457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580457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71" name="object 11">
            <a:extLst>
              <a:ext uri="{FF2B5EF4-FFF2-40B4-BE49-F238E27FC236}">
                <a16:creationId xmlns:a16="http://schemas.microsoft.com/office/drawing/2014/main" id="{59040EF2-0477-3A42-A0A7-C38B6F8C5048}"/>
              </a:ext>
            </a:extLst>
          </p:cNvPr>
          <p:cNvSpPr/>
          <p:nvPr/>
        </p:nvSpPr>
        <p:spPr>
          <a:xfrm flipH="1">
            <a:off x="1560667" y="239669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1">
            <a:extLst>
              <a:ext uri="{FF2B5EF4-FFF2-40B4-BE49-F238E27FC236}">
                <a16:creationId xmlns:a16="http://schemas.microsoft.com/office/drawing/2014/main" id="{BEC8F3DA-C963-7B46-B700-165E2B9AF625}"/>
              </a:ext>
            </a:extLst>
          </p:cNvPr>
          <p:cNvSpPr/>
          <p:nvPr/>
        </p:nvSpPr>
        <p:spPr>
          <a:xfrm flipH="1">
            <a:off x="1923665" y="311961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11">
            <a:extLst>
              <a:ext uri="{FF2B5EF4-FFF2-40B4-BE49-F238E27FC236}">
                <a16:creationId xmlns:a16="http://schemas.microsoft.com/office/drawing/2014/main" id="{D63D2961-FCA1-5841-8643-264C1B43A5F7}"/>
              </a:ext>
            </a:extLst>
          </p:cNvPr>
          <p:cNvSpPr/>
          <p:nvPr/>
        </p:nvSpPr>
        <p:spPr>
          <a:xfrm flipH="1">
            <a:off x="1358751" y="164851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19">
            <a:extLst>
              <a:ext uri="{FF2B5EF4-FFF2-40B4-BE49-F238E27FC236}">
                <a16:creationId xmlns:a16="http://schemas.microsoft.com/office/drawing/2014/main" id="{D0130EA8-B22B-354B-8CEF-4E4C765284C4}"/>
              </a:ext>
            </a:extLst>
          </p:cNvPr>
          <p:cNvSpPr/>
          <p:nvPr/>
        </p:nvSpPr>
        <p:spPr>
          <a:xfrm>
            <a:off x="968572" y="11183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6ADEAC2E-9757-D849-9401-6044474AD791}"/>
              </a:ext>
            </a:extLst>
          </p:cNvPr>
          <p:cNvSpPr txBox="1"/>
          <p:nvPr/>
        </p:nvSpPr>
        <p:spPr>
          <a:xfrm>
            <a:off x="1106006" y="12494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object 13">
            <a:extLst>
              <a:ext uri="{FF2B5EF4-FFF2-40B4-BE49-F238E27FC236}">
                <a16:creationId xmlns:a16="http://schemas.microsoft.com/office/drawing/2014/main" id="{07E808C8-FF2A-9340-B066-468FF7C4732C}"/>
              </a:ext>
            </a:extLst>
          </p:cNvPr>
          <p:cNvSpPr/>
          <p:nvPr/>
        </p:nvSpPr>
        <p:spPr>
          <a:xfrm>
            <a:off x="1210932" y="18736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5C4349B4-6A6F-0045-8423-111913DF74B1}"/>
              </a:ext>
            </a:extLst>
          </p:cNvPr>
          <p:cNvSpPr txBox="1"/>
          <p:nvPr/>
        </p:nvSpPr>
        <p:spPr>
          <a:xfrm>
            <a:off x="1348366" y="20028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78" name="object 13">
            <a:extLst>
              <a:ext uri="{FF2B5EF4-FFF2-40B4-BE49-F238E27FC236}">
                <a16:creationId xmlns:a16="http://schemas.microsoft.com/office/drawing/2014/main" id="{E9B01F50-9F06-344F-BAFB-27A6F05016A9}"/>
              </a:ext>
            </a:extLst>
          </p:cNvPr>
          <p:cNvSpPr/>
          <p:nvPr/>
        </p:nvSpPr>
        <p:spPr>
          <a:xfrm>
            <a:off x="1526260" y="261652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9">
            <a:extLst>
              <a:ext uri="{FF2B5EF4-FFF2-40B4-BE49-F238E27FC236}">
                <a16:creationId xmlns:a16="http://schemas.microsoft.com/office/drawing/2014/main" id="{2E380110-02C6-104B-A421-70B7D80DF22D}"/>
              </a:ext>
            </a:extLst>
          </p:cNvPr>
          <p:cNvSpPr txBox="1"/>
          <p:nvPr/>
        </p:nvSpPr>
        <p:spPr>
          <a:xfrm>
            <a:off x="1663694" y="274572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0" name="object 13">
            <a:extLst>
              <a:ext uri="{FF2B5EF4-FFF2-40B4-BE49-F238E27FC236}">
                <a16:creationId xmlns:a16="http://schemas.microsoft.com/office/drawing/2014/main" id="{B285D464-4984-0940-8C4E-8746F4000677}"/>
              </a:ext>
            </a:extLst>
          </p:cNvPr>
          <p:cNvSpPr/>
          <p:nvPr/>
        </p:nvSpPr>
        <p:spPr>
          <a:xfrm>
            <a:off x="1894884" y="328668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3E85CD7-5DBB-5940-89CF-9CEB8A76C4B5}"/>
              </a:ext>
            </a:extLst>
          </p:cNvPr>
          <p:cNvSpPr txBox="1"/>
          <p:nvPr/>
        </p:nvSpPr>
        <p:spPr>
          <a:xfrm>
            <a:off x="2032318" y="34158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2" name="Rectangle 81">
            <a:extLst>
              <a:ext uri="{FF2B5EF4-FFF2-40B4-BE49-F238E27FC236}">
                <a16:creationId xmlns:a16="http://schemas.microsoft.com/office/drawing/2014/main" id="{5EA360CC-BDDA-9D4B-9796-4DEC37C10001}"/>
              </a:ext>
            </a:extLst>
          </p:cNvPr>
          <p:cNvSpPr/>
          <p:nvPr/>
        </p:nvSpPr>
        <p:spPr>
          <a:xfrm>
            <a:off x="593637" y="1037731"/>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FFCB1981-DC30-5B48-84BE-98561E9110FB}"/>
              </a:ext>
            </a:extLst>
          </p:cNvPr>
          <p:cNvSpPr txBox="1"/>
          <p:nvPr/>
        </p:nvSpPr>
        <p:spPr>
          <a:xfrm>
            <a:off x="608723" y="104908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86" name="object 11">
            <a:extLst>
              <a:ext uri="{FF2B5EF4-FFF2-40B4-BE49-F238E27FC236}">
                <a16:creationId xmlns:a16="http://schemas.microsoft.com/office/drawing/2014/main" id="{8CD282DB-C0BF-814F-B4CF-39E70252BE5E}"/>
              </a:ext>
            </a:extLst>
          </p:cNvPr>
          <p:cNvSpPr/>
          <p:nvPr/>
        </p:nvSpPr>
        <p:spPr>
          <a:xfrm>
            <a:off x="5129328" y="5404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11">
            <a:extLst>
              <a:ext uri="{FF2B5EF4-FFF2-40B4-BE49-F238E27FC236}">
                <a16:creationId xmlns:a16="http://schemas.microsoft.com/office/drawing/2014/main" id="{B5B1BCCB-7F6C-3C44-A6E5-7861B8F24F47}"/>
              </a:ext>
            </a:extLst>
          </p:cNvPr>
          <p:cNvSpPr/>
          <p:nvPr/>
        </p:nvSpPr>
        <p:spPr>
          <a:xfrm flipH="1">
            <a:off x="5667457" y="5381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11">
            <a:extLst>
              <a:ext uri="{FF2B5EF4-FFF2-40B4-BE49-F238E27FC236}">
                <a16:creationId xmlns:a16="http://schemas.microsoft.com/office/drawing/2014/main" id="{DB240BB5-199C-BC4E-85C4-23191A7B38A5}"/>
              </a:ext>
            </a:extLst>
          </p:cNvPr>
          <p:cNvSpPr/>
          <p:nvPr/>
        </p:nvSpPr>
        <p:spPr>
          <a:xfrm flipH="1">
            <a:off x="5277147" y="4638378"/>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9">
            <a:extLst>
              <a:ext uri="{FF2B5EF4-FFF2-40B4-BE49-F238E27FC236}">
                <a16:creationId xmlns:a16="http://schemas.microsoft.com/office/drawing/2014/main" id="{8EFB25DE-DF2A-244A-9E35-87A7184BAF1E}"/>
              </a:ext>
            </a:extLst>
          </p:cNvPr>
          <p:cNvSpPr/>
          <p:nvPr/>
        </p:nvSpPr>
        <p:spPr>
          <a:xfrm>
            <a:off x="4886968" y="41081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5012D63F-38C5-7848-A72C-002E8AB775B5}"/>
              </a:ext>
            </a:extLst>
          </p:cNvPr>
          <p:cNvSpPr txBox="1"/>
          <p:nvPr/>
        </p:nvSpPr>
        <p:spPr>
          <a:xfrm>
            <a:off x="5024402" y="42392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1" name="object 13">
            <a:extLst>
              <a:ext uri="{FF2B5EF4-FFF2-40B4-BE49-F238E27FC236}">
                <a16:creationId xmlns:a16="http://schemas.microsoft.com/office/drawing/2014/main" id="{F21CDAD8-15DC-5C4E-94CC-84A1CAA9AD4A}"/>
              </a:ext>
            </a:extLst>
          </p:cNvPr>
          <p:cNvSpPr/>
          <p:nvPr/>
        </p:nvSpPr>
        <p:spPr>
          <a:xfrm>
            <a:off x="5208495" y="4883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6B428E62-B7B3-904C-B076-71CCE225DCB5}"/>
              </a:ext>
            </a:extLst>
          </p:cNvPr>
          <p:cNvSpPr txBox="1"/>
          <p:nvPr/>
        </p:nvSpPr>
        <p:spPr>
          <a:xfrm>
            <a:off x="5345929" y="5012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93" name="object 13">
            <a:extLst>
              <a:ext uri="{FF2B5EF4-FFF2-40B4-BE49-F238E27FC236}">
                <a16:creationId xmlns:a16="http://schemas.microsoft.com/office/drawing/2014/main" id="{BAD5E6C6-10F2-DF43-96F4-FF968751CE46}"/>
              </a:ext>
            </a:extLst>
          </p:cNvPr>
          <p:cNvSpPr/>
          <p:nvPr/>
        </p:nvSpPr>
        <p:spPr>
          <a:xfrm>
            <a:off x="4872577" y="5626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9">
            <a:extLst>
              <a:ext uri="{FF2B5EF4-FFF2-40B4-BE49-F238E27FC236}">
                <a16:creationId xmlns:a16="http://schemas.microsoft.com/office/drawing/2014/main" id="{A5FE2239-AB22-3347-8795-6D04BD1166D7}"/>
              </a:ext>
            </a:extLst>
          </p:cNvPr>
          <p:cNvSpPr txBox="1"/>
          <p:nvPr/>
        </p:nvSpPr>
        <p:spPr>
          <a:xfrm>
            <a:off x="5010011" y="5755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95" name="object 13">
            <a:extLst>
              <a:ext uri="{FF2B5EF4-FFF2-40B4-BE49-F238E27FC236}">
                <a16:creationId xmlns:a16="http://schemas.microsoft.com/office/drawing/2014/main" id="{65A21190-1D6B-364F-8856-C3FF4B2F2ADC}"/>
              </a:ext>
            </a:extLst>
          </p:cNvPr>
          <p:cNvSpPr/>
          <p:nvPr/>
        </p:nvSpPr>
        <p:spPr>
          <a:xfrm>
            <a:off x="5662874" y="5637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9">
            <a:extLst>
              <a:ext uri="{FF2B5EF4-FFF2-40B4-BE49-F238E27FC236}">
                <a16:creationId xmlns:a16="http://schemas.microsoft.com/office/drawing/2014/main" id="{ADF222D3-CEE1-5142-893F-B276846AB717}"/>
              </a:ext>
            </a:extLst>
          </p:cNvPr>
          <p:cNvSpPr txBox="1"/>
          <p:nvPr/>
        </p:nvSpPr>
        <p:spPr>
          <a:xfrm>
            <a:off x="5800308" y="5767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97" name="Rectangle 96">
            <a:extLst>
              <a:ext uri="{FF2B5EF4-FFF2-40B4-BE49-F238E27FC236}">
                <a16:creationId xmlns:a16="http://schemas.microsoft.com/office/drawing/2014/main" id="{1C8D06C7-4FC3-5E45-983A-1B3DFC6B144C}"/>
              </a:ext>
            </a:extLst>
          </p:cNvPr>
          <p:cNvSpPr/>
          <p:nvPr/>
        </p:nvSpPr>
        <p:spPr>
          <a:xfrm>
            <a:off x="4470088" y="3775922"/>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F2A5F604-0D14-A249-A6CA-FCC121D9BB1A}"/>
              </a:ext>
            </a:extLst>
          </p:cNvPr>
          <p:cNvSpPr txBox="1"/>
          <p:nvPr/>
        </p:nvSpPr>
        <p:spPr>
          <a:xfrm>
            <a:off x="4485174" y="378727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99" name="TextBox 98">
            <a:extLst>
              <a:ext uri="{FF2B5EF4-FFF2-40B4-BE49-F238E27FC236}">
                <a16:creationId xmlns:a16="http://schemas.microsoft.com/office/drawing/2014/main" id="{C352AC86-7063-8B46-BBA1-8273E5EA6E9C}"/>
              </a:ext>
            </a:extLst>
          </p:cNvPr>
          <p:cNvSpPr txBox="1"/>
          <p:nvPr/>
        </p:nvSpPr>
        <p:spPr>
          <a:xfrm>
            <a:off x="5966357" y="378273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4" name="Rectangle 113">
            <a:extLst>
              <a:ext uri="{FF2B5EF4-FFF2-40B4-BE49-F238E27FC236}">
                <a16:creationId xmlns:a16="http://schemas.microsoft.com/office/drawing/2014/main" id="{DEA8BAB2-77F9-EA4A-8D20-DDD58E1D17E5}"/>
              </a:ext>
            </a:extLst>
          </p:cNvPr>
          <p:cNvSpPr/>
          <p:nvPr/>
        </p:nvSpPr>
        <p:spPr>
          <a:xfrm>
            <a:off x="1983598" y="1953745"/>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1</a:t>
            </a:r>
            <a:r>
              <a:rPr lang="en-US" sz="1400" dirty="0">
                <a:latin typeface="Arial"/>
                <a:cs typeface="Arial"/>
              </a:rPr>
              <a:t> </a:t>
            </a:r>
          </a:p>
        </p:txBody>
      </p:sp>
      <p:sp>
        <p:nvSpPr>
          <p:cNvPr id="157" name="Rectangle 156">
            <a:extLst>
              <a:ext uri="{FF2B5EF4-FFF2-40B4-BE49-F238E27FC236}">
                <a16:creationId xmlns:a16="http://schemas.microsoft.com/office/drawing/2014/main" id="{B7C26F81-8484-3B45-A44B-E65BAA6E7CD2}"/>
              </a:ext>
            </a:extLst>
          </p:cNvPr>
          <p:cNvSpPr/>
          <p:nvPr/>
        </p:nvSpPr>
        <p:spPr>
          <a:xfrm>
            <a:off x="4801292" y="6278481"/>
            <a:ext cx="2781274" cy="523220"/>
          </a:xfrm>
          <a:prstGeom prst="rect">
            <a:avLst/>
          </a:prstGeom>
          <a:solidFill>
            <a:srgbClr val="E6A20E"/>
          </a:solidFill>
        </p:spPr>
        <p:txBody>
          <a:bodyPr wrap="square">
            <a:spAutoFit/>
          </a:bodyPr>
          <a:lstStyle/>
          <a:p>
            <a:r>
              <a:rPr lang="en-US" altLang="zh-CN" sz="1400" dirty="0">
                <a:latin typeface="Arial"/>
                <a:cs typeface="Arial"/>
              </a:rPr>
              <a:t>Both</a:t>
            </a:r>
            <a:r>
              <a:rPr lang="zh-CN" altLang="en-US" sz="1400" dirty="0">
                <a:latin typeface="Arial"/>
                <a:cs typeface="Arial"/>
              </a:rPr>
              <a:t> </a:t>
            </a:r>
            <a:r>
              <a:rPr lang="en-US" altLang="zh-CN" sz="1400" dirty="0">
                <a:latin typeface="Arial"/>
                <a:cs typeface="Arial"/>
              </a:rPr>
              <a:t>2</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a:latin typeface="Arial"/>
                <a:cs typeface="Arial"/>
              </a:rPr>
              <a:t>8</a:t>
            </a:r>
            <a:r>
              <a:rPr lang="en-US" sz="1400" dirty="0">
                <a:latin typeface="Arial"/>
                <a:cs typeface="Arial"/>
              </a:rPr>
              <a:t> needs to be inserted AFTER </a:t>
            </a:r>
            <a:r>
              <a:rPr lang="en-US" altLang="zh-CN" sz="1400" dirty="0">
                <a:latin typeface="Arial"/>
                <a:cs typeface="Arial"/>
              </a:rPr>
              <a:t>4</a:t>
            </a:r>
            <a:r>
              <a:rPr lang="en-US" sz="1400" dirty="0">
                <a:latin typeface="Arial"/>
                <a:cs typeface="Arial"/>
              </a:rPr>
              <a:t> </a:t>
            </a:r>
          </a:p>
        </p:txBody>
      </p:sp>
      <p:sp>
        <p:nvSpPr>
          <p:cNvPr id="154" name="Rectangle 153">
            <a:extLst>
              <a:ext uri="{FF2B5EF4-FFF2-40B4-BE49-F238E27FC236}">
                <a16:creationId xmlns:a16="http://schemas.microsoft.com/office/drawing/2014/main" id="{9391881F-9E10-494C-92F2-6054597AAC0E}"/>
              </a:ext>
            </a:extLst>
          </p:cNvPr>
          <p:cNvSpPr/>
          <p:nvPr/>
        </p:nvSpPr>
        <p:spPr>
          <a:xfrm>
            <a:off x="5830018"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1" name="Rectangle 110">
            <a:extLst>
              <a:ext uri="{FF2B5EF4-FFF2-40B4-BE49-F238E27FC236}">
                <a16:creationId xmlns:a16="http://schemas.microsoft.com/office/drawing/2014/main" id="{E3132CE7-BDA8-ED4B-9BD1-2EA9BDA976F3}"/>
              </a:ext>
            </a:extLst>
          </p:cNvPr>
          <p:cNvSpPr/>
          <p:nvPr/>
        </p:nvSpPr>
        <p:spPr>
          <a:xfrm>
            <a:off x="1842782" y="1204965"/>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85" name="Rectangle 84">
            <a:extLst>
              <a:ext uri="{FF2B5EF4-FFF2-40B4-BE49-F238E27FC236}">
                <a16:creationId xmlns:a16="http://schemas.microsoft.com/office/drawing/2014/main" id="{A5259ADC-6578-7046-8668-560AC4BADEA3}"/>
              </a:ext>
            </a:extLst>
          </p:cNvPr>
          <p:cNvSpPr/>
          <p:nvPr/>
        </p:nvSpPr>
        <p:spPr>
          <a:xfrm>
            <a:off x="2226889" y="2702233"/>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2</a:t>
            </a:r>
            <a:r>
              <a:rPr lang="en-US" sz="1400" dirty="0">
                <a:latin typeface="Arial"/>
                <a:cs typeface="Arial"/>
              </a:rPr>
              <a:t> </a:t>
            </a:r>
          </a:p>
        </p:txBody>
      </p:sp>
      <p:sp>
        <p:nvSpPr>
          <p:cNvPr id="100" name="Rectangle 99">
            <a:extLst>
              <a:ext uri="{FF2B5EF4-FFF2-40B4-BE49-F238E27FC236}">
                <a16:creationId xmlns:a16="http://schemas.microsoft.com/office/drawing/2014/main" id="{8FB11FD2-44F3-D14B-A704-7F9E1040418A}"/>
              </a:ext>
            </a:extLst>
          </p:cNvPr>
          <p:cNvSpPr/>
          <p:nvPr/>
        </p:nvSpPr>
        <p:spPr>
          <a:xfrm>
            <a:off x="5888534" y="4983315"/>
            <a:ext cx="260112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101" name="Rectangle 100">
            <a:extLst>
              <a:ext uri="{FF2B5EF4-FFF2-40B4-BE49-F238E27FC236}">
                <a16:creationId xmlns:a16="http://schemas.microsoft.com/office/drawing/2014/main" id="{6F63F7E6-9A9C-E246-AE6D-5FB5A265BE43}"/>
              </a:ext>
            </a:extLst>
          </p:cNvPr>
          <p:cNvSpPr/>
          <p:nvPr/>
        </p:nvSpPr>
        <p:spPr>
          <a:xfrm>
            <a:off x="2541325" y="3374261"/>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3" name="Rectangle 2">
            <a:extLst>
              <a:ext uri="{FF2B5EF4-FFF2-40B4-BE49-F238E27FC236}">
                <a16:creationId xmlns:a16="http://schemas.microsoft.com/office/drawing/2014/main" id="{129353C8-8A82-8D42-8EBC-5C0CC67B28C2}"/>
              </a:ext>
            </a:extLst>
          </p:cNvPr>
          <p:cNvSpPr/>
          <p:nvPr/>
        </p:nvSpPr>
        <p:spPr>
          <a:xfrm>
            <a:off x="425695" y="2918096"/>
            <a:ext cx="8292424"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24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he order in which</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we put elements into a </a:t>
            </a:r>
            <a:r>
              <a:rPr lang="en-US" altLang="zh-CN" sz="2400" dirty="0">
                <a:latin typeface="Arial" panose="020B0604020202020204" pitchFamily="34" charset="0"/>
                <a:cs typeface="Arial" panose="020B0604020202020204" pitchFamily="34" charset="0"/>
              </a:rPr>
              <a:t>BST</a:t>
            </a:r>
            <a:r>
              <a:rPr lang="en-US" sz="2400" dirty="0">
                <a:latin typeface="Arial" panose="020B0604020202020204" pitchFamily="34" charset="0"/>
                <a:cs typeface="Arial" panose="020B0604020202020204" pitchFamily="34" charset="0"/>
              </a:rPr>
              <a:t> impact</a:t>
            </a:r>
            <a:r>
              <a:rPr lang="en-US" altLang="zh-CN" sz="2400"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 the shape, and</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what you‘ll see is that the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shape of </a:t>
            </a:r>
            <a:r>
              <a:rPr lang="en-US" altLang="zh-CN" sz="2400" dirty="0">
                <a:latin typeface="Arial" panose="020B0604020202020204" pitchFamily="34" charset="0"/>
                <a:cs typeface="Arial" panose="020B0604020202020204" pitchFamily="34" charset="0"/>
              </a:rPr>
              <a:t>BST</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will have a huge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impact on the performance of operations</a:t>
            </a:r>
            <a:r>
              <a:rPr lang="en-US" altLang="zh-CN"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2833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dissolve">
                                      <p:cBhvr>
                                        <p:cTn id="10" dur="500"/>
                                        <p:tgtEl>
                                          <p:spTgt spid="7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dissolve">
                                      <p:cBhvr>
                                        <p:cTn id="13" dur="500"/>
                                        <p:tgtEl>
                                          <p:spTgt spid="7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dissolve">
                                      <p:cBhvr>
                                        <p:cTn id="16" dur="500"/>
                                        <p:tgtEl>
                                          <p:spTgt spid="7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dissolve">
                                      <p:cBhvr>
                                        <p:cTn id="19" dur="500"/>
                                        <p:tgtEl>
                                          <p:spTgt spid="7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dissolve">
                                      <p:cBhvr>
                                        <p:cTn id="25" dur="500"/>
                                        <p:tgtEl>
                                          <p:spTgt spid="7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dissolve">
                                      <p:cBhvr>
                                        <p:cTn id="28" dur="500"/>
                                        <p:tgtEl>
                                          <p:spTgt spid="7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dissolve">
                                      <p:cBhvr>
                                        <p:cTn id="31" dur="500"/>
                                        <p:tgtEl>
                                          <p:spTgt spid="7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dissolve">
                                      <p:cBhvr>
                                        <p:cTn id="34" dur="500"/>
                                        <p:tgtEl>
                                          <p:spTgt spid="8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dissolve">
                                      <p:cBhvr>
                                        <p:cTn id="37" dur="500"/>
                                        <p:tgtEl>
                                          <p:spTgt spid="8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dissolve">
                                      <p:cBhvr>
                                        <p:cTn id="40" dur="500"/>
                                        <p:tgtEl>
                                          <p:spTgt spid="8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dissolve">
                                      <p:cBhvr>
                                        <p:cTn id="43" dur="500"/>
                                        <p:tgtEl>
                                          <p:spTgt spid="8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dissolve">
                                      <p:cBhvr>
                                        <p:cTn id="53" dur="500"/>
                                        <p:tgtEl>
                                          <p:spTgt spid="11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6"/>
                                        </p:tgtEl>
                                        <p:attrNameLst>
                                          <p:attrName>style.visibility</p:attrName>
                                        </p:attrNameLst>
                                      </p:cBhvr>
                                      <p:to>
                                        <p:strVal val="visible"/>
                                      </p:to>
                                    </p:set>
                                    <p:animEffect transition="in" filter="dissolve">
                                      <p:cBhvr>
                                        <p:cTn id="56" dur="500"/>
                                        <p:tgtEl>
                                          <p:spTgt spid="11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14"/>
                                        </p:tgtEl>
                                        <p:attrNameLst>
                                          <p:attrName>style.visibility</p:attrName>
                                        </p:attrNameLst>
                                      </p:cBhvr>
                                      <p:to>
                                        <p:strVal val="visible"/>
                                      </p:to>
                                    </p:set>
                                    <p:animEffect transition="in" filter="dissolve">
                                      <p:cBhvr>
                                        <p:cTn id="61" dur="500"/>
                                        <p:tgtEl>
                                          <p:spTgt spid="11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dissolve">
                                      <p:cBhvr>
                                        <p:cTn id="66" dur="500"/>
                                        <p:tgtEl>
                                          <p:spTgt spid="120"/>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animEffect transition="in" filter="dissolve">
                                      <p:cBhvr>
                                        <p:cTn id="69" dur="500"/>
                                        <p:tgtEl>
                                          <p:spTgt spid="121"/>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22"/>
                                        </p:tgtEl>
                                        <p:attrNameLst>
                                          <p:attrName>style.visibility</p:attrName>
                                        </p:attrNameLst>
                                      </p:cBhvr>
                                      <p:to>
                                        <p:strVal val="visible"/>
                                      </p:to>
                                    </p:set>
                                    <p:animEffect transition="in" filter="dissolve">
                                      <p:cBhvr>
                                        <p:cTn id="72" dur="500"/>
                                        <p:tgtEl>
                                          <p:spTgt spid="12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dissolve">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dissolve">
                                      <p:cBhvr>
                                        <p:cTn id="82" dur="500"/>
                                        <p:tgtEl>
                                          <p:spTgt spid="12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6"/>
                                        </p:tgtEl>
                                        <p:attrNameLst>
                                          <p:attrName>style.visibility</p:attrName>
                                        </p:attrNameLst>
                                      </p:cBhvr>
                                      <p:to>
                                        <p:strVal val="visible"/>
                                      </p:to>
                                    </p:set>
                                    <p:animEffect transition="in" filter="dissolve">
                                      <p:cBhvr>
                                        <p:cTn id="85" dur="500"/>
                                        <p:tgtEl>
                                          <p:spTgt spid="12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7"/>
                                        </p:tgtEl>
                                        <p:attrNameLst>
                                          <p:attrName>style.visibility</p:attrName>
                                        </p:attrNameLst>
                                      </p:cBhvr>
                                      <p:to>
                                        <p:strVal val="visible"/>
                                      </p:to>
                                    </p:set>
                                    <p:animEffect transition="in" filter="dissolve">
                                      <p:cBhvr>
                                        <p:cTn id="88" dur="500"/>
                                        <p:tgtEl>
                                          <p:spTgt spid="12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8"/>
                                        </p:tgtEl>
                                        <p:attrNameLst>
                                          <p:attrName>style.visibility</p:attrName>
                                        </p:attrNameLst>
                                      </p:cBhvr>
                                      <p:to>
                                        <p:strVal val="visible"/>
                                      </p:to>
                                    </p:set>
                                    <p:animEffect transition="in" filter="dissolve">
                                      <p:cBhvr>
                                        <p:cTn id="91" dur="500"/>
                                        <p:tgtEl>
                                          <p:spTgt spid="128"/>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dissolve">
                                      <p:cBhvr>
                                        <p:cTn id="96" dur="500"/>
                                        <p:tgtEl>
                                          <p:spTgt spid="10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30"/>
                                        </p:tgtEl>
                                        <p:attrNameLst>
                                          <p:attrName>style.visibility</p:attrName>
                                        </p:attrNameLst>
                                      </p:cBhvr>
                                      <p:to>
                                        <p:strVal val="visible"/>
                                      </p:to>
                                    </p:set>
                                    <p:animEffect transition="in" filter="dissolve">
                                      <p:cBhvr>
                                        <p:cTn id="101" dur="500"/>
                                        <p:tgtEl>
                                          <p:spTgt spid="130"/>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1"/>
                                        </p:tgtEl>
                                        <p:attrNameLst>
                                          <p:attrName>style.visibility</p:attrName>
                                        </p:attrNameLst>
                                      </p:cBhvr>
                                      <p:to>
                                        <p:strVal val="visible"/>
                                      </p:to>
                                    </p:set>
                                    <p:animEffect transition="in" filter="dissolve">
                                      <p:cBhvr>
                                        <p:cTn id="104" dur="500"/>
                                        <p:tgtEl>
                                          <p:spTgt spid="13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2"/>
                                        </p:tgtEl>
                                        <p:attrNameLst>
                                          <p:attrName>style.visibility</p:attrName>
                                        </p:attrNameLst>
                                      </p:cBhvr>
                                      <p:to>
                                        <p:strVal val="visible"/>
                                      </p:to>
                                    </p:set>
                                    <p:animEffect transition="in" filter="dissolve">
                                      <p:cBhvr>
                                        <p:cTn id="107" dur="500"/>
                                        <p:tgtEl>
                                          <p:spTgt spid="13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3"/>
                                        </p:tgtEl>
                                        <p:attrNameLst>
                                          <p:attrName>style.visibility</p:attrName>
                                        </p:attrNameLst>
                                      </p:cBhvr>
                                      <p:to>
                                        <p:strVal val="visible"/>
                                      </p:to>
                                    </p:set>
                                    <p:animEffect transition="in" filter="dissolve">
                                      <p:cBhvr>
                                        <p:cTn id="110" dur="500"/>
                                        <p:tgtEl>
                                          <p:spTgt spid="13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4"/>
                                        </p:tgtEl>
                                        <p:attrNameLst>
                                          <p:attrName>style.visibility</p:attrName>
                                        </p:attrNameLst>
                                      </p:cBhvr>
                                      <p:to>
                                        <p:strVal val="visible"/>
                                      </p:to>
                                    </p:set>
                                    <p:animEffect transition="in" filter="dissolve">
                                      <p:cBhvr>
                                        <p:cTn id="113" dur="500"/>
                                        <p:tgtEl>
                                          <p:spTgt spid="13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06"/>
                                        </p:tgtEl>
                                        <p:attrNameLst>
                                          <p:attrName>style.visibility</p:attrName>
                                        </p:attrNameLst>
                                      </p:cBhvr>
                                      <p:to>
                                        <p:strVal val="visible"/>
                                      </p:to>
                                    </p:set>
                                    <p:animEffect transition="in" filter="dissolve">
                                      <p:cBhvr>
                                        <p:cTn id="118" dur="500"/>
                                        <p:tgtEl>
                                          <p:spTgt spid="10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86"/>
                                        </p:tgtEl>
                                        <p:attrNameLst>
                                          <p:attrName>style.visibility</p:attrName>
                                        </p:attrNameLst>
                                      </p:cBhvr>
                                      <p:to>
                                        <p:strVal val="visible"/>
                                      </p:to>
                                    </p:set>
                                    <p:animEffect transition="in" filter="dissolve">
                                      <p:cBhvr>
                                        <p:cTn id="123" dur="500"/>
                                        <p:tgtEl>
                                          <p:spTgt spid="86"/>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87"/>
                                        </p:tgtEl>
                                        <p:attrNameLst>
                                          <p:attrName>style.visibility</p:attrName>
                                        </p:attrNameLst>
                                      </p:cBhvr>
                                      <p:to>
                                        <p:strVal val="visible"/>
                                      </p:to>
                                    </p:set>
                                    <p:animEffect transition="in" filter="dissolve">
                                      <p:cBhvr>
                                        <p:cTn id="126" dur="500"/>
                                        <p:tgtEl>
                                          <p:spTgt spid="8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animEffect transition="in" filter="dissolve">
                                      <p:cBhvr>
                                        <p:cTn id="129" dur="500"/>
                                        <p:tgtEl>
                                          <p:spTgt spid="8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dissolve">
                                      <p:cBhvr>
                                        <p:cTn id="132" dur="500"/>
                                        <p:tgtEl>
                                          <p:spTgt spid="8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90"/>
                                        </p:tgtEl>
                                        <p:attrNameLst>
                                          <p:attrName>style.visibility</p:attrName>
                                        </p:attrNameLst>
                                      </p:cBhvr>
                                      <p:to>
                                        <p:strVal val="visible"/>
                                      </p:to>
                                    </p:set>
                                    <p:animEffect transition="in" filter="dissolve">
                                      <p:cBhvr>
                                        <p:cTn id="135" dur="500"/>
                                        <p:tgtEl>
                                          <p:spTgt spid="90"/>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dissolve">
                                      <p:cBhvr>
                                        <p:cTn id="138" dur="500"/>
                                        <p:tgtEl>
                                          <p:spTgt spid="9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dissolve">
                                      <p:cBhvr>
                                        <p:cTn id="141" dur="500"/>
                                        <p:tgtEl>
                                          <p:spTgt spid="9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93"/>
                                        </p:tgtEl>
                                        <p:attrNameLst>
                                          <p:attrName>style.visibility</p:attrName>
                                        </p:attrNameLst>
                                      </p:cBhvr>
                                      <p:to>
                                        <p:strVal val="visible"/>
                                      </p:to>
                                    </p:set>
                                    <p:animEffect transition="in" filter="dissolve">
                                      <p:cBhvr>
                                        <p:cTn id="144" dur="500"/>
                                        <p:tgtEl>
                                          <p:spTgt spid="9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94"/>
                                        </p:tgtEl>
                                        <p:attrNameLst>
                                          <p:attrName>style.visibility</p:attrName>
                                        </p:attrNameLst>
                                      </p:cBhvr>
                                      <p:to>
                                        <p:strVal val="visible"/>
                                      </p:to>
                                    </p:set>
                                    <p:animEffect transition="in" filter="dissolve">
                                      <p:cBhvr>
                                        <p:cTn id="147" dur="500"/>
                                        <p:tgtEl>
                                          <p:spTgt spid="9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95"/>
                                        </p:tgtEl>
                                        <p:attrNameLst>
                                          <p:attrName>style.visibility</p:attrName>
                                        </p:attrNameLst>
                                      </p:cBhvr>
                                      <p:to>
                                        <p:strVal val="visible"/>
                                      </p:to>
                                    </p:set>
                                    <p:animEffect transition="in" filter="dissolve">
                                      <p:cBhvr>
                                        <p:cTn id="150" dur="500"/>
                                        <p:tgtEl>
                                          <p:spTgt spid="9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96"/>
                                        </p:tgtEl>
                                        <p:attrNameLst>
                                          <p:attrName>style.visibility</p:attrName>
                                        </p:attrNameLst>
                                      </p:cBhvr>
                                      <p:to>
                                        <p:strVal val="visible"/>
                                      </p:to>
                                    </p:set>
                                    <p:animEffect transition="in" filter="dissolve">
                                      <p:cBhvr>
                                        <p:cTn id="153" dur="500"/>
                                        <p:tgtEl>
                                          <p:spTgt spid="9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97"/>
                                        </p:tgtEl>
                                        <p:attrNameLst>
                                          <p:attrName>style.visibility</p:attrName>
                                        </p:attrNameLst>
                                      </p:cBhvr>
                                      <p:to>
                                        <p:strVal val="visible"/>
                                      </p:to>
                                    </p:set>
                                    <p:animEffect transition="in" filter="dissolve">
                                      <p:cBhvr>
                                        <p:cTn id="156" dur="500"/>
                                        <p:tgtEl>
                                          <p:spTgt spid="97"/>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98"/>
                                        </p:tgtEl>
                                        <p:attrNameLst>
                                          <p:attrName>style.visibility</p:attrName>
                                        </p:attrNameLst>
                                      </p:cBhvr>
                                      <p:to>
                                        <p:strVal val="visible"/>
                                      </p:to>
                                    </p:set>
                                    <p:animEffect transition="in" filter="dissolve">
                                      <p:cBhvr>
                                        <p:cTn id="159" dur="500"/>
                                        <p:tgtEl>
                                          <p:spTgt spid="98"/>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154"/>
                                        </p:tgtEl>
                                        <p:attrNameLst>
                                          <p:attrName>style.visibility</p:attrName>
                                        </p:attrNameLst>
                                      </p:cBhvr>
                                      <p:to>
                                        <p:strVal val="visible"/>
                                      </p:to>
                                    </p:set>
                                    <p:animEffect transition="in" filter="dissolve">
                                      <p:cBhvr>
                                        <p:cTn id="164" dur="500"/>
                                        <p:tgtEl>
                                          <p:spTgt spid="154"/>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8"/>
                                        </p:tgtEl>
                                        <p:attrNameLst>
                                          <p:attrName>style.visibility</p:attrName>
                                        </p:attrNameLst>
                                      </p:cBhvr>
                                      <p:to>
                                        <p:strVal val="visible"/>
                                      </p:to>
                                    </p:set>
                                    <p:animEffect transition="in" filter="dissolve">
                                      <p:cBhvr>
                                        <p:cTn id="169" dur="500"/>
                                        <p:tgtEl>
                                          <p:spTgt spid="158"/>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59"/>
                                        </p:tgtEl>
                                        <p:attrNameLst>
                                          <p:attrName>style.visibility</p:attrName>
                                        </p:attrNameLst>
                                      </p:cBhvr>
                                      <p:to>
                                        <p:strVal val="visible"/>
                                      </p:to>
                                    </p:set>
                                    <p:animEffect transition="in" filter="dissolve">
                                      <p:cBhvr>
                                        <p:cTn id="172" dur="500"/>
                                        <p:tgtEl>
                                          <p:spTgt spid="159"/>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100"/>
                                        </p:tgtEl>
                                        <p:attrNameLst>
                                          <p:attrName>style.visibility</p:attrName>
                                        </p:attrNameLst>
                                      </p:cBhvr>
                                      <p:to>
                                        <p:strVal val="visible"/>
                                      </p:to>
                                    </p:set>
                                    <p:animEffect transition="in" filter="dissolve">
                                      <p:cBhvr>
                                        <p:cTn id="177" dur="500"/>
                                        <p:tgtEl>
                                          <p:spTgt spid="100"/>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60"/>
                                        </p:tgtEl>
                                        <p:attrNameLst>
                                          <p:attrName>style.visibility</p:attrName>
                                        </p:attrNameLst>
                                      </p:cBhvr>
                                      <p:to>
                                        <p:strVal val="visible"/>
                                      </p:to>
                                    </p:set>
                                    <p:animEffect transition="in" filter="dissolve">
                                      <p:cBhvr>
                                        <p:cTn id="182" dur="500"/>
                                        <p:tgtEl>
                                          <p:spTgt spid="16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161"/>
                                        </p:tgtEl>
                                        <p:attrNameLst>
                                          <p:attrName>style.visibility</p:attrName>
                                        </p:attrNameLst>
                                      </p:cBhvr>
                                      <p:to>
                                        <p:strVal val="visible"/>
                                      </p:to>
                                    </p:set>
                                    <p:animEffect transition="in" filter="dissolve">
                                      <p:cBhvr>
                                        <p:cTn id="185" dur="500"/>
                                        <p:tgtEl>
                                          <p:spTgt spid="16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62"/>
                                        </p:tgtEl>
                                        <p:attrNameLst>
                                          <p:attrName>style.visibility</p:attrName>
                                        </p:attrNameLst>
                                      </p:cBhvr>
                                      <p:to>
                                        <p:strVal val="visible"/>
                                      </p:to>
                                    </p:set>
                                    <p:animEffect transition="in" filter="dissolve">
                                      <p:cBhvr>
                                        <p:cTn id="188" dur="500"/>
                                        <p:tgtEl>
                                          <p:spTgt spid="162"/>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157"/>
                                        </p:tgtEl>
                                        <p:attrNameLst>
                                          <p:attrName>style.visibility</p:attrName>
                                        </p:attrNameLst>
                                      </p:cBhvr>
                                      <p:to>
                                        <p:strVal val="visible"/>
                                      </p:to>
                                    </p:set>
                                    <p:animEffect transition="in" filter="dissolve">
                                      <p:cBhvr>
                                        <p:cTn id="193" dur="500"/>
                                        <p:tgtEl>
                                          <p:spTgt spid="157"/>
                                        </p:tgtEl>
                                      </p:cBhvr>
                                    </p:animEffec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165"/>
                                        </p:tgtEl>
                                        <p:attrNameLst>
                                          <p:attrName>style.visibility</p:attrName>
                                        </p:attrNameLst>
                                      </p:cBhvr>
                                      <p:to>
                                        <p:strVal val="visible"/>
                                      </p:to>
                                    </p:set>
                                    <p:animEffect transition="in" filter="dissolve">
                                      <p:cBhvr>
                                        <p:cTn id="198" dur="500"/>
                                        <p:tgtEl>
                                          <p:spTgt spid="16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6"/>
                                        </p:tgtEl>
                                        <p:attrNameLst>
                                          <p:attrName>style.visibility</p:attrName>
                                        </p:attrNameLst>
                                      </p:cBhvr>
                                      <p:to>
                                        <p:strVal val="visible"/>
                                      </p:to>
                                    </p:set>
                                    <p:animEffect transition="in" filter="dissolve">
                                      <p:cBhvr>
                                        <p:cTn id="201" dur="500"/>
                                        <p:tgtEl>
                                          <p:spTgt spid="16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7"/>
                                        </p:tgtEl>
                                        <p:attrNameLst>
                                          <p:attrName>style.visibility</p:attrName>
                                        </p:attrNameLst>
                                      </p:cBhvr>
                                      <p:to>
                                        <p:strVal val="visible"/>
                                      </p:to>
                                    </p:set>
                                    <p:animEffect transition="in" filter="dissolve">
                                      <p:cBhvr>
                                        <p:cTn id="204" dur="500"/>
                                        <p:tgtEl>
                                          <p:spTgt spid="16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8"/>
                                        </p:tgtEl>
                                        <p:attrNameLst>
                                          <p:attrName>style.visibility</p:attrName>
                                        </p:attrNameLst>
                                      </p:cBhvr>
                                      <p:to>
                                        <p:strVal val="visible"/>
                                      </p:to>
                                    </p:set>
                                    <p:animEffect transition="in" filter="dissolve">
                                      <p:cBhvr>
                                        <p:cTn id="207" dur="500"/>
                                        <p:tgtEl>
                                          <p:spTgt spid="16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9"/>
                                        </p:tgtEl>
                                        <p:attrNameLst>
                                          <p:attrName>style.visibility</p:attrName>
                                        </p:attrNameLst>
                                      </p:cBhvr>
                                      <p:to>
                                        <p:strVal val="visible"/>
                                      </p:to>
                                    </p:set>
                                    <p:animEffect transition="in" filter="dissolve">
                                      <p:cBhvr>
                                        <p:cTn id="210" dur="500"/>
                                        <p:tgtEl>
                                          <p:spTgt spid="16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70"/>
                                        </p:tgtEl>
                                        <p:attrNameLst>
                                          <p:attrName>style.visibility</p:attrName>
                                        </p:attrNameLst>
                                      </p:cBhvr>
                                      <p:to>
                                        <p:strVal val="visible"/>
                                      </p:to>
                                    </p:set>
                                    <p:animEffect transition="in" filter="dissolve">
                                      <p:cBhvr>
                                        <p:cTn id="213" dur="500"/>
                                        <p:tgtEl>
                                          <p:spTgt spid="17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1"/>
                                        </p:tgtEl>
                                        <p:attrNameLst>
                                          <p:attrName>style.visibility</p:attrName>
                                        </p:attrNameLst>
                                      </p:cBhvr>
                                      <p:to>
                                        <p:strVal val="visible"/>
                                      </p:to>
                                    </p:set>
                                    <p:animEffect transition="in" filter="dissolve">
                                      <p:cBhvr>
                                        <p:cTn id="216" dur="500"/>
                                        <p:tgtEl>
                                          <p:spTgt spid="17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2"/>
                                        </p:tgtEl>
                                        <p:attrNameLst>
                                          <p:attrName>style.visibility</p:attrName>
                                        </p:attrNameLst>
                                      </p:cBhvr>
                                      <p:to>
                                        <p:strVal val="visible"/>
                                      </p:to>
                                    </p:set>
                                    <p:animEffect transition="in" filter="dissolve">
                                      <p:cBhvr>
                                        <p:cTn id="219" dur="500"/>
                                        <p:tgtEl>
                                          <p:spTgt spid="17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3"/>
                                        </p:tgtEl>
                                        <p:attrNameLst>
                                          <p:attrName>style.visibility</p:attrName>
                                        </p:attrNameLst>
                                      </p:cBhvr>
                                      <p:to>
                                        <p:strVal val="visible"/>
                                      </p:to>
                                    </p:set>
                                    <p:animEffect transition="in" filter="dissolve">
                                      <p:cBhvr>
                                        <p:cTn id="222" dur="500"/>
                                        <p:tgtEl>
                                          <p:spTgt spid="17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4"/>
                                        </p:tgtEl>
                                        <p:attrNameLst>
                                          <p:attrName>style.visibility</p:attrName>
                                        </p:attrNameLst>
                                      </p:cBhvr>
                                      <p:to>
                                        <p:strVal val="visible"/>
                                      </p:to>
                                    </p:set>
                                    <p:animEffect transition="in" filter="dissolve">
                                      <p:cBhvr>
                                        <p:cTn id="225" dur="500"/>
                                        <p:tgtEl>
                                          <p:spTgt spid="17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99"/>
                                        </p:tgtEl>
                                        <p:attrNameLst>
                                          <p:attrName>style.visibility</p:attrName>
                                        </p:attrNameLst>
                                      </p:cBhvr>
                                      <p:to>
                                        <p:strVal val="visible"/>
                                      </p:to>
                                    </p:set>
                                    <p:animEffect transition="in" filter="dissolve">
                                      <p:cBhvr>
                                        <p:cTn id="230" dur="500"/>
                                        <p:tgtEl>
                                          <p:spTgt spid="99"/>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3"/>
                                        </p:tgtEl>
                                        <p:attrNameLst>
                                          <p:attrName>style.visibility</p:attrName>
                                        </p:attrNameLst>
                                      </p:cBhvr>
                                      <p:to>
                                        <p:strVal val="visible"/>
                                      </p:to>
                                    </p:set>
                                    <p:animEffect transition="in" filter="dissolve">
                                      <p:cBhvr>
                                        <p:cTn id="2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5" grpId="0" animBg="1"/>
      <p:bldP spid="116" grpId="0" animBg="1"/>
      <p:bldP spid="120" grpId="0" animBg="1"/>
      <p:bldP spid="121" grpId="0" animBg="1"/>
      <p:bldP spid="122" grpId="0" animBg="1"/>
      <p:bldP spid="125" grpId="0" animBg="1"/>
      <p:bldP spid="126" grpId="0" animBg="1"/>
      <p:bldP spid="127" grpId="0" animBg="1"/>
      <p:bldP spid="128" grpId="0" animBg="1"/>
      <p:bldP spid="130" grpId="0" animBg="1"/>
      <p:bldP spid="131" grpId="0" animBg="1"/>
      <p:bldP spid="132" grpId="0" animBg="1"/>
      <p:bldP spid="133" grpId="0" animBg="1"/>
      <p:bldP spid="134" grpId="0" animBg="1"/>
      <p:bldP spid="158" grpId="0" animBg="1"/>
      <p:bldP spid="159" grpId="0" animBg="1"/>
      <p:bldP spid="160" grpId="0" animBg="1"/>
      <p:bldP spid="161" grpId="0" animBg="1"/>
      <p:bldP spid="162"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p:bldP spid="99" grpId="0"/>
      <p:bldP spid="114" grpId="0" animBg="1"/>
      <p:bldP spid="157" grpId="0" animBg="1"/>
      <p:bldP spid="154" grpId="0" animBg="1"/>
      <p:bldP spid="111" grpId="0" animBg="1"/>
      <p:bldP spid="85" grpId="0" animBg="1"/>
      <p:bldP spid="100" grpId="0" animBg="1"/>
      <p:bldP spid="101" grpId="0" animBg="1"/>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788D-D46C-1018-C018-65A27C5830A1}"/>
              </a:ext>
            </a:extLst>
          </p:cNvPr>
          <p:cNvSpPr>
            <a:spLocks noGrp="1"/>
          </p:cNvSpPr>
          <p:nvPr>
            <p:ph type="title"/>
          </p:nvPr>
        </p:nvSpPr>
        <p:spPr/>
        <p:txBody>
          <a:bodyPr>
            <a:normAutofit/>
          </a:bodyPr>
          <a:lstStyle/>
          <a:p>
            <a:r>
              <a:rPr lang="en-GB" dirty="0"/>
              <a:t>Traversal of a BST</a:t>
            </a:r>
            <a:endParaRPr lang="en-SE" dirty="0"/>
          </a:p>
        </p:txBody>
      </p:sp>
      <p:sp>
        <p:nvSpPr>
          <p:cNvPr id="3" name="Content Placeholder 2">
            <a:extLst>
              <a:ext uri="{FF2B5EF4-FFF2-40B4-BE49-F238E27FC236}">
                <a16:creationId xmlns:a16="http://schemas.microsoft.com/office/drawing/2014/main" id="{D1A2CB0A-5756-9918-A5A2-58B35746E1FB}"/>
              </a:ext>
            </a:extLst>
          </p:cNvPr>
          <p:cNvSpPr>
            <a:spLocks noGrp="1"/>
          </p:cNvSpPr>
          <p:nvPr>
            <p:ph idx="1"/>
          </p:nvPr>
        </p:nvSpPr>
        <p:spPr/>
        <p:txBody>
          <a:bodyPr/>
          <a:lstStyle/>
          <a:p>
            <a:r>
              <a:rPr lang="en-GB" dirty="0"/>
              <a:t>When we perform </a:t>
            </a:r>
            <a:r>
              <a:rPr lang="en-GB" dirty="0">
                <a:solidFill>
                  <a:srgbClr val="FF0000"/>
                </a:solidFill>
              </a:rPr>
              <a:t>in-order traversal </a:t>
            </a:r>
            <a:r>
              <a:rPr lang="en-GB" dirty="0"/>
              <a:t>on a binary search tree, we get the </a:t>
            </a:r>
            <a:r>
              <a:rPr lang="en-GB" dirty="0">
                <a:solidFill>
                  <a:srgbClr val="FF0000"/>
                </a:solidFill>
              </a:rPr>
              <a:t>ascending order </a:t>
            </a:r>
            <a:r>
              <a:rPr lang="en-GB" dirty="0"/>
              <a:t>array. </a:t>
            </a:r>
            <a:endParaRPr lang="en-SE" dirty="0"/>
          </a:p>
        </p:txBody>
      </p:sp>
      <p:pic>
        <p:nvPicPr>
          <p:cNvPr id="6146" name="Picture 2" descr="5faad4d3b638c5df89d4ecdb 26 Nov 2020 Shashi D1">
            <a:extLst>
              <a:ext uri="{FF2B5EF4-FFF2-40B4-BE49-F238E27FC236}">
                <a16:creationId xmlns:a16="http://schemas.microsoft.com/office/drawing/2014/main" id="{88FA12EE-C7BD-2D10-578C-2EE35277A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732" y="2660948"/>
            <a:ext cx="2523283" cy="319121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76FD0C52-F7F9-5E85-C77C-1C3608BFBABC}"/>
              </a:ext>
            </a:extLst>
          </p:cNvPr>
          <p:cNvSpPr txBox="1">
            <a:spLocks/>
          </p:cNvSpPr>
          <p:nvPr/>
        </p:nvSpPr>
        <p:spPr>
          <a:xfrm>
            <a:off x="3660490" y="2377281"/>
            <a:ext cx="5261307" cy="469302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30, 10, 25, 18, 23, 27, 70, 60, 80</a:t>
            </a: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a:t>
            </a:r>
            <a:r>
              <a:rPr lang="en-GB" dirty="0">
                <a:solidFill>
                  <a:srgbClr val="FF0000"/>
                </a:solidFill>
                <a:latin typeface="-apple-system"/>
              </a:rPr>
              <a:t>10, 18, 23, 25, 27, 30, 60, 70, 80</a:t>
            </a: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23, 18, 27, 25, 10, 60, 80, 70, 30</a:t>
            </a:r>
          </a:p>
        </p:txBody>
      </p:sp>
    </p:spTree>
    <p:extLst>
      <p:ext uri="{BB962C8B-B14F-4D97-AF65-F5344CB8AC3E}">
        <p14:creationId xmlns:p14="http://schemas.microsoft.com/office/powerpoint/2010/main" val="21526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39DD-855F-8438-7923-4F4D9ED53313}"/>
              </a:ext>
            </a:extLst>
          </p:cNvPr>
          <p:cNvSpPr>
            <a:spLocks noGrp="1"/>
          </p:cNvSpPr>
          <p:nvPr>
            <p:ph type="title"/>
          </p:nvPr>
        </p:nvSpPr>
        <p:spPr/>
        <p:txBody>
          <a:bodyPr/>
          <a:lstStyle/>
          <a:p>
            <a:r>
              <a:rPr lang="en-GB" dirty="0"/>
              <a:t>Traversal of a BST</a:t>
            </a:r>
            <a:endParaRPr lang="en-SE" dirty="0"/>
          </a:p>
        </p:txBody>
      </p:sp>
      <p:sp>
        <p:nvSpPr>
          <p:cNvPr id="3" name="Content Placeholder 2">
            <a:extLst>
              <a:ext uri="{FF2B5EF4-FFF2-40B4-BE49-F238E27FC236}">
                <a16:creationId xmlns:a16="http://schemas.microsoft.com/office/drawing/2014/main" id="{B607B857-46DF-7266-5679-8EB67D51743B}"/>
              </a:ext>
            </a:extLst>
          </p:cNvPr>
          <p:cNvSpPr>
            <a:spLocks noGrp="1"/>
          </p:cNvSpPr>
          <p:nvPr>
            <p:ph idx="1"/>
          </p:nvPr>
        </p:nvSpPr>
        <p:spPr>
          <a:xfrm>
            <a:off x="3610227" y="1417638"/>
            <a:ext cx="5261307" cy="4693023"/>
          </a:xfrm>
        </p:spPr>
        <p:txBody>
          <a:bodyPr>
            <a:normAutofit fontScale="92500" lnSpcReduction="20000"/>
          </a:bodyPr>
          <a:lstStyle/>
          <a:p>
            <a:pPr algn="l" fontAlgn="base"/>
            <a:r>
              <a:rPr lang="en-GB" b="1" i="0" dirty="0">
                <a:solidFill>
                  <a:srgbClr val="0C0D0E"/>
                </a:solidFill>
                <a:effectLst/>
                <a:latin typeface="inherit"/>
              </a:rPr>
              <a:t>Pre-order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at the root (</a:t>
            </a:r>
            <a:r>
              <a:rPr lang="en-GB" b="1" i="0" dirty="0">
                <a:solidFill>
                  <a:srgbClr val="0C0D0E"/>
                </a:solidFill>
                <a:effectLst/>
                <a:latin typeface="inherit"/>
              </a:rPr>
              <a:t>7</a:t>
            </a:r>
            <a:r>
              <a:rPr lang="en-GB" b="0" i="0" dirty="0">
                <a:solidFill>
                  <a:srgbClr val="0C0D0E"/>
                </a:solidFill>
                <a:effectLst/>
                <a:latin typeface="-apple-system"/>
              </a:rPr>
              <a:t>), ends at the right-most node (</a:t>
            </a:r>
            <a:r>
              <a:rPr lang="en-GB" b="1" i="0" dirty="0">
                <a:solidFill>
                  <a:srgbClr val="0C0D0E"/>
                </a:solidFill>
                <a:effectLst/>
                <a:latin typeface="inherit"/>
              </a:rPr>
              <a:t>10</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7, 1, 0, 3, 2, 5, 4, 6, 9, 8, 10</a:t>
            </a:r>
          </a:p>
          <a:p>
            <a:pPr algn="l" fontAlgn="base"/>
            <a:r>
              <a:rPr lang="en-GB" b="1" i="0" dirty="0">
                <a:solidFill>
                  <a:srgbClr val="0C0D0E"/>
                </a:solidFill>
                <a:effectLst/>
                <a:latin typeface="inherit"/>
              </a:rPr>
              <a:t>In-order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at the left-most node (</a:t>
            </a:r>
            <a:r>
              <a:rPr lang="en-GB" b="1" i="0" dirty="0">
                <a:solidFill>
                  <a:srgbClr val="0C0D0E"/>
                </a:solidFill>
                <a:effectLst/>
                <a:latin typeface="inherit"/>
              </a:rPr>
              <a:t>0</a:t>
            </a:r>
            <a:r>
              <a:rPr lang="en-GB" b="0" i="0" dirty="0">
                <a:solidFill>
                  <a:srgbClr val="0C0D0E"/>
                </a:solidFill>
                <a:effectLst/>
                <a:latin typeface="-apple-system"/>
              </a:rPr>
              <a:t>), ends at the rightmost node (</a:t>
            </a:r>
            <a:r>
              <a:rPr lang="en-GB" b="1" i="0" dirty="0">
                <a:solidFill>
                  <a:srgbClr val="0C0D0E"/>
                </a:solidFill>
                <a:effectLst/>
                <a:latin typeface="inherit"/>
              </a:rPr>
              <a:t>10</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0, 1, 2, 3, 4, 5, 6, 7, 8, 9, 10</a:t>
            </a:r>
          </a:p>
          <a:p>
            <a:pPr algn="l" fontAlgn="base"/>
            <a:r>
              <a:rPr lang="en-GB" b="1" i="0" dirty="0">
                <a:solidFill>
                  <a:srgbClr val="0C0D0E"/>
                </a:solidFill>
                <a:effectLst/>
                <a:latin typeface="inherit"/>
              </a:rPr>
              <a:t>Post-order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with the left-most node (</a:t>
            </a:r>
            <a:r>
              <a:rPr lang="en-GB" b="1" i="0" dirty="0">
                <a:solidFill>
                  <a:srgbClr val="0C0D0E"/>
                </a:solidFill>
                <a:effectLst/>
                <a:latin typeface="inherit"/>
              </a:rPr>
              <a:t>0</a:t>
            </a:r>
            <a:r>
              <a:rPr lang="en-GB" b="0" i="0" dirty="0">
                <a:solidFill>
                  <a:srgbClr val="0C0D0E"/>
                </a:solidFill>
                <a:effectLst/>
                <a:latin typeface="-apple-system"/>
              </a:rPr>
              <a:t>), ends with the root (</a:t>
            </a:r>
            <a:r>
              <a:rPr lang="en-GB" b="1" i="0" dirty="0">
                <a:solidFill>
                  <a:srgbClr val="0C0D0E"/>
                </a:solidFill>
                <a:effectLst/>
                <a:latin typeface="inherit"/>
              </a:rPr>
              <a:t>7</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0, 2, 4, 6, 5, 3, 1, 8, 10, 9, 7</a:t>
            </a:r>
            <a:endParaRPr lang="en-SE" dirty="0"/>
          </a:p>
        </p:txBody>
      </p:sp>
      <p:sp>
        <p:nvSpPr>
          <p:cNvPr id="4" name="object 11">
            <a:extLst>
              <a:ext uri="{FF2B5EF4-FFF2-40B4-BE49-F238E27FC236}">
                <a16:creationId xmlns:a16="http://schemas.microsoft.com/office/drawing/2014/main" id="{CE8A3D93-2C24-7FEF-BD64-BB32BE6AAFA6}"/>
              </a:ext>
            </a:extLst>
          </p:cNvPr>
          <p:cNvSpPr/>
          <p:nvPr/>
        </p:nvSpPr>
        <p:spPr>
          <a:xfrm>
            <a:off x="1080533" y="2348803"/>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C6C8728B-0AA3-C1C1-3964-69C38CDE8F78}"/>
              </a:ext>
            </a:extLst>
          </p:cNvPr>
          <p:cNvSpPr/>
          <p:nvPr/>
        </p:nvSpPr>
        <p:spPr>
          <a:xfrm>
            <a:off x="2025303" y="2360881"/>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1">
            <a:extLst>
              <a:ext uri="{FF2B5EF4-FFF2-40B4-BE49-F238E27FC236}">
                <a16:creationId xmlns:a16="http://schemas.microsoft.com/office/drawing/2014/main" id="{3868AC7A-ECAE-7894-7160-DE5ED19EBA4D}"/>
              </a:ext>
            </a:extLst>
          </p:cNvPr>
          <p:cNvSpPr/>
          <p:nvPr/>
        </p:nvSpPr>
        <p:spPr>
          <a:xfrm>
            <a:off x="601972" y="3141363"/>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90B4F8A6-4EA3-FB1D-8DC2-54042D3731D0}"/>
              </a:ext>
            </a:extLst>
          </p:cNvPr>
          <p:cNvSpPr/>
          <p:nvPr/>
        </p:nvSpPr>
        <p:spPr>
          <a:xfrm>
            <a:off x="1202503" y="3123933"/>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1E155068-6EC4-F8E8-C8D0-34A341451BFE}"/>
              </a:ext>
            </a:extLst>
          </p:cNvPr>
          <p:cNvSpPr/>
          <p:nvPr/>
        </p:nvSpPr>
        <p:spPr>
          <a:xfrm>
            <a:off x="2187211" y="3141363"/>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BB306159-319D-15B4-15F4-D81A87BCA3B4}"/>
              </a:ext>
            </a:extLst>
          </p:cNvPr>
          <p:cNvSpPr/>
          <p:nvPr/>
        </p:nvSpPr>
        <p:spPr>
          <a:xfrm>
            <a:off x="2784352" y="3123933"/>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13">
            <a:extLst>
              <a:ext uri="{FF2B5EF4-FFF2-40B4-BE49-F238E27FC236}">
                <a16:creationId xmlns:a16="http://schemas.microsoft.com/office/drawing/2014/main" id="{77EB4521-F50C-B025-00A2-7BAF518FF229}"/>
              </a:ext>
            </a:extLst>
          </p:cNvPr>
          <p:cNvSpPr/>
          <p:nvPr/>
        </p:nvSpPr>
        <p:spPr>
          <a:xfrm>
            <a:off x="1949500" y="33834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9">
            <a:extLst>
              <a:ext uri="{FF2B5EF4-FFF2-40B4-BE49-F238E27FC236}">
                <a16:creationId xmlns:a16="http://schemas.microsoft.com/office/drawing/2014/main" id="{8632E6AD-7C7A-FBA5-BA97-B0746E2DE0D3}"/>
              </a:ext>
            </a:extLst>
          </p:cNvPr>
          <p:cNvSpPr/>
          <p:nvPr/>
        </p:nvSpPr>
        <p:spPr>
          <a:xfrm>
            <a:off x="1225649" y="33903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4B6549CF-7498-0AC0-2AD8-5D8241822D64}"/>
              </a:ext>
            </a:extLst>
          </p:cNvPr>
          <p:cNvSpPr/>
          <p:nvPr/>
        </p:nvSpPr>
        <p:spPr>
          <a:xfrm>
            <a:off x="1521697" y="18911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8CAB3E3D-F33D-F288-871E-385B0F471021}"/>
              </a:ext>
            </a:extLst>
          </p:cNvPr>
          <p:cNvSpPr/>
          <p:nvPr/>
        </p:nvSpPr>
        <p:spPr>
          <a:xfrm>
            <a:off x="248483" y="339036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8">
            <a:extLst>
              <a:ext uri="{FF2B5EF4-FFF2-40B4-BE49-F238E27FC236}">
                <a16:creationId xmlns:a16="http://schemas.microsoft.com/office/drawing/2014/main" id="{6369737C-06AD-DD22-A2FF-B30F1005B48A}"/>
              </a:ext>
            </a:extLst>
          </p:cNvPr>
          <p:cNvSpPr/>
          <p:nvPr/>
        </p:nvSpPr>
        <p:spPr>
          <a:xfrm>
            <a:off x="2911063" y="33834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90261568-6730-2BCF-FE3A-D88FE106E2A5}"/>
              </a:ext>
            </a:extLst>
          </p:cNvPr>
          <p:cNvSpPr txBox="1"/>
          <p:nvPr/>
        </p:nvSpPr>
        <p:spPr>
          <a:xfrm>
            <a:off x="1659131" y="20222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sp>
        <p:nvSpPr>
          <p:cNvPr id="16" name="object 9">
            <a:extLst>
              <a:ext uri="{FF2B5EF4-FFF2-40B4-BE49-F238E27FC236}">
                <a16:creationId xmlns:a16="http://schemas.microsoft.com/office/drawing/2014/main" id="{5A6C4D3F-3CDB-EEAC-5910-65E445485F2D}"/>
              </a:ext>
            </a:extLst>
          </p:cNvPr>
          <p:cNvSpPr txBox="1"/>
          <p:nvPr/>
        </p:nvSpPr>
        <p:spPr>
          <a:xfrm>
            <a:off x="1357405" y="35392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a:t>
            </a:r>
          </a:p>
        </p:txBody>
      </p:sp>
      <p:sp>
        <p:nvSpPr>
          <p:cNvPr id="17" name="object 9">
            <a:extLst>
              <a:ext uri="{FF2B5EF4-FFF2-40B4-BE49-F238E27FC236}">
                <a16:creationId xmlns:a16="http://schemas.microsoft.com/office/drawing/2014/main" id="{17E7E1C8-E9E4-0FC5-65F3-4B60AE9D2AEB}"/>
              </a:ext>
            </a:extLst>
          </p:cNvPr>
          <p:cNvSpPr txBox="1"/>
          <p:nvPr/>
        </p:nvSpPr>
        <p:spPr>
          <a:xfrm>
            <a:off x="2074870" y="351887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 name="object 9">
            <a:extLst>
              <a:ext uri="{FF2B5EF4-FFF2-40B4-BE49-F238E27FC236}">
                <a16:creationId xmlns:a16="http://schemas.microsoft.com/office/drawing/2014/main" id="{6E2DC19E-9542-20BA-233A-F1F1707C5977}"/>
              </a:ext>
            </a:extLst>
          </p:cNvPr>
          <p:cNvSpPr txBox="1"/>
          <p:nvPr/>
        </p:nvSpPr>
        <p:spPr>
          <a:xfrm>
            <a:off x="385916" y="35109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0</a:t>
            </a:r>
          </a:p>
        </p:txBody>
      </p:sp>
      <p:sp>
        <p:nvSpPr>
          <p:cNvPr id="19" name="object 9">
            <a:extLst>
              <a:ext uri="{FF2B5EF4-FFF2-40B4-BE49-F238E27FC236}">
                <a16:creationId xmlns:a16="http://schemas.microsoft.com/office/drawing/2014/main" id="{4871E913-8A94-24E2-766A-CC1A03AF4901}"/>
              </a:ext>
            </a:extLst>
          </p:cNvPr>
          <p:cNvSpPr txBox="1"/>
          <p:nvPr/>
        </p:nvSpPr>
        <p:spPr>
          <a:xfrm>
            <a:off x="2991022" y="3508728"/>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0" name="object 13">
            <a:extLst>
              <a:ext uri="{FF2B5EF4-FFF2-40B4-BE49-F238E27FC236}">
                <a16:creationId xmlns:a16="http://schemas.microsoft.com/office/drawing/2014/main" id="{A4BF39FB-72CD-4C34-1ECF-85D5A333D5C9}"/>
              </a:ext>
            </a:extLst>
          </p:cNvPr>
          <p:cNvSpPr/>
          <p:nvPr/>
        </p:nvSpPr>
        <p:spPr>
          <a:xfrm>
            <a:off x="766537" y="263319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EF91F91C-CCAA-E584-E322-B0713C26DDE0}"/>
              </a:ext>
            </a:extLst>
          </p:cNvPr>
          <p:cNvSpPr txBox="1"/>
          <p:nvPr/>
        </p:nvSpPr>
        <p:spPr>
          <a:xfrm>
            <a:off x="903971" y="276239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22" name="object 24">
            <a:extLst>
              <a:ext uri="{FF2B5EF4-FFF2-40B4-BE49-F238E27FC236}">
                <a16:creationId xmlns:a16="http://schemas.microsoft.com/office/drawing/2014/main" id="{AF3FFD6E-52B0-4431-2B8D-0EF162C0876F}"/>
              </a:ext>
            </a:extLst>
          </p:cNvPr>
          <p:cNvSpPr/>
          <p:nvPr/>
        </p:nvSpPr>
        <p:spPr>
          <a:xfrm>
            <a:off x="2348729" y="263319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D9114ECC-D55C-9F64-9A17-40152E3543FE}"/>
              </a:ext>
            </a:extLst>
          </p:cNvPr>
          <p:cNvSpPr txBox="1"/>
          <p:nvPr/>
        </p:nvSpPr>
        <p:spPr>
          <a:xfrm>
            <a:off x="2486163" y="277713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9</a:t>
            </a:r>
          </a:p>
        </p:txBody>
      </p:sp>
      <p:sp>
        <p:nvSpPr>
          <p:cNvPr id="24" name="object 11">
            <a:extLst>
              <a:ext uri="{FF2B5EF4-FFF2-40B4-BE49-F238E27FC236}">
                <a16:creationId xmlns:a16="http://schemas.microsoft.com/office/drawing/2014/main" id="{99824118-F207-744D-C957-5ED37F5E5053}"/>
              </a:ext>
            </a:extLst>
          </p:cNvPr>
          <p:cNvSpPr/>
          <p:nvPr/>
        </p:nvSpPr>
        <p:spPr>
          <a:xfrm>
            <a:off x="1594575" y="45739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23">
            <a:extLst>
              <a:ext uri="{FF2B5EF4-FFF2-40B4-BE49-F238E27FC236}">
                <a16:creationId xmlns:a16="http://schemas.microsoft.com/office/drawing/2014/main" id="{371342AD-7701-AC48-E7B1-C896B0B7590B}"/>
              </a:ext>
            </a:extLst>
          </p:cNvPr>
          <p:cNvSpPr/>
          <p:nvPr/>
        </p:nvSpPr>
        <p:spPr>
          <a:xfrm>
            <a:off x="2191716" y="45565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3">
            <a:extLst>
              <a:ext uri="{FF2B5EF4-FFF2-40B4-BE49-F238E27FC236}">
                <a16:creationId xmlns:a16="http://schemas.microsoft.com/office/drawing/2014/main" id="{F31A1870-1F8F-F83D-7BCA-9EAC27125EE8}"/>
              </a:ext>
            </a:extLst>
          </p:cNvPr>
          <p:cNvSpPr/>
          <p:nvPr/>
        </p:nvSpPr>
        <p:spPr>
          <a:xfrm>
            <a:off x="1356864" y="48160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8">
            <a:extLst>
              <a:ext uri="{FF2B5EF4-FFF2-40B4-BE49-F238E27FC236}">
                <a16:creationId xmlns:a16="http://schemas.microsoft.com/office/drawing/2014/main" id="{7C880CDE-4849-B997-73DD-0AD8F3FA69F3}"/>
              </a:ext>
            </a:extLst>
          </p:cNvPr>
          <p:cNvSpPr/>
          <p:nvPr/>
        </p:nvSpPr>
        <p:spPr>
          <a:xfrm>
            <a:off x="2318427" y="48160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9">
            <a:extLst>
              <a:ext uri="{FF2B5EF4-FFF2-40B4-BE49-F238E27FC236}">
                <a16:creationId xmlns:a16="http://schemas.microsoft.com/office/drawing/2014/main" id="{01363554-3B88-C26A-0FEA-DB50BDE2FA9B}"/>
              </a:ext>
            </a:extLst>
          </p:cNvPr>
          <p:cNvSpPr txBox="1"/>
          <p:nvPr/>
        </p:nvSpPr>
        <p:spPr>
          <a:xfrm>
            <a:off x="1482234" y="49514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29" name="object 9">
            <a:extLst>
              <a:ext uri="{FF2B5EF4-FFF2-40B4-BE49-F238E27FC236}">
                <a16:creationId xmlns:a16="http://schemas.microsoft.com/office/drawing/2014/main" id="{6821F4EC-DB79-E714-08EF-E382209CD685}"/>
              </a:ext>
            </a:extLst>
          </p:cNvPr>
          <p:cNvSpPr txBox="1"/>
          <p:nvPr/>
        </p:nvSpPr>
        <p:spPr>
          <a:xfrm>
            <a:off x="2398386" y="49413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a:t>
            </a:r>
          </a:p>
        </p:txBody>
      </p:sp>
      <p:sp>
        <p:nvSpPr>
          <p:cNvPr id="30" name="object 24">
            <a:extLst>
              <a:ext uri="{FF2B5EF4-FFF2-40B4-BE49-F238E27FC236}">
                <a16:creationId xmlns:a16="http://schemas.microsoft.com/office/drawing/2014/main" id="{E5BEBC82-A743-0104-7697-C6C5333D5A22}"/>
              </a:ext>
            </a:extLst>
          </p:cNvPr>
          <p:cNvSpPr/>
          <p:nvPr/>
        </p:nvSpPr>
        <p:spPr>
          <a:xfrm>
            <a:off x="1756093" y="40657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object 9">
            <a:extLst>
              <a:ext uri="{FF2B5EF4-FFF2-40B4-BE49-F238E27FC236}">
                <a16:creationId xmlns:a16="http://schemas.microsoft.com/office/drawing/2014/main" id="{423C7B6B-E7BF-C2C3-0D36-737C1D2F4358}"/>
              </a:ext>
            </a:extLst>
          </p:cNvPr>
          <p:cNvSpPr txBox="1"/>
          <p:nvPr/>
        </p:nvSpPr>
        <p:spPr>
          <a:xfrm>
            <a:off x="1893527" y="42097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32" name="object 23">
            <a:extLst>
              <a:ext uri="{FF2B5EF4-FFF2-40B4-BE49-F238E27FC236}">
                <a16:creationId xmlns:a16="http://schemas.microsoft.com/office/drawing/2014/main" id="{FA849C76-273F-43AF-7C37-78B26C5E86F0}"/>
              </a:ext>
            </a:extLst>
          </p:cNvPr>
          <p:cNvSpPr/>
          <p:nvPr/>
        </p:nvSpPr>
        <p:spPr>
          <a:xfrm flipH="1">
            <a:off x="1225649" y="3891819"/>
            <a:ext cx="160975" cy="25840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8">
            <a:extLst>
              <a:ext uri="{FF2B5EF4-FFF2-40B4-BE49-F238E27FC236}">
                <a16:creationId xmlns:a16="http://schemas.microsoft.com/office/drawing/2014/main" id="{325CC2BD-D1B9-C880-1095-EB4008406171}"/>
              </a:ext>
            </a:extLst>
          </p:cNvPr>
          <p:cNvSpPr/>
          <p:nvPr/>
        </p:nvSpPr>
        <p:spPr>
          <a:xfrm>
            <a:off x="822184" y="40656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object 9">
            <a:extLst>
              <a:ext uri="{FF2B5EF4-FFF2-40B4-BE49-F238E27FC236}">
                <a16:creationId xmlns:a16="http://schemas.microsoft.com/office/drawing/2014/main" id="{8CACBA00-05E4-2D2B-7F26-25AE0C0F87C1}"/>
              </a:ext>
            </a:extLst>
          </p:cNvPr>
          <p:cNvSpPr txBox="1"/>
          <p:nvPr/>
        </p:nvSpPr>
        <p:spPr>
          <a:xfrm>
            <a:off x="902143" y="419093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35" name="object 23">
            <a:extLst>
              <a:ext uri="{FF2B5EF4-FFF2-40B4-BE49-F238E27FC236}">
                <a16:creationId xmlns:a16="http://schemas.microsoft.com/office/drawing/2014/main" id="{7CABC270-F48F-E721-57AD-A891A46E6490}"/>
              </a:ext>
            </a:extLst>
          </p:cNvPr>
          <p:cNvSpPr/>
          <p:nvPr/>
        </p:nvSpPr>
        <p:spPr>
          <a:xfrm>
            <a:off x="1721194" y="3867366"/>
            <a:ext cx="223261"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271108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A548-15A2-2EE0-0CA9-13FF684CF67C}"/>
              </a:ext>
            </a:extLst>
          </p:cNvPr>
          <p:cNvSpPr>
            <a:spLocks noGrp="1"/>
          </p:cNvSpPr>
          <p:nvPr>
            <p:ph type="title"/>
          </p:nvPr>
        </p:nvSpPr>
        <p:spPr/>
        <p:txBody>
          <a:bodyPr/>
          <a:lstStyle/>
          <a:p>
            <a:r>
              <a:rPr lang="en-GB" dirty="0"/>
              <a:t>In-Order Traversal of a BST</a:t>
            </a:r>
            <a:endParaRPr lang="en-SE" dirty="0"/>
          </a:p>
        </p:txBody>
      </p:sp>
      <p:sp>
        <p:nvSpPr>
          <p:cNvPr id="3" name="Content Placeholder 2">
            <a:extLst>
              <a:ext uri="{FF2B5EF4-FFF2-40B4-BE49-F238E27FC236}">
                <a16:creationId xmlns:a16="http://schemas.microsoft.com/office/drawing/2014/main" id="{B3403BB9-414A-D203-DA6A-5651CAE3C3D8}"/>
              </a:ext>
            </a:extLst>
          </p:cNvPr>
          <p:cNvSpPr>
            <a:spLocks noGrp="1"/>
          </p:cNvSpPr>
          <p:nvPr>
            <p:ph idx="1"/>
          </p:nvPr>
        </p:nvSpPr>
        <p:spPr>
          <a:xfrm>
            <a:off x="457200" y="1600200"/>
            <a:ext cx="8229600" cy="5155602"/>
          </a:xfrm>
        </p:spPr>
        <p:txBody>
          <a:bodyPr>
            <a:normAutofit fontScale="92500" lnSpcReduction="10000"/>
          </a:bodyPr>
          <a:lstStyle/>
          <a:p>
            <a:r>
              <a:rPr lang="en-GB" dirty="0"/>
              <a:t>In-order traversal of a BST visits the nodes in ascending order of their values, i.e., from smallest to largest. Here's why:</a:t>
            </a:r>
          </a:p>
          <a:p>
            <a:pPr lvl="1"/>
            <a:r>
              <a:rPr lang="en-GB" dirty="0"/>
              <a:t>1. **Binary Search Tree Property**: In a BST, for any given node:</a:t>
            </a:r>
          </a:p>
          <a:p>
            <a:pPr lvl="1"/>
            <a:r>
              <a:rPr lang="en-GB" dirty="0"/>
              <a:t>   - The values in the left subtree are less than the value of the node.</a:t>
            </a:r>
          </a:p>
          <a:p>
            <a:pPr lvl="1"/>
            <a:r>
              <a:rPr lang="en-GB" dirty="0"/>
              <a:t>   - The values in the right subtree are greater than the value of the node.</a:t>
            </a:r>
          </a:p>
          <a:p>
            <a:pPr lvl="1"/>
            <a:r>
              <a:rPr lang="en-GB" dirty="0"/>
              <a:t>2. **In-order Traversal Process**: This traversal method follows a specific sequence:</a:t>
            </a:r>
          </a:p>
          <a:p>
            <a:pPr lvl="1"/>
            <a:r>
              <a:rPr lang="en-GB" dirty="0"/>
              <a:t>   - Traverse the left subtree.</a:t>
            </a:r>
          </a:p>
          <a:p>
            <a:pPr lvl="1"/>
            <a:r>
              <a:rPr lang="en-GB" dirty="0"/>
              <a:t>   - Visit the root node.</a:t>
            </a:r>
          </a:p>
          <a:p>
            <a:pPr lvl="1"/>
            <a:r>
              <a:rPr lang="en-GB" dirty="0"/>
              <a:t>   - Traverse the right subtree.</a:t>
            </a:r>
          </a:p>
          <a:p>
            <a:pPr lvl="1"/>
            <a:r>
              <a:rPr lang="en-GB" dirty="0"/>
              <a:t>3. **Resulting Order**: By first visiting all nodes in the left subtree (which are smaller), then the root, and finally all nodes in the right subtree (which are larger), in-order traversal naturally outputs the nodes in non-decreasing order.</a:t>
            </a:r>
          </a:p>
          <a:p>
            <a:r>
              <a:rPr lang="en-GB" dirty="0"/>
              <a:t>This property makes in-order traversal particularly useful for retrieving data from a BST in sorted order.</a:t>
            </a:r>
          </a:p>
        </p:txBody>
      </p:sp>
    </p:spTree>
    <p:extLst>
      <p:ext uri="{BB962C8B-B14F-4D97-AF65-F5344CB8AC3E}">
        <p14:creationId xmlns:p14="http://schemas.microsoft.com/office/powerpoint/2010/main" val="30431945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7A85F40-528E-1D4B-9464-598A0462D83B}"/>
              </a:ext>
            </a:extLst>
          </p:cNvPr>
          <p:cNvCxnSpPr/>
          <p:nvPr/>
        </p:nvCxnSpPr>
        <p:spPr>
          <a:xfrm flipV="1">
            <a:off x="1164116" y="573773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204CC2F2-4433-DD4B-8493-B60E55EE1710}"/>
              </a:ext>
            </a:extLst>
          </p:cNvPr>
          <p:cNvSpPr/>
          <p:nvPr/>
        </p:nvSpPr>
        <p:spPr>
          <a:xfrm>
            <a:off x="690284" y="583001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12" name="Straight Connector 11">
            <a:extLst>
              <a:ext uri="{FF2B5EF4-FFF2-40B4-BE49-F238E27FC236}">
                <a16:creationId xmlns:a16="http://schemas.microsoft.com/office/drawing/2014/main" id="{702B3A36-763F-AB47-8854-B56D4E8227E6}"/>
              </a:ext>
            </a:extLst>
          </p:cNvPr>
          <p:cNvCxnSpPr/>
          <p:nvPr/>
        </p:nvCxnSpPr>
        <p:spPr>
          <a:xfrm flipV="1">
            <a:off x="3269461" y="426127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A795D7-4785-9140-B822-3D47CB77D9E5}"/>
              </a:ext>
            </a:extLst>
          </p:cNvPr>
          <p:cNvCxnSpPr/>
          <p:nvPr/>
        </p:nvCxnSpPr>
        <p:spPr>
          <a:xfrm flipV="1">
            <a:off x="2778558" y="46383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447477F-F865-654F-999E-3D719FB8DA27}"/>
              </a:ext>
            </a:extLst>
          </p:cNvPr>
          <p:cNvCxnSpPr/>
          <p:nvPr/>
        </p:nvCxnSpPr>
        <p:spPr>
          <a:xfrm flipV="1">
            <a:off x="2254392" y="499950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4ED80A8-110A-BA4E-807A-FAA744741264}"/>
              </a:ext>
            </a:extLst>
          </p:cNvPr>
          <p:cNvCxnSpPr/>
          <p:nvPr/>
        </p:nvCxnSpPr>
        <p:spPr>
          <a:xfrm flipV="1">
            <a:off x="1729429" y="536861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8D2AB4E6-D743-EE46-8838-656FB8C6F643}"/>
              </a:ext>
            </a:extLst>
          </p:cNvPr>
          <p:cNvSpPr>
            <a:spLocks noGrp="1"/>
          </p:cNvSpPr>
          <p:nvPr>
            <p:ph type="title"/>
          </p:nvPr>
        </p:nvSpPr>
        <p:spPr/>
        <p:txBody>
          <a:bodyPr>
            <a:normAutofit/>
          </a:bodyPr>
          <a:lstStyle/>
          <a:p>
            <a:r>
              <a:rPr lang="en-US" dirty="0"/>
              <a:t>Performance Analysis of BST</a:t>
            </a:r>
          </a:p>
        </p:txBody>
      </p:sp>
      <p:sp>
        <p:nvSpPr>
          <p:cNvPr id="4" name="Rectangle 3">
            <a:extLst>
              <a:ext uri="{FF2B5EF4-FFF2-40B4-BE49-F238E27FC236}">
                <a16:creationId xmlns:a16="http://schemas.microsoft.com/office/drawing/2014/main" id="{6FC3BFB4-B12D-F442-B317-D6B5978E99D4}"/>
              </a:ext>
            </a:extLst>
          </p:cNvPr>
          <p:cNvSpPr/>
          <p:nvPr/>
        </p:nvSpPr>
        <p:spPr>
          <a:xfrm>
            <a:off x="3573427" y="1358628"/>
            <a:ext cx="3018840"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 am, at, ate, ear, eat, east }</a:t>
            </a:r>
          </a:p>
        </p:txBody>
      </p:sp>
      <p:sp>
        <p:nvSpPr>
          <p:cNvPr id="5" name="Oval 4">
            <a:extLst>
              <a:ext uri="{FF2B5EF4-FFF2-40B4-BE49-F238E27FC236}">
                <a16:creationId xmlns:a16="http://schemas.microsoft.com/office/drawing/2014/main" id="{8C5818DE-7E4D-AE42-9EF7-6F6E02316068}"/>
              </a:ext>
            </a:extLst>
          </p:cNvPr>
          <p:cNvSpPr/>
          <p:nvPr/>
        </p:nvSpPr>
        <p:spPr>
          <a:xfrm>
            <a:off x="3320088" y="398443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6" name="Oval 5">
            <a:extLst>
              <a:ext uri="{FF2B5EF4-FFF2-40B4-BE49-F238E27FC236}">
                <a16:creationId xmlns:a16="http://schemas.microsoft.com/office/drawing/2014/main" id="{3930F112-6E4D-F145-817A-941EA0CA37A4}"/>
              </a:ext>
            </a:extLst>
          </p:cNvPr>
          <p:cNvSpPr/>
          <p:nvPr/>
        </p:nvSpPr>
        <p:spPr>
          <a:xfrm>
            <a:off x="2795629" y="435354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7" name="Oval 6">
            <a:extLst>
              <a:ext uri="{FF2B5EF4-FFF2-40B4-BE49-F238E27FC236}">
                <a16:creationId xmlns:a16="http://schemas.microsoft.com/office/drawing/2014/main" id="{BC0F5E9C-029D-5448-956B-8037D322FE5C}"/>
              </a:ext>
            </a:extLst>
          </p:cNvPr>
          <p:cNvSpPr/>
          <p:nvPr/>
        </p:nvSpPr>
        <p:spPr>
          <a:xfrm>
            <a:off x="2304726" y="472266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8" name="Oval 7">
            <a:extLst>
              <a:ext uri="{FF2B5EF4-FFF2-40B4-BE49-F238E27FC236}">
                <a16:creationId xmlns:a16="http://schemas.microsoft.com/office/drawing/2014/main" id="{6980E4B3-355E-BC46-B32C-CC189E1EF3D0}"/>
              </a:ext>
            </a:extLst>
          </p:cNvPr>
          <p:cNvSpPr/>
          <p:nvPr/>
        </p:nvSpPr>
        <p:spPr>
          <a:xfrm>
            <a:off x="1813823" y="509178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9" name="Oval 8">
            <a:extLst>
              <a:ext uri="{FF2B5EF4-FFF2-40B4-BE49-F238E27FC236}">
                <a16:creationId xmlns:a16="http://schemas.microsoft.com/office/drawing/2014/main" id="{7FAB605B-581D-9A41-86BC-0AF8A4002C2C}"/>
              </a:ext>
            </a:extLst>
          </p:cNvPr>
          <p:cNvSpPr/>
          <p:nvPr/>
        </p:nvSpPr>
        <p:spPr>
          <a:xfrm>
            <a:off x="1255597" y="546089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18" name="Straight Connector 17">
            <a:extLst>
              <a:ext uri="{FF2B5EF4-FFF2-40B4-BE49-F238E27FC236}">
                <a16:creationId xmlns:a16="http://schemas.microsoft.com/office/drawing/2014/main" id="{CA16A52F-BB8B-4944-BF28-A6C74363D677}"/>
              </a:ext>
            </a:extLst>
          </p:cNvPr>
          <p:cNvCxnSpPr>
            <a:cxnSpLocks/>
          </p:cNvCxnSpPr>
          <p:nvPr/>
        </p:nvCxnSpPr>
        <p:spPr>
          <a:xfrm flipH="1" flipV="1">
            <a:off x="2101236" y="3224908"/>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3BBBB920-F4D5-3745-9338-1FD377DD997F}"/>
              </a:ext>
            </a:extLst>
          </p:cNvPr>
          <p:cNvSpPr/>
          <p:nvPr/>
        </p:nvSpPr>
        <p:spPr>
          <a:xfrm>
            <a:off x="695456" y="2856835"/>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20" name="Straight Connector 19">
            <a:extLst>
              <a:ext uri="{FF2B5EF4-FFF2-40B4-BE49-F238E27FC236}">
                <a16:creationId xmlns:a16="http://schemas.microsoft.com/office/drawing/2014/main" id="{9842F138-3A4E-CE48-B765-694D1B1A933E}"/>
              </a:ext>
            </a:extLst>
          </p:cNvPr>
          <p:cNvCxnSpPr>
            <a:cxnSpLocks/>
            <a:endCxn id="24" idx="1"/>
          </p:cNvCxnSpPr>
          <p:nvPr/>
        </p:nvCxnSpPr>
        <p:spPr>
          <a:xfrm>
            <a:off x="2188485" y="2244919"/>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ABC208C-32AA-ED43-ABFA-83CDF6DB6123}"/>
              </a:ext>
            </a:extLst>
          </p:cNvPr>
          <p:cNvCxnSpPr/>
          <p:nvPr/>
        </p:nvCxnSpPr>
        <p:spPr>
          <a:xfrm flipV="1">
            <a:off x="1770123" y="2354431"/>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895F303-4C5D-2945-88B3-9DC5985F3C36}"/>
              </a:ext>
            </a:extLst>
          </p:cNvPr>
          <p:cNvCxnSpPr/>
          <p:nvPr/>
        </p:nvCxnSpPr>
        <p:spPr>
          <a:xfrm flipV="1">
            <a:off x="1245957" y="2715627"/>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65E134A-B676-6445-AA26-89C2432F9EFD}"/>
              </a:ext>
            </a:extLst>
          </p:cNvPr>
          <p:cNvCxnSpPr>
            <a:cxnSpLocks/>
          </p:cNvCxnSpPr>
          <p:nvPr/>
        </p:nvCxnSpPr>
        <p:spPr>
          <a:xfrm flipH="1" flipV="1">
            <a:off x="1605846" y="2692317"/>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458689A3-EA4E-B449-B451-7B5D80B33F11}"/>
              </a:ext>
            </a:extLst>
          </p:cNvPr>
          <p:cNvSpPr/>
          <p:nvPr/>
        </p:nvSpPr>
        <p:spPr>
          <a:xfrm>
            <a:off x="2418742" y="243879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25" name="Oval 24">
            <a:extLst>
              <a:ext uri="{FF2B5EF4-FFF2-40B4-BE49-F238E27FC236}">
                <a16:creationId xmlns:a16="http://schemas.microsoft.com/office/drawing/2014/main" id="{FAB9556A-39EF-2D41-A42B-FF71EE53269D}"/>
              </a:ext>
            </a:extLst>
          </p:cNvPr>
          <p:cNvSpPr/>
          <p:nvPr/>
        </p:nvSpPr>
        <p:spPr>
          <a:xfrm>
            <a:off x="1787194" y="206967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26" name="Oval 25">
            <a:extLst>
              <a:ext uri="{FF2B5EF4-FFF2-40B4-BE49-F238E27FC236}">
                <a16:creationId xmlns:a16="http://schemas.microsoft.com/office/drawing/2014/main" id="{C1C23C4C-99D2-7843-A7D6-522420DB9040}"/>
              </a:ext>
            </a:extLst>
          </p:cNvPr>
          <p:cNvSpPr/>
          <p:nvPr/>
        </p:nvSpPr>
        <p:spPr>
          <a:xfrm>
            <a:off x="2034522" y="335549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27" name="Oval 26">
            <a:extLst>
              <a:ext uri="{FF2B5EF4-FFF2-40B4-BE49-F238E27FC236}">
                <a16:creationId xmlns:a16="http://schemas.microsoft.com/office/drawing/2014/main" id="{F0866F90-525C-B44C-B3D6-0E824CB41AAC}"/>
              </a:ext>
            </a:extLst>
          </p:cNvPr>
          <p:cNvSpPr/>
          <p:nvPr/>
        </p:nvSpPr>
        <p:spPr>
          <a:xfrm>
            <a:off x="1627404" y="287826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28" name="Oval 27">
            <a:extLst>
              <a:ext uri="{FF2B5EF4-FFF2-40B4-BE49-F238E27FC236}">
                <a16:creationId xmlns:a16="http://schemas.microsoft.com/office/drawing/2014/main" id="{AFBA1B0F-6345-AF4A-98E5-120DF9C5D870}"/>
              </a:ext>
            </a:extLst>
          </p:cNvPr>
          <p:cNvSpPr/>
          <p:nvPr/>
        </p:nvSpPr>
        <p:spPr>
          <a:xfrm>
            <a:off x="1220285" y="245463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29" name="Rectangle 28">
            <a:extLst>
              <a:ext uri="{FF2B5EF4-FFF2-40B4-BE49-F238E27FC236}">
                <a16:creationId xmlns:a16="http://schemas.microsoft.com/office/drawing/2014/main" id="{B2C8393F-018E-1845-A6B8-7C4B76C5A16D}"/>
              </a:ext>
            </a:extLst>
          </p:cNvPr>
          <p:cNvSpPr/>
          <p:nvPr/>
        </p:nvSpPr>
        <p:spPr>
          <a:xfrm>
            <a:off x="291343" y="1366201"/>
            <a:ext cx="3205139" cy="369332"/>
          </a:xfrm>
          <a:prstGeom prst="rect">
            <a:avLst/>
          </a:prstGeom>
          <a:solidFill>
            <a:srgbClr val="E6A20E"/>
          </a:solidFill>
        </p:spPr>
        <p:txBody>
          <a:bodyPr wrap="square">
            <a:spAutoFit/>
          </a:bodyPr>
          <a:lstStyle/>
          <a:p>
            <a:r>
              <a:rPr lang="en-US" dirty="0">
                <a:latin typeface="Arial"/>
                <a:cs typeface="Arial"/>
              </a:rPr>
              <a:t>Storing a dictionary as a BST</a:t>
            </a:r>
          </a:p>
        </p:txBody>
      </p:sp>
      <p:cxnSp>
        <p:nvCxnSpPr>
          <p:cNvPr id="38" name="Straight Connector 37">
            <a:extLst>
              <a:ext uri="{FF2B5EF4-FFF2-40B4-BE49-F238E27FC236}">
                <a16:creationId xmlns:a16="http://schemas.microsoft.com/office/drawing/2014/main" id="{558E82EB-A15E-E143-8556-3AC7720EB821}"/>
              </a:ext>
            </a:extLst>
          </p:cNvPr>
          <p:cNvCxnSpPr>
            <a:cxnSpLocks/>
          </p:cNvCxnSpPr>
          <p:nvPr/>
        </p:nvCxnSpPr>
        <p:spPr>
          <a:xfrm flipH="1" flipV="1">
            <a:off x="7217991" y="2590691"/>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9" name="Oval 38">
            <a:extLst>
              <a:ext uri="{FF2B5EF4-FFF2-40B4-BE49-F238E27FC236}">
                <a16:creationId xmlns:a16="http://schemas.microsoft.com/office/drawing/2014/main" id="{39801F12-1241-DF43-8684-5EE801AFF71A}"/>
              </a:ext>
            </a:extLst>
          </p:cNvPr>
          <p:cNvSpPr/>
          <p:nvPr/>
        </p:nvSpPr>
        <p:spPr>
          <a:xfrm>
            <a:off x="5532610" y="315454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0" name="Straight Connector 39">
            <a:extLst>
              <a:ext uri="{FF2B5EF4-FFF2-40B4-BE49-F238E27FC236}">
                <a16:creationId xmlns:a16="http://schemas.microsoft.com/office/drawing/2014/main" id="{32A538CB-439B-614F-85DC-87CE8C0BD12E}"/>
              </a:ext>
            </a:extLst>
          </p:cNvPr>
          <p:cNvCxnSpPr>
            <a:cxnSpLocks/>
            <a:endCxn id="44" idx="1"/>
          </p:cNvCxnSpPr>
          <p:nvPr/>
        </p:nvCxnSpPr>
        <p:spPr>
          <a:xfrm>
            <a:off x="7738332" y="2922074"/>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A08372B-B811-3F4B-A9B6-0C41711955BE}"/>
              </a:ext>
            </a:extLst>
          </p:cNvPr>
          <p:cNvCxnSpPr/>
          <p:nvPr/>
        </p:nvCxnSpPr>
        <p:spPr>
          <a:xfrm flipV="1">
            <a:off x="7319970" y="303158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57BDD12-61D2-8A4C-9E62-CD55467EE016}"/>
              </a:ext>
            </a:extLst>
          </p:cNvPr>
          <p:cNvCxnSpPr>
            <a:cxnSpLocks/>
            <a:stCxn id="39" idx="0"/>
          </p:cNvCxnSpPr>
          <p:nvPr/>
        </p:nvCxnSpPr>
        <p:spPr>
          <a:xfrm flipV="1">
            <a:off x="5901726" y="2949687"/>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584118D-EFB0-754A-81E4-C43D76080722}"/>
              </a:ext>
            </a:extLst>
          </p:cNvPr>
          <p:cNvCxnSpPr>
            <a:cxnSpLocks/>
            <a:stCxn id="47" idx="3"/>
            <a:endCxn id="48" idx="7"/>
          </p:cNvCxnSpPr>
          <p:nvPr/>
        </p:nvCxnSpPr>
        <p:spPr>
          <a:xfrm flipH="1">
            <a:off x="6581739" y="2601991"/>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4" name="Oval 43">
            <a:extLst>
              <a:ext uri="{FF2B5EF4-FFF2-40B4-BE49-F238E27FC236}">
                <a16:creationId xmlns:a16="http://schemas.microsoft.com/office/drawing/2014/main" id="{D0219530-2896-9A48-812A-D4BC1A47E071}"/>
              </a:ext>
            </a:extLst>
          </p:cNvPr>
          <p:cNvSpPr/>
          <p:nvPr/>
        </p:nvSpPr>
        <p:spPr>
          <a:xfrm>
            <a:off x="7968589" y="3115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5" name="Oval 44">
            <a:extLst>
              <a:ext uri="{FF2B5EF4-FFF2-40B4-BE49-F238E27FC236}">
                <a16:creationId xmlns:a16="http://schemas.microsoft.com/office/drawing/2014/main" id="{DE09571A-2F09-6745-A9E7-15B7B16B889D}"/>
              </a:ext>
            </a:extLst>
          </p:cNvPr>
          <p:cNvSpPr/>
          <p:nvPr/>
        </p:nvSpPr>
        <p:spPr>
          <a:xfrm>
            <a:off x="7337041" y="274682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46" name="Oval 45">
            <a:extLst>
              <a:ext uri="{FF2B5EF4-FFF2-40B4-BE49-F238E27FC236}">
                <a16:creationId xmlns:a16="http://schemas.microsoft.com/office/drawing/2014/main" id="{216B0935-C910-3D49-B414-CBB13392A74F}"/>
              </a:ext>
            </a:extLst>
          </p:cNvPr>
          <p:cNvSpPr/>
          <p:nvPr/>
        </p:nvSpPr>
        <p:spPr>
          <a:xfrm>
            <a:off x="6819950" y="317000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7" name="Oval 46">
            <a:extLst>
              <a:ext uri="{FF2B5EF4-FFF2-40B4-BE49-F238E27FC236}">
                <a16:creationId xmlns:a16="http://schemas.microsoft.com/office/drawing/2014/main" id="{2C253D90-4C58-F648-B61A-60FE99C185EB}"/>
              </a:ext>
            </a:extLst>
          </p:cNvPr>
          <p:cNvSpPr/>
          <p:nvPr/>
        </p:nvSpPr>
        <p:spPr>
          <a:xfrm>
            <a:off x="6695437" y="22869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8" name="Oval 47">
            <a:extLst>
              <a:ext uri="{FF2B5EF4-FFF2-40B4-BE49-F238E27FC236}">
                <a16:creationId xmlns:a16="http://schemas.microsoft.com/office/drawing/2014/main" id="{5A8E2FC5-8153-0843-B0EF-9390B9E444CC}"/>
              </a:ext>
            </a:extLst>
          </p:cNvPr>
          <p:cNvSpPr/>
          <p:nvPr/>
        </p:nvSpPr>
        <p:spPr>
          <a:xfrm>
            <a:off x="5951619" y="269370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58" name="Rectangle 57">
            <a:extLst>
              <a:ext uri="{FF2B5EF4-FFF2-40B4-BE49-F238E27FC236}">
                <a16:creationId xmlns:a16="http://schemas.microsoft.com/office/drawing/2014/main" id="{D7101886-D12D-1C45-942B-F2078797B851}"/>
              </a:ext>
            </a:extLst>
          </p:cNvPr>
          <p:cNvSpPr/>
          <p:nvPr/>
        </p:nvSpPr>
        <p:spPr>
          <a:xfrm>
            <a:off x="4255675" y="4026378"/>
            <a:ext cx="4572000" cy="2246769"/>
          </a:xfrm>
          <a:prstGeom prst="rect">
            <a:avLst/>
          </a:prstGeom>
          <a:solidFill>
            <a:schemeClr val="bg1">
              <a:lumMod val="95000"/>
            </a:schemeClr>
          </a:solidFill>
          <a:ln>
            <a:solidFill>
              <a:schemeClr val="accent1"/>
            </a:solidFill>
          </a:ln>
        </p:spPr>
        <p:txBody>
          <a:bodyPr>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(String </a:t>
            </a:r>
            <a:r>
              <a:rPr lang="en-US" sz="1400" dirty="0" err="1">
                <a:solidFill>
                  <a:schemeClr val="accent2"/>
                </a:solidFill>
                <a:latin typeface="Courier" pitchFamily="2" charset="0"/>
                <a:cs typeface="Times New Roman" panose="02020603050405020304" pitchFamily="18" charset="0"/>
              </a:rPr>
              <a:t>wordToFind</a:t>
            </a:r>
            <a:r>
              <a:rPr lang="en-US" sz="1400" dirty="0">
                <a:solidFill>
                  <a:schemeClr val="accent2"/>
                </a:solidFill>
                <a:latin typeface="Courier" pitchFamily="2" charset="0"/>
                <a:cs typeface="Times New Roman" panose="02020603050405020304" pitchFamily="18" charset="0"/>
              </a:rPr>
              <a: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Start at root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Compare word to current node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current node is null, return false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less than word at current node, continue searching in left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greater than word at current node, continue searching in right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equal to word at current node, return true</a:t>
            </a:r>
          </a:p>
        </p:txBody>
      </p:sp>
      <p:sp>
        <p:nvSpPr>
          <p:cNvPr id="59" name="Rectangle 58">
            <a:extLst>
              <a:ext uri="{FF2B5EF4-FFF2-40B4-BE49-F238E27FC236}">
                <a16:creationId xmlns:a16="http://schemas.microsoft.com/office/drawing/2014/main" id="{913B5BDD-4576-DF4E-A637-0A2F795F7E80}"/>
              </a:ext>
            </a:extLst>
          </p:cNvPr>
          <p:cNvSpPr/>
          <p:nvPr/>
        </p:nvSpPr>
        <p:spPr>
          <a:xfrm>
            <a:off x="3355286" y="1902449"/>
            <a:ext cx="1473480"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(east)</a:t>
            </a:r>
            <a:endParaRPr lang="en-US" sz="1400" dirty="0"/>
          </a:p>
        </p:txBody>
      </p:sp>
      <p:sp>
        <p:nvSpPr>
          <p:cNvPr id="60" name="Rectangle 59">
            <a:extLst>
              <a:ext uri="{FF2B5EF4-FFF2-40B4-BE49-F238E27FC236}">
                <a16:creationId xmlns:a16="http://schemas.microsoft.com/office/drawing/2014/main" id="{0E846DD0-BB09-8548-9A08-8960FFB47D22}"/>
              </a:ext>
            </a:extLst>
          </p:cNvPr>
          <p:cNvSpPr/>
          <p:nvPr/>
        </p:nvSpPr>
        <p:spPr>
          <a:xfrm>
            <a:off x="6592267" y="1365822"/>
            <a:ext cx="2384211" cy="523220"/>
          </a:xfrm>
          <a:prstGeom prst="rect">
            <a:avLst/>
          </a:prstGeom>
          <a:solidFill>
            <a:schemeClr val="accent1"/>
          </a:solidFill>
        </p:spPr>
        <p:txBody>
          <a:bodyPr wrap="square">
            <a:spAutoFit/>
          </a:bodyPr>
          <a:lstStyle/>
          <a:p>
            <a:r>
              <a:rPr lang="en-US" sz="1400" dirty="0">
                <a:solidFill>
                  <a:schemeClr val="bg1"/>
                </a:solidFill>
                <a:latin typeface="Arial"/>
                <a:cs typeface="Arial"/>
              </a:rPr>
              <a:t>Structure of a BST depends on the order of insertion</a:t>
            </a:r>
          </a:p>
        </p:txBody>
      </p:sp>
      <p:sp>
        <p:nvSpPr>
          <p:cNvPr id="61" name="Rectangle 60">
            <a:extLst>
              <a:ext uri="{FF2B5EF4-FFF2-40B4-BE49-F238E27FC236}">
                <a16:creationId xmlns:a16="http://schemas.microsoft.com/office/drawing/2014/main" id="{7C7E4998-138D-1249-96AB-6A631AA0CC48}"/>
              </a:ext>
            </a:extLst>
          </p:cNvPr>
          <p:cNvSpPr/>
          <p:nvPr/>
        </p:nvSpPr>
        <p:spPr>
          <a:xfrm>
            <a:off x="4162711" y="3664545"/>
            <a:ext cx="4886209"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How does the performance of </a:t>
            </a:r>
            <a:r>
              <a:rPr lang="en-US" sz="1400" dirty="0" err="1">
                <a:solidFill>
                  <a:schemeClr val="accent6"/>
                </a:solidFill>
                <a:latin typeface="Arial" panose="020B0604020202020204" pitchFamily="34" charset="0"/>
                <a:cs typeface="Arial" panose="020B0604020202020204" pitchFamily="34" charset="0"/>
              </a:rPr>
              <a:t>isWord</a:t>
            </a:r>
            <a:r>
              <a:rPr lang="en-US" sz="1400" dirty="0">
                <a:solidFill>
                  <a:schemeClr val="accent6"/>
                </a:solidFill>
                <a:latin typeface="Arial" panose="020B0604020202020204" pitchFamily="34" charset="0"/>
                <a:cs typeface="Arial" panose="020B0604020202020204" pitchFamily="34" charset="0"/>
              </a:rPr>
              <a:t> relate to input size n?</a:t>
            </a:r>
          </a:p>
        </p:txBody>
      </p:sp>
      <p:sp>
        <p:nvSpPr>
          <p:cNvPr id="62" name="Rectangle 61">
            <a:extLst>
              <a:ext uri="{FF2B5EF4-FFF2-40B4-BE49-F238E27FC236}">
                <a16:creationId xmlns:a16="http://schemas.microsoft.com/office/drawing/2014/main" id="{83CB627D-54B7-F648-ABB9-CEAC80F1683D}"/>
              </a:ext>
            </a:extLst>
          </p:cNvPr>
          <p:cNvSpPr/>
          <p:nvPr/>
        </p:nvSpPr>
        <p:spPr>
          <a:xfrm>
            <a:off x="3353392" y="2258435"/>
            <a:ext cx="1428596"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Best case: O(1)</a:t>
            </a:r>
          </a:p>
        </p:txBody>
      </p:sp>
      <p:sp>
        <p:nvSpPr>
          <p:cNvPr id="63" name="Rectangle 62">
            <a:extLst>
              <a:ext uri="{FF2B5EF4-FFF2-40B4-BE49-F238E27FC236}">
                <a16:creationId xmlns:a16="http://schemas.microsoft.com/office/drawing/2014/main" id="{1F51E673-E8BE-6E49-A3B3-6334E6EC2F59}"/>
              </a:ext>
            </a:extLst>
          </p:cNvPr>
          <p:cNvSpPr/>
          <p:nvPr/>
        </p:nvSpPr>
        <p:spPr>
          <a:xfrm>
            <a:off x="3356060" y="2674878"/>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64" name="Oval 63">
            <a:extLst>
              <a:ext uri="{FF2B5EF4-FFF2-40B4-BE49-F238E27FC236}">
                <a16:creationId xmlns:a16="http://schemas.microsoft.com/office/drawing/2014/main" id="{80C7A382-6FD4-254B-8CE7-C9609D857D35}"/>
              </a:ext>
            </a:extLst>
          </p:cNvPr>
          <p:cNvSpPr/>
          <p:nvPr/>
        </p:nvSpPr>
        <p:spPr>
          <a:xfrm>
            <a:off x="1697015" y="196290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5" name="Oval 64">
            <a:extLst>
              <a:ext uri="{FF2B5EF4-FFF2-40B4-BE49-F238E27FC236}">
                <a16:creationId xmlns:a16="http://schemas.microsoft.com/office/drawing/2014/main" id="{07A4E54F-9FD4-7A4F-81BE-EAA5231B1FD2}"/>
              </a:ext>
            </a:extLst>
          </p:cNvPr>
          <p:cNvSpPr/>
          <p:nvPr/>
        </p:nvSpPr>
        <p:spPr>
          <a:xfrm>
            <a:off x="1145174" y="233296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6" name="Oval 65">
            <a:extLst>
              <a:ext uri="{FF2B5EF4-FFF2-40B4-BE49-F238E27FC236}">
                <a16:creationId xmlns:a16="http://schemas.microsoft.com/office/drawing/2014/main" id="{8376322A-4BEB-C749-A78C-93B5E8D4D257}"/>
              </a:ext>
            </a:extLst>
          </p:cNvPr>
          <p:cNvSpPr/>
          <p:nvPr/>
        </p:nvSpPr>
        <p:spPr>
          <a:xfrm>
            <a:off x="617033" y="2769056"/>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7" name="Rectangle 66">
            <a:extLst>
              <a:ext uri="{FF2B5EF4-FFF2-40B4-BE49-F238E27FC236}">
                <a16:creationId xmlns:a16="http://schemas.microsoft.com/office/drawing/2014/main" id="{BCEAC433-E5B8-F94C-B5CE-E2A6CBCF0443}"/>
              </a:ext>
            </a:extLst>
          </p:cNvPr>
          <p:cNvSpPr/>
          <p:nvPr/>
        </p:nvSpPr>
        <p:spPr>
          <a:xfrm>
            <a:off x="3445420" y="3111809"/>
            <a:ext cx="1434583" cy="461665"/>
          </a:xfrm>
          <a:prstGeom prst="rect">
            <a:avLst/>
          </a:prstGeom>
          <a:solidFill>
            <a:srgbClr val="E6A20E"/>
          </a:solidFill>
        </p:spPr>
        <p:txBody>
          <a:bodyPr wrap="square">
            <a:spAutoFit/>
          </a:bodyPr>
          <a:lstStyle/>
          <a:p>
            <a:r>
              <a:rPr lang="en-US" sz="1200" dirty="0">
                <a:latin typeface="Arial"/>
                <a:cs typeface="Arial"/>
              </a:rPr>
              <a:t>Compared with 3 out of 7 words</a:t>
            </a:r>
          </a:p>
        </p:txBody>
      </p:sp>
      <p:sp>
        <p:nvSpPr>
          <p:cNvPr id="69" name="Oval 68">
            <a:extLst>
              <a:ext uri="{FF2B5EF4-FFF2-40B4-BE49-F238E27FC236}">
                <a16:creationId xmlns:a16="http://schemas.microsoft.com/office/drawing/2014/main" id="{2EA67509-64D5-344D-8B12-695CFC089C46}"/>
              </a:ext>
            </a:extLst>
          </p:cNvPr>
          <p:cNvSpPr/>
          <p:nvPr/>
        </p:nvSpPr>
        <p:spPr>
          <a:xfrm>
            <a:off x="125397" y="321592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0" name="Rectangle 69">
            <a:extLst>
              <a:ext uri="{FF2B5EF4-FFF2-40B4-BE49-F238E27FC236}">
                <a16:creationId xmlns:a16="http://schemas.microsoft.com/office/drawing/2014/main" id="{349A1305-B161-7842-8548-D007E2185C9B}"/>
              </a:ext>
            </a:extLst>
          </p:cNvPr>
          <p:cNvSpPr/>
          <p:nvPr/>
        </p:nvSpPr>
        <p:spPr>
          <a:xfrm>
            <a:off x="2363676" y="5761612"/>
            <a:ext cx="1434583" cy="461665"/>
          </a:xfrm>
          <a:prstGeom prst="rect">
            <a:avLst/>
          </a:prstGeom>
          <a:solidFill>
            <a:srgbClr val="E6A20E"/>
          </a:solidFill>
        </p:spPr>
        <p:txBody>
          <a:bodyPr wrap="square">
            <a:spAutoFit/>
          </a:bodyPr>
          <a:lstStyle/>
          <a:p>
            <a:r>
              <a:rPr lang="en-US" sz="1200" dirty="0">
                <a:latin typeface="Arial"/>
                <a:cs typeface="Arial"/>
              </a:rPr>
              <a:t>Compared with all words</a:t>
            </a:r>
          </a:p>
        </p:txBody>
      </p:sp>
      <p:sp>
        <p:nvSpPr>
          <p:cNvPr id="71" name="Rectangle 70">
            <a:extLst>
              <a:ext uri="{FF2B5EF4-FFF2-40B4-BE49-F238E27FC236}">
                <a16:creationId xmlns:a16="http://schemas.microsoft.com/office/drawing/2014/main" id="{16B4F53C-8198-4642-88B8-7927B2498987}"/>
              </a:ext>
            </a:extLst>
          </p:cNvPr>
          <p:cNvSpPr/>
          <p:nvPr/>
        </p:nvSpPr>
        <p:spPr>
          <a:xfrm>
            <a:off x="2698337" y="5338303"/>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72" name="Oval 71">
            <a:extLst>
              <a:ext uri="{FF2B5EF4-FFF2-40B4-BE49-F238E27FC236}">
                <a16:creationId xmlns:a16="http://schemas.microsoft.com/office/drawing/2014/main" id="{11191DD0-6588-E447-B557-0DB27D6668FD}"/>
              </a:ext>
            </a:extLst>
          </p:cNvPr>
          <p:cNvSpPr/>
          <p:nvPr/>
        </p:nvSpPr>
        <p:spPr>
          <a:xfrm>
            <a:off x="3225449" y="385388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3" name="Oval 72">
            <a:extLst>
              <a:ext uri="{FF2B5EF4-FFF2-40B4-BE49-F238E27FC236}">
                <a16:creationId xmlns:a16="http://schemas.microsoft.com/office/drawing/2014/main" id="{5A139F0D-4DB2-A342-B522-5D5BFB33E636}"/>
              </a:ext>
            </a:extLst>
          </p:cNvPr>
          <p:cNvSpPr/>
          <p:nvPr/>
        </p:nvSpPr>
        <p:spPr>
          <a:xfrm>
            <a:off x="2715711" y="422414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4" name="Oval 73">
            <a:extLst>
              <a:ext uri="{FF2B5EF4-FFF2-40B4-BE49-F238E27FC236}">
                <a16:creationId xmlns:a16="http://schemas.microsoft.com/office/drawing/2014/main" id="{CE9F049E-6FD9-C44D-9E91-829E943FFD59}"/>
              </a:ext>
            </a:extLst>
          </p:cNvPr>
          <p:cNvSpPr/>
          <p:nvPr/>
        </p:nvSpPr>
        <p:spPr>
          <a:xfrm>
            <a:off x="2212629" y="4629500"/>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5" name="Oval 74">
            <a:extLst>
              <a:ext uri="{FF2B5EF4-FFF2-40B4-BE49-F238E27FC236}">
                <a16:creationId xmlns:a16="http://schemas.microsoft.com/office/drawing/2014/main" id="{02B59FC1-8AA1-D64D-9182-F59B18006AE1}"/>
              </a:ext>
            </a:extLst>
          </p:cNvPr>
          <p:cNvSpPr/>
          <p:nvPr/>
        </p:nvSpPr>
        <p:spPr>
          <a:xfrm>
            <a:off x="1730060" y="499950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6" name="Oval 75">
            <a:extLst>
              <a:ext uri="{FF2B5EF4-FFF2-40B4-BE49-F238E27FC236}">
                <a16:creationId xmlns:a16="http://schemas.microsoft.com/office/drawing/2014/main" id="{BB31C588-E834-2848-B0C8-EC7E3FF9CA92}"/>
              </a:ext>
            </a:extLst>
          </p:cNvPr>
          <p:cNvSpPr/>
          <p:nvPr/>
        </p:nvSpPr>
        <p:spPr>
          <a:xfrm>
            <a:off x="1171159" y="5361107"/>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0DBD13F4-1D1D-4C44-8C00-B83FF982C433}"/>
              </a:ext>
            </a:extLst>
          </p:cNvPr>
          <p:cNvSpPr/>
          <p:nvPr/>
        </p:nvSpPr>
        <p:spPr>
          <a:xfrm>
            <a:off x="594916" y="573268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8" name="Oval 77">
            <a:extLst>
              <a:ext uri="{FF2B5EF4-FFF2-40B4-BE49-F238E27FC236}">
                <a16:creationId xmlns:a16="http://schemas.microsoft.com/office/drawing/2014/main" id="{0944565B-E318-A14A-8E26-7CF99D804D70}"/>
              </a:ext>
            </a:extLst>
          </p:cNvPr>
          <p:cNvSpPr/>
          <p:nvPr/>
        </p:nvSpPr>
        <p:spPr>
          <a:xfrm>
            <a:off x="197127" y="619470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9" name="Rectangle 78">
            <a:extLst>
              <a:ext uri="{FF2B5EF4-FFF2-40B4-BE49-F238E27FC236}">
                <a16:creationId xmlns:a16="http://schemas.microsoft.com/office/drawing/2014/main" id="{2AA1D36F-CD44-0A4B-9AD8-B66545802FE2}"/>
              </a:ext>
            </a:extLst>
          </p:cNvPr>
          <p:cNvSpPr/>
          <p:nvPr/>
        </p:nvSpPr>
        <p:spPr>
          <a:xfrm>
            <a:off x="233634" y="4042250"/>
            <a:ext cx="2578992" cy="523220"/>
          </a:xfrm>
          <a:prstGeom prst="rect">
            <a:avLst/>
          </a:prstGeom>
          <a:solidFill>
            <a:schemeClr val="accent1"/>
          </a:solidFill>
        </p:spPr>
        <p:txBody>
          <a:bodyPr wrap="square">
            <a:spAutoFit/>
          </a:bodyPr>
          <a:lstStyle/>
          <a:p>
            <a:r>
              <a:rPr lang="en-US" sz="1400" dirty="0">
                <a:solidFill>
                  <a:schemeClr val="bg1"/>
                </a:solidFill>
                <a:latin typeface="Arial"/>
                <a:cs typeface="Arial"/>
              </a:rPr>
              <a:t>Performance also depends on the actual structure of the BST</a:t>
            </a:r>
          </a:p>
        </p:txBody>
      </p:sp>
      <p:sp>
        <p:nvSpPr>
          <p:cNvPr id="80" name="Rectangle 79">
            <a:extLst>
              <a:ext uri="{FF2B5EF4-FFF2-40B4-BE49-F238E27FC236}">
                <a16:creationId xmlns:a16="http://schemas.microsoft.com/office/drawing/2014/main" id="{B4AB6F62-8CE5-0644-A6E0-C7BBA116FA94}"/>
              </a:ext>
            </a:extLst>
          </p:cNvPr>
          <p:cNvSpPr/>
          <p:nvPr/>
        </p:nvSpPr>
        <p:spPr>
          <a:xfrm>
            <a:off x="2158404" y="6373815"/>
            <a:ext cx="1534331"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Worst case: O(n)</a:t>
            </a:r>
          </a:p>
        </p:txBody>
      </p:sp>
      <p:sp>
        <p:nvSpPr>
          <p:cNvPr id="81" name="Rectangle 80">
            <a:extLst>
              <a:ext uri="{FF2B5EF4-FFF2-40B4-BE49-F238E27FC236}">
                <a16:creationId xmlns:a16="http://schemas.microsoft.com/office/drawing/2014/main" id="{D3FEB0E8-3C36-4443-AEFF-5ED9F30EAC3C}"/>
              </a:ext>
            </a:extLst>
          </p:cNvPr>
          <p:cNvSpPr/>
          <p:nvPr/>
        </p:nvSpPr>
        <p:spPr>
          <a:xfrm>
            <a:off x="3984841" y="6188021"/>
            <a:ext cx="4572000" cy="58477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sz="1600" dirty="0">
                <a:solidFill>
                  <a:schemeClr val="lt1"/>
                </a:solidFill>
                <a:latin typeface="Arial" panose="020B0604020202020204" pitchFamily="34" charset="0"/>
                <a:cs typeface="Arial" panose="020B0604020202020204" pitchFamily="34" charset="0"/>
              </a:rPr>
              <a:t>To optimize the worst case, we can modify the tree to control the max distance until leaf</a:t>
            </a:r>
          </a:p>
        </p:txBody>
      </p:sp>
      <p:cxnSp>
        <p:nvCxnSpPr>
          <p:cNvPr id="83" name="Straight Arrow Connector 82">
            <a:extLst>
              <a:ext uri="{FF2B5EF4-FFF2-40B4-BE49-F238E27FC236}">
                <a16:creationId xmlns:a16="http://schemas.microsoft.com/office/drawing/2014/main" id="{B51DD98A-C0B6-5548-962B-33EA29DB0849}"/>
              </a:ext>
            </a:extLst>
          </p:cNvPr>
          <p:cNvCxnSpPr>
            <a:stCxn id="81" idx="1"/>
            <a:endCxn id="80" idx="3"/>
          </p:cNvCxnSpPr>
          <p:nvPr/>
        </p:nvCxnSpPr>
        <p:spPr>
          <a:xfrm flipH="1">
            <a:off x="3692735" y="6480409"/>
            <a:ext cx="292106" cy="47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47BF0089-D616-6C4C-97CA-271F85FC10C0}"/>
              </a:ext>
            </a:extLst>
          </p:cNvPr>
          <p:cNvSpPr txBox="1"/>
          <p:nvPr/>
        </p:nvSpPr>
        <p:spPr>
          <a:xfrm>
            <a:off x="434518" y="2069566"/>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4</a:t>
            </a:r>
          </a:p>
        </p:txBody>
      </p:sp>
      <p:sp>
        <p:nvSpPr>
          <p:cNvPr id="86" name="TextBox 85">
            <a:extLst>
              <a:ext uri="{FF2B5EF4-FFF2-40B4-BE49-F238E27FC236}">
                <a16:creationId xmlns:a16="http://schemas.microsoft.com/office/drawing/2014/main" id="{E0402F76-C754-2E45-AE32-BD1ED2162CAA}"/>
              </a:ext>
            </a:extLst>
          </p:cNvPr>
          <p:cNvSpPr txBox="1"/>
          <p:nvPr/>
        </p:nvSpPr>
        <p:spPr>
          <a:xfrm>
            <a:off x="8025422" y="2206895"/>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3</a:t>
            </a:r>
          </a:p>
        </p:txBody>
      </p:sp>
      <p:sp>
        <p:nvSpPr>
          <p:cNvPr id="87" name="TextBox 86">
            <a:extLst>
              <a:ext uri="{FF2B5EF4-FFF2-40B4-BE49-F238E27FC236}">
                <a16:creationId xmlns:a16="http://schemas.microsoft.com/office/drawing/2014/main" id="{FF837A59-DB81-BE4F-913A-E32BE4776868}"/>
              </a:ext>
            </a:extLst>
          </p:cNvPr>
          <p:cNvSpPr txBox="1"/>
          <p:nvPr/>
        </p:nvSpPr>
        <p:spPr>
          <a:xfrm>
            <a:off x="946429" y="4808072"/>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6</a:t>
            </a:r>
          </a:p>
        </p:txBody>
      </p:sp>
      <p:sp>
        <p:nvSpPr>
          <p:cNvPr id="88" name="Rectangle 87">
            <a:extLst>
              <a:ext uri="{FF2B5EF4-FFF2-40B4-BE49-F238E27FC236}">
                <a16:creationId xmlns:a16="http://schemas.microsoft.com/office/drawing/2014/main" id="{E312C348-4D04-124E-8398-7B2ED97F1872}"/>
              </a:ext>
            </a:extLst>
          </p:cNvPr>
          <p:cNvSpPr/>
          <p:nvPr/>
        </p:nvSpPr>
        <p:spPr>
          <a:xfrm>
            <a:off x="7947036" y="6479598"/>
            <a:ext cx="778082" cy="307777"/>
          </a:xfrm>
          <a:prstGeom prst="rect">
            <a:avLst/>
          </a:prstGeom>
          <a:solidFill>
            <a:srgbClr val="1B8E1D"/>
          </a:solidFill>
        </p:spPr>
        <p:txBody>
          <a:bodyPr wrap="square">
            <a:spAutoFit/>
          </a:bodyPr>
          <a:lstStyle/>
          <a:p>
            <a:r>
              <a:rPr lang="en-US" sz="1400" dirty="0">
                <a:solidFill>
                  <a:schemeClr val="bg1"/>
                </a:solidFill>
                <a:latin typeface="Arial"/>
                <a:cs typeface="Arial"/>
              </a:rPr>
              <a:t>height</a:t>
            </a:r>
          </a:p>
        </p:txBody>
      </p:sp>
    </p:spTree>
    <p:extLst>
      <p:ext uri="{BB962C8B-B14F-4D97-AF65-F5344CB8AC3E}">
        <p14:creationId xmlns:p14="http://schemas.microsoft.com/office/powerpoint/2010/main" val="2435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dissolv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par>
                                <p:cTn id="24" presetID="9"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par>
                                <p:cTn id="27" presetID="9"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par>
                                <p:cTn id="33" presetID="9"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dissolve">
                                      <p:cBhvr>
                                        <p:cTn id="41" dur="500"/>
                                        <p:tgtEl>
                                          <p:spTgt spid="2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par>
                                <p:cTn id="51" presetID="9"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dissolve">
                                      <p:cBhvr>
                                        <p:cTn id="53" dur="500"/>
                                        <p:tgtEl>
                                          <p:spTgt spid="3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par>
                                <p:cTn id="57" presetID="9"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dissolve">
                                      <p:cBhvr>
                                        <p:cTn id="59" dur="500"/>
                                        <p:tgtEl>
                                          <p:spTgt spid="40"/>
                                        </p:tgtEl>
                                      </p:cBhvr>
                                    </p:animEffect>
                                  </p:childTnLst>
                                </p:cTn>
                              </p:par>
                              <p:par>
                                <p:cTn id="60" presetID="9" presetClass="entr" presetSubtype="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dissolve">
                                      <p:cBhvr>
                                        <p:cTn id="62" dur="500"/>
                                        <p:tgtEl>
                                          <p:spTgt spid="41"/>
                                        </p:tgtEl>
                                      </p:cBhvr>
                                    </p:animEffect>
                                  </p:childTnLst>
                                </p:cTn>
                              </p:par>
                              <p:par>
                                <p:cTn id="63" presetID="9"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dissolve">
                                      <p:cBhvr>
                                        <p:cTn id="65" dur="500"/>
                                        <p:tgtEl>
                                          <p:spTgt spid="42"/>
                                        </p:tgtEl>
                                      </p:cBhvr>
                                    </p:animEffect>
                                  </p:childTnLst>
                                </p:cTn>
                              </p:par>
                              <p:par>
                                <p:cTn id="66" presetID="9" presetClass="entr" presetSubtype="0" fill="hold"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dissolve">
                                      <p:cBhvr>
                                        <p:cTn id="68" dur="500"/>
                                        <p:tgtEl>
                                          <p:spTgt spid="4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dissolve">
                                      <p:cBhvr>
                                        <p:cTn id="71" dur="500"/>
                                        <p:tgtEl>
                                          <p:spTgt spid="4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dissolve">
                                      <p:cBhvr>
                                        <p:cTn id="74" dur="500"/>
                                        <p:tgtEl>
                                          <p:spTgt spid="4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dissolve">
                                      <p:cBhvr>
                                        <p:cTn id="77" dur="500"/>
                                        <p:tgtEl>
                                          <p:spTgt spid="4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dissolve">
                                      <p:cBhvr>
                                        <p:cTn id="80" dur="500"/>
                                        <p:tgtEl>
                                          <p:spTgt spid="4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dissolve">
                                      <p:cBhvr>
                                        <p:cTn id="83" dur="500"/>
                                        <p:tgtEl>
                                          <p:spTgt spid="48"/>
                                        </p:tgtEl>
                                      </p:cBhvr>
                                    </p:animEffect>
                                  </p:childTnLst>
                                </p:cTn>
                              </p:par>
                              <p:par>
                                <p:cTn id="84" presetID="9" presetClass="entr" presetSubtype="0" fill="hold"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dissolve">
                                      <p:cBhvr>
                                        <p:cTn id="86" dur="500"/>
                                        <p:tgtEl>
                                          <p:spTgt spid="1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par>
                                <p:cTn id="90" presetID="9" presetClass="entr" presetSubtype="0"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dissolve">
                                      <p:cBhvr>
                                        <p:cTn id="92" dur="500"/>
                                        <p:tgtEl>
                                          <p:spTgt spid="12"/>
                                        </p:tgtEl>
                                      </p:cBhvr>
                                    </p:animEffect>
                                  </p:childTnLst>
                                </p:cTn>
                              </p:par>
                              <p:par>
                                <p:cTn id="93" presetID="9"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dissolve">
                                      <p:cBhvr>
                                        <p:cTn id="95" dur="500"/>
                                        <p:tgtEl>
                                          <p:spTgt spid="13"/>
                                        </p:tgtEl>
                                      </p:cBhvr>
                                    </p:animEffect>
                                  </p:childTnLst>
                                </p:cTn>
                              </p:par>
                              <p:par>
                                <p:cTn id="96" presetID="9" presetClass="entr" presetSubtype="0" fill="hold"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dissolve">
                                      <p:cBhvr>
                                        <p:cTn id="98" dur="500"/>
                                        <p:tgtEl>
                                          <p:spTgt spid="14"/>
                                        </p:tgtEl>
                                      </p:cBhvr>
                                    </p:animEffect>
                                  </p:childTnLst>
                                </p:cTn>
                              </p:par>
                              <p:par>
                                <p:cTn id="99" presetID="9" presetClass="entr" presetSubtype="0" fill="hold"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dissolve">
                                      <p:cBhvr>
                                        <p:cTn id="101" dur="500"/>
                                        <p:tgtEl>
                                          <p:spTgt spid="1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dissolve">
                                      <p:cBhvr>
                                        <p:cTn id="104" dur="500"/>
                                        <p:tgtEl>
                                          <p:spTgt spid="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dissolve">
                                      <p:cBhvr>
                                        <p:cTn id="107" dur="500"/>
                                        <p:tgtEl>
                                          <p:spTgt spid="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dissolve">
                                      <p:cBhvr>
                                        <p:cTn id="110" dur="500"/>
                                        <p:tgtEl>
                                          <p:spTgt spid="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dissolve">
                                      <p:cBhvr>
                                        <p:cTn id="113" dur="500"/>
                                        <p:tgtEl>
                                          <p:spTgt spid="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dissolve">
                                      <p:cBhvr>
                                        <p:cTn id="116" dur="500"/>
                                        <p:tgtEl>
                                          <p:spTgt spid="9"/>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dissolve">
                                      <p:cBhvr>
                                        <p:cTn id="121" dur="500"/>
                                        <p:tgtEl>
                                          <p:spTgt spid="58"/>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dissolve">
                                      <p:cBhvr>
                                        <p:cTn id="126" dur="500"/>
                                        <p:tgtEl>
                                          <p:spTgt spid="61"/>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59"/>
                                        </p:tgtEl>
                                        <p:attrNameLst>
                                          <p:attrName>style.visibility</p:attrName>
                                        </p:attrNameLst>
                                      </p:cBhvr>
                                      <p:to>
                                        <p:strVal val="visible"/>
                                      </p:to>
                                    </p:set>
                                    <p:animEffect transition="in" filter="dissolve">
                                      <p:cBhvr>
                                        <p:cTn id="131" dur="500"/>
                                        <p:tgtEl>
                                          <p:spTgt spid="59"/>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4"/>
                                        </p:tgtEl>
                                        <p:attrNameLst>
                                          <p:attrName>style.visibility</p:attrName>
                                        </p:attrNameLst>
                                      </p:cBhvr>
                                      <p:to>
                                        <p:strVal val="visible"/>
                                      </p:to>
                                    </p:set>
                                    <p:animEffect transition="in" filter="dissolve">
                                      <p:cBhvr>
                                        <p:cTn id="136"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62"/>
                                        </p:tgtEl>
                                        <p:attrNameLst>
                                          <p:attrName>style.visibility</p:attrName>
                                        </p:attrNameLst>
                                      </p:cBhvr>
                                      <p:to>
                                        <p:strVal val="visible"/>
                                      </p:to>
                                    </p:set>
                                    <p:animEffect transition="in" filter="dissolve">
                                      <p:cBhvr>
                                        <p:cTn id="141" dur="500"/>
                                        <p:tgtEl>
                                          <p:spTgt spid="6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dissolve">
                                      <p:cBhvr>
                                        <p:cTn id="146" dur="500"/>
                                        <p:tgtEl>
                                          <p:spTgt spid="63"/>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1" nodeType="clickEffect">
                                  <p:stCondLst>
                                    <p:cond delay="0"/>
                                  </p:stCondLst>
                                  <p:childTnLst>
                                    <p:set>
                                      <p:cBhvr>
                                        <p:cTn id="150" dur="1" fill="hold">
                                          <p:stCondLst>
                                            <p:cond delay="0"/>
                                          </p:stCondLst>
                                        </p:cTn>
                                        <p:tgtEl>
                                          <p:spTgt spid="64"/>
                                        </p:tgtEl>
                                        <p:attrNameLst>
                                          <p:attrName>style.visibility</p:attrName>
                                        </p:attrNameLst>
                                      </p:cBhvr>
                                      <p:to>
                                        <p:strVal val="visible"/>
                                      </p:to>
                                    </p:set>
                                    <p:animEffect transition="in" filter="dissolve">
                                      <p:cBhvr>
                                        <p:cTn id="151"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65"/>
                                        </p:tgtEl>
                                        <p:attrNameLst>
                                          <p:attrName>style.visibility</p:attrName>
                                        </p:attrNameLst>
                                      </p:cBhvr>
                                      <p:to>
                                        <p:strVal val="visible"/>
                                      </p:to>
                                    </p:set>
                                    <p:animEffect transition="in" filter="dissolve">
                                      <p:cBhvr>
                                        <p:cTn id="156"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dissolve">
                                      <p:cBhvr>
                                        <p:cTn id="161"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69"/>
                                        </p:tgtEl>
                                        <p:attrNameLst>
                                          <p:attrName>style.visibility</p:attrName>
                                        </p:attrNameLst>
                                      </p:cBhvr>
                                      <p:to>
                                        <p:strVal val="visible"/>
                                      </p:to>
                                    </p:set>
                                    <p:animEffect transition="in" filter="dissolve">
                                      <p:cBhvr>
                                        <p:cTn id="166"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7"/>
                                        </p:tgtEl>
                                        <p:attrNameLst>
                                          <p:attrName>style.visibility</p:attrName>
                                        </p:attrNameLst>
                                      </p:cBhvr>
                                      <p:to>
                                        <p:strVal val="visible"/>
                                      </p:to>
                                    </p:set>
                                    <p:animEffect transition="in" filter="dissolve">
                                      <p:cBhvr>
                                        <p:cTn id="171" dur="500"/>
                                        <p:tgtEl>
                                          <p:spTgt spid="67"/>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71"/>
                                        </p:tgtEl>
                                        <p:attrNameLst>
                                          <p:attrName>style.visibility</p:attrName>
                                        </p:attrNameLst>
                                      </p:cBhvr>
                                      <p:to>
                                        <p:strVal val="visible"/>
                                      </p:to>
                                    </p:set>
                                    <p:animEffect transition="in" filter="dissolve">
                                      <p:cBhvr>
                                        <p:cTn id="176" dur="500"/>
                                        <p:tgtEl>
                                          <p:spTgt spid="71"/>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72"/>
                                        </p:tgtEl>
                                        <p:attrNameLst>
                                          <p:attrName>style.visibility</p:attrName>
                                        </p:attrNameLst>
                                      </p:cBhvr>
                                      <p:to>
                                        <p:strVal val="visible"/>
                                      </p:to>
                                    </p:set>
                                    <p:animEffect transition="in" filter="dissolve">
                                      <p:cBhvr>
                                        <p:cTn id="181"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73"/>
                                        </p:tgtEl>
                                        <p:attrNameLst>
                                          <p:attrName>style.visibility</p:attrName>
                                        </p:attrNameLst>
                                      </p:cBhvr>
                                      <p:to>
                                        <p:strVal val="visible"/>
                                      </p:to>
                                    </p:set>
                                    <p:animEffect transition="in" filter="dissolve">
                                      <p:cBhvr>
                                        <p:cTn id="186"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74"/>
                                        </p:tgtEl>
                                        <p:attrNameLst>
                                          <p:attrName>style.visibility</p:attrName>
                                        </p:attrNameLst>
                                      </p:cBhvr>
                                      <p:to>
                                        <p:strVal val="visible"/>
                                      </p:to>
                                    </p:set>
                                    <p:animEffect transition="in" filter="dissolve">
                                      <p:cBhvr>
                                        <p:cTn id="191"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192" fill="hold">
                      <p:stCondLst>
                        <p:cond delay="indefinite"/>
                      </p:stCondLst>
                      <p:childTnLst>
                        <p:par>
                          <p:cTn id="193" fill="hold">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75"/>
                                        </p:tgtEl>
                                        <p:attrNameLst>
                                          <p:attrName>style.visibility</p:attrName>
                                        </p:attrNameLst>
                                      </p:cBhvr>
                                      <p:to>
                                        <p:strVal val="visible"/>
                                      </p:to>
                                    </p:set>
                                    <p:animEffect transition="in" filter="dissolve">
                                      <p:cBhvr>
                                        <p:cTn id="196"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197" fill="hold">
                      <p:stCondLst>
                        <p:cond delay="indefinite"/>
                      </p:stCondLst>
                      <p:childTnLst>
                        <p:par>
                          <p:cTn id="198" fill="hold">
                            <p:stCondLst>
                              <p:cond delay="0"/>
                            </p:stCondLst>
                            <p:childTnLst>
                              <p:par>
                                <p:cTn id="199" presetID="9" presetClass="entr" presetSubtype="0" fill="hold" grpId="0" nodeType="clickEffect">
                                  <p:stCondLst>
                                    <p:cond delay="0"/>
                                  </p:stCondLst>
                                  <p:childTnLst>
                                    <p:set>
                                      <p:cBhvr>
                                        <p:cTn id="200" dur="1" fill="hold">
                                          <p:stCondLst>
                                            <p:cond delay="0"/>
                                          </p:stCondLst>
                                        </p:cTn>
                                        <p:tgtEl>
                                          <p:spTgt spid="76"/>
                                        </p:tgtEl>
                                        <p:attrNameLst>
                                          <p:attrName>style.visibility</p:attrName>
                                        </p:attrNameLst>
                                      </p:cBhvr>
                                      <p:to>
                                        <p:strVal val="visible"/>
                                      </p:to>
                                    </p:set>
                                    <p:animEffect transition="in" filter="dissolve">
                                      <p:cBhvr>
                                        <p:cTn id="201" dur="500"/>
                                        <p:tgtEl>
                                          <p:spTgt spid="76"/>
                                        </p:tgtEl>
                                      </p:cBhvr>
                                    </p:animEffec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77"/>
                                        </p:tgtEl>
                                        <p:attrNameLst>
                                          <p:attrName>style.visibility</p:attrName>
                                        </p:attrNameLst>
                                      </p:cBhvr>
                                      <p:to>
                                        <p:strVal val="visible"/>
                                      </p:to>
                                    </p:set>
                                    <p:animEffect transition="in" filter="dissolve">
                                      <p:cBhvr>
                                        <p:cTn id="206"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207" fill="hold">
                      <p:stCondLst>
                        <p:cond delay="indefinite"/>
                      </p:stCondLst>
                      <p:childTnLst>
                        <p:par>
                          <p:cTn id="208" fill="hold">
                            <p:stCondLst>
                              <p:cond delay="0"/>
                            </p:stCondLst>
                            <p:childTnLst>
                              <p:par>
                                <p:cTn id="209" presetID="9" presetClass="entr" presetSubtype="0" fill="hold" grpId="0" nodeType="clickEffect">
                                  <p:stCondLst>
                                    <p:cond delay="0"/>
                                  </p:stCondLst>
                                  <p:childTnLst>
                                    <p:set>
                                      <p:cBhvr>
                                        <p:cTn id="210" dur="1" fill="hold">
                                          <p:stCondLst>
                                            <p:cond delay="0"/>
                                          </p:stCondLst>
                                        </p:cTn>
                                        <p:tgtEl>
                                          <p:spTgt spid="78"/>
                                        </p:tgtEl>
                                        <p:attrNameLst>
                                          <p:attrName>style.visibility</p:attrName>
                                        </p:attrNameLst>
                                      </p:cBhvr>
                                      <p:to>
                                        <p:strVal val="visible"/>
                                      </p:to>
                                    </p:set>
                                    <p:animEffect transition="in" filter="dissolve">
                                      <p:cBhvr>
                                        <p:cTn id="211"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212" fill="hold">
                      <p:stCondLst>
                        <p:cond delay="indefinite"/>
                      </p:stCondLst>
                      <p:childTnLst>
                        <p:par>
                          <p:cTn id="213" fill="hold">
                            <p:stCondLst>
                              <p:cond delay="0"/>
                            </p:stCondLst>
                            <p:childTnLst>
                              <p:par>
                                <p:cTn id="214" presetID="9" presetClass="entr" presetSubtype="0" fill="hold" grpId="0" nodeType="clickEffect">
                                  <p:stCondLst>
                                    <p:cond delay="0"/>
                                  </p:stCondLst>
                                  <p:childTnLst>
                                    <p:set>
                                      <p:cBhvr>
                                        <p:cTn id="215" dur="1" fill="hold">
                                          <p:stCondLst>
                                            <p:cond delay="0"/>
                                          </p:stCondLst>
                                        </p:cTn>
                                        <p:tgtEl>
                                          <p:spTgt spid="70"/>
                                        </p:tgtEl>
                                        <p:attrNameLst>
                                          <p:attrName>style.visibility</p:attrName>
                                        </p:attrNameLst>
                                      </p:cBhvr>
                                      <p:to>
                                        <p:strVal val="visible"/>
                                      </p:to>
                                    </p:set>
                                    <p:animEffect transition="in" filter="dissolve">
                                      <p:cBhvr>
                                        <p:cTn id="216" dur="500"/>
                                        <p:tgtEl>
                                          <p:spTgt spid="70"/>
                                        </p:tgtEl>
                                      </p:cBhvr>
                                    </p:animEffect>
                                  </p:childTnLst>
                                </p:cTn>
                              </p:par>
                            </p:childTnLst>
                          </p:cTn>
                        </p:par>
                      </p:childTnLst>
                    </p:cTn>
                  </p:par>
                  <p:par>
                    <p:cTn id="217" fill="hold">
                      <p:stCondLst>
                        <p:cond delay="indefinite"/>
                      </p:stCondLst>
                      <p:childTnLst>
                        <p:par>
                          <p:cTn id="218" fill="hold">
                            <p:stCondLst>
                              <p:cond delay="0"/>
                            </p:stCondLst>
                            <p:childTnLst>
                              <p:par>
                                <p:cTn id="219" presetID="9" presetClass="entr" presetSubtype="0" fill="hold" grpId="0" nodeType="clickEffect">
                                  <p:stCondLst>
                                    <p:cond delay="0"/>
                                  </p:stCondLst>
                                  <p:childTnLst>
                                    <p:set>
                                      <p:cBhvr>
                                        <p:cTn id="220" dur="1" fill="hold">
                                          <p:stCondLst>
                                            <p:cond delay="0"/>
                                          </p:stCondLst>
                                        </p:cTn>
                                        <p:tgtEl>
                                          <p:spTgt spid="80"/>
                                        </p:tgtEl>
                                        <p:attrNameLst>
                                          <p:attrName>style.visibility</p:attrName>
                                        </p:attrNameLst>
                                      </p:cBhvr>
                                      <p:to>
                                        <p:strVal val="visible"/>
                                      </p:to>
                                    </p:set>
                                    <p:animEffect transition="in" filter="dissolve">
                                      <p:cBhvr>
                                        <p:cTn id="221" dur="500"/>
                                        <p:tgtEl>
                                          <p:spTgt spid="80"/>
                                        </p:tgtEl>
                                      </p:cBhvr>
                                    </p:animEffect>
                                  </p:childTnLst>
                                </p:cTn>
                              </p:par>
                            </p:childTnLst>
                          </p:cTn>
                        </p:par>
                      </p:childTnLst>
                    </p:cTn>
                  </p:par>
                  <p:par>
                    <p:cTn id="222" fill="hold">
                      <p:stCondLst>
                        <p:cond delay="indefinite"/>
                      </p:stCondLst>
                      <p:childTnLst>
                        <p:par>
                          <p:cTn id="223" fill="hold">
                            <p:stCondLst>
                              <p:cond delay="0"/>
                            </p:stCondLst>
                            <p:childTnLst>
                              <p:par>
                                <p:cTn id="224" presetID="9" presetClass="entr" presetSubtype="0" fill="hold" grpId="0" nodeType="clickEffect">
                                  <p:stCondLst>
                                    <p:cond delay="0"/>
                                  </p:stCondLst>
                                  <p:childTnLst>
                                    <p:set>
                                      <p:cBhvr>
                                        <p:cTn id="225" dur="1" fill="hold">
                                          <p:stCondLst>
                                            <p:cond delay="0"/>
                                          </p:stCondLst>
                                        </p:cTn>
                                        <p:tgtEl>
                                          <p:spTgt spid="79"/>
                                        </p:tgtEl>
                                        <p:attrNameLst>
                                          <p:attrName>style.visibility</p:attrName>
                                        </p:attrNameLst>
                                      </p:cBhvr>
                                      <p:to>
                                        <p:strVal val="visible"/>
                                      </p:to>
                                    </p:set>
                                    <p:animEffect transition="in" filter="dissolve">
                                      <p:cBhvr>
                                        <p:cTn id="226" dur="500"/>
                                        <p:tgtEl>
                                          <p:spTgt spid="79"/>
                                        </p:tgtEl>
                                      </p:cBhvr>
                                    </p:animEffect>
                                  </p:childTnLst>
                                </p:cTn>
                              </p:par>
                            </p:childTnLst>
                          </p:cTn>
                        </p:par>
                      </p:childTnLst>
                    </p:cTn>
                  </p:par>
                  <p:par>
                    <p:cTn id="227" fill="hold">
                      <p:stCondLst>
                        <p:cond delay="indefinite"/>
                      </p:stCondLst>
                      <p:childTnLst>
                        <p:par>
                          <p:cTn id="228" fill="hold">
                            <p:stCondLst>
                              <p:cond delay="0"/>
                            </p:stCondLst>
                            <p:childTnLst>
                              <p:par>
                                <p:cTn id="229" presetID="9" presetClass="entr" presetSubtype="0" fill="hold" grpId="0" nodeType="clickEffect">
                                  <p:stCondLst>
                                    <p:cond delay="0"/>
                                  </p:stCondLst>
                                  <p:childTnLst>
                                    <p:set>
                                      <p:cBhvr>
                                        <p:cTn id="230" dur="1" fill="hold">
                                          <p:stCondLst>
                                            <p:cond delay="0"/>
                                          </p:stCondLst>
                                        </p:cTn>
                                        <p:tgtEl>
                                          <p:spTgt spid="81"/>
                                        </p:tgtEl>
                                        <p:attrNameLst>
                                          <p:attrName>style.visibility</p:attrName>
                                        </p:attrNameLst>
                                      </p:cBhvr>
                                      <p:to>
                                        <p:strVal val="visible"/>
                                      </p:to>
                                    </p:set>
                                    <p:animEffect transition="in" filter="dissolve">
                                      <p:cBhvr>
                                        <p:cTn id="231" dur="500"/>
                                        <p:tgtEl>
                                          <p:spTgt spid="81"/>
                                        </p:tgtEl>
                                      </p:cBhvr>
                                    </p:animEffect>
                                  </p:childTnLst>
                                </p:cTn>
                              </p:par>
                              <p:par>
                                <p:cTn id="232" presetID="9" presetClass="entr" presetSubtype="0" fill="hold" nodeType="withEffect">
                                  <p:stCondLst>
                                    <p:cond delay="0"/>
                                  </p:stCondLst>
                                  <p:childTnLst>
                                    <p:set>
                                      <p:cBhvr>
                                        <p:cTn id="233" dur="1" fill="hold">
                                          <p:stCondLst>
                                            <p:cond delay="0"/>
                                          </p:stCondLst>
                                        </p:cTn>
                                        <p:tgtEl>
                                          <p:spTgt spid="83"/>
                                        </p:tgtEl>
                                        <p:attrNameLst>
                                          <p:attrName>style.visibility</p:attrName>
                                        </p:attrNameLst>
                                      </p:cBhvr>
                                      <p:to>
                                        <p:strVal val="visible"/>
                                      </p:to>
                                    </p:set>
                                    <p:animEffect transition="in" filter="dissolve">
                                      <p:cBhvr>
                                        <p:cTn id="234" dur="500"/>
                                        <p:tgtEl>
                                          <p:spTgt spid="83"/>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animEffect transition="in" filter="dissolve">
                                      <p:cBhvr>
                                        <p:cTn id="239" dur="500"/>
                                        <p:tgtEl>
                                          <p:spTgt spid="85"/>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dissolve">
                                      <p:cBhvr>
                                        <p:cTn id="242" dur="500"/>
                                        <p:tgtEl>
                                          <p:spTgt spid="87"/>
                                        </p:tgtEl>
                                      </p:cBhvr>
                                    </p:animEffect>
                                  </p:childTnLst>
                                </p:cTn>
                              </p:par>
                              <p:par>
                                <p:cTn id="243" presetID="9" presetClass="entr" presetSubtype="0" fill="hold" grpId="0" nodeType="withEffect">
                                  <p:stCondLst>
                                    <p:cond delay="0"/>
                                  </p:stCondLst>
                                  <p:childTnLst>
                                    <p:set>
                                      <p:cBhvr>
                                        <p:cTn id="244" dur="1" fill="hold">
                                          <p:stCondLst>
                                            <p:cond delay="0"/>
                                          </p:stCondLst>
                                        </p:cTn>
                                        <p:tgtEl>
                                          <p:spTgt spid="86"/>
                                        </p:tgtEl>
                                        <p:attrNameLst>
                                          <p:attrName>style.visibility</p:attrName>
                                        </p:attrNameLst>
                                      </p:cBhvr>
                                      <p:to>
                                        <p:strVal val="visible"/>
                                      </p:to>
                                    </p:set>
                                    <p:animEffect transition="in" filter="dissolve">
                                      <p:cBhvr>
                                        <p:cTn id="245" dur="500"/>
                                        <p:tgtEl>
                                          <p:spTgt spid="86"/>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88"/>
                                        </p:tgtEl>
                                        <p:attrNameLst>
                                          <p:attrName>style.visibility</p:attrName>
                                        </p:attrNameLst>
                                      </p:cBhvr>
                                      <p:to>
                                        <p:strVal val="visible"/>
                                      </p:to>
                                    </p:set>
                                    <p:animEffect transition="in" filter="dissolve">
                                      <p:cBhvr>
                                        <p:cTn id="25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5" grpId="0" animBg="1"/>
      <p:bldP spid="6" grpId="0" animBg="1"/>
      <p:bldP spid="7" grpId="0" animBg="1"/>
      <p:bldP spid="8" grpId="0" animBg="1"/>
      <p:bldP spid="9" grpId="0" animBg="1"/>
      <p:bldP spid="19" grpId="0" animBg="1"/>
      <p:bldP spid="24" grpId="0" animBg="1"/>
      <p:bldP spid="25" grpId="0" animBg="1"/>
      <p:bldP spid="26" grpId="0" animBg="1"/>
      <p:bldP spid="27" grpId="0" animBg="1"/>
      <p:bldP spid="28" grpId="0" animBg="1"/>
      <p:bldP spid="29" grpId="0" animBg="1"/>
      <p:bldP spid="39" grpId="0" animBg="1"/>
      <p:bldP spid="44" grpId="0" animBg="1"/>
      <p:bldP spid="45" grpId="0" animBg="1"/>
      <p:bldP spid="46" grpId="0" animBg="1"/>
      <p:bldP spid="47" grpId="0" animBg="1"/>
      <p:bldP spid="48" grpId="0" animBg="1"/>
      <p:bldP spid="58" grpId="0" animBg="1"/>
      <p:bldP spid="59" grpId="0"/>
      <p:bldP spid="60" grpId="0" animBg="1"/>
      <p:bldP spid="61" grpId="0"/>
      <p:bldP spid="62" grpId="0"/>
      <p:bldP spid="63" grpId="0"/>
      <p:bldP spid="64" grpId="0" animBg="1"/>
      <p:bldP spid="64" grpId="1" animBg="1"/>
      <p:bldP spid="65" grpId="0" animBg="1"/>
      <p:bldP spid="66" grpId="0" animBg="1"/>
      <p:bldP spid="67" grpId="0" animBg="1"/>
      <p:bldP spid="69" grpId="0" animBg="1"/>
      <p:bldP spid="70" grpId="0" animBg="1"/>
      <p:bldP spid="71" grpId="0"/>
      <p:bldP spid="72" grpId="0" animBg="1"/>
      <p:bldP spid="73" grpId="0" animBg="1"/>
      <p:bldP spid="74" grpId="0" animBg="1"/>
      <p:bldP spid="75" grpId="0" animBg="1"/>
      <p:bldP spid="76" grpId="0" animBg="1"/>
      <p:bldP spid="77" grpId="0" animBg="1"/>
      <p:bldP spid="78" grpId="0" animBg="1"/>
      <p:bldP spid="79" grpId="0" animBg="1"/>
      <p:bldP spid="80" grpId="0"/>
      <p:bldP spid="81" grpId="0" animBg="1"/>
      <p:bldP spid="85" grpId="0" animBg="1"/>
      <p:bldP spid="86" grpId="0" animBg="1"/>
      <p:bldP spid="87" grpId="0" animBg="1"/>
      <p:bldP spid="8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31B5-739B-1C49-AC48-3D86DA59847C}"/>
              </a:ext>
            </a:extLst>
          </p:cNvPr>
          <p:cNvSpPr>
            <a:spLocks noGrp="1"/>
          </p:cNvSpPr>
          <p:nvPr>
            <p:ph type="title"/>
          </p:nvPr>
        </p:nvSpPr>
        <p:spPr/>
        <p:txBody>
          <a:bodyPr/>
          <a:lstStyle/>
          <a:p>
            <a:r>
              <a:rPr lang="en-US" dirty="0"/>
              <a:t>Balanced BST</a:t>
            </a:r>
          </a:p>
        </p:txBody>
      </p:sp>
      <p:cxnSp>
        <p:nvCxnSpPr>
          <p:cNvPr id="4" name="Straight Connector 3">
            <a:extLst>
              <a:ext uri="{FF2B5EF4-FFF2-40B4-BE49-F238E27FC236}">
                <a16:creationId xmlns:a16="http://schemas.microsoft.com/office/drawing/2014/main" id="{8AEB9947-391A-C242-BB9E-252083AA4DBA}"/>
              </a:ext>
            </a:extLst>
          </p:cNvPr>
          <p:cNvCxnSpPr>
            <a:cxnSpLocks/>
            <a:stCxn id="11" idx="0"/>
            <a:endCxn id="5" idx="3"/>
          </p:cNvCxnSpPr>
          <p:nvPr/>
        </p:nvCxnSpPr>
        <p:spPr>
          <a:xfrm flipV="1">
            <a:off x="1477760" y="2328317"/>
            <a:ext cx="662089" cy="15881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60918C69-398C-D64B-8ED1-1A15D2E8C599}"/>
              </a:ext>
            </a:extLst>
          </p:cNvPr>
          <p:cNvSpPr/>
          <p:nvPr/>
        </p:nvSpPr>
        <p:spPr>
          <a:xfrm>
            <a:off x="2011406" y="2013257"/>
            <a:ext cx="877065"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node</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26F077D6-0097-0B42-ACFE-342C33F51797}"/>
              </a:ext>
            </a:extLst>
          </p:cNvPr>
          <p:cNvCxnSpPr>
            <a:cxnSpLocks/>
            <a:stCxn id="13" idx="0"/>
            <a:endCxn id="5" idx="5"/>
          </p:cNvCxnSpPr>
          <p:nvPr/>
        </p:nvCxnSpPr>
        <p:spPr>
          <a:xfrm flipH="1" flipV="1">
            <a:off x="2760028" y="2328317"/>
            <a:ext cx="640702" cy="13794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riangle 10">
            <a:extLst>
              <a:ext uri="{FF2B5EF4-FFF2-40B4-BE49-F238E27FC236}">
                <a16:creationId xmlns:a16="http://schemas.microsoft.com/office/drawing/2014/main" id="{1DB222C8-4E7B-BA40-9854-9534ACE71753}"/>
              </a:ext>
            </a:extLst>
          </p:cNvPr>
          <p:cNvSpPr/>
          <p:nvPr/>
        </p:nvSpPr>
        <p:spPr>
          <a:xfrm>
            <a:off x="777279" y="2487134"/>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3" name="Triangle 12">
            <a:extLst>
              <a:ext uri="{FF2B5EF4-FFF2-40B4-BE49-F238E27FC236}">
                <a16:creationId xmlns:a16="http://schemas.microsoft.com/office/drawing/2014/main" id="{B9E03799-F362-8C41-A447-129C7FF39703}"/>
              </a:ext>
            </a:extLst>
          </p:cNvPr>
          <p:cNvSpPr/>
          <p:nvPr/>
        </p:nvSpPr>
        <p:spPr>
          <a:xfrm>
            <a:off x="2700249" y="2466263"/>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200856D-F04F-5346-B9FD-9B4BEBC380B2}"/>
              </a:ext>
            </a:extLst>
          </p:cNvPr>
          <p:cNvSpPr/>
          <p:nvPr/>
        </p:nvSpPr>
        <p:spPr>
          <a:xfrm>
            <a:off x="5111074" y="1484523"/>
            <a:ext cx="3672800" cy="369332"/>
          </a:xfrm>
          <a:prstGeom prst="rect">
            <a:avLst/>
          </a:prstGeom>
        </p:spPr>
        <p:txBody>
          <a:bodyPr wrap="none">
            <a:spAutoFit/>
          </a:bodyPr>
          <a:lstStyle/>
          <a:p>
            <a:r>
              <a:rPr lang="en-US" b="1" dirty="0">
                <a:solidFill>
                  <a:srgbClr val="425168"/>
                </a:solidFill>
                <a:latin typeface="Arial" panose="020B0604020202020204" pitchFamily="34" charset="0"/>
                <a:cs typeface="Arial" panose="020B0604020202020204" pitchFamily="34" charset="0"/>
              </a:rPr>
              <a:t>| </a:t>
            </a:r>
            <a:r>
              <a:rPr lang="en-US" b="1" dirty="0" err="1">
                <a:solidFill>
                  <a:srgbClr val="425168"/>
                </a:solidFill>
                <a:latin typeface="Arial" panose="020B0604020202020204" pitchFamily="34" charset="0"/>
                <a:cs typeface="Arial" panose="020B0604020202020204" pitchFamily="34" charset="0"/>
              </a:rPr>
              <a:t>LeftHeight</a:t>
            </a:r>
            <a:r>
              <a:rPr lang="en-US" b="1" dirty="0">
                <a:solidFill>
                  <a:srgbClr val="425168"/>
                </a:solidFill>
                <a:latin typeface="Arial" panose="020B0604020202020204" pitchFamily="34" charset="0"/>
                <a:cs typeface="Arial" panose="020B0604020202020204" pitchFamily="34" charset="0"/>
              </a:rPr>
              <a:t> – </a:t>
            </a:r>
            <a:r>
              <a:rPr lang="en-US" b="1" dirty="0" err="1">
                <a:solidFill>
                  <a:srgbClr val="425168"/>
                </a:solidFill>
                <a:latin typeface="Arial" panose="020B0604020202020204" pitchFamily="34" charset="0"/>
                <a:cs typeface="Arial" panose="020B0604020202020204" pitchFamily="34" charset="0"/>
              </a:rPr>
              <a:t>RightHeight</a:t>
            </a:r>
            <a:r>
              <a:rPr lang="en-US" b="1" dirty="0">
                <a:solidFill>
                  <a:srgbClr val="425168"/>
                </a:solidFill>
                <a:latin typeface="Arial" panose="020B0604020202020204" pitchFamily="34" charset="0"/>
                <a:cs typeface="Arial" panose="020B0604020202020204" pitchFamily="34" charset="0"/>
              </a:rPr>
              <a:t> | &lt;=1 </a:t>
            </a:r>
            <a:endParaRPr lang="en-US" dirty="0">
              <a:effectLst/>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7B7185FD-9D78-B844-89B3-E9FF64BBF99C}"/>
              </a:ext>
            </a:extLst>
          </p:cNvPr>
          <p:cNvCxnSpPr/>
          <p:nvPr/>
        </p:nvCxnSpPr>
        <p:spPr>
          <a:xfrm flipV="1">
            <a:off x="2247928" y="54624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695C42F0-8AF6-6440-AD36-49D27F921F78}"/>
              </a:ext>
            </a:extLst>
          </p:cNvPr>
          <p:cNvSpPr/>
          <p:nvPr/>
        </p:nvSpPr>
        <p:spPr>
          <a:xfrm>
            <a:off x="1774096" y="555468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22" name="Straight Connector 21">
            <a:extLst>
              <a:ext uri="{FF2B5EF4-FFF2-40B4-BE49-F238E27FC236}">
                <a16:creationId xmlns:a16="http://schemas.microsoft.com/office/drawing/2014/main" id="{391F3776-FFA1-D14C-9DA4-40A0506B9405}"/>
              </a:ext>
            </a:extLst>
          </p:cNvPr>
          <p:cNvCxnSpPr/>
          <p:nvPr/>
        </p:nvCxnSpPr>
        <p:spPr>
          <a:xfrm flipV="1">
            <a:off x="4353273" y="398594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A19DCA-0809-B648-8B17-59D417C0CC86}"/>
              </a:ext>
            </a:extLst>
          </p:cNvPr>
          <p:cNvCxnSpPr/>
          <p:nvPr/>
        </p:nvCxnSpPr>
        <p:spPr>
          <a:xfrm flipV="1">
            <a:off x="3862370" y="436297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673DBA4-4ECF-3E41-8CF3-CC43F6146CA4}"/>
              </a:ext>
            </a:extLst>
          </p:cNvPr>
          <p:cNvCxnSpPr/>
          <p:nvPr/>
        </p:nvCxnSpPr>
        <p:spPr>
          <a:xfrm flipV="1">
            <a:off x="3338204" y="472417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DA146A-5BB3-8B49-8205-03A0024857F8}"/>
              </a:ext>
            </a:extLst>
          </p:cNvPr>
          <p:cNvCxnSpPr/>
          <p:nvPr/>
        </p:nvCxnSpPr>
        <p:spPr>
          <a:xfrm flipV="1">
            <a:off x="2813241" y="509329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C778F43D-F2F4-6F4E-B3B4-E085748E87DB}"/>
              </a:ext>
            </a:extLst>
          </p:cNvPr>
          <p:cNvSpPr/>
          <p:nvPr/>
        </p:nvSpPr>
        <p:spPr>
          <a:xfrm>
            <a:off x="4403900" y="370910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27" name="Oval 26">
            <a:extLst>
              <a:ext uri="{FF2B5EF4-FFF2-40B4-BE49-F238E27FC236}">
                <a16:creationId xmlns:a16="http://schemas.microsoft.com/office/drawing/2014/main" id="{42CE1A3C-1B46-514C-A2FD-52AA3D32D639}"/>
              </a:ext>
            </a:extLst>
          </p:cNvPr>
          <p:cNvSpPr/>
          <p:nvPr/>
        </p:nvSpPr>
        <p:spPr>
          <a:xfrm>
            <a:off x="3879441" y="407822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28" name="Oval 27">
            <a:extLst>
              <a:ext uri="{FF2B5EF4-FFF2-40B4-BE49-F238E27FC236}">
                <a16:creationId xmlns:a16="http://schemas.microsoft.com/office/drawing/2014/main" id="{5C5FBD0E-6C37-DE42-BEB9-44DF06253322}"/>
              </a:ext>
            </a:extLst>
          </p:cNvPr>
          <p:cNvSpPr/>
          <p:nvPr/>
        </p:nvSpPr>
        <p:spPr>
          <a:xfrm>
            <a:off x="3388538" y="444733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29" name="Oval 28">
            <a:extLst>
              <a:ext uri="{FF2B5EF4-FFF2-40B4-BE49-F238E27FC236}">
                <a16:creationId xmlns:a16="http://schemas.microsoft.com/office/drawing/2014/main" id="{AF6CE130-4F58-8343-AA20-4A3EC2BA95DB}"/>
              </a:ext>
            </a:extLst>
          </p:cNvPr>
          <p:cNvSpPr/>
          <p:nvPr/>
        </p:nvSpPr>
        <p:spPr>
          <a:xfrm>
            <a:off x="2897635" y="481645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30" name="Oval 29">
            <a:extLst>
              <a:ext uri="{FF2B5EF4-FFF2-40B4-BE49-F238E27FC236}">
                <a16:creationId xmlns:a16="http://schemas.microsoft.com/office/drawing/2014/main" id="{0B011CB2-EAE2-1B44-81C6-20D535C8F20F}"/>
              </a:ext>
            </a:extLst>
          </p:cNvPr>
          <p:cNvSpPr/>
          <p:nvPr/>
        </p:nvSpPr>
        <p:spPr>
          <a:xfrm>
            <a:off x="2339409" y="518556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31" name="Straight Connector 30">
            <a:extLst>
              <a:ext uri="{FF2B5EF4-FFF2-40B4-BE49-F238E27FC236}">
                <a16:creationId xmlns:a16="http://schemas.microsoft.com/office/drawing/2014/main" id="{9E58946B-E45D-504D-809D-CF8C7A6F7520}"/>
              </a:ext>
            </a:extLst>
          </p:cNvPr>
          <p:cNvCxnSpPr>
            <a:cxnSpLocks/>
          </p:cNvCxnSpPr>
          <p:nvPr/>
        </p:nvCxnSpPr>
        <p:spPr>
          <a:xfrm flipH="1" flipV="1">
            <a:off x="1533550" y="4655927"/>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28E02947-A5DD-B546-BD7E-F025C553A25C}"/>
              </a:ext>
            </a:extLst>
          </p:cNvPr>
          <p:cNvSpPr/>
          <p:nvPr/>
        </p:nvSpPr>
        <p:spPr>
          <a:xfrm>
            <a:off x="127770" y="428785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33" name="Straight Connector 32">
            <a:extLst>
              <a:ext uri="{FF2B5EF4-FFF2-40B4-BE49-F238E27FC236}">
                <a16:creationId xmlns:a16="http://schemas.microsoft.com/office/drawing/2014/main" id="{47CC0000-0085-5041-9C19-43E7D6170BC2}"/>
              </a:ext>
            </a:extLst>
          </p:cNvPr>
          <p:cNvCxnSpPr>
            <a:cxnSpLocks/>
            <a:endCxn id="37" idx="1"/>
          </p:cNvCxnSpPr>
          <p:nvPr/>
        </p:nvCxnSpPr>
        <p:spPr>
          <a:xfrm>
            <a:off x="1620799" y="3675938"/>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0CD0C4C-1F0D-A046-8DC1-02E850A94366}"/>
              </a:ext>
            </a:extLst>
          </p:cNvPr>
          <p:cNvCxnSpPr/>
          <p:nvPr/>
        </p:nvCxnSpPr>
        <p:spPr>
          <a:xfrm flipV="1">
            <a:off x="1202437" y="378545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DAD90C6-5A27-ED40-A3A3-F67DB94BBFEE}"/>
              </a:ext>
            </a:extLst>
          </p:cNvPr>
          <p:cNvCxnSpPr/>
          <p:nvPr/>
        </p:nvCxnSpPr>
        <p:spPr>
          <a:xfrm flipV="1">
            <a:off x="678271" y="414664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1FEDA05-BE06-094F-B9FC-38C4A10E5AC1}"/>
              </a:ext>
            </a:extLst>
          </p:cNvPr>
          <p:cNvCxnSpPr>
            <a:cxnSpLocks/>
          </p:cNvCxnSpPr>
          <p:nvPr/>
        </p:nvCxnSpPr>
        <p:spPr>
          <a:xfrm flipH="1" flipV="1">
            <a:off x="1038160" y="4123336"/>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7" name="Oval 36">
            <a:extLst>
              <a:ext uri="{FF2B5EF4-FFF2-40B4-BE49-F238E27FC236}">
                <a16:creationId xmlns:a16="http://schemas.microsoft.com/office/drawing/2014/main" id="{080E987E-7A54-504D-9315-D44EFA024772}"/>
              </a:ext>
            </a:extLst>
          </p:cNvPr>
          <p:cNvSpPr/>
          <p:nvPr/>
        </p:nvSpPr>
        <p:spPr>
          <a:xfrm>
            <a:off x="1851056" y="386980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38" name="Oval 37">
            <a:extLst>
              <a:ext uri="{FF2B5EF4-FFF2-40B4-BE49-F238E27FC236}">
                <a16:creationId xmlns:a16="http://schemas.microsoft.com/office/drawing/2014/main" id="{DCD32894-1EDE-3744-9D82-E3A8B6A4460A}"/>
              </a:ext>
            </a:extLst>
          </p:cNvPr>
          <p:cNvSpPr/>
          <p:nvPr/>
        </p:nvSpPr>
        <p:spPr>
          <a:xfrm>
            <a:off x="1219508" y="3500693"/>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39" name="Oval 38">
            <a:extLst>
              <a:ext uri="{FF2B5EF4-FFF2-40B4-BE49-F238E27FC236}">
                <a16:creationId xmlns:a16="http://schemas.microsoft.com/office/drawing/2014/main" id="{E48C4D1C-5775-BB46-B270-C77CB104D8F4}"/>
              </a:ext>
            </a:extLst>
          </p:cNvPr>
          <p:cNvSpPr/>
          <p:nvPr/>
        </p:nvSpPr>
        <p:spPr>
          <a:xfrm>
            <a:off x="1466836" y="478651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0" name="Oval 39">
            <a:extLst>
              <a:ext uri="{FF2B5EF4-FFF2-40B4-BE49-F238E27FC236}">
                <a16:creationId xmlns:a16="http://schemas.microsoft.com/office/drawing/2014/main" id="{C85845FC-3EB1-8145-83C2-062AD55BA4A8}"/>
              </a:ext>
            </a:extLst>
          </p:cNvPr>
          <p:cNvSpPr/>
          <p:nvPr/>
        </p:nvSpPr>
        <p:spPr>
          <a:xfrm>
            <a:off x="1059718" y="430928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1" name="Oval 40">
            <a:extLst>
              <a:ext uri="{FF2B5EF4-FFF2-40B4-BE49-F238E27FC236}">
                <a16:creationId xmlns:a16="http://schemas.microsoft.com/office/drawing/2014/main" id="{4A82A87A-0891-0B4F-9BC7-C61046F13A99}"/>
              </a:ext>
            </a:extLst>
          </p:cNvPr>
          <p:cNvSpPr/>
          <p:nvPr/>
        </p:nvSpPr>
        <p:spPr>
          <a:xfrm>
            <a:off x="652599" y="388564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cxnSp>
        <p:nvCxnSpPr>
          <p:cNvPr id="42" name="Straight Connector 41">
            <a:extLst>
              <a:ext uri="{FF2B5EF4-FFF2-40B4-BE49-F238E27FC236}">
                <a16:creationId xmlns:a16="http://schemas.microsoft.com/office/drawing/2014/main" id="{3F274583-A133-9541-B922-D92BB0CE8302}"/>
              </a:ext>
            </a:extLst>
          </p:cNvPr>
          <p:cNvCxnSpPr>
            <a:cxnSpLocks/>
          </p:cNvCxnSpPr>
          <p:nvPr/>
        </p:nvCxnSpPr>
        <p:spPr>
          <a:xfrm flipH="1" flipV="1">
            <a:off x="6515287" y="2306093"/>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B0716857-EA68-B442-8FC0-C19ECD884CBD}"/>
              </a:ext>
            </a:extLst>
          </p:cNvPr>
          <p:cNvSpPr/>
          <p:nvPr/>
        </p:nvSpPr>
        <p:spPr>
          <a:xfrm>
            <a:off x="4829906" y="2869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4" name="Straight Connector 43">
            <a:extLst>
              <a:ext uri="{FF2B5EF4-FFF2-40B4-BE49-F238E27FC236}">
                <a16:creationId xmlns:a16="http://schemas.microsoft.com/office/drawing/2014/main" id="{2DE5BCEA-271F-6240-A7C9-F2B61D5B9F36}"/>
              </a:ext>
            </a:extLst>
          </p:cNvPr>
          <p:cNvCxnSpPr>
            <a:cxnSpLocks/>
            <a:endCxn id="48" idx="1"/>
          </p:cNvCxnSpPr>
          <p:nvPr/>
        </p:nvCxnSpPr>
        <p:spPr>
          <a:xfrm>
            <a:off x="7035628" y="2637476"/>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0C5A941-3669-024D-8A12-50161FD6F9C7}"/>
              </a:ext>
            </a:extLst>
          </p:cNvPr>
          <p:cNvCxnSpPr/>
          <p:nvPr/>
        </p:nvCxnSpPr>
        <p:spPr>
          <a:xfrm flipV="1">
            <a:off x="6617266" y="274698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2DABFFE-62E4-9848-8C11-1E046617573F}"/>
              </a:ext>
            </a:extLst>
          </p:cNvPr>
          <p:cNvCxnSpPr>
            <a:cxnSpLocks/>
            <a:stCxn id="43" idx="0"/>
          </p:cNvCxnSpPr>
          <p:nvPr/>
        </p:nvCxnSpPr>
        <p:spPr>
          <a:xfrm flipV="1">
            <a:off x="5199022" y="2665089"/>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6F0027F-5A38-974C-8FE4-785C330F0213}"/>
              </a:ext>
            </a:extLst>
          </p:cNvPr>
          <p:cNvCxnSpPr>
            <a:cxnSpLocks/>
            <a:stCxn id="51" idx="3"/>
            <a:endCxn id="52" idx="7"/>
          </p:cNvCxnSpPr>
          <p:nvPr/>
        </p:nvCxnSpPr>
        <p:spPr>
          <a:xfrm flipH="1">
            <a:off x="5879035" y="2317393"/>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D9C1C9E5-11DF-6441-BE62-529A728DC4E2}"/>
              </a:ext>
            </a:extLst>
          </p:cNvPr>
          <p:cNvSpPr/>
          <p:nvPr/>
        </p:nvSpPr>
        <p:spPr>
          <a:xfrm>
            <a:off x="7265885" y="2831347"/>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9" name="Oval 48">
            <a:extLst>
              <a:ext uri="{FF2B5EF4-FFF2-40B4-BE49-F238E27FC236}">
                <a16:creationId xmlns:a16="http://schemas.microsoft.com/office/drawing/2014/main" id="{EC1E7774-9E0A-D845-9D50-626B02319136}"/>
              </a:ext>
            </a:extLst>
          </p:cNvPr>
          <p:cNvSpPr/>
          <p:nvPr/>
        </p:nvSpPr>
        <p:spPr>
          <a:xfrm>
            <a:off x="6634337" y="24622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50" name="Oval 49">
            <a:extLst>
              <a:ext uri="{FF2B5EF4-FFF2-40B4-BE49-F238E27FC236}">
                <a16:creationId xmlns:a16="http://schemas.microsoft.com/office/drawing/2014/main" id="{0E9E16D6-D89A-5A4A-B4FB-DEFCF4F02EBE}"/>
              </a:ext>
            </a:extLst>
          </p:cNvPr>
          <p:cNvSpPr/>
          <p:nvPr/>
        </p:nvSpPr>
        <p:spPr>
          <a:xfrm>
            <a:off x="6117246" y="288540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51" name="Oval 50">
            <a:extLst>
              <a:ext uri="{FF2B5EF4-FFF2-40B4-BE49-F238E27FC236}">
                <a16:creationId xmlns:a16="http://schemas.microsoft.com/office/drawing/2014/main" id="{E9B00D4E-4D26-D741-AD83-9085AC350BC8}"/>
              </a:ext>
            </a:extLst>
          </p:cNvPr>
          <p:cNvSpPr/>
          <p:nvPr/>
        </p:nvSpPr>
        <p:spPr>
          <a:xfrm>
            <a:off x="5992733" y="200233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52" name="Oval 51">
            <a:extLst>
              <a:ext uri="{FF2B5EF4-FFF2-40B4-BE49-F238E27FC236}">
                <a16:creationId xmlns:a16="http://schemas.microsoft.com/office/drawing/2014/main" id="{995650D9-CD6B-1F40-8F27-9AB5E6AA6B74}"/>
              </a:ext>
            </a:extLst>
          </p:cNvPr>
          <p:cNvSpPr/>
          <p:nvPr/>
        </p:nvSpPr>
        <p:spPr>
          <a:xfrm>
            <a:off x="5248915" y="240911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83" name="Rectangle 82">
            <a:extLst>
              <a:ext uri="{FF2B5EF4-FFF2-40B4-BE49-F238E27FC236}">
                <a16:creationId xmlns:a16="http://schemas.microsoft.com/office/drawing/2014/main" id="{8A455243-BF7B-3F46-905C-A3EB99672D4B}"/>
              </a:ext>
            </a:extLst>
          </p:cNvPr>
          <p:cNvSpPr/>
          <p:nvPr/>
        </p:nvSpPr>
        <p:spPr>
          <a:xfrm>
            <a:off x="7108255" y="3445935"/>
            <a:ext cx="1620444" cy="369332"/>
          </a:xfrm>
          <a:prstGeom prst="rect">
            <a:avLst/>
          </a:prstGeom>
        </p:spPr>
        <p:txBody>
          <a:bodyPr wrap="none">
            <a:spAutoFit/>
          </a:bodyPr>
          <a:lstStyle/>
          <a:p>
            <a:r>
              <a:rPr lang="en-US" b="1" dirty="0">
                <a:solidFill>
                  <a:srgbClr val="425168"/>
                </a:solidFill>
                <a:latin typeface="CenturyGothic"/>
              </a:rPr>
              <a:t>height ≈ log(n) </a:t>
            </a:r>
            <a:endParaRPr lang="en-US" dirty="0">
              <a:effectLst/>
            </a:endParaRPr>
          </a:p>
        </p:txBody>
      </p:sp>
      <p:graphicFrame>
        <p:nvGraphicFramePr>
          <p:cNvPr id="84" name="Table 83">
            <a:extLst>
              <a:ext uri="{FF2B5EF4-FFF2-40B4-BE49-F238E27FC236}">
                <a16:creationId xmlns:a16="http://schemas.microsoft.com/office/drawing/2014/main" id="{842F9EF4-A193-3042-B9CB-DDC644B7C572}"/>
              </a:ext>
            </a:extLst>
          </p:cNvPr>
          <p:cNvGraphicFramePr>
            <a:graphicFrameLocks noGrp="1"/>
          </p:cNvGraphicFramePr>
          <p:nvPr>
            <p:extLst>
              <p:ext uri="{D42A27DB-BD31-4B8C-83A1-F6EECF244321}">
                <p14:modId xmlns:p14="http://schemas.microsoft.com/office/powerpoint/2010/main" val="3396985542"/>
              </p:ext>
            </p:extLst>
          </p:nvPr>
        </p:nvGraphicFramePr>
        <p:xfrm>
          <a:off x="4732729" y="4621253"/>
          <a:ext cx="4120200" cy="1691640"/>
        </p:xfrm>
        <a:graphic>
          <a:graphicData uri="http://schemas.openxmlformats.org/drawingml/2006/table">
            <a:tbl>
              <a:tblPr firstRow="1" bandRow="1">
                <a:tableStyleId>{5C22544A-7EE6-4342-B048-85BDC9FD1C3A}</a:tableStyleId>
              </a:tblPr>
              <a:tblGrid>
                <a:gridCol w="1486057">
                  <a:extLst>
                    <a:ext uri="{9D8B030D-6E8A-4147-A177-3AD203B41FA5}">
                      <a16:colId xmlns:a16="http://schemas.microsoft.com/office/drawing/2014/main" val="1789131187"/>
                    </a:ext>
                  </a:extLst>
                </a:gridCol>
                <a:gridCol w="691359">
                  <a:extLst>
                    <a:ext uri="{9D8B030D-6E8A-4147-A177-3AD203B41FA5}">
                      <a16:colId xmlns:a16="http://schemas.microsoft.com/office/drawing/2014/main" val="3769368385"/>
                    </a:ext>
                  </a:extLst>
                </a:gridCol>
                <a:gridCol w="1036773">
                  <a:extLst>
                    <a:ext uri="{9D8B030D-6E8A-4147-A177-3AD203B41FA5}">
                      <a16:colId xmlns:a16="http://schemas.microsoft.com/office/drawing/2014/main" val="1455477475"/>
                    </a:ext>
                  </a:extLst>
                </a:gridCol>
                <a:gridCol w="906011">
                  <a:extLst>
                    <a:ext uri="{9D8B030D-6E8A-4147-A177-3AD203B41FA5}">
                      <a16:colId xmlns:a16="http://schemas.microsoft.com/office/drawing/2014/main" val="3122810361"/>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Best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Average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Worst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84123663"/>
                  </a:ext>
                </a:extLst>
              </a:tr>
              <a:tr h="370840">
                <a:tc>
                  <a:txBody>
                    <a:bodyPr/>
                    <a:lstStyle/>
                    <a:p>
                      <a:r>
                        <a:rPr lang="en-US" altLang="zh-CN" sz="1600" dirty="0">
                          <a:latin typeface="Arial" panose="020B0604020202020204" pitchFamily="34" charset="0"/>
                          <a:cs typeface="Arial" panose="020B0604020202020204" pitchFamily="34" charset="0"/>
                        </a:rPr>
                        <a:t>Linked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3488415"/>
                  </a:ext>
                </a:extLst>
              </a:tr>
              <a:tr h="370840">
                <a:tc>
                  <a:txBody>
                    <a:bodyPr/>
                    <a:lstStyle/>
                    <a:p>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3013131"/>
                  </a:ext>
                </a:extLst>
              </a:tr>
              <a:tr h="370840">
                <a:tc>
                  <a:txBody>
                    <a:bodyPr/>
                    <a:lstStyle/>
                    <a:p>
                      <a:r>
                        <a:rPr lang="en-US" altLang="zh-CN" sz="1600" dirty="0">
                          <a:latin typeface="Arial" panose="020B0604020202020204" pitchFamily="34" charset="0"/>
                          <a:cs typeface="Arial" panose="020B0604020202020204" pitchFamily="34" charset="0"/>
                        </a:rPr>
                        <a:t>Balanced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822623"/>
                  </a:ext>
                </a:extLst>
              </a:tr>
            </a:tbl>
          </a:graphicData>
        </a:graphic>
      </p:graphicFrame>
      <p:sp>
        <p:nvSpPr>
          <p:cNvPr id="85" name="Rectangle 84">
            <a:extLst>
              <a:ext uri="{FF2B5EF4-FFF2-40B4-BE49-F238E27FC236}">
                <a16:creationId xmlns:a16="http://schemas.microsoft.com/office/drawing/2014/main" id="{95380454-4534-F546-98F5-66125172370D}"/>
              </a:ext>
            </a:extLst>
          </p:cNvPr>
          <p:cNvSpPr/>
          <p:nvPr/>
        </p:nvSpPr>
        <p:spPr>
          <a:xfrm>
            <a:off x="5062813" y="6403055"/>
            <a:ext cx="3768980" cy="369332"/>
          </a:xfrm>
          <a:prstGeom prst="rect">
            <a:avLst/>
          </a:prstGeom>
        </p:spPr>
        <p:txBody>
          <a:bodyPr wrap="none">
            <a:spAutoFit/>
          </a:bodyPr>
          <a:lstStyle/>
          <a:p>
            <a:r>
              <a:rPr lang="en-US" b="1" dirty="0" err="1">
                <a:solidFill>
                  <a:srgbClr val="425168"/>
                </a:solidFill>
                <a:latin typeface="CourierNewPS"/>
              </a:rPr>
              <a:t>isWord</a:t>
            </a:r>
            <a:r>
              <a:rPr lang="en-US" b="1" dirty="0">
                <a:solidFill>
                  <a:srgbClr val="425168"/>
                </a:solidFill>
                <a:latin typeface="CourierNewPS"/>
              </a:rPr>
              <a:t>(String </a:t>
            </a:r>
            <a:r>
              <a:rPr lang="en-US" b="1" dirty="0" err="1">
                <a:solidFill>
                  <a:srgbClr val="425168"/>
                </a:solidFill>
                <a:latin typeface="CourierNewPS"/>
              </a:rPr>
              <a:t>wordToFind</a:t>
            </a:r>
            <a:r>
              <a:rPr lang="en-US" b="1" dirty="0">
                <a:solidFill>
                  <a:srgbClr val="425168"/>
                </a:solidFill>
                <a:latin typeface="CourierNewPS"/>
              </a:rPr>
              <a:t>) </a:t>
            </a:r>
            <a:endParaRPr lang="en-US" dirty="0">
              <a:effectLst/>
            </a:endParaRPr>
          </a:p>
        </p:txBody>
      </p:sp>
      <p:sp>
        <p:nvSpPr>
          <p:cNvPr id="87" name="Rectangle 86">
            <a:extLst>
              <a:ext uri="{FF2B5EF4-FFF2-40B4-BE49-F238E27FC236}">
                <a16:creationId xmlns:a16="http://schemas.microsoft.com/office/drawing/2014/main" id="{7B2A84B5-51F0-7E48-AE4D-FF0B74D901FA}"/>
              </a:ext>
            </a:extLst>
          </p:cNvPr>
          <p:cNvSpPr/>
          <p:nvPr/>
        </p:nvSpPr>
        <p:spPr>
          <a:xfrm>
            <a:off x="5685983" y="4013373"/>
            <a:ext cx="2919325" cy="307777"/>
          </a:xfrm>
          <a:prstGeom prst="rect">
            <a:avLst/>
          </a:prstGeom>
          <a:solidFill>
            <a:srgbClr val="E6A20E"/>
          </a:solidFill>
        </p:spPr>
        <p:txBody>
          <a:bodyPr wrap="square">
            <a:spAutoFit/>
          </a:bodyPr>
          <a:lstStyle/>
          <a:p>
            <a:r>
              <a:rPr lang="en-US" sz="1400" dirty="0">
                <a:latin typeface="Arial"/>
                <a:cs typeface="Arial"/>
              </a:rPr>
              <a:t>Especially if insert to BST in order!</a:t>
            </a:r>
          </a:p>
        </p:txBody>
      </p:sp>
      <p:cxnSp>
        <p:nvCxnSpPr>
          <p:cNvPr id="89" name="Straight Arrow Connector 88">
            <a:extLst>
              <a:ext uri="{FF2B5EF4-FFF2-40B4-BE49-F238E27FC236}">
                <a16:creationId xmlns:a16="http://schemas.microsoft.com/office/drawing/2014/main" id="{1D8D6055-360C-CA4C-8A46-2D7432ACC8A1}"/>
              </a:ext>
            </a:extLst>
          </p:cNvPr>
          <p:cNvCxnSpPr>
            <a:cxnSpLocks/>
          </p:cNvCxnSpPr>
          <p:nvPr/>
        </p:nvCxnSpPr>
        <p:spPr>
          <a:xfrm>
            <a:off x="8335332" y="4321150"/>
            <a:ext cx="162716" cy="130309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1" name="Rectangle 90">
            <a:extLst>
              <a:ext uri="{FF2B5EF4-FFF2-40B4-BE49-F238E27FC236}">
                <a16:creationId xmlns:a16="http://schemas.microsoft.com/office/drawing/2014/main" id="{21985BBD-9385-DB4D-A792-52E5C07EF788}"/>
              </a:ext>
            </a:extLst>
          </p:cNvPr>
          <p:cNvSpPr/>
          <p:nvPr/>
        </p:nvSpPr>
        <p:spPr>
          <a:xfrm>
            <a:off x="93894" y="6396462"/>
            <a:ext cx="4741821" cy="307777"/>
          </a:xfrm>
          <a:prstGeom prst="rect">
            <a:avLst/>
          </a:prstGeom>
          <a:solidFill>
            <a:srgbClr val="E6A20E"/>
          </a:solidFill>
        </p:spPr>
        <p:txBody>
          <a:bodyPr wrap="square">
            <a:spAutoFit/>
          </a:bodyPr>
          <a:lstStyle/>
          <a:p>
            <a:r>
              <a:rPr lang="en-US" sz="1400" dirty="0">
                <a:latin typeface="Arial"/>
                <a:cs typeface="Arial"/>
              </a:rPr>
              <a:t>How to keep balanced? </a:t>
            </a:r>
            <a:r>
              <a:rPr lang="en-US" sz="1400" dirty="0" err="1">
                <a:latin typeface="Arial"/>
                <a:cs typeface="Arial"/>
              </a:rPr>
              <a:t>TreeSet</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err="1">
                <a:latin typeface="Arial"/>
                <a:cs typeface="Arial"/>
              </a:rPr>
              <a:t>TreeMap</a:t>
            </a:r>
            <a:r>
              <a:rPr lang="en-US" sz="1400" dirty="0">
                <a:latin typeface="Arial"/>
                <a:cs typeface="Arial"/>
              </a:rPr>
              <a:t> in Java API</a:t>
            </a:r>
          </a:p>
        </p:txBody>
      </p:sp>
      <p:cxnSp>
        <p:nvCxnSpPr>
          <p:cNvPr id="92" name="Straight Arrow Connector 91">
            <a:extLst>
              <a:ext uri="{FF2B5EF4-FFF2-40B4-BE49-F238E27FC236}">
                <a16:creationId xmlns:a16="http://schemas.microsoft.com/office/drawing/2014/main" id="{E1C33972-AE65-9F4B-8ECC-45F94975EED8}"/>
              </a:ext>
            </a:extLst>
          </p:cNvPr>
          <p:cNvCxnSpPr>
            <a:cxnSpLocks/>
            <a:stCxn id="91" idx="3"/>
          </p:cNvCxnSpPr>
          <p:nvPr/>
        </p:nvCxnSpPr>
        <p:spPr>
          <a:xfrm flipV="1">
            <a:off x="4835715" y="6290363"/>
            <a:ext cx="413200" cy="25998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1BB73059-679C-7244-9B09-B532B446A8AB}"/>
              </a:ext>
            </a:extLst>
          </p:cNvPr>
          <p:cNvSpPr/>
          <p:nvPr/>
        </p:nvSpPr>
        <p:spPr>
          <a:xfrm>
            <a:off x="7887605" y="5624243"/>
            <a:ext cx="767459"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8" name="Rectangle 97">
            <a:extLst>
              <a:ext uri="{FF2B5EF4-FFF2-40B4-BE49-F238E27FC236}">
                <a16:creationId xmlns:a16="http://schemas.microsoft.com/office/drawing/2014/main" id="{2DFB9D0C-7490-DD40-9E4C-66F3EBB73916}"/>
              </a:ext>
            </a:extLst>
          </p:cNvPr>
          <p:cNvSpPr/>
          <p:nvPr/>
        </p:nvSpPr>
        <p:spPr>
          <a:xfrm>
            <a:off x="4780331" y="5977066"/>
            <a:ext cx="1358024"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06" name="TextBox 105">
            <a:extLst>
              <a:ext uri="{FF2B5EF4-FFF2-40B4-BE49-F238E27FC236}">
                <a16:creationId xmlns:a16="http://schemas.microsoft.com/office/drawing/2014/main" id="{4FE03877-26DD-F440-9FF5-7A925E1C76FC}"/>
              </a:ext>
            </a:extLst>
          </p:cNvPr>
          <p:cNvSpPr txBox="1"/>
          <p:nvPr/>
        </p:nvSpPr>
        <p:spPr>
          <a:xfrm>
            <a:off x="1079518" y="2667476"/>
            <a:ext cx="776175" cy="610424"/>
          </a:xfrm>
          <a:prstGeom prst="rect">
            <a:avLst/>
          </a:prstGeom>
          <a:noFill/>
        </p:spPr>
        <p:txBody>
          <a:bodyPr wrap="none" rtlCol="0">
            <a:spAutoFit/>
          </a:bodyPr>
          <a:lstStyle/>
          <a:p>
            <a:pPr algn="ctr">
              <a:spcBef>
                <a:spcPts val="100"/>
              </a:spcBef>
              <a:spcAft>
                <a:spcPts val="100"/>
              </a:spcAft>
            </a:pPr>
            <a:r>
              <a:rPr lang="en-US" sz="1600" dirty="0">
                <a:latin typeface="Arial" panose="020B0604020202020204" pitchFamily="34" charset="0"/>
                <a:cs typeface="Arial" panose="020B0604020202020204" pitchFamily="34" charset="0"/>
              </a:rPr>
              <a:t>Left</a:t>
            </a: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08" name="Rectangle 107">
            <a:extLst>
              <a:ext uri="{FF2B5EF4-FFF2-40B4-BE49-F238E27FC236}">
                <a16:creationId xmlns:a16="http://schemas.microsoft.com/office/drawing/2014/main" id="{56EA4E39-C53C-5940-B22C-BEF025DEF6CF}"/>
              </a:ext>
            </a:extLst>
          </p:cNvPr>
          <p:cNvSpPr/>
          <p:nvPr/>
        </p:nvSpPr>
        <p:spPr>
          <a:xfrm>
            <a:off x="2848094" y="2659087"/>
            <a:ext cx="1105478" cy="610424"/>
          </a:xfrm>
          <a:prstGeom prst="rect">
            <a:avLst/>
          </a:prstGeom>
        </p:spPr>
        <p:txBody>
          <a:bodyPr wrap="square">
            <a:spAutoFit/>
          </a:bodyPr>
          <a:lstStyle/>
          <a:p>
            <a:pPr algn="ctr">
              <a:spcBef>
                <a:spcPts val="100"/>
              </a:spcBef>
              <a:spcAft>
                <a:spcPts val="100"/>
              </a:spcAft>
            </a:pPr>
            <a:r>
              <a:rPr lang="en-US" altLang="zh-CN" sz="1600" dirty="0">
                <a:latin typeface="Arial" panose="020B0604020202020204" pitchFamily="34" charset="0"/>
                <a:cs typeface="Arial" panose="020B0604020202020204" pitchFamily="34" charset="0"/>
              </a:rPr>
              <a:t>Right</a:t>
            </a:r>
            <a:endParaRPr lang="en-US" sz="1600" dirty="0">
              <a:latin typeface="Arial" panose="020B0604020202020204" pitchFamily="34" charset="0"/>
              <a:cs typeface="Arial" panose="020B0604020202020204" pitchFamily="34" charset="0"/>
            </a:endParaRP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11" name="Rectangle 110">
            <a:extLst>
              <a:ext uri="{FF2B5EF4-FFF2-40B4-BE49-F238E27FC236}">
                <a16:creationId xmlns:a16="http://schemas.microsoft.com/office/drawing/2014/main" id="{61CDE475-050A-3D46-8013-DE6BD50E1C98}"/>
              </a:ext>
            </a:extLst>
          </p:cNvPr>
          <p:cNvSpPr/>
          <p:nvPr/>
        </p:nvSpPr>
        <p:spPr>
          <a:xfrm>
            <a:off x="2503392" y="3419653"/>
            <a:ext cx="1808315" cy="523220"/>
          </a:xfrm>
          <a:prstGeom prst="rect">
            <a:avLst/>
          </a:prstGeom>
          <a:solidFill>
            <a:srgbClr val="FF0000"/>
          </a:solidFill>
        </p:spPr>
        <p:txBody>
          <a:bodyPr wrap="square">
            <a:spAutoFit/>
          </a:bodyPr>
          <a:lstStyle/>
          <a:p>
            <a:pPr algn="ctr"/>
            <a:r>
              <a:rPr lang="en-US" altLang="zh-CN" sz="1400" dirty="0">
                <a:solidFill>
                  <a:schemeClr val="bg1"/>
                </a:solidFill>
                <a:latin typeface="Arial"/>
                <a:cs typeface="Arial"/>
              </a:rPr>
              <a:t>Which</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a:solidFill>
                  <a:schemeClr val="bg1"/>
                </a:solidFill>
                <a:latin typeface="Arial"/>
                <a:cs typeface="Arial"/>
              </a:rPr>
              <a:t>the Balanced BST</a:t>
            </a:r>
            <a:r>
              <a:rPr lang="en-US" altLang="zh-CN" sz="1400" dirty="0">
                <a:solidFill>
                  <a:schemeClr val="bg1"/>
                </a:solidFill>
                <a:latin typeface="Arial"/>
                <a:cs typeface="Arial"/>
              </a:rPr>
              <a:t>?</a:t>
            </a:r>
            <a:endParaRPr lang="en-US" sz="1400" dirty="0">
              <a:solidFill>
                <a:schemeClr val="bg1"/>
              </a:solidFill>
              <a:latin typeface="Arial"/>
              <a:cs typeface="Arial"/>
            </a:endParaRPr>
          </a:p>
        </p:txBody>
      </p:sp>
      <p:sp>
        <p:nvSpPr>
          <p:cNvPr id="110" name="Rectangle 109">
            <a:extLst>
              <a:ext uri="{FF2B5EF4-FFF2-40B4-BE49-F238E27FC236}">
                <a16:creationId xmlns:a16="http://schemas.microsoft.com/office/drawing/2014/main" id="{145B72DC-521C-3846-B0B5-324F90C27DC3}"/>
              </a:ext>
            </a:extLst>
          </p:cNvPr>
          <p:cNvSpPr/>
          <p:nvPr/>
        </p:nvSpPr>
        <p:spPr>
          <a:xfrm>
            <a:off x="250854" y="1236544"/>
            <a:ext cx="4572000" cy="584775"/>
          </a:xfrm>
          <a:prstGeom prst="rect">
            <a:avLst/>
          </a:prstGeom>
          <a:ln>
            <a:solidFill>
              <a:schemeClr val="accent1"/>
            </a:solidFill>
          </a:ln>
        </p:spPr>
        <p:txBody>
          <a:bodyPr>
            <a:spAutoFit/>
          </a:bodyPr>
          <a:lstStyle/>
          <a:p>
            <a:r>
              <a:rPr lang="en-US" sz="1600" dirty="0">
                <a:latin typeface="Times New Roman" panose="02020603050405020304" pitchFamily="18" charset="0"/>
                <a:cs typeface="Times New Roman" panose="02020603050405020304" pitchFamily="18" charset="0"/>
              </a:rPr>
              <a:t>We want to keep the height down as much as we can while still maintaining the same number of nodes.</a:t>
            </a:r>
          </a:p>
        </p:txBody>
      </p:sp>
      <p:sp>
        <p:nvSpPr>
          <p:cNvPr id="115" name="TextBox 114">
            <a:extLst>
              <a:ext uri="{FF2B5EF4-FFF2-40B4-BE49-F238E27FC236}">
                <a16:creationId xmlns:a16="http://schemas.microsoft.com/office/drawing/2014/main" id="{F822DB0C-F8B2-7B47-955F-5A50FC640675}"/>
              </a:ext>
            </a:extLst>
          </p:cNvPr>
          <p:cNvSpPr txBox="1"/>
          <p:nvPr/>
        </p:nvSpPr>
        <p:spPr>
          <a:xfrm>
            <a:off x="7595055" y="206644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7" name="TextBox 116">
            <a:extLst>
              <a:ext uri="{FF2B5EF4-FFF2-40B4-BE49-F238E27FC236}">
                <a16:creationId xmlns:a16="http://schemas.microsoft.com/office/drawing/2014/main" id="{F369AFC8-0F10-654D-93E2-CB0F505DF28B}"/>
              </a:ext>
            </a:extLst>
          </p:cNvPr>
          <p:cNvSpPr txBox="1"/>
          <p:nvPr/>
        </p:nvSpPr>
        <p:spPr>
          <a:xfrm>
            <a:off x="10072688" y="25288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0369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dissolve">
                                      <p:cBhvr>
                                        <p:cTn id="27" dur="500"/>
                                        <p:tgtEl>
                                          <p:spTgt spid="1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Effect transition="in" filter="dissolve">
                                      <p:cBhvr>
                                        <p:cTn id="30" dur="500"/>
                                        <p:tgtEl>
                                          <p:spTgt spid="10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dissolve">
                                      <p:cBhvr>
                                        <p:cTn id="38" dur="500"/>
                                        <p:tgtEl>
                                          <p:spTgt spid="4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dissolve">
                                      <p:cBhvr>
                                        <p:cTn id="41" dur="500"/>
                                        <p:tgtEl>
                                          <p:spTgt spid="43"/>
                                        </p:tgtEl>
                                      </p:cBhvr>
                                    </p:animEffect>
                                  </p:childTnLst>
                                </p:cTn>
                              </p:par>
                              <p:par>
                                <p:cTn id="42" presetID="9" presetClass="entr" presetSubtype="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dissolve">
                                      <p:cBhvr>
                                        <p:cTn id="44" dur="500"/>
                                        <p:tgtEl>
                                          <p:spTgt spid="44"/>
                                        </p:tgtEl>
                                      </p:cBhvr>
                                    </p:animEffect>
                                  </p:childTnLst>
                                </p:cTn>
                              </p:par>
                              <p:par>
                                <p:cTn id="45" presetID="9"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dissolve">
                                      <p:cBhvr>
                                        <p:cTn id="47" dur="500"/>
                                        <p:tgtEl>
                                          <p:spTgt spid="45"/>
                                        </p:tgtEl>
                                      </p:cBhvr>
                                    </p:animEffect>
                                  </p:childTnLst>
                                </p:cTn>
                              </p:par>
                              <p:par>
                                <p:cTn id="48" presetID="9" presetClass="entr" presetSubtype="0"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dissolve">
                                      <p:cBhvr>
                                        <p:cTn id="50" dur="500"/>
                                        <p:tgtEl>
                                          <p:spTgt spid="46"/>
                                        </p:tgtEl>
                                      </p:cBhvr>
                                    </p:animEffect>
                                  </p:childTnLst>
                                </p:cTn>
                              </p:par>
                              <p:par>
                                <p:cTn id="51" presetID="9"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dissolve">
                                      <p:cBhvr>
                                        <p:cTn id="53" dur="500"/>
                                        <p:tgtEl>
                                          <p:spTgt spid="4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dissolve">
                                      <p:cBhvr>
                                        <p:cTn id="56" dur="500"/>
                                        <p:tgtEl>
                                          <p:spTgt spid="4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dissolve">
                                      <p:cBhvr>
                                        <p:cTn id="59" dur="500"/>
                                        <p:tgtEl>
                                          <p:spTgt spid="4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dissolve">
                                      <p:cBhvr>
                                        <p:cTn id="62" dur="500"/>
                                        <p:tgtEl>
                                          <p:spTgt spid="5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dissolve">
                                      <p:cBhvr>
                                        <p:cTn id="65" dur="500"/>
                                        <p:tgtEl>
                                          <p:spTgt spid="5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dissolve">
                                      <p:cBhvr>
                                        <p:cTn id="68" dur="500"/>
                                        <p:tgtEl>
                                          <p:spTgt spid="52"/>
                                        </p:tgtEl>
                                      </p:cBhvr>
                                    </p:animEffect>
                                  </p:childTnLst>
                                </p:cTn>
                              </p:par>
                              <p:par>
                                <p:cTn id="69" presetID="9"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dissolve">
                                      <p:cBhvr>
                                        <p:cTn id="71" dur="500"/>
                                        <p:tgtEl>
                                          <p:spTgt spid="31"/>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dissolve">
                                      <p:cBhvr>
                                        <p:cTn id="77" dur="500"/>
                                        <p:tgtEl>
                                          <p:spTgt spid="34"/>
                                        </p:tgtEl>
                                      </p:cBhvr>
                                    </p:animEffect>
                                  </p:childTnLst>
                                </p:cTn>
                              </p:par>
                              <p:par>
                                <p:cTn id="78" presetID="9" presetClass="entr" presetSubtype="0" fill="hold"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dissolve">
                                      <p:cBhvr>
                                        <p:cTn id="83" dur="500"/>
                                        <p:tgtEl>
                                          <p:spTgt spid="36"/>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dissolve">
                                      <p:cBhvr>
                                        <p:cTn id="86" dur="500"/>
                                        <p:tgtEl>
                                          <p:spTgt spid="3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dissolve">
                                      <p:cBhvr>
                                        <p:cTn id="89" dur="500"/>
                                        <p:tgtEl>
                                          <p:spTgt spid="3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dissolve">
                                      <p:cBhvr>
                                        <p:cTn id="92" dur="500"/>
                                        <p:tgtEl>
                                          <p:spTgt spid="4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dissolve">
                                      <p:cBhvr>
                                        <p:cTn id="95" dur="500"/>
                                        <p:tgtEl>
                                          <p:spTgt spid="41"/>
                                        </p:tgtEl>
                                      </p:cBhvr>
                                    </p:animEffect>
                                  </p:childTnLst>
                                </p:cTn>
                              </p:par>
                              <p:par>
                                <p:cTn id="96" presetID="9" presetClass="entr" presetSubtype="0" fill="hold"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dissolve">
                                      <p:cBhvr>
                                        <p:cTn id="98" dur="500"/>
                                        <p:tgtEl>
                                          <p:spTgt spid="2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dissolve">
                                      <p:cBhvr>
                                        <p:cTn id="101" dur="500"/>
                                        <p:tgtEl>
                                          <p:spTgt spid="21"/>
                                        </p:tgtEl>
                                      </p:cBhvr>
                                    </p:animEffect>
                                  </p:childTnLst>
                                </p:cTn>
                              </p:par>
                              <p:par>
                                <p:cTn id="102" presetID="9" presetClass="entr" presetSubtype="0" fill="hold" nodeType="with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dissolve">
                                      <p:cBhvr>
                                        <p:cTn id="104" dur="500"/>
                                        <p:tgtEl>
                                          <p:spTgt spid="22"/>
                                        </p:tgtEl>
                                      </p:cBhvr>
                                    </p:animEffect>
                                  </p:childTnLst>
                                </p:cTn>
                              </p:par>
                              <p:par>
                                <p:cTn id="105" presetID="9" presetClass="entr" presetSubtype="0" fill="hold"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dissolve">
                                      <p:cBhvr>
                                        <p:cTn id="107" dur="500"/>
                                        <p:tgtEl>
                                          <p:spTgt spid="23"/>
                                        </p:tgtEl>
                                      </p:cBhvr>
                                    </p:animEffect>
                                  </p:childTnLst>
                                </p:cTn>
                              </p:par>
                              <p:par>
                                <p:cTn id="108" presetID="9" presetClass="entr" presetSubtype="0" fill="hold"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dissolve">
                                      <p:cBhvr>
                                        <p:cTn id="110" dur="500"/>
                                        <p:tgtEl>
                                          <p:spTgt spid="24"/>
                                        </p:tgtEl>
                                      </p:cBhvr>
                                    </p:animEffect>
                                  </p:childTnLst>
                                </p:cTn>
                              </p:par>
                              <p:par>
                                <p:cTn id="111" presetID="9" presetClass="entr" presetSubtype="0" fill="hold" nodeType="with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dissolve">
                                      <p:cBhvr>
                                        <p:cTn id="113" dur="500"/>
                                        <p:tgtEl>
                                          <p:spTgt spid="25"/>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dissolve">
                                      <p:cBhvr>
                                        <p:cTn id="116" dur="500"/>
                                        <p:tgtEl>
                                          <p:spTgt spid="26"/>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dissolve">
                                      <p:cBhvr>
                                        <p:cTn id="119" dur="500"/>
                                        <p:tgtEl>
                                          <p:spTgt spid="27"/>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dissolve">
                                      <p:cBhvr>
                                        <p:cTn id="122" dur="500"/>
                                        <p:tgtEl>
                                          <p:spTgt spid="28"/>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dissolve">
                                      <p:cBhvr>
                                        <p:cTn id="131" dur="500"/>
                                        <p:tgtEl>
                                          <p:spTgt spid="33"/>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dissolve">
                                      <p:cBhvr>
                                        <p:cTn id="134" dur="500"/>
                                        <p:tgtEl>
                                          <p:spTgt spid="3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111"/>
                                        </p:tgtEl>
                                        <p:attrNameLst>
                                          <p:attrName>style.visibility</p:attrName>
                                        </p:attrNameLst>
                                      </p:cBhvr>
                                      <p:to>
                                        <p:strVal val="visible"/>
                                      </p:to>
                                    </p:set>
                                    <p:animEffect transition="in" filter="dissolve">
                                      <p:cBhvr>
                                        <p:cTn id="139" dur="500"/>
                                        <p:tgtEl>
                                          <p:spTgt spid="11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dissolve">
                                      <p:cBhvr>
                                        <p:cTn id="144" dur="500"/>
                                        <p:tgtEl>
                                          <p:spTgt spid="11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83"/>
                                        </p:tgtEl>
                                        <p:attrNameLst>
                                          <p:attrName>style.visibility</p:attrName>
                                        </p:attrNameLst>
                                      </p:cBhvr>
                                      <p:to>
                                        <p:strVal val="visible"/>
                                      </p:to>
                                    </p:set>
                                    <p:animEffect transition="in" filter="dissolve">
                                      <p:cBhvr>
                                        <p:cTn id="149" dur="500"/>
                                        <p:tgtEl>
                                          <p:spTgt spid="83"/>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nodeType="clickEffect">
                                  <p:stCondLst>
                                    <p:cond delay="0"/>
                                  </p:stCondLst>
                                  <p:childTnLst>
                                    <p:set>
                                      <p:cBhvr>
                                        <p:cTn id="153" dur="1" fill="hold">
                                          <p:stCondLst>
                                            <p:cond delay="0"/>
                                          </p:stCondLst>
                                        </p:cTn>
                                        <p:tgtEl>
                                          <p:spTgt spid="84"/>
                                        </p:tgtEl>
                                        <p:attrNameLst>
                                          <p:attrName>style.visibility</p:attrName>
                                        </p:attrNameLst>
                                      </p:cBhvr>
                                      <p:to>
                                        <p:strVal val="visible"/>
                                      </p:to>
                                    </p:set>
                                    <p:animEffect transition="in" filter="dissolve">
                                      <p:cBhvr>
                                        <p:cTn id="154" dur="500"/>
                                        <p:tgtEl>
                                          <p:spTgt spid="84"/>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85"/>
                                        </p:tgtEl>
                                        <p:attrNameLst>
                                          <p:attrName>style.visibility</p:attrName>
                                        </p:attrNameLst>
                                      </p:cBhvr>
                                      <p:to>
                                        <p:strVal val="visible"/>
                                      </p:to>
                                    </p:set>
                                    <p:animEffect transition="in" filter="dissolve">
                                      <p:cBhvr>
                                        <p:cTn id="157" dur="500"/>
                                        <p:tgtEl>
                                          <p:spTgt spid="8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dissolve">
                                      <p:cBhvr>
                                        <p:cTn id="162" dur="500"/>
                                        <p:tgtEl>
                                          <p:spTgt spid="89"/>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96"/>
                                        </p:tgtEl>
                                        <p:attrNameLst>
                                          <p:attrName>style.visibility</p:attrName>
                                        </p:attrNameLst>
                                      </p:cBhvr>
                                      <p:to>
                                        <p:strVal val="visible"/>
                                      </p:to>
                                    </p:set>
                                    <p:animEffect transition="in" filter="dissolve">
                                      <p:cBhvr>
                                        <p:cTn id="165" dur="500"/>
                                        <p:tgtEl>
                                          <p:spTgt spid="9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87"/>
                                        </p:tgtEl>
                                        <p:attrNameLst>
                                          <p:attrName>style.visibility</p:attrName>
                                        </p:attrNameLst>
                                      </p:cBhvr>
                                      <p:to>
                                        <p:strVal val="visible"/>
                                      </p:to>
                                    </p:set>
                                    <p:animEffect transition="in" filter="dissolve">
                                      <p:cBhvr>
                                        <p:cTn id="168" dur="500"/>
                                        <p:tgtEl>
                                          <p:spTgt spid="87"/>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91"/>
                                        </p:tgtEl>
                                        <p:attrNameLst>
                                          <p:attrName>style.visibility</p:attrName>
                                        </p:attrNameLst>
                                      </p:cBhvr>
                                      <p:to>
                                        <p:strVal val="visible"/>
                                      </p:to>
                                    </p:set>
                                    <p:animEffect transition="in" filter="dissolve">
                                      <p:cBhvr>
                                        <p:cTn id="173" dur="500"/>
                                        <p:tgtEl>
                                          <p:spTgt spid="91"/>
                                        </p:tgtEl>
                                      </p:cBhvr>
                                    </p:animEffect>
                                  </p:childTnLst>
                                </p:cTn>
                              </p:par>
                              <p:par>
                                <p:cTn id="174" presetID="9" presetClass="entr" presetSubtype="0" fill="hold" nodeType="withEffect">
                                  <p:stCondLst>
                                    <p:cond delay="0"/>
                                  </p:stCondLst>
                                  <p:childTnLst>
                                    <p:set>
                                      <p:cBhvr>
                                        <p:cTn id="175" dur="1" fill="hold">
                                          <p:stCondLst>
                                            <p:cond delay="0"/>
                                          </p:stCondLst>
                                        </p:cTn>
                                        <p:tgtEl>
                                          <p:spTgt spid="92"/>
                                        </p:tgtEl>
                                        <p:attrNameLst>
                                          <p:attrName>style.visibility</p:attrName>
                                        </p:attrNameLst>
                                      </p:cBhvr>
                                      <p:to>
                                        <p:strVal val="visible"/>
                                      </p:to>
                                    </p:set>
                                    <p:animEffect transition="in" filter="dissolve">
                                      <p:cBhvr>
                                        <p:cTn id="176" dur="500"/>
                                        <p:tgtEl>
                                          <p:spTgt spid="92"/>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98"/>
                                        </p:tgtEl>
                                        <p:attrNameLst>
                                          <p:attrName>style.visibility</p:attrName>
                                        </p:attrNameLst>
                                      </p:cBhvr>
                                      <p:to>
                                        <p:strVal val="visible"/>
                                      </p:to>
                                    </p:set>
                                    <p:animEffect transition="in" filter="dissolve">
                                      <p:cBhvr>
                                        <p:cTn id="17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8" grpId="0"/>
      <p:bldP spid="21" grpId="0" animBg="1"/>
      <p:bldP spid="26" grpId="0" animBg="1"/>
      <p:bldP spid="27" grpId="0" animBg="1"/>
      <p:bldP spid="28" grpId="0" animBg="1"/>
      <p:bldP spid="29" grpId="0" animBg="1"/>
      <p:bldP spid="30" grpId="0" animBg="1"/>
      <p:bldP spid="32" grpId="0" animBg="1"/>
      <p:bldP spid="37" grpId="0" animBg="1"/>
      <p:bldP spid="38" grpId="0" animBg="1"/>
      <p:bldP spid="39" grpId="0" animBg="1"/>
      <p:bldP spid="40" grpId="0" animBg="1"/>
      <p:bldP spid="41" grpId="0" animBg="1"/>
      <p:bldP spid="43" grpId="0" animBg="1"/>
      <p:bldP spid="48" grpId="0" animBg="1"/>
      <p:bldP spid="49" grpId="0" animBg="1"/>
      <p:bldP spid="50" grpId="0" animBg="1"/>
      <p:bldP spid="51" grpId="0" animBg="1"/>
      <p:bldP spid="52" grpId="0" animBg="1"/>
      <p:bldP spid="83" grpId="0"/>
      <p:bldP spid="85" grpId="0"/>
      <p:bldP spid="87" grpId="0" animBg="1"/>
      <p:bldP spid="91" grpId="0" animBg="1"/>
      <p:bldP spid="96" grpId="0" animBg="1"/>
      <p:bldP spid="98" grpId="0" animBg="1"/>
      <p:bldP spid="106" grpId="0"/>
      <p:bldP spid="108" grpId="0"/>
      <p:bldP spid="111" grpId="0" animBg="1"/>
      <p:bldP spid="110" grpId="0" animBg="1"/>
      <p:bldP spid="1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5969-45DE-37D1-B99B-9CB02C638525}"/>
              </a:ext>
            </a:extLst>
          </p:cNvPr>
          <p:cNvSpPr>
            <a:spLocks noGrp="1"/>
          </p:cNvSpPr>
          <p:nvPr>
            <p:ph type="title"/>
          </p:nvPr>
        </p:nvSpPr>
        <p:spPr/>
        <p:txBody>
          <a:bodyPr>
            <a:normAutofit/>
          </a:bodyPr>
          <a:lstStyle/>
          <a:p>
            <a:r>
              <a:rPr lang="en-GB" dirty="0"/>
              <a:t>BST vs. Hash Table</a:t>
            </a:r>
            <a:endParaRPr lang="en-SE" dirty="0"/>
          </a:p>
        </p:txBody>
      </p:sp>
      <p:sp>
        <p:nvSpPr>
          <p:cNvPr id="3" name="Content Placeholder 2">
            <a:extLst>
              <a:ext uri="{FF2B5EF4-FFF2-40B4-BE49-F238E27FC236}">
                <a16:creationId xmlns:a16="http://schemas.microsoft.com/office/drawing/2014/main" id="{F40F8F13-3D0D-8A0A-D47A-851DE577DBA0}"/>
              </a:ext>
            </a:extLst>
          </p:cNvPr>
          <p:cNvSpPr>
            <a:spLocks noGrp="1"/>
          </p:cNvSpPr>
          <p:nvPr>
            <p:ph idx="1"/>
          </p:nvPr>
        </p:nvSpPr>
        <p:spPr>
          <a:xfrm>
            <a:off x="457200" y="1600200"/>
            <a:ext cx="8229600" cy="4983162"/>
          </a:xfrm>
        </p:spPr>
        <p:txBody>
          <a:bodyPr>
            <a:normAutofit fontScale="92500" lnSpcReduction="10000"/>
          </a:bodyPr>
          <a:lstStyle/>
          <a:p>
            <a:r>
              <a:rPr lang="en-GB" dirty="0"/>
              <a:t>Time Complexity</a:t>
            </a:r>
          </a:p>
          <a:p>
            <a:pPr lvl="1"/>
            <a:r>
              <a:rPr lang="en-GB" dirty="0"/>
              <a:t>Average case:</a:t>
            </a:r>
          </a:p>
          <a:p>
            <a:pPr lvl="2"/>
            <a:r>
              <a:rPr lang="en-GB" dirty="0"/>
              <a:t>Hash Tables generally offer O(1) average time complexity for insertion, deletion, and search operations.</a:t>
            </a:r>
          </a:p>
          <a:p>
            <a:pPr lvl="2"/>
            <a:r>
              <a:rPr lang="en-GB" dirty="0"/>
              <a:t>BSTs provide O(log n) time complexity for these operations, assuming the tree is balanced.</a:t>
            </a:r>
          </a:p>
          <a:p>
            <a:pPr lvl="1"/>
            <a:r>
              <a:rPr lang="en-GB" dirty="0"/>
              <a:t>Worst case</a:t>
            </a:r>
          </a:p>
          <a:p>
            <a:pPr lvl="2"/>
            <a:r>
              <a:rPr lang="en-GB" dirty="0"/>
              <a:t>Hash Tables can degrade to O(n) performance in cases of poor hash function design or many collisions.</a:t>
            </a:r>
          </a:p>
          <a:p>
            <a:pPr lvl="2"/>
            <a:r>
              <a:rPr lang="en-GB" dirty="0"/>
              <a:t>BSTs maintain O(log n) performance even in the worst-case for self-balancing BST.</a:t>
            </a:r>
          </a:p>
          <a:p>
            <a:r>
              <a:rPr lang="en-GB" dirty="0"/>
              <a:t>Ordered Operations</a:t>
            </a:r>
          </a:p>
          <a:p>
            <a:pPr lvl="1"/>
            <a:r>
              <a:rPr lang="en-GB" dirty="0"/>
              <a:t>BSTs excel at operations requiring ordered data</a:t>
            </a:r>
          </a:p>
          <a:p>
            <a:pPr lvl="2"/>
            <a:r>
              <a:rPr lang="en-GB" dirty="0"/>
              <a:t>In-order traversal yields sorted elements. </a:t>
            </a:r>
          </a:p>
          <a:p>
            <a:pPr lvl="2"/>
            <a:r>
              <a:rPr lang="en-GB" dirty="0"/>
              <a:t>Efficient range searches and finding closest elements.</a:t>
            </a:r>
          </a:p>
          <a:p>
            <a:pPr lvl="1"/>
            <a:r>
              <a:rPr lang="en-GB" dirty="0"/>
              <a:t>Hash Tables do not inherently maintain order, making these operations more difficult.</a:t>
            </a:r>
            <a:endParaRPr lang="en-SE" dirty="0"/>
          </a:p>
        </p:txBody>
      </p:sp>
    </p:spTree>
    <p:extLst>
      <p:ext uri="{BB962C8B-B14F-4D97-AF65-F5344CB8AC3E}">
        <p14:creationId xmlns:p14="http://schemas.microsoft.com/office/powerpoint/2010/main" val="4859452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914D7A-7003-23D9-C369-D89A5C86E7D5}"/>
              </a:ext>
            </a:extLst>
          </p:cNvPr>
          <p:cNvPicPr>
            <a:picLocks noChangeAspect="1"/>
          </p:cNvPicPr>
          <p:nvPr/>
        </p:nvPicPr>
        <p:blipFill>
          <a:blip r:embed="rId3"/>
          <a:stretch>
            <a:fillRect/>
          </a:stretch>
        </p:blipFill>
        <p:spPr>
          <a:xfrm>
            <a:off x="6666436" y="1715134"/>
            <a:ext cx="2020364" cy="4200229"/>
          </a:xfrm>
          <a:prstGeom prst="rect">
            <a:avLst/>
          </a:prstGeom>
        </p:spPr>
      </p:pic>
      <p:sp>
        <p:nvSpPr>
          <p:cNvPr id="2" name="Title 1">
            <a:extLst>
              <a:ext uri="{FF2B5EF4-FFF2-40B4-BE49-F238E27FC236}">
                <a16:creationId xmlns:a16="http://schemas.microsoft.com/office/drawing/2014/main" id="{0AFE2810-7AF3-88D9-4AE7-1EB32D21D71A}"/>
              </a:ext>
            </a:extLst>
          </p:cNvPr>
          <p:cNvSpPr>
            <a:spLocks noGrp="1"/>
          </p:cNvSpPr>
          <p:nvPr>
            <p:ph type="title"/>
          </p:nvPr>
        </p:nvSpPr>
        <p:spPr/>
        <p:txBody>
          <a:bodyPr/>
          <a:lstStyle/>
          <a:p>
            <a:r>
              <a:rPr lang="en-GB" dirty="0"/>
              <a:t>Tree vs. </a:t>
            </a:r>
            <a:r>
              <a:rPr lang="en-GB" dirty="0" err="1"/>
              <a:t>Trie</a:t>
            </a:r>
            <a:endParaRPr lang="en-SE" dirty="0"/>
          </a:p>
        </p:txBody>
      </p:sp>
      <p:sp>
        <p:nvSpPr>
          <p:cNvPr id="3" name="Content Placeholder 2">
            <a:extLst>
              <a:ext uri="{FF2B5EF4-FFF2-40B4-BE49-F238E27FC236}">
                <a16:creationId xmlns:a16="http://schemas.microsoft.com/office/drawing/2014/main" id="{17782069-A0B4-B243-5CC1-F2C3845622F3}"/>
              </a:ext>
            </a:extLst>
          </p:cNvPr>
          <p:cNvSpPr>
            <a:spLocks noGrp="1"/>
          </p:cNvSpPr>
          <p:nvPr>
            <p:ph idx="1"/>
          </p:nvPr>
        </p:nvSpPr>
        <p:spPr>
          <a:xfrm>
            <a:off x="457199" y="1504335"/>
            <a:ext cx="6700683" cy="4621829"/>
          </a:xfrm>
        </p:spPr>
        <p:txBody>
          <a:bodyPr>
            <a:normAutofit fontScale="85000" lnSpcReduction="10000"/>
          </a:bodyPr>
          <a:lstStyle/>
          <a:p>
            <a:r>
              <a:rPr lang="en-GB" dirty="0"/>
              <a:t>Structure and Purpose</a:t>
            </a:r>
          </a:p>
          <a:p>
            <a:pPr lvl="1"/>
            <a:r>
              <a:rPr lang="en-GB" dirty="0"/>
              <a:t>Trees:</a:t>
            </a:r>
          </a:p>
          <a:p>
            <a:pPr lvl="2"/>
            <a:r>
              <a:rPr lang="en-GB" dirty="0"/>
              <a:t>General-purpose data structure for representing hierarchical relationships</a:t>
            </a:r>
          </a:p>
          <a:p>
            <a:pPr lvl="2"/>
            <a:r>
              <a:rPr lang="en-GB" dirty="0"/>
              <a:t>Each node can contain any type of data</a:t>
            </a:r>
          </a:p>
          <a:p>
            <a:pPr lvl="2"/>
            <a:r>
              <a:rPr lang="en-GB" dirty="0"/>
              <a:t>Nodes typically have a value and references to child nodes</a:t>
            </a:r>
          </a:p>
          <a:p>
            <a:pPr lvl="1"/>
            <a:r>
              <a:rPr lang="en-GB" dirty="0"/>
              <a:t>Tries:</a:t>
            </a:r>
          </a:p>
          <a:p>
            <a:pPr lvl="2"/>
            <a:r>
              <a:rPr lang="en-GB" dirty="0"/>
              <a:t>Specialized tree structure for storing and retrieving strings efficiently</a:t>
            </a:r>
          </a:p>
          <a:p>
            <a:pPr lvl="2"/>
            <a:r>
              <a:rPr lang="en-GB" dirty="0"/>
              <a:t>Also known as a prefix tree</a:t>
            </a:r>
          </a:p>
          <a:p>
            <a:pPr lvl="2"/>
            <a:r>
              <a:rPr lang="en-GB" dirty="0"/>
              <a:t>Optimized for operations on strings or sequences</a:t>
            </a:r>
          </a:p>
          <a:p>
            <a:r>
              <a:rPr lang="en-GB" dirty="0"/>
              <a:t>Node Content</a:t>
            </a:r>
          </a:p>
          <a:p>
            <a:pPr lvl="1"/>
            <a:r>
              <a:rPr lang="en-GB" dirty="0"/>
              <a:t>Trees:</a:t>
            </a:r>
          </a:p>
          <a:p>
            <a:pPr lvl="2"/>
            <a:r>
              <a:rPr lang="en-GB" dirty="0"/>
              <a:t>Each node stores a value directly</a:t>
            </a:r>
          </a:p>
          <a:p>
            <a:pPr lvl="1"/>
            <a:r>
              <a:rPr lang="en-GB" dirty="0"/>
              <a:t>Tries:</a:t>
            </a:r>
          </a:p>
          <a:p>
            <a:pPr lvl="2"/>
            <a:r>
              <a:rPr lang="en-GB" dirty="0"/>
              <a:t>Nodes typically do not store complete strings</a:t>
            </a:r>
          </a:p>
          <a:p>
            <a:pPr lvl="2"/>
            <a:r>
              <a:rPr lang="en-GB" dirty="0"/>
              <a:t>The path from the root to a node represents a string or prefix</a:t>
            </a:r>
          </a:p>
          <a:p>
            <a:pPr lvl="2"/>
            <a:r>
              <a:rPr lang="en-GB" dirty="0"/>
              <a:t>Characters are stored along the edges between nodes</a:t>
            </a:r>
            <a:endParaRPr lang="en-SE" dirty="0"/>
          </a:p>
        </p:txBody>
      </p:sp>
      <p:sp>
        <p:nvSpPr>
          <p:cNvPr id="5" name="TextBox 4">
            <a:extLst>
              <a:ext uri="{FF2B5EF4-FFF2-40B4-BE49-F238E27FC236}">
                <a16:creationId xmlns:a16="http://schemas.microsoft.com/office/drawing/2014/main" id="{EF9BD742-F19C-66A3-B8AC-3B5EEDDAEF85}"/>
              </a:ext>
            </a:extLst>
          </p:cNvPr>
          <p:cNvSpPr txBox="1"/>
          <p:nvPr/>
        </p:nvSpPr>
        <p:spPr>
          <a:xfrm>
            <a:off x="1986116" y="6338221"/>
            <a:ext cx="5171767" cy="30777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hlinkClick r:id="rId4"/>
              </a:rPr>
              <a:t>https://romankurnovskii.com/en/posts/tree-vs-trie-data-structures/</a:t>
            </a:r>
            <a:r>
              <a:rPr lang="en-GB" sz="1400" dirty="0"/>
              <a:t> </a:t>
            </a:r>
            <a:endParaRPr lang="en-SE" sz="1400" dirty="0"/>
          </a:p>
        </p:txBody>
      </p:sp>
    </p:spTree>
    <p:extLst>
      <p:ext uri="{BB962C8B-B14F-4D97-AF65-F5344CB8AC3E}">
        <p14:creationId xmlns:p14="http://schemas.microsoft.com/office/powerpoint/2010/main" val="12377461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CE73-0D66-8840-8A9F-19AC466F7C82}"/>
              </a:ext>
            </a:extLst>
          </p:cNvPr>
          <p:cNvSpPr>
            <a:spLocks noGrp="1"/>
          </p:cNvSpPr>
          <p:nvPr>
            <p:ph type="title"/>
          </p:nvPr>
        </p:nvSpPr>
        <p:spPr>
          <a:xfrm>
            <a:off x="450018" y="8454"/>
            <a:ext cx="8229600" cy="1143000"/>
          </a:xfrm>
        </p:spPr>
        <p:txBody>
          <a:bodyPr>
            <a:normAutofit/>
          </a:bodyPr>
          <a:lstStyle/>
          <a:p>
            <a:r>
              <a:rPr lang="en-US" dirty="0" err="1"/>
              <a:t>Trie</a:t>
            </a:r>
            <a:r>
              <a:rPr lang="en-US" dirty="0"/>
              <a:t> Data Structure</a:t>
            </a:r>
          </a:p>
        </p:txBody>
      </p:sp>
      <p:grpSp>
        <p:nvGrpSpPr>
          <p:cNvPr id="105" name="Group 104">
            <a:extLst>
              <a:ext uri="{FF2B5EF4-FFF2-40B4-BE49-F238E27FC236}">
                <a16:creationId xmlns:a16="http://schemas.microsoft.com/office/drawing/2014/main" id="{FF4B2DBD-CB67-2C46-8A4E-BD53B6D161FD}"/>
              </a:ext>
            </a:extLst>
          </p:cNvPr>
          <p:cNvGrpSpPr/>
          <p:nvPr/>
        </p:nvGrpSpPr>
        <p:grpSpPr>
          <a:xfrm>
            <a:off x="5547836" y="1081111"/>
            <a:ext cx="3256282" cy="1260435"/>
            <a:chOff x="5707227" y="997221"/>
            <a:chExt cx="3256282" cy="1260435"/>
          </a:xfrm>
        </p:grpSpPr>
        <p:cxnSp>
          <p:nvCxnSpPr>
            <p:cNvPr id="4" name="Straight Connector 3">
              <a:extLst>
                <a:ext uri="{FF2B5EF4-FFF2-40B4-BE49-F238E27FC236}">
                  <a16:creationId xmlns:a16="http://schemas.microsoft.com/office/drawing/2014/main" id="{5A01D10F-9EE6-1348-AC0F-83E4271951C6}"/>
                </a:ext>
              </a:extLst>
            </p:cNvPr>
            <p:cNvCxnSpPr>
              <a:cxnSpLocks/>
              <a:stCxn id="11" idx="1"/>
              <a:endCxn id="13" idx="5"/>
            </p:cNvCxnSpPr>
            <p:nvPr/>
          </p:nvCxnSpPr>
          <p:spPr>
            <a:xfrm flipH="1" flipV="1">
              <a:off x="7708953" y="1312281"/>
              <a:ext cx="230475" cy="10720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7C908471-71DA-5047-A4C2-83603FFD9E92}"/>
                </a:ext>
              </a:extLst>
            </p:cNvPr>
            <p:cNvSpPr/>
            <p:nvPr/>
          </p:nvSpPr>
          <p:spPr>
            <a:xfrm>
              <a:off x="570722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B3E6988A-2250-6242-B554-C4572972611D}"/>
                </a:ext>
              </a:extLst>
            </p:cNvPr>
            <p:cNvCxnSpPr>
              <a:cxnSpLocks/>
              <a:endCxn id="14" idx="5"/>
            </p:cNvCxnSpPr>
            <p:nvPr/>
          </p:nvCxnSpPr>
          <p:spPr>
            <a:xfrm flipH="1" flipV="1">
              <a:off x="6756356" y="1732698"/>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C91BA48-17A1-7D4C-856A-50594D4D2D33}"/>
                </a:ext>
              </a:extLst>
            </p:cNvPr>
            <p:cNvCxnSpPr>
              <a:cxnSpLocks/>
              <a:stCxn id="5" idx="0"/>
            </p:cNvCxnSpPr>
            <p:nvPr/>
          </p:nvCxnSpPr>
          <p:spPr>
            <a:xfrm flipV="1">
              <a:off x="6076343" y="1673616"/>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B746962-E451-EA42-9ABB-3BB3A63C43C5}"/>
                </a:ext>
              </a:extLst>
            </p:cNvPr>
            <p:cNvCxnSpPr>
              <a:cxnSpLocks/>
              <a:stCxn id="13" idx="3"/>
              <a:endCxn id="14" idx="7"/>
            </p:cNvCxnSpPr>
            <p:nvPr/>
          </p:nvCxnSpPr>
          <p:spPr>
            <a:xfrm flipH="1">
              <a:off x="6756356" y="1312281"/>
              <a:ext cx="430588" cy="15941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13643BFE-9736-2A47-AB3D-DB37918C4E6C}"/>
                </a:ext>
              </a:extLst>
            </p:cNvPr>
            <p:cNvSpPr/>
            <p:nvPr/>
          </p:nvSpPr>
          <p:spPr>
            <a:xfrm>
              <a:off x="7831317" y="136542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FF0000"/>
                  </a:solidFill>
                  <a:latin typeface="Arial" panose="020B0604020202020204" pitchFamily="34" charset="0"/>
                  <a:cs typeface="Arial" panose="020B0604020202020204" pitchFamily="34" charset="0"/>
                </a:rPr>
                <a:t>ea</a:t>
              </a:r>
              <a:r>
                <a:rPr lang="en-US" sz="1400" dirty="0">
                  <a:solidFill>
                    <a:schemeClr val="tx1"/>
                  </a:solidFill>
                  <a:latin typeface="Arial" panose="020B0604020202020204" pitchFamily="34" charset="0"/>
                  <a:cs typeface="Arial" panose="020B0604020202020204" pitchFamily="34" charset="0"/>
                </a:rPr>
                <a:t>st</a:t>
              </a:r>
            </a:p>
          </p:txBody>
        </p:sp>
        <p:sp>
          <p:nvSpPr>
            <p:cNvPr id="12" name="Oval 11">
              <a:extLst>
                <a:ext uri="{FF2B5EF4-FFF2-40B4-BE49-F238E27FC236}">
                  <a16:creationId xmlns:a16="http://schemas.microsoft.com/office/drawing/2014/main" id="{B7FD433F-4951-3B47-AEE2-DCCD225182A3}"/>
                </a:ext>
              </a:extLst>
            </p:cNvPr>
            <p:cNvSpPr/>
            <p:nvPr/>
          </p:nvSpPr>
          <p:spPr>
            <a:xfrm>
              <a:off x="665437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ate</a:t>
              </a:r>
              <a:endParaRPr lang="en-US" sz="1400" dirty="0">
                <a:solidFill>
                  <a:schemeClr val="tx1"/>
                </a:solidFill>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0B64EDAD-61F2-854D-8B44-CDD50183C40E}"/>
                </a:ext>
              </a:extLst>
            </p:cNvPr>
            <p:cNvSpPr/>
            <p:nvPr/>
          </p:nvSpPr>
          <p:spPr>
            <a:xfrm>
              <a:off x="7078833" y="997221"/>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r</a:t>
              </a:r>
              <a:endParaRPr lang="en-US" sz="1400" dirty="0">
                <a:solidFill>
                  <a:schemeClr val="tx1"/>
                </a:solidFill>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5AAE14F2-86C3-3746-85CA-5D1E08A13A20}"/>
                </a:ext>
              </a:extLst>
            </p:cNvPr>
            <p:cNvSpPr/>
            <p:nvPr/>
          </p:nvSpPr>
          <p:spPr>
            <a:xfrm>
              <a:off x="6126236" y="141763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a:t>
              </a:r>
              <a:endParaRPr lang="en-US" sz="1400" dirty="0">
                <a:solidFill>
                  <a:schemeClr val="tx1"/>
                </a:solidFill>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B904194D-B52E-CE46-8757-20D0CB5B53B5}"/>
                </a:ext>
              </a:extLst>
            </p:cNvPr>
            <p:cNvCxnSpPr>
              <a:cxnSpLocks/>
              <a:stCxn id="19" idx="0"/>
            </p:cNvCxnSpPr>
            <p:nvPr/>
          </p:nvCxnSpPr>
          <p:spPr>
            <a:xfrm flipH="1" flipV="1">
              <a:off x="8292308" y="1725816"/>
              <a:ext cx="302086" cy="16272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9DC11668-D707-1E47-9612-D2A55AD80C4F}"/>
                </a:ext>
              </a:extLst>
            </p:cNvPr>
            <p:cNvSpPr/>
            <p:nvPr/>
          </p:nvSpPr>
          <p:spPr>
            <a:xfrm>
              <a:off x="8225278" y="1888540"/>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t</a:t>
              </a:r>
              <a:endParaRPr lang="en-US" sz="1400" dirty="0">
                <a:solidFill>
                  <a:schemeClr val="tx1"/>
                </a:solidFill>
                <a:latin typeface="Arial" panose="020B0604020202020204" pitchFamily="34" charset="0"/>
                <a:cs typeface="Arial" panose="020B0604020202020204" pitchFamily="34" charset="0"/>
              </a:endParaRPr>
            </a:p>
          </p:txBody>
        </p:sp>
      </p:grpSp>
      <p:sp>
        <p:nvSpPr>
          <p:cNvPr id="27" name="Rectangle 26">
            <a:extLst>
              <a:ext uri="{FF2B5EF4-FFF2-40B4-BE49-F238E27FC236}">
                <a16:creationId xmlns:a16="http://schemas.microsoft.com/office/drawing/2014/main" id="{DA5B2512-3B45-354E-A171-F19C665D287D}"/>
              </a:ext>
            </a:extLst>
          </p:cNvPr>
          <p:cNvSpPr/>
          <p:nvPr/>
        </p:nvSpPr>
        <p:spPr>
          <a:xfrm>
            <a:off x="558480" y="1199438"/>
            <a:ext cx="3845740" cy="338554"/>
          </a:xfrm>
          <a:prstGeom prst="rect">
            <a:avLst/>
          </a:prstGeom>
          <a:solidFill>
            <a:srgbClr val="E6A20E"/>
          </a:solidFill>
        </p:spPr>
        <p:txBody>
          <a:bodyPr wrap="square">
            <a:spAutoFit/>
          </a:bodyPr>
          <a:lstStyle/>
          <a:p>
            <a:r>
              <a:rPr lang="en-US" sz="1600" dirty="0">
                <a:latin typeface="Arial"/>
                <a:cs typeface="Arial"/>
              </a:rPr>
              <a:t>Storing a dictionary as a (balanced) BST </a:t>
            </a:r>
          </a:p>
        </p:txBody>
      </p:sp>
      <p:sp>
        <p:nvSpPr>
          <p:cNvPr id="28" name="Rectangle 27">
            <a:extLst>
              <a:ext uri="{FF2B5EF4-FFF2-40B4-BE49-F238E27FC236}">
                <a16:creationId xmlns:a16="http://schemas.microsoft.com/office/drawing/2014/main" id="{AE7AB99E-9C92-EE43-A828-C5358B150BA6}"/>
              </a:ext>
            </a:extLst>
          </p:cNvPr>
          <p:cNvSpPr/>
          <p:nvPr/>
        </p:nvSpPr>
        <p:spPr>
          <a:xfrm>
            <a:off x="558480" y="1719939"/>
            <a:ext cx="4379889" cy="338554"/>
          </a:xfrm>
          <a:prstGeom prst="rect">
            <a:avLst/>
          </a:prstGeom>
          <a:solidFill>
            <a:srgbClr val="E6A20E"/>
          </a:solidFill>
        </p:spPr>
        <p:txBody>
          <a:bodyPr wrap="square">
            <a:spAutoFit/>
          </a:bodyPr>
          <a:lstStyle/>
          <a:p>
            <a:r>
              <a:rPr lang="en-US" sz="1600" dirty="0">
                <a:latin typeface="Arial"/>
                <a:cs typeface="Arial"/>
              </a:rPr>
              <a:t>BSTs don't take advantage of shared structure </a:t>
            </a:r>
          </a:p>
        </p:txBody>
      </p:sp>
      <p:sp>
        <p:nvSpPr>
          <p:cNvPr id="30" name="Rectangle 29">
            <a:extLst>
              <a:ext uri="{FF2B5EF4-FFF2-40B4-BE49-F238E27FC236}">
                <a16:creationId xmlns:a16="http://schemas.microsoft.com/office/drawing/2014/main" id="{9784414E-C740-4F4C-91AE-6BD0B1A39FF1}"/>
              </a:ext>
            </a:extLst>
          </p:cNvPr>
          <p:cNvSpPr/>
          <p:nvPr/>
        </p:nvSpPr>
        <p:spPr>
          <a:xfrm>
            <a:off x="4974292" y="2468974"/>
            <a:ext cx="3908826"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Tries: Use the key to navigate the search</a:t>
            </a:r>
          </a:p>
        </p:txBody>
      </p:sp>
      <p:grpSp>
        <p:nvGrpSpPr>
          <p:cNvPr id="104" name="Group 103">
            <a:extLst>
              <a:ext uri="{FF2B5EF4-FFF2-40B4-BE49-F238E27FC236}">
                <a16:creationId xmlns:a16="http://schemas.microsoft.com/office/drawing/2014/main" id="{09D20ED7-578C-FC4A-B68A-6D428C309A77}"/>
              </a:ext>
            </a:extLst>
          </p:cNvPr>
          <p:cNvGrpSpPr/>
          <p:nvPr/>
        </p:nvGrpSpPr>
        <p:grpSpPr>
          <a:xfrm>
            <a:off x="2049978" y="2270947"/>
            <a:ext cx="1681740" cy="753909"/>
            <a:chOff x="4467227" y="2611391"/>
            <a:chExt cx="1681740" cy="753909"/>
          </a:xfrm>
        </p:grpSpPr>
        <p:sp>
          <p:nvSpPr>
            <p:cNvPr id="31" name="Oval 30">
              <a:extLst>
                <a:ext uri="{FF2B5EF4-FFF2-40B4-BE49-F238E27FC236}">
                  <a16:creationId xmlns:a16="http://schemas.microsoft.com/office/drawing/2014/main" id="{19842E02-9B05-CC45-A92A-A957AAAF4F68}"/>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5DED56A1-219B-5241-81EE-49BA62A5DD36}"/>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25B9004-1B3D-E94D-B511-27DC8435674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5300E3EA-4C75-CD49-B585-14D1C53D8A9B}"/>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6536F643-0ACA-EF44-9D59-D98EC4F9854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EE2342F0-8A05-F84A-8AA5-3BA1A05EC4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EF437B9E-D74F-AA44-BAB0-43B2D6D5984E}"/>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22" name="Group 121">
            <a:extLst>
              <a:ext uri="{FF2B5EF4-FFF2-40B4-BE49-F238E27FC236}">
                <a16:creationId xmlns:a16="http://schemas.microsoft.com/office/drawing/2014/main" id="{A7F5CC90-1466-2542-9C4C-FDD9BE666745}"/>
              </a:ext>
            </a:extLst>
          </p:cNvPr>
          <p:cNvGrpSpPr/>
          <p:nvPr/>
        </p:nvGrpSpPr>
        <p:grpSpPr>
          <a:xfrm>
            <a:off x="2917741" y="4849095"/>
            <a:ext cx="1681740" cy="753909"/>
            <a:chOff x="2969616" y="3369972"/>
            <a:chExt cx="1681740" cy="753909"/>
          </a:xfrm>
        </p:grpSpPr>
        <p:sp>
          <p:nvSpPr>
            <p:cNvPr id="123" name="Oval 122">
              <a:extLst>
                <a:ext uri="{FF2B5EF4-FFF2-40B4-BE49-F238E27FC236}">
                  <a16:creationId xmlns:a16="http://schemas.microsoft.com/office/drawing/2014/main" id="{BC11300F-7311-304E-97B5-798AC02D3701}"/>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a:extLst>
                <a:ext uri="{FF2B5EF4-FFF2-40B4-BE49-F238E27FC236}">
                  <a16:creationId xmlns:a16="http://schemas.microsoft.com/office/drawing/2014/main" id="{22C77746-DF4B-A448-9A12-5DE79BDD30A4}"/>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Rectangle 124">
              <a:extLst>
                <a:ext uri="{FF2B5EF4-FFF2-40B4-BE49-F238E27FC236}">
                  <a16:creationId xmlns:a16="http://schemas.microsoft.com/office/drawing/2014/main" id="{7E9B0422-AF81-FA41-ADF5-DCA8663C86D7}"/>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Rectangle 125">
              <a:extLst>
                <a:ext uri="{FF2B5EF4-FFF2-40B4-BE49-F238E27FC236}">
                  <a16:creationId xmlns:a16="http://schemas.microsoft.com/office/drawing/2014/main" id="{462BB017-80BA-C24B-A4E4-0724C1E47D6A}"/>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Rectangle 126">
              <a:extLst>
                <a:ext uri="{FF2B5EF4-FFF2-40B4-BE49-F238E27FC236}">
                  <a16:creationId xmlns:a16="http://schemas.microsoft.com/office/drawing/2014/main" id="{BA8B74D3-7195-8A48-B2AF-959983CB798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8" name="Rectangle 127">
              <a:extLst>
                <a:ext uri="{FF2B5EF4-FFF2-40B4-BE49-F238E27FC236}">
                  <a16:creationId xmlns:a16="http://schemas.microsoft.com/office/drawing/2014/main" id="{53E55C73-D6D3-0D44-B59A-E4DB0806395B}"/>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9" name="TextBox 128">
              <a:extLst>
                <a:ext uri="{FF2B5EF4-FFF2-40B4-BE49-F238E27FC236}">
                  <a16:creationId xmlns:a16="http://schemas.microsoft.com/office/drawing/2014/main" id="{96BEF293-F32D-884E-A585-78B552199C11}"/>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0" name="Group 129">
            <a:extLst>
              <a:ext uri="{FF2B5EF4-FFF2-40B4-BE49-F238E27FC236}">
                <a16:creationId xmlns:a16="http://schemas.microsoft.com/office/drawing/2014/main" id="{3961E368-865B-CF4C-AC92-444C08F7F5AB}"/>
              </a:ext>
            </a:extLst>
          </p:cNvPr>
          <p:cNvGrpSpPr/>
          <p:nvPr/>
        </p:nvGrpSpPr>
        <p:grpSpPr>
          <a:xfrm>
            <a:off x="4243529" y="5664487"/>
            <a:ext cx="1681740" cy="753909"/>
            <a:chOff x="2969616" y="3369972"/>
            <a:chExt cx="1681740" cy="753909"/>
          </a:xfrm>
        </p:grpSpPr>
        <p:sp>
          <p:nvSpPr>
            <p:cNvPr id="131" name="Oval 130">
              <a:extLst>
                <a:ext uri="{FF2B5EF4-FFF2-40B4-BE49-F238E27FC236}">
                  <a16:creationId xmlns:a16="http://schemas.microsoft.com/office/drawing/2014/main" id="{55EF1313-E6E1-A348-A152-CECC6365454D}"/>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a:extLst>
                <a:ext uri="{FF2B5EF4-FFF2-40B4-BE49-F238E27FC236}">
                  <a16:creationId xmlns:a16="http://schemas.microsoft.com/office/drawing/2014/main" id="{3F02D264-2257-6449-A6A6-2CB96334E277}"/>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Rectangle 132">
              <a:extLst>
                <a:ext uri="{FF2B5EF4-FFF2-40B4-BE49-F238E27FC236}">
                  <a16:creationId xmlns:a16="http://schemas.microsoft.com/office/drawing/2014/main" id="{CBB3A6D5-3ED1-8546-8BA5-BC296252CBD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Rectangle 133">
              <a:extLst>
                <a:ext uri="{FF2B5EF4-FFF2-40B4-BE49-F238E27FC236}">
                  <a16:creationId xmlns:a16="http://schemas.microsoft.com/office/drawing/2014/main" id="{152928C8-DD3C-114D-B86F-DD62B7931087}"/>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Rectangle 134">
              <a:extLst>
                <a:ext uri="{FF2B5EF4-FFF2-40B4-BE49-F238E27FC236}">
                  <a16:creationId xmlns:a16="http://schemas.microsoft.com/office/drawing/2014/main" id="{17F973CA-F6E0-AB4B-BE2C-E514C4BB66B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6" name="Rectangle 135">
              <a:extLst>
                <a:ext uri="{FF2B5EF4-FFF2-40B4-BE49-F238E27FC236}">
                  <a16:creationId xmlns:a16="http://schemas.microsoft.com/office/drawing/2014/main" id="{CB842FCA-B15A-3E48-BEFD-9240D6F00A1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TextBox 136">
              <a:extLst>
                <a:ext uri="{FF2B5EF4-FFF2-40B4-BE49-F238E27FC236}">
                  <a16:creationId xmlns:a16="http://schemas.microsoft.com/office/drawing/2014/main" id="{9C5632EF-C047-244E-9335-15E694AE37BD}"/>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47" name="Group 146">
            <a:extLst>
              <a:ext uri="{FF2B5EF4-FFF2-40B4-BE49-F238E27FC236}">
                <a16:creationId xmlns:a16="http://schemas.microsoft.com/office/drawing/2014/main" id="{490240CC-73DC-3144-9896-DEF9145A7B3C}"/>
              </a:ext>
            </a:extLst>
          </p:cNvPr>
          <p:cNvGrpSpPr/>
          <p:nvPr/>
        </p:nvGrpSpPr>
        <p:grpSpPr>
          <a:xfrm>
            <a:off x="3950374" y="3917670"/>
            <a:ext cx="1681740" cy="753909"/>
            <a:chOff x="4467227" y="2611391"/>
            <a:chExt cx="1681740" cy="753909"/>
          </a:xfrm>
        </p:grpSpPr>
        <p:sp>
          <p:nvSpPr>
            <p:cNvPr id="148" name="Oval 147">
              <a:extLst>
                <a:ext uri="{FF2B5EF4-FFF2-40B4-BE49-F238E27FC236}">
                  <a16:creationId xmlns:a16="http://schemas.microsoft.com/office/drawing/2014/main" id="{DF86D939-03F6-694D-9A9A-3B1C6FBC84F1}"/>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a:extLst>
                <a:ext uri="{FF2B5EF4-FFF2-40B4-BE49-F238E27FC236}">
                  <a16:creationId xmlns:a16="http://schemas.microsoft.com/office/drawing/2014/main" id="{8F4B18AE-5D77-2343-BD4D-2D36C54DA235}"/>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Rectangle 149">
              <a:extLst>
                <a:ext uri="{FF2B5EF4-FFF2-40B4-BE49-F238E27FC236}">
                  <a16:creationId xmlns:a16="http://schemas.microsoft.com/office/drawing/2014/main" id="{FF4709B4-E087-D141-B229-D099119EBA61}"/>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Rectangle 150">
              <a:extLst>
                <a:ext uri="{FF2B5EF4-FFF2-40B4-BE49-F238E27FC236}">
                  <a16:creationId xmlns:a16="http://schemas.microsoft.com/office/drawing/2014/main" id="{6455C80C-C95E-BC44-B638-2B0A7A3255E7}"/>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Rectangle 151">
              <a:extLst>
                <a:ext uri="{FF2B5EF4-FFF2-40B4-BE49-F238E27FC236}">
                  <a16:creationId xmlns:a16="http://schemas.microsoft.com/office/drawing/2014/main" id="{32F6D847-3A42-7741-9D30-471BD36E6E4D}"/>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Rectangle 152">
              <a:extLst>
                <a:ext uri="{FF2B5EF4-FFF2-40B4-BE49-F238E27FC236}">
                  <a16:creationId xmlns:a16="http://schemas.microsoft.com/office/drawing/2014/main" id="{6EEF1073-799C-AE4B-8891-83189DF22355}"/>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4" name="TextBox 153">
              <a:extLst>
                <a:ext uri="{FF2B5EF4-FFF2-40B4-BE49-F238E27FC236}">
                  <a16:creationId xmlns:a16="http://schemas.microsoft.com/office/drawing/2014/main" id="{6B191EC5-73A2-084F-9364-2D28BDE11BB1}"/>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55" name="Group 154">
            <a:extLst>
              <a:ext uri="{FF2B5EF4-FFF2-40B4-BE49-F238E27FC236}">
                <a16:creationId xmlns:a16="http://schemas.microsoft.com/office/drawing/2014/main" id="{CBD4095A-7E5A-9141-BCD6-2C2710684A68}"/>
              </a:ext>
            </a:extLst>
          </p:cNvPr>
          <p:cNvGrpSpPr/>
          <p:nvPr/>
        </p:nvGrpSpPr>
        <p:grpSpPr>
          <a:xfrm>
            <a:off x="4969254" y="4784232"/>
            <a:ext cx="1681740" cy="753909"/>
            <a:chOff x="4467227" y="2611391"/>
            <a:chExt cx="1681740" cy="753909"/>
          </a:xfrm>
        </p:grpSpPr>
        <p:sp>
          <p:nvSpPr>
            <p:cNvPr id="156" name="Oval 155">
              <a:extLst>
                <a:ext uri="{FF2B5EF4-FFF2-40B4-BE49-F238E27FC236}">
                  <a16:creationId xmlns:a16="http://schemas.microsoft.com/office/drawing/2014/main" id="{681A1472-6964-654F-BAF2-FE79D006E567}"/>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a:extLst>
                <a:ext uri="{FF2B5EF4-FFF2-40B4-BE49-F238E27FC236}">
                  <a16:creationId xmlns:a16="http://schemas.microsoft.com/office/drawing/2014/main" id="{95DCE1A5-E73F-DA48-92A2-BC9140B72C2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Rectangle 157">
              <a:extLst>
                <a:ext uri="{FF2B5EF4-FFF2-40B4-BE49-F238E27FC236}">
                  <a16:creationId xmlns:a16="http://schemas.microsoft.com/office/drawing/2014/main" id="{A02C1114-2EB3-3F4C-B8B4-EF745DE49AB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a:extLst>
                <a:ext uri="{FF2B5EF4-FFF2-40B4-BE49-F238E27FC236}">
                  <a16:creationId xmlns:a16="http://schemas.microsoft.com/office/drawing/2014/main" id="{4F2F67AB-C72E-6843-AA2D-EBEF3DA2F334}"/>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Rectangle 159">
              <a:extLst>
                <a:ext uri="{FF2B5EF4-FFF2-40B4-BE49-F238E27FC236}">
                  <a16:creationId xmlns:a16="http://schemas.microsoft.com/office/drawing/2014/main" id="{7769E6A1-803A-154E-AEB5-AEDDACEF1FC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Rectangle 160">
              <a:extLst>
                <a:ext uri="{FF2B5EF4-FFF2-40B4-BE49-F238E27FC236}">
                  <a16:creationId xmlns:a16="http://schemas.microsoft.com/office/drawing/2014/main" id="{4326D208-3172-974C-A0E3-4E032861BC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TextBox 161">
              <a:extLst>
                <a:ext uri="{FF2B5EF4-FFF2-40B4-BE49-F238E27FC236}">
                  <a16:creationId xmlns:a16="http://schemas.microsoft.com/office/drawing/2014/main" id="{AA755F21-0BD0-9344-82FF-E2FAAF639383}"/>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79" name="Straight Connector 178">
            <a:extLst>
              <a:ext uri="{FF2B5EF4-FFF2-40B4-BE49-F238E27FC236}">
                <a16:creationId xmlns:a16="http://schemas.microsoft.com/office/drawing/2014/main" id="{7BC1A44A-E398-FD42-9B31-39A9B0607ECC}"/>
              </a:ext>
            </a:extLst>
          </p:cNvPr>
          <p:cNvCxnSpPr>
            <a:cxnSpLocks/>
          </p:cNvCxnSpPr>
          <p:nvPr/>
        </p:nvCxnSpPr>
        <p:spPr>
          <a:xfrm flipH="1">
            <a:off x="1670370" y="2716118"/>
            <a:ext cx="732335" cy="46298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E7B55050-17B4-2B4E-B20C-74F9B57DD8DC}"/>
              </a:ext>
            </a:extLst>
          </p:cNvPr>
          <p:cNvCxnSpPr>
            <a:cxnSpLocks/>
            <a:endCxn id="146" idx="1"/>
          </p:cNvCxnSpPr>
          <p:nvPr/>
        </p:nvCxnSpPr>
        <p:spPr>
          <a:xfrm>
            <a:off x="2645985" y="2740732"/>
            <a:ext cx="1123941" cy="45588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631BCCBD-B825-F644-A5F1-5EEF7A0C75DC}"/>
              </a:ext>
            </a:extLst>
          </p:cNvPr>
          <p:cNvGrpSpPr/>
          <p:nvPr/>
        </p:nvGrpSpPr>
        <p:grpSpPr>
          <a:xfrm>
            <a:off x="831082" y="3067342"/>
            <a:ext cx="1681740" cy="753909"/>
            <a:chOff x="2969616" y="3369972"/>
            <a:chExt cx="1681740" cy="753909"/>
          </a:xfrm>
        </p:grpSpPr>
        <p:sp>
          <p:nvSpPr>
            <p:cNvPr id="39" name="Oval 38">
              <a:extLst>
                <a:ext uri="{FF2B5EF4-FFF2-40B4-BE49-F238E27FC236}">
                  <a16:creationId xmlns:a16="http://schemas.microsoft.com/office/drawing/2014/main" id="{0B07D72E-4F19-3247-92F8-BFFB78E46848}"/>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03AAC0D8-94DD-2044-9449-9C5536DE419F}"/>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FE932B7F-3368-5F41-B83C-B720DD853DF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1128A5CE-35DE-0E47-91C9-97FA04189A02}"/>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F312C7EA-4CFA-2B41-87A2-F9B18769EC19}"/>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205C149E-08E2-F54D-BF26-68754DFEB877}"/>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TextBox 44">
              <a:extLst>
                <a:ext uri="{FF2B5EF4-FFF2-40B4-BE49-F238E27FC236}">
                  <a16:creationId xmlns:a16="http://schemas.microsoft.com/office/drawing/2014/main" id="{FE628756-FFAE-BF43-B7DD-D4FEC6634F12}"/>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6" name="Straight Connector 185">
            <a:extLst>
              <a:ext uri="{FF2B5EF4-FFF2-40B4-BE49-F238E27FC236}">
                <a16:creationId xmlns:a16="http://schemas.microsoft.com/office/drawing/2014/main" id="{04BC920E-10DF-DF43-B895-51D4BD2AC852}"/>
              </a:ext>
            </a:extLst>
          </p:cNvPr>
          <p:cNvCxnSpPr>
            <a:cxnSpLocks/>
          </p:cNvCxnSpPr>
          <p:nvPr/>
        </p:nvCxnSpPr>
        <p:spPr>
          <a:xfrm flipH="1">
            <a:off x="1314480" y="3529290"/>
            <a:ext cx="842453" cy="64904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6" name="Group 105">
            <a:extLst>
              <a:ext uri="{FF2B5EF4-FFF2-40B4-BE49-F238E27FC236}">
                <a16:creationId xmlns:a16="http://schemas.microsoft.com/office/drawing/2014/main" id="{6F45A5DA-793E-B54A-86C9-527EF9E50901}"/>
              </a:ext>
            </a:extLst>
          </p:cNvPr>
          <p:cNvGrpSpPr/>
          <p:nvPr/>
        </p:nvGrpSpPr>
        <p:grpSpPr>
          <a:xfrm>
            <a:off x="475192" y="4049802"/>
            <a:ext cx="1681740" cy="753909"/>
            <a:chOff x="2969616" y="3369972"/>
            <a:chExt cx="1681740" cy="753909"/>
          </a:xfrm>
        </p:grpSpPr>
        <p:sp>
          <p:nvSpPr>
            <p:cNvPr id="107" name="Oval 106">
              <a:extLst>
                <a:ext uri="{FF2B5EF4-FFF2-40B4-BE49-F238E27FC236}">
                  <a16:creationId xmlns:a16="http://schemas.microsoft.com/office/drawing/2014/main" id="{8F3544FD-877F-1945-AEEB-FE7DF47C86D9}"/>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a:extLst>
                <a:ext uri="{FF2B5EF4-FFF2-40B4-BE49-F238E27FC236}">
                  <a16:creationId xmlns:a16="http://schemas.microsoft.com/office/drawing/2014/main" id="{6151E696-F980-0B48-8BD7-0FF123F7C30E}"/>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Rectangle 108">
              <a:extLst>
                <a:ext uri="{FF2B5EF4-FFF2-40B4-BE49-F238E27FC236}">
                  <a16:creationId xmlns:a16="http://schemas.microsoft.com/office/drawing/2014/main" id="{BF4FD681-B96B-3140-A282-25F773C06F6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Rectangle 109">
              <a:extLst>
                <a:ext uri="{FF2B5EF4-FFF2-40B4-BE49-F238E27FC236}">
                  <a16:creationId xmlns:a16="http://schemas.microsoft.com/office/drawing/2014/main" id="{90991A41-55DC-3A4C-9D41-E23FE05F76D5}"/>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Rectangle 110">
              <a:extLst>
                <a:ext uri="{FF2B5EF4-FFF2-40B4-BE49-F238E27FC236}">
                  <a16:creationId xmlns:a16="http://schemas.microsoft.com/office/drawing/2014/main" id="{BFC73E8D-322A-164C-A2AC-58A65900CEF1}"/>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a:extLst>
                <a:ext uri="{FF2B5EF4-FFF2-40B4-BE49-F238E27FC236}">
                  <a16:creationId xmlns:a16="http://schemas.microsoft.com/office/drawing/2014/main" id="{DE9DD8C9-C6E8-0944-8076-212075A9749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TextBox 112">
              <a:extLst>
                <a:ext uri="{FF2B5EF4-FFF2-40B4-BE49-F238E27FC236}">
                  <a16:creationId xmlns:a16="http://schemas.microsoft.com/office/drawing/2014/main" id="{120FEFA1-1C69-8E44-BF8C-7D051A08E31F}"/>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9" name="Straight Connector 188">
            <a:extLst>
              <a:ext uri="{FF2B5EF4-FFF2-40B4-BE49-F238E27FC236}">
                <a16:creationId xmlns:a16="http://schemas.microsoft.com/office/drawing/2014/main" id="{FDAA08C1-12C4-0A49-8E66-648ACCE4706B}"/>
              </a:ext>
            </a:extLst>
          </p:cNvPr>
          <p:cNvCxnSpPr>
            <a:cxnSpLocks/>
          </p:cNvCxnSpPr>
          <p:nvPr/>
        </p:nvCxnSpPr>
        <p:spPr>
          <a:xfrm>
            <a:off x="1062811" y="4494973"/>
            <a:ext cx="184423" cy="62956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14" name="Group 113">
            <a:extLst>
              <a:ext uri="{FF2B5EF4-FFF2-40B4-BE49-F238E27FC236}">
                <a16:creationId xmlns:a16="http://schemas.microsoft.com/office/drawing/2014/main" id="{C633EC5D-F400-444C-9C84-BFE17F50DBF1}"/>
              </a:ext>
            </a:extLst>
          </p:cNvPr>
          <p:cNvGrpSpPr/>
          <p:nvPr/>
        </p:nvGrpSpPr>
        <p:grpSpPr>
          <a:xfrm>
            <a:off x="727823" y="5003449"/>
            <a:ext cx="1681740" cy="753909"/>
            <a:chOff x="2969616" y="3369972"/>
            <a:chExt cx="1681740" cy="753909"/>
          </a:xfrm>
        </p:grpSpPr>
        <p:sp>
          <p:nvSpPr>
            <p:cNvPr id="115" name="Oval 114">
              <a:extLst>
                <a:ext uri="{FF2B5EF4-FFF2-40B4-BE49-F238E27FC236}">
                  <a16:creationId xmlns:a16="http://schemas.microsoft.com/office/drawing/2014/main" id="{AC75C19D-482F-1540-9992-DE8F59332094}"/>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a:extLst>
                <a:ext uri="{FF2B5EF4-FFF2-40B4-BE49-F238E27FC236}">
                  <a16:creationId xmlns:a16="http://schemas.microsoft.com/office/drawing/2014/main" id="{EC63471E-9033-604E-8459-AED55D2913D5}"/>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Rectangle 116">
              <a:extLst>
                <a:ext uri="{FF2B5EF4-FFF2-40B4-BE49-F238E27FC236}">
                  <a16:creationId xmlns:a16="http://schemas.microsoft.com/office/drawing/2014/main" id="{29DA4F1B-BD54-7449-8878-88A1844DDD42}"/>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Rectangle 117">
              <a:extLst>
                <a:ext uri="{FF2B5EF4-FFF2-40B4-BE49-F238E27FC236}">
                  <a16:creationId xmlns:a16="http://schemas.microsoft.com/office/drawing/2014/main" id="{889FEA17-B68B-354E-8675-9BE38067FD66}"/>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Rectangle 118">
              <a:extLst>
                <a:ext uri="{FF2B5EF4-FFF2-40B4-BE49-F238E27FC236}">
                  <a16:creationId xmlns:a16="http://schemas.microsoft.com/office/drawing/2014/main" id="{1C80B854-4C38-AD4B-8BA4-CF8D3EB4C07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a:extLst>
                <a:ext uri="{FF2B5EF4-FFF2-40B4-BE49-F238E27FC236}">
                  <a16:creationId xmlns:a16="http://schemas.microsoft.com/office/drawing/2014/main" id="{B7779E66-9056-9E4E-9BC3-4A3CCFC6C24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TextBox 120">
              <a:extLst>
                <a:ext uri="{FF2B5EF4-FFF2-40B4-BE49-F238E27FC236}">
                  <a16:creationId xmlns:a16="http://schemas.microsoft.com/office/drawing/2014/main" id="{EF6E97A4-8C62-7C40-BF15-842DB3B23CD4}"/>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9" name="Group 138">
            <a:extLst>
              <a:ext uri="{FF2B5EF4-FFF2-40B4-BE49-F238E27FC236}">
                <a16:creationId xmlns:a16="http://schemas.microsoft.com/office/drawing/2014/main" id="{B3D58E1E-913C-8745-BCF0-FEE5034D22E9}"/>
              </a:ext>
            </a:extLst>
          </p:cNvPr>
          <p:cNvGrpSpPr/>
          <p:nvPr/>
        </p:nvGrpSpPr>
        <p:grpSpPr>
          <a:xfrm>
            <a:off x="3597648" y="3007863"/>
            <a:ext cx="1681740" cy="753909"/>
            <a:chOff x="4467227" y="2611391"/>
            <a:chExt cx="1681740" cy="753909"/>
          </a:xfrm>
        </p:grpSpPr>
        <p:sp>
          <p:nvSpPr>
            <p:cNvPr id="140" name="Oval 139">
              <a:extLst>
                <a:ext uri="{FF2B5EF4-FFF2-40B4-BE49-F238E27FC236}">
                  <a16:creationId xmlns:a16="http://schemas.microsoft.com/office/drawing/2014/main" id="{E93A4972-FF04-1D4D-A345-842100539E86}"/>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a:extLst>
                <a:ext uri="{FF2B5EF4-FFF2-40B4-BE49-F238E27FC236}">
                  <a16:creationId xmlns:a16="http://schemas.microsoft.com/office/drawing/2014/main" id="{086F8D54-C5C7-154C-B939-EA51A0C00F1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Rectangle 141">
              <a:extLst>
                <a:ext uri="{FF2B5EF4-FFF2-40B4-BE49-F238E27FC236}">
                  <a16:creationId xmlns:a16="http://schemas.microsoft.com/office/drawing/2014/main" id="{768D0E21-551E-BC44-9F2B-3E4B04F2336A}"/>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3" name="Rectangle 142">
              <a:extLst>
                <a:ext uri="{FF2B5EF4-FFF2-40B4-BE49-F238E27FC236}">
                  <a16:creationId xmlns:a16="http://schemas.microsoft.com/office/drawing/2014/main" id="{75813AAB-5BB3-4842-894F-041345094F2F}"/>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4" name="Rectangle 143">
              <a:extLst>
                <a:ext uri="{FF2B5EF4-FFF2-40B4-BE49-F238E27FC236}">
                  <a16:creationId xmlns:a16="http://schemas.microsoft.com/office/drawing/2014/main" id="{5755BF1C-AC1A-0143-B8B4-34947619AFBA}"/>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Rectangle 144">
              <a:extLst>
                <a:ext uri="{FF2B5EF4-FFF2-40B4-BE49-F238E27FC236}">
                  <a16:creationId xmlns:a16="http://schemas.microsoft.com/office/drawing/2014/main" id="{24B6A5F1-4AA3-194F-A8D6-37147F5BDF69}"/>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TextBox 145">
              <a:extLst>
                <a:ext uri="{FF2B5EF4-FFF2-40B4-BE49-F238E27FC236}">
                  <a16:creationId xmlns:a16="http://schemas.microsoft.com/office/drawing/2014/main" id="{42B4F988-FB4E-A24D-BF90-3B094787C64A}"/>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92" name="Straight Connector 191">
            <a:extLst>
              <a:ext uri="{FF2B5EF4-FFF2-40B4-BE49-F238E27FC236}">
                <a16:creationId xmlns:a16="http://schemas.microsoft.com/office/drawing/2014/main" id="{BB5B0E1D-AE8B-224B-B7FD-E6BB648966C7}"/>
              </a:ext>
            </a:extLst>
          </p:cNvPr>
          <p:cNvCxnSpPr>
            <a:cxnSpLocks/>
          </p:cNvCxnSpPr>
          <p:nvPr/>
        </p:nvCxnSpPr>
        <p:spPr>
          <a:xfrm>
            <a:off x="3907432" y="3494216"/>
            <a:ext cx="657680" cy="44245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EE96CE43-6A6A-5045-BCC1-D7CB5B141B1A}"/>
              </a:ext>
            </a:extLst>
          </p:cNvPr>
          <p:cNvCxnSpPr>
            <a:cxnSpLocks/>
          </p:cNvCxnSpPr>
          <p:nvPr/>
        </p:nvCxnSpPr>
        <p:spPr>
          <a:xfrm flipH="1">
            <a:off x="4121951" y="4402954"/>
            <a:ext cx="678523" cy="4881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B9C5EB45-DBE5-704E-881B-EB7A905799E6}"/>
              </a:ext>
            </a:extLst>
          </p:cNvPr>
          <p:cNvCxnSpPr>
            <a:cxnSpLocks/>
          </p:cNvCxnSpPr>
          <p:nvPr/>
        </p:nvCxnSpPr>
        <p:spPr>
          <a:xfrm flipH="1">
            <a:off x="5329324" y="5268230"/>
            <a:ext cx="986495" cy="41573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98F0BF79-8AB5-F748-95CB-376052057009}"/>
              </a:ext>
            </a:extLst>
          </p:cNvPr>
          <p:cNvCxnSpPr>
            <a:cxnSpLocks/>
            <a:stCxn id="156" idx="0"/>
          </p:cNvCxnSpPr>
          <p:nvPr/>
        </p:nvCxnSpPr>
        <p:spPr>
          <a:xfrm flipH="1" flipV="1">
            <a:off x="5001584" y="4418216"/>
            <a:ext cx="808540" cy="36601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4AC7794F-C01F-774E-AC1A-0080205E1290}"/>
              </a:ext>
            </a:extLst>
          </p:cNvPr>
          <p:cNvCxnSpPr>
            <a:cxnSpLocks/>
            <a:stCxn id="178" idx="0"/>
          </p:cNvCxnSpPr>
          <p:nvPr/>
        </p:nvCxnSpPr>
        <p:spPr>
          <a:xfrm flipH="1" flipV="1">
            <a:off x="5261945" y="4404656"/>
            <a:ext cx="2506048" cy="50592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294" name="TextBox 12293">
            <a:extLst>
              <a:ext uri="{FF2B5EF4-FFF2-40B4-BE49-F238E27FC236}">
                <a16:creationId xmlns:a16="http://schemas.microsoft.com/office/drawing/2014/main" id="{78440415-A470-C144-AAA1-420BB0A95606}"/>
              </a:ext>
            </a:extLst>
          </p:cNvPr>
          <p:cNvSpPr txBox="1"/>
          <p:nvPr/>
        </p:nvSpPr>
        <p:spPr>
          <a:xfrm>
            <a:off x="1522734" y="3554456"/>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sp>
        <p:nvSpPr>
          <p:cNvPr id="211" name="TextBox 210">
            <a:extLst>
              <a:ext uri="{FF2B5EF4-FFF2-40B4-BE49-F238E27FC236}">
                <a16:creationId xmlns:a16="http://schemas.microsoft.com/office/drawing/2014/main" id="{40592434-2AF3-A948-A4CA-C4771490E880}"/>
              </a:ext>
            </a:extLst>
          </p:cNvPr>
          <p:cNvSpPr txBox="1"/>
          <p:nvPr/>
        </p:nvSpPr>
        <p:spPr>
          <a:xfrm>
            <a:off x="1136438" y="4550016"/>
            <a:ext cx="349455" cy="338554"/>
          </a:xfrm>
          <a:prstGeom prst="rect">
            <a:avLst/>
          </a:prstGeom>
          <a:noFill/>
        </p:spPr>
        <p:txBody>
          <a:bodyPr wrap="none" rtlCol="0">
            <a:spAutoFit/>
          </a:bodyPr>
          <a:lstStyle/>
          <a:p>
            <a:r>
              <a:rPr lang="en-US" altLang="zh-CN" sz="1600" dirty="0">
                <a:solidFill>
                  <a:srgbClr val="FF0000"/>
                </a:solidFill>
              </a:rPr>
              <a:t>at</a:t>
            </a:r>
            <a:endParaRPr lang="en-US" sz="1600" dirty="0">
              <a:solidFill>
                <a:srgbClr val="FF0000"/>
              </a:solidFill>
            </a:endParaRPr>
          </a:p>
        </p:txBody>
      </p:sp>
      <p:sp>
        <p:nvSpPr>
          <p:cNvPr id="212" name="TextBox 211">
            <a:extLst>
              <a:ext uri="{FF2B5EF4-FFF2-40B4-BE49-F238E27FC236}">
                <a16:creationId xmlns:a16="http://schemas.microsoft.com/office/drawing/2014/main" id="{D5D0E212-217C-4848-8D39-CF20D7F794AA}"/>
              </a:ext>
            </a:extLst>
          </p:cNvPr>
          <p:cNvSpPr txBox="1"/>
          <p:nvPr/>
        </p:nvSpPr>
        <p:spPr>
          <a:xfrm>
            <a:off x="1342818" y="5492061"/>
            <a:ext cx="449867" cy="338554"/>
          </a:xfrm>
          <a:prstGeom prst="rect">
            <a:avLst/>
          </a:prstGeom>
          <a:noFill/>
        </p:spPr>
        <p:txBody>
          <a:bodyPr wrap="none" rtlCol="0">
            <a:spAutoFit/>
          </a:bodyPr>
          <a:lstStyle/>
          <a:p>
            <a:r>
              <a:rPr lang="en-US" altLang="zh-CN" sz="1600" dirty="0">
                <a:solidFill>
                  <a:srgbClr val="FF0000"/>
                </a:solidFill>
              </a:rPr>
              <a:t>ate</a:t>
            </a:r>
            <a:endParaRPr lang="en-US" sz="1600" dirty="0">
              <a:solidFill>
                <a:srgbClr val="FF0000"/>
              </a:solidFill>
            </a:endParaRPr>
          </a:p>
        </p:txBody>
      </p:sp>
      <p:sp>
        <p:nvSpPr>
          <p:cNvPr id="213" name="TextBox 212">
            <a:extLst>
              <a:ext uri="{FF2B5EF4-FFF2-40B4-BE49-F238E27FC236}">
                <a16:creationId xmlns:a16="http://schemas.microsoft.com/office/drawing/2014/main" id="{9ED37DB9-3AED-EF48-8A7F-1A9CAE6E0EEB}"/>
              </a:ext>
            </a:extLst>
          </p:cNvPr>
          <p:cNvSpPr txBox="1"/>
          <p:nvPr/>
        </p:nvSpPr>
        <p:spPr>
          <a:xfrm>
            <a:off x="3525008" y="5340404"/>
            <a:ext cx="457176" cy="338554"/>
          </a:xfrm>
          <a:prstGeom prst="rect">
            <a:avLst/>
          </a:prstGeom>
          <a:noFill/>
        </p:spPr>
        <p:txBody>
          <a:bodyPr wrap="none" rtlCol="0">
            <a:spAutoFit/>
          </a:bodyPr>
          <a:lstStyle/>
          <a:p>
            <a:r>
              <a:rPr lang="en-US" altLang="zh-CN" sz="1600" dirty="0">
                <a:solidFill>
                  <a:srgbClr val="FF0000"/>
                </a:solidFill>
              </a:rPr>
              <a:t>ear</a:t>
            </a:r>
            <a:endParaRPr lang="en-US" sz="1600" dirty="0">
              <a:solidFill>
                <a:srgbClr val="FF0000"/>
              </a:solidFill>
            </a:endParaRPr>
          </a:p>
        </p:txBody>
      </p:sp>
      <p:sp>
        <p:nvSpPr>
          <p:cNvPr id="215" name="TextBox 214">
            <a:extLst>
              <a:ext uri="{FF2B5EF4-FFF2-40B4-BE49-F238E27FC236}">
                <a16:creationId xmlns:a16="http://schemas.microsoft.com/office/drawing/2014/main" id="{1645755F-D787-D44E-924E-A7D8E465B1AF}"/>
              </a:ext>
            </a:extLst>
          </p:cNvPr>
          <p:cNvSpPr txBox="1"/>
          <p:nvPr/>
        </p:nvSpPr>
        <p:spPr>
          <a:xfrm>
            <a:off x="4813908" y="6151951"/>
            <a:ext cx="531812" cy="338554"/>
          </a:xfrm>
          <a:prstGeom prst="rect">
            <a:avLst/>
          </a:prstGeom>
          <a:noFill/>
        </p:spPr>
        <p:txBody>
          <a:bodyPr wrap="none" rtlCol="0">
            <a:spAutoFit/>
          </a:bodyPr>
          <a:lstStyle/>
          <a:p>
            <a:r>
              <a:rPr lang="en-US" altLang="zh-CN" sz="1600" dirty="0">
                <a:solidFill>
                  <a:srgbClr val="FF0000"/>
                </a:solidFill>
              </a:rPr>
              <a:t>east</a:t>
            </a:r>
            <a:endParaRPr lang="en-US" sz="1600" dirty="0">
              <a:solidFill>
                <a:srgbClr val="FF0000"/>
              </a:solidFill>
            </a:endParaRPr>
          </a:p>
        </p:txBody>
      </p:sp>
      <p:sp>
        <p:nvSpPr>
          <p:cNvPr id="12301" name="Rectangle 12300">
            <a:extLst>
              <a:ext uri="{FF2B5EF4-FFF2-40B4-BE49-F238E27FC236}">
                <a16:creationId xmlns:a16="http://schemas.microsoft.com/office/drawing/2014/main" id="{632765B2-32EE-E14E-BE14-B5D3FB405015}"/>
              </a:ext>
            </a:extLst>
          </p:cNvPr>
          <p:cNvSpPr/>
          <p:nvPr/>
        </p:nvSpPr>
        <p:spPr>
          <a:xfrm>
            <a:off x="6248929" y="2973460"/>
            <a:ext cx="1976823" cy="369332"/>
          </a:xfrm>
          <a:prstGeom prst="rect">
            <a:avLst/>
          </a:prstGeom>
          <a:ln>
            <a:solidFill>
              <a:schemeClr val="accent1"/>
            </a:solidFill>
          </a:ln>
        </p:spPr>
        <p:txBody>
          <a:bodyPr wrap="none">
            <a:spAutoFit/>
          </a:bodyPr>
          <a:lstStyle/>
          <a:p>
            <a:r>
              <a:rPr lang="en-US" dirty="0">
                <a:latin typeface="Courier" pitchFamily="2" charset="0"/>
              </a:rPr>
              <a:t>Finding </a:t>
            </a:r>
            <a:r>
              <a:rPr lang="en-US" altLang="zh-CN" dirty="0">
                <a:latin typeface="Courier" pitchFamily="2" charset="0"/>
              </a:rPr>
              <a:t>“eat”</a:t>
            </a:r>
            <a:endParaRPr lang="en-US" dirty="0">
              <a:effectLst/>
              <a:latin typeface="Courier" pitchFamily="2" charset="0"/>
            </a:endParaRPr>
          </a:p>
        </p:txBody>
      </p:sp>
      <p:sp>
        <p:nvSpPr>
          <p:cNvPr id="217" name="Oval 216">
            <a:extLst>
              <a:ext uri="{FF2B5EF4-FFF2-40B4-BE49-F238E27FC236}">
                <a16:creationId xmlns:a16="http://schemas.microsoft.com/office/drawing/2014/main" id="{609B0DFA-1C1A-5D4B-94DD-BC059051B4C1}"/>
              </a:ext>
            </a:extLst>
          </p:cNvPr>
          <p:cNvSpPr/>
          <p:nvPr/>
        </p:nvSpPr>
        <p:spPr>
          <a:xfrm>
            <a:off x="2486622" y="234727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8" name="Oval 217">
            <a:extLst>
              <a:ext uri="{FF2B5EF4-FFF2-40B4-BE49-F238E27FC236}">
                <a16:creationId xmlns:a16="http://schemas.microsoft.com/office/drawing/2014/main" id="{9CE00498-86D0-9844-B3C5-22CEF9A845DC}"/>
              </a:ext>
            </a:extLst>
          </p:cNvPr>
          <p:cNvSpPr/>
          <p:nvPr/>
        </p:nvSpPr>
        <p:spPr>
          <a:xfrm>
            <a:off x="3763192" y="3078736"/>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9" name="Oval 218">
            <a:extLst>
              <a:ext uri="{FF2B5EF4-FFF2-40B4-BE49-F238E27FC236}">
                <a16:creationId xmlns:a16="http://schemas.microsoft.com/office/drawing/2014/main" id="{4250FAD3-8177-C443-B734-C25DA71E6D16}"/>
              </a:ext>
            </a:extLst>
          </p:cNvPr>
          <p:cNvSpPr/>
          <p:nvPr/>
        </p:nvSpPr>
        <p:spPr>
          <a:xfrm>
            <a:off x="5115045" y="3993965"/>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71" name="Group 170">
            <a:extLst>
              <a:ext uri="{FF2B5EF4-FFF2-40B4-BE49-F238E27FC236}">
                <a16:creationId xmlns:a16="http://schemas.microsoft.com/office/drawing/2014/main" id="{59428571-71E7-A847-B8AB-03162E56366B}"/>
              </a:ext>
            </a:extLst>
          </p:cNvPr>
          <p:cNvGrpSpPr/>
          <p:nvPr/>
        </p:nvGrpSpPr>
        <p:grpSpPr>
          <a:xfrm>
            <a:off x="6928705" y="4891099"/>
            <a:ext cx="1681740" cy="753909"/>
            <a:chOff x="2969616" y="3369972"/>
            <a:chExt cx="1681740" cy="753909"/>
          </a:xfrm>
        </p:grpSpPr>
        <p:sp>
          <p:nvSpPr>
            <p:cNvPr id="172" name="Oval 171">
              <a:extLst>
                <a:ext uri="{FF2B5EF4-FFF2-40B4-BE49-F238E27FC236}">
                  <a16:creationId xmlns:a16="http://schemas.microsoft.com/office/drawing/2014/main" id="{9EBDD2E5-E3B9-EA44-B142-35861B836C63}"/>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a:extLst>
                <a:ext uri="{FF2B5EF4-FFF2-40B4-BE49-F238E27FC236}">
                  <a16:creationId xmlns:a16="http://schemas.microsoft.com/office/drawing/2014/main" id="{3BB10A22-7C05-1441-943B-FC6E8C1F5048}"/>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a:extLst>
                <a:ext uri="{FF2B5EF4-FFF2-40B4-BE49-F238E27FC236}">
                  <a16:creationId xmlns:a16="http://schemas.microsoft.com/office/drawing/2014/main" id="{17652ABA-905A-DC46-8DD8-3CFD80F76F2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Rectangle 174">
              <a:extLst>
                <a:ext uri="{FF2B5EF4-FFF2-40B4-BE49-F238E27FC236}">
                  <a16:creationId xmlns:a16="http://schemas.microsoft.com/office/drawing/2014/main" id="{73F0FE0B-C369-9B4A-A8C0-9EABF5A97A91}"/>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Rectangle 175">
              <a:extLst>
                <a:ext uri="{FF2B5EF4-FFF2-40B4-BE49-F238E27FC236}">
                  <a16:creationId xmlns:a16="http://schemas.microsoft.com/office/drawing/2014/main" id="{59D0D8C6-B787-3D40-8C2A-B5F0DFBA1D3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Rectangle 176">
              <a:extLst>
                <a:ext uri="{FF2B5EF4-FFF2-40B4-BE49-F238E27FC236}">
                  <a16:creationId xmlns:a16="http://schemas.microsoft.com/office/drawing/2014/main" id="{60D93E24-BF0B-C44E-B93D-09594B5C1512}"/>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TextBox 177">
              <a:extLst>
                <a:ext uri="{FF2B5EF4-FFF2-40B4-BE49-F238E27FC236}">
                  <a16:creationId xmlns:a16="http://schemas.microsoft.com/office/drawing/2014/main" id="{09DFE0C3-5459-AA40-AA7C-3CBBE082C5AE}"/>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sp>
        <p:nvSpPr>
          <p:cNvPr id="214" name="TextBox 213">
            <a:extLst>
              <a:ext uri="{FF2B5EF4-FFF2-40B4-BE49-F238E27FC236}">
                <a16:creationId xmlns:a16="http://schemas.microsoft.com/office/drawing/2014/main" id="{FEFCBB29-467D-6C4E-BA77-956DC861636D}"/>
              </a:ext>
            </a:extLst>
          </p:cNvPr>
          <p:cNvSpPr txBox="1"/>
          <p:nvPr/>
        </p:nvSpPr>
        <p:spPr>
          <a:xfrm>
            <a:off x="7549927" y="5385672"/>
            <a:ext cx="452047" cy="338554"/>
          </a:xfrm>
          <a:prstGeom prst="rect">
            <a:avLst/>
          </a:prstGeom>
          <a:noFill/>
        </p:spPr>
        <p:txBody>
          <a:bodyPr wrap="none" rtlCol="0">
            <a:spAutoFit/>
          </a:bodyPr>
          <a:lstStyle/>
          <a:p>
            <a:r>
              <a:rPr lang="en-US" altLang="zh-CN" sz="1600" dirty="0">
                <a:solidFill>
                  <a:srgbClr val="FF0000"/>
                </a:solidFill>
              </a:rPr>
              <a:t>eat</a:t>
            </a:r>
            <a:endParaRPr lang="en-US" sz="1600" dirty="0">
              <a:solidFill>
                <a:srgbClr val="FF0000"/>
              </a:solidFill>
            </a:endParaRPr>
          </a:p>
        </p:txBody>
      </p:sp>
      <p:sp>
        <p:nvSpPr>
          <p:cNvPr id="220" name="Oval 219">
            <a:extLst>
              <a:ext uri="{FF2B5EF4-FFF2-40B4-BE49-F238E27FC236}">
                <a16:creationId xmlns:a16="http://schemas.microsoft.com/office/drawing/2014/main" id="{1ED34F2F-F10F-4E43-8D26-2527D194AE5A}"/>
              </a:ext>
            </a:extLst>
          </p:cNvPr>
          <p:cNvSpPr/>
          <p:nvPr/>
        </p:nvSpPr>
        <p:spPr>
          <a:xfrm>
            <a:off x="6935592" y="4900109"/>
            <a:ext cx="1674853" cy="756438"/>
          </a:xfrm>
          <a:prstGeom prst="ellipse">
            <a:avLst/>
          </a:prstGeom>
          <a:noFill/>
          <a:ln w="57150">
            <a:solidFill>
              <a:srgbClr val="1B8E1D"/>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1" name="Rectangle 220">
            <a:extLst>
              <a:ext uri="{FF2B5EF4-FFF2-40B4-BE49-F238E27FC236}">
                <a16:creationId xmlns:a16="http://schemas.microsoft.com/office/drawing/2014/main" id="{974FFB89-B77E-F544-8626-242A9F4103A2}"/>
              </a:ext>
            </a:extLst>
          </p:cNvPr>
          <p:cNvSpPr/>
          <p:nvPr/>
        </p:nvSpPr>
        <p:spPr>
          <a:xfrm>
            <a:off x="6248929" y="3502190"/>
            <a:ext cx="1976823" cy="369332"/>
          </a:xfrm>
          <a:prstGeom prst="rect">
            <a:avLst/>
          </a:prstGeom>
          <a:ln>
            <a:solidFill>
              <a:schemeClr val="accent1"/>
            </a:solidFill>
          </a:ln>
        </p:spPr>
        <p:txBody>
          <a:bodyPr wrap="none">
            <a:spAutoFit/>
          </a:bodyPr>
          <a:lstStyle/>
          <a:p>
            <a:r>
              <a:rPr lang="en-US" altLang="zh-CN" dirty="0">
                <a:latin typeface="Courier" pitchFamily="2" charset="0"/>
              </a:rPr>
              <a:t>Add</a:t>
            </a:r>
            <a:r>
              <a:rPr lang="en-US" dirty="0">
                <a:latin typeface="Courier" pitchFamily="2" charset="0"/>
              </a:rPr>
              <a:t>ing </a:t>
            </a:r>
            <a:r>
              <a:rPr lang="en-US" altLang="zh-CN" dirty="0">
                <a:latin typeface="Courier" pitchFamily="2" charset="0"/>
              </a:rPr>
              <a:t>“eats”</a:t>
            </a:r>
            <a:endParaRPr lang="en-US" dirty="0">
              <a:effectLst/>
              <a:latin typeface="Courier" pitchFamily="2" charset="0"/>
            </a:endParaRPr>
          </a:p>
        </p:txBody>
      </p:sp>
      <p:grpSp>
        <p:nvGrpSpPr>
          <p:cNvPr id="223" name="Group 222">
            <a:extLst>
              <a:ext uri="{FF2B5EF4-FFF2-40B4-BE49-F238E27FC236}">
                <a16:creationId xmlns:a16="http://schemas.microsoft.com/office/drawing/2014/main" id="{4CB6CE15-85B6-6841-BDAA-CDBB62F889A4}"/>
              </a:ext>
            </a:extLst>
          </p:cNvPr>
          <p:cNvGrpSpPr/>
          <p:nvPr/>
        </p:nvGrpSpPr>
        <p:grpSpPr>
          <a:xfrm>
            <a:off x="6224435" y="5724226"/>
            <a:ext cx="1681740" cy="753909"/>
            <a:chOff x="2969616" y="3369972"/>
            <a:chExt cx="1681740" cy="753909"/>
          </a:xfrm>
        </p:grpSpPr>
        <p:sp>
          <p:nvSpPr>
            <p:cNvPr id="224" name="Oval 223">
              <a:extLst>
                <a:ext uri="{FF2B5EF4-FFF2-40B4-BE49-F238E27FC236}">
                  <a16:creationId xmlns:a16="http://schemas.microsoft.com/office/drawing/2014/main" id="{2A05836E-B9CF-174F-828A-3F6F34410055}"/>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a:extLst>
                <a:ext uri="{FF2B5EF4-FFF2-40B4-BE49-F238E27FC236}">
                  <a16:creationId xmlns:a16="http://schemas.microsoft.com/office/drawing/2014/main" id="{5C571A7C-5301-0B47-877E-2C4C3933175B}"/>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6" name="Rectangle 225">
              <a:extLst>
                <a:ext uri="{FF2B5EF4-FFF2-40B4-BE49-F238E27FC236}">
                  <a16:creationId xmlns:a16="http://schemas.microsoft.com/office/drawing/2014/main" id="{E0C8B3E7-0972-2342-8145-83B10E7C1C9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7" name="Rectangle 226">
              <a:extLst>
                <a:ext uri="{FF2B5EF4-FFF2-40B4-BE49-F238E27FC236}">
                  <a16:creationId xmlns:a16="http://schemas.microsoft.com/office/drawing/2014/main" id="{8DD95F97-D343-D343-97A5-1B3204A87BB0}"/>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8" name="Rectangle 227">
              <a:extLst>
                <a:ext uri="{FF2B5EF4-FFF2-40B4-BE49-F238E27FC236}">
                  <a16:creationId xmlns:a16="http://schemas.microsoft.com/office/drawing/2014/main" id="{473EF68E-C27A-2E44-98D7-C1F8410DDC4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9" name="Rectangle 228">
              <a:extLst>
                <a:ext uri="{FF2B5EF4-FFF2-40B4-BE49-F238E27FC236}">
                  <a16:creationId xmlns:a16="http://schemas.microsoft.com/office/drawing/2014/main" id="{B7C82439-A3CD-B04F-A2F1-022732AA558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0" name="TextBox 229">
              <a:extLst>
                <a:ext uri="{FF2B5EF4-FFF2-40B4-BE49-F238E27FC236}">
                  <a16:creationId xmlns:a16="http://schemas.microsoft.com/office/drawing/2014/main" id="{C34804FF-EB22-884B-9EA0-DFF2F76510CC}"/>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31" name="Straight Connector 230">
            <a:extLst>
              <a:ext uri="{FF2B5EF4-FFF2-40B4-BE49-F238E27FC236}">
                <a16:creationId xmlns:a16="http://schemas.microsoft.com/office/drawing/2014/main" id="{2572EF92-8795-B44C-B7FE-2F9FBC775D79}"/>
              </a:ext>
            </a:extLst>
          </p:cNvPr>
          <p:cNvCxnSpPr>
            <a:cxnSpLocks/>
            <a:endCxn id="224" idx="0"/>
          </p:cNvCxnSpPr>
          <p:nvPr/>
        </p:nvCxnSpPr>
        <p:spPr>
          <a:xfrm flipH="1">
            <a:off x="7065305" y="5355236"/>
            <a:ext cx="940492" cy="36899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5" name="TextBox 234">
            <a:extLst>
              <a:ext uri="{FF2B5EF4-FFF2-40B4-BE49-F238E27FC236}">
                <a16:creationId xmlns:a16="http://schemas.microsoft.com/office/drawing/2014/main" id="{A232AE5E-085D-F343-9DD8-869656D83D75}"/>
              </a:ext>
            </a:extLst>
          </p:cNvPr>
          <p:cNvSpPr txBox="1"/>
          <p:nvPr/>
        </p:nvSpPr>
        <p:spPr>
          <a:xfrm>
            <a:off x="6795249" y="6210649"/>
            <a:ext cx="532197" cy="338554"/>
          </a:xfrm>
          <a:prstGeom prst="rect">
            <a:avLst/>
          </a:prstGeom>
          <a:noFill/>
        </p:spPr>
        <p:txBody>
          <a:bodyPr wrap="none" rtlCol="0">
            <a:spAutoFit/>
          </a:bodyPr>
          <a:lstStyle/>
          <a:p>
            <a:r>
              <a:rPr lang="en-US" altLang="zh-CN" sz="1600" dirty="0">
                <a:solidFill>
                  <a:srgbClr val="FF0000"/>
                </a:solidFill>
              </a:rPr>
              <a:t>eats</a:t>
            </a:r>
            <a:endParaRPr lang="en-US" sz="1600" dirty="0">
              <a:solidFill>
                <a:srgbClr val="FF0000"/>
              </a:solidFill>
            </a:endParaRPr>
          </a:p>
        </p:txBody>
      </p:sp>
      <p:sp>
        <p:nvSpPr>
          <p:cNvPr id="236" name="Oval 235">
            <a:extLst>
              <a:ext uri="{FF2B5EF4-FFF2-40B4-BE49-F238E27FC236}">
                <a16:creationId xmlns:a16="http://schemas.microsoft.com/office/drawing/2014/main" id="{B25619D3-8098-4446-BF86-363962B3C198}"/>
              </a:ext>
            </a:extLst>
          </p:cNvPr>
          <p:cNvSpPr/>
          <p:nvPr/>
        </p:nvSpPr>
        <p:spPr>
          <a:xfrm>
            <a:off x="7853250" y="499220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40" name="Rectangle 239">
            <a:extLst>
              <a:ext uri="{FF2B5EF4-FFF2-40B4-BE49-F238E27FC236}">
                <a16:creationId xmlns:a16="http://schemas.microsoft.com/office/drawing/2014/main" id="{71750D20-108E-B541-89A3-B4EED4044CE9}"/>
              </a:ext>
            </a:extLst>
          </p:cNvPr>
          <p:cNvSpPr/>
          <p:nvPr/>
        </p:nvSpPr>
        <p:spPr>
          <a:xfrm>
            <a:off x="5525898" y="1075433"/>
            <a:ext cx="811854"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O(log</a:t>
            </a:r>
            <a:r>
              <a:rPr lang="zh-CN" altLang="en-US" sz="1400" dirty="0">
                <a:solidFill>
                  <a:schemeClr val="bg1"/>
                </a:solidFill>
                <a:latin typeface="Arial"/>
                <a:cs typeface="Arial"/>
              </a:rPr>
              <a:t> </a:t>
            </a:r>
            <a:r>
              <a:rPr lang="en-US" altLang="zh-CN" sz="1400" dirty="0">
                <a:solidFill>
                  <a:schemeClr val="bg1"/>
                </a:solidFill>
                <a:latin typeface="Arial"/>
                <a:cs typeface="Arial"/>
              </a:rPr>
              <a:t>n)</a:t>
            </a:r>
            <a:endParaRPr lang="en-US" sz="1400" dirty="0">
              <a:solidFill>
                <a:schemeClr val="bg1"/>
              </a:solidFill>
              <a:latin typeface="Arial"/>
              <a:cs typeface="Arial"/>
            </a:endParaRPr>
          </a:p>
        </p:txBody>
      </p:sp>
      <p:sp>
        <p:nvSpPr>
          <p:cNvPr id="241" name="Rectangle 240">
            <a:extLst>
              <a:ext uri="{FF2B5EF4-FFF2-40B4-BE49-F238E27FC236}">
                <a16:creationId xmlns:a16="http://schemas.microsoft.com/office/drawing/2014/main" id="{AD8BC77D-3290-6345-908C-3CA6C208F866}"/>
              </a:ext>
            </a:extLst>
          </p:cNvPr>
          <p:cNvSpPr/>
          <p:nvPr/>
        </p:nvSpPr>
        <p:spPr>
          <a:xfrm>
            <a:off x="2707532" y="3969516"/>
            <a:ext cx="588438"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O(k)</a:t>
            </a:r>
            <a:endParaRPr lang="en-US" sz="1400" dirty="0">
              <a:solidFill>
                <a:schemeClr val="bg1"/>
              </a:solidFill>
              <a:latin typeface="Arial"/>
              <a:cs typeface="Arial"/>
            </a:endParaRPr>
          </a:p>
        </p:txBody>
      </p:sp>
      <p:sp>
        <p:nvSpPr>
          <p:cNvPr id="242" name="Rectangle 241">
            <a:extLst>
              <a:ext uri="{FF2B5EF4-FFF2-40B4-BE49-F238E27FC236}">
                <a16:creationId xmlns:a16="http://schemas.microsoft.com/office/drawing/2014/main" id="{595E6DA4-91A1-BC48-82F3-E82DB0215C34}"/>
              </a:ext>
            </a:extLst>
          </p:cNvPr>
          <p:cNvSpPr/>
          <p:nvPr/>
        </p:nvSpPr>
        <p:spPr>
          <a:xfrm>
            <a:off x="7196851" y="400332"/>
            <a:ext cx="1313180"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re(TRIE)</a:t>
            </a:r>
            <a:r>
              <a:rPr lang="en-US" altLang="zh-CN" dirty="0" err="1">
                <a:solidFill>
                  <a:schemeClr val="accent6"/>
                </a:solidFill>
                <a:latin typeface="Arial" panose="020B0604020202020204" pitchFamily="34" charset="0"/>
                <a:cs typeface="Arial" panose="020B0604020202020204" pitchFamily="34" charset="0"/>
              </a:rPr>
              <a:t>ve</a:t>
            </a:r>
            <a:endParaRPr lang="en-US" dirty="0">
              <a:solidFill>
                <a:schemeClr val="accent6"/>
              </a:solidFill>
              <a:latin typeface="Arial" panose="020B0604020202020204" pitchFamily="34" charset="0"/>
              <a:cs typeface="Arial" panose="020B0604020202020204" pitchFamily="34" charset="0"/>
            </a:endParaRPr>
          </a:p>
        </p:txBody>
      </p:sp>
      <p:sp>
        <p:nvSpPr>
          <p:cNvPr id="248" name="Rectangle 247">
            <a:extLst>
              <a:ext uri="{FF2B5EF4-FFF2-40B4-BE49-F238E27FC236}">
                <a16:creationId xmlns:a16="http://schemas.microsoft.com/office/drawing/2014/main" id="{A1AA134E-2EA3-D740-AD6A-F5DA20B14612}"/>
              </a:ext>
            </a:extLst>
          </p:cNvPr>
          <p:cNvSpPr/>
          <p:nvPr/>
        </p:nvSpPr>
        <p:spPr>
          <a:xfrm>
            <a:off x="5720919" y="3994234"/>
            <a:ext cx="3446777" cy="548868"/>
          </a:xfrm>
          <a:prstGeom prst="rect">
            <a:avLst/>
          </a:prstGeom>
        </p:spPr>
        <p:txBody>
          <a:bodyPr wrap="none">
            <a:spAutoFit/>
          </a:bodyPr>
          <a:lstStyle/>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all</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represent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words</a:t>
            </a:r>
          </a:p>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have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more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than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2</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children</a:t>
            </a:r>
            <a:endParaRPr lang="en-US" sz="1400" dirty="0">
              <a:solidFill>
                <a:schemeClr val="accent6"/>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9" name="Rectangle 248">
                <a:extLst>
                  <a:ext uri="{FF2B5EF4-FFF2-40B4-BE49-F238E27FC236}">
                    <a16:creationId xmlns:a16="http://schemas.microsoft.com/office/drawing/2014/main" id="{ADBAD75A-44F4-754F-8487-488A9489239D}"/>
                  </a:ext>
                </a:extLst>
              </p:cNvPr>
              <p:cNvSpPr/>
              <p:nvPr/>
            </p:nvSpPr>
            <p:spPr>
              <a:xfrm>
                <a:off x="4166539" y="6499101"/>
                <a:ext cx="1846275" cy="338554"/>
              </a:xfrm>
              <a:prstGeom prst="rect">
                <a:avLst/>
              </a:prstGeom>
            </p:spPr>
            <p:txBody>
              <a:bodyPr wrap="none">
                <a:spAutoFit/>
              </a:bodyPr>
              <a:lstStyle/>
              <a:p>
                <a:r>
                  <a:rPr lang="en-US" altLang="zh-CN" sz="1600" dirty="0">
                    <a:solidFill>
                      <a:schemeClr val="accent6"/>
                    </a:solidFill>
                    <a:latin typeface="Arial" panose="020B0604020202020204" pitchFamily="34" charset="0"/>
                    <a:cs typeface="Arial" panose="020B0604020202020204" pitchFamily="34" charset="0"/>
                  </a:rPr>
                  <a:t>log</a:t>
                </a:r>
                <a:r>
                  <a:rPr lang="en-US" altLang="zh-CN" sz="1600" baseline="-25000" dirty="0">
                    <a:solidFill>
                      <a:schemeClr val="accent6"/>
                    </a:solidFill>
                    <a:latin typeface="Arial" panose="020B0604020202020204" pitchFamily="34" charset="0"/>
                    <a:cs typeface="Arial" panose="020B0604020202020204" pitchFamily="34" charset="0"/>
                  </a:rPr>
                  <a:t>2</a:t>
                </a:r>
                <a:r>
                  <a:rPr lang="en-US" altLang="zh-CN" sz="1600" dirty="0">
                    <a:solidFill>
                      <a:schemeClr val="accent6"/>
                    </a:solidFill>
                    <a:latin typeface="Arial" panose="020B0604020202020204" pitchFamily="34" charset="0"/>
                    <a:cs typeface="Arial" panose="020B0604020202020204" pitchFamily="34" charset="0"/>
                  </a:rPr>
                  <a:t>(250000)</a:t>
                </a:r>
                <a:r>
                  <a:rPr lang="zh-CN" altLang="en-US" sz="1600" dirty="0">
                    <a:solidFill>
                      <a:schemeClr val="accent6"/>
                    </a:solidFill>
                    <a:latin typeface="Arial" panose="020B0604020202020204" pitchFamily="34" charset="0"/>
                    <a:cs typeface="Arial" panose="020B0604020202020204" pitchFamily="34" charset="0"/>
                  </a:rPr>
                  <a:t> </a:t>
                </a:r>
                <a14:m>
                  <m:oMath xmlns:m="http://schemas.openxmlformats.org/officeDocument/2006/math">
                    <m:r>
                      <a:rPr lang="zh-CN" altLang="en-US" sz="1600" i="1" smtClean="0">
                        <a:solidFill>
                          <a:schemeClr val="accent6"/>
                        </a:solidFill>
                        <a:latin typeface="Cambria Math" panose="02040503050406030204" pitchFamily="18" charset="0"/>
                        <a:cs typeface="Arial" panose="020B0604020202020204" pitchFamily="34" charset="0"/>
                      </a:rPr>
                      <m:t>≈</m:t>
                    </m:r>
                    <m:r>
                      <a:rPr lang="en-US" altLang="zh-CN" sz="1600" b="0" i="1" smtClean="0">
                        <a:solidFill>
                          <a:schemeClr val="accent6"/>
                        </a:solidFill>
                        <a:latin typeface="Cambria Math" panose="02040503050406030204" pitchFamily="18" charset="0"/>
                        <a:cs typeface="Arial" panose="020B0604020202020204" pitchFamily="34" charset="0"/>
                      </a:rPr>
                      <m:t>18</m:t>
                    </m:r>
                  </m:oMath>
                </a14:m>
                <a:endParaRPr lang="en-US" sz="1600" dirty="0">
                  <a:solidFill>
                    <a:schemeClr val="accent6"/>
                  </a:solidFill>
                  <a:latin typeface="Arial" panose="020B0604020202020204" pitchFamily="34" charset="0"/>
                  <a:cs typeface="Arial" panose="020B0604020202020204" pitchFamily="34" charset="0"/>
                </a:endParaRPr>
              </a:p>
            </p:txBody>
          </p:sp>
        </mc:Choice>
        <mc:Fallback xmlns="">
          <p:sp>
            <p:nvSpPr>
              <p:cNvPr id="249" name="Rectangle 248">
                <a:extLst>
                  <a:ext uri="{FF2B5EF4-FFF2-40B4-BE49-F238E27FC236}">
                    <a16:creationId xmlns:a16="http://schemas.microsoft.com/office/drawing/2014/main" id="{ADBAD75A-44F4-754F-8487-488A9489239D}"/>
                  </a:ext>
                </a:extLst>
              </p:cNvPr>
              <p:cNvSpPr>
                <a:spLocks noRot="1" noChangeAspect="1" noMove="1" noResize="1" noEditPoints="1" noAdjustHandles="1" noChangeArrowheads="1" noChangeShapeType="1" noTextEdit="1"/>
              </p:cNvSpPr>
              <p:nvPr/>
            </p:nvSpPr>
            <p:spPr>
              <a:xfrm>
                <a:off x="4166539" y="6499101"/>
                <a:ext cx="1846275" cy="338554"/>
              </a:xfrm>
              <a:prstGeom prst="rect">
                <a:avLst/>
              </a:prstGeom>
              <a:blipFill>
                <a:blip r:embed="rId3"/>
                <a:stretch>
                  <a:fillRect l="-1370" t="-3704" b="-2592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26F4CE3-E362-683C-ED0A-EF364B14FF3A}"/>
              </a:ext>
            </a:extLst>
          </p:cNvPr>
          <p:cNvSpPr txBox="1"/>
          <p:nvPr/>
        </p:nvSpPr>
        <p:spPr>
          <a:xfrm>
            <a:off x="138571" y="6253797"/>
            <a:ext cx="3982065"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err="1"/>
              <a:t>Trie</a:t>
            </a:r>
            <a:r>
              <a:rPr lang="en-GB" sz="1400" dirty="0"/>
              <a:t> Data Structure (EXPLAINED)</a:t>
            </a:r>
          </a:p>
          <a:p>
            <a:r>
              <a:rPr lang="en-GB" sz="1400" dirty="0">
                <a:hlinkClick r:id="rId4"/>
              </a:rPr>
              <a:t>https://www.youtube.com/watch?v=-urNrIAQnNo</a:t>
            </a:r>
            <a:r>
              <a:rPr lang="en-GB" sz="1400" dirty="0"/>
              <a:t> </a:t>
            </a:r>
            <a:endParaRPr lang="en-SE" sz="1400" dirty="0"/>
          </a:p>
        </p:txBody>
      </p:sp>
    </p:spTree>
    <p:extLst>
      <p:ext uri="{BB962C8B-B14F-4D97-AF65-F5344CB8AC3E}">
        <p14:creationId xmlns:p14="http://schemas.microsoft.com/office/powerpoint/2010/main" val="30640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2"/>
                                        </p:tgtEl>
                                        <p:attrNameLst>
                                          <p:attrName>style.visibility</p:attrName>
                                        </p:attrNameLst>
                                      </p:cBhvr>
                                      <p:to>
                                        <p:strVal val="visible"/>
                                      </p:to>
                                    </p:set>
                                    <p:animEffect transition="in" filter="dissolve">
                                      <p:cBhvr>
                                        <p:cTn id="27" dur="500"/>
                                        <p:tgtEl>
                                          <p:spTgt spid="2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dissolve">
                                      <p:cBhvr>
                                        <p:cTn id="32" dur="500"/>
                                        <p:tgtEl>
                                          <p:spTgt spid="104"/>
                                        </p:tgtEl>
                                      </p:cBhvr>
                                    </p:animEffect>
                                  </p:childTnLst>
                                </p:cTn>
                              </p:par>
                              <p:par>
                                <p:cTn id="33" presetID="9" presetClass="entr" presetSubtype="0" fill="hold" nodeType="withEffect">
                                  <p:stCondLst>
                                    <p:cond delay="0"/>
                                  </p:stCondLst>
                                  <p:childTnLst>
                                    <p:set>
                                      <p:cBhvr>
                                        <p:cTn id="34" dur="1" fill="hold">
                                          <p:stCondLst>
                                            <p:cond delay="0"/>
                                          </p:stCondLst>
                                        </p:cTn>
                                        <p:tgtEl>
                                          <p:spTgt spid="122"/>
                                        </p:tgtEl>
                                        <p:attrNameLst>
                                          <p:attrName>style.visibility</p:attrName>
                                        </p:attrNameLst>
                                      </p:cBhvr>
                                      <p:to>
                                        <p:strVal val="visible"/>
                                      </p:to>
                                    </p:set>
                                    <p:animEffect transition="in" filter="dissolve">
                                      <p:cBhvr>
                                        <p:cTn id="35" dur="500"/>
                                        <p:tgtEl>
                                          <p:spTgt spid="122"/>
                                        </p:tgtEl>
                                      </p:cBhvr>
                                    </p:animEffect>
                                  </p:childTnLst>
                                </p:cTn>
                              </p:par>
                              <p:par>
                                <p:cTn id="36" presetID="9" presetClass="entr" presetSubtype="0" fill="hold" nodeType="with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par>
                                <p:cTn id="39" presetID="9" presetClass="entr" presetSubtype="0" fill="hold" nodeType="withEffect">
                                  <p:stCondLst>
                                    <p:cond delay="0"/>
                                  </p:stCondLst>
                                  <p:childTnLst>
                                    <p:set>
                                      <p:cBhvr>
                                        <p:cTn id="40" dur="1" fill="hold">
                                          <p:stCondLst>
                                            <p:cond delay="0"/>
                                          </p:stCondLst>
                                        </p:cTn>
                                        <p:tgtEl>
                                          <p:spTgt spid="155"/>
                                        </p:tgtEl>
                                        <p:attrNameLst>
                                          <p:attrName>style.visibility</p:attrName>
                                        </p:attrNameLst>
                                      </p:cBhvr>
                                      <p:to>
                                        <p:strVal val="visible"/>
                                      </p:to>
                                    </p:set>
                                    <p:animEffect transition="in" filter="dissolve">
                                      <p:cBhvr>
                                        <p:cTn id="41" dur="500"/>
                                        <p:tgtEl>
                                          <p:spTgt spid="155"/>
                                        </p:tgtEl>
                                      </p:cBhvr>
                                    </p:animEffect>
                                  </p:childTnLst>
                                </p:cTn>
                              </p:par>
                              <p:par>
                                <p:cTn id="42" presetID="9" presetClass="entr" presetSubtype="0" fill="hold" nodeType="withEffect">
                                  <p:stCondLst>
                                    <p:cond delay="0"/>
                                  </p:stCondLst>
                                  <p:childTnLst>
                                    <p:set>
                                      <p:cBhvr>
                                        <p:cTn id="43" dur="1" fill="hold">
                                          <p:stCondLst>
                                            <p:cond delay="0"/>
                                          </p:stCondLst>
                                        </p:cTn>
                                        <p:tgtEl>
                                          <p:spTgt spid="179"/>
                                        </p:tgtEl>
                                        <p:attrNameLst>
                                          <p:attrName>style.visibility</p:attrName>
                                        </p:attrNameLst>
                                      </p:cBhvr>
                                      <p:to>
                                        <p:strVal val="visible"/>
                                      </p:to>
                                    </p:set>
                                    <p:animEffect transition="in" filter="dissolve">
                                      <p:cBhvr>
                                        <p:cTn id="44" dur="500"/>
                                        <p:tgtEl>
                                          <p:spTgt spid="179"/>
                                        </p:tgtEl>
                                      </p:cBhvr>
                                    </p:animEffect>
                                  </p:childTnLst>
                                </p:cTn>
                              </p:par>
                              <p:par>
                                <p:cTn id="45" presetID="9" presetClass="entr" presetSubtype="0" fill="hold" nodeType="withEffect">
                                  <p:stCondLst>
                                    <p:cond delay="0"/>
                                  </p:stCondLst>
                                  <p:childTnLst>
                                    <p:set>
                                      <p:cBhvr>
                                        <p:cTn id="46" dur="1" fill="hold">
                                          <p:stCondLst>
                                            <p:cond delay="0"/>
                                          </p:stCondLst>
                                        </p:cTn>
                                        <p:tgtEl>
                                          <p:spTgt spid="181"/>
                                        </p:tgtEl>
                                        <p:attrNameLst>
                                          <p:attrName>style.visibility</p:attrName>
                                        </p:attrNameLst>
                                      </p:cBhvr>
                                      <p:to>
                                        <p:strVal val="visible"/>
                                      </p:to>
                                    </p:set>
                                    <p:animEffect transition="in" filter="dissolve">
                                      <p:cBhvr>
                                        <p:cTn id="47" dur="500"/>
                                        <p:tgtEl>
                                          <p:spTgt spid="181"/>
                                        </p:tgtEl>
                                      </p:cBhvr>
                                    </p:animEffect>
                                  </p:childTnLst>
                                </p:cTn>
                              </p:par>
                              <p:par>
                                <p:cTn id="48" presetID="9" presetClass="entr" presetSubtype="0" fill="hold" nodeType="withEffect">
                                  <p:stCondLst>
                                    <p:cond delay="0"/>
                                  </p:stCondLst>
                                  <p:childTnLst>
                                    <p:set>
                                      <p:cBhvr>
                                        <p:cTn id="49" dur="1" fill="hold">
                                          <p:stCondLst>
                                            <p:cond delay="0"/>
                                          </p:stCondLst>
                                        </p:cTn>
                                        <p:tgtEl>
                                          <p:spTgt spid="103"/>
                                        </p:tgtEl>
                                        <p:attrNameLst>
                                          <p:attrName>style.visibility</p:attrName>
                                        </p:attrNameLst>
                                      </p:cBhvr>
                                      <p:to>
                                        <p:strVal val="visible"/>
                                      </p:to>
                                    </p:set>
                                    <p:animEffect transition="in" filter="dissolve">
                                      <p:cBhvr>
                                        <p:cTn id="50" dur="500"/>
                                        <p:tgtEl>
                                          <p:spTgt spid="103"/>
                                        </p:tgtEl>
                                      </p:cBhvr>
                                    </p:animEffect>
                                  </p:childTnLst>
                                </p:cTn>
                              </p:par>
                              <p:par>
                                <p:cTn id="51" presetID="9" presetClass="entr" presetSubtype="0" fill="hold" nodeType="withEffect">
                                  <p:stCondLst>
                                    <p:cond delay="0"/>
                                  </p:stCondLst>
                                  <p:childTnLst>
                                    <p:set>
                                      <p:cBhvr>
                                        <p:cTn id="52" dur="1" fill="hold">
                                          <p:stCondLst>
                                            <p:cond delay="0"/>
                                          </p:stCondLst>
                                        </p:cTn>
                                        <p:tgtEl>
                                          <p:spTgt spid="186"/>
                                        </p:tgtEl>
                                        <p:attrNameLst>
                                          <p:attrName>style.visibility</p:attrName>
                                        </p:attrNameLst>
                                      </p:cBhvr>
                                      <p:to>
                                        <p:strVal val="visible"/>
                                      </p:to>
                                    </p:set>
                                    <p:animEffect transition="in" filter="dissolve">
                                      <p:cBhvr>
                                        <p:cTn id="53" dur="500"/>
                                        <p:tgtEl>
                                          <p:spTgt spid="186"/>
                                        </p:tgtEl>
                                      </p:cBhvr>
                                    </p:animEffect>
                                  </p:childTnLst>
                                </p:cTn>
                              </p:par>
                              <p:par>
                                <p:cTn id="54" presetID="9" presetClass="entr" presetSubtype="0" fill="hold" nodeType="with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dissolve">
                                      <p:cBhvr>
                                        <p:cTn id="56" dur="500"/>
                                        <p:tgtEl>
                                          <p:spTgt spid="106"/>
                                        </p:tgtEl>
                                      </p:cBhvr>
                                    </p:animEffect>
                                  </p:childTnLst>
                                </p:cTn>
                              </p:par>
                              <p:par>
                                <p:cTn id="57" presetID="9" presetClass="entr" presetSubtype="0" fill="hold" nodeType="withEffect">
                                  <p:stCondLst>
                                    <p:cond delay="0"/>
                                  </p:stCondLst>
                                  <p:childTnLst>
                                    <p:set>
                                      <p:cBhvr>
                                        <p:cTn id="58" dur="1" fill="hold">
                                          <p:stCondLst>
                                            <p:cond delay="0"/>
                                          </p:stCondLst>
                                        </p:cTn>
                                        <p:tgtEl>
                                          <p:spTgt spid="189"/>
                                        </p:tgtEl>
                                        <p:attrNameLst>
                                          <p:attrName>style.visibility</p:attrName>
                                        </p:attrNameLst>
                                      </p:cBhvr>
                                      <p:to>
                                        <p:strVal val="visible"/>
                                      </p:to>
                                    </p:set>
                                    <p:animEffect transition="in" filter="dissolve">
                                      <p:cBhvr>
                                        <p:cTn id="59" dur="500"/>
                                        <p:tgtEl>
                                          <p:spTgt spid="189"/>
                                        </p:tgtEl>
                                      </p:cBhvr>
                                    </p:animEffect>
                                  </p:childTnLst>
                                </p:cTn>
                              </p:par>
                              <p:par>
                                <p:cTn id="60" presetID="9" presetClass="entr" presetSubtype="0" fill="hold" nodeType="withEffect">
                                  <p:stCondLst>
                                    <p:cond delay="0"/>
                                  </p:stCondLst>
                                  <p:childTnLst>
                                    <p:set>
                                      <p:cBhvr>
                                        <p:cTn id="61" dur="1" fill="hold">
                                          <p:stCondLst>
                                            <p:cond delay="0"/>
                                          </p:stCondLst>
                                        </p:cTn>
                                        <p:tgtEl>
                                          <p:spTgt spid="114"/>
                                        </p:tgtEl>
                                        <p:attrNameLst>
                                          <p:attrName>style.visibility</p:attrName>
                                        </p:attrNameLst>
                                      </p:cBhvr>
                                      <p:to>
                                        <p:strVal val="visible"/>
                                      </p:to>
                                    </p:set>
                                    <p:animEffect transition="in" filter="dissolve">
                                      <p:cBhvr>
                                        <p:cTn id="62" dur="500"/>
                                        <p:tgtEl>
                                          <p:spTgt spid="114"/>
                                        </p:tgtEl>
                                      </p:cBhvr>
                                    </p:animEffect>
                                  </p:childTnLst>
                                </p:cTn>
                              </p:par>
                              <p:par>
                                <p:cTn id="63" presetID="9" presetClass="entr" presetSubtype="0" fill="hold" nodeType="withEffect">
                                  <p:stCondLst>
                                    <p:cond delay="0"/>
                                  </p:stCondLst>
                                  <p:childTnLst>
                                    <p:set>
                                      <p:cBhvr>
                                        <p:cTn id="64" dur="1" fill="hold">
                                          <p:stCondLst>
                                            <p:cond delay="0"/>
                                          </p:stCondLst>
                                        </p:cTn>
                                        <p:tgtEl>
                                          <p:spTgt spid="139"/>
                                        </p:tgtEl>
                                        <p:attrNameLst>
                                          <p:attrName>style.visibility</p:attrName>
                                        </p:attrNameLst>
                                      </p:cBhvr>
                                      <p:to>
                                        <p:strVal val="visible"/>
                                      </p:to>
                                    </p:set>
                                    <p:animEffect transition="in" filter="dissolve">
                                      <p:cBhvr>
                                        <p:cTn id="65" dur="500"/>
                                        <p:tgtEl>
                                          <p:spTgt spid="139"/>
                                        </p:tgtEl>
                                      </p:cBhvr>
                                    </p:animEffect>
                                  </p:childTnLst>
                                </p:cTn>
                              </p:par>
                              <p:par>
                                <p:cTn id="66" presetID="9" presetClass="entr" presetSubtype="0" fill="hold" nodeType="withEffect">
                                  <p:stCondLst>
                                    <p:cond delay="0"/>
                                  </p:stCondLst>
                                  <p:childTnLst>
                                    <p:set>
                                      <p:cBhvr>
                                        <p:cTn id="67" dur="1" fill="hold">
                                          <p:stCondLst>
                                            <p:cond delay="0"/>
                                          </p:stCondLst>
                                        </p:cTn>
                                        <p:tgtEl>
                                          <p:spTgt spid="192"/>
                                        </p:tgtEl>
                                        <p:attrNameLst>
                                          <p:attrName>style.visibility</p:attrName>
                                        </p:attrNameLst>
                                      </p:cBhvr>
                                      <p:to>
                                        <p:strVal val="visible"/>
                                      </p:to>
                                    </p:set>
                                    <p:animEffect transition="in" filter="dissolve">
                                      <p:cBhvr>
                                        <p:cTn id="68" dur="500"/>
                                        <p:tgtEl>
                                          <p:spTgt spid="192"/>
                                        </p:tgtEl>
                                      </p:cBhvr>
                                    </p:animEffect>
                                  </p:childTnLst>
                                </p:cTn>
                              </p:par>
                              <p:par>
                                <p:cTn id="69" presetID="9" presetClass="entr" presetSubtype="0" fill="hold" nodeType="withEffect">
                                  <p:stCondLst>
                                    <p:cond delay="0"/>
                                  </p:stCondLst>
                                  <p:childTnLst>
                                    <p:set>
                                      <p:cBhvr>
                                        <p:cTn id="70" dur="1" fill="hold">
                                          <p:stCondLst>
                                            <p:cond delay="0"/>
                                          </p:stCondLst>
                                        </p:cTn>
                                        <p:tgtEl>
                                          <p:spTgt spid="193"/>
                                        </p:tgtEl>
                                        <p:attrNameLst>
                                          <p:attrName>style.visibility</p:attrName>
                                        </p:attrNameLst>
                                      </p:cBhvr>
                                      <p:to>
                                        <p:strVal val="visible"/>
                                      </p:to>
                                    </p:set>
                                    <p:animEffect transition="in" filter="dissolve">
                                      <p:cBhvr>
                                        <p:cTn id="71" dur="500"/>
                                        <p:tgtEl>
                                          <p:spTgt spid="193"/>
                                        </p:tgtEl>
                                      </p:cBhvr>
                                    </p:animEffect>
                                  </p:childTnLst>
                                </p:cTn>
                              </p:par>
                              <p:par>
                                <p:cTn id="72" presetID="9" presetClass="entr" presetSubtype="0" fill="hold" nodeType="withEffect">
                                  <p:stCondLst>
                                    <p:cond delay="0"/>
                                  </p:stCondLst>
                                  <p:childTnLst>
                                    <p:set>
                                      <p:cBhvr>
                                        <p:cTn id="73" dur="1" fill="hold">
                                          <p:stCondLst>
                                            <p:cond delay="0"/>
                                          </p:stCondLst>
                                        </p:cTn>
                                        <p:tgtEl>
                                          <p:spTgt spid="194"/>
                                        </p:tgtEl>
                                        <p:attrNameLst>
                                          <p:attrName>style.visibility</p:attrName>
                                        </p:attrNameLst>
                                      </p:cBhvr>
                                      <p:to>
                                        <p:strVal val="visible"/>
                                      </p:to>
                                    </p:set>
                                    <p:animEffect transition="in" filter="dissolve">
                                      <p:cBhvr>
                                        <p:cTn id="74" dur="500"/>
                                        <p:tgtEl>
                                          <p:spTgt spid="194"/>
                                        </p:tgtEl>
                                      </p:cBhvr>
                                    </p:animEffect>
                                  </p:childTnLst>
                                </p:cTn>
                              </p:par>
                              <p:par>
                                <p:cTn id="75" presetID="9" presetClass="entr" presetSubtype="0" fill="hold" nodeType="withEffect">
                                  <p:stCondLst>
                                    <p:cond delay="0"/>
                                  </p:stCondLst>
                                  <p:childTnLst>
                                    <p:set>
                                      <p:cBhvr>
                                        <p:cTn id="76" dur="1" fill="hold">
                                          <p:stCondLst>
                                            <p:cond delay="0"/>
                                          </p:stCondLst>
                                        </p:cTn>
                                        <p:tgtEl>
                                          <p:spTgt spid="195"/>
                                        </p:tgtEl>
                                        <p:attrNameLst>
                                          <p:attrName>style.visibility</p:attrName>
                                        </p:attrNameLst>
                                      </p:cBhvr>
                                      <p:to>
                                        <p:strVal val="visible"/>
                                      </p:to>
                                    </p:set>
                                    <p:animEffect transition="in" filter="dissolve">
                                      <p:cBhvr>
                                        <p:cTn id="77" dur="500"/>
                                        <p:tgtEl>
                                          <p:spTgt spid="195"/>
                                        </p:tgtEl>
                                      </p:cBhvr>
                                    </p:animEffect>
                                  </p:childTnLst>
                                </p:cTn>
                              </p:par>
                              <p:par>
                                <p:cTn id="78" presetID="9" presetClass="entr" presetSubtype="0" fill="hold" nodeType="withEffect">
                                  <p:stCondLst>
                                    <p:cond delay="0"/>
                                  </p:stCondLst>
                                  <p:childTnLst>
                                    <p:set>
                                      <p:cBhvr>
                                        <p:cTn id="79" dur="1" fill="hold">
                                          <p:stCondLst>
                                            <p:cond delay="0"/>
                                          </p:stCondLst>
                                        </p:cTn>
                                        <p:tgtEl>
                                          <p:spTgt spid="196"/>
                                        </p:tgtEl>
                                        <p:attrNameLst>
                                          <p:attrName>style.visibility</p:attrName>
                                        </p:attrNameLst>
                                      </p:cBhvr>
                                      <p:to>
                                        <p:strVal val="visible"/>
                                      </p:to>
                                    </p:set>
                                    <p:animEffect transition="in" filter="dissolve">
                                      <p:cBhvr>
                                        <p:cTn id="80" dur="500"/>
                                        <p:tgtEl>
                                          <p:spTgt spid="19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294"/>
                                        </p:tgtEl>
                                        <p:attrNameLst>
                                          <p:attrName>style.visibility</p:attrName>
                                        </p:attrNameLst>
                                      </p:cBhvr>
                                      <p:to>
                                        <p:strVal val="visible"/>
                                      </p:to>
                                    </p:set>
                                    <p:animEffect transition="in" filter="dissolve">
                                      <p:cBhvr>
                                        <p:cTn id="83" dur="500"/>
                                        <p:tgtEl>
                                          <p:spTgt spid="12294"/>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11"/>
                                        </p:tgtEl>
                                        <p:attrNameLst>
                                          <p:attrName>style.visibility</p:attrName>
                                        </p:attrNameLst>
                                      </p:cBhvr>
                                      <p:to>
                                        <p:strVal val="visible"/>
                                      </p:to>
                                    </p:set>
                                    <p:animEffect transition="in" filter="dissolve">
                                      <p:cBhvr>
                                        <p:cTn id="86" dur="500"/>
                                        <p:tgtEl>
                                          <p:spTgt spid="211"/>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12"/>
                                        </p:tgtEl>
                                        <p:attrNameLst>
                                          <p:attrName>style.visibility</p:attrName>
                                        </p:attrNameLst>
                                      </p:cBhvr>
                                      <p:to>
                                        <p:strVal val="visible"/>
                                      </p:to>
                                    </p:set>
                                    <p:animEffect transition="in" filter="dissolve">
                                      <p:cBhvr>
                                        <p:cTn id="89" dur="500"/>
                                        <p:tgtEl>
                                          <p:spTgt spid="212"/>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13"/>
                                        </p:tgtEl>
                                        <p:attrNameLst>
                                          <p:attrName>style.visibility</p:attrName>
                                        </p:attrNameLst>
                                      </p:cBhvr>
                                      <p:to>
                                        <p:strVal val="visible"/>
                                      </p:to>
                                    </p:set>
                                    <p:animEffect transition="in" filter="dissolve">
                                      <p:cBhvr>
                                        <p:cTn id="92" dur="500"/>
                                        <p:tgtEl>
                                          <p:spTgt spid="213"/>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15"/>
                                        </p:tgtEl>
                                        <p:attrNameLst>
                                          <p:attrName>style.visibility</p:attrName>
                                        </p:attrNameLst>
                                      </p:cBhvr>
                                      <p:to>
                                        <p:strVal val="visible"/>
                                      </p:to>
                                    </p:set>
                                    <p:animEffect transition="in" filter="dissolve">
                                      <p:cBhvr>
                                        <p:cTn id="95" dur="500"/>
                                        <p:tgtEl>
                                          <p:spTgt spid="21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14"/>
                                        </p:tgtEl>
                                        <p:attrNameLst>
                                          <p:attrName>style.visibility</p:attrName>
                                        </p:attrNameLst>
                                      </p:cBhvr>
                                      <p:to>
                                        <p:strVal val="visible"/>
                                      </p:to>
                                    </p:set>
                                    <p:animEffect transition="in" filter="dissolve">
                                      <p:cBhvr>
                                        <p:cTn id="98" dur="500"/>
                                        <p:tgtEl>
                                          <p:spTgt spid="214"/>
                                        </p:tgtEl>
                                      </p:cBhvr>
                                    </p:animEffect>
                                  </p:childTnLst>
                                </p:cTn>
                              </p:par>
                              <p:par>
                                <p:cTn id="99" presetID="9" presetClass="entr" presetSubtype="0" fill="hold" nodeType="withEffect">
                                  <p:stCondLst>
                                    <p:cond delay="0"/>
                                  </p:stCondLst>
                                  <p:childTnLst>
                                    <p:set>
                                      <p:cBhvr>
                                        <p:cTn id="100" dur="1" fill="hold">
                                          <p:stCondLst>
                                            <p:cond delay="0"/>
                                          </p:stCondLst>
                                        </p:cTn>
                                        <p:tgtEl>
                                          <p:spTgt spid="147"/>
                                        </p:tgtEl>
                                        <p:attrNameLst>
                                          <p:attrName>style.visibility</p:attrName>
                                        </p:attrNameLst>
                                      </p:cBhvr>
                                      <p:to>
                                        <p:strVal val="visible"/>
                                      </p:to>
                                    </p:set>
                                    <p:animEffect transition="in" filter="dissolve">
                                      <p:cBhvr>
                                        <p:cTn id="101" dur="500"/>
                                        <p:tgtEl>
                                          <p:spTgt spid="147"/>
                                        </p:tgtEl>
                                      </p:cBhvr>
                                    </p:animEffect>
                                  </p:childTnLst>
                                </p:cTn>
                              </p:par>
                              <p:par>
                                <p:cTn id="102" presetID="9" presetClass="entr" presetSubtype="0" fill="hold" nodeType="withEffect">
                                  <p:stCondLst>
                                    <p:cond delay="0"/>
                                  </p:stCondLst>
                                  <p:childTnLst>
                                    <p:set>
                                      <p:cBhvr>
                                        <p:cTn id="103" dur="1" fill="hold">
                                          <p:stCondLst>
                                            <p:cond delay="0"/>
                                          </p:stCondLst>
                                        </p:cTn>
                                        <p:tgtEl>
                                          <p:spTgt spid="171"/>
                                        </p:tgtEl>
                                        <p:attrNameLst>
                                          <p:attrName>style.visibility</p:attrName>
                                        </p:attrNameLst>
                                      </p:cBhvr>
                                      <p:to>
                                        <p:strVal val="visible"/>
                                      </p:to>
                                    </p:set>
                                    <p:animEffect transition="in" filter="dissolve">
                                      <p:cBhvr>
                                        <p:cTn id="104" dur="500"/>
                                        <p:tgtEl>
                                          <p:spTgt spid="171"/>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48"/>
                                        </p:tgtEl>
                                        <p:attrNameLst>
                                          <p:attrName>style.visibility</p:attrName>
                                        </p:attrNameLst>
                                      </p:cBhvr>
                                      <p:to>
                                        <p:strVal val="visible"/>
                                      </p:to>
                                    </p:set>
                                    <p:animEffect transition="in" filter="dissolve">
                                      <p:cBhvr>
                                        <p:cTn id="109" dur="500"/>
                                        <p:tgtEl>
                                          <p:spTgt spid="248"/>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12301"/>
                                        </p:tgtEl>
                                        <p:attrNameLst>
                                          <p:attrName>style.visibility</p:attrName>
                                        </p:attrNameLst>
                                      </p:cBhvr>
                                      <p:to>
                                        <p:strVal val="visible"/>
                                      </p:to>
                                    </p:set>
                                    <p:animEffect transition="in" filter="dissolve">
                                      <p:cBhvr>
                                        <p:cTn id="114" dur="500"/>
                                        <p:tgtEl>
                                          <p:spTgt spid="1230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17"/>
                                        </p:tgtEl>
                                        <p:attrNameLst>
                                          <p:attrName>style.visibility</p:attrName>
                                        </p:attrNameLst>
                                      </p:cBhvr>
                                      <p:to>
                                        <p:strVal val="visible"/>
                                      </p:to>
                                    </p:set>
                                    <p:animEffect transition="in" filter="dissolve">
                                      <p:cBhvr>
                                        <p:cTn id="119" dur="500"/>
                                        <p:tgtEl>
                                          <p:spTgt spid="217"/>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18"/>
                                        </p:tgtEl>
                                        <p:attrNameLst>
                                          <p:attrName>style.visibility</p:attrName>
                                        </p:attrNameLst>
                                      </p:cBhvr>
                                      <p:to>
                                        <p:strVal val="visible"/>
                                      </p:to>
                                    </p:set>
                                    <p:animEffect transition="in" filter="dissolve">
                                      <p:cBhvr>
                                        <p:cTn id="124" dur="500"/>
                                        <p:tgtEl>
                                          <p:spTgt spid="218"/>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19"/>
                                        </p:tgtEl>
                                        <p:attrNameLst>
                                          <p:attrName>style.visibility</p:attrName>
                                        </p:attrNameLst>
                                      </p:cBhvr>
                                      <p:to>
                                        <p:strVal val="visible"/>
                                      </p:to>
                                    </p:set>
                                    <p:animEffect transition="in" filter="dissolve">
                                      <p:cBhvr>
                                        <p:cTn id="129" dur="500"/>
                                        <p:tgtEl>
                                          <p:spTgt spid="219"/>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220"/>
                                        </p:tgtEl>
                                        <p:attrNameLst>
                                          <p:attrName>style.visibility</p:attrName>
                                        </p:attrNameLst>
                                      </p:cBhvr>
                                      <p:to>
                                        <p:strVal val="visible"/>
                                      </p:to>
                                    </p:set>
                                    <p:animEffect transition="in" filter="dissolve">
                                      <p:cBhvr>
                                        <p:cTn id="134" dur="500"/>
                                        <p:tgtEl>
                                          <p:spTgt spid="220"/>
                                        </p:tgtEl>
                                      </p:cBhvr>
                                    </p:animEffect>
                                  </p:childTnLst>
                                  <p:subTnLst>
                                    <p:set>
                                      <p:cBhvr override="childStyle">
                                        <p:cTn dur="1" fill="hold" display="0" masterRel="nextClick" afterEffect="1"/>
                                        <p:tgtEl>
                                          <p:spTgt spid="220"/>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21"/>
                                        </p:tgtEl>
                                        <p:attrNameLst>
                                          <p:attrName>style.visibility</p:attrName>
                                        </p:attrNameLst>
                                      </p:cBhvr>
                                      <p:to>
                                        <p:strVal val="visible"/>
                                      </p:to>
                                    </p:set>
                                    <p:animEffect transition="in" filter="dissolve">
                                      <p:cBhvr>
                                        <p:cTn id="139" dur="500"/>
                                        <p:tgtEl>
                                          <p:spTgt spid="22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236"/>
                                        </p:tgtEl>
                                        <p:attrNameLst>
                                          <p:attrName>style.visibility</p:attrName>
                                        </p:attrNameLst>
                                      </p:cBhvr>
                                      <p:to>
                                        <p:strVal val="visible"/>
                                      </p:to>
                                    </p:set>
                                    <p:animEffect transition="in" filter="dissolve">
                                      <p:cBhvr>
                                        <p:cTn id="144" dur="500"/>
                                        <p:tgtEl>
                                          <p:spTgt spid="236"/>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231"/>
                                        </p:tgtEl>
                                        <p:attrNameLst>
                                          <p:attrName>style.visibility</p:attrName>
                                        </p:attrNameLst>
                                      </p:cBhvr>
                                      <p:to>
                                        <p:strVal val="visible"/>
                                      </p:to>
                                    </p:set>
                                    <p:animEffect transition="in" filter="dissolve">
                                      <p:cBhvr>
                                        <p:cTn id="149" dur="500"/>
                                        <p:tgtEl>
                                          <p:spTgt spid="231"/>
                                        </p:tgtEl>
                                      </p:cBhvr>
                                    </p:animEffect>
                                  </p:childTnLst>
                                </p:cTn>
                              </p:par>
                              <p:par>
                                <p:cTn id="150" presetID="9" presetClass="entr" presetSubtype="0" fill="hold" nodeType="withEffect">
                                  <p:stCondLst>
                                    <p:cond delay="0"/>
                                  </p:stCondLst>
                                  <p:childTnLst>
                                    <p:set>
                                      <p:cBhvr>
                                        <p:cTn id="151" dur="1" fill="hold">
                                          <p:stCondLst>
                                            <p:cond delay="0"/>
                                          </p:stCondLst>
                                        </p:cTn>
                                        <p:tgtEl>
                                          <p:spTgt spid="223"/>
                                        </p:tgtEl>
                                        <p:attrNameLst>
                                          <p:attrName>style.visibility</p:attrName>
                                        </p:attrNameLst>
                                      </p:cBhvr>
                                      <p:to>
                                        <p:strVal val="visible"/>
                                      </p:to>
                                    </p:set>
                                    <p:animEffect transition="in" filter="dissolve">
                                      <p:cBhvr>
                                        <p:cTn id="152" dur="500"/>
                                        <p:tgtEl>
                                          <p:spTgt spid="22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235"/>
                                        </p:tgtEl>
                                        <p:attrNameLst>
                                          <p:attrName>style.visibility</p:attrName>
                                        </p:attrNameLst>
                                      </p:cBhvr>
                                      <p:to>
                                        <p:strVal val="visible"/>
                                      </p:to>
                                    </p:set>
                                    <p:animEffect transition="in" filter="dissolve">
                                      <p:cBhvr>
                                        <p:cTn id="155" dur="500"/>
                                        <p:tgtEl>
                                          <p:spTgt spid="235"/>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240"/>
                                        </p:tgtEl>
                                        <p:attrNameLst>
                                          <p:attrName>style.visibility</p:attrName>
                                        </p:attrNameLst>
                                      </p:cBhvr>
                                      <p:to>
                                        <p:strVal val="visible"/>
                                      </p:to>
                                    </p:set>
                                    <p:animEffect transition="in" filter="dissolve">
                                      <p:cBhvr>
                                        <p:cTn id="160" dur="500"/>
                                        <p:tgtEl>
                                          <p:spTgt spid="240"/>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241"/>
                                        </p:tgtEl>
                                        <p:attrNameLst>
                                          <p:attrName>style.visibility</p:attrName>
                                        </p:attrNameLst>
                                      </p:cBhvr>
                                      <p:to>
                                        <p:strVal val="visible"/>
                                      </p:to>
                                    </p:set>
                                    <p:animEffect transition="in" filter="dissolve">
                                      <p:cBhvr>
                                        <p:cTn id="165" dur="500"/>
                                        <p:tgtEl>
                                          <p:spTgt spid="241"/>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249"/>
                                        </p:tgtEl>
                                        <p:attrNameLst>
                                          <p:attrName>style.visibility</p:attrName>
                                        </p:attrNameLst>
                                      </p:cBhvr>
                                      <p:to>
                                        <p:strVal val="visible"/>
                                      </p:to>
                                    </p:set>
                                    <p:animEffect transition="in" filter="dissolve">
                                      <p:cBhvr>
                                        <p:cTn id="170"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P spid="12294" grpId="0"/>
      <p:bldP spid="211" grpId="0"/>
      <p:bldP spid="212" grpId="0"/>
      <p:bldP spid="213" grpId="0"/>
      <p:bldP spid="215" grpId="0"/>
      <p:bldP spid="12301" grpId="0" animBg="1"/>
      <p:bldP spid="217" grpId="0" animBg="1"/>
      <p:bldP spid="218" grpId="0" animBg="1"/>
      <p:bldP spid="219" grpId="0" animBg="1"/>
      <p:bldP spid="214" grpId="0"/>
      <p:bldP spid="220" grpId="0" animBg="1"/>
      <p:bldP spid="221" grpId="0" animBg="1"/>
      <p:bldP spid="235" grpId="0"/>
      <p:bldP spid="236" grpId="0" animBg="1"/>
      <p:bldP spid="240" grpId="0" animBg="1"/>
      <p:bldP spid="241" grpId="0" animBg="1"/>
      <p:bldP spid="242" grpId="0"/>
      <p:bldP spid="248" grpId="0"/>
      <p:bldP spid="2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F883-6BF6-A344-9EE2-22CC91244EB0}"/>
              </a:ext>
            </a:extLst>
          </p:cNvPr>
          <p:cNvSpPr>
            <a:spLocks noGrp="1"/>
          </p:cNvSpPr>
          <p:nvPr>
            <p:ph type="title"/>
          </p:nvPr>
        </p:nvSpPr>
        <p:spPr/>
        <p:txBody>
          <a:bodyPr>
            <a:normAutofit/>
          </a:bodyPr>
          <a:lstStyle/>
          <a:p>
            <a:r>
              <a:rPr lang="en-US" dirty="0"/>
              <a:t>Binary Trees</a:t>
            </a:r>
          </a:p>
        </p:txBody>
      </p:sp>
      <p:grpSp>
        <p:nvGrpSpPr>
          <p:cNvPr id="4" name="Group 3">
            <a:extLst>
              <a:ext uri="{FF2B5EF4-FFF2-40B4-BE49-F238E27FC236}">
                <a16:creationId xmlns:a16="http://schemas.microsoft.com/office/drawing/2014/main" id="{D14FABBB-78E5-2B4C-AA64-8D6A01FF6306}"/>
              </a:ext>
            </a:extLst>
          </p:cNvPr>
          <p:cNvGrpSpPr/>
          <p:nvPr/>
        </p:nvGrpSpPr>
        <p:grpSpPr>
          <a:xfrm>
            <a:off x="566073" y="1540780"/>
            <a:ext cx="2802467" cy="2075773"/>
            <a:chOff x="992359" y="1297931"/>
            <a:chExt cx="2802467" cy="2075773"/>
          </a:xfrm>
        </p:grpSpPr>
        <p:sp>
          <p:nvSpPr>
            <p:cNvPr id="5" name="object 8">
              <a:extLst>
                <a:ext uri="{FF2B5EF4-FFF2-40B4-BE49-F238E27FC236}">
                  <a16:creationId xmlns:a16="http://schemas.microsoft.com/office/drawing/2014/main" id="{9BE536FD-C8B3-4046-A4D2-6BC07F5E44BE}"/>
                </a:ext>
              </a:extLst>
            </p:cNvPr>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B1D0480B-F6AA-AA48-946D-DDAF1F4D7106}"/>
                </a:ext>
              </a:extLst>
            </p:cNvPr>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a:extLst>
                <a:ext uri="{FF2B5EF4-FFF2-40B4-BE49-F238E27FC236}">
                  <a16:creationId xmlns:a16="http://schemas.microsoft.com/office/drawing/2014/main" id="{471DB693-01B8-C94F-B7B9-8FD327388B4B}"/>
                </a:ext>
              </a:extLst>
            </p:cNvPr>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0A3CA81E-9278-0444-B63B-36B7DF48BD49}"/>
                </a:ext>
              </a:extLst>
            </p:cNvPr>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a:extLst>
                <a:ext uri="{FF2B5EF4-FFF2-40B4-BE49-F238E27FC236}">
                  <a16:creationId xmlns:a16="http://schemas.microsoft.com/office/drawing/2014/main" id="{5D014C52-9463-0B41-81F2-C11308E23B33}"/>
                </a:ext>
              </a:extLst>
            </p:cNvPr>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a:extLst>
                <a:ext uri="{FF2B5EF4-FFF2-40B4-BE49-F238E27FC236}">
                  <a16:creationId xmlns:a16="http://schemas.microsoft.com/office/drawing/2014/main" id="{C91F3A17-5FF6-E94D-A0D9-9E5935616322}"/>
                </a:ext>
              </a:extLst>
            </p:cNvPr>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a:extLst>
                <a:ext uri="{FF2B5EF4-FFF2-40B4-BE49-F238E27FC236}">
                  <a16:creationId xmlns:a16="http://schemas.microsoft.com/office/drawing/2014/main" id="{A8D2DFA8-6BA3-9644-B1D7-A2270EAF7002}"/>
                </a:ext>
              </a:extLst>
            </p:cNvPr>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a:extLst>
                <a:ext uri="{FF2B5EF4-FFF2-40B4-BE49-F238E27FC236}">
                  <a16:creationId xmlns:a16="http://schemas.microsoft.com/office/drawing/2014/main" id="{130FD28D-3733-824A-A521-AAD087E2179A}"/>
                </a:ext>
              </a:extLst>
            </p:cNvPr>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grpSp>
      <p:sp>
        <p:nvSpPr>
          <p:cNvPr id="14" name="TextBox 13">
            <a:extLst>
              <a:ext uri="{FF2B5EF4-FFF2-40B4-BE49-F238E27FC236}">
                <a16:creationId xmlns:a16="http://schemas.microsoft.com/office/drawing/2014/main" id="{5D03962B-A3B9-6043-986D-190C44F8A695}"/>
              </a:ext>
            </a:extLst>
          </p:cNvPr>
          <p:cNvSpPr txBox="1"/>
          <p:nvPr/>
        </p:nvSpPr>
        <p:spPr>
          <a:xfrm>
            <a:off x="1349832" y="1139224"/>
            <a:ext cx="1320939"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Generic Tree</a:t>
            </a:r>
          </a:p>
        </p:txBody>
      </p:sp>
      <p:sp>
        <p:nvSpPr>
          <p:cNvPr id="15" name="TextBox 14">
            <a:extLst>
              <a:ext uri="{FF2B5EF4-FFF2-40B4-BE49-F238E27FC236}">
                <a16:creationId xmlns:a16="http://schemas.microsoft.com/office/drawing/2014/main" id="{FE9C7507-623C-BB40-84A7-22106AF2CDA4}"/>
              </a:ext>
            </a:extLst>
          </p:cNvPr>
          <p:cNvSpPr txBox="1"/>
          <p:nvPr/>
        </p:nvSpPr>
        <p:spPr>
          <a:xfrm>
            <a:off x="3156147" y="1537042"/>
            <a:ext cx="2310864"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any number of children</a:t>
            </a:r>
          </a:p>
        </p:txBody>
      </p:sp>
      <p:sp>
        <p:nvSpPr>
          <p:cNvPr id="19" name="object 11">
            <a:extLst>
              <a:ext uri="{FF2B5EF4-FFF2-40B4-BE49-F238E27FC236}">
                <a16:creationId xmlns:a16="http://schemas.microsoft.com/office/drawing/2014/main" id="{C0C7D399-815B-AA41-A341-C2B3515A4CF5}"/>
              </a:ext>
            </a:extLst>
          </p:cNvPr>
          <p:cNvSpPr/>
          <p:nvPr/>
        </p:nvSpPr>
        <p:spPr>
          <a:xfrm flipH="1">
            <a:off x="5168320" y="5309956"/>
            <a:ext cx="295311" cy="430865"/>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9">
            <a:extLst>
              <a:ext uri="{FF2B5EF4-FFF2-40B4-BE49-F238E27FC236}">
                <a16:creationId xmlns:a16="http://schemas.microsoft.com/office/drawing/2014/main" id="{D5C1558C-4A2E-104F-BE9A-60B52AD67DBF}"/>
              </a:ext>
            </a:extLst>
          </p:cNvPr>
          <p:cNvSpPr/>
          <p:nvPr/>
        </p:nvSpPr>
        <p:spPr>
          <a:xfrm>
            <a:off x="4120260" y="407666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2" name="object 22">
            <a:extLst>
              <a:ext uri="{FF2B5EF4-FFF2-40B4-BE49-F238E27FC236}">
                <a16:creationId xmlns:a16="http://schemas.microsoft.com/office/drawing/2014/main" id="{07B6BAC4-5642-8B47-AE4F-41B33E1B73E0}"/>
              </a:ext>
            </a:extLst>
          </p:cNvPr>
          <p:cNvSpPr/>
          <p:nvPr/>
        </p:nvSpPr>
        <p:spPr>
          <a:xfrm>
            <a:off x="4018817" y="4585911"/>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23">
            <a:extLst>
              <a:ext uri="{FF2B5EF4-FFF2-40B4-BE49-F238E27FC236}">
                <a16:creationId xmlns:a16="http://schemas.microsoft.com/office/drawing/2014/main" id="{51C4C8D1-7E27-D24D-B766-DB65A5314191}"/>
              </a:ext>
            </a:extLst>
          </p:cNvPr>
          <p:cNvSpPr/>
          <p:nvPr/>
        </p:nvSpPr>
        <p:spPr>
          <a:xfrm>
            <a:off x="4699064" y="4585910"/>
            <a:ext cx="216047" cy="25626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9">
            <a:extLst>
              <a:ext uri="{FF2B5EF4-FFF2-40B4-BE49-F238E27FC236}">
                <a16:creationId xmlns:a16="http://schemas.microsoft.com/office/drawing/2014/main" id="{0C05E4DB-397F-8447-8D35-7766F66BAD46}"/>
              </a:ext>
            </a:extLst>
          </p:cNvPr>
          <p:cNvSpPr txBox="1"/>
          <p:nvPr/>
        </p:nvSpPr>
        <p:spPr>
          <a:xfrm>
            <a:off x="4221219" y="4243440"/>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27" name="object 19">
            <a:extLst>
              <a:ext uri="{FF2B5EF4-FFF2-40B4-BE49-F238E27FC236}">
                <a16:creationId xmlns:a16="http://schemas.microsoft.com/office/drawing/2014/main" id="{7DA6FB20-9ABD-E544-AF6B-85FE3AD3E4B5}"/>
              </a:ext>
            </a:extLst>
          </p:cNvPr>
          <p:cNvSpPr/>
          <p:nvPr/>
        </p:nvSpPr>
        <p:spPr>
          <a:xfrm>
            <a:off x="3715221" y="48072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8" name="object 15">
            <a:extLst>
              <a:ext uri="{FF2B5EF4-FFF2-40B4-BE49-F238E27FC236}">
                <a16:creationId xmlns:a16="http://schemas.microsoft.com/office/drawing/2014/main" id="{4FAD2215-B7F8-9448-8750-39F3FF2CEC9C}"/>
              </a:ext>
            </a:extLst>
          </p:cNvPr>
          <p:cNvSpPr txBox="1"/>
          <p:nvPr/>
        </p:nvSpPr>
        <p:spPr>
          <a:xfrm>
            <a:off x="3773712" y="4960844"/>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29" name="object 19">
            <a:extLst>
              <a:ext uri="{FF2B5EF4-FFF2-40B4-BE49-F238E27FC236}">
                <a16:creationId xmlns:a16="http://schemas.microsoft.com/office/drawing/2014/main" id="{F28273D6-3C51-9E40-8978-7F1CF5AB71B9}"/>
              </a:ext>
            </a:extLst>
          </p:cNvPr>
          <p:cNvSpPr/>
          <p:nvPr/>
        </p:nvSpPr>
        <p:spPr>
          <a:xfrm>
            <a:off x="4625422" y="48251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0" name="object 10">
            <a:extLst>
              <a:ext uri="{FF2B5EF4-FFF2-40B4-BE49-F238E27FC236}">
                <a16:creationId xmlns:a16="http://schemas.microsoft.com/office/drawing/2014/main" id="{BE9A02F2-A354-D34C-987D-CA15A92F5D80}"/>
              </a:ext>
            </a:extLst>
          </p:cNvPr>
          <p:cNvSpPr txBox="1"/>
          <p:nvPr/>
        </p:nvSpPr>
        <p:spPr>
          <a:xfrm>
            <a:off x="4702173" y="4995348"/>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31" name="object 19">
            <a:extLst>
              <a:ext uri="{FF2B5EF4-FFF2-40B4-BE49-F238E27FC236}">
                <a16:creationId xmlns:a16="http://schemas.microsoft.com/office/drawing/2014/main" id="{42A98B2E-87EE-0A4B-987A-2A7CE405F7C6}"/>
              </a:ext>
            </a:extLst>
          </p:cNvPr>
          <p:cNvSpPr/>
          <p:nvPr/>
        </p:nvSpPr>
        <p:spPr>
          <a:xfrm>
            <a:off x="4275774" y="5675839"/>
            <a:ext cx="776337"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2" name="object 13">
            <a:extLst>
              <a:ext uri="{FF2B5EF4-FFF2-40B4-BE49-F238E27FC236}">
                <a16:creationId xmlns:a16="http://schemas.microsoft.com/office/drawing/2014/main" id="{8BCAAB6F-00CF-4E44-8C61-A5C89687A50D}"/>
              </a:ext>
            </a:extLst>
          </p:cNvPr>
          <p:cNvSpPr txBox="1"/>
          <p:nvPr/>
        </p:nvSpPr>
        <p:spPr>
          <a:xfrm>
            <a:off x="4376459" y="5832269"/>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35" name="object 19">
            <a:extLst>
              <a:ext uri="{FF2B5EF4-FFF2-40B4-BE49-F238E27FC236}">
                <a16:creationId xmlns:a16="http://schemas.microsoft.com/office/drawing/2014/main" id="{2A5FEBC8-B2A8-D141-9DE4-F4B496533CB1}"/>
              </a:ext>
            </a:extLst>
          </p:cNvPr>
          <p:cNvSpPr/>
          <p:nvPr/>
        </p:nvSpPr>
        <p:spPr>
          <a:xfrm>
            <a:off x="5196913" y="5675839"/>
            <a:ext cx="955544"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6" name="object 14">
            <a:extLst>
              <a:ext uri="{FF2B5EF4-FFF2-40B4-BE49-F238E27FC236}">
                <a16:creationId xmlns:a16="http://schemas.microsoft.com/office/drawing/2014/main" id="{C0BBB25B-BD7C-2C4B-82D9-DA907AD5CE48}"/>
              </a:ext>
            </a:extLst>
          </p:cNvPr>
          <p:cNvSpPr txBox="1"/>
          <p:nvPr/>
        </p:nvSpPr>
        <p:spPr>
          <a:xfrm>
            <a:off x="5308463" y="5846002"/>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37" name="object 22">
            <a:extLst>
              <a:ext uri="{FF2B5EF4-FFF2-40B4-BE49-F238E27FC236}">
                <a16:creationId xmlns:a16="http://schemas.microsoft.com/office/drawing/2014/main" id="{B4EB9B8B-CA66-BD4C-B0D3-D83F8FF8491F}"/>
              </a:ext>
            </a:extLst>
          </p:cNvPr>
          <p:cNvSpPr/>
          <p:nvPr/>
        </p:nvSpPr>
        <p:spPr>
          <a:xfrm>
            <a:off x="4625421" y="5380220"/>
            <a:ext cx="163953" cy="29562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TextBox 37">
            <a:extLst>
              <a:ext uri="{FF2B5EF4-FFF2-40B4-BE49-F238E27FC236}">
                <a16:creationId xmlns:a16="http://schemas.microsoft.com/office/drawing/2014/main" id="{AE661F7F-656F-344D-9E90-64C776E0BC44}"/>
              </a:ext>
            </a:extLst>
          </p:cNvPr>
          <p:cNvSpPr txBox="1"/>
          <p:nvPr/>
        </p:nvSpPr>
        <p:spPr>
          <a:xfrm>
            <a:off x="3794646" y="3615972"/>
            <a:ext cx="1227965"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Binary Tree</a:t>
            </a:r>
          </a:p>
        </p:txBody>
      </p:sp>
      <p:sp>
        <p:nvSpPr>
          <p:cNvPr id="39" name="TextBox 38">
            <a:extLst>
              <a:ext uri="{FF2B5EF4-FFF2-40B4-BE49-F238E27FC236}">
                <a16:creationId xmlns:a16="http://schemas.microsoft.com/office/drawing/2014/main" id="{9BA3E496-8DFD-7241-A5B1-7CBDA79399AB}"/>
              </a:ext>
            </a:extLst>
          </p:cNvPr>
          <p:cNvSpPr txBox="1"/>
          <p:nvPr/>
        </p:nvSpPr>
        <p:spPr>
          <a:xfrm>
            <a:off x="5609265" y="3752177"/>
            <a:ext cx="2117917"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t>
            </a:r>
            <a:r>
              <a:rPr lang="en-US" dirty="0">
                <a:solidFill>
                  <a:srgbClr val="FF0000"/>
                </a:solidFill>
              </a:rPr>
              <a:t>at most </a:t>
            </a:r>
            <a:r>
              <a:rPr lang="en-US" dirty="0"/>
              <a:t>two children</a:t>
            </a:r>
          </a:p>
        </p:txBody>
      </p:sp>
      <p:sp>
        <p:nvSpPr>
          <p:cNvPr id="40" name="TextBox 39">
            <a:extLst>
              <a:ext uri="{FF2B5EF4-FFF2-40B4-BE49-F238E27FC236}">
                <a16:creationId xmlns:a16="http://schemas.microsoft.com/office/drawing/2014/main" id="{D555CDF2-F35B-B64D-8BB2-05667E726457}"/>
              </a:ext>
            </a:extLst>
          </p:cNvPr>
          <p:cNvSpPr txBox="1"/>
          <p:nvPr/>
        </p:nvSpPr>
        <p:spPr>
          <a:xfrm>
            <a:off x="6297929" y="5401895"/>
            <a:ext cx="2486014" cy="584775"/>
          </a:xfrm>
          <a:prstGeom prst="rect">
            <a:avLst/>
          </a:prstGeom>
          <a:solidFill>
            <a:schemeClr val="accent1"/>
          </a:solidFill>
        </p:spPr>
        <p:txBody>
          <a:bodyPr wrap="square">
            <a:spAutoFit/>
          </a:bodyPr>
          <a:lstStyle>
            <a:defPPr>
              <a:defRPr lang="en-US"/>
            </a:defPPr>
            <a:lvl1pPr algn="ctr">
              <a:defRPr sz="2400">
                <a:solidFill>
                  <a:schemeClr val="bg1"/>
                </a:solidFill>
                <a:latin typeface="Arial"/>
                <a:cs typeface="Arial"/>
              </a:defRPr>
            </a:lvl1pPr>
          </a:lstStyle>
          <a:p>
            <a:r>
              <a:rPr lang="en-US" sz="1600" dirty="0"/>
              <a:t>Like Linked Lists, Trees have a "Linked Structure"</a:t>
            </a:r>
          </a:p>
        </p:txBody>
      </p:sp>
      <p:sp>
        <p:nvSpPr>
          <p:cNvPr id="41" name="Rectangle 40">
            <a:extLst>
              <a:ext uri="{FF2B5EF4-FFF2-40B4-BE49-F238E27FC236}">
                <a16:creationId xmlns:a16="http://schemas.microsoft.com/office/drawing/2014/main" id="{77D2B2AA-A053-734A-909A-6EA83CAD2323}"/>
              </a:ext>
            </a:extLst>
          </p:cNvPr>
          <p:cNvSpPr/>
          <p:nvPr/>
        </p:nvSpPr>
        <p:spPr>
          <a:xfrm>
            <a:off x="5609265" y="4667334"/>
            <a:ext cx="2773583" cy="338554"/>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do we construct a tree?</a:t>
            </a:r>
          </a:p>
        </p:txBody>
      </p:sp>
      <p:sp>
        <p:nvSpPr>
          <p:cNvPr id="42" name="TextBox 41">
            <a:extLst>
              <a:ext uri="{FF2B5EF4-FFF2-40B4-BE49-F238E27FC236}">
                <a16:creationId xmlns:a16="http://schemas.microsoft.com/office/drawing/2014/main" id="{1C64CE83-25B6-3849-9978-74929FCB0172}"/>
              </a:ext>
            </a:extLst>
          </p:cNvPr>
          <p:cNvSpPr txBox="1"/>
          <p:nvPr/>
        </p:nvSpPr>
        <p:spPr>
          <a:xfrm>
            <a:off x="1308202" y="5054612"/>
            <a:ext cx="1887589" cy="1323439"/>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Each node needs: </a:t>
            </a:r>
          </a:p>
          <a:p>
            <a:pPr marL="342900" indent="-342900" algn="l">
              <a:buFont typeface="+mj-lt"/>
              <a:buAutoNum type="arabicPeriod"/>
            </a:pPr>
            <a:r>
              <a:rPr lang="en-US" dirty="0">
                <a:solidFill>
                  <a:schemeClr val="accent1"/>
                </a:solidFill>
              </a:rPr>
              <a:t>A value </a:t>
            </a:r>
          </a:p>
          <a:p>
            <a:pPr marL="342900" indent="-342900" algn="l">
              <a:buFont typeface="+mj-lt"/>
              <a:buAutoNum type="arabicPeriod"/>
            </a:pPr>
            <a:r>
              <a:rPr lang="en-US" dirty="0">
                <a:solidFill>
                  <a:schemeClr val="accent1"/>
                </a:solidFill>
              </a:rPr>
              <a:t>A parent </a:t>
            </a:r>
          </a:p>
          <a:p>
            <a:pPr marL="342900" indent="-342900" algn="l">
              <a:buFont typeface="+mj-lt"/>
              <a:buAutoNum type="arabicPeriod"/>
            </a:pPr>
            <a:r>
              <a:rPr lang="en-US" dirty="0">
                <a:solidFill>
                  <a:schemeClr val="accent1"/>
                </a:solidFill>
              </a:rPr>
              <a:t>A left child	</a:t>
            </a:r>
          </a:p>
          <a:p>
            <a:pPr marL="342900" indent="-342900" algn="l">
              <a:buFont typeface="+mj-lt"/>
              <a:buAutoNum type="arabicPeriod"/>
            </a:pPr>
            <a:r>
              <a:rPr lang="en-US" dirty="0">
                <a:solidFill>
                  <a:schemeClr val="accent1"/>
                </a:solidFill>
              </a:rPr>
              <a:t>A right child</a:t>
            </a:r>
          </a:p>
        </p:txBody>
      </p:sp>
      <p:sp>
        <p:nvSpPr>
          <p:cNvPr id="43" name="TextBox 42">
            <a:extLst>
              <a:ext uri="{FF2B5EF4-FFF2-40B4-BE49-F238E27FC236}">
                <a16:creationId xmlns:a16="http://schemas.microsoft.com/office/drawing/2014/main" id="{B912A745-DD84-7543-9575-FF16BC5790A7}"/>
              </a:ext>
            </a:extLst>
          </p:cNvPr>
          <p:cNvSpPr txBox="1"/>
          <p:nvPr/>
        </p:nvSpPr>
        <p:spPr>
          <a:xfrm>
            <a:off x="345327" y="4084597"/>
            <a:ext cx="2810820"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tree just needs a root node</a:t>
            </a:r>
          </a:p>
        </p:txBody>
      </p:sp>
      <p:sp>
        <p:nvSpPr>
          <p:cNvPr id="44" name="Rectangle 43">
            <a:extLst>
              <a:ext uri="{FF2B5EF4-FFF2-40B4-BE49-F238E27FC236}">
                <a16:creationId xmlns:a16="http://schemas.microsoft.com/office/drawing/2014/main" id="{C37CF34C-6EE5-0144-A26E-E04CFADDCB45}"/>
              </a:ext>
            </a:extLst>
          </p:cNvPr>
          <p:cNvSpPr/>
          <p:nvPr/>
        </p:nvSpPr>
        <p:spPr>
          <a:xfrm>
            <a:off x="3247527" y="4084597"/>
            <a:ext cx="548701" cy="307777"/>
          </a:xfrm>
          <a:prstGeom prst="rect">
            <a:avLst/>
          </a:prstGeom>
        </p:spPr>
        <p:txBody>
          <a:bodyPr wrap="square">
            <a:spAutoFit/>
          </a:bodyPr>
          <a:lstStyle/>
          <a:p>
            <a:pPr algn="ctr"/>
            <a:r>
              <a:rPr lang="en-US" sz="1400" dirty="0">
                <a:solidFill>
                  <a:schemeClr val="accent1"/>
                </a:solidFill>
                <a:latin typeface="Arial"/>
                <a:cs typeface="Arial"/>
              </a:rPr>
              <a:t>root</a:t>
            </a:r>
          </a:p>
        </p:txBody>
      </p:sp>
      <p:sp>
        <p:nvSpPr>
          <p:cNvPr id="45" name="Rectangle 44">
            <a:extLst>
              <a:ext uri="{FF2B5EF4-FFF2-40B4-BE49-F238E27FC236}">
                <a16:creationId xmlns:a16="http://schemas.microsoft.com/office/drawing/2014/main" id="{5771D588-EA97-7A42-BED4-B88AB9B759B8}"/>
              </a:ext>
            </a:extLst>
          </p:cNvPr>
          <p:cNvSpPr/>
          <p:nvPr/>
        </p:nvSpPr>
        <p:spPr>
          <a:xfrm>
            <a:off x="3727198" y="2440150"/>
            <a:ext cx="2159778" cy="584775"/>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would a general tree node differ?</a:t>
            </a:r>
          </a:p>
        </p:txBody>
      </p:sp>
      <p:sp>
        <p:nvSpPr>
          <p:cNvPr id="46" name="TextBox 45">
            <a:extLst>
              <a:ext uri="{FF2B5EF4-FFF2-40B4-BE49-F238E27FC236}">
                <a16:creationId xmlns:a16="http://schemas.microsoft.com/office/drawing/2014/main" id="{D3714166-D510-F240-B1E3-7E962952A92E}"/>
              </a:ext>
            </a:extLst>
          </p:cNvPr>
          <p:cNvSpPr txBox="1"/>
          <p:nvPr/>
        </p:nvSpPr>
        <p:spPr>
          <a:xfrm>
            <a:off x="6137184" y="2237670"/>
            <a:ext cx="1887589" cy="830997"/>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general tree would just have a list for children</a:t>
            </a:r>
            <a:endParaRPr lang="en-US" dirty="0">
              <a:solidFill>
                <a:schemeClr val="accent1"/>
              </a:solidFill>
            </a:endParaRPr>
          </a:p>
        </p:txBody>
      </p:sp>
      <p:sp>
        <p:nvSpPr>
          <p:cNvPr id="47" name="Rectangle 46">
            <a:extLst>
              <a:ext uri="{FF2B5EF4-FFF2-40B4-BE49-F238E27FC236}">
                <a16:creationId xmlns:a16="http://schemas.microsoft.com/office/drawing/2014/main" id="{7720EBCA-AC7E-E644-A555-C632AF7BCFD9}"/>
              </a:ext>
            </a:extLst>
          </p:cNvPr>
          <p:cNvSpPr/>
          <p:nvPr/>
        </p:nvSpPr>
        <p:spPr>
          <a:xfrm>
            <a:off x="501003" y="2969870"/>
            <a:ext cx="2932605" cy="687516"/>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5C0495-4AEE-604E-BB5F-7D5ADFECBB65}"/>
              </a:ext>
            </a:extLst>
          </p:cNvPr>
          <p:cNvSpPr/>
          <p:nvPr/>
        </p:nvSpPr>
        <p:spPr>
          <a:xfrm>
            <a:off x="1096288" y="5753254"/>
            <a:ext cx="1963111" cy="674837"/>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Arrow Connector 48">
            <a:extLst>
              <a:ext uri="{FF2B5EF4-FFF2-40B4-BE49-F238E27FC236}">
                <a16:creationId xmlns:a16="http://schemas.microsoft.com/office/drawing/2014/main" id="{C288A5D6-40D0-6E46-A379-CC0EA30FED54}"/>
              </a:ext>
            </a:extLst>
          </p:cNvPr>
          <p:cNvCxnSpPr>
            <a:cxnSpLocks/>
          </p:cNvCxnSpPr>
          <p:nvPr/>
        </p:nvCxnSpPr>
        <p:spPr>
          <a:xfrm flipV="1">
            <a:off x="3170949" y="5304127"/>
            <a:ext cx="1521774" cy="671077"/>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1D790078-ADEB-FF49-B2D0-09B15EEFE3AA}"/>
              </a:ext>
            </a:extLst>
          </p:cNvPr>
          <p:cNvCxnSpPr>
            <a:cxnSpLocks/>
            <a:stCxn id="44" idx="3"/>
          </p:cNvCxnSpPr>
          <p:nvPr/>
        </p:nvCxnSpPr>
        <p:spPr>
          <a:xfrm>
            <a:off x="3796228" y="4238486"/>
            <a:ext cx="324032" cy="108933"/>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60EB92DE-73D9-8948-949E-A07ED9DD4E33}"/>
              </a:ext>
            </a:extLst>
          </p:cNvPr>
          <p:cNvSpPr/>
          <p:nvPr/>
        </p:nvSpPr>
        <p:spPr>
          <a:xfrm>
            <a:off x="296987" y="4548480"/>
            <a:ext cx="2950540" cy="307777"/>
          </a:xfrm>
          <a:prstGeom prst="rect">
            <a:avLst/>
          </a:prstGeom>
        </p:spPr>
        <p:txBody>
          <a:bodyPr wrap="square">
            <a:spAutoFit/>
          </a:bodyPr>
          <a:lstStyle/>
          <a:p>
            <a:pPr algn="ctr"/>
            <a:r>
              <a:rPr lang="en-US" sz="1400" dirty="0">
                <a:solidFill>
                  <a:schemeClr val="accent6"/>
                </a:solidFill>
                <a:latin typeface="Arial"/>
                <a:cs typeface="Arial"/>
              </a:rPr>
              <a:t>like the head and tail for linked list</a:t>
            </a:r>
          </a:p>
        </p:txBody>
      </p:sp>
      <p:sp>
        <p:nvSpPr>
          <p:cNvPr id="57" name="Rectangle 56">
            <a:extLst>
              <a:ext uri="{FF2B5EF4-FFF2-40B4-BE49-F238E27FC236}">
                <a16:creationId xmlns:a16="http://schemas.microsoft.com/office/drawing/2014/main" id="{7D3DFA0C-D9C7-254D-A9C8-E19FC2C474CC}"/>
              </a:ext>
            </a:extLst>
          </p:cNvPr>
          <p:cNvSpPr/>
          <p:nvPr/>
        </p:nvSpPr>
        <p:spPr>
          <a:xfrm>
            <a:off x="5988479" y="6235098"/>
            <a:ext cx="3104914" cy="307777"/>
          </a:xfrm>
          <a:prstGeom prst="rect">
            <a:avLst/>
          </a:prstGeom>
        </p:spPr>
        <p:txBody>
          <a:bodyPr wrap="square">
            <a:spAutoFit/>
          </a:bodyPr>
          <a:lstStyle/>
          <a:p>
            <a:pPr algn="ctr"/>
            <a:r>
              <a:rPr lang="en-US" sz="1400" dirty="0">
                <a:solidFill>
                  <a:schemeClr val="accent6"/>
                </a:solidFill>
                <a:latin typeface="Arial"/>
                <a:cs typeface="Arial"/>
              </a:rPr>
              <a:t>nodes are connected by references</a:t>
            </a:r>
          </a:p>
        </p:txBody>
      </p:sp>
      <p:sp>
        <p:nvSpPr>
          <p:cNvPr id="58" name="Oval 57">
            <a:extLst>
              <a:ext uri="{FF2B5EF4-FFF2-40B4-BE49-F238E27FC236}">
                <a16:creationId xmlns:a16="http://schemas.microsoft.com/office/drawing/2014/main" id="{0C9915EA-8E40-5C40-ADBC-95C7B0CA4F3B}"/>
              </a:ext>
            </a:extLst>
          </p:cNvPr>
          <p:cNvSpPr/>
          <p:nvPr/>
        </p:nvSpPr>
        <p:spPr>
          <a:xfrm>
            <a:off x="4567023" y="4968638"/>
            <a:ext cx="810205"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9" name="Oval 58">
            <a:extLst>
              <a:ext uri="{FF2B5EF4-FFF2-40B4-BE49-F238E27FC236}">
                <a16:creationId xmlns:a16="http://schemas.microsoft.com/office/drawing/2014/main" id="{CBE859CE-C0B4-7048-9772-5BF82B113EC4}"/>
              </a:ext>
            </a:extLst>
          </p:cNvPr>
          <p:cNvSpPr/>
          <p:nvPr/>
        </p:nvSpPr>
        <p:spPr>
          <a:xfrm>
            <a:off x="4524815" y="4550852"/>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C0C498A4-4FBA-0E43-9D6B-8482CB5F2416}"/>
              </a:ext>
            </a:extLst>
          </p:cNvPr>
          <p:cNvSpPr/>
          <p:nvPr/>
        </p:nvSpPr>
        <p:spPr>
          <a:xfrm>
            <a:off x="4459746" y="5384014"/>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1" name="Oval 60">
            <a:extLst>
              <a:ext uri="{FF2B5EF4-FFF2-40B4-BE49-F238E27FC236}">
                <a16:creationId xmlns:a16="http://schemas.microsoft.com/office/drawing/2014/main" id="{CE273DEE-47EE-A946-B8D9-DDED7369F6E4}"/>
              </a:ext>
            </a:extLst>
          </p:cNvPr>
          <p:cNvSpPr/>
          <p:nvPr/>
        </p:nvSpPr>
        <p:spPr>
          <a:xfrm>
            <a:off x="5099319" y="5356389"/>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464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dissolve">
                                      <p:cBhvr>
                                        <p:cTn id="28" dur="500"/>
                                        <p:tgtEl>
                                          <p:spTgt spid="2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ssolve">
                                      <p:cBhvr>
                                        <p:cTn id="31" dur="500"/>
                                        <p:tgtEl>
                                          <p:spTgt spid="2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dissolve">
                                      <p:cBhvr>
                                        <p:cTn id="37" dur="500"/>
                                        <p:tgtEl>
                                          <p:spTgt spid="2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dissolve">
                                      <p:cBhvr>
                                        <p:cTn id="43" dur="500"/>
                                        <p:tgtEl>
                                          <p:spTgt spid="2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dissolve">
                                      <p:cBhvr>
                                        <p:cTn id="46" dur="500"/>
                                        <p:tgtEl>
                                          <p:spTgt spid="3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dissolve">
                                      <p:cBhvr>
                                        <p:cTn id="49" dur="500"/>
                                        <p:tgtEl>
                                          <p:spTgt spid="3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dissolve">
                                      <p:cBhvr>
                                        <p:cTn id="61" dur="500"/>
                                        <p:tgtEl>
                                          <p:spTgt spid="3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dissolve">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dissolv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dissolve">
                                      <p:cBhvr>
                                        <p:cTn id="74" dur="5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dissolve">
                                      <p:cBhvr>
                                        <p:cTn id="79" dur="500"/>
                                        <p:tgtEl>
                                          <p:spTgt spid="4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dissolve">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dissolve">
                                      <p:cBhvr>
                                        <p:cTn id="94" dur="500"/>
                                        <p:tgtEl>
                                          <p:spTgt spid="5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dissolve">
                                      <p:cBhvr>
                                        <p:cTn id="99" dur="500"/>
                                        <p:tgtEl>
                                          <p:spTgt spid="5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dissolve">
                                      <p:cBhvr>
                                        <p:cTn id="102" dur="500"/>
                                        <p:tgtEl>
                                          <p:spTgt spid="4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dissolve">
                                      <p:cBhvr>
                                        <p:cTn id="107" dur="500"/>
                                        <p:tgtEl>
                                          <p:spTgt spid="42"/>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Effect transition="in" filter="dissolve">
                                      <p:cBhvr>
                                        <p:cTn id="112" dur="500"/>
                                        <p:tgtEl>
                                          <p:spTgt spid="42">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dissolve">
                                      <p:cBhvr>
                                        <p:cTn id="117" dur="500"/>
                                        <p:tgtEl>
                                          <p:spTgt spid="49"/>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42">
                                            <p:txEl>
                                              <p:pRg st="1" end="1"/>
                                            </p:txEl>
                                          </p:spTgt>
                                        </p:tgtEl>
                                        <p:attrNameLst>
                                          <p:attrName>style.visibility</p:attrName>
                                        </p:attrNameLst>
                                      </p:cBhvr>
                                      <p:to>
                                        <p:strVal val="visible"/>
                                      </p:to>
                                    </p:set>
                                    <p:animEffect transition="in" filter="dissolve">
                                      <p:cBhvr>
                                        <p:cTn id="122" dur="500"/>
                                        <p:tgtEl>
                                          <p:spTgt spid="42">
                                            <p:txEl>
                                              <p:pRg st="1" end="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42">
                                            <p:txEl>
                                              <p:pRg st="2" end="2"/>
                                            </p:txEl>
                                          </p:spTgt>
                                        </p:tgtEl>
                                        <p:attrNameLst>
                                          <p:attrName>style.visibility</p:attrName>
                                        </p:attrNameLst>
                                      </p:cBhvr>
                                      <p:to>
                                        <p:strVal val="visible"/>
                                      </p:to>
                                    </p:set>
                                    <p:animEffect transition="in" filter="dissolve">
                                      <p:cBhvr>
                                        <p:cTn id="132" dur="500"/>
                                        <p:tgtEl>
                                          <p:spTgt spid="42">
                                            <p:txEl>
                                              <p:pRg st="2" end="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dissolve">
                                      <p:cBhvr>
                                        <p:cTn id="13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38" fill="hold">
                      <p:stCondLst>
                        <p:cond delay="indefinite"/>
                      </p:stCondLst>
                      <p:childTnLst>
                        <p:par>
                          <p:cTn id="139" fill="hold">
                            <p:stCondLst>
                              <p:cond delay="0"/>
                            </p:stCondLst>
                            <p:childTnLst>
                              <p:par>
                                <p:cTn id="140" presetID="9" presetClass="entr" presetSubtype="0" fill="hold" nodeType="clickEffect">
                                  <p:stCondLst>
                                    <p:cond delay="0"/>
                                  </p:stCondLst>
                                  <p:childTnLst>
                                    <p:set>
                                      <p:cBhvr>
                                        <p:cTn id="141" dur="1" fill="hold">
                                          <p:stCondLst>
                                            <p:cond delay="0"/>
                                          </p:stCondLst>
                                        </p:cTn>
                                        <p:tgtEl>
                                          <p:spTgt spid="42">
                                            <p:txEl>
                                              <p:pRg st="3" end="3"/>
                                            </p:txEl>
                                          </p:spTgt>
                                        </p:tgtEl>
                                        <p:attrNameLst>
                                          <p:attrName>style.visibility</p:attrName>
                                        </p:attrNameLst>
                                      </p:cBhvr>
                                      <p:to>
                                        <p:strVal val="visible"/>
                                      </p:to>
                                    </p:set>
                                    <p:animEffect transition="in" filter="dissolve">
                                      <p:cBhvr>
                                        <p:cTn id="142" dur="500"/>
                                        <p:tgtEl>
                                          <p:spTgt spid="42">
                                            <p:txEl>
                                              <p:pRg st="3" end="3"/>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dissolve">
                                      <p:cBhvr>
                                        <p:cTn id="147"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42">
                                            <p:txEl>
                                              <p:pRg st="4" end="4"/>
                                            </p:txEl>
                                          </p:spTgt>
                                        </p:tgtEl>
                                        <p:attrNameLst>
                                          <p:attrName>style.visibility</p:attrName>
                                        </p:attrNameLst>
                                      </p:cBhvr>
                                      <p:to>
                                        <p:strVal val="visible"/>
                                      </p:to>
                                    </p:set>
                                    <p:animEffect transition="in" filter="dissolve">
                                      <p:cBhvr>
                                        <p:cTn id="152" dur="500"/>
                                        <p:tgtEl>
                                          <p:spTgt spid="42">
                                            <p:txEl>
                                              <p:pRg st="4" end="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61"/>
                                        </p:tgtEl>
                                        <p:attrNameLst>
                                          <p:attrName>style.visibility</p:attrName>
                                        </p:attrNameLst>
                                      </p:cBhvr>
                                      <p:to>
                                        <p:strVal val="visible"/>
                                      </p:to>
                                    </p:set>
                                    <p:animEffect transition="in" filter="dissolve">
                                      <p:cBhvr>
                                        <p:cTn id="157" dur="5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45"/>
                                        </p:tgtEl>
                                        <p:attrNameLst>
                                          <p:attrName>style.visibility</p:attrName>
                                        </p:attrNameLst>
                                      </p:cBhvr>
                                      <p:to>
                                        <p:strVal val="visible"/>
                                      </p:to>
                                    </p:set>
                                    <p:animEffect transition="in" filter="dissolve">
                                      <p:cBhvr>
                                        <p:cTn id="162" dur="500"/>
                                        <p:tgtEl>
                                          <p:spTgt spid="4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dissolve">
                                      <p:cBhvr>
                                        <p:cTn id="167" dur="500"/>
                                        <p:tgtEl>
                                          <p:spTgt spid="17"/>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46"/>
                                        </p:tgtEl>
                                        <p:attrNameLst>
                                          <p:attrName>style.visibility</p:attrName>
                                        </p:attrNameLst>
                                      </p:cBhvr>
                                      <p:to>
                                        <p:strVal val="visible"/>
                                      </p:to>
                                    </p:set>
                                    <p:animEffect transition="in" filter="dissolve">
                                      <p:cBhvr>
                                        <p:cTn id="172" dur="500"/>
                                        <p:tgtEl>
                                          <p:spTgt spid="46"/>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47"/>
                                        </p:tgtEl>
                                        <p:attrNameLst>
                                          <p:attrName>style.visibility</p:attrName>
                                        </p:attrNameLst>
                                      </p:cBhvr>
                                      <p:to>
                                        <p:strVal val="visible"/>
                                      </p:to>
                                    </p:set>
                                    <p:animEffect transition="in" filter="dissolve">
                                      <p:cBhvr>
                                        <p:cTn id="17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9" grpId="0" animBg="1"/>
      <p:bldP spid="21" grpId="0" animBg="1"/>
      <p:bldP spid="22" grpId="0" animBg="1"/>
      <p:bldP spid="23" grpId="0" animBg="1"/>
      <p:bldP spid="26" grpId="0"/>
      <p:bldP spid="27" grpId="0" animBg="1"/>
      <p:bldP spid="28" grpId="0"/>
      <p:bldP spid="29" grpId="0" animBg="1"/>
      <p:bldP spid="30" grpId="0"/>
      <p:bldP spid="31" grpId="0" animBg="1"/>
      <p:bldP spid="32" grpId="0"/>
      <p:bldP spid="35" grpId="0" animBg="1"/>
      <p:bldP spid="36" grpId="0"/>
      <p:bldP spid="37" grpId="0" animBg="1"/>
      <p:bldP spid="38" grpId="0"/>
      <p:bldP spid="39" grpId="0" animBg="1"/>
      <p:bldP spid="40" grpId="0" animBg="1"/>
      <p:bldP spid="41" grpId="0" animBg="1"/>
      <p:bldP spid="42" grpId="0" animBg="1"/>
      <p:bldP spid="43" grpId="0" animBg="1"/>
      <p:bldP spid="44" grpId="0"/>
      <p:bldP spid="45" grpId="0" animBg="1"/>
      <p:bldP spid="46" grpId="0" animBg="1"/>
      <p:bldP spid="47" grpId="0" animBg="1"/>
      <p:bldP spid="17" grpId="0" animBg="1"/>
      <p:bldP spid="56" grpId="0"/>
      <p:bldP spid="57" grpId="0"/>
      <p:bldP spid="58" grpId="0" animBg="1"/>
      <p:bldP spid="59" grpId="0" animBg="1"/>
      <p:bldP spid="60" grpId="0" animBg="1"/>
      <p:bldP spid="6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457200" y="1600200"/>
            <a:ext cx="8229600" cy="4828292"/>
          </a:xfrm>
        </p:spPr>
        <p:txBody>
          <a:bodyPr>
            <a:normAutofit lnSpcReduction="10000"/>
          </a:bodyPr>
          <a:lstStyle/>
          <a:p>
            <a:pPr>
              <a:lnSpc>
                <a:spcPct val="120000"/>
              </a:lnSpc>
            </a:pPr>
            <a:r>
              <a:rPr lang="en-US" dirty="0">
                <a:solidFill>
                  <a:schemeClr val="accent1"/>
                </a:solidFill>
              </a:rPr>
              <a:t>Trees and Binary Search Trees</a:t>
            </a:r>
          </a:p>
          <a:p>
            <a:pPr lvl="1"/>
            <a:r>
              <a:rPr lang="en-GB" sz="2000" dirty="0">
                <a:hlinkClick r:id="rId2"/>
              </a:rPr>
              <a:t>https://www.geeksforgeeks.org/bfs-vs-dfs-binary-tree/</a:t>
            </a:r>
            <a:r>
              <a:rPr lang="en-GB" sz="2000" dirty="0"/>
              <a:t>  BFS vs DFS for Binary Tree</a:t>
            </a:r>
          </a:p>
          <a:p>
            <a:pPr lvl="1"/>
            <a:r>
              <a:rPr lang="en-US" dirty="0">
                <a:hlinkClick r:id="rId3"/>
              </a:rPr>
              <a:t>http://www.openbookproject.net/thinkcs/archive/java/english/chap17.htm</a:t>
            </a:r>
            <a:r>
              <a:rPr lang="en-US" dirty="0"/>
              <a:t> -- explains trees, how to build and traverse it</a:t>
            </a:r>
          </a:p>
          <a:p>
            <a:pPr lvl="1"/>
            <a:r>
              <a:rPr lang="en-US" dirty="0">
                <a:hlinkClick r:id="rId4"/>
              </a:rPr>
              <a:t>http://algs4.cs.princeton.edu/32bst/</a:t>
            </a:r>
            <a:r>
              <a:rPr lang="en-US" dirty="0"/>
              <a:t> -- about binary search trees</a:t>
            </a:r>
          </a:p>
          <a:p>
            <a:pPr lvl="1"/>
            <a:r>
              <a:rPr lang="en-GB" dirty="0"/>
              <a:t>Data structures: Binary Search Tree</a:t>
            </a:r>
            <a:endParaRPr lang="en-US" dirty="0"/>
          </a:p>
          <a:p>
            <a:pPr lvl="2"/>
            <a:r>
              <a:rPr lang="en-US" dirty="0">
                <a:hlinkClick r:id="rId5"/>
              </a:rPr>
              <a:t>https://www.youtube.com/watch?v=pYT9F8_LFTM</a:t>
            </a:r>
            <a:endParaRPr lang="en-US" dirty="0"/>
          </a:p>
          <a:p>
            <a:pPr>
              <a:lnSpc>
                <a:spcPct val="120000"/>
              </a:lnSpc>
            </a:pPr>
            <a:r>
              <a:rPr lang="en-US" dirty="0">
                <a:solidFill>
                  <a:schemeClr val="accent1"/>
                </a:solidFill>
              </a:rPr>
              <a:t>Tries</a:t>
            </a:r>
          </a:p>
          <a:p>
            <a:pPr lvl="1"/>
            <a:r>
              <a:rPr lang="en-US" dirty="0">
                <a:hlinkClick r:id="rId6"/>
              </a:rPr>
              <a:t>https://www.toptal.com/java/the-trie-a-neglected-data-structure</a:t>
            </a:r>
            <a:r>
              <a:rPr lang="en-US" dirty="0"/>
              <a:t> --explains with solid example</a:t>
            </a:r>
          </a:p>
          <a:p>
            <a:pPr lvl="1"/>
            <a:r>
              <a:rPr lang="en-US" dirty="0">
                <a:hlinkClick r:id="rId7"/>
              </a:rPr>
              <a:t>https://www.topcoder.com/community/data-science/data-science-tutorials/using-tries/</a:t>
            </a:r>
            <a:r>
              <a:rPr lang="en-US" dirty="0"/>
              <a:t> -- explains as well as providing code</a:t>
            </a:r>
            <a:br>
              <a:rPr lang="en-US" dirty="0"/>
            </a:br>
            <a:endParaRPr lang="en-US" dirty="0"/>
          </a:p>
        </p:txBody>
      </p:sp>
    </p:spTree>
    <p:extLst>
      <p:ext uri="{BB962C8B-B14F-4D97-AF65-F5344CB8AC3E}">
        <p14:creationId xmlns:p14="http://schemas.microsoft.com/office/powerpoint/2010/main" val="330534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83EC-913E-CA46-9288-0CF134E81443}"/>
              </a:ext>
            </a:extLst>
          </p:cNvPr>
          <p:cNvSpPr>
            <a:spLocks noGrp="1"/>
          </p:cNvSpPr>
          <p:nvPr>
            <p:ph type="title"/>
          </p:nvPr>
        </p:nvSpPr>
        <p:spPr/>
        <p:txBody>
          <a:bodyPr/>
          <a:lstStyle/>
          <a:p>
            <a:r>
              <a:rPr lang="en-US" dirty="0"/>
              <a:t>Write Code for Binary Tree</a:t>
            </a:r>
          </a:p>
        </p:txBody>
      </p:sp>
      <p:sp>
        <p:nvSpPr>
          <p:cNvPr id="4" name="Rectangle 3">
            <a:extLst>
              <a:ext uri="{FF2B5EF4-FFF2-40B4-BE49-F238E27FC236}">
                <a16:creationId xmlns:a16="http://schemas.microsoft.com/office/drawing/2014/main" id="{482C3DB6-EF84-3746-A805-728A6C6ED4E9}"/>
              </a:ext>
            </a:extLst>
          </p:cNvPr>
          <p:cNvSpPr/>
          <p:nvPr/>
        </p:nvSpPr>
        <p:spPr>
          <a:xfrm>
            <a:off x="339754" y="1191384"/>
            <a:ext cx="3200400" cy="1107996"/>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200"/>
              </a:spcBef>
              <a:spcAft>
                <a:spcPts val="2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r>
              <a:rPr lang="en-US" sz="1400" dirty="0">
                <a:latin typeface="Menlo" panose="020B0609030804020204" pitchFamily="49" charset="0"/>
              </a:rPr>
              <a:t>;</a:t>
            </a:r>
          </a:p>
          <a:p>
            <a:pPr>
              <a:spcBef>
                <a:spcPts val="200"/>
              </a:spcBef>
              <a:spcAft>
                <a:spcPts val="200"/>
              </a:spcAft>
            </a:pPr>
            <a:r>
              <a:rPr lang="en-US" sz="1400" dirty="0">
                <a:solidFill>
                  <a:srgbClr val="000000"/>
                </a:solidFill>
                <a:latin typeface="Menlo" panose="020B0609030804020204" pitchFamily="49" charset="0"/>
              </a:rPr>
              <a:t>    </a:t>
            </a:r>
            <a:r>
              <a:rPr lang="en-US" sz="1400" dirty="0">
                <a:solidFill>
                  <a:srgbClr val="4E9072"/>
                </a:solidFill>
                <a:latin typeface="Menlo" panose="020B0609030804020204" pitchFamily="49" charset="0"/>
              </a:rPr>
              <a:t>// more methods</a:t>
            </a:r>
          </a:p>
          <a:p>
            <a:pPr>
              <a:spcBef>
                <a:spcPts val="200"/>
              </a:spcBef>
              <a:spcAft>
                <a:spcPts val="200"/>
              </a:spcAft>
            </a:pPr>
            <a:r>
              <a:rPr lang="en-US" sz="1400" dirty="0">
                <a:latin typeface="Menlo" panose="020B0609030804020204" pitchFamily="49" charset="0"/>
              </a:rPr>
              <a:t>}</a:t>
            </a:r>
          </a:p>
        </p:txBody>
      </p:sp>
      <p:sp>
        <p:nvSpPr>
          <p:cNvPr id="5" name="Rectangle 4">
            <a:extLst>
              <a:ext uri="{FF2B5EF4-FFF2-40B4-BE49-F238E27FC236}">
                <a16:creationId xmlns:a16="http://schemas.microsoft.com/office/drawing/2014/main" id="{CE81C1F3-58DB-184B-B3E7-8DB8CD37F893}"/>
              </a:ext>
            </a:extLst>
          </p:cNvPr>
          <p:cNvSpPr/>
          <p:nvPr/>
        </p:nvSpPr>
        <p:spPr>
          <a:xfrm>
            <a:off x="339754" y="2414904"/>
            <a:ext cx="5525656" cy="4308872"/>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class</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 E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a:t>
            </a:r>
            <a:endParaRPr lang="en-US" sz="1400" dirty="0">
              <a:solidFill>
                <a:srgbClr val="931A68"/>
              </a:solidFill>
              <a:latin typeface="Menlo" panose="020B0609030804020204" pitchFamily="49" charset="0"/>
              <a:ea typeface="Menlo" panose="020B0609030804020204" pitchFamily="49" charset="0"/>
              <a:cs typeface="Menlo" panose="020B0609030804020204" pitchFamily="49" charset="0"/>
            </a:endParaRP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public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err="1">
                <a:latin typeface="Menlo" panose="020B0609030804020204" pitchFamily="49" charset="0"/>
                <a:ea typeface="Menlo" panose="020B0609030804020204" pitchFamily="49" charset="0"/>
                <a:cs typeface="Menlo" panose="020B0609030804020204" pitchFamily="49" charset="0"/>
              </a:rPr>
              <a:t>addLeftChild</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solidFill>
                  <a:srgbClr val="0000BF"/>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new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return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object 19">
            <a:extLst>
              <a:ext uri="{FF2B5EF4-FFF2-40B4-BE49-F238E27FC236}">
                <a16:creationId xmlns:a16="http://schemas.microsoft.com/office/drawing/2014/main" id="{515AC1A8-F392-D647-81A5-C7D2750836E6}"/>
              </a:ext>
            </a:extLst>
          </p:cNvPr>
          <p:cNvSpPr/>
          <p:nvPr/>
        </p:nvSpPr>
        <p:spPr>
          <a:xfrm>
            <a:off x="4553464" y="1726911"/>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339C6CB5-048D-A44A-A4B7-BC53B79352BC}"/>
              </a:ext>
            </a:extLst>
          </p:cNvPr>
          <p:cNvSpPr txBox="1"/>
          <p:nvPr/>
        </p:nvSpPr>
        <p:spPr>
          <a:xfrm>
            <a:off x="4603943" y="181029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8" name="Rectangle 7">
            <a:extLst>
              <a:ext uri="{FF2B5EF4-FFF2-40B4-BE49-F238E27FC236}">
                <a16:creationId xmlns:a16="http://schemas.microsoft.com/office/drawing/2014/main" id="{5C52AAA4-2981-B142-9258-08DD02B8EAE2}"/>
              </a:ext>
            </a:extLst>
          </p:cNvPr>
          <p:cNvSpPr/>
          <p:nvPr/>
        </p:nvSpPr>
        <p:spPr>
          <a:xfrm>
            <a:off x="3753392" y="1257150"/>
            <a:ext cx="616802" cy="307777"/>
          </a:xfrm>
          <a:prstGeom prst="rect">
            <a:avLst/>
          </a:prstGeom>
        </p:spPr>
        <p:txBody>
          <a:bodyPr wrap="square">
            <a:spAutoFit/>
          </a:bodyPr>
          <a:lstStyle/>
          <a:p>
            <a:pPr algn="ct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p>
        </p:txBody>
      </p:sp>
      <p:cxnSp>
        <p:nvCxnSpPr>
          <p:cNvPr id="9" name="Straight Arrow Connector 8">
            <a:extLst>
              <a:ext uri="{FF2B5EF4-FFF2-40B4-BE49-F238E27FC236}">
                <a16:creationId xmlns:a16="http://schemas.microsoft.com/office/drawing/2014/main" id="{0D7815EB-B250-5A42-8161-691FCE5F1AA1}"/>
              </a:ext>
            </a:extLst>
          </p:cNvPr>
          <p:cNvCxnSpPr>
            <a:cxnSpLocks/>
          </p:cNvCxnSpPr>
          <p:nvPr/>
        </p:nvCxnSpPr>
        <p:spPr>
          <a:xfrm>
            <a:off x="4321923" y="1501640"/>
            <a:ext cx="282020" cy="209079"/>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3" name="object 19">
            <a:extLst>
              <a:ext uri="{FF2B5EF4-FFF2-40B4-BE49-F238E27FC236}">
                <a16:creationId xmlns:a16="http://schemas.microsoft.com/office/drawing/2014/main" id="{895367A5-F06F-7D4A-8295-D7257B440B0B}"/>
              </a:ext>
            </a:extLst>
          </p:cNvPr>
          <p:cNvSpPr/>
          <p:nvPr/>
        </p:nvSpPr>
        <p:spPr>
          <a:xfrm>
            <a:off x="6598632" y="2740553"/>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19291CFD-AC6A-1D43-9CAB-DD0631C97D33}"/>
              </a:ext>
            </a:extLst>
          </p:cNvPr>
          <p:cNvSpPr txBox="1"/>
          <p:nvPr/>
        </p:nvSpPr>
        <p:spPr>
          <a:xfrm>
            <a:off x="6649111" y="282394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17" name="object 22">
            <a:extLst>
              <a:ext uri="{FF2B5EF4-FFF2-40B4-BE49-F238E27FC236}">
                <a16:creationId xmlns:a16="http://schemas.microsoft.com/office/drawing/2014/main" id="{94D220EF-B635-2448-B25A-949D4424DDD2}"/>
              </a:ext>
            </a:extLst>
          </p:cNvPr>
          <p:cNvSpPr/>
          <p:nvPr/>
        </p:nvSpPr>
        <p:spPr>
          <a:xfrm>
            <a:off x="6455098" y="3112600"/>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22">
            <a:extLst>
              <a:ext uri="{FF2B5EF4-FFF2-40B4-BE49-F238E27FC236}">
                <a16:creationId xmlns:a16="http://schemas.microsoft.com/office/drawing/2014/main" id="{B9DDFB2F-9765-2E4C-BF38-15086D50821A}"/>
              </a:ext>
            </a:extLst>
          </p:cNvPr>
          <p:cNvSpPr/>
          <p:nvPr/>
        </p:nvSpPr>
        <p:spPr>
          <a:xfrm rot="20825658">
            <a:off x="6777892" y="2440873"/>
            <a:ext cx="61044" cy="299679"/>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22">
            <a:extLst>
              <a:ext uri="{FF2B5EF4-FFF2-40B4-BE49-F238E27FC236}">
                <a16:creationId xmlns:a16="http://schemas.microsoft.com/office/drawing/2014/main" id="{3A90A332-4A9A-F445-B16A-D1F46D2FA753}"/>
              </a:ext>
            </a:extLst>
          </p:cNvPr>
          <p:cNvSpPr/>
          <p:nvPr/>
        </p:nvSpPr>
        <p:spPr>
          <a:xfrm flipH="1">
            <a:off x="6949039" y="3112293"/>
            <a:ext cx="156436"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Rectangle 19">
            <a:extLst>
              <a:ext uri="{FF2B5EF4-FFF2-40B4-BE49-F238E27FC236}">
                <a16:creationId xmlns:a16="http://schemas.microsoft.com/office/drawing/2014/main" id="{10470550-9EB6-CA46-8E77-BE86FEA9E89A}"/>
              </a:ext>
            </a:extLst>
          </p:cNvPr>
          <p:cNvSpPr/>
          <p:nvPr/>
        </p:nvSpPr>
        <p:spPr>
          <a:xfrm>
            <a:off x="6249228" y="3594863"/>
            <a:ext cx="2362051" cy="584775"/>
          </a:xfrm>
          <a:prstGeom prst="rect">
            <a:avLst/>
          </a:prstGeom>
          <a:solidFill>
            <a:srgbClr val="E6A20E"/>
          </a:solidFill>
        </p:spPr>
        <p:txBody>
          <a:bodyPr wrap="square">
            <a:spAutoFit/>
          </a:bodyPr>
          <a:lstStyle/>
          <a:p>
            <a:r>
              <a:rPr lang="en-US" sz="1600" dirty="0">
                <a:latin typeface="Arial"/>
                <a:cs typeface="Arial"/>
              </a:rPr>
              <a:t>Let's write a constructor together</a:t>
            </a:r>
          </a:p>
        </p:txBody>
      </p:sp>
      <p:sp>
        <p:nvSpPr>
          <p:cNvPr id="23" name="TextBox 22">
            <a:extLst>
              <a:ext uri="{FF2B5EF4-FFF2-40B4-BE49-F238E27FC236}">
                <a16:creationId xmlns:a16="http://schemas.microsoft.com/office/drawing/2014/main" id="{82293C53-C9DE-B747-8F3D-701E600EA2F2}"/>
              </a:ext>
            </a:extLst>
          </p:cNvPr>
          <p:cNvSpPr txBox="1"/>
          <p:nvPr/>
        </p:nvSpPr>
        <p:spPr>
          <a:xfrm>
            <a:off x="6249227" y="4363277"/>
            <a:ext cx="2362051" cy="584775"/>
          </a:xfrm>
          <a:prstGeom prst="rect">
            <a:avLst/>
          </a:prstGeom>
          <a:solidFill>
            <a:srgbClr val="E6A20E"/>
          </a:solidFill>
        </p:spPr>
        <p:txBody>
          <a:bodyPr wrap="square">
            <a:spAutoFit/>
          </a:bodyPr>
          <a:lstStyle>
            <a:defPPr>
              <a:defRPr lang="en-US"/>
            </a:defPPr>
            <a:lvl1pPr algn="ctr">
              <a:defRPr sz="1400">
                <a:latin typeface="Arial"/>
                <a:cs typeface="Arial"/>
              </a:defRPr>
            </a:lvl1pPr>
          </a:lstStyle>
          <a:p>
            <a:pPr algn="l"/>
            <a:r>
              <a:rPr lang="en-US" sz="1600" dirty="0"/>
              <a:t>Next Step is to able to set/get children</a:t>
            </a:r>
          </a:p>
        </p:txBody>
      </p:sp>
      <p:sp>
        <p:nvSpPr>
          <p:cNvPr id="26" name="Oval 25">
            <a:extLst>
              <a:ext uri="{FF2B5EF4-FFF2-40B4-BE49-F238E27FC236}">
                <a16:creationId xmlns:a16="http://schemas.microsoft.com/office/drawing/2014/main" id="{86D0900A-6AEF-D247-845F-79CC0E403172}"/>
              </a:ext>
            </a:extLst>
          </p:cNvPr>
          <p:cNvSpPr/>
          <p:nvPr/>
        </p:nvSpPr>
        <p:spPr>
          <a:xfrm>
            <a:off x="2779431" y="1169917"/>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 name="Oval 26">
            <a:extLst>
              <a:ext uri="{FF2B5EF4-FFF2-40B4-BE49-F238E27FC236}">
                <a16:creationId xmlns:a16="http://schemas.microsoft.com/office/drawing/2014/main" id="{90F9359D-E36B-4845-A5B8-25E228A2F69A}"/>
              </a:ext>
            </a:extLst>
          </p:cNvPr>
          <p:cNvSpPr/>
          <p:nvPr/>
        </p:nvSpPr>
        <p:spPr>
          <a:xfrm>
            <a:off x="1618795" y="1420531"/>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046E18AE-98D5-A444-9B3E-997BC69EAF48}"/>
              </a:ext>
            </a:extLst>
          </p:cNvPr>
          <p:cNvSpPr/>
          <p:nvPr/>
        </p:nvSpPr>
        <p:spPr>
          <a:xfrm>
            <a:off x="3219110" y="4050567"/>
            <a:ext cx="2420534"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For root: </a:t>
            </a:r>
            <a:r>
              <a:rPr lang="en-US" sz="1400" dirty="0" err="1">
                <a:solidFill>
                  <a:schemeClr val="accent6"/>
                </a:solidFill>
                <a:latin typeface="Arial" panose="020B0604020202020204" pitchFamily="34" charset="0"/>
                <a:cs typeface="Arial" panose="020B0604020202020204" pitchFamily="34" charset="0"/>
              </a:rPr>
              <a:t>TreeNode</a:t>
            </a:r>
            <a:r>
              <a:rPr lang="en-US" sz="1400" dirty="0">
                <a:solidFill>
                  <a:schemeClr val="accent6"/>
                </a:solidFill>
                <a:latin typeface="Arial" panose="020B0604020202020204" pitchFamily="34" charset="0"/>
                <a:cs typeface="Arial" panose="020B0604020202020204" pitchFamily="34" charset="0"/>
              </a:rPr>
              <a:t>(</a:t>
            </a:r>
            <a:r>
              <a:rPr lang="en-US" sz="1400" dirty="0" err="1">
                <a:solidFill>
                  <a:schemeClr val="accent6"/>
                </a:solidFill>
                <a:latin typeface="Arial" panose="020B0604020202020204" pitchFamily="34" charset="0"/>
                <a:cs typeface="Arial" panose="020B0604020202020204" pitchFamily="34" charset="0"/>
              </a:rPr>
              <a:t>val</a:t>
            </a:r>
            <a:r>
              <a:rPr lang="en-US" sz="1400" dirty="0">
                <a:solidFill>
                  <a:schemeClr val="accent6"/>
                </a:solidFill>
                <a:latin typeface="Arial" panose="020B0604020202020204" pitchFamily="34" charset="0"/>
                <a:cs typeface="Arial" panose="020B0604020202020204" pitchFamily="34" charset="0"/>
              </a:rPr>
              <a:t>, null)</a:t>
            </a:r>
          </a:p>
        </p:txBody>
      </p:sp>
    </p:spTree>
    <p:extLst>
      <p:ext uri="{BB962C8B-B14F-4D97-AF65-F5344CB8AC3E}">
        <p14:creationId xmlns:p14="http://schemas.microsoft.com/office/powerpoint/2010/main" val="11493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25" presetID="9"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dissolve">
                                      <p:cBhvr>
                                        <p:cTn id="37" dur="500"/>
                                        <p:tgtEl>
                                          <p:spTgt spid="5">
                                            <p:txEl>
                                              <p:pRg st="0" end="0"/>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Effect transition="in" filter="dissolve">
                                      <p:cBhvr>
                                        <p:cTn id="40" dur="500"/>
                                        <p:tgtEl>
                                          <p:spTgt spid="5">
                                            <p:txEl>
                                              <p:pRg st="1" end="1"/>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dissolve">
                                      <p:cBhvr>
                                        <p:cTn id="43" dur="500"/>
                                        <p:tgtEl>
                                          <p:spTgt spid="5">
                                            <p:txEl>
                                              <p:pRg st="2" end="2"/>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dissolve">
                                      <p:cBhvr>
                                        <p:cTn id="46" dur="500"/>
                                        <p:tgtEl>
                                          <p:spTgt spid="5">
                                            <p:txEl>
                                              <p:pRg st="3" end="3"/>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dissolve">
                                      <p:cBhvr>
                                        <p:cTn id="49" dur="500"/>
                                        <p:tgtEl>
                                          <p:spTgt spid="5">
                                            <p:txEl>
                                              <p:pRg st="4" end="4"/>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500"/>
                                        <p:tgtEl>
                                          <p:spTgt spid="1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dissolve">
                                      <p:cBhvr>
                                        <p:cTn id="58" dur="500"/>
                                        <p:tgtEl>
                                          <p:spTgt spid="1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dissolve">
                                      <p:cBhvr>
                                        <p:cTn id="61" dur="500"/>
                                        <p:tgtEl>
                                          <p:spTgt spid="1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dissolve">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Effect transition="in" filter="dissolve">
                                      <p:cBhvr>
                                        <p:cTn id="74" dur="500"/>
                                        <p:tgtEl>
                                          <p:spTgt spid="5">
                                            <p:txEl>
                                              <p:pRg st="5" end="5"/>
                                            </p:txEl>
                                          </p:spTgt>
                                        </p:tgtEl>
                                      </p:cBhvr>
                                    </p:animEffect>
                                  </p:childTnLst>
                                </p:cTn>
                              </p:par>
                              <p:par>
                                <p:cTn id="75" presetID="9" presetClass="entr" presetSubtype="0" fill="hold" nodeType="withEffect">
                                  <p:stCondLst>
                                    <p:cond delay="0"/>
                                  </p:stCondLst>
                                  <p:childTnLst>
                                    <p:set>
                                      <p:cBhvr>
                                        <p:cTn id="76" dur="1" fill="hold">
                                          <p:stCondLst>
                                            <p:cond delay="0"/>
                                          </p:stCondLst>
                                        </p:cTn>
                                        <p:tgtEl>
                                          <p:spTgt spid="5">
                                            <p:txEl>
                                              <p:pRg st="6" end="6"/>
                                            </p:txEl>
                                          </p:spTgt>
                                        </p:tgtEl>
                                        <p:attrNameLst>
                                          <p:attrName>style.visibility</p:attrName>
                                        </p:attrNameLst>
                                      </p:cBhvr>
                                      <p:to>
                                        <p:strVal val="visible"/>
                                      </p:to>
                                    </p:set>
                                    <p:animEffect transition="in" filter="dissolve">
                                      <p:cBhvr>
                                        <p:cTn id="77" dur="500"/>
                                        <p:tgtEl>
                                          <p:spTgt spid="5">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5">
                                            <p:txEl>
                                              <p:pRg st="7" end="7"/>
                                            </p:txEl>
                                          </p:spTgt>
                                        </p:tgtEl>
                                        <p:attrNameLst>
                                          <p:attrName>style.visibility</p:attrName>
                                        </p:attrNameLst>
                                      </p:cBhvr>
                                      <p:to>
                                        <p:strVal val="visible"/>
                                      </p:to>
                                    </p:set>
                                    <p:animEffect transition="in" filter="dissolve">
                                      <p:cBhvr>
                                        <p:cTn id="82" dur="500"/>
                                        <p:tgtEl>
                                          <p:spTgt spid="5">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dissolve">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5">
                                            <p:txEl>
                                              <p:pRg st="8" end="8"/>
                                            </p:txEl>
                                          </p:spTgt>
                                        </p:tgtEl>
                                        <p:attrNameLst>
                                          <p:attrName>style.visibility</p:attrName>
                                        </p:attrNameLst>
                                      </p:cBhvr>
                                      <p:to>
                                        <p:strVal val="visible"/>
                                      </p:to>
                                    </p:set>
                                    <p:animEffect transition="in" filter="dissolve">
                                      <p:cBhvr>
                                        <p:cTn id="92" dur="500"/>
                                        <p:tgtEl>
                                          <p:spTgt spid="5">
                                            <p:txEl>
                                              <p:pRg st="8" end="8"/>
                                            </p:txEl>
                                          </p:spTgt>
                                        </p:tgtEl>
                                      </p:cBhvr>
                                    </p:animEffect>
                                  </p:childTnLst>
                                </p:cTn>
                              </p:par>
                              <p:par>
                                <p:cTn id="93" presetID="9" presetClass="entr" presetSubtype="0" fill="hold" nodeType="withEffect">
                                  <p:stCondLst>
                                    <p:cond delay="0"/>
                                  </p:stCondLst>
                                  <p:childTnLst>
                                    <p:set>
                                      <p:cBhvr>
                                        <p:cTn id="94" dur="1" fill="hold">
                                          <p:stCondLst>
                                            <p:cond delay="0"/>
                                          </p:stCondLst>
                                        </p:cTn>
                                        <p:tgtEl>
                                          <p:spTgt spid="5">
                                            <p:txEl>
                                              <p:pRg st="9" end="9"/>
                                            </p:txEl>
                                          </p:spTgt>
                                        </p:tgtEl>
                                        <p:attrNameLst>
                                          <p:attrName>style.visibility</p:attrName>
                                        </p:attrNameLst>
                                      </p:cBhvr>
                                      <p:to>
                                        <p:strVal val="visible"/>
                                      </p:to>
                                    </p:set>
                                    <p:animEffect transition="in" filter="dissolve">
                                      <p:cBhvr>
                                        <p:cTn id="95" dur="500"/>
                                        <p:tgtEl>
                                          <p:spTgt spid="5">
                                            <p:txEl>
                                              <p:pRg st="9" end="9"/>
                                            </p:txEl>
                                          </p:spTgt>
                                        </p:tgtEl>
                                      </p:cBhvr>
                                    </p:animEffect>
                                  </p:childTnLst>
                                </p:cTn>
                              </p:par>
                              <p:par>
                                <p:cTn id="96" presetID="9" presetClass="entr" presetSubtype="0" fill="hold" nodeType="withEffect">
                                  <p:stCondLst>
                                    <p:cond delay="0"/>
                                  </p:stCondLst>
                                  <p:childTnLst>
                                    <p:set>
                                      <p:cBhvr>
                                        <p:cTn id="97" dur="1" fill="hold">
                                          <p:stCondLst>
                                            <p:cond delay="0"/>
                                          </p:stCondLst>
                                        </p:cTn>
                                        <p:tgtEl>
                                          <p:spTgt spid="5">
                                            <p:txEl>
                                              <p:pRg st="10" end="10"/>
                                            </p:txEl>
                                          </p:spTgt>
                                        </p:tgtEl>
                                        <p:attrNameLst>
                                          <p:attrName>style.visibility</p:attrName>
                                        </p:attrNameLst>
                                      </p:cBhvr>
                                      <p:to>
                                        <p:strVal val="visible"/>
                                      </p:to>
                                    </p:set>
                                    <p:animEffect transition="in" filter="dissolve">
                                      <p:cBhvr>
                                        <p:cTn id="98" dur="500"/>
                                        <p:tgtEl>
                                          <p:spTgt spid="5">
                                            <p:txEl>
                                              <p:pRg st="10" end="1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dissolve">
                                      <p:cBhvr>
                                        <p:cTn id="103" dur="500"/>
                                        <p:tgtEl>
                                          <p:spTgt spid="23"/>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5">
                                            <p:txEl>
                                              <p:pRg st="11" end="11"/>
                                            </p:txEl>
                                          </p:spTgt>
                                        </p:tgtEl>
                                        <p:attrNameLst>
                                          <p:attrName>style.visibility</p:attrName>
                                        </p:attrNameLst>
                                      </p:cBhvr>
                                      <p:to>
                                        <p:strVal val="visible"/>
                                      </p:to>
                                    </p:set>
                                    <p:animEffect transition="in" filter="dissolve">
                                      <p:cBhvr>
                                        <p:cTn id="108" dur="500"/>
                                        <p:tgtEl>
                                          <p:spTgt spid="5">
                                            <p:txEl>
                                              <p:pRg st="11" end="11"/>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5">
                                            <p:txEl>
                                              <p:pRg st="12" end="12"/>
                                            </p:txEl>
                                          </p:spTgt>
                                        </p:tgtEl>
                                        <p:attrNameLst>
                                          <p:attrName>style.visibility</p:attrName>
                                        </p:attrNameLst>
                                      </p:cBhvr>
                                      <p:to>
                                        <p:strVal val="visible"/>
                                      </p:to>
                                    </p:set>
                                    <p:animEffect transition="in" filter="dissolve">
                                      <p:cBhvr>
                                        <p:cTn id="111" dur="500"/>
                                        <p:tgtEl>
                                          <p:spTgt spid="5">
                                            <p:txEl>
                                              <p:pRg st="12" end="12"/>
                                            </p:txEl>
                                          </p:spTgt>
                                        </p:tgtEl>
                                      </p:cBhvr>
                                    </p:animEffect>
                                  </p:childTnLst>
                                </p:cTn>
                              </p:par>
                              <p:par>
                                <p:cTn id="112" presetID="9" presetClass="entr" presetSubtype="0" fill="hold" nodeType="withEffect">
                                  <p:stCondLst>
                                    <p:cond delay="0"/>
                                  </p:stCondLst>
                                  <p:childTnLst>
                                    <p:set>
                                      <p:cBhvr>
                                        <p:cTn id="113" dur="1" fill="hold">
                                          <p:stCondLst>
                                            <p:cond delay="0"/>
                                          </p:stCondLst>
                                        </p:cTn>
                                        <p:tgtEl>
                                          <p:spTgt spid="5">
                                            <p:txEl>
                                              <p:pRg st="13" end="13"/>
                                            </p:txEl>
                                          </p:spTgt>
                                        </p:tgtEl>
                                        <p:attrNameLst>
                                          <p:attrName>style.visibility</p:attrName>
                                        </p:attrNameLst>
                                      </p:cBhvr>
                                      <p:to>
                                        <p:strVal val="visible"/>
                                      </p:to>
                                    </p:set>
                                    <p:animEffect transition="in" filter="dissolve">
                                      <p:cBhvr>
                                        <p:cTn id="114" dur="500"/>
                                        <p:tgtEl>
                                          <p:spTgt spid="5">
                                            <p:txEl>
                                              <p:pRg st="13" end="13"/>
                                            </p:txEl>
                                          </p:spTgt>
                                        </p:tgtEl>
                                      </p:cBhvr>
                                    </p:animEffect>
                                  </p:childTnLst>
                                </p:cTn>
                              </p:par>
                              <p:par>
                                <p:cTn id="115" presetID="9" presetClass="entr" presetSubtype="0" fill="hold" nodeType="withEffect">
                                  <p:stCondLst>
                                    <p:cond delay="0"/>
                                  </p:stCondLst>
                                  <p:childTnLst>
                                    <p:set>
                                      <p:cBhvr>
                                        <p:cTn id="116" dur="1" fill="hold">
                                          <p:stCondLst>
                                            <p:cond delay="0"/>
                                          </p:stCondLst>
                                        </p:cTn>
                                        <p:tgtEl>
                                          <p:spTgt spid="5">
                                            <p:txEl>
                                              <p:pRg st="14" end="14"/>
                                            </p:txEl>
                                          </p:spTgt>
                                        </p:tgtEl>
                                        <p:attrNameLst>
                                          <p:attrName>style.visibility</p:attrName>
                                        </p:attrNameLst>
                                      </p:cBhvr>
                                      <p:to>
                                        <p:strVal val="visible"/>
                                      </p:to>
                                    </p:set>
                                    <p:animEffect transition="in" filter="dissolve">
                                      <p:cBhvr>
                                        <p:cTn id="117" dur="500"/>
                                        <p:tgtEl>
                                          <p:spTgt spid="5">
                                            <p:txEl>
                                              <p:pRg st="14" end="14"/>
                                            </p:txEl>
                                          </p:spTgt>
                                        </p:tgtEl>
                                      </p:cBhvr>
                                    </p:animEffect>
                                  </p:childTnLst>
                                </p:cTn>
                              </p:par>
                              <p:par>
                                <p:cTn id="118" presetID="9" presetClass="entr" presetSubtype="0" fill="hold" nodeType="withEffect">
                                  <p:stCondLst>
                                    <p:cond delay="0"/>
                                  </p:stCondLst>
                                  <p:childTnLst>
                                    <p:set>
                                      <p:cBhvr>
                                        <p:cTn id="119" dur="1" fill="hold">
                                          <p:stCondLst>
                                            <p:cond delay="0"/>
                                          </p:stCondLst>
                                        </p:cTn>
                                        <p:tgtEl>
                                          <p:spTgt spid="5">
                                            <p:txEl>
                                              <p:pRg st="15" end="15"/>
                                            </p:txEl>
                                          </p:spTgt>
                                        </p:tgtEl>
                                        <p:attrNameLst>
                                          <p:attrName>style.visibility</p:attrName>
                                        </p:attrNameLst>
                                      </p:cBhvr>
                                      <p:to>
                                        <p:strVal val="visible"/>
                                      </p:to>
                                    </p:set>
                                    <p:animEffect transition="in" filter="dissolve">
                                      <p:cBhvr>
                                        <p:cTn id="120"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13" grpId="0" animBg="1"/>
      <p:bldP spid="14" grpId="0"/>
      <p:bldP spid="17" grpId="0" animBg="1"/>
      <p:bldP spid="18" grpId="0" animBg="1"/>
      <p:bldP spid="19" grpId="0" animBg="1"/>
      <p:bldP spid="20" grpId="0" animBg="1"/>
      <p:bldP spid="23" grpId="0" animBg="1"/>
      <p:bldP spid="26" grpId="0" animBg="1"/>
      <p:bldP spid="27"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4EC9-B041-3B31-2E50-2ECA05D4B67B}"/>
              </a:ext>
            </a:extLst>
          </p:cNvPr>
          <p:cNvSpPr>
            <a:spLocks noGrp="1"/>
          </p:cNvSpPr>
          <p:nvPr>
            <p:ph type="title"/>
          </p:nvPr>
        </p:nvSpPr>
        <p:spPr/>
        <p:txBody>
          <a:bodyPr/>
          <a:lstStyle/>
          <a:p>
            <a:r>
              <a:rPr lang="en-GB" dirty="0"/>
              <a:t>Height of a Tree</a:t>
            </a:r>
            <a:endParaRPr lang="en-SE" dirty="0"/>
          </a:p>
        </p:txBody>
      </p:sp>
      <p:sp>
        <p:nvSpPr>
          <p:cNvPr id="3" name="Content Placeholder 2">
            <a:extLst>
              <a:ext uri="{FF2B5EF4-FFF2-40B4-BE49-F238E27FC236}">
                <a16:creationId xmlns:a16="http://schemas.microsoft.com/office/drawing/2014/main" id="{F9BD7F69-48AD-CE3B-0DF8-4F7ABC23DDBE}"/>
              </a:ext>
            </a:extLst>
          </p:cNvPr>
          <p:cNvSpPr>
            <a:spLocks noGrp="1"/>
          </p:cNvSpPr>
          <p:nvPr>
            <p:ph idx="1"/>
          </p:nvPr>
        </p:nvSpPr>
        <p:spPr>
          <a:xfrm>
            <a:off x="457201" y="1489372"/>
            <a:ext cx="6888558" cy="5257800"/>
          </a:xfrm>
        </p:spPr>
        <p:txBody>
          <a:bodyPr>
            <a:normAutofit/>
          </a:bodyPr>
          <a:lstStyle/>
          <a:p>
            <a:r>
              <a:rPr lang="en-GB" dirty="0"/>
              <a:t>The height of a tree is defined as the number of edges in the longest path from the root node to a leaf node.</a:t>
            </a:r>
          </a:p>
          <a:p>
            <a:r>
              <a:rPr lang="en-GB" dirty="0"/>
              <a:t>For a tree with only a root node, the height is 0.</a:t>
            </a:r>
          </a:p>
          <a:p>
            <a:r>
              <a:rPr lang="en-GB" dirty="0"/>
              <a:t>For the tree below, the height is 2.</a:t>
            </a:r>
          </a:p>
          <a:p>
            <a:pPr marL="0" indent="0">
              <a:buNone/>
            </a:pPr>
            <a:endParaRPr lang="en-GB" dirty="0"/>
          </a:p>
        </p:txBody>
      </p:sp>
      <p:sp>
        <p:nvSpPr>
          <p:cNvPr id="4" name="object 11">
            <a:extLst>
              <a:ext uri="{FF2B5EF4-FFF2-40B4-BE49-F238E27FC236}">
                <a16:creationId xmlns:a16="http://schemas.microsoft.com/office/drawing/2014/main" id="{DAF0592B-946A-6885-3D8D-8B8143788189}"/>
              </a:ext>
            </a:extLst>
          </p:cNvPr>
          <p:cNvSpPr/>
          <p:nvPr/>
        </p:nvSpPr>
        <p:spPr>
          <a:xfrm>
            <a:off x="4355399" y="5197137"/>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1">
            <a:extLst>
              <a:ext uri="{FF2B5EF4-FFF2-40B4-BE49-F238E27FC236}">
                <a16:creationId xmlns:a16="http://schemas.microsoft.com/office/drawing/2014/main" id="{25E54AD9-5FAB-FBDB-7F5A-3CB16A8B11C8}"/>
              </a:ext>
            </a:extLst>
          </p:cNvPr>
          <p:cNvSpPr/>
          <p:nvPr/>
        </p:nvSpPr>
        <p:spPr>
          <a:xfrm flipH="1">
            <a:off x="4893528" y="5173753"/>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1">
            <a:extLst>
              <a:ext uri="{FF2B5EF4-FFF2-40B4-BE49-F238E27FC236}">
                <a16:creationId xmlns:a16="http://schemas.microsoft.com/office/drawing/2014/main" id="{E4ABA0CE-99E6-AF21-CDF6-FEC8231E4AC9}"/>
              </a:ext>
            </a:extLst>
          </p:cNvPr>
          <p:cNvSpPr/>
          <p:nvPr/>
        </p:nvSpPr>
        <p:spPr>
          <a:xfrm flipH="1">
            <a:off x="4503218" y="443096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9">
            <a:extLst>
              <a:ext uri="{FF2B5EF4-FFF2-40B4-BE49-F238E27FC236}">
                <a16:creationId xmlns:a16="http://schemas.microsoft.com/office/drawing/2014/main" id="{89003813-5622-254D-09B1-38A728809D45}"/>
              </a:ext>
            </a:extLst>
          </p:cNvPr>
          <p:cNvSpPr/>
          <p:nvPr/>
        </p:nvSpPr>
        <p:spPr>
          <a:xfrm>
            <a:off x="4113039" y="390075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310B0979-EE4E-6E27-3B0A-45924A3E1AB3}"/>
              </a:ext>
            </a:extLst>
          </p:cNvPr>
          <p:cNvSpPr txBox="1"/>
          <p:nvPr/>
        </p:nvSpPr>
        <p:spPr>
          <a:xfrm>
            <a:off x="4250473" y="40318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 name="object 13">
            <a:extLst>
              <a:ext uri="{FF2B5EF4-FFF2-40B4-BE49-F238E27FC236}">
                <a16:creationId xmlns:a16="http://schemas.microsoft.com/office/drawing/2014/main" id="{3B2B8D3D-EFEF-9F8C-C2E7-318B71ED3796}"/>
              </a:ext>
            </a:extLst>
          </p:cNvPr>
          <p:cNvSpPr/>
          <p:nvPr/>
        </p:nvSpPr>
        <p:spPr>
          <a:xfrm>
            <a:off x="4434566" y="46756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9">
            <a:extLst>
              <a:ext uri="{FF2B5EF4-FFF2-40B4-BE49-F238E27FC236}">
                <a16:creationId xmlns:a16="http://schemas.microsoft.com/office/drawing/2014/main" id="{28834A75-65C0-72D8-5B51-C36CA665D662}"/>
              </a:ext>
            </a:extLst>
          </p:cNvPr>
          <p:cNvSpPr txBox="1"/>
          <p:nvPr/>
        </p:nvSpPr>
        <p:spPr>
          <a:xfrm>
            <a:off x="4572000" y="480488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1" name="object 13">
            <a:extLst>
              <a:ext uri="{FF2B5EF4-FFF2-40B4-BE49-F238E27FC236}">
                <a16:creationId xmlns:a16="http://schemas.microsoft.com/office/drawing/2014/main" id="{69D63F98-9A45-A7C3-C1FC-A6D8193F58FA}"/>
              </a:ext>
            </a:extLst>
          </p:cNvPr>
          <p:cNvSpPr/>
          <p:nvPr/>
        </p:nvSpPr>
        <p:spPr>
          <a:xfrm>
            <a:off x="4098648" y="54189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9">
            <a:extLst>
              <a:ext uri="{FF2B5EF4-FFF2-40B4-BE49-F238E27FC236}">
                <a16:creationId xmlns:a16="http://schemas.microsoft.com/office/drawing/2014/main" id="{E4A7DCA7-FEF3-DF8D-B95D-039D847779E2}"/>
              </a:ext>
            </a:extLst>
          </p:cNvPr>
          <p:cNvSpPr txBox="1"/>
          <p:nvPr/>
        </p:nvSpPr>
        <p:spPr>
          <a:xfrm>
            <a:off x="4236082" y="55482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3" name="object 13">
            <a:extLst>
              <a:ext uri="{FF2B5EF4-FFF2-40B4-BE49-F238E27FC236}">
                <a16:creationId xmlns:a16="http://schemas.microsoft.com/office/drawing/2014/main" id="{E9D9354D-50BC-534F-8ADA-2D53443059C1}"/>
              </a:ext>
            </a:extLst>
          </p:cNvPr>
          <p:cNvSpPr/>
          <p:nvPr/>
        </p:nvSpPr>
        <p:spPr>
          <a:xfrm>
            <a:off x="4888945" y="543041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CEBE402C-031B-9B8C-FD05-C9F9532A9D99}"/>
              </a:ext>
            </a:extLst>
          </p:cNvPr>
          <p:cNvSpPr txBox="1"/>
          <p:nvPr/>
        </p:nvSpPr>
        <p:spPr>
          <a:xfrm>
            <a:off x="5026379" y="5559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5" name="object 19">
            <a:extLst>
              <a:ext uri="{FF2B5EF4-FFF2-40B4-BE49-F238E27FC236}">
                <a16:creationId xmlns:a16="http://schemas.microsoft.com/office/drawing/2014/main" id="{7944B098-E9DB-A8D5-4564-53E0A78C4D53}"/>
              </a:ext>
            </a:extLst>
          </p:cNvPr>
          <p:cNvSpPr/>
          <p:nvPr/>
        </p:nvSpPr>
        <p:spPr>
          <a:xfrm>
            <a:off x="6911995" y="259605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855D032-18BA-ED62-CFBE-67985EDC152E}"/>
              </a:ext>
            </a:extLst>
          </p:cNvPr>
          <p:cNvSpPr txBox="1"/>
          <p:nvPr/>
        </p:nvSpPr>
        <p:spPr>
          <a:xfrm>
            <a:off x="7049429" y="27271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Tree>
    <p:extLst>
      <p:ext uri="{BB962C8B-B14F-4D97-AF65-F5344CB8AC3E}">
        <p14:creationId xmlns:p14="http://schemas.microsoft.com/office/powerpoint/2010/main" val="189860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EB7-356C-67BF-1BDA-31C7E1539A69}"/>
              </a:ext>
            </a:extLst>
          </p:cNvPr>
          <p:cNvSpPr>
            <a:spLocks noGrp="1"/>
          </p:cNvSpPr>
          <p:nvPr>
            <p:ph type="title"/>
          </p:nvPr>
        </p:nvSpPr>
        <p:spPr/>
        <p:txBody>
          <a:bodyPr/>
          <a:lstStyle/>
          <a:p>
            <a:r>
              <a:rPr lang="en-GB" dirty="0"/>
              <a:t>Full Binary Tree</a:t>
            </a:r>
            <a:endParaRPr lang="en-SE" dirty="0"/>
          </a:p>
        </p:txBody>
      </p:sp>
      <p:sp>
        <p:nvSpPr>
          <p:cNvPr id="3" name="Content Placeholder 2">
            <a:extLst>
              <a:ext uri="{FF2B5EF4-FFF2-40B4-BE49-F238E27FC236}">
                <a16:creationId xmlns:a16="http://schemas.microsoft.com/office/drawing/2014/main" id="{9A8BCD99-8793-85A3-B5A4-D310411B9449}"/>
              </a:ext>
            </a:extLst>
          </p:cNvPr>
          <p:cNvSpPr>
            <a:spLocks noGrp="1"/>
          </p:cNvSpPr>
          <p:nvPr>
            <p:ph idx="1"/>
          </p:nvPr>
        </p:nvSpPr>
        <p:spPr>
          <a:xfrm>
            <a:off x="457200" y="1284358"/>
            <a:ext cx="8374828" cy="3973126"/>
          </a:xfrm>
        </p:spPr>
        <p:txBody>
          <a:bodyPr>
            <a:normAutofit fontScale="92500" lnSpcReduction="20000"/>
          </a:bodyPr>
          <a:lstStyle/>
          <a:p>
            <a:r>
              <a:rPr lang="en-GB" dirty="0">
                <a:effectLst/>
                <a:latin typeface="var(--font-fk-grotesk-neue)"/>
              </a:rPr>
              <a:t>A full binary tree with height </a:t>
            </a:r>
            <a:r>
              <a:rPr lang="en-GB" dirty="0">
                <a:effectLst/>
                <a:latin typeface="KaTeX_Main"/>
              </a:rPr>
              <a:t>h</a:t>
            </a:r>
            <a:r>
              <a:rPr lang="en-GB" dirty="0">
                <a:effectLst/>
                <a:latin typeface="var(--font-fk-grotesk-neue)"/>
              </a:rPr>
              <a:t> has a total number of nodes given by the formula: n = </a:t>
            </a:r>
            <a:r>
              <a:rPr lang="en-GB" dirty="0">
                <a:effectLst/>
                <a:latin typeface="KaTeX_Main"/>
              </a:rPr>
              <a:t>2</a:t>
            </a:r>
            <a:r>
              <a:rPr lang="en-GB" baseline="30000" dirty="0">
                <a:effectLst/>
                <a:latin typeface="KaTeX_Main"/>
              </a:rPr>
              <a:t>h+1</a:t>
            </a:r>
            <a:r>
              <a:rPr lang="en-GB" dirty="0">
                <a:effectLst/>
                <a:latin typeface="KaTeX_Main"/>
              </a:rPr>
              <a:t>−1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a:effectLst/>
                <a:latin typeface="KaTeX_Main"/>
              </a:rPr>
              <a:t>l</a:t>
            </a:r>
            <a:r>
              <a:rPr lang="en-GB" i="1" dirty="0">
                <a:latin typeface="KaTeX_Math"/>
              </a:rPr>
              <a:t> </a:t>
            </a:r>
            <a:r>
              <a:rPr lang="en-GB" dirty="0">
                <a:effectLst/>
                <a:latin typeface="var(--font-fk-grotesk-neue)"/>
              </a:rPr>
              <a:t>is </a:t>
            </a:r>
            <a:r>
              <a:rPr lang="en-GB" dirty="0">
                <a:effectLst/>
                <a:latin typeface="KaTeX_Main"/>
              </a:rPr>
              <a:t>2</a:t>
            </a:r>
            <a:r>
              <a:rPr lang="en-GB" baseline="30000" dirty="0">
                <a:effectLst/>
                <a:latin typeface="KaTeX_Main"/>
              </a:rPr>
              <a:t>l</a:t>
            </a:r>
            <a:r>
              <a:rPr lang="en-GB" dirty="0">
                <a:effectLst/>
                <a:latin typeface="var(--font-fk-grotesk-neue)"/>
              </a:rPr>
              <a:t>. Therefore, the total number of nodes is the sum of nodes at all levels from 0 to </a:t>
            </a:r>
            <a:r>
              <a:rPr lang="en-GB" dirty="0">
                <a:effectLst/>
                <a:latin typeface="KaTeX_Main"/>
              </a:rPr>
              <a:t>h</a:t>
            </a:r>
            <a:r>
              <a:rPr lang="en-GB" dirty="0">
                <a:effectLst/>
                <a:latin typeface="var(--font-fk-grotesk-neue)"/>
              </a:rPr>
              <a:t>, which is a geometric series: n=</a:t>
            </a:r>
            <a:r>
              <a:rPr lang="en-GB" dirty="0">
                <a:effectLst/>
                <a:latin typeface="KaTeX_Main"/>
              </a:rPr>
              <a:t>1+2+4+…+2</a:t>
            </a:r>
            <a:r>
              <a:rPr lang="en-GB" baseline="30000" dirty="0">
                <a:effectLst/>
                <a:latin typeface="KaTeX_Main"/>
              </a:rPr>
              <a:t>h</a:t>
            </a:r>
            <a:r>
              <a:rPr lang="en-GB" dirty="0">
                <a:effectLst/>
                <a:latin typeface="KaTeX_Main"/>
              </a:rPr>
              <a:t>=2</a:t>
            </a:r>
            <a:r>
              <a:rPr lang="en-GB" baseline="30000" dirty="0">
                <a:effectLst/>
                <a:latin typeface="KaTeX_Main"/>
              </a:rPr>
              <a:t>h+1</a:t>
            </a:r>
            <a:r>
              <a:rPr lang="en-GB" dirty="0">
                <a:effectLst/>
                <a:latin typeface="KaTeX_Main"/>
              </a:rPr>
              <a:t>-1</a:t>
            </a:r>
            <a:endParaRPr lang="en-GB" dirty="0">
              <a:latin typeface="var(--font-fk-grotesk-neue)"/>
            </a:endParaRPr>
          </a:p>
          <a:p>
            <a:r>
              <a:rPr lang="en-GB" dirty="0">
                <a:effectLst/>
                <a:latin typeface="var(--font-fk-grotesk-neue)"/>
              </a:rPr>
              <a:t>This means that for a full binary tree, the total number of nodes grows exponentially with the height of the tree</a:t>
            </a:r>
          </a:p>
          <a:p>
            <a:r>
              <a:rPr lang="en-GB" dirty="0">
                <a:latin typeface="var(--font-fk-grotesk-neue)"/>
              </a:rPr>
              <a:t>h=0: n=</a:t>
            </a:r>
            <a:r>
              <a:rPr lang="en-GB" dirty="0">
                <a:effectLst/>
                <a:latin typeface="KaTeX_Main"/>
              </a:rPr>
              <a:t>2</a:t>
            </a:r>
            <a:r>
              <a:rPr lang="en-GB" baseline="30000" dirty="0">
                <a:effectLst/>
                <a:latin typeface="KaTeX_Main"/>
              </a:rPr>
              <a:t>1</a:t>
            </a:r>
            <a:r>
              <a:rPr lang="en-GB" dirty="0">
                <a:effectLst/>
                <a:latin typeface="KaTeX_Main"/>
              </a:rPr>
              <a:t>−1=</a:t>
            </a:r>
            <a:r>
              <a:rPr lang="en-GB" dirty="0">
                <a:latin typeface="var(--font-fk-grotesk-neue)"/>
              </a:rPr>
              <a:t>1</a:t>
            </a:r>
          </a:p>
          <a:p>
            <a:r>
              <a:rPr lang="en-GB" dirty="0">
                <a:latin typeface="var(--font-fk-grotesk-neue)"/>
              </a:rPr>
              <a:t>h=1: n=</a:t>
            </a:r>
            <a:r>
              <a:rPr lang="en-GB" dirty="0">
                <a:effectLst/>
                <a:latin typeface="KaTeX_Main"/>
              </a:rPr>
              <a:t>2</a:t>
            </a:r>
            <a:r>
              <a:rPr lang="en-GB" baseline="30000" dirty="0">
                <a:effectLst/>
                <a:latin typeface="KaTeX_Main"/>
              </a:rPr>
              <a:t>2</a:t>
            </a:r>
            <a:r>
              <a:rPr lang="en-GB" dirty="0">
                <a:effectLst/>
                <a:latin typeface="KaTeX_Main"/>
              </a:rPr>
              <a:t>−1=</a:t>
            </a:r>
            <a:r>
              <a:rPr lang="en-GB" dirty="0">
                <a:latin typeface="var(--font-fk-grotesk-neue)"/>
              </a:rPr>
              <a:t>3</a:t>
            </a:r>
          </a:p>
          <a:p>
            <a:r>
              <a:rPr lang="en-GB" dirty="0">
                <a:latin typeface="var(--font-fk-grotesk-neue)"/>
              </a:rPr>
              <a:t>h=2: n=</a:t>
            </a:r>
            <a:r>
              <a:rPr lang="en-GB" dirty="0">
                <a:effectLst/>
                <a:latin typeface="KaTeX_Main"/>
              </a:rPr>
              <a:t>2</a:t>
            </a:r>
            <a:r>
              <a:rPr lang="en-GB" baseline="30000" dirty="0">
                <a:effectLst/>
                <a:latin typeface="KaTeX_Main"/>
              </a:rPr>
              <a:t>3</a:t>
            </a:r>
            <a:r>
              <a:rPr lang="en-GB" dirty="0">
                <a:effectLst/>
                <a:latin typeface="KaTeX_Main"/>
              </a:rPr>
              <a:t>−1=</a:t>
            </a:r>
            <a:r>
              <a:rPr lang="en-GB" dirty="0">
                <a:latin typeface="var(--font-fk-grotesk-neue)"/>
              </a:rPr>
              <a:t>7</a:t>
            </a:r>
            <a:br>
              <a:rPr lang="en-GB" dirty="0">
                <a:effectLst/>
              </a:rPr>
            </a:br>
            <a:endParaRPr lang="en-SE" dirty="0"/>
          </a:p>
          <a:p>
            <a:endParaRPr lang="en-SE" dirty="0"/>
          </a:p>
        </p:txBody>
      </p:sp>
      <p:sp>
        <p:nvSpPr>
          <p:cNvPr id="8" name="object 19">
            <a:extLst>
              <a:ext uri="{FF2B5EF4-FFF2-40B4-BE49-F238E27FC236}">
                <a16:creationId xmlns:a16="http://schemas.microsoft.com/office/drawing/2014/main" id="{E56890AF-1E1C-3A06-1674-089D40E5CD9F}"/>
              </a:ext>
            </a:extLst>
          </p:cNvPr>
          <p:cNvSpPr/>
          <p:nvPr/>
        </p:nvSpPr>
        <p:spPr>
          <a:xfrm>
            <a:off x="1836845" y="55161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85101025-25FA-B82C-F915-2D3BAE5B3D14}"/>
              </a:ext>
            </a:extLst>
          </p:cNvPr>
          <p:cNvSpPr txBox="1"/>
          <p:nvPr/>
        </p:nvSpPr>
        <p:spPr>
          <a:xfrm>
            <a:off x="1974279" y="56472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6" name="object 11">
            <a:extLst>
              <a:ext uri="{FF2B5EF4-FFF2-40B4-BE49-F238E27FC236}">
                <a16:creationId xmlns:a16="http://schemas.microsoft.com/office/drawing/2014/main" id="{CD51E43E-F11B-DA1E-A60A-4FCAB51C3638}"/>
              </a:ext>
            </a:extLst>
          </p:cNvPr>
          <p:cNvSpPr/>
          <p:nvPr/>
        </p:nvSpPr>
        <p:spPr>
          <a:xfrm>
            <a:off x="3900738" y="5539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1">
            <a:extLst>
              <a:ext uri="{FF2B5EF4-FFF2-40B4-BE49-F238E27FC236}">
                <a16:creationId xmlns:a16="http://schemas.microsoft.com/office/drawing/2014/main" id="{1AD70546-DFE2-3F7C-4995-D35E82B41589}"/>
              </a:ext>
            </a:extLst>
          </p:cNvPr>
          <p:cNvSpPr/>
          <p:nvPr/>
        </p:nvSpPr>
        <p:spPr>
          <a:xfrm flipH="1">
            <a:off x="4438867" y="5516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13">
            <a:extLst>
              <a:ext uri="{FF2B5EF4-FFF2-40B4-BE49-F238E27FC236}">
                <a16:creationId xmlns:a16="http://schemas.microsoft.com/office/drawing/2014/main" id="{F5AB90E4-29A7-BD25-C796-A41F95500D3D}"/>
              </a:ext>
            </a:extLst>
          </p:cNvPr>
          <p:cNvSpPr/>
          <p:nvPr/>
        </p:nvSpPr>
        <p:spPr>
          <a:xfrm>
            <a:off x="3979905" y="5018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0EF38639-A835-5438-B730-7D518959CF4A}"/>
              </a:ext>
            </a:extLst>
          </p:cNvPr>
          <p:cNvSpPr txBox="1"/>
          <p:nvPr/>
        </p:nvSpPr>
        <p:spPr>
          <a:xfrm>
            <a:off x="4117339" y="5147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20" name="object 13">
            <a:extLst>
              <a:ext uri="{FF2B5EF4-FFF2-40B4-BE49-F238E27FC236}">
                <a16:creationId xmlns:a16="http://schemas.microsoft.com/office/drawing/2014/main" id="{606C55E3-21FB-6048-84C3-D3F76B57E990}"/>
              </a:ext>
            </a:extLst>
          </p:cNvPr>
          <p:cNvSpPr/>
          <p:nvPr/>
        </p:nvSpPr>
        <p:spPr>
          <a:xfrm>
            <a:off x="3643987" y="5761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9DDF2533-18CA-9C2F-38BF-B1FADAE3D60B}"/>
              </a:ext>
            </a:extLst>
          </p:cNvPr>
          <p:cNvSpPr txBox="1"/>
          <p:nvPr/>
        </p:nvSpPr>
        <p:spPr>
          <a:xfrm>
            <a:off x="3781421" y="5890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22" name="object 13">
            <a:extLst>
              <a:ext uri="{FF2B5EF4-FFF2-40B4-BE49-F238E27FC236}">
                <a16:creationId xmlns:a16="http://schemas.microsoft.com/office/drawing/2014/main" id="{807718C2-1F7D-688D-0AED-73908313B6DA}"/>
              </a:ext>
            </a:extLst>
          </p:cNvPr>
          <p:cNvSpPr/>
          <p:nvPr/>
        </p:nvSpPr>
        <p:spPr>
          <a:xfrm>
            <a:off x="4434284" y="5772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1A4D8574-2B58-52CD-63B8-0EB7053468B3}"/>
              </a:ext>
            </a:extLst>
          </p:cNvPr>
          <p:cNvSpPr txBox="1"/>
          <p:nvPr/>
        </p:nvSpPr>
        <p:spPr>
          <a:xfrm>
            <a:off x="4571718" y="5902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24" name="object 11">
            <a:extLst>
              <a:ext uri="{FF2B5EF4-FFF2-40B4-BE49-F238E27FC236}">
                <a16:creationId xmlns:a16="http://schemas.microsoft.com/office/drawing/2014/main" id="{2677051E-6C9B-FC2B-2861-D9F3D0AF886C}"/>
              </a:ext>
            </a:extLst>
          </p:cNvPr>
          <p:cNvSpPr/>
          <p:nvPr/>
        </p:nvSpPr>
        <p:spPr>
          <a:xfrm>
            <a:off x="7404700"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1">
            <a:extLst>
              <a:ext uri="{FF2B5EF4-FFF2-40B4-BE49-F238E27FC236}">
                <a16:creationId xmlns:a16="http://schemas.microsoft.com/office/drawing/2014/main" id="{C92EB70C-8C3B-C94D-4F9A-56D6A8980E2B}"/>
              </a:ext>
            </a:extLst>
          </p:cNvPr>
          <p:cNvSpPr/>
          <p:nvPr/>
        </p:nvSpPr>
        <p:spPr>
          <a:xfrm flipH="1">
            <a:off x="7942829"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1">
            <a:extLst>
              <a:ext uri="{FF2B5EF4-FFF2-40B4-BE49-F238E27FC236}">
                <a16:creationId xmlns:a16="http://schemas.microsoft.com/office/drawing/2014/main" id="{BD130595-7227-6018-46C5-9417A12E0567}"/>
              </a:ext>
            </a:extLst>
          </p:cNvPr>
          <p:cNvSpPr/>
          <p:nvPr/>
        </p:nvSpPr>
        <p:spPr>
          <a:xfrm flipH="1">
            <a:off x="7227706" y="4595424"/>
            <a:ext cx="500688" cy="41863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D9511EE0-F2DB-64AE-51CB-613F858A4DE1}"/>
              </a:ext>
            </a:extLst>
          </p:cNvPr>
          <p:cNvSpPr/>
          <p:nvPr/>
        </p:nvSpPr>
        <p:spPr>
          <a:xfrm>
            <a:off x="6791358" y="416810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9">
            <a:extLst>
              <a:ext uri="{FF2B5EF4-FFF2-40B4-BE49-F238E27FC236}">
                <a16:creationId xmlns:a16="http://schemas.microsoft.com/office/drawing/2014/main" id="{1228CF87-53F1-C2FA-EB68-D9EAC68A61F2}"/>
              </a:ext>
            </a:extLst>
          </p:cNvPr>
          <p:cNvSpPr txBox="1"/>
          <p:nvPr/>
        </p:nvSpPr>
        <p:spPr>
          <a:xfrm>
            <a:off x="6928792" y="429920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29" name="object 13">
            <a:extLst>
              <a:ext uri="{FF2B5EF4-FFF2-40B4-BE49-F238E27FC236}">
                <a16:creationId xmlns:a16="http://schemas.microsoft.com/office/drawing/2014/main" id="{FA858EA7-9E6B-F9F4-EE42-2D61C9CCE9BC}"/>
              </a:ext>
            </a:extLst>
          </p:cNvPr>
          <p:cNvSpPr/>
          <p:nvPr/>
        </p:nvSpPr>
        <p:spPr>
          <a:xfrm>
            <a:off x="7483867"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797A5D9A-7A93-C8EF-58BB-DE6FC3A6C785}"/>
              </a:ext>
            </a:extLst>
          </p:cNvPr>
          <p:cNvSpPr txBox="1"/>
          <p:nvPr/>
        </p:nvSpPr>
        <p:spPr>
          <a:xfrm>
            <a:off x="7621301"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1" name="object 13">
            <a:extLst>
              <a:ext uri="{FF2B5EF4-FFF2-40B4-BE49-F238E27FC236}">
                <a16:creationId xmlns:a16="http://schemas.microsoft.com/office/drawing/2014/main" id="{7C644275-D4D9-51DD-9513-E434B7721E04}"/>
              </a:ext>
            </a:extLst>
          </p:cNvPr>
          <p:cNvSpPr/>
          <p:nvPr/>
        </p:nvSpPr>
        <p:spPr>
          <a:xfrm>
            <a:off x="7147949"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9">
            <a:extLst>
              <a:ext uri="{FF2B5EF4-FFF2-40B4-BE49-F238E27FC236}">
                <a16:creationId xmlns:a16="http://schemas.microsoft.com/office/drawing/2014/main" id="{1BB10EC7-77E8-1AE8-6784-6EF59E7052E5}"/>
              </a:ext>
            </a:extLst>
          </p:cNvPr>
          <p:cNvSpPr txBox="1"/>
          <p:nvPr/>
        </p:nvSpPr>
        <p:spPr>
          <a:xfrm>
            <a:off x="7285383"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33" name="object 13">
            <a:extLst>
              <a:ext uri="{FF2B5EF4-FFF2-40B4-BE49-F238E27FC236}">
                <a16:creationId xmlns:a16="http://schemas.microsoft.com/office/drawing/2014/main" id="{FE505394-8EB0-49DA-46D7-E307FE3CB6E1}"/>
              </a:ext>
            </a:extLst>
          </p:cNvPr>
          <p:cNvSpPr/>
          <p:nvPr/>
        </p:nvSpPr>
        <p:spPr>
          <a:xfrm>
            <a:off x="7938246"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object 9">
            <a:extLst>
              <a:ext uri="{FF2B5EF4-FFF2-40B4-BE49-F238E27FC236}">
                <a16:creationId xmlns:a16="http://schemas.microsoft.com/office/drawing/2014/main" id="{702D3DDD-77F4-2513-A1B1-87B114849DB6}"/>
              </a:ext>
            </a:extLst>
          </p:cNvPr>
          <p:cNvSpPr txBox="1"/>
          <p:nvPr/>
        </p:nvSpPr>
        <p:spPr>
          <a:xfrm>
            <a:off x="8075680"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35" name="object 11">
            <a:extLst>
              <a:ext uri="{FF2B5EF4-FFF2-40B4-BE49-F238E27FC236}">
                <a16:creationId xmlns:a16="http://schemas.microsoft.com/office/drawing/2014/main" id="{3A1D79AF-1C64-9C1F-F288-E404C101CE70}"/>
              </a:ext>
            </a:extLst>
          </p:cNvPr>
          <p:cNvSpPr/>
          <p:nvPr/>
        </p:nvSpPr>
        <p:spPr>
          <a:xfrm>
            <a:off x="5994972"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11">
            <a:extLst>
              <a:ext uri="{FF2B5EF4-FFF2-40B4-BE49-F238E27FC236}">
                <a16:creationId xmlns:a16="http://schemas.microsoft.com/office/drawing/2014/main" id="{201CCCAC-203B-C93D-23F9-F1A2A62C965E}"/>
              </a:ext>
            </a:extLst>
          </p:cNvPr>
          <p:cNvSpPr/>
          <p:nvPr/>
        </p:nvSpPr>
        <p:spPr>
          <a:xfrm flipH="1">
            <a:off x="6533101"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7" name="object 13">
            <a:extLst>
              <a:ext uri="{FF2B5EF4-FFF2-40B4-BE49-F238E27FC236}">
                <a16:creationId xmlns:a16="http://schemas.microsoft.com/office/drawing/2014/main" id="{29D70407-5782-5B43-02B4-61503A614267}"/>
              </a:ext>
            </a:extLst>
          </p:cNvPr>
          <p:cNvSpPr/>
          <p:nvPr/>
        </p:nvSpPr>
        <p:spPr>
          <a:xfrm>
            <a:off x="6074139"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06D53314-80BC-9F6C-C4D2-AEA048FE4D11}"/>
              </a:ext>
            </a:extLst>
          </p:cNvPr>
          <p:cNvSpPr txBox="1"/>
          <p:nvPr/>
        </p:nvSpPr>
        <p:spPr>
          <a:xfrm>
            <a:off x="6211573"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9" name="object 13">
            <a:extLst>
              <a:ext uri="{FF2B5EF4-FFF2-40B4-BE49-F238E27FC236}">
                <a16:creationId xmlns:a16="http://schemas.microsoft.com/office/drawing/2014/main" id="{2ED1F1A6-AC3F-B6EB-C8B4-A1C09C692126}"/>
              </a:ext>
            </a:extLst>
          </p:cNvPr>
          <p:cNvSpPr/>
          <p:nvPr/>
        </p:nvSpPr>
        <p:spPr>
          <a:xfrm>
            <a:off x="5738221"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9">
            <a:extLst>
              <a:ext uri="{FF2B5EF4-FFF2-40B4-BE49-F238E27FC236}">
                <a16:creationId xmlns:a16="http://schemas.microsoft.com/office/drawing/2014/main" id="{DD2CA2AE-1ADA-569A-B853-83BA1626F2BF}"/>
              </a:ext>
            </a:extLst>
          </p:cNvPr>
          <p:cNvSpPr txBox="1"/>
          <p:nvPr/>
        </p:nvSpPr>
        <p:spPr>
          <a:xfrm>
            <a:off x="5875655"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41" name="object 13">
            <a:extLst>
              <a:ext uri="{FF2B5EF4-FFF2-40B4-BE49-F238E27FC236}">
                <a16:creationId xmlns:a16="http://schemas.microsoft.com/office/drawing/2014/main" id="{D018A145-77ED-7021-1E8A-D9F752726C17}"/>
              </a:ext>
            </a:extLst>
          </p:cNvPr>
          <p:cNvSpPr/>
          <p:nvPr/>
        </p:nvSpPr>
        <p:spPr>
          <a:xfrm>
            <a:off x="6528518"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9">
            <a:extLst>
              <a:ext uri="{FF2B5EF4-FFF2-40B4-BE49-F238E27FC236}">
                <a16:creationId xmlns:a16="http://schemas.microsoft.com/office/drawing/2014/main" id="{B2A355EB-484C-12B2-0E01-7450125775B4}"/>
              </a:ext>
            </a:extLst>
          </p:cNvPr>
          <p:cNvSpPr txBox="1"/>
          <p:nvPr/>
        </p:nvSpPr>
        <p:spPr>
          <a:xfrm>
            <a:off x="6665952"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43" name="object 11">
            <a:extLst>
              <a:ext uri="{FF2B5EF4-FFF2-40B4-BE49-F238E27FC236}">
                <a16:creationId xmlns:a16="http://schemas.microsoft.com/office/drawing/2014/main" id="{55CC6CAF-8368-F55F-DA5F-4353F3A31B21}"/>
              </a:ext>
            </a:extLst>
          </p:cNvPr>
          <p:cNvSpPr/>
          <p:nvPr/>
        </p:nvSpPr>
        <p:spPr>
          <a:xfrm>
            <a:off x="6501578" y="4665641"/>
            <a:ext cx="383532" cy="3688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TextBox 43">
            <a:extLst>
              <a:ext uri="{FF2B5EF4-FFF2-40B4-BE49-F238E27FC236}">
                <a16:creationId xmlns:a16="http://schemas.microsoft.com/office/drawing/2014/main" id="{7DCC3531-86C8-01FE-A9F6-D5B6391AF73A}"/>
              </a:ext>
            </a:extLst>
          </p:cNvPr>
          <p:cNvSpPr txBox="1"/>
          <p:nvPr/>
        </p:nvSpPr>
        <p:spPr>
          <a:xfrm>
            <a:off x="1813873" y="6256485"/>
            <a:ext cx="655949" cy="461665"/>
          </a:xfrm>
          <a:prstGeom prst="rect">
            <a:avLst/>
          </a:prstGeom>
          <a:noFill/>
        </p:spPr>
        <p:txBody>
          <a:bodyPr wrap="none" rtlCol="0">
            <a:spAutoFit/>
          </a:bodyPr>
          <a:lstStyle/>
          <a:p>
            <a:r>
              <a:rPr lang="en-GB" sz="2400" dirty="0">
                <a:latin typeface="var(--font-fk-grotesk-neue)"/>
              </a:rPr>
              <a:t>h=0</a:t>
            </a:r>
            <a:endParaRPr lang="en-SE" sz="2400" dirty="0"/>
          </a:p>
        </p:txBody>
      </p:sp>
      <p:sp>
        <p:nvSpPr>
          <p:cNvPr id="47" name="TextBox 46">
            <a:extLst>
              <a:ext uri="{FF2B5EF4-FFF2-40B4-BE49-F238E27FC236}">
                <a16:creationId xmlns:a16="http://schemas.microsoft.com/office/drawing/2014/main" id="{6E006948-2682-AD9F-D62E-C976334973A5}"/>
              </a:ext>
            </a:extLst>
          </p:cNvPr>
          <p:cNvSpPr txBox="1"/>
          <p:nvPr/>
        </p:nvSpPr>
        <p:spPr>
          <a:xfrm>
            <a:off x="4006887" y="6256485"/>
            <a:ext cx="655949" cy="461665"/>
          </a:xfrm>
          <a:prstGeom prst="rect">
            <a:avLst/>
          </a:prstGeom>
          <a:noFill/>
        </p:spPr>
        <p:txBody>
          <a:bodyPr wrap="none" rtlCol="0">
            <a:spAutoFit/>
          </a:bodyPr>
          <a:lstStyle/>
          <a:p>
            <a:r>
              <a:rPr lang="en-GB" sz="2400" dirty="0">
                <a:latin typeface="var(--font-fk-grotesk-neue)"/>
              </a:rPr>
              <a:t>h=1</a:t>
            </a:r>
            <a:endParaRPr lang="en-SE" sz="2400" dirty="0"/>
          </a:p>
        </p:txBody>
      </p:sp>
      <p:sp>
        <p:nvSpPr>
          <p:cNvPr id="48" name="TextBox 47">
            <a:extLst>
              <a:ext uri="{FF2B5EF4-FFF2-40B4-BE49-F238E27FC236}">
                <a16:creationId xmlns:a16="http://schemas.microsoft.com/office/drawing/2014/main" id="{1B6596BF-AB03-C368-33CB-3A03F8567843}"/>
              </a:ext>
            </a:extLst>
          </p:cNvPr>
          <p:cNvSpPr txBox="1"/>
          <p:nvPr/>
        </p:nvSpPr>
        <p:spPr>
          <a:xfrm>
            <a:off x="7042158" y="6256485"/>
            <a:ext cx="655949" cy="461665"/>
          </a:xfrm>
          <a:prstGeom prst="rect">
            <a:avLst/>
          </a:prstGeom>
          <a:noFill/>
        </p:spPr>
        <p:txBody>
          <a:bodyPr wrap="none" rtlCol="0">
            <a:spAutoFit/>
          </a:bodyPr>
          <a:lstStyle/>
          <a:p>
            <a:r>
              <a:rPr lang="en-GB" sz="2400" dirty="0">
                <a:latin typeface="var(--font-fk-grotesk-neue)"/>
              </a:rPr>
              <a:t>h=2</a:t>
            </a:r>
            <a:endParaRPr lang="en-SE" sz="2400" dirty="0"/>
          </a:p>
        </p:txBody>
      </p:sp>
    </p:spTree>
    <p:extLst>
      <p:ext uri="{BB962C8B-B14F-4D97-AF65-F5344CB8AC3E}">
        <p14:creationId xmlns:p14="http://schemas.microsoft.com/office/powerpoint/2010/main" val="79897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dissolv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dissolve">
                                      <p:cBhvr>
                                        <p:cTn id="41" dur="500"/>
                                        <p:tgtEl>
                                          <p:spTgt spid="2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dissolve">
                                      <p:cBhvr>
                                        <p:cTn id="44" dur="500"/>
                                        <p:tgtEl>
                                          <p:spTgt spid="2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dissolve">
                                      <p:cBhvr>
                                        <p:cTn id="47" dur="500"/>
                                        <p:tgtEl>
                                          <p:spTgt spid="2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dissolve">
                                      <p:cBhvr>
                                        <p:cTn id="50" dur="500"/>
                                        <p:tgtEl>
                                          <p:spTgt spid="2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dissolve">
                                      <p:cBhvr>
                                        <p:cTn id="53" dur="500"/>
                                        <p:tgtEl>
                                          <p:spTgt spid="2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dissolve">
                                      <p:cBhvr>
                                        <p:cTn id="62" dur="500"/>
                                        <p:tgtEl>
                                          <p:spTgt spid="3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dissolve">
                                      <p:cBhvr>
                                        <p:cTn id="65" dur="500"/>
                                        <p:tgtEl>
                                          <p:spTgt spid="3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dissolve">
                                      <p:cBhvr>
                                        <p:cTn id="68" dur="500"/>
                                        <p:tgtEl>
                                          <p:spTgt spid="3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dissolve">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dissolve">
                                      <p:cBhvr>
                                        <p:cTn id="79" dur="500"/>
                                        <p:tgtEl>
                                          <p:spTgt spid="3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dissolve">
                                      <p:cBhvr>
                                        <p:cTn id="82" dur="500"/>
                                        <p:tgtEl>
                                          <p:spTgt spid="37"/>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dissolve">
                                      <p:cBhvr>
                                        <p:cTn id="85" dur="500"/>
                                        <p:tgtEl>
                                          <p:spTgt spid="38"/>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dissolve">
                                      <p:cBhvr>
                                        <p:cTn id="88" dur="500"/>
                                        <p:tgtEl>
                                          <p:spTgt spid="39"/>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dissolve">
                                      <p:cBhvr>
                                        <p:cTn id="91" dur="500"/>
                                        <p:tgtEl>
                                          <p:spTgt spid="40"/>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dissolve">
                                      <p:cBhvr>
                                        <p:cTn id="94" dur="500"/>
                                        <p:tgtEl>
                                          <p:spTgt spid="41"/>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dissolve">
                                      <p:cBhvr>
                                        <p:cTn id="97" dur="500"/>
                                        <p:tgtEl>
                                          <p:spTgt spid="42"/>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dissolve">
                                      <p:cBhvr>
                                        <p:cTn id="10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0D45-A8D2-9028-A265-2F9FED5DA680}"/>
              </a:ext>
            </a:extLst>
          </p:cNvPr>
          <p:cNvSpPr>
            <a:spLocks noGrp="1"/>
          </p:cNvSpPr>
          <p:nvPr>
            <p:ph type="title"/>
          </p:nvPr>
        </p:nvSpPr>
        <p:spPr/>
        <p:txBody>
          <a:bodyPr/>
          <a:lstStyle/>
          <a:p>
            <a:r>
              <a:rPr lang="en-GB" dirty="0"/>
              <a:t>Height of a Binary Tree</a:t>
            </a:r>
            <a:endParaRPr lang="en-SE" dirty="0"/>
          </a:p>
        </p:txBody>
      </p:sp>
      <p:sp>
        <p:nvSpPr>
          <p:cNvPr id="3" name="Content Placeholder 2">
            <a:extLst>
              <a:ext uri="{FF2B5EF4-FFF2-40B4-BE49-F238E27FC236}">
                <a16:creationId xmlns:a16="http://schemas.microsoft.com/office/drawing/2014/main" id="{5FC3A74B-F8CC-05FD-1AD9-0527FCEFB65D}"/>
              </a:ext>
            </a:extLst>
          </p:cNvPr>
          <p:cNvSpPr>
            <a:spLocks noGrp="1"/>
          </p:cNvSpPr>
          <p:nvPr>
            <p:ph idx="1"/>
          </p:nvPr>
        </p:nvSpPr>
        <p:spPr/>
        <p:txBody>
          <a:bodyPr/>
          <a:lstStyle/>
          <a:p>
            <a:r>
              <a:rPr lang="en-GB" dirty="0"/>
              <a:t>For a binary tree with n nodes, the height h is bounded by: ⌈log₂(n+1)⌉ - 1 ≤ h ≤ n - 1</a:t>
            </a:r>
          </a:p>
          <a:p>
            <a:pPr lvl="1"/>
            <a:r>
              <a:rPr lang="en-GB" dirty="0"/>
              <a:t>⌈⌉ is the ceiling operator. The lower bound represents a perfectly balanced tree, and the upper bound represents a degenerate tree (essentially a linked list).</a:t>
            </a:r>
          </a:p>
          <a:p>
            <a:pPr lvl="1"/>
            <a:r>
              <a:rPr lang="en-GB" dirty="0"/>
              <a:t>The height of a tree is equivalent to the maximum depth of any node in the tree.</a:t>
            </a:r>
          </a:p>
          <a:p>
            <a:pPr lvl="1"/>
            <a:r>
              <a:rPr lang="en-GB" dirty="0"/>
              <a:t>For a binary search tree, the minimum height with n nodes is ⌈log₂(n+1)⌉ - 1, which occurs in the most balanced configuration, where ⌈⌉ is the ceiling operator, e.g., ⌈1.0⌉=1, ⌈1.3⌉=2</a:t>
            </a:r>
          </a:p>
          <a:p>
            <a:pPr lvl="1"/>
            <a:r>
              <a:rPr lang="en-GB" dirty="0"/>
              <a:t>The maximum height of a binary tree with n nodes is n-1, which occurs in the case of a skewed tree (essentially a linked list)</a:t>
            </a:r>
          </a:p>
          <a:p>
            <a:endParaRPr lang="en-SE" dirty="0"/>
          </a:p>
        </p:txBody>
      </p:sp>
    </p:spTree>
    <p:extLst>
      <p:ext uri="{BB962C8B-B14F-4D97-AF65-F5344CB8AC3E}">
        <p14:creationId xmlns:p14="http://schemas.microsoft.com/office/powerpoint/2010/main" val="873266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53291</TotalTime>
  <Words>6631</Words>
  <Application>Microsoft Office PowerPoint</Application>
  <PresentationFormat>On-screen Show (4:3)</PresentationFormat>
  <Paragraphs>1362</Paragraphs>
  <Slides>50</Slides>
  <Notes>19</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50</vt:i4>
      </vt:variant>
    </vt:vector>
  </HeadingPairs>
  <TitlesOfParts>
    <vt:vector size="71" baseType="lpstr">
      <vt:lpstr>-apple-system</vt:lpstr>
      <vt:lpstr>CenturyGothic</vt:lpstr>
      <vt:lpstr>Courier</vt:lpstr>
      <vt:lpstr>CourierNewPS</vt:lpstr>
      <vt:lpstr>inherit</vt:lpstr>
      <vt:lpstr>KaTeX_Main</vt:lpstr>
      <vt:lpstr>KaTeX_Math</vt:lpstr>
      <vt:lpstr>Menlo</vt:lpstr>
      <vt:lpstr>System Font Regular</vt:lpstr>
      <vt:lpstr>var(--font-berkeley-mono)</vt:lpstr>
      <vt:lpstr>var(--font-fk-grotesk-neue)</vt:lpstr>
      <vt:lpstr>Arial</vt:lpstr>
      <vt:lpstr>Arial Rounded MT Bold</vt:lpstr>
      <vt:lpstr>Bauhaus 93</vt:lpstr>
      <vt:lpstr>Calibri</vt:lpstr>
      <vt:lpstr>Cambria Math</vt:lpstr>
      <vt:lpstr>Helvetica</vt:lpstr>
      <vt:lpstr>Roboto</vt:lpstr>
      <vt:lpstr>Times New Roman</vt:lpstr>
      <vt:lpstr>Wingdings</vt:lpstr>
      <vt:lpstr>Office Theme</vt:lpstr>
      <vt:lpstr>Lecture 8 Binary Search Tree and Trie</vt:lpstr>
      <vt:lpstr>Lecture Goals</vt:lpstr>
      <vt:lpstr>Different Trees in Computer Science</vt:lpstr>
      <vt:lpstr>Defining Trees</vt:lpstr>
      <vt:lpstr>Binary Trees</vt:lpstr>
      <vt:lpstr>Write Code for Binary Tree</vt:lpstr>
      <vt:lpstr>Height of a Tree</vt:lpstr>
      <vt:lpstr>Full Binary Tree</vt:lpstr>
      <vt:lpstr>Height of a Binary Tree</vt:lpstr>
      <vt:lpstr>Tree Traversal - Motivation</vt:lpstr>
      <vt:lpstr>BFS vs. DFS</vt:lpstr>
      <vt:lpstr>Traversal Order for Binary Trees</vt:lpstr>
      <vt:lpstr>Graph traversal with BFS: Level-order Traversal</vt:lpstr>
      <vt:lpstr>Graph traversal with BFS: Level-order Traversal (Contd.)</vt:lpstr>
      <vt:lpstr>Level-order Traversal Implementation</vt:lpstr>
      <vt:lpstr>Graph traversal with DFS: pre-order, in-order, post-order</vt:lpstr>
      <vt:lpstr>Graph traversal with DFS: pre-order, in-order, post-order</vt:lpstr>
      <vt:lpstr>Pre-order Traversal (Recursively)</vt:lpstr>
      <vt:lpstr>Pre-order Traversal (Iteratively)</vt:lpstr>
      <vt:lpstr>Pre-order Traversal (Iteratively)</vt:lpstr>
      <vt:lpstr>In-order Traversal (Recursively and Iteratively)</vt:lpstr>
      <vt:lpstr>Post-order and In-order Traversal</vt:lpstr>
      <vt:lpstr>Post-order Traversal (Recursively and Iteratively)</vt:lpstr>
      <vt:lpstr>Geeks for Geeks Tutorials</vt:lpstr>
      <vt:lpstr>PowerPoint Presentation</vt:lpstr>
      <vt:lpstr>In-order traversal of nodes is 4 -&gt; 2 -&gt; 5 -&gt; 1 -&gt; 3 -&gt; 6.</vt:lpstr>
      <vt:lpstr>Post-order traversal of nodes is 4 -&gt; 5 -&gt; 2 -&gt; 6 -&gt; 3 -&gt; 1</vt:lpstr>
      <vt:lpstr>Summary of Traversals</vt:lpstr>
      <vt:lpstr>Motivation for Binary Search Tree</vt:lpstr>
      <vt:lpstr>Binary Search Trees</vt:lpstr>
      <vt:lpstr>BST Video Tutorials</vt:lpstr>
      <vt:lpstr>Searching a BST</vt:lpstr>
      <vt:lpstr>Searching a BST Iteratively</vt:lpstr>
      <vt:lpstr>Searching a BST Recursively</vt:lpstr>
      <vt:lpstr>PowerPoint Presentation</vt:lpstr>
      <vt:lpstr>Deleting from a BST</vt:lpstr>
      <vt:lpstr>PowerPoint Presentation</vt:lpstr>
      <vt:lpstr>PowerPoint Presentation</vt:lpstr>
      <vt:lpstr>Binary Search Tree Shape</vt:lpstr>
      <vt:lpstr>Binary Search Tree Shape (Contd.)</vt:lpstr>
      <vt:lpstr>Binary Search Tree Shape (Contd.)</vt:lpstr>
      <vt:lpstr>Traversal of a BST</vt:lpstr>
      <vt:lpstr>Traversal of a BST</vt:lpstr>
      <vt:lpstr>In-Order Traversal of a BST</vt:lpstr>
      <vt:lpstr>Performance Analysis of BST</vt:lpstr>
      <vt:lpstr>Balanced BST</vt:lpstr>
      <vt:lpstr>BST vs. Hash Table</vt:lpstr>
      <vt:lpstr>Tree vs. Trie</vt:lpstr>
      <vt:lpstr>Trie Data Structure</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1364</cp:revision>
  <dcterms:created xsi:type="dcterms:W3CDTF">2018-08-13T22:58:39Z</dcterms:created>
  <dcterms:modified xsi:type="dcterms:W3CDTF">2025-03-04T20:12:28Z</dcterms:modified>
</cp:coreProperties>
</file>