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  <p:sldMasterId id="2147483665" r:id="rId2"/>
  </p:sldMasterIdLst>
  <p:notesMasterIdLst>
    <p:notesMasterId r:id="rId45"/>
  </p:notesMasterIdLst>
  <p:sldIdLst>
    <p:sldId id="296" r:id="rId3"/>
    <p:sldId id="298" r:id="rId4"/>
    <p:sldId id="299" r:id="rId5"/>
    <p:sldId id="300" r:id="rId6"/>
    <p:sldId id="301" r:id="rId7"/>
    <p:sldId id="319" r:id="rId8"/>
    <p:sldId id="320" r:id="rId9"/>
    <p:sldId id="321" r:id="rId10"/>
    <p:sldId id="322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333" r:id="rId22"/>
    <p:sldId id="414" r:id="rId23"/>
    <p:sldId id="415" r:id="rId24"/>
    <p:sldId id="336" r:id="rId25"/>
    <p:sldId id="337" r:id="rId26"/>
    <p:sldId id="338" r:id="rId27"/>
    <p:sldId id="339" r:id="rId28"/>
    <p:sldId id="340" r:id="rId29"/>
    <p:sldId id="341" r:id="rId30"/>
    <p:sldId id="345" r:id="rId31"/>
    <p:sldId id="416" r:id="rId32"/>
    <p:sldId id="445" r:id="rId33"/>
    <p:sldId id="446" r:id="rId34"/>
    <p:sldId id="421" r:id="rId35"/>
    <p:sldId id="424" r:id="rId36"/>
    <p:sldId id="422" r:id="rId37"/>
    <p:sldId id="423" r:id="rId38"/>
    <p:sldId id="425" r:id="rId39"/>
    <p:sldId id="426" r:id="rId40"/>
    <p:sldId id="427" r:id="rId41"/>
    <p:sldId id="447" r:id="rId42"/>
    <p:sldId id="448" r:id="rId43"/>
    <p:sldId id="449" r:id="rId44"/>
  </p:sldIdLst>
  <p:sldSz cx="12192000" cy="6858000"/>
  <p:notesSz cx="6858000" cy="9144000"/>
  <p:embeddedFontLst>
    <p:embeddedFont>
      <p:font typeface="Cambria Math" panose="02040503050406030204" pitchFamily="18" charset="0"/>
      <p:regular r:id="rId46"/>
    </p:embeddedFont>
    <p:embeddedFont>
      <p:font typeface="Helvetica" panose="020B0604020202020204" pitchFamily="34" charset="0"/>
      <p:regular r:id="rId47"/>
      <p:bold r:id="rId48"/>
      <p:italic r:id="rId49"/>
      <p:boldItalic r:id="rId50"/>
    </p:embeddedFont>
    <p:embeddedFont>
      <p:font typeface="Quattrocento Sans" panose="020B0502050000020003" pitchFamily="3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F4A71E-2EC3-4D22-9284-7B01D5CB0B2A}">
  <a:tblStyle styleId="{C6F4A71E-2EC3-4D22-9284-7B01D5CB0B2A}" styleName="Table_0">
    <a:wholeTbl>
      <a:tcTxStyle b="off" i="off">
        <a:font>
          <a:latin typeface="Segoe UI Semilight"/>
          <a:ea typeface="Segoe UI Semilight"/>
          <a:cs typeface="Segoe UI Semi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tcBdr/>
        <a:fill>
          <a:solidFill>
            <a:srgbClr val="CBE2F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2F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54" autoAdjust="0"/>
  </p:normalViewPr>
  <p:slideViewPr>
    <p:cSldViewPr snapToGrid="0">
      <p:cViewPr varScale="1">
        <p:scale>
          <a:sx n="66" d="100"/>
          <a:sy n="66" d="100"/>
        </p:scale>
        <p:origin x="130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17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3.fntdata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font" Target="fonts/font6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1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4.fntdata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gc727d8f583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7" name="Google Shape;1747;gc727d8f583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gc727d8f583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0" name="Google Shape;1770;gc727d8f583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c727d8f583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3" name="Google Shape;1793;gc727d8f583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gc727d8f583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6" name="Google Shape;1816;gc727d8f583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c727d8f583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c727d8f583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2176b3037f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2176b3037f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g2c18b7412cf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6" name="Google Shape;1886;g2c18b7412cf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2c18b7412cf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2c18b7412cf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2c18b7412cf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2c18b7412cf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g2c18b7412cf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5" name="Google Shape;1955;g2c18b7412cf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163e203ec6d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163e203ec6d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Dark blue: Most recently marked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Light blue: Node has been marked, in the middle of visiting its children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Green: Node has been marked and we’re finished visiting (have seen all children)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g2c18b7412cf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8" name="Google Shape;1978;g2c18b7412cf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g2c18b7412cf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1" name="Google Shape;2001;g2c18b7412cf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g2c18b7412cf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4" name="Google Shape;2024;g2c18b7412cf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g2c18b7412cf_1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7" name="Google Shape;2047;g2c18b7412cf_1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g2c18b7412cf_1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0" name="Google Shape;2070;g2c18b7412cf_1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/>
          </a:p>
          <a:p>
            <a:r>
              <a:rPr lang="en-GB" dirty="0"/>
              <a:t>Pre-order traversal is </a:t>
            </a:r>
            <a:r>
              <a:rPr lang="pt-BR" dirty="0"/>
              <a:t>(A, B, E, H, D, C, F, G)</a:t>
            </a:r>
            <a:endParaRPr lang="en-GB" dirty="0"/>
          </a:p>
          <a:p>
            <a:r>
              <a:rPr lang="en-GB" dirty="0"/>
              <a:t>Post-order traversal is  </a:t>
            </a:r>
            <a:r>
              <a:rPr lang="pt-BR" dirty="0"/>
              <a:t>(H, E, B, D, A, G, F, C)</a:t>
            </a:r>
          </a:p>
          <a:p>
            <a:r>
              <a:rPr lang="en-GB" dirty="0"/>
              <a:t>Topological Sort is </a:t>
            </a:r>
            <a:r>
              <a:rPr lang="pt-BR" dirty="0"/>
              <a:t>(C, F, G, A, D, B, E, H)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/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dirty="0"/>
              <a:t>Pre-order traversal is </a:t>
            </a:r>
            <a:r>
              <a:rPr lang="pt-BR" dirty="0"/>
              <a:t>(</a:t>
            </a:r>
            <a:r>
              <a:rPr lang="en-GB" dirty="0"/>
              <a:t>C, D, E, H, F, G, A, B</a:t>
            </a:r>
            <a:r>
              <a:rPr lang="pt-BR" dirty="0"/>
              <a:t>)</a:t>
            </a:r>
            <a:endParaRPr lang="en-GB" dirty="0"/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dirty="0"/>
              <a:t>Post-order traversal is  </a:t>
            </a:r>
            <a:r>
              <a:rPr lang="pt-BR" dirty="0"/>
              <a:t>(</a:t>
            </a:r>
            <a:r>
              <a:rPr lang="en-GB" dirty="0"/>
              <a:t>H, E, D, G, F, C, B, A</a:t>
            </a:r>
            <a:r>
              <a:rPr lang="pt-BR" dirty="0"/>
              <a:t>)</a:t>
            </a:r>
          </a:p>
          <a:p>
            <a:r>
              <a:rPr lang="en-GB" dirty="0"/>
              <a:t>Topological Sort is </a:t>
            </a:r>
            <a:r>
              <a:rPr lang="pt-BR" dirty="0"/>
              <a:t>(A, B, C, F, G, D, E, H)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48133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29128-56D7-BA36-7B73-D70A705E8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F711C1-8B16-EB72-18AE-D05FA8E608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4B7129-DD2C-A1BD-DC85-51EA0E193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/>
          </a:p>
          <a:p>
            <a:r>
              <a:rPr lang="en-GB" dirty="0"/>
              <a:t>Pre-order traversal is </a:t>
            </a:r>
            <a:r>
              <a:rPr lang="pt-BR" dirty="0"/>
              <a:t>(A, B, E, H, D, C, F, G)</a:t>
            </a:r>
            <a:endParaRPr lang="en-GB" dirty="0"/>
          </a:p>
          <a:p>
            <a:r>
              <a:rPr lang="en-GB" dirty="0"/>
              <a:t>Post-order traversal is  </a:t>
            </a:r>
            <a:r>
              <a:rPr lang="pt-BR" dirty="0"/>
              <a:t>(H, E, B, D, A, G, F, C)</a:t>
            </a:r>
          </a:p>
          <a:p>
            <a:r>
              <a:rPr lang="en-GB" dirty="0"/>
              <a:t>Topological Sort is </a:t>
            </a:r>
            <a:r>
              <a:rPr lang="pt-BR" dirty="0"/>
              <a:t>(C, F, G, A, D, B, E, H)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/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dirty="0"/>
              <a:t>C, D, E, H, F, G, A, B</a:t>
            </a:r>
            <a:endParaRPr lang="en-SE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74FD4-4B40-1A8B-EEAB-741CED4FA7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79670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GB" sz="1200" dirty="0"/>
            </a:br>
            <a:r>
              <a:rPr lang="en-GB" sz="1200" dirty="0"/>
              <a:t>SD: Shortest Distance. PN: Previous Node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04505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6E693-4C27-0F79-F009-FA825C4C9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B6C7DD-B60F-BECF-602F-D8BEDA7BD2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4982D8-A694-A4EE-95D0-8066D76DA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GB" sz="1200" dirty="0"/>
            </a:br>
            <a:r>
              <a:rPr lang="en-GB" sz="1200" dirty="0"/>
              <a:t>SD: Shortest Distance. PN: Previous Node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93C8B-7F53-DF12-EE3D-34FDB1C0F2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29575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SE" dirty="0"/>
              <a:t>David Kauchak</a:t>
            </a:r>
          </a:p>
          <a:p>
            <a:r>
              <a:rPr lang="en-US" altLang="en-SE" dirty="0"/>
              <a:t>cs161</a:t>
            </a:r>
          </a:p>
          <a:p>
            <a:r>
              <a:rPr lang="en-US" altLang="en-SE" dirty="0"/>
              <a:t>Summer 2009</a:t>
            </a:r>
          </a:p>
          <a:p>
            <a:r>
              <a:rPr lang="en-US" altLang="en-SE" dirty="0"/>
              <a:t>Graphs: MSTs</a:t>
            </a:r>
            <a:br>
              <a:rPr lang="en-US" altLang="en-SE" dirty="0"/>
            </a:br>
            <a:r>
              <a:rPr lang="en-US" altLang="en-SE" dirty="0"/>
              <a:t>and Shortest Paths https://cs.pomona.edu/~dkauchak/classes/algorithms/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F62E29-99FC-EB40-923F-D38E4FE7BE7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6117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c727d8f5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6" name="Google Shape;1586;gc727d8f5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gc727d8f583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9" name="Google Shape;1609;gc727d8f583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c727d8f583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c727d8f583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c727d8f583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c727d8f583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gc727d8f583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8" name="Google Shape;1678;gc727d8f583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gc727d8f583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1" name="Google Shape;1701;gc727d8f583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c727d8f583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c727d8f583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6" name="Google Shape;26;p3"/>
          <p:cNvCxnSpPr/>
          <p:nvPr/>
        </p:nvCxnSpPr>
        <p:spPr>
          <a:xfrm>
            <a:off x="61415" y="753975"/>
            <a:ext cx="120087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746175" y="263276"/>
            <a:ext cx="11016359" cy="10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3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9371700" cy="4654200"/>
          </a:xfrm>
          <a:prstGeom prst="rect">
            <a:avLst/>
          </a:prstGeom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lvl="0" indent="-393700" rtl="0"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Char char="●"/>
              <a:defRPr/>
            </a:lvl1pPr>
            <a:lvl2pPr marL="914400" lvl="1" indent="-361950" rtl="0">
              <a:spcBef>
                <a:spcPts val="300"/>
              </a:spcBef>
              <a:spcAft>
                <a:spcPts val="0"/>
              </a:spcAft>
              <a:buSzPts val="2100"/>
              <a:buChar char="○"/>
              <a:defRPr/>
            </a:lvl2pPr>
            <a:lvl3pPr marL="1371600" lvl="2" indent="-323850" rtl="0">
              <a:spcBef>
                <a:spcPts val="4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400"/>
              </a:spcBef>
              <a:spcAft>
                <a:spcPts val="4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0" y="0"/>
            <a:ext cx="57357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userDrawn="1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441677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35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94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58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8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64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800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26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7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61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02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695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l"/>
            <a:fld id="{00000000-1234-1234-1234-123412341234}" type="slidenum">
              <a:rPr lang="en" smtClean="0"/>
              <a:pPr algn="l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6567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3315881" y="3446573"/>
            <a:ext cx="55902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" name="Google Shape;43;p6"/>
          <p:cNvCxnSpPr/>
          <p:nvPr/>
        </p:nvCxnSpPr>
        <p:spPr>
          <a:xfrm>
            <a:off x="138752" y="1917510"/>
            <a:ext cx="119145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4" name="Google Shape;44;p6"/>
          <p:cNvGrpSpPr/>
          <p:nvPr/>
        </p:nvGrpSpPr>
        <p:grpSpPr>
          <a:xfrm>
            <a:off x="4736689" y="555664"/>
            <a:ext cx="2723981" cy="2723981"/>
            <a:chOff x="4360460" y="449353"/>
            <a:chExt cx="3282300" cy="3282300"/>
          </a:xfrm>
        </p:grpSpPr>
        <p:sp>
          <p:nvSpPr>
            <p:cNvPr id="45" name="Google Shape;45;p6"/>
            <p:cNvSpPr/>
            <p:nvPr/>
          </p:nvSpPr>
          <p:spPr>
            <a:xfrm>
              <a:off x="4360460" y="449353"/>
              <a:ext cx="3282300" cy="3282300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txBody>
            <a:bodyPr spcFirstLastPara="1" wrap="square" lIns="88375" tIns="44175" rIns="88375" bIns="441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46" name="Google Shape;46;p6"/>
            <p:cNvGrpSpPr/>
            <p:nvPr/>
          </p:nvGrpSpPr>
          <p:grpSpPr>
            <a:xfrm>
              <a:off x="4868882" y="1003916"/>
              <a:ext cx="2265384" cy="2173111"/>
              <a:chOff x="5233525" y="4954450"/>
              <a:chExt cx="538275" cy="516350"/>
            </a:xfrm>
          </p:grpSpPr>
          <p:sp>
            <p:nvSpPr>
              <p:cNvPr id="47" name="Google Shape;47;p6"/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8" name="Google Shape;48;p6"/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57" fill="none" extrusionOk="0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9" name="Google Shape;49;p6"/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0" name="Google Shape;50;p6"/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33" fill="none" extrusionOk="0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1" name="Google Shape;51;p6"/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81" fill="none" extrusionOk="0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2" name="Google Shape;52;p6"/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7576" fill="none" extrusionOk="0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3" name="Google Shape;53;p6"/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4239" fill="none" extrusionOk="0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4" name="Google Shape;54;p6"/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5359" fill="none" extrusionOk="0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5" name="Google Shape;55;p6"/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659" fill="none" extrusionOk="0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6" name="Google Shape;56;p6"/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5067" fill="none" extrusionOk="0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7" name="Google Shape;57;p6"/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340" fill="none" extrusionOk="0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3315880" y="4628428"/>
            <a:ext cx="55902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6364809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575239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584218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4"/>
          </p:nvPr>
        </p:nvSpPr>
        <p:spPr>
          <a:xfrm>
            <a:off x="6355830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0" name="Google Shape;100;p11" descr="UW building"/>
          <p:cNvPicPr preferRelativeResize="0"/>
          <p:nvPr/>
        </p:nvPicPr>
        <p:blipFill rotWithShape="1">
          <a:blip r:embed="rId2">
            <a:alphaModFix/>
          </a:blip>
          <a:srcRect t="38182" b="5568"/>
          <a:stretch/>
        </p:blipFill>
        <p:spPr>
          <a:xfrm>
            <a:off x="3" y="0"/>
            <a:ext cx="12191993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634620" y="1512985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2"/>
          </p:nvPr>
        </p:nvSpPr>
        <p:spPr>
          <a:xfrm>
            <a:off x="6364809" y="1512984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>
            <a:spLocks noGrp="1"/>
          </p:cNvSpPr>
          <p:nvPr>
            <p:ph type="pic" idx="2"/>
          </p:nvPr>
        </p:nvSpPr>
        <p:spPr>
          <a:xfrm>
            <a:off x="0" y="-1"/>
            <a:ext cx="12189300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dt" idx="10"/>
          </p:nvPr>
        </p:nvSpPr>
        <p:spPr>
          <a:xfrm>
            <a:off x="6418815" y="6495352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115" name="Google Shape;115;p1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sz="4300" b="0" i="0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75240" y="1463857"/>
            <a:ext cx="11187000" cy="4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Char char=" "/>
              <a:defRPr sz="2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-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500"/>
              <a:buFont typeface="Quattrocento Sans"/>
              <a:buChar char="-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cxnSp>
        <p:nvCxnSpPr>
          <p:cNvPr id="12" name="Google Shape;12;p1"/>
          <p:cNvCxnSpPr/>
          <p:nvPr/>
        </p:nvCxnSpPr>
        <p:spPr>
          <a:xfrm rot="10800000">
            <a:off x="429491" y="172429"/>
            <a:ext cx="0" cy="1196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1"/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6" r:id="rId5"/>
    <p:sldLayoutId id="2147483657" r:id="rId6"/>
    <p:sldLayoutId id="2147483658" r:id="rId7"/>
    <p:sldLayoutId id="2147483660" r:id="rId8"/>
    <p:sldLayoutId id="2147483661" r:id="rId9"/>
    <p:sldLayoutId id="2147483662" r:id="rId10"/>
    <p:sldLayoutId id="214748366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4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74C60C-7FBF-0198-02D6-369C8C9E2F98}"/>
              </a:ext>
            </a:extLst>
          </p:cNvPr>
          <p:cNvSpPr txBox="1">
            <a:spLocks/>
          </p:cNvSpPr>
          <p:nvPr/>
        </p:nvSpPr>
        <p:spPr>
          <a:xfrm>
            <a:off x="2259666" y="1054389"/>
            <a:ext cx="7952128" cy="2625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Lecture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12</a:t>
            </a:r>
            <a:b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Graphs</a:t>
            </a:r>
            <a:endParaRPr lang="en-US" dirty="0">
              <a:solidFill>
                <a:srgbClr val="4F81BD"/>
              </a:solidFill>
            </a:endParaRPr>
          </a:p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Exercises ANS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B44BB71-7572-07AF-DC4B-83D5FDDAFEA6}"/>
              </a:ext>
            </a:extLst>
          </p:cNvPr>
          <p:cNvSpPr txBox="1">
            <a:spLocks/>
          </p:cNvSpPr>
          <p:nvPr/>
        </p:nvSpPr>
        <p:spPr>
          <a:xfrm>
            <a:off x="3034145" y="379383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Department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of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Computer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Science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Hofstra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University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0853BE-133A-977A-76F6-3EBD56979FEE}"/>
              </a:ext>
            </a:extLst>
          </p:cNvPr>
          <p:cNvSpPr txBox="1"/>
          <p:nvPr/>
        </p:nvSpPr>
        <p:spPr>
          <a:xfrm>
            <a:off x="4358711" y="6487758"/>
            <a:ext cx="4856394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B7C6FE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Acknowledgement: Lecture slides based on </a:t>
            </a:r>
            <a:r>
              <a:rPr lang="en-US" altLang="zh-CN" sz="1200" b="1" kern="1200" dirty="0" err="1">
                <a:latin typeface="Gill Sans Light"/>
                <a:ea typeface="宋体" panose="02010600030101010101" pitchFamily="2" charset="-122"/>
                <a:cs typeface="+mn-cs"/>
              </a:rPr>
              <a:t>UofW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 Course on Data Structures </a:t>
            </a:r>
            <a:endParaRPr kumimoji="0" lang="en-SE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80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59" name="Google Shape;1659;p80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60" name="Google Shape;1660;p80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61" name="Google Shape;1661;p80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62" name="Google Shape;1662;p80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63" name="Google Shape;1663;p80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64" name="Google Shape;1664;p80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665" name="Google Shape;1665;p80"/>
          <p:cNvCxnSpPr>
            <a:endCxn id="1659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6" name="Google Shape;1666;p80"/>
          <p:cNvCxnSpPr>
            <a:stCxn id="1658" idx="7"/>
            <a:endCxn id="1660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7" name="Google Shape;1667;p80"/>
          <p:cNvCxnSpPr>
            <a:stCxn id="1660" idx="1"/>
            <a:endCxn id="1659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8" name="Google Shape;1668;p80"/>
          <p:cNvCxnSpPr>
            <a:stCxn id="1659" idx="7"/>
            <a:endCxn id="1663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9" name="Google Shape;1669;p80"/>
          <p:cNvCxnSpPr>
            <a:stCxn id="1660" idx="7"/>
            <a:endCxn id="1662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0" name="Google Shape;1670;p80"/>
          <p:cNvCxnSpPr>
            <a:stCxn id="1660" idx="5"/>
            <a:endCxn id="1661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1" name="Google Shape;1671;p80"/>
          <p:cNvCxnSpPr>
            <a:stCxn id="1661" idx="0"/>
            <a:endCxn id="1662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2" name="Google Shape;1672;p80"/>
          <p:cNvCxnSpPr>
            <a:stCxn id="1663" idx="6"/>
            <a:endCxn id="1662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3" name="Google Shape;1673;p80"/>
          <p:cNvCxnSpPr>
            <a:stCxn id="1664" idx="2"/>
            <a:endCxn id="1662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74" name="Google Shape;1674;p80"/>
          <p:cNvSpPr txBox="1"/>
          <p:nvPr/>
        </p:nvSpPr>
        <p:spPr>
          <a:xfrm>
            <a:off x="6871700" y="2221202"/>
            <a:ext cx="22209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75" name="Google Shape;1675;p80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B, C, F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5916ED-AC9A-4CEB-8BED-281A1BC50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0D549641-5B54-2E83-0724-5D7BA2780821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81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82" name="Google Shape;1682;p81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83" name="Google Shape;1683;p81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84" name="Google Shape;1684;p81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85" name="Google Shape;1685;p81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86" name="Google Shape;1686;p81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87" name="Google Shape;1687;p81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688" name="Google Shape;1688;p81"/>
          <p:cNvCxnSpPr>
            <a:endCxn id="1682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89" name="Google Shape;1689;p81"/>
          <p:cNvCxnSpPr>
            <a:stCxn id="1681" idx="7"/>
            <a:endCxn id="1683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0" name="Google Shape;1690;p81"/>
          <p:cNvCxnSpPr>
            <a:stCxn id="1683" idx="1"/>
            <a:endCxn id="1682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1" name="Google Shape;1691;p81"/>
          <p:cNvCxnSpPr>
            <a:stCxn id="1682" idx="7"/>
            <a:endCxn id="1686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2" name="Google Shape;1692;p81"/>
          <p:cNvCxnSpPr>
            <a:stCxn id="1683" idx="7"/>
            <a:endCxn id="1685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3" name="Google Shape;1693;p81"/>
          <p:cNvCxnSpPr>
            <a:stCxn id="1683" idx="5"/>
            <a:endCxn id="1684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4" name="Google Shape;1694;p81"/>
          <p:cNvCxnSpPr>
            <a:stCxn id="1684" idx="0"/>
            <a:endCxn id="1685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5" name="Google Shape;1695;p81"/>
          <p:cNvCxnSpPr>
            <a:stCxn id="1686" idx="6"/>
            <a:endCxn id="1685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6" name="Google Shape;1696;p81"/>
          <p:cNvCxnSpPr>
            <a:stCxn id="1687" idx="2"/>
            <a:endCxn id="1685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97" name="Google Shape;1697;p81"/>
          <p:cNvSpPr txBox="1"/>
          <p:nvPr/>
        </p:nvSpPr>
        <p:spPr>
          <a:xfrm>
            <a:off x="6871700" y="2221200"/>
            <a:ext cx="22209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98" name="Google Shape;1698;p81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B, C 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656C5-EB23-C9D0-9B09-3B5502DC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4F854EFD-0710-BE1C-75DC-ECA555FC01BD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p82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05" name="Google Shape;1705;p82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06" name="Google Shape;1706;p82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07" name="Google Shape;1707;p82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08" name="Google Shape;1708;p82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09" name="Google Shape;1709;p82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10" name="Google Shape;1710;p82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711" name="Google Shape;1711;p82"/>
          <p:cNvCxnSpPr>
            <a:endCxn id="1705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2" name="Google Shape;1712;p82"/>
          <p:cNvCxnSpPr>
            <a:stCxn id="1704" idx="7"/>
            <a:endCxn id="1706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3" name="Google Shape;1713;p82"/>
          <p:cNvCxnSpPr>
            <a:stCxn id="1706" idx="1"/>
            <a:endCxn id="1705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4" name="Google Shape;1714;p82"/>
          <p:cNvCxnSpPr>
            <a:stCxn id="1705" idx="7"/>
            <a:endCxn id="1709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5" name="Google Shape;1715;p82"/>
          <p:cNvCxnSpPr>
            <a:stCxn id="1706" idx="7"/>
            <a:endCxn id="1708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6" name="Google Shape;1716;p82"/>
          <p:cNvCxnSpPr>
            <a:stCxn id="1706" idx="5"/>
            <a:endCxn id="1707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7" name="Google Shape;1717;p82"/>
          <p:cNvCxnSpPr>
            <a:stCxn id="1707" idx="0"/>
            <a:endCxn id="1708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8" name="Google Shape;1718;p82"/>
          <p:cNvCxnSpPr>
            <a:stCxn id="1709" idx="6"/>
            <a:endCxn id="1708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9" name="Google Shape;1719;p82"/>
          <p:cNvCxnSpPr>
            <a:stCxn id="1710" idx="2"/>
            <a:endCxn id="1708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20" name="Google Shape;1720;p82"/>
          <p:cNvSpPr txBox="1"/>
          <p:nvPr/>
        </p:nvSpPr>
        <p:spPr>
          <a:xfrm>
            <a:off x="6871700" y="2221200"/>
            <a:ext cx="22209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21" name="Google Shape;1721;p82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B 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767CB-7F91-933C-EC9A-A55508E44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8C5FC174-D3AC-556C-ECBF-B3623C3872F9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p83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28" name="Google Shape;1728;p83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29" name="Google Shape;1729;p83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30" name="Google Shape;1730;p83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31" name="Google Shape;1731;p83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32" name="Google Shape;1732;p83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33" name="Google Shape;1733;p83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734" name="Google Shape;1734;p83"/>
          <p:cNvCxnSpPr>
            <a:endCxn id="1728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5" name="Google Shape;1735;p83"/>
          <p:cNvCxnSpPr>
            <a:stCxn id="1727" idx="7"/>
            <a:endCxn id="1729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6" name="Google Shape;1736;p83"/>
          <p:cNvCxnSpPr>
            <a:stCxn id="1729" idx="1"/>
            <a:endCxn id="1728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7" name="Google Shape;1737;p83"/>
          <p:cNvCxnSpPr>
            <a:stCxn id="1728" idx="7"/>
            <a:endCxn id="1732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8" name="Google Shape;1738;p83"/>
          <p:cNvCxnSpPr>
            <a:stCxn id="1729" idx="7"/>
            <a:endCxn id="1731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9" name="Google Shape;1739;p83"/>
          <p:cNvCxnSpPr>
            <a:stCxn id="1729" idx="5"/>
            <a:endCxn id="1730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0" name="Google Shape;1740;p83"/>
          <p:cNvCxnSpPr>
            <a:stCxn id="1730" idx="0"/>
            <a:endCxn id="1731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1" name="Google Shape;1741;p83"/>
          <p:cNvCxnSpPr>
            <a:stCxn id="1732" idx="6"/>
            <a:endCxn id="1731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2" name="Google Shape;1742;p83"/>
          <p:cNvCxnSpPr>
            <a:stCxn id="1733" idx="2"/>
            <a:endCxn id="1731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43" name="Google Shape;1743;p83"/>
          <p:cNvSpPr txBox="1"/>
          <p:nvPr/>
        </p:nvSpPr>
        <p:spPr>
          <a:xfrm>
            <a:off x="6871700" y="2221200"/>
            <a:ext cx="22209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C, 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44" name="Google Shape;1744;p83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 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0BFEC3-CF4C-76E2-FD1E-52852B3AE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8C45433A-4B82-BE98-8A01-3CAD48BBBEC0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13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p84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51" name="Google Shape;1751;p84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52" name="Google Shape;1752;p84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53" name="Google Shape;1753;p84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54" name="Google Shape;1754;p84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55" name="Google Shape;1755;p84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56" name="Google Shape;1756;p84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757" name="Google Shape;1757;p84"/>
          <p:cNvCxnSpPr>
            <a:endCxn id="1751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8" name="Google Shape;1758;p84"/>
          <p:cNvCxnSpPr>
            <a:stCxn id="1750" idx="7"/>
            <a:endCxn id="1752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9" name="Google Shape;1759;p84"/>
          <p:cNvCxnSpPr>
            <a:stCxn id="1752" idx="1"/>
            <a:endCxn id="1751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0" name="Google Shape;1760;p84"/>
          <p:cNvCxnSpPr>
            <a:stCxn id="1751" idx="7"/>
            <a:endCxn id="1755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1" name="Google Shape;1761;p84"/>
          <p:cNvCxnSpPr>
            <a:stCxn id="1752" idx="7"/>
            <a:endCxn id="1754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2" name="Google Shape;1762;p84"/>
          <p:cNvCxnSpPr>
            <a:stCxn id="1752" idx="5"/>
            <a:endCxn id="1753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3" name="Google Shape;1763;p84"/>
          <p:cNvCxnSpPr>
            <a:stCxn id="1753" idx="0"/>
            <a:endCxn id="1754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4" name="Google Shape;1764;p84"/>
          <p:cNvCxnSpPr>
            <a:stCxn id="1755" idx="6"/>
            <a:endCxn id="1754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5" name="Google Shape;1765;p84"/>
          <p:cNvCxnSpPr>
            <a:stCxn id="1756" idx="2"/>
            <a:endCxn id="1754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66" name="Google Shape;1766;p84"/>
          <p:cNvSpPr txBox="1"/>
          <p:nvPr/>
        </p:nvSpPr>
        <p:spPr>
          <a:xfrm>
            <a:off x="6871700" y="2221200"/>
            <a:ext cx="22209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F, 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C, 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67" name="Google Shape;1767;p84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D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F3B186-EF68-F5F9-05BF-543F70591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ED3DE90F-B8A2-58C8-333F-DB4F00E30231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14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p85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74" name="Google Shape;1774;p85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75" name="Google Shape;1775;p85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76" name="Google Shape;1776;p85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77" name="Google Shape;1777;p85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78" name="Google Shape;1778;p85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79" name="Google Shape;1779;p85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780" name="Google Shape;1780;p85"/>
          <p:cNvCxnSpPr>
            <a:endCxn id="1774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1" name="Google Shape;1781;p85"/>
          <p:cNvCxnSpPr>
            <a:stCxn id="1773" idx="7"/>
            <a:endCxn id="1775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2" name="Google Shape;1782;p85"/>
          <p:cNvCxnSpPr>
            <a:stCxn id="1775" idx="1"/>
            <a:endCxn id="1774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3" name="Google Shape;1783;p85"/>
          <p:cNvCxnSpPr>
            <a:stCxn id="1774" idx="7"/>
            <a:endCxn id="1778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4" name="Google Shape;1784;p85"/>
          <p:cNvCxnSpPr>
            <a:stCxn id="1775" idx="7"/>
            <a:endCxn id="1777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5" name="Google Shape;1785;p85"/>
          <p:cNvCxnSpPr>
            <a:stCxn id="1775" idx="5"/>
            <a:endCxn id="1776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6" name="Google Shape;1786;p85"/>
          <p:cNvCxnSpPr>
            <a:stCxn id="1776" idx="0"/>
            <a:endCxn id="1777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7" name="Google Shape;1787;p85"/>
          <p:cNvCxnSpPr>
            <a:stCxn id="1778" idx="6"/>
            <a:endCxn id="1777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8" name="Google Shape;1788;p85"/>
          <p:cNvCxnSpPr>
            <a:stCxn id="1779" idx="2"/>
            <a:endCxn id="1777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89" name="Google Shape;1789;p85"/>
          <p:cNvSpPr txBox="1"/>
          <p:nvPr/>
        </p:nvSpPr>
        <p:spPr>
          <a:xfrm>
            <a:off x="6871700" y="2221200"/>
            <a:ext cx="22209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F, D, 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C, B,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90" name="Google Shape;1790;p85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D, E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256993-3830-5613-2CB3-DCED2BEC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1D9B301D-33EA-911B-B723-F55C2E329A48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15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86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97" name="Google Shape;1797;p86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98" name="Google Shape;1798;p86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99" name="Google Shape;1799;p86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00" name="Google Shape;1800;p86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01" name="Google Shape;1801;p86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02" name="Google Shape;1802;p86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803" name="Google Shape;1803;p86"/>
          <p:cNvCxnSpPr>
            <a:endCxn id="1797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4" name="Google Shape;1804;p86"/>
          <p:cNvCxnSpPr>
            <a:stCxn id="1796" idx="7"/>
            <a:endCxn id="1798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5" name="Google Shape;1805;p86"/>
          <p:cNvCxnSpPr>
            <a:stCxn id="1798" idx="1"/>
            <a:endCxn id="1797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6" name="Google Shape;1806;p86"/>
          <p:cNvCxnSpPr>
            <a:stCxn id="1797" idx="7"/>
            <a:endCxn id="1801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7" name="Google Shape;1807;p86"/>
          <p:cNvCxnSpPr>
            <a:stCxn id="1798" idx="7"/>
            <a:endCxn id="1800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8" name="Google Shape;1808;p86"/>
          <p:cNvCxnSpPr>
            <a:stCxn id="1798" idx="5"/>
            <a:endCxn id="1799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9" name="Google Shape;1809;p86"/>
          <p:cNvCxnSpPr>
            <a:stCxn id="1799" idx="0"/>
            <a:endCxn id="1800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10" name="Google Shape;1810;p86"/>
          <p:cNvCxnSpPr>
            <a:stCxn id="1801" idx="6"/>
            <a:endCxn id="1800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11" name="Google Shape;1811;p86"/>
          <p:cNvCxnSpPr>
            <a:stCxn id="1802" idx="2"/>
            <a:endCxn id="1800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12" name="Google Shape;1812;p86"/>
          <p:cNvSpPr txBox="1"/>
          <p:nvPr/>
        </p:nvSpPr>
        <p:spPr>
          <a:xfrm>
            <a:off x="6871700" y="2221202"/>
            <a:ext cx="22209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F, D, 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C, B, 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13" name="Google Shape;1813;p86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D 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D44A50-0A67-EA6E-A9EC-6D2EDC5EF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F8F6B2AF-9D20-C526-9080-1AE219DA87F2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16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87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20" name="Google Shape;1820;p87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21" name="Google Shape;1821;p87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22" name="Google Shape;1822;p87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23" name="Google Shape;1823;p87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24" name="Google Shape;1824;p87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25" name="Google Shape;1825;p87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826" name="Google Shape;1826;p87"/>
          <p:cNvCxnSpPr>
            <a:endCxn id="1820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7" name="Google Shape;1827;p87"/>
          <p:cNvCxnSpPr>
            <a:stCxn id="1819" idx="7"/>
            <a:endCxn id="1821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8" name="Google Shape;1828;p87"/>
          <p:cNvCxnSpPr>
            <a:stCxn id="1821" idx="1"/>
            <a:endCxn id="1820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9" name="Google Shape;1829;p87"/>
          <p:cNvCxnSpPr>
            <a:stCxn id="1820" idx="7"/>
            <a:endCxn id="1824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0" name="Google Shape;1830;p87"/>
          <p:cNvCxnSpPr>
            <a:stCxn id="1821" idx="7"/>
            <a:endCxn id="1823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1" name="Google Shape;1831;p87"/>
          <p:cNvCxnSpPr>
            <a:stCxn id="1821" idx="5"/>
            <a:endCxn id="1822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2" name="Google Shape;1832;p87"/>
          <p:cNvCxnSpPr>
            <a:stCxn id="1822" idx="0"/>
            <a:endCxn id="1823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3" name="Google Shape;1833;p87"/>
          <p:cNvCxnSpPr>
            <a:stCxn id="1824" idx="6"/>
            <a:endCxn id="1823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4" name="Google Shape;1834;p87"/>
          <p:cNvCxnSpPr>
            <a:stCxn id="1825" idx="2"/>
            <a:endCxn id="1823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35" name="Google Shape;1835;p87"/>
          <p:cNvSpPr txBox="1"/>
          <p:nvPr/>
        </p:nvSpPr>
        <p:spPr>
          <a:xfrm>
            <a:off x="6871700" y="2221200"/>
            <a:ext cx="22209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F, D, 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C, B, E, 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36" name="Google Shape;1836;p87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67AD29-BC30-BE2A-B1E3-52A7F3E54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A8D3641A-2688-8663-1177-3E9B4D7BE758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17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88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43" name="Google Shape;1843;p88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44" name="Google Shape;1844;p88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45" name="Google Shape;1845;p88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46" name="Google Shape;1846;p88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47" name="Google Shape;1847;p88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48" name="Google Shape;1848;p88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849" name="Google Shape;1849;p88"/>
          <p:cNvCxnSpPr>
            <a:endCxn id="1843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0" name="Google Shape;1850;p88"/>
          <p:cNvCxnSpPr>
            <a:stCxn id="1842" idx="7"/>
            <a:endCxn id="1844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1" name="Google Shape;1851;p88"/>
          <p:cNvCxnSpPr>
            <a:stCxn id="1844" idx="1"/>
            <a:endCxn id="1843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2" name="Google Shape;1852;p88"/>
          <p:cNvCxnSpPr>
            <a:stCxn id="1843" idx="7"/>
            <a:endCxn id="1847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3" name="Google Shape;1853;p88"/>
          <p:cNvCxnSpPr>
            <a:stCxn id="1844" idx="7"/>
            <a:endCxn id="1846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4" name="Google Shape;1854;p88"/>
          <p:cNvCxnSpPr>
            <a:stCxn id="1844" idx="5"/>
            <a:endCxn id="1845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5" name="Google Shape;1855;p88"/>
          <p:cNvCxnSpPr>
            <a:stCxn id="1845" idx="0"/>
            <a:endCxn id="1846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6" name="Google Shape;1856;p88"/>
          <p:cNvCxnSpPr>
            <a:stCxn id="1847" idx="6"/>
            <a:endCxn id="1846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7" name="Google Shape;1857;p88"/>
          <p:cNvCxnSpPr>
            <a:stCxn id="1848" idx="2"/>
            <a:endCxn id="1846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58" name="Google Shape;1858;p88"/>
          <p:cNvSpPr txBox="1"/>
          <p:nvPr/>
        </p:nvSpPr>
        <p:spPr>
          <a:xfrm>
            <a:off x="6871700" y="2221202"/>
            <a:ext cx="22209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F, D, 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C, B, E, D, A 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59" name="Google Shape;1859;p88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1E04D1-913A-B108-E2EC-CDC3EE46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89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66" name="Google Shape;1866;p89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67" name="Google Shape;1867;p89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68" name="Google Shape;1868;p89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69" name="Google Shape;1869;p89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70" name="Google Shape;1870;p89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71" name="Google Shape;1871;p89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872" name="Google Shape;1872;p89"/>
          <p:cNvCxnSpPr>
            <a:endCxn id="1866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3" name="Google Shape;1873;p89"/>
          <p:cNvCxnSpPr>
            <a:stCxn id="1865" idx="7"/>
            <a:endCxn id="1867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4" name="Google Shape;1874;p89"/>
          <p:cNvCxnSpPr>
            <a:stCxn id="1867" idx="1"/>
            <a:endCxn id="1866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5" name="Google Shape;1875;p89"/>
          <p:cNvCxnSpPr>
            <a:stCxn id="1866" idx="7"/>
            <a:endCxn id="1870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6" name="Google Shape;1876;p89"/>
          <p:cNvCxnSpPr>
            <a:stCxn id="1867" idx="7"/>
            <a:endCxn id="1869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7" name="Google Shape;1877;p89"/>
          <p:cNvCxnSpPr>
            <a:stCxn id="1867" idx="5"/>
            <a:endCxn id="1868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8" name="Google Shape;1878;p89"/>
          <p:cNvCxnSpPr>
            <a:stCxn id="1868" idx="0"/>
            <a:endCxn id="1869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9" name="Google Shape;1879;p89"/>
          <p:cNvCxnSpPr>
            <a:stCxn id="1870" idx="6"/>
            <a:endCxn id="1869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80" name="Google Shape;1880;p89"/>
          <p:cNvCxnSpPr>
            <a:stCxn id="1871" idx="2"/>
            <a:endCxn id="1869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81" name="Google Shape;1881;p89"/>
          <p:cNvSpPr txBox="1"/>
          <p:nvPr/>
        </p:nvSpPr>
        <p:spPr>
          <a:xfrm>
            <a:off x="6841050" y="1509000"/>
            <a:ext cx="3160680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F, D, E, G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C, B, E, D, A, G</a:t>
            </a:r>
          </a:p>
          <a:p>
            <a:pPr defTabSz="457200">
              <a:buClr>
                <a:prstClr val="black"/>
              </a:buClr>
              <a:buSzPts val="1100"/>
            </a:pPr>
            <a:endParaRPr lang="en"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Toplogical Sort </a:t>
            </a:r>
            <a:r>
              <a:rPr lang="en-GB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(reverse of </a:t>
            </a: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</a:t>
            </a:r>
            <a:r>
              <a:rPr lang="en-GB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)</a:t>
            </a: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: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-GB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G, A, D, E, B, C, F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82" name="Google Shape;1882;p89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83" name="Google Shape;1883;p89"/>
          <p:cNvSpPr txBox="1"/>
          <p:nvPr/>
        </p:nvSpPr>
        <p:spPr>
          <a:xfrm>
            <a:off x="6374650" y="4100851"/>
            <a:ext cx="39816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 dirty="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* if we allow DFS to restart on unmarked nodes, G would be added to the stack (and forming the last element in both the preorder and postorder traversals)</a:t>
            </a:r>
            <a:endParaRPr sz="1800" kern="1200" dirty="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87D688-D6F4-9A91-7DF8-85CDA08F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B5A8DC9D-3B62-4A8E-084C-8D6C0296D9BE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19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E2DC-5F22-1E3A-A07C-1FAA5BC1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Q1. Adjacency matrix and adjacency list 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8FE99-9666-85CB-84BB-C9B16810D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5" y="1568275"/>
            <a:ext cx="9371700" cy="1477285"/>
          </a:xfrm>
        </p:spPr>
        <p:txBody>
          <a:bodyPr/>
          <a:lstStyle/>
          <a:p>
            <a:r>
              <a:rPr lang="en-GB" dirty="0"/>
              <a:t>Write out the adjacency matrix and adjacency list for the directed graph. </a:t>
            </a:r>
          </a:p>
          <a:p>
            <a:endParaRPr lang="en-SE" dirty="0"/>
          </a:p>
        </p:txBody>
      </p:sp>
      <p:sp>
        <p:nvSpPr>
          <p:cNvPr id="4" name="Google Shape;1183;p61">
            <a:extLst>
              <a:ext uri="{FF2B5EF4-FFF2-40B4-BE49-F238E27FC236}">
                <a16:creationId xmlns:a16="http://schemas.microsoft.com/office/drawing/2014/main" id="{D4FA6933-1B10-4C35-C54B-DF1E4D54587D}"/>
              </a:ext>
            </a:extLst>
          </p:cNvPr>
          <p:cNvSpPr/>
          <p:nvPr/>
        </p:nvSpPr>
        <p:spPr>
          <a:xfrm>
            <a:off x="2889325" y="4706796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" name="Google Shape;1184;p61">
            <a:extLst>
              <a:ext uri="{FF2B5EF4-FFF2-40B4-BE49-F238E27FC236}">
                <a16:creationId xmlns:a16="http://schemas.microsoft.com/office/drawing/2014/main" id="{724EB10D-B12F-3D3B-83F2-C7ECD048CA6B}"/>
              </a:ext>
            </a:extLst>
          </p:cNvPr>
          <p:cNvSpPr/>
          <p:nvPr/>
        </p:nvSpPr>
        <p:spPr>
          <a:xfrm>
            <a:off x="2889325" y="341497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" name="Google Shape;1185;p61">
            <a:extLst>
              <a:ext uri="{FF2B5EF4-FFF2-40B4-BE49-F238E27FC236}">
                <a16:creationId xmlns:a16="http://schemas.microsoft.com/office/drawing/2014/main" id="{07E796C3-D3B2-EB85-C9C6-E58D0BCA6224}"/>
              </a:ext>
            </a:extLst>
          </p:cNvPr>
          <p:cNvSpPr/>
          <p:nvPr/>
        </p:nvSpPr>
        <p:spPr>
          <a:xfrm>
            <a:off x="3808150" y="418202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" name="Google Shape;1186;p61">
            <a:extLst>
              <a:ext uri="{FF2B5EF4-FFF2-40B4-BE49-F238E27FC236}">
                <a16:creationId xmlns:a16="http://schemas.microsoft.com/office/drawing/2014/main" id="{FB2F58B6-3DD9-C0BD-CB91-E80A79B2CC15}"/>
              </a:ext>
            </a:extLst>
          </p:cNvPr>
          <p:cNvSpPr/>
          <p:nvPr/>
        </p:nvSpPr>
        <p:spPr>
          <a:xfrm>
            <a:off x="4726975" y="4706796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" name="Google Shape;1187;p61">
            <a:extLst>
              <a:ext uri="{FF2B5EF4-FFF2-40B4-BE49-F238E27FC236}">
                <a16:creationId xmlns:a16="http://schemas.microsoft.com/office/drawing/2014/main" id="{1E465A05-F54C-753D-9D99-3A65A67E46DD}"/>
              </a:ext>
            </a:extLst>
          </p:cNvPr>
          <p:cNvSpPr/>
          <p:nvPr/>
        </p:nvSpPr>
        <p:spPr>
          <a:xfrm>
            <a:off x="4726975" y="341497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 dirty="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2400"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" name="Google Shape;1188;p61">
            <a:extLst>
              <a:ext uri="{FF2B5EF4-FFF2-40B4-BE49-F238E27FC236}">
                <a16:creationId xmlns:a16="http://schemas.microsoft.com/office/drawing/2014/main" id="{5B2DE392-9109-D121-6D62-50694F1EAFE9}"/>
              </a:ext>
            </a:extLst>
          </p:cNvPr>
          <p:cNvSpPr/>
          <p:nvPr/>
        </p:nvSpPr>
        <p:spPr>
          <a:xfrm>
            <a:off x="3808150" y="281107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0" name="Google Shape;1189;p61">
            <a:extLst>
              <a:ext uri="{FF2B5EF4-FFF2-40B4-BE49-F238E27FC236}">
                <a16:creationId xmlns:a16="http://schemas.microsoft.com/office/drawing/2014/main" id="{A2EA1FFB-E262-4038-9783-F26D5464E3CB}"/>
              </a:ext>
            </a:extLst>
          </p:cNvPr>
          <p:cNvSpPr/>
          <p:nvPr/>
        </p:nvSpPr>
        <p:spPr>
          <a:xfrm>
            <a:off x="5827925" y="341497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" name="Google Shape;1190;p61">
            <a:extLst>
              <a:ext uri="{FF2B5EF4-FFF2-40B4-BE49-F238E27FC236}">
                <a16:creationId xmlns:a16="http://schemas.microsoft.com/office/drawing/2014/main" id="{3B069262-D19A-9F08-F9BC-D6F8E6C364BC}"/>
              </a:ext>
            </a:extLst>
          </p:cNvPr>
          <p:cNvCxnSpPr>
            <a:endCxn id="5" idx="4"/>
          </p:cNvCxnSpPr>
          <p:nvPr/>
        </p:nvCxnSpPr>
        <p:spPr>
          <a:xfrm rot="10800000">
            <a:off x="3191275" y="4018871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1191;p61">
            <a:extLst>
              <a:ext uri="{FF2B5EF4-FFF2-40B4-BE49-F238E27FC236}">
                <a16:creationId xmlns:a16="http://schemas.microsoft.com/office/drawing/2014/main" id="{FF0A4C70-4138-1D92-31D7-F02DC911DC35}"/>
              </a:ext>
            </a:extLst>
          </p:cNvPr>
          <p:cNvCxnSpPr>
            <a:cxnSpLocks/>
            <a:stCxn id="4" idx="6"/>
            <a:endCxn id="6" idx="3"/>
          </p:cNvCxnSpPr>
          <p:nvPr/>
        </p:nvCxnSpPr>
        <p:spPr>
          <a:xfrm flipV="1">
            <a:off x="3493225" y="4697482"/>
            <a:ext cx="403364" cy="31126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1192;p61">
            <a:extLst>
              <a:ext uri="{FF2B5EF4-FFF2-40B4-BE49-F238E27FC236}">
                <a16:creationId xmlns:a16="http://schemas.microsoft.com/office/drawing/2014/main" id="{8C0F126D-09FC-9CAF-2511-28F77AE50856}"/>
              </a:ext>
            </a:extLst>
          </p:cNvPr>
          <p:cNvCxnSpPr>
            <a:stCxn id="6" idx="1"/>
            <a:endCxn id="5" idx="5"/>
          </p:cNvCxnSpPr>
          <p:nvPr/>
        </p:nvCxnSpPr>
        <p:spPr>
          <a:xfrm rot="10800000">
            <a:off x="3404889" y="3930560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1193;p61">
            <a:extLst>
              <a:ext uri="{FF2B5EF4-FFF2-40B4-BE49-F238E27FC236}">
                <a16:creationId xmlns:a16="http://schemas.microsoft.com/office/drawing/2014/main" id="{8543F7BD-97A2-CE44-045C-BFB298C60D45}"/>
              </a:ext>
            </a:extLst>
          </p:cNvPr>
          <p:cNvCxnSpPr>
            <a:stCxn id="5" idx="7"/>
            <a:endCxn id="9" idx="2"/>
          </p:cNvCxnSpPr>
          <p:nvPr/>
        </p:nvCxnSpPr>
        <p:spPr>
          <a:xfrm rot="10800000" flipH="1">
            <a:off x="3404786" y="311311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Google Shape;1194;p61">
            <a:extLst>
              <a:ext uri="{FF2B5EF4-FFF2-40B4-BE49-F238E27FC236}">
                <a16:creationId xmlns:a16="http://schemas.microsoft.com/office/drawing/2014/main" id="{8562B3F7-70CF-D285-F7A0-932327219E9F}"/>
              </a:ext>
            </a:extLst>
          </p:cNvPr>
          <p:cNvCxnSpPr>
            <a:stCxn id="6" idx="7"/>
            <a:endCxn id="8" idx="3"/>
          </p:cNvCxnSpPr>
          <p:nvPr/>
        </p:nvCxnSpPr>
        <p:spPr>
          <a:xfrm rot="10800000" flipH="1">
            <a:off x="4323611" y="3930560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1195;p61">
            <a:extLst>
              <a:ext uri="{FF2B5EF4-FFF2-40B4-BE49-F238E27FC236}">
                <a16:creationId xmlns:a16="http://schemas.microsoft.com/office/drawing/2014/main" id="{9527AE27-D96C-9184-2506-95D729935824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4323611" y="4697482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1196;p61">
            <a:extLst>
              <a:ext uri="{FF2B5EF4-FFF2-40B4-BE49-F238E27FC236}">
                <a16:creationId xmlns:a16="http://schemas.microsoft.com/office/drawing/2014/main" id="{395ECDB0-B406-4DB7-406D-D0C0D6EBB46F}"/>
              </a:ext>
            </a:extLst>
          </p:cNvPr>
          <p:cNvCxnSpPr>
            <a:stCxn id="7" idx="0"/>
            <a:endCxn id="8" idx="4"/>
          </p:cNvCxnSpPr>
          <p:nvPr/>
        </p:nvCxnSpPr>
        <p:spPr>
          <a:xfrm rot="10800000">
            <a:off x="5028925" y="4018896"/>
            <a:ext cx="0" cy="6879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1197;p61">
            <a:extLst>
              <a:ext uri="{FF2B5EF4-FFF2-40B4-BE49-F238E27FC236}">
                <a16:creationId xmlns:a16="http://schemas.microsoft.com/office/drawing/2014/main" id="{655095A1-17E5-F358-8C1B-7A5FA64ABA85}"/>
              </a:ext>
            </a:extLst>
          </p:cNvPr>
          <p:cNvCxnSpPr>
            <a:stCxn id="9" idx="6"/>
            <a:endCxn id="8" idx="1"/>
          </p:cNvCxnSpPr>
          <p:nvPr/>
        </p:nvCxnSpPr>
        <p:spPr>
          <a:xfrm>
            <a:off x="4412050" y="3113021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1198;p61">
            <a:extLst>
              <a:ext uri="{FF2B5EF4-FFF2-40B4-BE49-F238E27FC236}">
                <a16:creationId xmlns:a16="http://schemas.microsoft.com/office/drawing/2014/main" id="{B9512788-2D89-41CD-A79D-26D54C48E7D3}"/>
              </a:ext>
            </a:extLst>
          </p:cNvPr>
          <p:cNvCxnSpPr>
            <a:stCxn id="10" idx="2"/>
            <a:endCxn id="8" idx="6"/>
          </p:cNvCxnSpPr>
          <p:nvPr/>
        </p:nvCxnSpPr>
        <p:spPr>
          <a:xfrm rot="10800000">
            <a:off x="5330825" y="3716921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099478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90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0" name="Google Shape;1890;p90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1" name="Google Shape;1891;p90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2" name="Google Shape;1892;p90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3" name="Google Shape;1893;p90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4" name="Google Shape;1894;p90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5" name="Google Shape;1895;p90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896" name="Google Shape;1896;p90"/>
          <p:cNvCxnSpPr>
            <a:endCxn id="1890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7" name="Google Shape;1897;p90"/>
          <p:cNvCxnSpPr>
            <a:stCxn id="1889" idx="7"/>
            <a:endCxn id="1891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8" name="Google Shape;1898;p90"/>
          <p:cNvCxnSpPr>
            <a:stCxn id="1891" idx="1"/>
            <a:endCxn id="1890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9" name="Google Shape;1899;p90"/>
          <p:cNvCxnSpPr>
            <a:stCxn id="1890" idx="7"/>
            <a:endCxn id="1894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0" name="Google Shape;1900;p90"/>
          <p:cNvCxnSpPr>
            <a:stCxn id="1891" idx="7"/>
            <a:endCxn id="1893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1" name="Google Shape;1901;p90"/>
          <p:cNvCxnSpPr>
            <a:stCxn id="1891" idx="5"/>
            <a:endCxn id="1892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2" name="Google Shape;1902;p90"/>
          <p:cNvCxnSpPr>
            <a:stCxn id="1892" idx="0"/>
            <a:endCxn id="1893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3" name="Google Shape;1903;p90"/>
          <p:cNvCxnSpPr>
            <a:stCxn id="1894" idx="6"/>
            <a:endCxn id="1893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4" name="Google Shape;1904;p90"/>
          <p:cNvCxnSpPr>
            <a:stCxn id="1895" idx="2"/>
            <a:endCxn id="1893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05" name="Google Shape;1905;p90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06" name="Google Shape;1906;p90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 A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AB660F-A12D-45DA-EBB8-80E452D9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Q4. BFS</a:t>
            </a:r>
            <a:endParaRPr lang="en-SE" dirty="0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C6298661-0737-6CE8-C77D-9601A0E78A5C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20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p91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13" name="Google Shape;1913;p91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14" name="Google Shape;1914;p91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15" name="Google Shape;1915;p91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16" name="Google Shape;1916;p91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17" name="Google Shape;1917;p91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18" name="Google Shape;1918;p91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919" name="Google Shape;1919;p91"/>
          <p:cNvCxnSpPr>
            <a:endCxn id="1913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0" name="Google Shape;1920;p91"/>
          <p:cNvCxnSpPr>
            <a:stCxn id="1912" idx="7"/>
            <a:endCxn id="1914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1" name="Google Shape;1921;p91"/>
          <p:cNvCxnSpPr>
            <a:stCxn id="1914" idx="1"/>
            <a:endCxn id="1913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2" name="Google Shape;1922;p91"/>
          <p:cNvCxnSpPr>
            <a:stCxn id="1913" idx="7"/>
            <a:endCxn id="1917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3" name="Google Shape;1923;p91"/>
          <p:cNvCxnSpPr>
            <a:stCxn id="1914" idx="7"/>
            <a:endCxn id="1916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4" name="Google Shape;1924;p91"/>
          <p:cNvCxnSpPr>
            <a:stCxn id="1914" idx="5"/>
            <a:endCxn id="1915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5" name="Google Shape;1925;p91"/>
          <p:cNvCxnSpPr>
            <a:stCxn id="1915" idx="0"/>
            <a:endCxn id="1916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6" name="Google Shape;1926;p91"/>
          <p:cNvCxnSpPr>
            <a:stCxn id="1917" idx="6"/>
            <a:endCxn id="1916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7" name="Google Shape;1927;p91"/>
          <p:cNvCxnSpPr>
            <a:stCxn id="1918" idx="2"/>
            <a:endCxn id="1916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28" name="Google Shape;1928;p91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29" name="Google Shape;1929;p91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 B D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E2C0F7-AC24-E868-E100-B6F81E84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455DDF52-D16C-44F0-5D19-9647670514B5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21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p92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36" name="Google Shape;1936;p92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37" name="Google Shape;1937;p92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38" name="Google Shape;1938;p92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39" name="Google Shape;1939;p92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40" name="Google Shape;1940;p92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41" name="Google Shape;1941;p92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942" name="Google Shape;1942;p92"/>
          <p:cNvCxnSpPr>
            <a:endCxn id="1936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3" name="Google Shape;1943;p92"/>
          <p:cNvCxnSpPr>
            <a:stCxn id="1935" idx="7"/>
            <a:endCxn id="1937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4" name="Google Shape;1944;p92"/>
          <p:cNvCxnSpPr>
            <a:stCxn id="1937" idx="1"/>
            <a:endCxn id="1936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5" name="Google Shape;1945;p92"/>
          <p:cNvCxnSpPr>
            <a:stCxn id="1936" idx="7"/>
            <a:endCxn id="1940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6" name="Google Shape;1946;p92"/>
          <p:cNvCxnSpPr>
            <a:stCxn id="1937" idx="7"/>
            <a:endCxn id="1939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7" name="Google Shape;1947;p92"/>
          <p:cNvCxnSpPr>
            <a:stCxn id="1937" idx="5"/>
            <a:endCxn id="1938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8" name="Google Shape;1948;p92"/>
          <p:cNvCxnSpPr>
            <a:stCxn id="1938" idx="0"/>
            <a:endCxn id="1939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9" name="Google Shape;1949;p92"/>
          <p:cNvCxnSpPr>
            <a:stCxn id="1940" idx="6"/>
            <a:endCxn id="1939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50" name="Google Shape;1950;p92"/>
          <p:cNvCxnSpPr>
            <a:stCxn id="1941" idx="2"/>
            <a:endCxn id="1939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51" name="Google Shape;1951;p92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 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52" name="Google Shape;1952;p92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 D C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43B886-C5E7-99B2-8472-0AB476D4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924A6CB9-B7A7-82E4-82F1-7774977304F9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22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93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59" name="Google Shape;1959;p93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60" name="Google Shape;1960;p93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61" name="Google Shape;1961;p93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62" name="Google Shape;1962;p93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63" name="Google Shape;1963;p93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64" name="Google Shape;1964;p93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965" name="Google Shape;1965;p93"/>
          <p:cNvCxnSpPr>
            <a:endCxn id="1959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6" name="Google Shape;1966;p93"/>
          <p:cNvCxnSpPr>
            <a:stCxn id="1958" idx="7"/>
            <a:endCxn id="1960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7" name="Google Shape;1967;p93"/>
          <p:cNvCxnSpPr>
            <a:stCxn id="1960" idx="1"/>
            <a:endCxn id="1959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8" name="Google Shape;1968;p93"/>
          <p:cNvCxnSpPr>
            <a:stCxn id="1959" idx="7"/>
            <a:endCxn id="1963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9" name="Google Shape;1969;p93"/>
          <p:cNvCxnSpPr>
            <a:stCxn id="1960" idx="7"/>
            <a:endCxn id="1962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0" name="Google Shape;1970;p93"/>
          <p:cNvCxnSpPr>
            <a:stCxn id="1960" idx="5"/>
            <a:endCxn id="1961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1" name="Google Shape;1971;p93"/>
          <p:cNvCxnSpPr>
            <a:stCxn id="1961" idx="0"/>
            <a:endCxn id="1962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2" name="Google Shape;1972;p93"/>
          <p:cNvCxnSpPr>
            <a:stCxn id="1963" idx="6"/>
            <a:endCxn id="1962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3" name="Google Shape;1973;p93"/>
          <p:cNvCxnSpPr>
            <a:stCxn id="1964" idx="2"/>
            <a:endCxn id="1962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74" name="Google Shape;1974;p93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 B 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75" name="Google Shape;1975;p93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 C E F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9CF43-5DBE-6B15-4E68-8A528243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09E31610-D3C6-CD23-DF46-31597448A4F0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23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Google Shape;1981;p94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82" name="Google Shape;1982;p94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83" name="Google Shape;1983;p94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84" name="Google Shape;1984;p94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85" name="Google Shape;1985;p94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86" name="Google Shape;1986;p94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87" name="Google Shape;1987;p94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988" name="Google Shape;1988;p94"/>
          <p:cNvCxnSpPr>
            <a:endCxn id="1982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89" name="Google Shape;1989;p94"/>
          <p:cNvCxnSpPr>
            <a:stCxn id="1981" idx="7"/>
            <a:endCxn id="1983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0" name="Google Shape;1990;p94"/>
          <p:cNvCxnSpPr>
            <a:stCxn id="1983" idx="1"/>
            <a:endCxn id="1982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1" name="Google Shape;1991;p94"/>
          <p:cNvCxnSpPr>
            <a:stCxn id="1982" idx="7"/>
            <a:endCxn id="1986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2" name="Google Shape;1992;p94"/>
          <p:cNvCxnSpPr>
            <a:stCxn id="1983" idx="7"/>
            <a:endCxn id="1985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3" name="Google Shape;1993;p94"/>
          <p:cNvCxnSpPr>
            <a:stCxn id="1983" idx="5"/>
            <a:endCxn id="1984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4" name="Google Shape;1994;p94"/>
          <p:cNvCxnSpPr>
            <a:stCxn id="1984" idx="0"/>
            <a:endCxn id="1985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5" name="Google Shape;1995;p94"/>
          <p:cNvCxnSpPr>
            <a:stCxn id="1986" idx="6"/>
            <a:endCxn id="1985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6" name="Google Shape;1996;p94"/>
          <p:cNvCxnSpPr>
            <a:stCxn id="1987" idx="2"/>
            <a:endCxn id="1985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97" name="Google Shape;1997;p94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 B D 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98" name="Google Shape;1998;p94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 E F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94590E-560F-9FA7-B3B0-85746C95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DF2FBF2A-276F-A3DE-4B01-89C3D3217329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24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95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05" name="Google Shape;2005;p95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06" name="Google Shape;2006;p95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07" name="Google Shape;2007;p95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08" name="Google Shape;2008;p95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09" name="Google Shape;2009;p95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10" name="Google Shape;2010;p95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011" name="Google Shape;2011;p95"/>
          <p:cNvCxnSpPr>
            <a:endCxn id="2005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2" name="Google Shape;2012;p95"/>
          <p:cNvCxnSpPr>
            <a:stCxn id="2004" idx="7"/>
            <a:endCxn id="2006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3" name="Google Shape;2013;p95"/>
          <p:cNvCxnSpPr>
            <a:stCxn id="2006" idx="1"/>
            <a:endCxn id="2005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4" name="Google Shape;2014;p95"/>
          <p:cNvCxnSpPr>
            <a:stCxn id="2005" idx="7"/>
            <a:endCxn id="2009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5" name="Google Shape;2015;p95"/>
          <p:cNvCxnSpPr>
            <a:stCxn id="2006" idx="7"/>
            <a:endCxn id="2008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6" name="Google Shape;2016;p95"/>
          <p:cNvCxnSpPr>
            <a:stCxn id="2006" idx="5"/>
            <a:endCxn id="2007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7" name="Google Shape;2017;p95"/>
          <p:cNvCxnSpPr>
            <a:stCxn id="2007" idx="0"/>
            <a:endCxn id="2008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8" name="Google Shape;2018;p95"/>
          <p:cNvCxnSpPr>
            <a:stCxn id="2009" idx="6"/>
            <a:endCxn id="2008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9" name="Google Shape;2019;p95"/>
          <p:cNvCxnSpPr>
            <a:stCxn id="2010" idx="2"/>
            <a:endCxn id="2008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20" name="Google Shape;2020;p95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 B D C 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21" name="Google Shape;2021;p95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 F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D442F7-0DFF-0B85-347A-F3DE09EB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p96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28" name="Google Shape;2028;p96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29" name="Google Shape;2029;p96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30" name="Google Shape;2030;p96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31" name="Google Shape;2031;p96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32" name="Google Shape;2032;p96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33" name="Google Shape;2033;p96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034" name="Google Shape;2034;p96"/>
          <p:cNvCxnSpPr>
            <a:endCxn id="2028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5" name="Google Shape;2035;p96"/>
          <p:cNvCxnSpPr>
            <a:stCxn id="2027" idx="7"/>
            <a:endCxn id="2029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6" name="Google Shape;2036;p96"/>
          <p:cNvCxnSpPr>
            <a:stCxn id="2029" idx="1"/>
            <a:endCxn id="2028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7" name="Google Shape;2037;p96"/>
          <p:cNvCxnSpPr>
            <a:cxnSpLocks/>
            <a:stCxn id="2028" idx="7"/>
            <a:endCxn id="2032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8" name="Google Shape;2038;p96"/>
          <p:cNvCxnSpPr>
            <a:stCxn id="2029" idx="7"/>
            <a:endCxn id="2031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9" name="Google Shape;2039;p96"/>
          <p:cNvCxnSpPr>
            <a:stCxn id="2029" idx="5"/>
            <a:endCxn id="2030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0" name="Google Shape;2040;p96"/>
          <p:cNvCxnSpPr>
            <a:stCxn id="2030" idx="0"/>
            <a:endCxn id="2031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1" name="Google Shape;2041;p96"/>
          <p:cNvCxnSpPr>
            <a:cxnSpLocks/>
            <a:stCxn id="2032" idx="6"/>
            <a:endCxn id="2031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2" name="Google Shape;2042;p96"/>
          <p:cNvCxnSpPr>
            <a:stCxn id="2033" idx="2"/>
            <a:endCxn id="2031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43" name="Google Shape;2043;p96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 B D C E 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44" name="Google Shape;2044;p96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11D6333-74AD-2F88-B33B-A51A7B37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C8A12869-BB89-87C8-3F61-B8953312FB64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26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p97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51" name="Google Shape;2051;p97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52" name="Google Shape;2052;p97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53" name="Google Shape;2053;p97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54" name="Google Shape;2054;p97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56" name="Google Shape;2056;p97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057" name="Google Shape;2057;p97"/>
          <p:cNvCxnSpPr>
            <a:endCxn id="2051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8" name="Google Shape;2058;p97"/>
          <p:cNvCxnSpPr>
            <a:stCxn id="2050" idx="7"/>
            <a:endCxn id="2052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9" name="Google Shape;2059;p97"/>
          <p:cNvCxnSpPr>
            <a:stCxn id="2052" idx="1"/>
            <a:endCxn id="2051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0" name="Google Shape;2060;p97"/>
          <p:cNvCxnSpPr>
            <a:cxnSpLocks/>
            <a:stCxn id="2051" idx="7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1" name="Google Shape;2061;p97"/>
          <p:cNvCxnSpPr>
            <a:stCxn id="2052" idx="7"/>
            <a:endCxn id="2054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2" name="Google Shape;2062;p97"/>
          <p:cNvCxnSpPr>
            <a:stCxn id="2052" idx="5"/>
            <a:endCxn id="2053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3" name="Google Shape;2063;p97"/>
          <p:cNvCxnSpPr>
            <a:stCxn id="2053" idx="0"/>
            <a:endCxn id="2054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4" name="Google Shape;2064;p97"/>
          <p:cNvCxnSpPr>
            <a:cxnSpLocks/>
            <a:endCxn id="2054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5" name="Google Shape;2065;p97"/>
          <p:cNvCxnSpPr>
            <a:stCxn id="2056" idx="2"/>
            <a:endCxn id="2054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66" name="Google Shape;2066;p97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 B D C E 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67" name="Google Shape;2067;p97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 G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37843A-F245-AA06-6104-FAD2AE8FD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Google Shape;2078;p98">
            <a:extLst>
              <a:ext uri="{FF2B5EF4-FFF2-40B4-BE49-F238E27FC236}">
                <a16:creationId xmlns:a16="http://schemas.microsoft.com/office/drawing/2014/main" id="{C006007C-7A23-73A4-039A-90BE5C329966}"/>
              </a:ext>
            </a:extLst>
          </p:cNvPr>
          <p:cNvSpPr/>
          <p:nvPr/>
        </p:nvSpPr>
        <p:spPr>
          <a:xfrm>
            <a:off x="3194785" y="2217101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" name="Google Shape;2087;p98">
            <a:extLst>
              <a:ext uri="{FF2B5EF4-FFF2-40B4-BE49-F238E27FC236}">
                <a16:creationId xmlns:a16="http://schemas.microsoft.com/office/drawing/2014/main" id="{A18F2AE8-BBB8-FB49-C2A1-FEAAD6AD0CEC}"/>
              </a:ext>
            </a:extLst>
          </p:cNvPr>
          <p:cNvCxnSpPr>
            <a:stCxn id="4" idx="6"/>
          </p:cNvCxnSpPr>
          <p:nvPr/>
        </p:nvCxnSpPr>
        <p:spPr>
          <a:xfrm>
            <a:off x="3798685" y="2519051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137996F9-FCAF-5AAF-13AC-9507D7B90519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27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p98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4" name="Google Shape;2074;p98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5" name="Google Shape;2075;p98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6" name="Google Shape;2076;p98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7" name="Google Shape;2077;p98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8" name="Google Shape;2078;p98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9" name="Google Shape;2079;p98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080" name="Google Shape;2080;p98"/>
          <p:cNvCxnSpPr>
            <a:endCxn id="2074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1" name="Google Shape;2081;p98"/>
          <p:cNvCxnSpPr>
            <a:stCxn id="2073" idx="7"/>
            <a:endCxn id="2075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2" name="Google Shape;2082;p98"/>
          <p:cNvCxnSpPr>
            <a:stCxn id="2075" idx="1"/>
            <a:endCxn id="2074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3" name="Google Shape;2083;p98"/>
          <p:cNvCxnSpPr>
            <a:stCxn id="2074" idx="7"/>
            <a:endCxn id="2078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4" name="Google Shape;2084;p98"/>
          <p:cNvCxnSpPr>
            <a:stCxn id="2075" idx="7"/>
            <a:endCxn id="2077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5" name="Google Shape;2085;p98"/>
          <p:cNvCxnSpPr>
            <a:stCxn id="2075" idx="5"/>
            <a:endCxn id="2076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6" name="Google Shape;2086;p98"/>
          <p:cNvCxnSpPr>
            <a:stCxn id="2076" idx="0"/>
            <a:endCxn id="2077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7" name="Google Shape;2087;p98"/>
          <p:cNvCxnSpPr>
            <a:stCxn id="2078" idx="6"/>
            <a:endCxn id="2077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8" name="Google Shape;2088;p98"/>
          <p:cNvCxnSpPr>
            <a:stCxn id="2079" idx="2"/>
            <a:endCxn id="2077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89" name="Google Shape;2089;p98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 B D C E F 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90" name="Google Shape;2090;p98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FEE933-7FCB-9DC8-8DF2-AC8EED29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4B52688F-F0B7-9033-373B-8F2355D5FF49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28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D821F-B525-9587-ADC1-AFAB9D0AA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4" y="1568275"/>
            <a:ext cx="8988135" cy="5229081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Quattrocento Sans" panose="020B0502050000020003" pitchFamily="34" charset="0"/>
              </a:rPr>
              <a:t>Starting from node A: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Pre-order traversal: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Post-order traversal:</a:t>
            </a:r>
            <a:endParaRPr lang="pt-BR" sz="2400" dirty="0">
              <a:latin typeface="Quattrocento Sans" panose="020B0502050000020003" pitchFamily="34" charset="0"/>
            </a:endParaRP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Topological Sort: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BFS: </a:t>
            </a:r>
            <a:endParaRPr lang="pt-BR" sz="2400" dirty="0">
              <a:latin typeface="Quattrocento Sans" panose="020B0502050000020003" pitchFamily="34" charset="0"/>
            </a:endParaRPr>
          </a:p>
          <a:p>
            <a:r>
              <a:rPr lang="en-GB" sz="2800" dirty="0">
                <a:latin typeface="Quattrocento Sans" panose="020B0502050000020003" pitchFamily="34" charset="0"/>
              </a:rPr>
              <a:t>Starting from node C: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Pre-order traversal: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Post-order traversal:</a:t>
            </a:r>
            <a:endParaRPr lang="pt-BR" sz="2400" dirty="0">
              <a:latin typeface="Quattrocento Sans" panose="020B0502050000020003" pitchFamily="34" charset="0"/>
            </a:endParaRP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Topological Sort: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BFS:</a:t>
            </a:r>
          </a:p>
          <a:p>
            <a:endParaRPr lang="en-SE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A1BD6-4489-F2E3-1B64-EEFCFEDF9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3639" y="2710147"/>
            <a:ext cx="2905519" cy="2370455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712BBFFE-DED3-A552-13CD-A682A1F2719E}"/>
              </a:ext>
            </a:extLst>
          </p:cNvPr>
          <p:cNvSpPr txBox="1">
            <a:spLocks/>
          </p:cNvSpPr>
          <p:nvPr/>
        </p:nvSpPr>
        <p:spPr>
          <a:xfrm>
            <a:off x="1265523" y="476649"/>
            <a:ext cx="9660954" cy="76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4300" dirty="0">
                <a:solidFill>
                  <a:srgbClr val="0C0C0C"/>
                </a:solidFill>
                <a:latin typeface="Quattrocento Sans"/>
                <a:sym typeface="Quattrocento Sans"/>
              </a:rPr>
              <a:t>Q5. Graph Traversals </a:t>
            </a:r>
            <a:endParaRPr lang="en-SE" sz="4300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sp>
        <p:nvSpPr>
          <p:cNvPr id="8" name="Google Shape;14;p1">
            <a:extLst>
              <a:ext uri="{FF2B5EF4-FFF2-40B4-BE49-F238E27FC236}">
                <a16:creationId xmlns:a16="http://schemas.microsoft.com/office/drawing/2014/main" id="{715C3C74-8281-F9D1-1ABC-BC89340710FC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29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2596706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8E576-EEFE-B9A4-5924-F18BB8603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B6E3-D93F-840F-34F3-A1E1ED44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Q1. Adjacency matrix and adjacency list ANS 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40630-0CC3-0B7A-CFEF-4AD821ED9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5" y="1568275"/>
            <a:ext cx="9371700" cy="1477285"/>
          </a:xfrm>
        </p:spPr>
        <p:txBody>
          <a:bodyPr/>
          <a:lstStyle/>
          <a:p>
            <a:r>
              <a:rPr lang="en-GB" dirty="0"/>
              <a:t>Write out the adjacency matrix and adjacency list for the directed graph. </a:t>
            </a:r>
          </a:p>
          <a:p>
            <a:endParaRPr lang="en-SE" dirty="0"/>
          </a:p>
        </p:txBody>
      </p:sp>
      <p:sp>
        <p:nvSpPr>
          <p:cNvPr id="4" name="Google Shape;1183;p61">
            <a:extLst>
              <a:ext uri="{FF2B5EF4-FFF2-40B4-BE49-F238E27FC236}">
                <a16:creationId xmlns:a16="http://schemas.microsoft.com/office/drawing/2014/main" id="{AA864FF6-93D9-F2EF-5742-9F9563DFAE37}"/>
              </a:ext>
            </a:extLst>
          </p:cNvPr>
          <p:cNvSpPr/>
          <p:nvPr/>
        </p:nvSpPr>
        <p:spPr>
          <a:xfrm>
            <a:off x="424745" y="4788312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" name="Google Shape;1184;p61">
            <a:extLst>
              <a:ext uri="{FF2B5EF4-FFF2-40B4-BE49-F238E27FC236}">
                <a16:creationId xmlns:a16="http://schemas.microsoft.com/office/drawing/2014/main" id="{8F01ED8F-15B2-74C2-D837-D79A6CE7932B}"/>
              </a:ext>
            </a:extLst>
          </p:cNvPr>
          <p:cNvSpPr/>
          <p:nvPr/>
        </p:nvSpPr>
        <p:spPr>
          <a:xfrm>
            <a:off x="424745" y="349648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" name="Google Shape;1185;p61">
            <a:extLst>
              <a:ext uri="{FF2B5EF4-FFF2-40B4-BE49-F238E27FC236}">
                <a16:creationId xmlns:a16="http://schemas.microsoft.com/office/drawing/2014/main" id="{6E7FBB9B-B63A-94F1-D341-568B3B4FC4B5}"/>
              </a:ext>
            </a:extLst>
          </p:cNvPr>
          <p:cNvSpPr/>
          <p:nvPr/>
        </p:nvSpPr>
        <p:spPr>
          <a:xfrm>
            <a:off x="1343570" y="426353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" name="Google Shape;1186;p61">
            <a:extLst>
              <a:ext uri="{FF2B5EF4-FFF2-40B4-BE49-F238E27FC236}">
                <a16:creationId xmlns:a16="http://schemas.microsoft.com/office/drawing/2014/main" id="{B34BE11D-979A-E897-C2D4-8E1C9981B56F}"/>
              </a:ext>
            </a:extLst>
          </p:cNvPr>
          <p:cNvSpPr/>
          <p:nvPr/>
        </p:nvSpPr>
        <p:spPr>
          <a:xfrm>
            <a:off x="2262395" y="4788312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" name="Google Shape;1187;p61">
            <a:extLst>
              <a:ext uri="{FF2B5EF4-FFF2-40B4-BE49-F238E27FC236}">
                <a16:creationId xmlns:a16="http://schemas.microsoft.com/office/drawing/2014/main" id="{7DE038B4-4F7E-E206-AB7A-1453E2A58699}"/>
              </a:ext>
            </a:extLst>
          </p:cNvPr>
          <p:cNvSpPr/>
          <p:nvPr/>
        </p:nvSpPr>
        <p:spPr>
          <a:xfrm>
            <a:off x="2262395" y="349648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 dirty="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2400"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" name="Google Shape;1188;p61">
            <a:extLst>
              <a:ext uri="{FF2B5EF4-FFF2-40B4-BE49-F238E27FC236}">
                <a16:creationId xmlns:a16="http://schemas.microsoft.com/office/drawing/2014/main" id="{0EA8156C-1314-E31E-247E-4D11DDACA62E}"/>
              </a:ext>
            </a:extLst>
          </p:cNvPr>
          <p:cNvSpPr/>
          <p:nvPr/>
        </p:nvSpPr>
        <p:spPr>
          <a:xfrm>
            <a:off x="1343570" y="289258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0" name="Google Shape;1189;p61">
            <a:extLst>
              <a:ext uri="{FF2B5EF4-FFF2-40B4-BE49-F238E27FC236}">
                <a16:creationId xmlns:a16="http://schemas.microsoft.com/office/drawing/2014/main" id="{57A260B3-A77E-9C16-D5EA-CF8590F14CAF}"/>
              </a:ext>
            </a:extLst>
          </p:cNvPr>
          <p:cNvSpPr/>
          <p:nvPr/>
        </p:nvSpPr>
        <p:spPr>
          <a:xfrm>
            <a:off x="3363345" y="349648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" name="Google Shape;1190;p61">
            <a:extLst>
              <a:ext uri="{FF2B5EF4-FFF2-40B4-BE49-F238E27FC236}">
                <a16:creationId xmlns:a16="http://schemas.microsoft.com/office/drawing/2014/main" id="{8068E4F3-A8FF-4F4F-AC6A-95D07652FF01}"/>
              </a:ext>
            </a:extLst>
          </p:cNvPr>
          <p:cNvCxnSpPr>
            <a:endCxn id="5" idx="4"/>
          </p:cNvCxnSpPr>
          <p:nvPr/>
        </p:nvCxnSpPr>
        <p:spPr>
          <a:xfrm rot="10800000">
            <a:off x="726695" y="4100387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1191;p61">
            <a:extLst>
              <a:ext uri="{FF2B5EF4-FFF2-40B4-BE49-F238E27FC236}">
                <a16:creationId xmlns:a16="http://schemas.microsoft.com/office/drawing/2014/main" id="{BBF447BF-9CBF-96DC-47A1-100F48FA01C8}"/>
              </a:ext>
            </a:extLst>
          </p:cNvPr>
          <p:cNvCxnSpPr>
            <a:cxnSpLocks/>
            <a:stCxn id="4" idx="6"/>
            <a:endCxn id="6" idx="3"/>
          </p:cNvCxnSpPr>
          <p:nvPr/>
        </p:nvCxnSpPr>
        <p:spPr>
          <a:xfrm flipV="1">
            <a:off x="1028645" y="4778998"/>
            <a:ext cx="403364" cy="31126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1192;p61">
            <a:extLst>
              <a:ext uri="{FF2B5EF4-FFF2-40B4-BE49-F238E27FC236}">
                <a16:creationId xmlns:a16="http://schemas.microsoft.com/office/drawing/2014/main" id="{BDA62F5F-9AB3-1EA3-918D-B0C51CC47708}"/>
              </a:ext>
            </a:extLst>
          </p:cNvPr>
          <p:cNvCxnSpPr>
            <a:stCxn id="6" idx="1"/>
            <a:endCxn id="5" idx="5"/>
          </p:cNvCxnSpPr>
          <p:nvPr/>
        </p:nvCxnSpPr>
        <p:spPr>
          <a:xfrm rot="10800000">
            <a:off x="940309" y="4012076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1193;p61">
            <a:extLst>
              <a:ext uri="{FF2B5EF4-FFF2-40B4-BE49-F238E27FC236}">
                <a16:creationId xmlns:a16="http://schemas.microsoft.com/office/drawing/2014/main" id="{9B5B3E18-987C-6E29-BD86-3C8DDB6EF38C}"/>
              </a:ext>
            </a:extLst>
          </p:cNvPr>
          <p:cNvCxnSpPr>
            <a:stCxn id="5" idx="7"/>
            <a:endCxn id="9" idx="2"/>
          </p:cNvCxnSpPr>
          <p:nvPr/>
        </p:nvCxnSpPr>
        <p:spPr>
          <a:xfrm rot="10800000" flipH="1">
            <a:off x="940206" y="3194626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Google Shape;1194;p61">
            <a:extLst>
              <a:ext uri="{FF2B5EF4-FFF2-40B4-BE49-F238E27FC236}">
                <a16:creationId xmlns:a16="http://schemas.microsoft.com/office/drawing/2014/main" id="{00201960-4A0C-7625-FB93-A06A203BF8E5}"/>
              </a:ext>
            </a:extLst>
          </p:cNvPr>
          <p:cNvCxnSpPr>
            <a:stCxn id="6" idx="7"/>
            <a:endCxn id="8" idx="3"/>
          </p:cNvCxnSpPr>
          <p:nvPr/>
        </p:nvCxnSpPr>
        <p:spPr>
          <a:xfrm rot="10800000" flipH="1">
            <a:off x="1859031" y="4012076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1195;p61">
            <a:extLst>
              <a:ext uri="{FF2B5EF4-FFF2-40B4-BE49-F238E27FC236}">
                <a16:creationId xmlns:a16="http://schemas.microsoft.com/office/drawing/2014/main" id="{23308314-09BB-7567-82DC-9544FC2649F0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1859031" y="4778998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1196;p61">
            <a:extLst>
              <a:ext uri="{FF2B5EF4-FFF2-40B4-BE49-F238E27FC236}">
                <a16:creationId xmlns:a16="http://schemas.microsoft.com/office/drawing/2014/main" id="{2CC959DC-3941-57AA-B08E-4679E17BB4FD}"/>
              </a:ext>
            </a:extLst>
          </p:cNvPr>
          <p:cNvCxnSpPr>
            <a:stCxn id="7" idx="0"/>
            <a:endCxn id="8" idx="4"/>
          </p:cNvCxnSpPr>
          <p:nvPr/>
        </p:nvCxnSpPr>
        <p:spPr>
          <a:xfrm rot="10800000">
            <a:off x="2564345" y="4100412"/>
            <a:ext cx="0" cy="6879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1197;p61">
            <a:extLst>
              <a:ext uri="{FF2B5EF4-FFF2-40B4-BE49-F238E27FC236}">
                <a16:creationId xmlns:a16="http://schemas.microsoft.com/office/drawing/2014/main" id="{0B9BAFBC-7BAE-2929-3AE9-14EDF704857D}"/>
              </a:ext>
            </a:extLst>
          </p:cNvPr>
          <p:cNvCxnSpPr>
            <a:stCxn id="9" idx="6"/>
            <a:endCxn id="8" idx="1"/>
          </p:cNvCxnSpPr>
          <p:nvPr/>
        </p:nvCxnSpPr>
        <p:spPr>
          <a:xfrm>
            <a:off x="1947470" y="3194537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1198;p61">
            <a:extLst>
              <a:ext uri="{FF2B5EF4-FFF2-40B4-BE49-F238E27FC236}">
                <a16:creationId xmlns:a16="http://schemas.microsoft.com/office/drawing/2014/main" id="{02B0B9D5-E608-4DE9-C6EF-639B7A5D7DCB}"/>
              </a:ext>
            </a:extLst>
          </p:cNvPr>
          <p:cNvCxnSpPr>
            <a:stCxn id="10" idx="2"/>
            <a:endCxn id="8" idx="6"/>
          </p:cNvCxnSpPr>
          <p:nvPr/>
        </p:nvCxnSpPr>
        <p:spPr>
          <a:xfrm rot="10800000">
            <a:off x="2866245" y="3798437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50" name="Google Shape;433;p29">
            <a:extLst>
              <a:ext uri="{FF2B5EF4-FFF2-40B4-BE49-F238E27FC236}">
                <a16:creationId xmlns:a16="http://schemas.microsoft.com/office/drawing/2014/main" id="{2DB7F0D4-1C01-F430-86E1-45AFB0A59E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2996740"/>
              </p:ext>
            </p:extLst>
          </p:nvPr>
        </p:nvGraphicFramePr>
        <p:xfrm>
          <a:off x="4010310" y="2427493"/>
          <a:ext cx="5460600" cy="37684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1" name="table">
            <a:extLst>
              <a:ext uri="{FF2B5EF4-FFF2-40B4-BE49-F238E27FC236}">
                <a16:creationId xmlns:a16="http://schemas.microsoft.com/office/drawing/2014/main" id="{2DFDFB3C-6A04-A3C0-ECE1-8E4E35013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725" y="2713942"/>
            <a:ext cx="497100" cy="3371025"/>
          </a:xfrm>
          <a:prstGeom prst="rect">
            <a:avLst/>
          </a:prstGeom>
        </p:spPr>
      </p:pic>
      <p:sp>
        <p:nvSpPr>
          <p:cNvPr id="52" name="Google Shape;1513;p74">
            <a:extLst>
              <a:ext uri="{FF2B5EF4-FFF2-40B4-BE49-F238E27FC236}">
                <a16:creationId xmlns:a16="http://schemas.microsoft.com/office/drawing/2014/main" id="{23EB5E71-6343-9543-C464-A75BD31649A8}"/>
              </a:ext>
            </a:extLst>
          </p:cNvPr>
          <p:cNvSpPr txBox="1"/>
          <p:nvPr/>
        </p:nvSpPr>
        <p:spPr>
          <a:xfrm>
            <a:off x="10761825" y="2738667"/>
            <a:ext cx="6840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B,   D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3" name="Google Shape;1514;p74">
            <a:extLst>
              <a:ext uri="{FF2B5EF4-FFF2-40B4-BE49-F238E27FC236}">
                <a16:creationId xmlns:a16="http://schemas.microsoft.com/office/drawing/2014/main" id="{73D22E9A-A4AE-147E-9B51-9EBB175B83C2}"/>
              </a:ext>
            </a:extLst>
          </p:cNvPr>
          <p:cNvSpPr txBox="1"/>
          <p:nvPr/>
        </p:nvSpPr>
        <p:spPr>
          <a:xfrm>
            <a:off x="10761825" y="3221330"/>
            <a:ext cx="4035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4" name="Google Shape;1515;p74">
            <a:extLst>
              <a:ext uri="{FF2B5EF4-FFF2-40B4-BE49-F238E27FC236}">
                <a16:creationId xmlns:a16="http://schemas.microsoft.com/office/drawing/2014/main" id="{FA5ABAE4-BAC8-038C-956D-5E095FA78310}"/>
              </a:ext>
            </a:extLst>
          </p:cNvPr>
          <p:cNvSpPr txBox="1"/>
          <p:nvPr/>
        </p:nvSpPr>
        <p:spPr>
          <a:xfrm>
            <a:off x="10761825" y="3704017"/>
            <a:ext cx="4035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" name="Google Shape;1516;p74">
            <a:extLst>
              <a:ext uri="{FF2B5EF4-FFF2-40B4-BE49-F238E27FC236}">
                <a16:creationId xmlns:a16="http://schemas.microsoft.com/office/drawing/2014/main" id="{534892E7-52F4-E458-8016-DC497B6ED90E}"/>
              </a:ext>
            </a:extLst>
          </p:cNvPr>
          <p:cNvSpPr txBox="1"/>
          <p:nvPr/>
        </p:nvSpPr>
        <p:spPr>
          <a:xfrm>
            <a:off x="10761825" y="4199367"/>
            <a:ext cx="10209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 dirty="0">
                <a:latin typeface="Catamaran"/>
                <a:ea typeface="Catamaran"/>
                <a:cs typeface="Catamaran"/>
                <a:sym typeface="Catamaran"/>
              </a:rPr>
              <a:t>B,   F,   E</a:t>
            </a:r>
            <a:endParaRPr sz="1600" kern="1200"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6" name="Google Shape;1517;p74">
            <a:extLst>
              <a:ext uri="{FF2B5EF4-FFF2-40B4-BE49-F238E27FC236}">
                <a16:creationId xmlns:a16="http://schemas.microsoft.com/office/drawing/2014/main" id="{BF353823-E202-BB4E-FCCC-526010BCC7B1}"/>
              </a:ext>
            </a:extLst>
          </p:cNvPr>
          <p:cNvSpPr txBox="1"/>
          <p:nvPr/>
        </p:nvSpPr>
        <p:spPr>
          <a:xfrm>
            <a:off x="10761825" y="4694717"/>
            <a:ext cx="4035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7" name="Google Shape;1518;p74">
            <a:extLst>
              <a:ext uri="{FF2B5EF4-FFF2-40B4-BE49-F238E27FC236}">
                <a16:creationId xmlns:a16="http://schemas.microsoft.com/office/drawing/2014/main" id="{7CE13E77-C37D-5453-1265-3F2F79267D5D}"/>
              </a:ext>
            </a:extLst>
          </p:cNvPr>
          <p:cNvSpPr txBox="1"/>
          <p:nvPr/>
        </p:nvSpPr>
        <p:spPr>
          <a:xfrm>
            <a:off x="10761825" y="5660067"/>
            <a:ext cx="4035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8" name="Google Shape;1519;p74">
            <a:extLst>
              <a:ext uri="{FF2B5EF4-FFF2-40B4-BE49-F238E27FC236}">
                <a16:creationId xmlns:a16="http://schemas.microsoft.com/office/drawing/2014/main" id="{490332CE-A5AC-F7F3-D2C0-5CCA2594D376}"/>
              </a:ext>
            </a:extLst>
          </p:cNvPr>
          <p:cNvCxnSpPr/>
          <p:nvPr/>
        </p:nvCxnSpPr>
        <p:spPr>
          <a:xfrm>
            <a:off x="10343625" y="2938767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" name="Google Shape;1520;p74">
            <a:extLst>
              <a:ext uri="{FF2B5EF4-FFF2-40B4-BE49-F238E27FC236}">
                <a16:creationId xmlns:a16="http://schemas.microsoft.com/office/drawing/2014/main" id="{74FFF0DD-139A-0705-8B30-3D144F27306A}"/>
              </a:ext>
            </a:extLst>
          </p:cNvPr>
          <p:cNvCxnSpPr/>
          <p:nvPr/>
        </p:nvCxnSpPr>
        <p:spPr>
          <a:xfrm>
            <a:off x="10343625" y="3421442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1521;p74">
            <a:extLst>
              <a:ext uri="{FF2B5EF4-FFF2-40B4-BE49-F238E27FC236}">
                <a16:creationId xmlns:a16="http://schemas.microsoft.com/office/drawing/2014/main" id="{29BCDD9A-5318-E102-4845-BE50AB760510}"/>
              </a:ext>
            </a:extLst>
          </p:cNvPr>
          <p:cNvCxnSpPr/>
          <p:nvPr/>
        </p:nvCxnSpPr>
        <p:spPr>
          <a:xfrm>
            <a:off x="10343625" y="3904117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1522;p74">
            <a:extLst>
              <a:ext uri="{FF2B5EF4-FFF2-40B4-BE49-F238E27FC236}">
                <a16:creationId xmlns:a16="http://schemas.microsoft.com/office/drawing/2014/main" id="{8762AC7A-26B6-CC07-0563-823C7F359723}"/>
              </a:ext>
            </a:extLst>
          </p:cNvPr>
          <p:cNvCxnSpPr/>
          <p:nvPr/>
        </p:nvCxnSpPr>
        <p:spPr>
          <a:xfrm>
            <a:off x="10343625" y="4399467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1523;p74">
            <a:extLst>
              <a:ext uri="{FF2B5EF4-FFF2-40B4-BE49-F238E27FC236}">
                <a16:creationId xmlns:a16="http://schemas.microsoft.com/office/drawing/2014/main" id="{5087930E-53FE-54B1-7257-4FB5162C1C54}"/>
              </a:ext>
            </a:extLst>
          </p:cNvPr>
          <p:cNvCxnSpPr/>
          <p:nvPr/>
        </p:nvCxnSpPr>
        <p:spPr>
          <a:xfrm>
            <a:off x="10343625" y="4894817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Google Shape;1524;p74">
            <a:extLst>
              <a:ext uri="{FF2B5EF4-FFF2-40B4-BE49-F238E27FC236}">
                <a16:creationId xmlns:a16="http://schemas.microsoft.com/office/drawing/2014/main" id="{078B1249-3719-4397-4555-2CEBEC424AD1}"/>
              </a:ext>
            </a:extLst>
          </p:cNvPr>
          <p:cNvCxnSpPr/>
          <p:nvPr/>
        </p:nvCxnSpPr>
        <p:spPr>
          <a:xfrm>
            <a:off x="10343625" y="5860167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885287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B8E99-BCD1-A9A2-0FB4-455075C34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CC22D-ADFD-252A-35E2-4123A1948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4" y="1568275"/>
            <a:ext cx="8988135" cy="5229081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Quattrocento Sans" panose="020B0502050000020003" pitchFamily="34" charset="0"/>
              </a:rPr>
              <a:t>Starting from node A: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Pre-order traversal: </a:t>
            </a:r>
            <a:r>
              <a:rPr lang="pt-BR" sz="2400" dirty="0">
                <a:latin typeface="Quattrocento Sans" panose="020B0502050000020003" pitchFamily="34" charset="0"/>
              </a:rPr>
              <a:t>(A, B, E, H, D, C, F, G)</a:t>
            </a:r>
            <a:endParaRPr lang="en-GB" sz="2400" dirty="0">
              <a:latin typeface="Quattrocento Sans" panose="020B0502050000020003" pitchFamily="34" charset="0"/>
            </a:endParaRP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Post-order traversal:  </a:t>
            </a:r>
            <a:r>
              <a:rPr lang="pt-BR" sz="2400" dirty="0">
                <a:latin typeface="Quattrocento Sans" panose="020B0502050000020003" pitchFamily="34" charset="0"/>
              </a:rPr>
              <a:t>(H, E, B, D, A, G, F, C)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Topological Sort: </a:t>
            </a:r>
            <a:r>
              <a:rPr lang="pt-BR" sz="2400" dirty="0">
                <a:latin typeface="Quattrocento Sans" panose="020B0502050000020003" pitchFamily="34" charset="0"/>
              </a:rPr>
              <a:t>(C, F, G, A, D, B, E, H)</a:t>
            </a:r>
          </a:p>
          <a:p>
            <a:pPr lvl="1"/>
            <a:r>
              <a:rPr lang="pt-BR" sz="2400" dirty="0">
                <a:latin typeface="Quattrocento Sans" panose="020B0502050000020003" pitchFamily="34" charset="0"/>
              </a:rPr>
              <a:t>BFS: (A, B, D, E, H, C, F, G)</a:t>
            </a:r>
          </a:p>
          <a:p>
            <a:r>
              <a:rPr lang="en-GB" sz="2800" dirty="0">
                <a:latin typeface="Quattrocento Sans" panose="020B0502050000020003" pitchFamily="34" charset="0"/>
              </a:rPr>
              <a:t>Starting from node C, ‘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Pre-order traversal: </a:t>
            </a:r>
            <a:r>
              <a:rPr lang="pt-BR" sz="2400" dirty="0">
                <a:latin typeface="Quattrocento Sans" panose="020B0502050000020003" pitchFamily="34" charset="0"/>
              </a:rPr>
              <a:t>(A, B, E, H, D, C, F, G)</a:t>
            </a:r>
            <a:endParaRPr lang="en-GB" sz="2400" dirty="0">
              <a:latin typeface="Quattrocento Sans" panose="020B0502050000020003" pitchFamily="34" charset="0"/>
            </a:endParaRP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Post-order traversal:  </a:t>
            </a:r>
            <a:r>
              <a:rPr lang="pt-BR" sz="2400" dirty="0">
                <a:latin typeface="Quattrocento Sans" panose="020B0502050000020003" pitchFamily="34" charset="0"/>
              </a:rPr>
              <a:t>(H, E, B, D, A, G, F, C)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Topological Sort: </a:t>
            </a:r>
            <a:r>
              <a:rPr lang="pt-BR" sz="2400" dirty="0">
                <a:latin typeface="Quattrocento Sans" panose="020B0502050000020003" pitchFamily="34" charset="0"/>
              </a:rPr>
              <a:t>(C, F, G, A, D, B, E, H)</a:t>
            </a:r>
          </a:p>
          <a:p>
            <a:pPr lvl="1"/>
            <a:r>
              <a:rPr lang="pt-BR" sz="2400" dirty="0">
                <a:latin typeface="Quattrocento Sans" panose="020B0502050000020003" pitchFamily="34" charset="0"/>
              </a:rPr>
              <a:t>BFS: (C, D, F, E, G, H, A, 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A6FC3-6539-2C77-901F-8ECCE5169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3639" y="2710147"/>
            <a:ext cx="2905519" cy="2370455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B75FABA7-31C0-526A-B793-DA86BD4AADB6}"/>
              </a:ext>
            </a:extLst>
          </p:cNvPr>
          <p:cNvSpPr txBox="1">
            <a:spLocks/>
          </p:cNvSpPr>
          <p:nvPr/>
        </p:nvSpPr>
        <p:spPr>
          <a:xfrm>
            <a:off x="1265523" y="476649"/>
            <a:ext cx="9660954" cy="76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4300" dirty="0">
                <a:solidFill>
                  <a:srgbClr val="0C0C0C"/>
                </a:solidFill>
                <a:latin typeface="Quattrocento Sans"/>
                <a:sym typeface="Quattrocento Sans"/>
              </a:rPr>
              <a:t>Q5. Graph Traversals ANS </a:t>
            </a:r>
            <a:endParaRPr lang="en-SE" sz="4300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sp>
        <p:nvSpPr>
          <p:cNvPr id="8" name="Google Shape;14;p1">
            <a:extLst>
              <a:ext uri="{FF2B5EF4-FFF2-40B4-BE49-F238E27FC236}">
                <a16:creationId xmlns:a16="http://schemas.microsoft.com/office/drawing/2014/main" id="{088C88EC-27FF-E6D2-8D84-44BD8C37BFEA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30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4191838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4">
            <a:extLst>
              <a:ext uri="{FF2B5EF4-FFF2-40B4-BE49-F238E27FC236}">
                <a16:creationId xmlns:a16="http://schemas.microsoft.com/office/drawing/2014/main" id="{66A9BBF1-E56F-44E1-B349-BF414B5050DC}"/>
              </a:ext>
            </a:extLst>
          </p:cNvPr>
          <p:cNvGrpSpPr>
            <a:grpSpLocks/>
          </p:cNvGrpSpPr>
          <p:nvPr/>
        </p:nvGrpSpPr>
        <p:grpSpPr bwMode="auto">
          <a:xfrm>
            <a:off x="5980155" y="2041128"/>
            <a:ext cx="533400" cy="533400"/>
            <a:chOff x="1824" y="2736"/>
            <a:chExt cx="336" cy="336"/>
          </a:xfrm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F0C92A47-7D3C-46E7-8B83-3E7B73069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2" name="Text Box 6">
              <a:extLst>
                <a:ext uri="{FF2B5EF4-FFF2-40B4-BE49-F238E27FC236}">
                  <a16:creationId xmlns:a16="http://schemas.microsoft.com/office/drawing/2014/main" id="{20087CB9-C25C-4F37-852A-6B50D3934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33" name="Group 7">
            <a:extLst>
              <a:ext uri="{FF2B5EF4-FFF2-40B4-BE49-F238E27FC236}">
                <a16:creationId xmlns:a16="http://schemas.microsoft.com/office/drawing/2014/main" id="{B71EE6D1-0048-43B7-8803-46050FBCA554}"/>
              </a:ext>
            </a:extLst>
          </p:cNvPr>
          <p:cNvGrpSpPr>
            <a:grpSpLocks/>
          </p:cNvGrpSpPr>
          <p:nvPr/>
        </p:nvGrpSpPr>
        <p:grpSpPr bwMode="auto">
          <a:xfrm>
            <a:off x="7137223" y="1605035"/>
            <a:ext cx="533400" cy="533400"/>
            <a:chOff x="1824" y="2736"/>
            <a:chExt cx="336" cy="336"/>
          </a:xfrm>
        </p:grpSpPr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123BA9D5-0979-4E38-A262-532676CE2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5" name="Text Box 9">
              <a:extLst>
                <a:ext uri="{FF2B5EF4-FFF2-40B4-BE49-F238E27FC236}">
                  <a16:creationId xmlns:a16="http://schemas.microsoft.com/office/drawing/2014/main" id="{0146D7D3-B350-4866-B8E6-9D50DDE37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36" name="Group 10">
            <a:extLst>
              <a:ext uri="{FF2B5EF4-FFF2-40B4-BE49-F238E27FC236}">
                <a16:creationId xmlns:a16="http://schemas.microsoft.com/office/drawing/2014/main" id="{5F2ED05F-ACEB-43CE-8625-920F35D516FF}"/>
              </a:ext>
            </a:extLst>
          </p:cNvPr>
          <p:cNvGrpSpPr>
            <a:grpSpLocks/>
          </p:cNvGrpSpPr>
          <p:nvPr/>
        </p:nvGrpSpPr>
        <p:grpSpPr bwMode="auto">
          <a:xfrm>
            <a:off x="7123155" y="2803128"/>
            <a:ext cx="533400" cy="533400"/>
            <a:chOff x="1824" y="2736"/>
            <a:chExt cx="336" cy="336"/>
          </a:xfrm>
        </p:grpSpPr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B4DDBF78-6DC4-40E9-93C4-2EEA903D2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8" name="Text Box 12">
              <a:extLst>
                <a:ext uri="{FF2B5EF4-FFF2-40B4-BE49-F238E27FC236}">
                  <a16:creationId xmlns:a16="http://schemas.microsoft.com/office/drawing/2014/main" id="{55DB6356-01BD-407D-83E7-77EC1BE93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39" name="Line 19">
            <a:extLst>
              <a:ext uri="{FF2B5EF4-FFF2-40B4-BE49-F238E27FC236}">
                <a16:creationId xmlns:a16="http://schemas.microsoft.com/office/drawing/2014/main" id="{0D1E76A4-DE99-45CB-8542-19184D05BE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13555" y="1967412"/>
            <a:ext cx="685800" cy="2517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" name="Line 20">
            <a:extLst>
              <a:ext uri="{FF2B5EF4-FFF2-40B4-BE49-F238E27FC236}">
                <a16:creationId xmlns:a16="http://schemas.microsoft.com/office/drawing/2014/main" id="{202D2CB3-8007-4DFA-B7D0-378D2230A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2507" y="2498449"/>
            <a:ext cx="685800" cy="457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" name="Line 23">
            <a:extLst>
              <a:ext uri="{FF2B5EF4-FFF2-40B4-BE49-F238E27FC236}">
                <a16:creationId xmlns:a16="http://schemas.microsoft.com/office/drawing/2014/main" id="{B2B7ED10-8416-4DE6-9D56-C518A9EA51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27955" y="2117328"/>
            <a:ext cx="0" cy="685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" name="Text Box 26">
            <a:extLst>
              <a:ext uri="{FF2B5EF4-FFF2-40B4-BE49-F238E27FC236}">
                <a16:creationId xmlns:a16="http://schemas.microsoft.com/office/drawing/2014/main" id="{3DA08BCE-3B33-479C-AB7E-968B8EB3D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7356" y="2588817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3" name="Text Box 27">
            <a:extLst>
              <a:ext uri="{FF2B5EF4-FFF2-40B4-BE49-F238E27FC236}">
                <a16:creationId xmlns:a16="http://schemas.microsoft.com/office/drawing/2014/main" id="{20A8D519-A553-44A9-9D5D-C35BB2DE3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1255" y="2238253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4" name="Text Box 28">
            <a:extLst>
              <a:ext uri="{FF2B5EF4-FFF2-40B4-BE49-F238E27FC236}">
                <a16:creationId xmlns:a16="http://schemas.microsoft.com/office/drawing/2014/main" id="{D13AEC08-AAFB-42C0-AAC8-64387056E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4890" y="1795425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69" name="Group 4">
            <a:extLst>
              <a:ext uri="{FF2B5EF4-FFF2-40B4-BE49-F238E27FC236}">
                <a16:creationId xmlns:a16="http://schemas.microsoft.com/office/drawing/2014/main" id="{032D331E-844B-40AE-9C3B-18BED307DECC}"/>
              </a:ext>
            </a:extLst>
          </p:cNvPr>
          <p:cNvGrpSpPr>
            <a:grpSpLocks/>
          </p:cNvGrpSpPr>
          <p:nvPr/>
        </p:nvGrpSpPr>
        <p:grpSpPr bwMode="auto">
          <a:xfrm>
            <a:off x="220912" y="2069626"/>
            <a:ext cx="533400" cy="533400"/>
            <a:chOff x="1824" y="2736"/>
            <a:chExt cx="336" cy="336"/>
          </a:xfrm>
        </p:grpSpPr>
        <p:sp>
          <p:nvSpPr>
            <p:cNvPr id="70" name="Oval 5">
              <a:extLst>
                <a:ext uri="{FF2B5EF4-FFF2-40B4-BE49-F238E27FC236}">
                  <a16:creationId xmlns:a16="http://schemas.microsoft.com/office/drawing/2014/main" id="{4012C6F4-03A0-4F73-8BF7-0256BCEF8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1" name="Text Box 6">
              <a:extLst>
                <a:ext uri="{FF2B5EF4-FFF2-40B4-BE49-F238E27FC236}">
                  <a16:creationId xmlns:a16="http://schemas.microsoft.com/office/drawing/2014/main" id="{84E5EED4-0DA2-4A0F-8C51-9E9CBE79C9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72" name="Group 7">
            <a:extLst>
              <a:ext uri="{FF2B5EF4-FFF2-40B4-BE49-F238E27FC236}">
                <a16:creationId xmlns:a16="http://schemas.microsoft.com/office/drawing/2014/main" id="{18DD0B5F-59CD-4846-9FD7-28534C2EE1F5}"/>
              </a:ext>
            </a:extLst>
          </p:cNvPr>
          <p:cNvGrpSpPr>
            <a:grpSpLocks/>
          </p:cNvGrpSpPr>
          <p:nvPr/>
        </p:nvGrpSpPr>
        <p:grpSpPr bwMode="auto">
          <a:xfrm>
            <a:off x="1377980" y="1633533"/>
            <a:ext cx="533400" cy="533400"/>
            <a:chOff x="1824" y="2736"/>
            <a:chExt cx="336" cy="336"/>
          </a:xfrm>
        </p:grpSpPr>
        <p:sp>
          <p:nvSpPr>
            <p:cNvPr id="73" name="Oval 8">
              <a:extLst>
                <a:ext uri="{FF2B5EF4-FFF2-40B4-BE49-F238E27FC236}">
                  <a16:creationId xmlns:a16="http://schemas.microsoft.com/office/drawing/2014/main" id="{CC277830-2CED-438B-9A9B-219716723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4" name="Text Box 9">
              <a:extLst>
                <a:ext uri="{FF2B5EF4-FFF2-40B4-BE49-F238E27FC236}">
                  <a16:creationId xmlns:a16="http://schemas.microsoft.com/office/drawing/2014/main" id="{7DE1C50B-27C8-4BB8-9C9A-E696100CD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75" name="Group 10">
            <a:extLst>
              <a:ext uri="{FF2B5EF4-FFF2-40B4-BE49-F238E27FC236}">
                <a16:creationId xmlns:a16="http://schemas.microsoft.com/office/drawing/2014/main" id="{3F0923AF-EF7F-4832-9F38-E9B2E69A2759}"/>
              </a:ext>
            </a:extLst>
          </p:cNvPr>
          <p:cNvGrpSpPr>
            <a:grpSpLocks/>
          </p:cNvGrpSpPr>
          <p:nvPr/>
        </p:nvGrpSpPr>
        <p:grpSpPr bwMode="auto">
          <a:xfrm>
            <a:off x="1363912" y="2831626"/>
            <a:ext cx="533400" cy="533400"/>
            <a:chOff x="1824" y="2736"/>
            <a:chExt cx="336" cy="336"/>
          </a:xfrm>
        </p:grpSpPr>
        <p:sp>
          <p:nvSpPr>
            <p:cNvPr id="76" name="Oval 11">
              <a:extLst>
                <a:ext uri="{FF2B5EF4-FFF2-40B4-BE49-F238E27FC236}">
                  <a16:creationId xmlns:a16="http://schemas.microsoft.com/office/drawing/2014/main" id="{D355A455-6483-42BB-9D43-A8F1B864E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7" name="Text Box 12">
              <a:extLst>
                <a:ext uri="{FF2B5EF4-FFF2-40B4-BE49-F238E27FC236}">
                  <a16:creationId xmlns:a16="http://schemas.microsoft.com/office/drawing/2014/main" id="{A1FED9DF-1433-4E4F-A9C4-0A38BA99D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78" name="Line 19">
            <a:extLst>
              <a:ext uri="{FF2B5EF4-FFF2-40B4-BE49-F238E27FC236}">
                <a16:creationId xmlns:a16="http://schemas.microsoft.com/office/drawing/2014/main" id="{1E87E8E6-E95E-40D1-8007-987E011438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12" y="2000881"/>
            <a:ext cx="685800" cy="25179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" name="Line 20">
            <a:extLst>
              <a:ext uri="{FF2B5EF4-FFF2-40B4-BE49-F238E27FC236}">
                <a16:creationId xmlns:a16="http://schemas.microsoft.com/office/drawing/2014/main" id="{FF5D87FA-007B-49A6-AB11-94C7BA1B9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12" y="2494078"/>
            <a:ext cx="642556" cy="540532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0" name="Line 23">
            <a:extLst>
              <a:ext uri="{FF2B5EF4-FFF2-40B4-BE49-F238E27FC236}">
                <a16:creationId xmlns:a16="http://schemas.microsoft.com/office/drawing/2014/main" id="{31CB08B6-12F0-4E0B-A84F-D927AFC905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8712" y="2145826"/>
            <a:ext cx="0" cy="6858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1" name="Text Box 26">
            <a:extLst>
              <a:ext uri="{FF2B5EF4-FFF2-40B4-BE49-F238E27FC236}">
                <a16:creationId xmlns:a16="http://schemas.microsoft.com/office/drawing/2014/main" id="{BFF5923F-B75C-4118-ACC9-1774D7ED4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13" y="2617315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82" name="Text Box 27">
            <a:extLst>
              <a:ext uri="{FF2B5EF4-FFF2-40B4-BE49-F238E27FC236}">
                <a16:creationId xmlns:a16="http://schemas.microsoft.com/office/drawing/2014/main" id="{61C5D7E5-AA0A-48AA-BD9E-2873433DC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12" y="2266751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3" name="Text Box 28">
            <a:extLst>
              <a:ext uri="{FF2B5EF4-FFF2-40B4-BE49-F238E27FC236}">
                <a16:creationId xmlns:a16="http://schemas.microsoft.com/office/drawing/2014/main" id="{50444C7E-0593-409C-9916-9FEA3A356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625" y="1823924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7E775F8-1388-4FDD-9F0C-220C52AD092E}"/>
              </a:ext>
            </a:extLst>
          </p:cNvPr>
          <p:cNvCxnSpPr>
            <a:cxnSpLocks/>
          </p:cNvCxnSpPr>
          <p:nvPr/>
        </p:nvCxnSpPr>
        <p:spPr>
          <a:xfrm flipV="1">
            <a:off x="144712" y="3671939"/>
            <a:ext cx="11730913" cy="663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oogle Shape;519;p34">
            <a:extLst>
              <a:ext uri="{FF2B5EF4-FFF2-40B4-BE49-F238E27FC236}">
                <a16:creationId xmlns:a16="http://schemas.microsoft.com/office/drawing/2014/main" id="{F4AFD3C9-450B-0468-B874-9BBF22051E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864764"/>
              </p:ext>
            </p:extLst>
          </p:nvPr>
        </p:nvGraphicFramePr>
        <p:xfrm>
          <a:off x="2398268" y="1816625"/>
          <a:ext cx="3092700" cy="1508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Vertex</a:t>
                      </a:r>
                      <a:endParaRPr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0BE4F2A8-67B1-BAF9-41CC-67389A2F5D1C}"/>
              </a:ext>
            </a:extLst>
          </p:cNvPr>
          <p:cNvSpPr txBox="1">
            <a:spLocks/>
          </p:cNvSpPr>
          <p:nvPr/>
        </p:nvSpPr>
        <p:spPr>
          <a:xfrm>
            <a:off x="2769421" y="1312942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aphicFrame>
        <p:nvGraphicFramePr>
          <p:cNvPr id="13" name="Google Shape;519;p34">
            <a:extLst>
              <a:ext uri="{FF2B5EF4-FFF2-40B4-BE49-F238E27FC236}">
                <a16:creationId xmlns:a16="http://schemas.microsoft.com/office/drawing/2014/main" id="{4BBCDC53-F2C1-8F04-807B-62D377DFC4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2178932"/>
              </p:ext>
            </p:extLst>
          </p:nvPr>
        </p:nvGraphicFramePr>
        <p:xfrm>
          <a:off x="8383088" y="1812620"/>
          <a:ext cx="3092700" cy="1508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Vertex</a:t>
                      </a:r>
                      <a:endParaRPr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6CF96A41-F677-D1AF-3ED4-9BA3800BFD3D}"/>
              </a:ext>
            </a:extLst>
          </p:cNvPr>
          <p:cNvSpPr txBox="1">
            <a:spLocks/>
          </p:cNvSpPr>
          <p:nvPr/>
        </p:nvSpPr>
        <p:spPr>
          <a:xfrm>
            <a:off x="8754241" y="1308937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pSp>
        <p:nvGrpSpPr>
          <p:cNvPr id="16" name="Group 4">
            <a:extLst>
              <a:ext uri="{FF2B5EF4-FFF2-40B4-BE49-F238E27FC236}">
                <a16:creationId xmlns:a16="http://schemas.microsoft.com/office/drawing/2014/main" id="{EC1A4BB1-8992-9EEA-35A3-DEEA827E5411}"/>
              </a:ext>
            </a:extLst>
          </p:cNvPr>
          <p:cNvGrpSpPr>
            <a:grpSpLocks/>
          </p:cNvGrpSpPr>
          <p:nvPr/>
        </p:nvGrpSpPr>
        <p:grpSpPr bwMode="auto">
          <a:xfrm>
            <a:off x="220912" y="4780453"/>
            <a:ext cx="533400" cy="533400"/>
            <a:chOff x="1824" y="2736"/>
            <a:chExt cx="336" cy="336"/>
          </a:xfrm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59BACFB9-E6FC-1428-939A-4801ABF79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18" name="Text Box 6">
              <a:extLst>
                <a:ext uri="{FF2B5EF4-FFF2-40B4-BE49-F238E27FC236}">
                  <a16:creationId xmlns:a16="http://schemas.microsoft.com/office/drawing/2014/main" id="{99BD19F2-4B1E-31FE-68BC-3270F89685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22" name="Group 7">
            <a:extLst>
              <a:ext uri="{FF2B5EF4-FFF2-40B4-BE49-F238E27FC236}">
                <a16:creationId xmlns:a16="http://schemas.microsoft.com/office/drawing/2014/main" id="{387BF706-BB40-E78E-B565-FE13FA4F2983}"/>
              </a:ext>
            </a:extLst>
          </p:cNvPr>
          <p:cNvGrpSpPr>
            <a:grpSpLocks/>
          </p:cNvGrpSpPr>
          <p:nvPr/>
        </p:nvGrpSpPr>
        <p:grpSpPr bwMode="auto">
          <a:xfrm>
            <a:off x="1377980" y="4344360"/>
            <a:ext cx="533400" cy="533400"/>
            <a:chOff x="1824" y="2736"/>
            <a:chExt cx="336" cy="336"/>
          </a:xfrm>
        </p:grpSpPr>
        <p:sp>
          <p:nvSpPr>
            <p:cNvPr id="54" name="Oval 8">
              <a:extLst>
                <a:ext uri="{FF2B5EF4-FFF2-40B4-BE49-F238E27FC236}">
                  <a16:creationId xmlns:a16="http://schemas.microsoft.com/office/drawing/2014/main" id="{946CC2F6-1730-D831-9480-0764C6B33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55" name="Text Box 9">
              <a:extLst>
                <a:ext uri="{FF2B5EF4-FFF2-40B4-BE49-F238E27FC236}">
                  <a16:creationId xmlns:a16="http://schemas.microsoft.com/office/drawing/2014/main" id="{97878FF5-C936-C34D-5C5F-A7A19BC8E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56" name="Group 10">
            <a:extLst>
              <a:ext uri="{FF2B5EF4-FFF2-40B4-BE49-F238E27FC236}">
                <a16:creationId xmlns:a16="http://schemas.microsoft.com/office/drawing/2014/main" id="{7D6CA18D-0561-F880-27EB-6E43BFA8CE33}"/>
              </a:ext>
            </a:extLst>
          </p:cNvPr>
          <p:cNvGrpSpPr>
            <a:grpSpLocks/>
          </p:cNvGrpSpPr>
          <p:nvPr/>
        </p:nvGrpSpPr>
        <p:grpSpPr bwMode="auto">
          <a:xfrm>
            <a:off x="1363912" y="5542453"/>
            <a:ext cx="533400" cy="533400"/>
            <a:chOff x="1824" y="2736"/>
            <a:chExt cx="336" cy="336"/>
          </a:xfrm>
        </p:grpSpPr>
        <p:sp>
          <p:nvSpPr>
            <p:cNvPr id="57" name="Oval 11">
              <a:extLst>
                <a:ext uri="{FF2B5EF4-FFF2-40B4-BE49-F238E27FC236}">
                  <a16:creationId xmlns:a16="http://schemas.microsoft.com/office/drawing/2014/main" id="{7A874711-654A-E805-3D48-94C7A6C14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58" name="Text Box 12">
              <a:extLst>
                <a:ext uri="{FF2B5EF4-FFF2-40B4-BE49-F238E27FC236}">
                  <a16:creationId xmlns:a16="http://schemas.microsoft.com/office/drawing/2014/main" id="{69A2C321-B5CE-FECB-0F92-DD1674884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59" name="Line 19">
            <a:extLst>
              <a:ext uri="{FF2B5EF4-FFF2-40B4-BE49-F238E27FC236}">
                <a16:creationId xmlns:a16="http://schemas.microsoft.com/office/drawing/2014/main" id="{6E312421-D21E-B64F-FDF1-EF441C8763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13" y="4698451"/>
            <a:ext cx="647697" cy="26007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0" name="Line 20">
            <a:extLst>
              <a:ext uri="{FF2B5EF4-FFF2-40B4-BE49-F238E27FC236}">
                <a16:creationId xmlns:a16="http://schemas.microsoft.com/office/drawing/2014/main" id="{C4350B7D-9921-545C-DDF2-3149B783CE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12" y="5237653"/>
            <a:ext cx="747933" cy="47625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" name="Line 23">
            <a:extLst>
              <a:ext uri="{FF2B5EF4-FFF2-40B4-BE49-F238E27FC236}">
                <a16:creationId xmlns:a16="http://schemas.microsoft.com/office/drawing/2014/main" id="{E12E2F74-DC3A-9420-B9FB-59C8CFD2D9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8712" y="4856653"/>
            <a:ext cx="0" cy="6858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2" name="Text Box 26">
            <a:extLst>
              <a:ext uri="{FF2B5EF4-FFF2-40B4-BE49-F238E27FC236}">
                <a16:creationId xmlns:a16="http://schemas.microsoft.com/office/drawing/2014/main" id="{E61E7FEE-2014-09F7-4CF0-97DCA2A76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197" y="5328142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3" name="Text Box 27">
            <a:extLst>
              <a:ext uri="{FF2B5EF4-FFF2-40B4-BE49-F238E27FC236}">
                <a16:creationId xmlns:a16="http://schemas.microsoft.com/office/drawing/2014/main" id="{6739C81D-6AA4-6FB2-4940-962C5875A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12" y="4977578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4" name="Text Box 28">
            <a:extLst>
              <a:ext uri="{FF2B5EF4-FFF2-40B4-BE49-F238E27FC236}">
                <a16:creationId xmlns:a16="http://schemas.microsoft.com/office/drawing/2014/main" id="{886599A5-613F-5F5C-9F3C-D9EE40BED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647" y="4534750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65" name="Group 4">
            <a:extLst>
              <a:ext uri="{FF2B5EF4-FFF2-40B4-BE49-F238E27FC236}">
                <a16:creationId xmlns:a16="http://schemas.microsoft.com/office/drawing/2014/main" id="{57782A1C-3AF5-F2B3-266A-C4479537DAB9}"/>
              </a:ext>
            </a:extLst>
          </p:cNvPr>
          <p:cNvGrpSpPr>
            <a:grpSpLocks/>
          </p:cNvGrpSpPr>
          <p:nvPr/>
        </p:nvGrpSpPr>
        <p:grpSpPr bwMode="auto">
          <a:xfrm>
            <a:off x="6056355" y="4822484"/>
            <a:ext cx="533400" cy="533400"/>
            <a:chOff x="1824" y="2736"/>
            <a:chExt cx="336" cy="336"/>
          </a:xfrm>
        </p:grpSpPr>
        <p:sp>
          <p:nvSpPr>
            <p:cNvPr id="66" name="Oval 5">
              <a:extLst>
                <a:ext uri="{FF2B5EF4-FFF2-40B4-BE49-F238E27FC236}">
                  <a16:creationId xmlns:a16="http://schemas.microsoft.com/office/drawing/2014/main" id="{0BBF87C8-48C2-22C5-3AF6-74DF22917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67" name="Text Box 6">
              <a:extLst>
                <a:ext uri="{FF2B5EF4-FFF2-40B4-BE49-F238E27FC236}">
                  <a16:creationId xmlns:a16="http://schemas.microsoft.com/office/drawing/2014/main" id="{E35F9150-3982-B7DB-5319-BDE35B29D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68" name="Group 7">
            <a:extLst>
              <a:ext uri="{FF2B5EF4-FFF2-40B4-BE49-F238E27FC236}">
                <a16:creationId xmlns:a16="http://schemas.microsoft.com/office/drawing/2014/main" id="{6694CA0A-3295-3071-3B8F-AB345768B17F}"/>
              </a:ext>
            </a:extLst>
          </p:cNvPr>
          <p:cNvGrpSpPr>
            <a:grpSpLocks/>
          </p:cNvGrpSpPr>
          <p:nvPr/>
        </p:nvGrpSpPr>
        <p:grpSpPr bwMode="auto">
          <a:xfrm>
            <a:off x="7213423" y="4386391"/>
            <a:ext cx="533400" cy="533400"/>
            <a:chOff x="1824" y="2736"/>
            <a:chExt cx="336" cy="336"/>
          </a:xfrm>
        </p:grpSpPr>
        <p:sp>
          <p:nvSpPr>
            <p:cNvPr id="84" name="Oval 8">
              <a:extLst>
                <a:ext uri="{FF2B5EF4-FFF2-40B4-BE49-F238E27FC236}">
                  <a16:creationId xmlns:a16="http://schemas.microsoft.com/office/drawing/2014/main" id="{795F5328-D33B-3D95-071A-D743CBFB0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87" name="Text Box 9">
              <a:extLst>
                <a:ext uri="{FF2B5EF4-FFF2-40B4-BE49-F238E27FC236}">
                  <a16:creationId xmlns:a16="http://schemas.microsoft.com/office/drawing/2014/main" id="{99F3CD42-26C4-3E85-34A2-5C2EBC785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88" name="Group 10">
            <a:extLst>
              <a:ext uri="{FF2B5EF4-FFF2-40B4-BE49-F238E27FC236}">
                <a16:creationId xmlns:a16="http://schemas.microsoft.com/office/drawing/2014/main" id="{0D518FFB-8887-51F2-F90D-F7B1C85142F0}"/>
              </a:ext>
            </a:extLst>
          </p:cNvPr>
          <p:cNvGrpSpPr>
            <a:grpSpLocks/>
          </p:cNvGrpSpPr>
          <p:nvPr/>
        </p:nvGrpSpPr>
        <p:grpSpPr bwMode="auto">
          <a:xfrm>
            <a:off x="7199355" y="5584484"/>
            <a:ext cx="533400" cy="533400"/>
            <a:chOff x="1824" y="2736"/>
            <a:chExt cx="336" cy="336"/>
          </a:xfrm>
        </p:grpSpPr>
        <p:sp>
          <p:nvSpPr>
            <p:cNvPr id="89" name="Oval 11">
              <a:extLst>
                <a:ext uri="{FF2B5EF4-FFF2-40B4-BE49-F238E27FC236}">
                  <a16:creationId xmlns:a16="http://schemas.microsoft.com/office/drawing/2014/main" id="{DEA11A70-CEC2-90F2-CE32-847B6A822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90" name="Text Box 12">
              <a:extLst>
                <a:ext uri="{FF2B5EF4-FFF2-40B4-BE49-F238E27FC236}">
                  <a16:creationId xmlns:a16="http://schemas.microsoft.com/office/drawing/2014/main" id="{3FF8DB46-44D5-8456-2FB3-E5DCBF89B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91" name="Line 19">
            <a:extLst>
              <a:ext uri="{FF2B5EF4-FFF2-40B4-BE49-F238E27FC236}">
                <a16:creationId xmlns:a16="http://schemas.microsoft.com/office/drawing/2014/main" id="{0A568B8B-9911-7E82-EB17-08EE22ACA0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89756" y="4740482"/>
            <a:ext cx="647697" cy="26007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" name="Line 20">
            <a:extLst>
              <a:ext uri="{FF2B5EF4-FFF2-40B4-BE49-F238E27FC236}">
                <a16:creationId xmlns:a16="http://schemas.microsoft.com/office/drawing/2014/main" id="{5CE51B2A-3F2D-3413-68EF-131D1E8F49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3555" y="5279684"/>
            <a:ext cx="747933" cy="47625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3" name="Line 23">
            <a:extLst>
              <a:ext uri="{FF2B5EF4-FFF2-40B4-BE49-F238E27FC236}">
                <a16:creationId xmlns:a16="http://schemas.microsoft.com/office/drawing/2014/main" id="{4547DDC4-475A-0B2A-9497-366A12C05C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04155" y="4898684"/>
            <a:ext cx="0" cy="6858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4" name="Text Box 26">
            <a:extLst>
              <a:ext uri="{FF2B5EF4-FFF2-40B4-BE49-F238E27FC236}">
                <a16:creationId xmlns:a16="http://schemas.microsoft.com/office/drawing/2014/main" id="{1329AEF1-180A-5448-0768-59AF0D1E7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4640" y="5370173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95" name="Text Box 27">
            <a:extLst>
              <a:ext uri="{FF2B5EF4-FFF2-40B4-BE49-F238E27FC236}">
                <a16:creationId xmlns:a16="http://schemas.microsoft.com/office/drawing/2014/main" id="{2588286B-7C44-F05C-105B-62448A230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455" y="5019609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6" name="Text Box 28">
            <a:extLst>
              <a:ext uri="{FF2B5EF4-FFF2-40B4-BE49-F238E27FC236}">
                <a16:creationId xmlns:a16="http://schemas.microsoft.com/office/drawing/2014/main" id="{542DECB5-13DF-D375-D9F3-89837D0B1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090" y="4576781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aphicFrame>
        <p:nvGraphicFramePr>
          <p:cNvPr id="97" name="Google Shape;519;p34">
            <a:extLst>
              <a:ext uri="{FF2B5EF4-FFF2-40B4-BE49-F238E27FC236}">
                <a16:creationId xmlns:a16="http://schemas.microsoft.com/office/drawing/2014/main" id="{29C602CD-98D4-29CC-9E3D-E0DDA3144B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1657556"/>
              </p:ext>
            </p:extLst>
          </p:nvPr>
        </p:nvGraphicFramePr>
        <p:xfrm>
          <a:off x="2367349" y="4548063"/>
          <a:ext cx="3092700" cy="1508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Vertex</a:t>
                      </a:r>
                      <a:endParaRPr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8" name="Title 1">
            <a:extLst>
              <a:ext uri="{FF2B5EF4-FFF2-40B4-BE49-F238E27FC236}">
                <a16:creationId xmlns:a16="http://schemas.microsoft.com/office/drawing/2014/main" id="{193A9C48-4ACF-A5BC-F528-C943650D3B98}"/>
              </a:ext>
            </a:extLst>
          </p:cNvPr>
          <p:cNvSpPr txBox="1">
            <a:spLocks/>
          </p:cNvSpPr>
          <p:nvPr/>
        </p:nvSpPr>
        <p:spPr>
          <a:xfrm>
            <a:off x="2738502" y="4044380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aphicFrame>
        <p:nvGraphicFramePr>
          <p:cNvPr id="99" name="Google Shape;519;p34">
            <a:extLst>
              <a:ext uri="{FF2B5EF4-FFF2-40B4-BE49-F238E27FC236}">
                <a16:creationId xmlns:a16="http://schemas.microsoft.com/office/drawing/2014/main" id="{262CF19C-9739-18C0-16A7-EE44A003C2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3778603"/>
              </p:ext>
            </p:extLst>
          </p:nvPr>
        </p:nvGraphicFramePr>
        <p:xfrm>
          <a:off x="8442184" y="4483283"/>
          <a:ext cx="3092700" cy="1508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Vertex</a:t>
                      </a:r>
                      <a:endParaRPr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0" name="Title 1">
            <a:extLst>
              <a:ext uri="{FF2B5EF4-FFF2-40B4-BE49-F238E27FC236}">
                <a16:creationId xmlns:a16="http://schemas.microsoft.com/office/drawing/2014/main" id="{6DDE4325-3CFC-5F9E-C8C0-9D057DE0534C}"/>
              </a:ext>
            </a:extLst>
          </p:cNvPr>
          <p:cNvSpPr txBox="1">
            <a:spLocks/>
          </p:cNvSpPr>
          <p:nvPr/>
        </p:nvSpPr>
        <p:spPr>
          <a:xfrm>
            <a:off x="8813337" y="3979600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sp>
        <p:nvSpPr>
          <p:cNvPr id="101" name="Title 1">
            <a:extLst>
              <a:ext uri="{FF2B5EF4-FFF2-40B4-BE49-F238E27FC236}">
                <a16:creationId xmlns:a16="http://schemas.microsoft.com/office/drawing/2014/main" id="{6DB329A8-C371-FCDA-D3F3-39DA4EB17DC1}"/>
              </a:ext>
            </a:extLst>
          </p:cNvPr>
          <p:cNvSpPr txBox="1">
            <a:spLocks/>
          </p:cNvSpPr>
          <p:nvPr/>
        </p:nvSpPr>
        <p:spPr>
          <a:xfrm>
            <a:off x="754312" y="321370"/>
            <a:ext cx="11016359" cy="1014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5100" dirty="0">
                <a:solidFill>
                  <a:srgbClr val="0C0C0C"/>
                </a:solidFill>
                <a:latin typeface="Quattrocento Sans"/>
              </a:rPr>
              <a:t>Dijkstra’s Algo: find shortest paths starting from source vertex S for </a:t>
            </a:r>
            <a:r>
              <a:rPr lang="en-GB" sz="4600" dirty="0">
                <a:solidFill>
                  <a:srgbClr val="0C0C0C"/>
                </a:solidFill>
                <a:latin typeface="Quattrocento Sans"/>
              </a:rPr>
              <a:t>the undirected graph</a:t>
            </a:r>
            <a:endParaRPr lang="en-SE" sz="4600" dirty="0">
              <a:solidFill>
                <a:srgbClr val="0C0C0C"/>
              </a:solidFill>
              <a:latin typeface="Quattrocento Sans"/>
            </a:endParaRPr>
          </a:p>
        </p:txBody>
      </p:sp>
      <p:sp>
        <p:nvSpPr>
          <p:cNvPr id="102" name="Google Shape;14;p1">
            <a:extLst>
              <a:ext uri="{FF2B5EF4-FFF2-40B4-BE49-F238E27FC236}">
                <a16:creationId xmlns:a16="http://schemas.microsoft.com/office/drawing/2014/main" id="{A29F0BC8-158B-624C-1D83-26F0BB8BF745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31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20854011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4BCEC-88B7-7E10-0920-6CF55F249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4">
            <a:extLst>
              <a:ext uri="{FF2B5EF4-FFF2-40B4-BE49-F238E27FC236}">
                <a16:creationId xmlns:a16="http://schemas.microsoft.com/office/drawing/2014/main" id="{CCEE2AAF-6361-75E3-6814-3D1344561BBA}"/>
              </a:ext>
            </a:extLst>
          </p:cNvPr>
          <p:cNvGrpSpPr>
            <a:grpSpLocks/>
          </p:cNvGrpSpPr>
          <p:nvPr/>
        </p:nvGrpSpPr>
        <p:grpSpPr bwMode="auto">
          <a:xfrm>
            <a:off x="5980155" y="1994826"/>
            <a:ext cx="533400" cy="533400"/>
            <a:chOff x="1824" y="2736"/>
            <a:chExt cx="336" cy="336"/>
          </a:xfrm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390EF7A3-B75D-84E9-1DC6-29AE925DE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2" name="Text Box 6">
              <a:extLst>
                <a:ext uri="{FF2B5EF4-FFF2-40B4-BE49-F238E27FC236}">
                  <a16:creationId xmlns:a16="http://schemas.microsoft.com/office/drawing/2014/main" id="{62C723EE-FA26-FE1A-E06C-1243FED03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33" name="Group 7">
            <a:extLst>
              <a:ext uri="{FF2B5EF4-FFF2-40B4-BE49-F238E27FC236}">
                <a16:creationId xmlns:a16="http://schemas.microsoft.com/office/drawing/2014/main" id="{163ECBEE-781A-267B-EEB3-5CD4449E754D}"/>
              </a:ext>
            </a:extLst>
          </p:cNvPr>
          <p:cNvGrpSpPr>
            <a:grpSpLocks/>
          </p:cNvGrpSpPr>
          <p:nvPr/>
        </p:nvGrpSpPr>
        <p:grpSpPr bwMode="auto">
          <a:xfrm>
            <a:off x="7137223" y="1558733"/>
            <a:ext cx="533400" cy="533400"/>
            <a:chOff x="1824" y="2736"/>
            <a:chExt cx="336" cy="336"/>
          </a:xfrm>
        </p:grpSpPr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B19ECA56-8B87-0460-F802-66A611BF8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5" name="Text Box 9">
              <a:extLst>
                <a:ext uri="{FF2B5EF4-FFF2-40B4-BE49-F238E27FC236}">
                  <a16:creationId xmlns:a16="http://schemas.microsoft.com/office/drawing/2014/main" id="{04BB3348-BFD2-2418-337E-D0368DE58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36" name="Group 10">
            <a:extLst>
              <a:ext uri="{FF2B5EF4-FFF2-40B4-BE49-F238E27FC236}">
                <a16:creationId xmlns:a16="http://schemas.microsoft.com/office/drawing/2014/main" id="{6495D8E0-C446-065D-01F7-20C38B8B2BB1}"/>
              </a:ext>
            </a:extLst>
          </p:cNvPr>
          <p:cNvGrpSpPr>
            <a:grpSpLocks/>
          </p:cNvGrpSpPr>
          <p:nvPr/>
        </p:nvGrpSpPr>
        <p:grpSpPr bwMode="auto">
          <a:xfrm>
            <a:off x="7123155" y="2756826"/>
            <a:ext cx="533400" cy="533400"/>
            <a:chOff x="1824" y="2736"/>
            <a:chExt cx="336" cy="336"/>
          </a:xfrm>
        </p:grpSpPr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E8040EC4-AF8C-D5CF-A5EC-1132A4245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8" name="Text Box 12">
              <a:extLst>
                <a:ext uri="{FF2B5EF4-FFF2-40B4-BE49-F238E27FC236}">
                  <a16:creationId xmlns:a16="http://schemas.microsoft.com/office/drawing/2014/main" id="{DB38A4DE-5911-12A5-371E-0B6DFFBEE9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39" name="Line 19">
            <a:extLst>
              <a:ext uri="{FF2B5EF4-FFF2-40B4-BE49-F238E27FC236}">
                <a16:creationId xmlns:a16="http://schemas.microsoft.com/office/drawing/2014/main" id="{B4433F58-95F4-71C9-DB23-0C3B05D40F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13555" y="1921110"/>
            <a:ext cx="685800" cy="2517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" name="Line 20">
            <a:extLst>
              <a:ext uri="{FF2B5EF4-FFF2-40B4-BE49-F238E27FC236}">
                <a16:creationId xmlns:a16="http://schemas.microsoft.com/office/drawing/2014/main" id="{6CBC6158-CDF3-52BB-43FA-833428A45E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2507" y="2452147"/>
            <a:ext cx="685800" cy="457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" name="Line 23">
            <a:extLst>
              <a:ext uri="{FF2B5EF4-FFF2-40B4-BE49-F238E27FC236}">
                <a16:creationId xmlns:a16="http://schemas.microsoft.com/office/drawing/2014/main" id="{3B862BD8-D09C-15ED-ED71-C98AA58C1D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27955" y="2071026"/>
            <a:ext cx="0" cy="685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" name="Text Box 26">
            <a:extLst>
              <a:ext uri="{FF2B5EF4-FFF2-40B4-BE49-F238E27FC236}">
                <a16:creationId xmlns:a16="http://schemas.microsoft.com/office/drawing/2014/main" id="{892C092D-465E-35BF-8D58-08E668EA3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7356" y="2542515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3" name="Text Box 27">
            <a:extLst>
              <a:ext uri="{FF2B5EF4-FFF2-40B4-BE49-F238E27FC236}">
                <a16:creationId xmlns:a16="http://schemas.microsoft.com/office/drawing/2014/main" id="{F1B5EEA4-7B53-9E47-5A0C-63A1C0EC7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1255" y="2191951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4" name="Text Box 28">
            <a:extLst>
              <a:ext uri="{FF2B5EF4-FFF2-40B4-BE49-F238E27FC236}">
                <a16:creationId xmlns:a16="http://schemas.microsoft.com/office/drawing/2014/main" id="{FB9DED17-7BA5-519E-860E-C6342CF10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4890" y="1749123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69" name="Group 4">
            <a:extLst>
              <a:ext uri="{FF2B5EF4-FFF2-40B4-BE49-F238E27FC236}">
                <a16:creationId xmlns:a16="http://schemas.microsoft.com/office/drawing/2014/main" id="{24C0CEA7-E07D-0D27-6FB8-F483D95C9895}"/>
              </a:ext>
            </a:extLst>
          </p:cNvPr>
          <p:cNvGrpSpPr>
            <a:grpSpLocks/>
          </p:cNvGrpSpPr>
          <p:nvPr/>
        </p:nvGrpSpPr>
        <p:grpSpPr bwMode="auto">
          <a:xfrm>
            <a:off x="220912" y="2023324"/>
            <a:ext cx="533400" cy="533400"/>
            <a:chOff x="1824" y="2736"/>
            <a:chExt cx="336" cy="336"/>
          </a:xfrm>
        </p:grpSpPr>
        <p:sp>
          <p:nvSpPr>
            <p:cNvPr id="70" name="Oval 5">
              <a:extLst>
                <a:ext uri="{FF2B5EF4-FFF2-40B4-BE49-F238E27FC236}">
                  <a16:creationId xmlns:a16="http://schemas.microsoft.com/office/drawing/2014/main" id="{8B371C6A-B6E6-039C-D287-AD0F8AABE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1" name="Text Box 6">
              <a:extLst>
                <a:ext uri="{FF2B5EF4-FFF2-40B4-BE49-F238E27FC236}">
                  <a16:creationId xmlns:a16="http://schemas.microsoft.com/office/drawing/2014/main" id="{F4F44426-4B94-1EF2-8423-40E545DD2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72" name="Group 7">
            <a:extLst>
              <a:ext uri="{FF2B5EF4-FFF2-40B4-BE49-F238E27FC236}">
                <a16:creationId xmlns:a16="http://schemas.microsoft.com/office/drawing/2014/main" id="{56D0FE87-4BB3-8D8D-79C6-71D1DD21333F}"/>
              </a:ext>
            </a:extLst>
          </p:cNvPr>
          <p:cNvGrpSpPr>
            <a:grpSpLocks/>
          </p:cNvGrpSpPr>
          <p:nvPr/>
        </p:nvGrpSpPr>
        <p:grpSpPr bwMode="auto">
          <a:xfrm>
            <a:off x="1377980" y="1587231"/>
            <a:ext cx="533400" cy="533400"/>
            <a:chOff x="1824" y="2736"/>
            <a:chExt cx="336" cy="336"/>
          </a:xfrm>
        </p:grpSpPr>
        <p:sp>
          <p:nvSpPr>
            <p:cNvPr id="73" name="Oval 8">
              <a:extLst>
                <a:ext uri="{FF2B5EF4-FFF2-40B4-BE49-F238E27FC236}">
                  <a16:creationId xmlns:a16="http://schemas.microsoft.com/office/drawing/2014/main" id="{A10C35EE-5299-57DA-9CB5-98A891F3D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4" name="Text Box 9">
              <a:extLst>
                <a:ext uri="{FF2B5EF4-FFF2-40B4-BE49-F238E27FC236}">
                  <a16:creationId xmlns:a16="http://schemas.microsoft.com/office/drawing/2014/main" id="{F9C5E7A3-52ED-4DD4-C79F-61CE99A2C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75" name="Group 10">
            <a:extLst>
              <a:ext uri="{FF2B5EF4-FFF2-40B4-BE49-F238E27FC236}">
                <a16:creationId xmlns:a16="http://schemas.microsoft.com/office/drawing/2014/main" id="{3CA57868-1FA1-BCF8-5E85-6D3765CA80AF}"/>
              </a:ext>
            </a:extLst>
          </p:cNvPr>
          <p:cNvGrpSpPr>
            <a:grpSpLocks/>
          </p:cNvGrpSpPr>
          <p:nvPr/>
        </p:nvGrpSpPr>
        <p:grpSpPr bwMode="auto">
          <a:xfrm>
            <a:off x="1363912" y="2785324"/>
            <a:ext cx="533400" cy="533400"/>
            <a:chOff x="1824" y="2736"/>
            <a:chExt cx="336" cy="336"/>
          </a:xfrm>
        </p:grpSpPr>
        <p:sp>
          <p:nvSpPr>
            <p:cNvPr id="76" name="Oval 11">
              <a:extLst>
                <a:ext uri="{FF2B5EF4-FFF2-40B4-BE49-F238E27FC236}">
                  <a16:creationId xmlns:a16="http://schemas.microsoft.com/office/drawing/2014/main" id="{23BDE853-3E52-CECA-327A-B6157CF7B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7" name="Text Box 12">
              <a:extLst>
                <a:ext uri="{FF2B5EF4-FFF2-40B4-BE49-F238E27FC236}">
                  <a16:creationId xmlns:a16="http://schemas.microsoft.com/office/drawing/2014/main" id="{40B2EC41-23F4-7A84-5A73-E3F3F4F09B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78" name="Line 19">
            <a:extLst>
              <a:ext uri="{FF2B5EF4-FFF2-40B4-BE49-F238E27FC236}">
                <a16:creationId xmlns:a16="http://schemas.microsoft.com/office/drawing/2014/main" id="{C2DBE863-8723-FAA8-FB16-F803A36C31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12" y="1954579"/>
            <a:ext cx="685800" cy="25179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" name="Line 20">
            <a:extLst>
              <a:ext uri="{FF2B5EF4-FFF2-40B4-BE49-F238E27FC236}">
                <a16:creationId xmlns:a16="http://schemas.microsoft.com/office/drawing/2014/main" id="{9C77A82E-C553-159A-23DF-333E216B5D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12" y="2447776"/>
            <a:ext cx="642556" cy="540532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0" name="Line 23">
            <a:extLst>
              <a:ext uri="{FF2B5EF4-FFF2-40B4-BE49-F238E27FC236}">
                <a16:creationId xmlns:a16="http://schemas.microsoft.com/office/drawing/2014/main" id="{BC1A1B40-61A7-4DE5-4ADB-DF1EBBD198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8712" y="2099524"/>
            <a:ext cx="0" cy="6858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1" name="Text Box 26">
            <a:extLst>
              <a:ext uri="{FF2B5EF4-FFF2-40B4-BE49-F238E27FC236}">
                <a16:creationId xmlns:a16="http://schemas.microsoft.com/office/drawing/2014/main" id="{C09A563F-DC8E-428F-9F30-C0CC3FB82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13" y="2571013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82" name="Text Box 27">
            <a:extLst>
              <a:ext uri="{FF2B5EF4-FFF2-40B4-BE49-F238E27FC236}">
                <a16:creationId xmlns:a16="http://schemas.microsoft.com/office/drawing/2014/main" id="{DFE090DD-408E-3CC9-9541-6DE7031F7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12" y="2220449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3" name="Text Box 28">
            <a:extLst>
              <a:ext uri="{FF2B5EF4-FFF2-40B4-BE49-F238E27FC236}">
                <a16:creationId xmlns:a16="http://schemas.microsoft.com/office/drawing/2014/main" id="{A73CDCB9-DC83-5B43-45AA-5199CC2CC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625" y="1777622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6199A92-B4A7-6FE5-3678-28BD3DD06C46}"/>
              </a:ext>
            </a:extLst>
          </p:cNvPr>
          <p:cNvCxnSpPr>
            <a:cxnSpLocks/>
          </p:cNvCxnSpPr>
          <p:nvPr/>
        </p:nvCxnSpPr>
        <p:spPr>
          <a:xfrm flipV="1">
            <a:off x="144712" y="3625637"/>
            <a:ext cx="11730913" cy="663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oogle Shape;519;p34">
            <a:extLst>
              <a:ext uri="{FF2B5EF4-FFF2-40B4-BE49-F238E27FC236}">
                <a16:creationId xmlns:a16="http://schemas.microsoft.com/office/drawing/2014/main" id="{5A0F547B-991B-D7F8-9271-12523C283D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5365774"/>
              </p:ext>
            </p:extLst>
          </p:nvPr>
        </p:nvGraphicFramePr>
        <p:xfrm>
          <a:off x="2398268" y="1770323"/>
          <a:ext cx="3092700" cy="1508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Vertex</a:t>
                      </a:r>
                      <a:endParaRPr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A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8D7D697C-3F8B-ED68-15F9-321FA54F1E8C}"/>
              </a:ext>
            </a:extLst>
          </p:cNvPr>
          <p:cNvSpPr txBox="1">
            <a:spLocks/>
          </p:cNvSpPr>
          <p:nvPr/>
        </p:nvSpPr>
        <p:spPr>
          <a:xfrm>
            <a:off x="2769421" y="1266640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aphicFrame>
        <p:nvGraphicFramePr>
          <p:cNvPr id="13" name="Google Shape;519;p34">
            <a:extLst>
              <a:ext uri="{FF2B5EF4-FFF2-40B4-BE49-F238E27FC236}">
                <a16:creationId xmlns:a16="http://schemas.microsoft.com/office/drawing/2014/main" id="{D07D96CB-3C7F-F92F-AD88-5CBE4D1AB7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0436542"/>
              </p:ext>
            </p:extLst>
          </p:nvPr>
        </p:nvGraphicFramePr>
        <p:xfrm>
          <a:off x="8383088" y="1766318"/>
          <a:ext cx="3092700" cy="1508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Vertex</a:t>
                      </a:r>
                      <a:endParaRPr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C6EC6FEC-CE31-7445-A772-8F38A0F1FDC4}"/>
              </a:ext>
            </a:extLst>
          </p:cNvPr>
          <p:cNvSpPr txBox="1">
            <a:spLocks/>
          </p:cNvSpPr>
          <p:nvPr/>
        </p:nvSpPr>
        <p:spPr>
          <a:xfrm>
            <a:off x="8754241" y="1262635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pSp>
        <p:nvGrpSpPr>
          <p:cNvPr id="16" name="Group 4">
            <a:extLst>
              <a:ext uri="{FF2B5EF4-FFF2-40B4-BE49-F238E27FC236}">
                <a16:creationId xmlns:a16="http://schemas.microsoft.com/office/drawing/2014/main" id="{7177DC0E-DA88-EE18-3810-492CED6D14E1}"/>
              </a:ext>
            </a:extLst>
          </p:cNvPr>
          <p:cNvGrpSpPr>
            <a:grpSpLocks/>
          </p:cNvGrpSpPr>
          <p:nvPr/>
        </p:nvGrpSpPr>
        <p:grpSpPr bwMode="auto">
          <a:xfrm>
            <a:off x="220912" y="4734151"/>
            <a:ext cx="533400" cy="533400"/>
            <a:chOff x="1824" y="2736"/>
            <a:chExt cx="336" cy="336"/>
          </a:xfrm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D4CC9BE5-E486-7ED3-FF06-58C782743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18" name="Text Box 6">
              <a:extLst>
                <a:ext uri="{FF2B5EF4-FFF2-40B4-BE49-F238E27FC236}">
                  <a16:creationId xmlns:a16="http://schemas.microsoft.com/office/drawing/2014/main" id="{FA94A32F-7F21-B2C4-FED3-52BB57E4F6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22" name="Group 7">
            <a:extLst>
              <a:ext uri="{FF2B5EF4-FFF2-40B4-BE49-F238E27FC236}">
                <a16:creationId xmlns:a16="http://schemas.microsoft.com/office/drawing/2014/main" id="{27FF971A-2EDF-D816-E7F1-26C7007358B0}"/>
              </a:ext>
            </a:extLst>
          </p:cNvPr>
          <p:cNvGrpSpPr>
            <a:grpSpLocks/>
          </p:cNvGrpSpPr>
          <p:nvPr/>
        </p:nvGrpSpPr>
        <p:grpSpPr bwMode="auto">
          <a:xfrm>
            <a:off x="1377980" y="4298058"/>
            <a:ext cx="533400" cy="533400"/>
            <a:chOff x="1824" y="2736"/>
            <a:chExt cx="336" cy="336"/>
          </a:xfrm>
        </p:grpSpPr>
        <p:sp>
          <p:nvSpPr>
            <p:cNvPr id="54" name="Oval 8">
              <a:extLst>
                <a:ext uri="{FF2B5EF4-FFF2-40B4-BE49-F238E27FC236}">
                  <a16:creationId xmlns:a16="http://schemas.microsoft.com/office/drawing/2014/main" id="{CE11BAE2-71A4-F03F-3940-6F51E1D8C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55" name="Text Box 9">
              <a:extLst>
                <a:ext uri="{FF2B5EF4-FFF2-40B4-BE49-F238E27FC236}">
                  <a16:creationId xmlns:a16="http://schemas.microsoft.com/office/drawing/2014/main" id="{53B0FBCA-75E5-7985-E389-67BE71EF0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56" name="Group 10">
            <a:extLst>
              <a:ext uri="{FF2B5EF4-FFF2-40B4-BE49-F238E27FC236}">
                <a16:creationId xmlns:a16="http://schemas.microsoft.com/office/drawing/2014/main" id="{6957B7EA-38FE-AE0C-2E89-8463A398F606}"/>
              </a:ext>
            </a:extLst>
          </p:cNvPr>
          <p:cNvGrpSpPr>
            <a:grpSpLocks/>
          </p:cNvGrpSpPr>
          <p:nvPr/>
        </p:nvGrpSpPr>
        <p:grpSpPr bwMode="auto">
          <a:xfrm>
            <a:off x="1363912" y="5496151"/>
            <a:ext cx="533400" cy="533400"/>
            <a:chOff x="1824" y="2736"/>
            <a:chExt cx="336" cy="336"/>
          </a:xfrm>
        </p:grpSpPr>
        <p:sp>
          <p:nvSpPr>
            <p:cNvPr id="57" name="Oval 11">
              <a:extLst>
                <a:ext uri="{FF2B5EF4-FFF2-40B4-BE49-F238E27FC236}">
                  <a16:creationId xmlns:a16="http://schemas.microsoft.com/office/drawing/2014/main" id="{D2AE9172-5CF9-EE9B-CDF0-746FAEB27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58" name="Text Box 12">
              <a:extLst>
                <a:ext uri="{FF2B5EF4-FFF2-40B4-BE49-F238E27FC236}">
                  <a16:creationId xmlns:a16="http://schemas.microsoft.com/office/drawing/2014/main" id="{91FC8CDF-FA5E-6400-969E-B4804A802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59" name="Line 19">
            <a:extLst>
              <a:ext uri="{FF2B5EF4-FFF2-40B4-BE49-F238E27FC236}">
                <a16:creationId xmlns:a16="http://schemas.microsoft.com/office/drawing/2014/main" id="{934D74E4-F708-A18E-CD69-0F72CF3367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13" y="4652149"/>
            <a:ext cx="647697" cy="26007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0" name="Line 20">
            <a:extLst>
              <a:ext uri="{FF2B5EF4-FFF2-40B4-BE49-F238E27FC236}">
                <a16:creationId xmlns:a16="http://schemas.microsoft.com/office/drawing/2014/main" id="{647FBC2F-C05C-48E0-361A-835A4ED3C4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12" y="5191351"/>
            <a:ext cx="747933" cy="47625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" name="Line 23">
            <a:extLst>
              <a:ext uri="{FF2B5EF4-FFF2-40B4-BE49-F238E27FC236}">
                <a16:creationId xmlns:a16="http://schemas.microsoft.com/office/drawing/2014/main" id="{8469679C-1A44-AC95-0556-BD677DB96C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8712" y="4810351"/>
            <a:ext cx="0" cy="6858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2" name="Text Box 26">
            <a:extLst>
              <a:ext uri="{FF2B5EF4-FFF2-40B4-BE49-F238E27FC236}">
                <a16:creationId xmlns:a16="http://schemas.microsoft.com/office/drawing/2014/main" id="{7601CD13-089E-296C-4A6B-3CA11C144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197" y="5281840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3" name="Text Box 27">
            <a:extLst>
              <a:ext uri="{FF2B5EF4-FFF2-40B4-BE49-F238E27FC236}">
                <a16:creationId xmlns:a16="http://schemas.microsoft.com/office/drawing/2014/main" id="{87E24B1F-267E-ADAC-B5B5-AE9F86679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12" y="4931276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4" name="Text Box 28">
            <a:extLst>
              <a:ext uri="{FF2B5EF4-FFF2-40B4-BE49-F238E27FC236}">
                <a16:creationId xmlns:a16="http://schemas.microsoft.com/office/drawing/2014/main" id="{5F6C182E-C4D9-B924-A59C-0048C1D79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647" y="4488448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65" name="Group 4">
            <a:extLst>
              <a:ext uri="{FF2B5EF4-FFF2-40B4-BE49-F238E27FC236}">
                <a16:creationId xmlns:a16="http://schemas.microsoft.com/office/drawing/2014/main" id="{87C1F4ED-1912-80E0-9176-39CC8F1B19C4}"/>
              </a:ext>
            </a:extLst>
          </p:cNvPr>
          <p:cNvGrpSpPr>
            <a:grpSpLocks/>
          </p:cNvGrpSpPr>
          <p:nvPr/>
        </p:nvGrpSpPr>
        <p:grpSpPr bwMode="auto">
          <a:xfrm>
            <a:off x="6056355" y="4776182"/>
            <a:ext cx="533400" cy="533400"/>
            <a:chOff x="1824" y="2736"/>
            <a:chExt cx="336" cy="336"/>
          </a:xfrm>
        </p:grpSpPr>
        <p:sp>
          <p:nvSpPr>
            <p:cNvPr id="66" name="Oval 5">
              <a:extLst>
                <a:ext uri="{FF2B5EF4-FFF2-40B4-BE49-F238E27FC236}">
                  <a16:creationId xmlns:a16="http://schemas.microsoft.com/office/drawing/2014/main" id="{0D450AE8-7BC5-F544-1F07-818A9C9F2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67" name="Text Box 6">
              <a:extLst>
                <a:ext uri="{FF2B5EF4-FFF2-40B4-BE49-F238E27FC236}">
                  <a16:creationId xmlns:a16="http://schemas.microsoft.com/office/drawing/2014/main" id="{9A178771-0DB7-B596-B8D7-59473761B8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68" name="Group 7">
            <a:extLst>
              <a:ext uri="{FF2B5EF4-FFF2-40B4-BE49-F238E27FC236}">
                <a16:creationId xmlns:a16="http://schemas.microsoft.com/office/drawing/2014/main" id="{CCD7C598-D9C4-BB6C-259C-C95A92E39C1F}"/>
              </a:ext>
            </a:extLst>
          </p:cNvPr>
          <p:cNvGrpSpPr>
            <a:grpSpLocks/>
          </p:cNvGrpSpPr>
          <p:nvPr/>
        </p:nvGrpSpPr>
        <p:grpSpPr bwMode="auto">
          <a:xfrm>
            <a:off x="7213423" y="4340089"/>
            <a:ext cx="533400" cy="533400"/>
            <a:chOff x="1824" y="2736"/>
            <a:chExt cx="336" cy="336"/>
          </a:xfrm>
        </p:grpSpPr>
        <p:sp>
          <p:nvSpPr>
            <p:cNvPr id="84" name="Oval 8">
              <a:extLst>
                <a:ext uri="{FF2B5EF4-FFF2-40B4-BE49-F238E27FC236}">
                  <a16:creationId xmlns:a16="http://schemas.microsoft.com/office/drawing/2014/main" id="{743982BA-FAFE-E9B3-C73F-52BBB07FC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87" name="Text Box 9">
              <a:extLst>
                <a:ext uri="{FF2B5EF4-FFF2-40B4-BE49-F238E27FC236}">
                  <a16:creationId xmlns:a16="http://schemas.microsoft.com/office/drawing/2014/main" id="{6BAACFC5-E758-7BA7-31F4-D56BF5FC13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88" name="Group 10">
            <a:extLst>
              <a:ext uri="{FF2B5EF4-FFF2-40B4-BE49-F238E27FC236}">
                <a16:creationId xmlns:a16="http://schemas.microsoft.com/office/drawing/2014/main" id="{A2DC59D0-85FE-C6BD-0348-C6FD89A3DAAB}"/>
              </a:ext>
            </a:extLst>
          </p:cNvPr>
          <p:cNvGrpSpPr>
            <a:grpSpLocks/>
          </p:cNvGrpSpPr>
          <p:nvPr/>
        </p:nvGrpSpPr>
        <p:grpSpPr bwMode="auto">
          <a:xfrm>
            <a:off x="7199355" y="5538182"/>
            <a:ext cx="533400" cy="533400"/>
            <a:chOff x="1824" y="2736"/>
            <a:chExt cx="336" cy="336"/>
          </a:xfrm>
        </p:grpSpPr>
        <p:sp>
          <p:nvSpPr>
            <p:cNvPr id="89" name="Oval 11">
              <a:extLst>
                <a:ext uri="{FF2B5EF4-FFF2-40B4-BE49-F238E27FC236}">
                  <a16:creationId xmlns:a16="http://schemas.microsoft.com/office/drawing/2014/main" id="{D72BA3EE-6F45-0F7E-4029-90F704D37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90" name="Text Box 12">
              <a:extLst>
                <a:ext uri="{FF2B5EF4-FFF2-40B4-BE49-F238E27FC236}">
                  <a16:creationId xmlns:a16="http://schemas.microsoft.com/office/drawing/2014/main" id="{F991446D-F6CB-B119-7D6E-C21C800A4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91" name="Line 19">
            <a:extLst>
              <a:ext uri="{FF2B5EF4-FFF2-40B4-BE49-F238E27FC236}">
                <a16:creationId xmlns:a16="http://schemas.microsoft.com/office/drawing/2014/main" id="{48F18091-EE9F-328D-8DC3-27C52F867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89756" y="4694180"/>
            <a:ext cx="647697" cy="26007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" name="Line 20">
            <a:extLst>
              <a:ext uri="{FF2B5EF4-FFF2-40B4-BE49-F238E27FC236}">
                <a16:creationId xmlns:a16="http://schemas.microsoft.com/office/drawing/2014/main" id="{2FAAA76A-D62E-4E25-4342-9B905F2530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3555" y="5233382"/>
            <a:ext cx="747933" cy="47625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3" name="Line 23">
            <a:extLst>
              <a:ext uri="{FF2B5EF4-FFF2-40B4-BE49-F238E27FC236}">
                <a16:creationId xmlns:a16="http://schemas.microsoft.com/office/drawing/2014/main" id="{F72638EB-B34A-9DA3-E7B4-142F9D8DC7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04155" y="4852382"/>
            <a:ext cx="0" cy="6858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4" name="Text Box 26">
            <a:extLst>
              <a:ext uri="{FF2B5EF4-FFF2-40B4-BE49-F238E27FC236}">
                <a16:creationId xmlns:a16="http://schemas.microsoft.com/office/drawing/2014/main" id="{12AFCA9C-E69E-8A9F-012B-4785CD416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4640" y="5323871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95" name="Text Box 27">
            <a:extLst>
              <a:ext uri="{FF2B5EF4-FFF2-40B4-BE49-F238E27FC236}">
                <a16:creationId xmlns:a16="http://schemas.microsoft.com/office/drawing/2014/main" id="{1804751E-A9D0-38DB-6D39-47808EB2E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455" y="4973307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6" name="Text Box 28">
            <a:extLst>
              <a:ext uri="{FF2B5EF4-FFF2-40B4-BE49-F238E27FC236}">
                <a16:creationId xmlns:a16="http://schemas.microsoft.com/office/drawing/2014/main" id="{B3CA3959-5B9B-BF7A-1805-A0681E929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090" y="4530479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aphicFrame>
        <p:nvGraphicFramePr>
          <p:cNvPr id="97" name="Google Shape;519;p34">
            <a:extLst>
              <a:ext uri="{FF2B5EF4-FFF2-40B4-BE49-F238E27FC236}">
                <a16:creationId xmlns:a16="http://schemas.microsoft.com/office/drawing/2014/main" id="{F3B3AFAA-AB44-D052-63B9-0CBF9A0E35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5946755"/>
              </p:ext>
            </p:extLst>
          </p:nvPr>
        </p:nvGraphicFramePr>
        <p:xfrm>
          <a:off x="2367349" y="4501761"/>
          <a:ext cx="3092700" cy="1508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Vertex</a:t>
                      </a:r>
                      <a:endParaRPr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8" name="Title 1">
            <a:extLst>
              <a:ext uri="{FF2B5EF4-FFF2-40B4-BE49-F238E27FC236}">
                <a16:creationId xmlns:a16="http://schemas.microsoft.com/office/drawing/2014/main" id="{7B87B1BD-B1D8-9781-CAFD-5D278CD3A2A6}"/>
              </a:ext>
            </a:extLst>
          </p:cNvPr>
          <p:cNvSpPr txBox="1">
            <a:spLocks/>
          </p:cNvSpPr>
          <p:nvPr/>
        </p:nvSpPr>
        <p:spPr>
          <a:xfrm>
            <a:off x="2738502" y="3998078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aphicFrame>
        <p:nvGraphicFramePr>
          <p:cNvPr id="99" name="Google Shape;519;p34">
            <a:extLst>
              <a:ext uri="{FF2B5EF4-FFF2-40B4-BE49-F238E27FC236}">
                <a16:creationId xmlns:a16="http://schemas.microsoft.com/office/drawing/2014/main" id="{7E9D77F5-DAED-5F98-0EFE-F36F35891A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3849855"/>
              </p:ext>
            </p:extLst>
          </p:nvPr>
        </p:nvGraphicFramePr>
        <p:xfrm>
          <a:off x="8442184" y="4436981"/>
          <a:ext cx="3092700" cy="1508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Vertex</a:t>
                      </a:r>
                      <a:endParaRPr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0" name="Title 1">
            <a:extLst>
              <a:ext uri="{FF2B5EF4-FFF2-40B4-BE49-F238E27FC236}">
                <a16:creationId xmlns:a16="http://schemas.microsoft.com/office/drawing/2014/main" id="{F6463D3E-9AC6-7AAD-9E61-BF1F856590DB}"/>
              </a:ext>
            </a:extLst>
          </p:cNvPr>
          <p:cNvSpPr txBox="1">
            <a:spLocks/>
          </p:cNvSpPr>
          <p:nvPr/>
        </p:nvSpPr>
        <p:spPr>
          <a:xfrm>
            <a:off x="8813337" y="3933298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8C835C-9266-1E26-9E0A-372259F7A88B}"/>
              </a:ext>
            </a:extLst>
          </p:cNvPr>
          <p:cNvSpPr txBox="1">
            <a:spLocks/>
          </p:cNvSpPr>
          <p:nvPr/>
        </p:nvSpPr>
        <p:spPr>
          <a:xfrm>
            <a:off x="754312" y="275068"/>
            <a:ext cx="11016359" cy="1014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5100" dirty="0">
                <a:solidFill>
                  <a:srgbClr val="0C0C0C"/>
                </a:solidFill>
                <a:latin typeface="Quattrocento Sans"/>
              </a:rPr>
              <a:t>Dijkstra’s Algo: find shortest paths starting from source vertex S for </a:t>
            </a:r>
            <a:r>
              <a:rPr lang="en-GB" sz="4600" dirty="0">
                <a:solidFill>
                  <a:srgbClr val="0C0C0C"/>
                </a:solidFill>
                <a:latin typeface="Quattrocento Sans"/>
              </a:rPr>
              <a:t>the undirected graph</a:t>
            </a:r>
            <a:endParaRPr lang="en-SE" sz="4600" dirty="0">
              <a:solidFill>
                <a:srgbClr val="0C0C0C"/>
              </a:solidFill>
              <a:latin typeface="Quattrocento Sans"/>
            </a:endParaRPr>
          </a:p>
        </p:txBody>
      </p:sp>
      <p:sp>
        <p:nvSpPr>
          <p:cNvPr id="3" name="Google Shape;14;p1">
            <a:extLst>
              <a:ext uri="{FF2B5EF4-FFF2-40B4-BE49-F238E27FC236}">
                <a16:creationId xmlns:a16="http://schemas.microsoft.com/office/drawing/2014/main" id="{982650B3-452D-2F33-486F-4505A8625DC8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32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27222978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6E27B-E036-2082-C178-5A9BAE3A9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4">
            <a:extLst>
              <a:ext uri="{FF2B5EF4-FFF2-40B4-BE49-F238E27FC236}">
                <a16:creationId xmlns:a16="http://schemas.microsoft.com/office/drawing/2014/main" id="{4A0F1995-D650-688F-E3FA-21C8B8830AA1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3251427"/>
            <a:ext cx="533400" cy="533400"/>
            <a:chOff x="1824" y="2736"/>
            <a:chExt cx="336" cy="336"/>
          </a:xfrm>
        </p:grpSpPr>
        <p:sp>
          <p:nvSpPr>
            <p:cNvPr id="126" name="Oval 5">
              <a:extLst>
                <a:ext uri="{FF2B5EF4-FFF2-40B4-BE49-F238E27FC236}">
                  <a16:creationId xmlns:a16="http://schemas.microsoft.com/office/drawing/2014/main" id="{7A48E425-5DC2-E3FB-DDBA-5F60C0FE4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27" name="Text Box 6">
              <a:extLst>
                <a:ext uri="{FF2B5EF4-FFF2-40B4-BE49-F238E27FC236}">
                  <a16:creationId xmlns:a16="http://schemas.microsoft.com/office/drawing/2014/main" id="{E595D331-8E2B-E6C9-C529-3304F6132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128" name="Group 7">
            <a:extLst>
              <a:ext uri="{FF2B5EF4-FFF2-40B4-BE49-F238E27FC236}">
                <a16:creationId xmlns:a16="http://schemas.microsoft.com/office/drawing/2014/main" id="{1358205F-84FF-F278-EF95-886A62BCC2BC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2337027"/>
            <a:ext cx="533400" cy="533400"/>
            <a:chOff x="1824" y="2736"/>
            <a:chExt cx="336" cy="336"/>
          </a:xfrm>
        </p:grpSpPr>
        <p:sp>
          <p:nvSpPr>
            <p:cNvPr id="129" name="Oval 8">
              <a:extLst>
                <a:ext uri="{FF2B5EF4-FFF2-40B4-BE49-F238E27FC236}">
                  <a16:creationId xmlns:a16="http://schemas.microsoft.com/office/drawing/2014/main" id="{1837A621-CC8D-D3F2-BD3A-7C355CC2E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0" name="Text Box 9">
              <a:extLst>
                <a:ext uri="{FF2B5EF4-FFF2-40B4-BE49-F238E27FC236}">
                  <a16:creationId xmlns:a16="http://schemas.microsoft.com/office/drawing/2014/main" id="{EED4F07B-5EEF-D67D-063C-D90C3DCAAF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131" name="Group 10">
            <a:extLst>
              <a:ext uri="{FF2B5EF4-FFF2-40B4-BE49-F238E27FC236}">
                <a16:creationId xmlns:a16="http://schemas.microsoft.com/office/drawing/2014/main" id="{6E71B5C6-60AE-9F27-3FDA-A5419CB5F5A5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4013427"/>
            <a:ext cx="533400" cy="533400"/>
            <a:chOff x="1824" y="2736"/>
            <a:chExt cx="336" cy="336"/>
          </a:xfrm>
        </p:grpSpPr>
        <p:sp>
          <p:nvSpPr>
            <p:cNvPr id="132" name="Oval 11">
              <a:extLst>
                <a:ext uri="{FF2B5EF4-FFF2-40B4-BE49-F238E27FC236}">
                  <a16:creationId xmlns:a16="http://schemas.microsoft.com/office/drawing/2014/main" id="{CB2A5DCC-0158-1E03-7BE8-689592552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3" name="Text Box 12">
              <a:extLst>
                <a:ext uri="{FF2B5EF4-FFF2-40B4-BE49-F238E27FC236}">
                  <a16:creationId xmlns:a16="http://schemas.microsoft.com/office/drawing/2014/main" id="{FA24D7D0-3E47-6CFC-3237-5AD88433C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134" name="Group 13">
            <a:extLst>
              <a:ext uri="{FF2B5EF4-FFF2-40B4-BE49-F238E27FC236}">
                <a16:creationId xmlns:a16="http://schemas.microsoft.com/office/drawing/2014/main" id="{5A5B9254-58E2-32B8-8E04-7AB13B3418F4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4013427"/>
            <a:ext cx="533400" cy="533400"/>
            <a:chOff x="1824" y="2736"/>
            <a:chExt cx="336" cy="336"/>
          </a:xfrm>
        </p:grpSpPr>
        <p:sp>
          <p:nvSpPr>
            <p:cNvPr id="135" name="Oval 14">
              <a:extLst>
                <a:ext uri="{FF2B5EF4-FFF2-40B4-BE49-F238E27FC236}">
                  <a16:creationId xmlns:a16="http://schemas.microsoft.com/office/drawing/2014/main" id="{435F5BD3-0332-7618-D623-AB82712BB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6" name="Text Box 15">
              <a:extLst>
                <a:ext uri="{FF2B5EF4-FFF2-40B4-BE49-F238E27FC236}">
                  <a16:creationId xmlns:a16="http://schemas.microsoft.com/office/drawing/2014/main" id="{78CE75CC-1DC5-A1EE-CF5F-513265549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137" name="Group 16">
            <a:extLst>
              <a:ext uri="{FF2B5EF4-FFF2-40B4-BE49-F238E27FC236}">
                <a16:creationId xmlns:a16="http://schemas.microsoft.com/office/drawing/2014/main" id="{3D4F3C06-02EC-3049-F926-D9BCAA6964FA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2337027"/>
            <a:ext cx="533400" cy="533400"/>
            <a:chOff x="1824" y="2736"/>
            <a:chExt cx="336" cy="336"/>
          </a:xfrm>
        </p:grpSpPr>
        <p:sp>
          <p:nvSpPr>
            <p:cNvPr id="138" name="Oval 17">
              <a:extLst>
                <a:ext uri="{FF2B5EF4-FFF2-40B4-BE49-F238E27FC236}">
                  <a16:creationId xmlns:a16="http://schemas.microsoft.com/office/drawing/2014/main" id="{F13DD352-A342-AF2D-E560-D6429381B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9" name="Text Box 18">
              <a:extLst>
                <a:ext uri="{FF2B5EF4-FFF2-40B4-BE49-F238E27FC236}">
                  <a16:creationId xmlns:a16="http://schemas.microsoft.com/office/drawing/2014/main" id="{6E69F09C-B7D5-A0E3-DF45-36EC1A519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140" name="Line 19">
            <a:extLst>
              <a:ext uri="{FF2B5EF4-FFF2-40B4-BE49-F238E27FC236}">
                <a16:creationId xmlns:a16="http://schemas.microsoft.com/office/drawing/2014/main" id="{EBB0A1FA-60C2-9DC0-68AE-F003EE447E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2718027"/>
            <a:ext cx="685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1" name="Line 20">
            <a:extLst>
              <a:ext uri="{FF2B5EF4-FFF2-40B4-BE49-F238E27FC236}">
                <a16:creationId xmlns:a16="http://schemas.microsoft.com/office/drawing/2014/main" id="{0E301DCB-CED1-573F-434A-8FBABD174E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708627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2" name="Line 21">
            <a:extLst>
              <a:ext uri="{FF2B5EF4-FFF2-40B4-BE49-F238E27FC236}">
                <a16:creationId xmlns:a16="http://schemas.microsoft.com/office/drawing/2014/main" id="{DB55AB09-97B7-1981-62D6-D0033B8A07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318227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" name="Line 22">
            <a:extLst>
              <a:ext uri="{FF2B5EF4-FFF2-40B4-BE49-F238E27FC236}">
                <a16:creationId xmlns:a16="http://schemas.microsoft.com/office/drawing/2014/main" id="{78BB1DF8-34D5-68F3-23BE-CDD9317F3A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2870427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4" name="Line 23">
            <a:extLst>
              <a:ext uri="{FF2B5EF4-FFF2-40B4-BE49-F238E27FC236}">
                <a16:creationId xmlns:a16="http://schemas.microsoft.com/office/drawing/2014/main" id="{82081C44-2F47-05E4-00FC-818E9672CB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2870427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5" name="Line 24">
            <a:extLst>
              <a:ext uri="{FF2B5EF4-FFF2-40B4-BE49-F238E27FC236}">
                <a16:creationId xmlns:a16="http://schemas.microsoft.com/office/drawing/2014/main" id="{997A96CB-D51B-24FE-766F-7A9160F4B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565627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6" name="Line 25">
            <a:extLst>
              <a:ext uri="{FF2B5EF4-FFF2-40B4-BE49-F238E27FC236}">
                <a16:creationId xmlns:a16="http://schemas.microsoft.com/office/drawing/2014/main" id="{100903CB-6917-E924-8C36-426E6A763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794227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7" name="Text Box 26">
            <a:extLst>
              <a:ext uri="{FF2B5EF4-FFF2-40B4-BE49-F238E27FC236}">
                <a16:creationId xmlns:a16="http://schemas.microsoft.com/office/drawing/2014/main" id="{E218DD03-A090-1235-1FA8-AA198BDDD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951515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48" name="Text Box 27">
            <a:extLst>
              <a:ext uri="{FF2B5EF4-FFF2-40B4-BE49-F238E27FC236}">
                <a16:creationId xmlns:a16="http://schemas.microsoft.com/office/drawing/2014/main" id="{EBCD4D68-3B3E-F173-7B57-890F6565F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251428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49" name="Text Box 28">
            <a:extLst>
              <a:ext uri="{FF2B5EF4-FFF2-40B4-BE49-F238E27FC236}">
                <a16:creationId xmlns:a16="http://schemas.microsoft.com/office/drawing/2014/main" id="{42ECAABF-237A-4F8A-5E23-96E58FE82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641828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150" name="Text Box 29">
            <a:extLst>
              <a:ext uri="{FF2B5EF4-FFF2-40B4-BE49-F238E27FC236}">
                <a16:creationId xmlns:a16="http://schemas.microsoft.com/office/drawing/2014/main" id="{6482E00B-F5A0-A8F8-490E-8A054CCBD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184628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151" name="Text Box 30">
            <a:extLst>
              <a:ext uri="{FF2B5EF4-FFF2-40B4-BE49-F238E27FC236}">
                <a16:creationId xmlns:a16="http://schemas.microsoft.com/office/drawing/2014/main" id="{C7EEB1D6-9A83-64D3-580E-A66A7AED8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189515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52" name="Text Box 31">
            <a:extLst>
              <a:ext uri="{FF2B5EF4-FFF2-40B4-BE49-F238E27FC236}">
                <a16:creationId xmlns:a16="http://schemas.microsoft.com/office/drawing/2014/main" id="{1AD63A05-7A2D-F3BF-C04F-31E9889CF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037115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53" name="Text Box 32">
            <a:extLst>
              <a:ext uri="{FF2B5EF4-FFF2-40B4-BE49-F238E27FC236}">
                <a16:creationId xmlns:a16="http://schemas.microsoft.com/office/drawing/2014/main" id="{D0C9CCFA-81F9-6CCC-ED2A-F73F904F7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332515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4C372C-B7DC-7726-3C81-0935D5B61A45}"/>
              </a:ext>
            </a:extLst>
          </p:cNvPr>
          <p:cNvSpPr txBox="1">
            <a:spLocks/>
          </p:cNvSpPr>
          <p:nvPr/>
        </p:nvSpPr>
        <p:spPr>
          <a:xfrm>
            <a:off x="778320" y="179127"/>
            <a:ext cx="11016359" cy="1014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5100" dirty="0">
                <a:solidFill>
                  <a:srgbClr val="0C0C0C"/>
                </a:solidFill>
                <a:latin typeface="Quattrocento Sans"/>
              </a:rPr>
              <a:t>Dijkstra’s Algo: find shortest paths starting from source vertex S for </a:t>
            </a:r>
            <a:r>
              <a:rPr lang="en-GB" sz="4600" dirty="0">
                <a:solidFill>
                  <a:srgbClr val="0C0C0C"/>
                </a:solidFill>
                <a:latin typeface="Quattrocento Sans"/>
              </a:rPr>
              <a:t>the undirected graph</a:t>
            </a:r>
            <a:endParaRPr lang="en-SE" sz="4600" dirty="0">
              <a:solidFill>
                <a:srgbClr val="0C0C0C"/>
              </a:solidFill>
              <a:latin typeface="Quattrocento Sans"/>
            </a:endParaRPr>
          </a:p>
        </p:txBody>
      </p:sp>
      <p:sp>
        <p:nvSpPr>
          <p:cNvPr id="3" name="Google Shape;14;p1">
            <a:extLst>
              <a:ext uri="{FF2B5EF4-FFF2-40B4-BE49-F238E27FC236}">
                <a16:creationId xmlns:a16="http://schemas.microsoft.com/office/drawing/2014/main" id="{B4521588-AD83-5737-C0EE-275520291964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33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4072102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923C9-788E-50BA-D8CD-DA5A462A9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E9417-7FC2-866B-4212-7D7FDBD93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3C6E4C06-10A5-1A38-2D73-2CCB5107F385}"/>
              </a:ext>
            </a:extLst>
          </p:cNvPr>
          <p:cNvGrpSpPr>
            <a:grpSpLocks/>
          </p:cNvGrpSpPr>
          <p:nvPr/>
        </p:nvGrpSpPr>
        <p:grpSpPr bwMode="auto">
          <a:xfrm>
            <a:off x="3920459" y="3508534"/>
            <a:ext cx="533400" cy="533400"/>
            <a:chOff x="1824" y="2736"/>
            <a:chExt cx="336" cy="336"/>
          </a:xfrm>
        </p:grpSpPr>
        <p:sp>
          <p:nvSpPr>
            <p:cNvPr id="5" name="Oval 3">
              <a:extLst>
                <a:ext uri="{FF2B5EF4-FFF2-40B4-BE49-F238E27FC236}">
                  <a16:creationId xmlns:a16="http://schemas.microsoft.com/office/drawing/2014/main" id="{68E2BA7A-D2C5-1EB7-6BBF-550D34522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549323DD-87CF-4F0D-09CD-8B922C2E9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CEB3A632-9788-D267-B244-B099EBAF0EE9}"/>
              </a:ext>
            </a:extLst>
          </p:cNvPr>
          <p:cNvGrpSpPr>
            <a:grpSpLocks/>
          </p:cNvGrpSpPr>
          <p:nvPr/>
        </p:nvGrpSpPr>
        <p:grpSpPr bwMode="auto">
          <a:xfrm>
            <a:off x="5063459" y="2594134"/>
            <a:ext cx="533400" cy="533400"/>
            <a:chOff x="1824" y="2736"/>
            <a:chExt cx="336" cy="336"/>
          </a:xfrm>
        </p:grpSpPr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C3238B1C-D285-DCB7-88D8-C579F1BD6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053DEC65-C823-8F5C-D7C3-C444961B68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10" name="Group 8">
            <a:extLst>
              <a:ext uri="{FF2B5EF4-FFF2-40B4-BE49-F238E27FC236}">
                <a16:creationId xmlns:a16="http://schemas.microsoft.com/office/drawing/2014/main" id="{1E4B4C72-12CD-83EB-6325-8064EA9C9708}"/>
              </a:ext>
            </a:extLst>
          </p:cNvPr>
          <p:cNvGrpSpPr>
            <a:grpSpLocks/>
          </p:cNvGrpSpPr>
          <p:nvPr/>
        </p:nvGrpSpPr>
        <p:grpSpPr bwMode="auto">
          <a:xfrm>
            <a:off x="5063459" y="4270534"/>
            <a:ext cx="533400" cy="533400"/>
            <a:chOff x="1824" y="2736"/>
            <a:chExt cx="336" cy="336"/>
          </a:xfrm>
        </p:grpSpPr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0FF6AF4E-EAEF-3349-D3F9-ED462EAF1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7EFACA42-52DB-F9AD-0861-B11AB87C26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13" name="Group 11">
            <a:extLst>
              <a:ext uri="{FF2B5EF4-FFF2-40B4-BE49-F238E27FC236}">
                <a16:creationId xmlns:a16="http://schemas.microsoft.com/office/drawing/2014/main" id="{B938805D-A317-4D35-A214-9B79A60F8747}"/>
              </a:ext>
            </a:extLst>
          </p:cNvPr>
          <p:cNvGrpSpPr>
            <a:grpSpLocks/>
          </p:cNvGrpSpPr>
          <p:nvPr/>
        </p:nvGrpSpPr>
        <p:grpSpPr bwMode="auto">
          <a:xfrm>
            <a:off x="6587459" y="4270534"/>
            <a:ext cx="533400" cy="533400"/>
            <a:chOff x="1824" y="2736"/>
            <a:chExt cx="336" cy="336"/>
          </a:xfrm>
        </p:grpSpPr>
        <p:sp>
          <p:nvSpPr>
            <p:cNvPr id="14" name="Oval 12">
              <a:extLst>
                <a:ext uri="{FF2B5EF4-FFF2-40B4-BE49-F238E27FC236}">
                  <a16:creationId xmlns:a16="http://schemas.microsoft.com/office/drawing/2014/main" id="{367BEC45-5D9F-7BDC-3A30-BB67C9C07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5" name="Text Box 13">
              <a:extLst>
                <a:ext uri="{FF2B5EF4-FFF2-40B4-BE49-F238E27FC236}">
                  <a16:creationId xmlns:a16="http://schemas.microsoft.com/office/drawing/2014/main" id="{262511D0-8779-2E09-04DB-A52A9E703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9498FD00-1E33-399A-762D-E01E3593B37F}"/>
              </a:ext>
            </a:extLst>
          </p:cNvPr>
          <p:cNvGrpSpPr>
            <a:grpSpLocks/>
          </p:cNvGrpSpPr>
          <p:nvPr/>
        </p:nvGrpSpPr>
        <p:grpSpPr bwMode="auto">
          <a:xfrm>
            <a:off x="6587459" y="2594134"/>
            <a:ext cx="533400" cy="533400"/>
            <a:chOff x="1824" y="2736"/>
            <a:chExt cx="336" cy="336"/>
          </a:xfrm>
        </p:grpSpPr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4FFA54AC-A061-49DA-F9CD-E465408B1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76063204-1B41-6D0A-9FC4-081F8FE3B6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19" name="Line 17">
            <a:extLst>
              <a:ext uri="{FF2B5EF4-FFF2-40B4-BE49-F238E27FC236}">
                <a16:creationId xmlns:a16="http://schemas.microsoft.com/office/drawing/2014/main" id="{A7A8135B-A732-F9FE-80D3-941AA3AF33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77659" y="2975134"/>
            <a:ext cx="685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E3568AA1-F60D-91BB-500F-50CB90891B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7659" y="3965734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E93DE82E-93F4-88AC-C739-E08D8E7512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859" y="4575334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16088EDB-EE37-7293-818C-7959526F7F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92259" y="3127534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41277B51-F547-EC19-3A5F-0D13EFD3E5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68259" y="3127534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232F2501-6432-2804-9A75-22AF44C1CE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859" y="2822734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69DBE493-719B-6450-A09B-0CB551A31E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0659" y="3051334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6337EB23-93D5-A167-5C76-C187E1659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7659" y="4208622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D196FE09-C9F7-72C8-B803-76CDA03B6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3459" y="350853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7F4DFF6F-B10F-8E41-FB05-4A914307B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7659" y="289893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BC9A615E-25B0-24BA-D060-25B2DCB53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7859" y="244173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FBA1D868-D7B0-8507-6174-634B936C7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8459" y="3446622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4705F43E-098B-05B2-2090-EEEEBD5FA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4059" y="3294222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6" name="Text Box 30">
            <a:extLst>
              <a:ext uri="{FF2B5EF4-FFF2-40B4-BE49-F238E27FC236}">
                <a16:creationId xmlns:a16="http://schemas.microsoft.com/office/drawing/2014/main" id="{6037CA3C-2464-F4DD-4A0B-E955FA369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7859" y="4589622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 dirty="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id="{D49FF728-4286-FE4A-CE79-A5EEB6B05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9659" y="219726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3" name="Text Box 33">
            <a:extLst>
              <a:ext uri="{FF2B5EF4-FFF2-40B4-BE49-F238E27FC236}">
                <a16:creationId xmlns:a16="http://schemas.microsoft.com/office/drawing/2014/main" id="{84DBE315-9549-C469-78DC-1156672B6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3659" y="219726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4" name="Text Box 34">
            <a:extLst>
              <a:ext uri="{FF2B5EF4-FFF2-40B4-BE49-F238E27FC236}">
                <a16:creationId xmlns:a16="http://schemas.microsoft.com/office/drawing/2014/main" id="{C11A56E8-E3DF-4FFA-E1A8-4A7FDD084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0859" y="425466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5" name="Text Box 35">
            <a:extLst>
              <a:ext uri="{FF2B5EF4-FFF2-40B4-BE49-F238E27FC236}">
                <a16:creationId xmlns:a16="http://schemas.microsoft.com/office/drawing/2014/main" id="{2F3E53F4-FB29-8C9B-83F8-7AA9EFD09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659" y="404193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6" name="Text Box 36">
            <a:extLst>
              <a:ext uri="{FF2B5EF4-FFF2-40B4-BE49-F238E27FC236}">
                <a16:creationId xmlns:a16="http://schemas.microsoft.com/office/drawing/2014/main" id="{DF9E0B49-B33D-42E7-480D-83BB304F0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6659" y="312753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7" name="Content Placeholder 4">
                <a:extLst>
                  <a:ext uri="{FF2B5EF4-FFF2-40B4-BE49-F238E27FC236}">
                    <a16:creationId xmlns:a16="http://schemas.microsoft.com/office/drawing/2014/main" id="{836973E8-2FB5-BAB6-DBCF-F60C04021852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7780259" y="2517458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32101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44546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7" name="Content Placeholder 4">
                <a:extLst>
                  <a:ext uri="{FF2B5EF4-FFF2-40B4-BE49-F238E27FC236}">
                    <a16:creationId xmlns:a16="http://schemas.microsoft.com/office/drawing/2014/main" id="{836973E8-2FB5-BAB6-DBCF-F60C04021852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7780259" y="2517458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197" r="-107792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8197" r="-10779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08197" r="-10779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32101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508197" r="-10779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44546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8" name="Google Shape;14;p1">
            <a:extLst>
              <a:ext uri="{FF2B5EF4-FFF2-40B4-BE49-F238E27FC236}">
                <a16:creationId xmlns:a16="http://schemas.microsoft.com/office/drawing/2014/main" id="{C6D57632-5CE0-280E-1256-86EB4F5E57E9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34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9876537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B102A-599F-0491-C103-9C59918B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 vertex A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E34A0-5FE8-2A93-533E-F89F096A3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grpSp>
        <p:nvGrpSpPr>
          <p:cNvPr id="76" name="Group 5">
            <a:extLst>
              <a:ext uri="{FF2B5EF4-FFF2-40B4-BE49-F238E27FC236}">
                <a16:creationId xmlns:a16="http://schemas.microsoft.com/office/drawing/2014/main" id="{593B3B1F-69BD-4834-1F36-42BF38115A86}"/>
              </a:ext>
            </a:extLst>
          </p:cNvPr>
          <p:cNvGrpSpPr>
            <a:grpSpLocks/>
          </p:cNvGrpSpPr>
          <p:nvPr/>
        </p:nvGrpSpPr>
        <p:grpSpPr bwMode="auto">
          <a:xfrm>
            <a:off x="4696577" y="2728506"/>
            <a:ext cx="533400" cy="533400"/>
            <a:chOff x="1824" y="2736"/>
            <a:chExt cx="336" cy="336"/>
          </a:xfrm>
        </p:grpSpPr>
        <p:sp>
          <p:nvSpPr>
            <p:cNvPr id="77" name="Oval 6">
              <a:extLst>
                <a:ext uri="{FF2B5EF4-FFF2-40B4-BE49-F238E27FC236}">
                  <a16:creationId xmlns:a16="http://schemas.microsoft.com/office/drawing/2014/main" id="{8818DA92-8013-6A62-A0BF-E84DC2793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8" name="Text Box 7">
              <a:extLst>
                <a:ext uri="{FF2B5EF4-FFF2-40B4-BE49-F238E27FC236}">
                  <a16:creationId xmlns:a16="http://schemas.microsoft.com/office/drawing/2014/main" id="{529FD540-5161-B199-AC5C-08F1F6492F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79" name="Group 8">
            <a:extLst>
              <a:ext uri="{FF2B5EF4-FFF2-40B4-BE49-F238E27FC236}">
                <a16:creationId xmlns:a16="http://schemas.microsoft.com/office/drawing/2014/main" id="{8097E20D-8949-D410-2B00-73E094411A46}"/>
              </a:ext>
            </a:extLst>
          </p:cNvPr>
          <p:cNvGrpSpPr>
            <a:grpSpLocks/>
          </p:cNvGrpSpPr>
          <p:nvPr/>
        </p:nvGrpSpPr>
        <p:grpSpPr bwMode="auto">
          <a:xfrm>
            <a:off x="4696577" y="4404906"/>
            <a:ext cx="533400" cy="533400"/>
            <a:chOff x="1824" y="2736"/>
            <a:chExt cx="336" cy="336"/>
          </a:xfrm>
        </p:grpSpPr>
        <p:sp>
          <p:nvSpPr>
            <p:cNvPr id="80" name="Oval 9">
              <a:extLst>
                <a:ext uri="{FF2B5EF4-FFF2-40B4-BE49-F238E27FC236}">
                  <a16:creationId xmlns:a16="http://schemas.microsoft.com/office/drawing/2014/main" id="{480B78A2-9422-4A02-F36C-85785D66F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1" name="Text Box 10">
              <a:extLst>
                <a:ext uri="{FF2B5EF4-FFF2-40B4-BE49-F238E27FC236}">
                  <a16:creationId xmlns:a16="http://schemas.microsoft.com/office/drawing/2014/main" id="{D56EBF25-0897-192D-952B-4C24CDF08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82" name="Group 11">
            <a:extLst>
              <a:ext uri="{FF2B5EF4-FFF2-40B4-BE49-F238E27FC236}">
                <a16:creationId xmlns:a16="http://schemas.microsoft.com/office/drawing/2014/main" id="{5824D73F-60C7-A5B9-B675-94B5B9965951}"/>
              </a:ext>
            </a:extLst>
          </p:cNvPr>
          <p:cNvGrpSpPr>
            <a:grpSpLocks/>
          </p:cNvGrpSpPr>
          <p:nvPr/>
        </p:nvGrpSpPr>
        <p:grpSpPr bwMode="auto">
          <a:xfrm>
            <a:off x="6220577" y="4404906"/>
            <a:ext cx="533400" cy="533400"/>
            <a:chOff x="1824" y="2736"/>
            <a:chExt cx="336" cy="336"/>
          </a:xfrm>
        </p:grpSpPr>
        <p:sp>
          <p:nvSpPr>
            <p:cNvPr id="83" name="Oval 12">
              <a:extLst>
                <a:ext uri="{FF2B5EF4-FFF2-40B4-BE49-F238E27FC236}">
                  <a16:creationId xmlns:a16="http://schemas.microsoft.com/office/drawing/2014/main" id="{401E6662-1C32-5A2F-F947-31F9D9C16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4" name="Text Box 13">
              <a:extLst>
                <a:ext uri="{FF2B5EF4-FFF2-40B4-BE49-F238E27FC236}">
                  <a16:creationId xmlns:a16="http://schemas.microsoft.com/office/drawing/2014/main" id="{2E76C553-7E8C-BC25-D4E0-8E4E74394D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85" name="Group 14">
            <a:extLst>
              <a:ext uri="{FF2B5EF4-FFF2-40B4-BE49-F238E27FC236}">
                <a16:creationId xmlns:a16="http://schemas.microsoft.com/office/drawing/2014/main" id="{7E0111B5-B963-FD00-D13D-36C40A226864}"/>
              </a:ext>
            </a:extLst>
          </p:cNvPr>
          <p:cNvGrpSpPr>
            <a:grpSpLocks/>
          </p:cNvGrpSpPr>
          <p:nvPr/>
        </p:nvGrpSpPr>
        <p:grpSpPr bwMode="auto">
          <a:xfrm>
            <a:off x="6220577" y="2728506"/>
            <a:ext cx="533400" cy="533400"/>
            <a:chOff x="1824" y="2736"/>
            <a:chExt cx="336" cy="336"/>
          </a:xfrm>
        </p:grpSpPr>
        <p:sp>
          <p:nvSpPr>
            <p:cNvPr id="86" name="Oval 15">
              <a:extLst>
                <a:ext uri="{FF2B5EF4-FFF2-40B4-BE49-F238E27FC236}">
                  <a16:creationId xmlns:a16="http://schemas.microsoft.com/office/drawing/2014/main" id="{700756FC-DBC6-ABBD-C503-D7245212B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7" name="Text Box 16">
              <a:extLst>
                <a:ext uri="{FF2B5EF4-FFF2-40B4-BE49-F238E27FC236}">
                  <a16:creationId xmlns:a16="http://schemas.microsoft.com/office/drawing/2014/main" id="{A837EF01-18B4-D539-F04A-8C1425BC28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88" name="Line 17">
            <a:extLst>
              <a:ext uri="{FF2B5EF4-FFF2-40B4-BE49-F238E27FC236}">
                <a16:creationId xmlns:a16="http://schemas.microsoft.com/office/drawing/2014/main" id="{94F3EE2C-69BD-8FAE-09FC-5719022425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0777" y="3109506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</a:pPr>
            <a:endParaRPr lang="en-SE" sz="180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9" name="Line 18">
            <a:extLst>
              <a:ext uri="{FF2B5EF4-FFF2-40B4-BE49-F238E27FC236}">
                <a16:creationId xmlns:a16="http://schemas.microsoft.com/office/drawing/2014/main" id="{F8CFB6ED-DC36-45D3-6880-1439803830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0777" y="4100106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</a:pPr>
            <a:endParaRPr lang="en-SE" sz="180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0" name="Line 19">
            <a:extLst>
              <a:ext uri="{FF2B5EF4-FFF2-40B4-BE49-F238E27FC236}">
                <a16:creationId xmlns:a16="http://schemas.microsoft.com/office/drawing/2014/main" id="{70F7D338-F74F-2659-24BF-3008C22CD8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9977" y="470970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1" name="Line 20">
            <a:extLst>
              <a:ext uri="{FF2B5EF4-FFF2-40B4-BE49-F238E27FC236}">
                <a16:creationId xmlns:a16="http://schemas.microsoft.com/office/drawing/2014/main" id="{64D1B405-D91E-6737-518A-53EF843F66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25377" y="3261906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" name="Line 21">
            <a:extLst>
              <a:ext uri="{FF2B5EF4-FFF2-40B4-BE49-F238E27FC236}">
                <a16:creationId xmlns:a16="http://schemas.microsoft.com/office/drawing/2014/main" id="{DBDA837D-DEFD-F512-B5A0-DC72247F47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01377" y="3261906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3" name="Line 22">
            <a:extLst>
              <a:ext uri="{FF2B5EF4-FFF2-40B4-BE49-F238E27FC236}">
                <a16:creationId xmlns:a16="http://schemas.microsoft.com/office/drawing/2014/main" id="{54935685-D708-2682-C453-471A31A1CF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9977" y="295710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4" name="Line 23">
            <a:extLst>
              <a:ext uri="{FF2B5EF4-FFF2-40B4-BE49-F238E27FC236}">
                <a16:creationId xmlns:a16="http://schemas.microsoft.com/office/drawing/2014/main" id="{DAF7F894-9D67-2F31-629D-ED2173499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3777" y="3185706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5" name="Text Box 24">
            <a:extLst>
              <a:ext uri="{FF2B5EF4-FFF2-40B4-BE49-F238E27FC236}">
                <a16:creationId xmlns:a16="http://schemas.microsoft.com/office/drawing/2014/main" id="{D3E87FA6-EAB6-33E4-1D7D-C18ACDDF5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0777" y="434299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96" name="Text Box 25">
            <a:extLst>
              <a:ext uri="{FF2B5EF4-FFF2-40B4-BE49-F238E27FC236}">
                <a16:creationId xmlns:a16="http://schemas.microsoft.com/office/drawing/2014/main" id="{ED649C60-FC96-10A2-016B-79257546D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6577" y="364290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97" name="Text Box 26">
            <a:extLst>
              <a:ext uri="{FF2B5EF4-FFF2-40B4-BE49-F238E27FC236}">
                <a16:creationId xmlns:a16="http://schemas.microsoft.com/office/drawing/2014/main" id="{4739DB03-545D-A2CE-9D87-7961D85CA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0777" y="303330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98" name="Text Box 27">
            <a:extLst>
              <a:ext uri="{FF2B5EF4-FFF2-40B4-BE49-F238E27FC236}">
                <a16:creationId xmlns:a16="http://schemas.microsoft.com/office/drawing/2014/main" id="{FEC6404D-9FC2-1FB8-47E5-0CBF8FDA8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0977" y="257610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99" name="Text Box 28">
            <a:extLst>
              <a:ext uri="{FF2B5EF4-FFF2-40B4-BE49-F238E27FC236}">
                <a16:creationId xmlns:a16="http://schemas.microsoft.com/office/drawing/2014/main" id="{C6E16F21-001E-4CD8-723A-01BFD5166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1577" y="358099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00" name="Text Box 29">
            <a:extLst>
              <a:ext uri="{FF2B5EF4-FFF2-40B4-BE49-F238E27FC236}">
                <a16:creationId xmlns:a16="http://schemas.microsoft.com/office/drawing/2014/main" id="{400FF7C2-CCD5-3D28-77A1-3CBE8B069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7177" y="342859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01" name="Text Box 30">
            <a:extLst>
              <a:ext uri="{FF2B5EF4-FFF2-40B4-BE49-F238E27FC236}">
                <a16:creationId xmlns:a16="http://schemas.microsoft.com/office/drawing/2014/main" id="{532770A0-6AA2-8BEA-D947-DBCC975F1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0977" y="472399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102" name="Text Box 32">
            <a:extLst>
              <a:ext uri="{FF2B5EF4-FFF2-40B4-BE49-F238E27FC236}">
                <a16:creationId xmlns:a16="http://schemas.microsoft.com/office/drawing/2014/main" id="{EF1F0D6F-A927-B803-221A-FE7A2C434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2777" y="2331632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03" name="Text Box 33">
            <a:extLst>
              <a:ext uri="{FF2B5EF4-FFF2-40B4-BE49-F238E27FC236}">
                <a16:creationId xmlns:a16="http://schemas.microsoft.com/office/drawing/2014/main" id="{3A8AF8B6-6BB5-1815-D511-C287AF563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6777" y="2331632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04" name="Text Box 34">
            <a:extLst>
              <a:ext uri="{FF2B5EF4-FFF2-40B4-BE49-F238E27FC236}">
                <a16:creationId xmlns:a16="http://schemas.microsoft.com/office/drawing/2014/main" id="{3526F24C-0A34-1336-4B9C-27B524210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3977" y="4389032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05" name="Text Box 35">
            <a:extLst>
              <a:ext uri="{FF2B5EF4-FFF2-40B4-BE49-F238E27FC236}">
                <a16:creationId xmlns:a16="http://schemas.microsoft.com/office/drawing/2014/main" id="{8B9E853D-DFA1-283B-FFC4-0D06651A0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3777" y="4176307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06" name="Text Box 36">
            <a:extLst>
              <a:ext uri="{FF2B5EF4-FFF2-40B4-BE49-F238E27FC236}">
                <a16:creationId xmlns:a16="http://schemas.microsoft.com/office/drawing/2014/main" id="{9C27D90A-3068-4275-7399-292198248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9777" y="3261907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9" name="Content Placeholder 4">
                <a:extLst>
                  <a:ext uri="{FF2B5EF4-FFF2-40B4-BE49-F238E27FC236}">
                    <a16:creationId xmlns:a16="http://schemas.microsoft.com/office/drawing/2014/main" id="{B062E2ED-E8B8-8361-4F51-6383EBC0B49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7337177" y="2606586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SE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SE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SE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SE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32101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44546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9" name="Content Placeholder 4">
                <a:extLst>
                  <a:ext uri="{FF2B5EF4-FFF2-40B4-BE49-F238E27FC236}">
                    <a16:creationId xmlns:a16="http://schemas.microsoft.com/office/drawing/2014/main" id="{B062E2ED-E8B8-8361-4F51-6383EBC0B49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7337177" y="2606586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SE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SE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SE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SE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08197" r="-10779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32101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508197" r="-10779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44546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13" name="Group 3">
            <a:extLst>
              <a:ext uri="{FF2B5EF4-FFF2-40B4-BE49-F238E27FC236}">
                <a16:creationId xmlns:a16="http://schemas.microsoft.com/office/drawing/2014/main" id="{5AF3C362-86B0-F979-46A8-01CBDD1102EF}"/>
              </a:ext>
            </a:extLst>
          </p:cNvPr>
          <p:cNvGrpSpPr>
            <a:grpSpLocks/>
          </p:cNvGrpSpPr>
          <p:nvPr/>
        </p:nvGrpSpPr>
        <p:grpSpPr bwMode="auto">
          <a:xfrm>
            <a:off x="3515477" y="3658781"/>
            <a:ext cx="533400" cy="533400"/>
            <a:chOff x="1824" y="2736"/>
            <a:chExt cx="336" cy="336"/>
          </a:xfrm>
        </p:grpSpPr>
        <p:sp>
          <p:nvSpPr>
            <p:cNvPr id="114" name="Oval 4">
              <a:extLst>
                <a:ext uri="{FF2B5EF4-FFF2-40B4-BE49-F238E27FC236}">
                  <a16:creationId xmlns:a16="http://schemas.microsoft.com/office/drawing/2014/main" id="{EFC2A8CB-B375-ADED-011F-0D2B40475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15" name="Text Box 5">
              <a:extLst>
                <a:ext uri="{FF2B5EF4-FFF2-40B4-BE49-F238E27FC236}">
                  <a16:creationId xmlns:a16="http://schemas.microsoft.com/office/drawing/2014/main" id="{E972A5FD-E251-7388-D3DE-B4C2AF7BA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sp>
        <p:nvSpPr>
          <p:cNvPr id="4" name="Google Shape;14;p1">
            <a:extLst>
              <a:ext uri="{FF2B5EF4-FFF2-40B4-BE49-F238E27FC236}">
                <a16:creationId xmlns:a16="http://schemas.microsoft.com/office/drawing/2014/main" id="{16298C7B-3085-F590-112A-C1D91DD1FDD5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35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5103824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FF6D1-D76F-2F60-EB90-4A4DF11F7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33E4-C57E-E199-B03F-AE20619C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 vertex C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94A71-461C-26E4-FCF9-C17C5A0D7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2" name="Content Placeholder 4">
                <a:extLst>
                  <a:ext uri="{FF2B5EF4-FFF2-40B4-BE49-F238E27FC236}">
                    <a16:creationId xmlns:a16="http://schemas.microsoft.com/office/drawing/2014/main" id="{2487B5E4-A688-1A48-79AF-3691219581C1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7282748" y="2489427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SE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C</a:t>
                          </a:r>
                          <a:endParaRPr lang="en-SE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32101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en-SE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C</a:t>
                          </a:r>
                          <a:endParaRPr lang="en-SE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44546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2" name="Content Placeholder 4">
                <a:extLst>
                  <a:ext uri="{FF2B5EF4-FFF2-40B4-BE49-F238E27FC236}">
                    <a16:creationId xmlns:a16="http://schemas.microsoft.com/office/drawing/2014/main" id="{2487B5E4-A688-1A48-79AF-3691219581C1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7282748" y="2489427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SE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C</a:t>
                          </a:r>
                          <a:endParaRPr lang="en-SE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08197" r="-10779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32101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en-SE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C</a:t>
                          </a:r>
                          <a:endParaRPr lang="en-SE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44546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 Box 2">
            <a:extLst>
              <a:ext uri="{FF2B5EF4-FFF2-40B4-BE49-F238E27FC236}">
                <a16:creationId xmlns:a16="http://schemas.microsoft.com/office/drawing/2014/main" id="{5B5CEA81-438E-1527-A2BC-7414B1014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348" y="288764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4E891E02-074F-6FF7-BC33-7E8ACE519A38}"/>
              </a:ext>
            </a:extLst>
          </p:cNvPr>
          <p:cNvGrpSpPr>
            <a:grpSpLocks/>
          </p:cNvGrpSpPr>
          <p:nvPr/>
        </p:nvGrpSpPr>
        <p:grpSpPr bwMode="auto">
          <a:xfrm>
            <a:off x="3499148" y="3497239"/>
            <a:ext cx="533400" cy="533400"/>
            <a:chOff x="1824" y="2736"/>
            <a:chExt cx="336" cy="336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B62D270F-1A6E-4E89-D415-BD779294C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3207205B-2023-900F-61BD-736330236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8" name="Group 6">
            <a:extLst>
              <a:ext uri="{FF2B5EF4-FFF2-40B4-BE49-F238E27FC236}">
                <a16:creationId xmlns:a16="http://schemas.microsoft.com/office/drawing/2014/main" id="{774D10D1-5385-AEE6-F502-F898FDA32DEE}"/>
              </a:ext>
            </a:extLst>
          </p:cNvPr>
          <p:cNvGrpSpPr>
            <a:grpSpLocks/>
          </p:cNvGrpSpPr>
          <p:nvPr/>
        </p:nvGrpSpPr>
        <p:grpSpPr bwMode="auto">
          <a:xfrm>
            <a:off x="4642148" y="2582839"/>
            <a:ext cx="533400" cy="533400"/>
            <a:chOff x="1824" y="2736"/>
            <a:chExt cx="336" cy="336"/>
          </a:xfrm>
        </p:grpSpPr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E25F6DD9-E177-8EDC-F257-36E8996A7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78BBC6E2-FE3D-5026-E1B3-FC7667582F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D0F0463B-C140-1C72-8A50-C694254234F5}"/>
              </a:ext>
            </a:extLst>
          </p:cNvPr>
          <p:cNvGrpSpPr>
            <a:grpSpLocks/>
          </p:cNvGrpSpPr>
          <p:nvPr/>
        </p:nvGrpSpPr>
        <p:grpSpPr bwMode="auto">
          <a:xfrm>
            <a:off x="6166148" y="4259239"/>
            <a:ext cx="533400" cy="533400"/>
            <a:chOff x="1824" y="2736"/>
            <a:chExt cx="336" cy="336"/>
          </a:xfrm>
        </p:grpSpPr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10A5FBBA-6842-D455-5734-174C1F9C0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AA097443-A4EE-5BA9-EB72-4F13B9E582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17" name="Group 15">
            <a:extLst>
              <a:ext uri="{FF2B5EF4-FFF2-40B4-BE49-F238E27FC236}">
                <a16:creationId xmlns:a16="http://schemas.microsoft.com/office/drawing/2014/main" id="{22B5BBD4-7420-B7F4-D95E-2BDA476B0593}"/>
              </a:ext>
            </a:extLst>
          </p:cNvPr>
          <p:cNvGrpSpPr>
            <a:grpSpLocks/>
          </p:cNvGrpSpPr>
          <p:nvPr/>
        </p:nvGrpSpPr>
        <p:grpSpPr bwMode="auto">
          <a:xfrm>
            <a:off x="6166148" y="2582839"/>
            <a:ext cx="533400" cy="533400"/>
            <a:chOff x="1824" y="2736"/>
            <a:chExt cx="336" cy="336"/>
          </a:xfrm>
        </p:grpSpPr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C47148C0-0251-4724-C932-CF2A26F87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D39C3AB8-5F6B-B0C6-A686-6455E2A391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20" name="Line 18">
            <a:extLst>
              <a:ext uri="{FF2B5EF4-FFF2-40B4-BE49-F238E27FC236}">
                <a16:creationId xmlns:a16="http://schemas.microsoft.com/office/drawing/2014/main" id="{4C6A33E8-80DF-2A97-FDB3-FD411C4A4D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6348" y="2963839"/>
            <a:ext cx="685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AB7266AD-50AD-4BB6-E0F1-715FEC592F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6348" y="3954439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</a:pPr>
            <a:endParaRPr lang="en-SE" sz="180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AC006E53-F460-50F2-0B35-36CD11209C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5548" y="4564039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</a:pPr>
            <a:endParaRPr lang="en-SE" sz="180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948F8EF8-E9A7-4AF7-F631-F83D53ED1B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0948" y="3116239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E038FD27-647E-6D14-6E6F-E0869E4EFC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46948" y="3116239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</a:pPr>
            <a:endParaRPr lang="en-SE" sz="180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55E3A101-9F59-61FE-98F2-F25250E3B7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5548" y="2811439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DB914AD7-B942-D0F3-72D6-D722195BDBD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9348" y="3040039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7A82D121-7C27-5307-7B1A-856CA7FC2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348" y="4197327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67D044A1-04F9-06BA-1BEC-C9F1C6A01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2148" y="349724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2A2466EA-35AB-3756-B321-A5E31E2EC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548" y="243044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B33D36CF-31D6-88A7-05F9-E69832CCE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7148" y="3435327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E0CBEA83-34C0-945B-A733-29883E0A8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2748" y="3282927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A1D91540-7212-08C7-1FB7-E0A63161B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548" y="4578327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01727AAA-62C5-14DD-0B76-47FDCE57C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348" y="218596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b="1" kern="1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4" name="Text Box 33">
            <a:extLst>
              <a:ext uri="{FF2B5EF4-FFF2-40B4-BE49-F238E27FC236}">
                <a16:creationId xmlns:a16="http://schemas.microsoft.com/office/drawing/2014/main" id="{85A8FD46-7396-E179-7D31-868EB60C8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2348" y="218596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3439BFFF-24A7-34E7-1F4A-F579D074D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548" y="424336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B3764893-C974-4CD5-CC16-72F54A5AE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9348" y="403064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7FEC8C22-9210-33D5-4230-2D1A2D30D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348" y="311624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</a:p>
        </p:txBody>
      </p:sp>
      <p:grpSp>
        <p:nvGrpSpPr>
          <p:cNvPr id="108" name="Group 9">
            <a:extLst>
              <a:ext uri="{FF2B5EF4-FFF2-40B4-BE49-F238E27FC236}">
                <a16:creationId xmlns:a16="http://schemas.microsoft.com/office/drawing/2014/main" id="{8BE5ABAC-EB6D-C4EA-D774-B01F6E59C4C2}"/>
              </a:ext>
            </a:extLst>
          </p:cNvPr>
          <p:cNvGrpSpPr>
            <a:grpSpLocks/>
          </p:cNvGrpSpPr>
          <p:nvPr/>
        </p:nvGrpSpPr>
        <p:grpSpPr bwMode="auto">
          <a:xfrm>
            <a:off x="4630653" y="4275114"/>
            <a:ext cx="533400" cy="533400"/>
            <a:chOff x="1824" y="2736"/>
            <a:chExt cx="336" cy="336"/>
          </a:xfrm>
        </p:grpSpPr>
        <p:sp>
          <p:nvSpPr>
            <p:cNvPr id="110" name="Oval 10">
              <a:extLst>
                <a:ext uri="{FF2B5EF4-FFF2-40B4-BE49-F238E27FC236}">
                  <a16:creationId xmlns:a16="http://schemas.microsoft.com/office/drawing/2014/main" id="{92D17854-B22F-E2A0-C5CA-57FC1561C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11" name="Text Box 11">
              <a:extLst>
                <a:ext uri="{FF2B5EF4-FFF2-40B4-BE49-F238E27FC236}">
                  <a16:creationId xmlns:a16="http://schemas.microsoft.com/office/drawing/2014/main" id="{BDB65F90-1C2A-2D33-7848-B3CE8833F2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sp>
        <p:nvSpPr>
          <p:cNvPr id="11" name="Google Shape;14;p1">
            <a:extLst>
              <a:ext uri="{FF2B5EF4-FFF2-40B4-BE49-F238E27FC236}">
                <a16:creationId xmlns:a16="http://schemas.microsoft.com/office/drawing/2014/main" id="{042595A7-F22F-2E86-B85B-0307ACB6D255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36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754075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D5B69-3D8A-F9C1-4ACB-3B489A590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8AC7-8A27-5E39-416C-2A6D4C44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 vertex B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E5887-16AB-1BFC-C7D1-F98E5ED49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graphicFrame>
        <p:nvGraphicFramePr>
          <p:cNvPr id="72" name="Content Placeholder 4">
            <a:extLst>
              <a:ext uri="{FF2B5EF4-FFF2-40B4-BE49-F238E27FC236}">
                <a16:creationId xmlns:a16="http://schemas.microsoft.com/office/drawing/2014/main" id="{3D4DB03F-28CE-2823-1D32-3F5E2C2AAF62}"/>
              </a:ext>
            </a:extLst>
          </p:cNvPr>
          <p:cNvGraphicFramePr>
            <a:graphicFrameLocks/>
          </p:cNvGraphicFramePr>
          <p:nvPr/>
        </p:nvGraphicFramePr>
        <p:xfrm>
          <a:off x="7282748" y="2489427"/>
          <a:ext cx="140867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210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454676"/>
                  </a:ext>
                </a:extLst>
              </a:tr>
            </a:tbl>
          </a:graphicData>
        </a:graphic>
      </p:graphicFrame>
      <p:sp>
        <p:nvSpPr>
          <p:cNvPr id="38" name="Text Box 2">
            <a:extLst>
              <a:ext uri="{FF2B5EF4-FFF2-40B4-BE49-F238E27FC236}">
                <a16:creationId xmlns:a16="http://schemas.microsoft.com/office/drawing/2014/main" id="{921E0892-F886-D139-3BB3-653987D95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700" y="2859543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grpSp>
        <p:nvGrpSpPr>
          <p:cNvPr id="39" name="Group 3">
            <a:extLst>
              <a:ext uri="{FF2B5EF4-FFF2-40B4-BE49-F238E27FC236}">
                <a16:creationId xmlns:a16="http://schemas.microsoft.com/office/drawing/2014/main" id="{9FED22AB-E2F1-815B-DC5A-102EE793E6F2}"/>
              </a:ext>
            </a:extLst>
          </p:cNvPr>
          <p:cNvGrpSpPr>
            <a:grpSpLocks/>
          </p:cNvGrpSpPr>
          <p:nvPr/>
        </p:nvGrpSpPr>
        <p:grpSpPr bwMode="auto">
          <a:xfrm>
            <a:off x="3238500" y="3469142"/>
            <a:ext cx="533400" cy="533400"/>
            <a:chOff x="1824" y="2736"/>
            <a:chExt cx="336" cy="336"/>
          </a:xfrm>
        </p:grpSpPr>
        <p:sp>
          <p:nvSpPr>
            <p:cNvPr id="40" name="Oval 4">
              <a:extLst>
                <a:ext uri="{FF2B5EF4-FFF2-40B4-BE49-F238E27FC236}">
                  <a16:creationId xmlns:a16="http://schemas.microsoft.com/office/drawing/2014/main" id="{00B9C55D-A3E8-8DC6-F008-996A1DF0F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7833A76D-C3F6-B5B2-F41D-46A9B1974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42" name="Group 6">
            <a:extLst>
              <a:ext uri="{FF2B5EF4-FFF2-40B4-BE49-F238E27FC236}">
                <a16:creationId xmlns:a16="http://schemas.microsoft.com/office/drawing/2014/main" id="{66B87A0D-C548-6FE4-D7EA-06FA005DCC14}"/>
              </a:ext>
            </a:extLst>
          </p:cNvPr>
          <p:cNvGrpSpPr>
            <a:grpSpLocks/>
          </p:cNvGrpSpPr>
          <p:nvPr/>
        </p:nvGrpSpPr>
        <p:grpSpPr bwMode="auto">
          <a:xfrm>
            <a:off x="4381500" y="2554742"/>
            <a:ext cx="533400" cy="533400"/>
            <a:chOff x="1824" y="2736"/>
            <a:chExt cx="336" cy="336"/>
          </a:xfrm>
        </p:grpSpPr>
        <p:sp>
          <p:nvSpPr>
            <p:cNvPr id="43" name="Oval 7">
              <a:extLst>
                <a:ext uri="{FF2B5EF4-FFF2-40B4-BE49-F238E27FC236}">
                  <a16:creationId xmlns:a16="http://schemas.microsoft.com/office/drawing/2014/main" id="{671343D7-6969-A62A-A760-AC8EBEE79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Text Box 8">
              <a:extLst>
                <a:ext uri="{FF2B5EF4-FFF2-40B4-BE49-F238E27FC236}">
                  <a16:creationId xmlns:a16="http://schemas.microsoft.com/office/drawing/2014/main" id="{F65E7881-CBC4-1091-B31C-44A436B90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45" name="Group 9">
            <a:extLst>
              <a:ext uri="{FF2B5EF4-FFF2-40B4-BE49-F238E27FC236}">
                <a16:creationId xmlns:a16="http://schemas.microsoft.com/office/drawing/2014/main" id="{19C47705-46A4-27C4-F6C2-169BA2FC2DFA}"/>
              </a:ext>
            </a:extLst>
          </p:cNvPr>
          <p:cNvGrpSpPr>
            <a:grpSpLocks/>
          </p:cNvGrpSpPr>
          <p:nvPr/>
        </p:nvGrpSpPr>
        <p:grpSpPr bwMode="auto">
          <a:xfrm>
            <a:off x="4381500" y="4231142"/>
            <a:ext cx="533400" cy="533400"/>
            <a:chOff x="1824" y="2736"/>
            <a:chExt cx="336" cy="336"/>
          </a:xfrm>
        </p:grpSpPr>
        <p:sp>
          <p:nvSpPr>
            <p:cNvPr id="46" name="Oval 10">
              <a:extLst>
                <a:ext uri="{FF2B5EF4-FFF2-40B4-BE49-F238E27FC236}">
                  <a16:creationId xmlns:a16="http://schemas.microsoft.com/office/drawing/2014/main" id="{AD07A799-B3AC-ADFF-51C2-4A892F9CC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id="{A72464D3-664B-AA1D-21D0-048927D6E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48" name="Group 12">
            <a:extLst>
              <a:ext uri="{FF2B5EF4-FFF2-40B4-BE49-F238E27FC236}">
                <a16:creationId xmlns:a16="http://schemas.microsoft.com/office/drawing/2014/main" id="{174DAE27-8A2B-31D2-85D8-751BC34E84D1}"/>
              </a:ext>
            </a:extLst>
          </p:cNvPr>
          <p:cNvGrpSpPr>
            <a:grpSpLocks/>
          </p:cNvGrpSpPr>
          <p:nvPr/>
        </p:nvGrpSpPr>
        <p:grpSpPr bwMode="auto">
          <a:xfrm>
            <a:off x="5905500" y="4231142"/>
            <a:ext cx="533400" cy="533400"/>
            <a:chOff x="1824" y="2736"/>
            <a:chExt cx="336" cy="336"/>
          </a:xfrm>
        </p:grpSpPr>
        <p:sp>
          <p:nvSpPr>
            <p:cNvPr id="49" name="Oval 13">
              <a:extLst>
                <a:ext uri="{FF2B5EF4-FFF2-40B4-BE49-F238E27FC236}">
                  <a16:creationId xmlns:a16="http://schemas.microsoft.com/office/drawing/2014/main" id="{027B56FB-E2BB-E540-8263-8B5253DE9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0" name="Text Box 14">
              <a:extLst>
                <a:ext uri="{FF2B5EF4-FFF2-40B4-BE49-F238E27FC236}">
                  <a16:creationId xmlns:a16="http://schemas.microsoft.com/office/drawing/2014/main" id="{C3EABBE2-DECA-3C19-7923-8CCF4ADA6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51" name="Group 15">
            <a:extLst>
              <a:ext uri="{FF2B5EF4-FFF2-40B4-BE49-F238E27FC236}">
                <a16:creationId xmlns:a16="http://schemas.microsoft.com/office/drawing/2014/main" id="{3E874619-9012-B992-724E-94D0912991A4}"/>
              </a:ext>
            </a:extLst>
          </p:cNvPr>
          <p:cNvGrpSpPr>
            <a:grpSpLocks/>
          </p:cNvGrpSpPr>
          <p:nvPr/>
        </p:nvGrpSpPr>
        <p:grpSpPr bwMode="auto">
          <a:xfrm>
            <a:off x="5905500" y="2554742"/>
            <a:ext cx="533400" cy="533400"/>
            <a:chOff x="1824" y="2736"/>
            <a:chExt cx="336" cy="336"/>
          </a:xfrm>
        </p:grpSpPr>
        <p:sp>
          <p:nvSpPr>
            <p:cNvPr id="52" name="Oval 16">
              <a:extLst>
                <a:ext uri="{FF2B5EF4-FFF2-40B4-BE49-F238E27FC236}">
                  <a16:creationId xmlns:a16="http://schemas.microsoft.com/office/drawing/2014/main" id="{38F6A1A2-EA89-E2C1-6532-1F18CFFBD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3" name="Text Box 17">
              <a:extLst>
                <a:ext uri="{FF2B5EF4-FFF2-40B4-BE49-F238E27FC236}">
                  <a16:creationId xmlns:a16="http://schemas.microsoft.com/office/drawing/2014/main" id="{BD3ABE57-624C-593A-46FE-52BB7D4764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54" name="Line 18">
            <a:extLst>
              <a:ext uri="{FF2B5EF4-FFF2-40B4-BE49-F238E27FC236}">
                <a16:creationId xmlns:a16="http://schemas.microsoft.com/office/drawing/2014/main" id="{D0A4A75B-36F9-2675-B374-C81AB7E22F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5700" y="2935742"/>
            <a:ext cx="685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5" name="Line 19">
            <a:extLst>
              <a:ext uri="{FF2B5EF4-FFF2-40B4-BE49-F238E27FC236}">
                <a16:creationId xmlns:a16="http://schemas.microsoft.com/office/drawing/2014/main" id="{E05A6BE8-19E4-E05D-3A11-3A7FD7E005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926342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6" name="Line 20">
            <a:extLst>
              <a:ext uri="{FF2B5EF4-FFF2-40B4-BE49-F238E27FC236}">
                <a16:creationId xmlns:a16="http://schemas.microsoft.com/office/drawing/2014/main" id="{C8254AC3-F06D-E254-60DF-287FF398A4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900" y="4535942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7" name="Line 21">
            <a:extLst>
              <a:ext uri="{FF2B5EF4-FFF2-40B4-BE49-F238E27FC236}">
                <a16:creationId xmlns:a16="http://schemas.microsoft.com/office/drawing/2014/main" id="{B3980C09-F820-ADB1-C863-90B203C4AA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10300" y="3088142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8" name="Line 22">
            <a:extLst>
              <a:ext uri="{FF2B5EF4-FFF2-40B4-BE49-F238E27FC236}">
                <a16:creationId xmlns:a16="http://schemas.microsoft.com/office/drawing/2014/main" id="{C1A9EB0D-7FFB-DD27-E4AB-9303E52B0E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86300" y="3088142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9" name="Line 23">
            <a:extLst>
              <a:ext uri="{FF2B5EF4-FFF2-40B4-BE49-F238E27FC236}">
                <a16:creationId xmlns:a16="http://schemas.microsoft.com/office/drawing/2014/main" id="{0F36766A-D750-8574-8EC5-63015C67A6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900" y="2783342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0" name="Line 24">
            <a:extLst>
              <a:ext uri="{FF2B5EF4-FFF2-40B4-BE49-F238E27FC236}">
                <a16:creationId xmlns:a16="http://schemas.microsoft.com/office/drawing/2014/main" id="{95F3DC1E-7368-0836-B0A3-028CDAABCC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8700" y="3011942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" name="Text Box 25">
            <a:extLst>
              <a:ext uri="{FF2B5EF4-FFF2-40B4-BE49-F238E27FC236}">
                <a16:creationId xmlns:a16="http://schemas.microsoft.com/office/drawing/2014/main" id="{28FCA203-8524-DF65-3A20-FC2988DC3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700" y="416923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2" name="Text Box 26">
            <a:extLst>
              <a:ext uri="{FF2B5EF4-FFF2-40B4-BE49-F238E27FC236}">
                <a16:creationId xmlns:a16="http://schemas.microsoft.com/office/drawing/2014/main" id="{BD116A44-7F00-90CB-A3EE-E0006A3F6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0" y="3469143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3" name="Text Box 27">
            <a:extLst>
              <a:ext uri="{FF2B5EF4-FFF2-40B4-BE49-F238E27FC236}">
                <a16:creationId xmlns:a16="http://schemas.microsoft.com/office/drawing/2014/main" id="{AD76D999-3AAC-D63D-A5BF-26AC002EC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2402343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Text Box 28">
            <a:extLst>
              <a:ext uri="{FF2B5EF4-FFF2-40B4-BE49-F238E27FC236}">
                <a16:creationId xmlns:a16="http://schemas.microsoft.com/office/drawing/2014/main" id="{C00F77AC-B72A-9577-9110-C2D723E11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0" y="340723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65" name="Text Box 29">
            <a:extLst>
              <a:ext uri="{FF2B5EF4-FFF2-40B4-BE49-F238E27FC236}">
                <a16:creationId xmlns:a16="http://schemas.microsoft.com/office/drawing/2014/main" id="{CBD31A01-A8D3-9050-79EF-4438226F8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2100" y="325483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6" name="Text Box 30">
            <a:extLst>
              <a:ext uri="{FF2B5EF4-FFF2-40B4-BE49-F238E27FC236}">
                <a16:creationId xmlns:a16="http://schemas.microsoft.com/office/drawing/2014/main" id="{3C4FF911-6B06-290D-3B38-5D5311CC4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455023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67" name="Text Box 32">
            <a:extLst>
              <a:ext uri="{FF2B5EF4-FFF2-40B4-BE49-F238E27FC236}">
                <a16:creationId xmlns:a16="http://schemas.microsoft.com/office/drawing/2014/main" id="{7823EABC-C26E-24E1-9C4B-DAD30C5E8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215786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b="1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8" name="Text Box 33">
            <a:extLst>
              <a:ext uri="{FF2B5EF4-FFF2-40B4-BE49-F238E27FC236}">
                <a16:creationId xmlns:a16="http://schemas.microsoft.com/office/drawing/2014/main" id="{0072AD32-284A-8F4B-D1EB-E2A9C34E9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1700" y="215786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69" name="Text Box 34">
            <a:extLst>
              <a:ext uri="{FF2B5EF4-FFF2-40B4-BE49-F238E27FC236}">
                <a16:creationId xmlns:a16="http://schemas.microsoft.com/office/drawing/2014/main" id="{E00D8EDB-D029-7A82-D1FB-855647B3A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8900" y="421526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70" name="Text Box 35">
            <a:extLst>
              <a:ext uri="{FF2B5EF4-FFF2-40B4-BE49-F238E27FC236}">
                <a16:creationId xmlns:a16="http://schemas.microsoft.com/office/drawing/2014/main" id="{13798307-6E59-F908-A0A3-606BCF8D7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00" y="4002543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71" name="Text Box 36">
            <a:extLst>
              <a:ext uri="{FF2B5EF4-FFF2-40B4-BE49-F238E27FC236}">
                <a16:creationId xmlns:a16="http://schemas.microsoft.com/office/drawing/2014/main" id="{8CB01FA6-79A9-5BB9-F031-8B250C04B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0" y="3088143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4" name="Google Shape;14;p1">
            <a:extLst>
              <a:ext uri="{FF2B5EF4-FFF2-40B4-BE49-F238E27FC236}">
                <a16:creationId xmlns:a16="http://schemas.microsoft.com/office/drawing/2014/main" id="{9F67E7F8-1788-682D-1376-29DB44011B80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37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3839140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1D50B-D545-AE12-D311-42496D4B0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3D54E-AF44-AF84-1E33-CD4923D0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 vertex E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0F57F-6C46-4AA9-7AF6-87EA71096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graphicFrame>
        <p:nvGraphicFramePr>
          <p:cNvPr id="72" name="Content Placeholder 4">
            <a:extLst>
              <a:ext uri="{FF2B5EF4-FFF2-40B4-BE49-F238E27FC236}">
                <a16:creationId xmlns:a16="http://schemas.microsoft.com/office/drawing/2014/main" id="{52A757F1-B856-B671-2978-5E3DB6A53EC0}"/>
              </a:ext>
            </a:extLst>
          </p:cNvPr>
          <p:cNvGraphicFramePr>
            <a:graphicFrameLocks/>
          </p:cNvGraphicFramePr>
          <p:nvPr/>
        </p:nvGraphicFramePr>
        <p:xfrm>
          <a:off x="7282748" y="2489427"/>
          <a:ext cx="140867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210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454676"/>
                  </a:ext>
                </a:extLst>
              </a:tr>
            </a:tbl>
          </a:graphicData>
        </a:graphic>
      </p:graphicFrame>
      <p:sp>
        <p:nvSpPr>
          <p:cNvPr id="4" name="Text Box 2">
            <a:extLst>
              <a:ext uri="{FF2B5EF4-FFF2-40B4-BE49-F238E27FC236}">
                <a16:creationId xmlns:a16="http://schemas.microsoft.com/office/drawing/2014/main" id="{26B2E96D-269B-8254-10A3-4B8AFBB64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743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376E9DA6-2625-F4D1-D790-B727D2E9243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352800"/>
            <a:ext cx="533400" cy="533400"/>
            <a:chOff x="1824" y="2736"/>
            <a:chExt cx="336" cy="336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3CBBF343-4DC1-AB0F-E9BB-E1CBCBCDE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3A533349-6DBD-21BC-0036-A94E2DA8A2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8" name="Group 6">
            <a:extLst>
              <a:ext uri="{FF2B5EF4-FFF2-40B4-BE49-F238E27FC236}">
                <a16:creationId xmlns:a16="http://schemas.microsoft.com/office/drawing/2014/main" id="{EDA647AC-DAFF-C79B-8C4B-745FAB655014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438400"/>
            <a:ext cx="533400" cy="533400"/>
            <a:chOff x="1824" y="2736"/>
            <a:chExt cx="336" cy="336"/>
          </a:xfrm>
        </p:grpSpPr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54D1235E-7C29-907A-A448-3C3102A1A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80E0E721-3646-B1C3-8931-62A2258509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11" name="Group 9">
            <a:extLst>
              <a:ext uri="{FF2B5EF4-FFF2-40B4-BE49-F238E27FC236}">
                <a16:creationId xmlns:a16="http://schemas.microsoft.com/office/drawing/2014/main" id="{92FFD533-02DF-9E76-B1B7-54B940B36C72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114800"/>
            <a:ext cx="533400" cy="533400"/>
            <a:chOff x="1824" y="2736"/>
            <a:chExt cx="336" cy="336"/>
          </a:xfrm>
        </p:grpSpPr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05AB37A5-A266-FCC6-BCB5-465754E58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D11F1D3D-5F3B-0D22-ECA9-E854E4084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4440D105-9C02-F82F-FE7B-0D013292C6C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114800"/>
            <a:ext cx="533400" cy="533400"/>
            <a:chOff x="1824" y="2736"/>
            <a:chExt cx="336" cy="336"/>
          </a:xfrm>
        </p:grpSpPr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2D4075AB-0EA7-DEB8-15D8-E44EADFA3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1FB9FBDA-1D8C-CCA4-A7CC-DCA5EEBC4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17" name="Group 15">
            <a:extLst>
              <a:ext uri="{FF2B5EF4-FFF2-40B4-BE49-F238E27FC236}">
                <a16:creationId xmlns:a16="http://schemas.microsoft.com/office/drawing/2014/main" id="{36AAB3F3-8737-2554-4244-A6C7FB856B3B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438400"/>
            <a:ext cx="533400" cy="533400"/>
            <a:chOff x="1824" y="2736"/>
            <a:chExt cx="336" cy="336"/>
          </a:xfrm>
        </p:grpSpPr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A6C73803-B5A9-EDAA-F24A-5E4A99555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CDDBDC3B-8A47-1EEE-931A-38F4E1270E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20" name="Line 18">
            <a:extLst>
              <a:ext uri="{FF2B5EF4-FFF2-40B4-BE49-F238E27FC236}">
                <a16:creationId xmlns:a16="http://schemas.microsoft.com/office/drawing/2014/main" id="{FAB75D67-A1BD-8B75-7809-D6FC99C0AA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2819400"/>
            <a:ext cx="685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1D9353CD-F5FE-3F87-80DC-B17DD4B59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810000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4745267E-B4A9-191B-1817-9B0D595CC5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4196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DF2D33CF-753E-BA76-C5C5-8646C96E81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971800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7DDD2999-8E9A-5E48-0802-D8900B28AA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2971800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A7A2B4AE-9C86-C306-E077-05A9F3CEEF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6670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17A27B17-7D78-C59F-E325-323BB7B884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895600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65888C1A-D70D-590E-E87E-60DBFA146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052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198ADC1E-6D5E-4490-5C14-1E1512B40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3528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FFF05858-8D24-6DC3-2406-3BDEA8177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286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E6E55554-16DD-64F8-23D0-7DE0DE5FF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290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8C5B9DD6-3E8C-85ED-4CDA-F84E291C3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138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5CE02A82-9A00-EC75-5603-374B502F2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33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B3E4BABA-E8EE-6AE8-A805-540798F92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0415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b="1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4" name="Text Box 33">
            <a:extLst>
              <a:ext uri="{FF2B5EF4-FFF2-40B4-BE49-F238E27FC236}">
                <a16:creationId xmlns:a16="http://schemas.microsoft.com/office/drawing/2014/main" id="{8B07B7AA-D59B-F5B7-DB0D-644253ADA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0415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60A9AAE6-F2A9-03F4-F4C8-B2A558EF5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0989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1CC0DB5B-76DD-A4AA-C3D8-4448AF3C6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8862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E6308CAA-275C-BE80-B749-5B723B7DB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9718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87ED488-A58A-3D1F-4D98-4B02887B6B84}"/>
              </a:ext>
            </a:extLst>
          </p:cNvPr>
          <p:cNvSpPr txBox="1"/>
          <p:nvPr/>
        </p:nvSpPr>
        <p:spPr>
          <a:xfrm>
            <a:off x="7162800" y="4811486"/>
            <a:ext cx="1926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20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Nothing changes</a:t>
            </a:r>
            <a:endParaRPr lang="en-SE" sz="20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8" name="Google Shape;14;p1">
            <a:extLst>
              <a:ext uri="{FF2B5EF4-FFF2-40B4-BE49-F238E27FC236}">
                <a16:creationId xmlns:a16="http://schemas.microsoft.com/office/drawing/2014/main" id="{B94D5E4F-5B2E-6858-1EB3-4D5CC50CC926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38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23328974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7F848-FBB9-B876-D465-26FD9139D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32D1-4ECD-970A-05B2-2ECA60978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 vertex D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60E91-BD26-D257-C79B-4ED2C67BC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graphicFrame>
        <p:nvGraphicFramePr>
          <p:cNvPr id="72" name="Content Placeholder 4">
            <a:extLst>
              <a:ext uri="{FF2B5EF4-FFF2-40B4-BE49-F238E27FC236}">
                <a16:creationId xmlns:a16="http://schemas.microsoft.com/office/drawing/2014/main" id="{C5F02B35-B93A-C975-32B1-E6547811DD8A}"/>
              </a:ext>
            </a:extLst>
          </p:cNvPr>
          <p:cNvGraphicFramePr>
            <a:graphicFrameLocks/>
          </p:cNvGraphicFramePr>
          <p:nvPr/>
        </p:nvGraphicFramePr>
        <p:xfrm>
          <a:off x="7282748" y="2489427"/>
          <a:ext cx="140867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210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454676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C71EFBAE-4536-3980-29AA-79FA66E39CF8}"/>
              </a:ext>
            </a:extLst>
          </p:cNvPr>
          <p:cNvSpPr txBox="1"/>
          <p:nvPr/>
        </p:nvSpPr>
        <p:spPr>
          <a:xfrm>
            <a:off x="7162800" y="4811486"/>
            <a:ext cx="1926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20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Nothing changes</a:t>
            </a:r>
            <a:endParaRPr lang="en-SE" sz="20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8" name="Text Box 2">
            <a:extLst>
              <a:ext uri="{FF2B5EF4-FFF2-40B4-BE49-F238E27FC236}">
                <a16:creationId xmlns:a16="http://schemas.microsoft.com/office/drawing/2014/main" id="{A0202679-E0E9-D075-D52D-6D64DE43B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956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grpSp>
        <p:nvGrpSpPr>
          <p:cNvPr id="39" name="Group 3">
            <a:extLst>
              <a:ext uri="{FF2B5EF4-FFF2-40B4-BE49-F238E27FC236}">
                <a16:creationId xmlns:a16="http://schemas.microsoft.com/office/drawing/2014/main" id="{7DD32D9B-A7A5-2E3B-B08E-8511AABEADAC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505200"/>
            <a:ext cx="533400" cy="533400"/>
            <a:chOff x="1824" y="2736"/>
            <a:chExt cx="336" cy="336"/>
          </a:xfrm>
        </p:grpSpPr>
        <p:sp>
          <p:nvSpPr>
            <p:cNvPr id="40" name="Oval 4">
              <a:extLst>
                <a:ext uri="{FF2B5EF4-FFF2-40B4-BE49-F238E27FC236}">
                  <a16:creationId xmlns:a16="http://schemas.microsoft.com/office/drawing/2014/main" id="{71D43B4D-5419-97CF-A413-D88ABD900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CA4DE26E-70C4-C813-17DD-BFE00CDC96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42" name="Group 6">
            <a:extLst>
              <a:ext uri="{FF2B5EF4-FFF2-40B4-BE49-F238E27FC236}">
                <a16:creationId xmlns:a16="http://schemas.microsoft.com/office/drawing/2014/main" id="{707D93E2-DFD3-175A-F91F-9CFFC9A1658A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590800"/>
            <a:ext cx="533400" cy="533400"/>
            <a:chOff x="1824" y="2736"/>
            <a:chExt cx="336" cy="336"/>
          </a:xfrm>
        </p:grpSpPr>
        <p:sp>
          <p:nvSpPr>
            <p:cNvPr id="43" name="Oval 7">
              <a:extLst>
                <a:ext uri="{FF2B5EF4-FFF2-40B4-BE49-F238E27FC236}">
                  <a16:creationId xmlns:a16="http://schemas.microsoft.com/office/drawing/2014/main" id="{8852DC9E-6F94-9D6D-8A3F-6687303BC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Text Box 8">
              <a:extLst>
                <a:ext uri="{FF2B5EF4-FFF2-40B4-BE49-F238E27FC236}">
                  <a16:creationId xmlns:a16="http://schemas.microsoft.com/office/drawing/2014/main" id="{AA61B856-14A8-E658-0B94-C68150470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45" name="Group 9">
            <a:extLst>
              <a:ext uri="{FF2B5EF4-FFF2-40B4-BE49-F238E27FC236}">
                <a16:creationId xmlns:a16="http://schemas.microsoft.com/office/drawing/2014/main" id="{F5EAA764-5B1F-5206-C295-CE6F3170CAFB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267200"/>
            <a:ext cx="533400" cy="533400"/>
            <a:chOff x="1824" y="2736"/>
            <a:chExt cx="336" cy="336"/>
          </a:xfrm>
        </p:grpSpPr>
        <p:sp>
          <p:nvSpPr>
            <p:cNvPr id="46" name="Oval 10">
              <a:extLst>
                <a:ext uri="{FF2B5EF4-FFF2-40B4-BE49-F238E27FC236}">
                  <a16:creationId xmlns:a16="http://schemas.microsoft.com/office/drawing/2014/main" id="{C33ACB78-9B0D-C533-BB70-E38EE1B7A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id="{CF626DA0-DFEF-86BC-8717-BB618BDB1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48" name="Group 12">
            <a:extLst>
              <a:ext uri="{FF2B5EF4-FFF2-40B4-BE49-F238E27FC236}">
                <a16:creationId xmlns:a16="http://schemas.microsoft.com/office/drawing/2014/main" id="{78B5DD70-6952-E1FF-74FF-057C24D4EF9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267200"/>
            <a:ext cx="533400" cy="533400"/>
            <a:chOff x="1824" y="2736"/>
            <a:chExt cx="336" cy="336"/>
          </a:xfrm>
        </p:grpSpPr>
        <p:sp>
          <p:nvSpPr>
            <p:cNvPr id="49" name="Oval 13">
              <a:extLst>
                <a:ext uri="{FF2B5EF4-FFF2-40B4-BE49-F238E27FC236}">
                  <a16:creationId xmlns:a16="http://schemas.microsoft.com/office/drawing/2014/main" id="{C50BE7E9-E338-1285-408E-E1190F85A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0" name="Text Box 14">
              <a:extLst>
                <a:ext uri="{FF2B5EF4-FFF2-40B4-BE49-F238E27FC236}">
                  <a16:creationId xmlns:a16="http://schemas.microsoft.com/office/drawing/2014/main" id="{1B0FA291-945D-4254-AD22-6133836BD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51" name="Group 15">
            <a:extLst>
              <a:ext uri="{FF2B5EF4-FFF2-40B4-BE49-F238E27FC236}">
                <a16:creationId xmlns:a16="http://schemas.microsoft.com/office/drawing/2014/main" id="{659B1032-2E72-5D2B-56E1-C9252501E97A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590800"/>
            <a:ext cx="533400" cy="533400"/>
            <a:chOff x="1824" y="2736"/>
            <a:chExt cx="336" cy="336"/>
          </a:xfrm>
        </p:grpSpPr>
        <p:sp>
          <p:nvSpPr>
            <p:cNvPr id="52" name="Oval 16">
              <a:extLst>
                <a:ext uri="{FF2B5EF4-FFF2-40B4-BE49-F238E27FC236}">
                  <a16:creationId xmlns:a16="http://schemas.microsoft.com/office/drawing/2014/main" id="{F56DD5A3-29A3-8100-AC75-1E29C21D5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3" name="Text Box 17">
              <a:extLst>
                <a:ext uri="{FF2B5EF4-FFF2-40B4-BE49-F238E27FC236}">
                  <a16:creationId xmlns:a16="http://schemas.microsoft.com/office/drawing/2014/main" id="{B95ED211-C68D-4A8D-099B-7A36F4422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54" name="Line 18">
            <a:extLst>
              <a:ext uri="{FF2B5EF4-FFF2-40B4-BE49-F238E27FC236}">
                <a16:creationId xmlns:a16="http://schemas.microsoft.com/office/drawing/2014/main" id="{C5C4D829-AFD1-37A7-BA5D-5CE1F08216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2971800"/>
            <a:ext cx="685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5" name="Line 19">
            <a:extLst>
              <a:ext uri="{FF2B5EF4-FFF2-40B4-BE49-F238E27FC236}">
                <a16:creationId xmlns:a16="http://schemas.microsoft.com/office/drawing/2014/main" id="{03E034FF-621D-3F77-6E53-DA02358077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962400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6" name="Line 20">
            <a:extLst>
              <a:ext uri="{FF2B5EF4-FFF2-40B4-BE49-F238E27FC236}">
                <a16:creationId xmlns:a16="http://schemas.microsoft.com/office/drawing/2014/main" id="{1768BA87-725D-500A-383B-A20B651158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5720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7" name="Line 21">
            <a:extLst>
              <a:ext uri="{FF2B5EF4-FFF2-40B4-BE49-F238E27FC236}">
                <a16:creationId xmlns:a16="http://schemas.microsoft.com/office/drawing/2014/main" id="{4B7F55DA-280B-F8D7-668B-3B9349267A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3124200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8" name="Line 22">
            <a:extLst>
              <a:ext uri="{FF2B5EF4-FFF2-40B4-BE49-F238E27FC236}">
                <a16:creationId xmlns:a16="http://schemas.microsoft.com/office/drawing/2014/main" id="{7C2DDE38-5CB8-6514-37B2-7626FD0151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3124200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9" name="Line 23">
            <a:extLst>
              <a:ext uri="{FF2B5EF4-FFF2-40B4-BE49-F238E27FC236}">
                <a16:creationId xmlns:a16="http://schemas.microsoft.com/office/drawing/2014/main" id="{089FA8DA-313A-8668-9DB0-DCD74B56D0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8194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0" name="Line 24">
            <a:extLst>
              <a:ext uri="{FF2B5EF4-FFF2-40B4-BE49-F238E27FC236}">
                <a16:creationId xmlns:a16="http://schemas.microsoft.com/office/drawing/2014/main" id="{47AD5A41-AA2A-D6F2-53CD-7F4F9314CE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048000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" name="Text Box 25">
            <a:extLst>
              <a:ext uri="{FF2B5EF4-FFF2-40B4-BE49-F238E27FC236}">
                <a16:creationId xmlns:a16="http://schemas.microsoft.com/office/drawing/2014/main" id="{CB01D11E-069E-4089-6CB0-E47EBC399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205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2" name="Text Box 26">
            <a:extLst>
              <a:ext uri="{FF2B5EF4-FFF2-40B4-BE49-F238E27FC236}">
                <a16:creationId xmlns:a16="http://schemas.microsoft.com/office/drawing/2014/main" id="{3F801883-F393-C017-94A5-9B2713778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505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3" name="Text Box 27">
            <a:extLst>
              <a:ext uri="{FF2B5EF4-FFF2-40B4-BE49-F238E27FC236}">
                <a16:creationId xmlns:a16="http://schemas.microsoft.com/office/drawing/2014/main" id="{66716F77-2512-59D3-2169-FD29AC926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4384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Text Box 28">
            <a:extLst>
              <a:ext uri="{FF2B5EF4-FFF2-40B4-BE49-F238E27FC236}">
                <a16:creationId xmlns:a16="http://schemas.microsoft.com/office/drawing/2014/main" id="{CA60AB1B-C7C6-5335-EF41-58CF91A94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443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65" name="Text Box 29">
            <a:extLst>
              <a:ext uri="{FF2B5EF4-FFF2-40B4-BE49-F238E27FC236}">
                <a16:creationId xmlns:a16="http://schemas.microsoft.com/office/drawing/2014/main" id="{2C06D45F-13E1-FF2A-7C03-922B5570E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290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6" name="Text Box 30">
            <a:extLst>
              <a:ext uri="{FF2B5EF4-FFF2-40B4-BE49-F238E27FC236}">
                <a16:creationId xmlns:a16="http://schemas.microsoft.com/office/drawing/2014/main" id="{6BAA70AE-B6F0-FAAE-13AA-5D1D4A5D8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586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67" name="Text Box 32">
            <a:extLst>
              <a:ext uri="{FF2B5EF4-FFF2-40B4-BE49-F238E27FC236}">
                <a16:creationId xmlns:a16="http://schemas.microsoft.com/office/drawing/2014/main" id="{4181E472-1010-2F1F-9C54-193D192F1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1939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b="1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8" name="Text Box 33">
            <a:extLst>
              <a:ext uri="{FF2B5EF4-FFF2-40B4-BE49-F238E27FC236}">
                <a16:creationId xmlns:a16="http://schemas.microsoft.com/office/drawing/2014/main" id="{01E0279C-5F91-E04E-E8D6-6810E8913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1939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69" name="Text Box 34">
            <a:extLst>
              <a:ext uri="{FF2B5EF4-FFF2-40B4-BE49-F238E27FC236}">
                <a16:creationId xmlns:a16="http://schemas.microsoft.com/office/drawing/2014/main" id="{3C345E13-04B7-926E-B693-C3686CA14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2513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70" name="Text Box 35">
            <a:extLst>
              <a:ext uri="{FF2B5EF4-FFF2-40B4-BE49-F238E27FC236}">
                <a16:creationId xmlns:a16="http://schemas.microsoft.com/office/drawing/2014/main" id="{7D09D861-4DF3-DA77-E13E-C245909B8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0386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71" name="Text Box 36">
            <a:extLst>
              <a:ext uri="{FF2B5EF4-FFF2-40B4-BE49-F238E27FC236}">
                <a16:creationId xmlns:a16="http://schemas.microsoft.com/office/drawing/2014/main" id="{5AD833CE-7BE0-55A4-EF76-BBE575170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1242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4" name="Google Shape;14;p1">
            <a:extLst>
              <a:ext uri="{FF2B5EF4-FFF2-40B4-BE49-F238E27FC236}">
                <a16:creationId xmlns:a16="http://schemas.microsoft.com/office/drawing/2014/main" id="{E96483AA-8689-28FE-428A-18487477E8FB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39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766359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D2C24-2E78-1583-B638-5D25518D2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A515-E234-B5F0-9085-8BDCD535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Q2. Adjacency matrix and adjacency list 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118BE-9B82-9DE1-0409-3460255AF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5" y="1568275"/>
            <a:ext cx="9371700" cy="1477285"/>
          </a:xfrm>
        </p:spPr>
        <p:txBody>
          <a:bodyPr/>
          <a:lstStyle/>
          <a:p>
            <a:r>
              <a:rPr lang="en-GB" dirty="0"/>
              <a:t>Write out the adjacency matrix and adjacency list for the undirected graph. </a:t>
            </a:r>
          </a:p>
          <a:p>
            <a:endParaRPr lang="en-SE" dirty="0"/>
          </a:p>
        </p:txBody>
      </p:sp>
      <p:sp>
        <p:nvSpPr>
          <p:cNvPr id="4" name="Google Shape;1183;p61">
            <a:extLst>
              <a:ext uri="{FF2B5EF4-FFF2-40B4-BE49-F238E27FC236}">
                <a16:creationId xmlns:a16="http://schemas.microsoft.com/office/drawing/2014/main" id="{C6F2FF17-26EC-3F3A-B1CC-30211DF4CCDC}"/>
              </a:ext>
            </a:extLst>
          </p:cNvPr>
          <p:cNvSpPr/>
          <p:nvPr/>
        </p:nvSpPr>
        <p:spPr>
          <a:xfrm>
            <a:off x="2889325" y="4706796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" name="Google Shape;1184;p61">
            <a:extLst>
              <a:ext uri="{FF2B5EF4-FFF2-40B4-BE49-F238E27FC236}">
                <a16:creationId xmlns:a16="http://schemas.microsoft.com/office/drawing/2014/main" id="{A1996CD5-9AD2-3F77-11E5-DE03BFB3D856}"/>
              </a:ext>
            </a:extLst>
          </p:cNvPr>
          <p:cNvSpPr/>
          <p:nvPr/>
        </p:nvSpPr>
        <p:spPr>
          <a:xfrm>
            <a:off x="2889325" y="341497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" name="Google Shape;1185;p61">
            <a:extLst>
              <a:ext uri="{FF2B5EF4-FFF2-40B4-BE49-F238E27FC236}">
                <a16:creationId xmlns:a16="http://schemas.microsoft.com/office/drawing/2014/main" id="{7C2EA833-4EE0-2443-B890-410A483C4871}"/>
              </a:ext>
            </a:extLst>
          </p:cNvPr>
          <p:cNvSpPr/>
          <p:nvPr/>
        </p:nvSpPr>
        <p:spPr>
          <a:xfrm>
            <a:off x="3808150" y="418202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" name="Google Shape;1186;p61">
            <a:extLst>
              <a:ext uri="{FF2B5EF4-FFF2-40B4-BE49-F238E27FC236}">
                <a16:creationId xmlns:a16="http://schemas.microsoft.com/office/drawing/2014/main" id="{05E11CD3-E3AE-342A-1D5B-C07B85B02100}"/>
              </a:ext>
            </a:extLst>
          </p:cNvPr>
          <p:cNvSpPr/>
          <p:nvPr/>
        </p:nvSpPr>
        <p:spPr>
          <a:xfrm>
            <a:off x="4726975" y="4706796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" name="Google Shape;1187;p61">
            <a:extLst>
              <a:ext uri="{FF2B5EF4-FFF2-40B4-BE49-F238E27FC236}">
                <a16:creationId xmlns:a16="http://schemas.microsoft.com/office/drawing/2014/main" id="{F9D909C3-3C30-600E-A695-99FAC5D0CBFC}"/>
              </a:ext>
            </a:extLst>
          </p:cNvPr>
          <p:cNvSpPr/>
          <p:nvPr/>
        </p:nvSpPr>
        <p:spPr>
          <a:xfrm>
            <a:off x="4726975" y="341497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 dirty="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2400"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" name="Google Shape;1188;p61">
            <a:extLst>
              <a:ext uri="{FF2B5EF4-FFF2-40B4-BE49-F238E27FC236}">
                <a16:creationId xmlns:a16="http://schemas.microsoft.com/office/drawing/2014/main" id="{5C98D3EE-3398-CB7E-C964-1EDFD69AFFE9}"/>
              </a:ext>
            </a:extLst>
          </p:cNvPr>
          <p:cNvSpPr/>
          <p:nvPr/>
        </p:nvSpPr>
        <p:spPr>
          <a:xfrm>
            <a:off x="3808150" y="281107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0" name="Google Shape;1189;p61">
            <a:extLst>
              <a:ext uri="{FF2B5EF4-FFF2-40B4-BE49-F238E27FC236}">
                <a16:creationId xmlns:a16="http://schemas.microsoft.com/office/drawing/2014/main" id="{C88FA083-A439-EB12-C2CB-C411EC69DC62}"/>
              </a:ext>
            </a:extLst>
          </p:cNvPr>
          <p:cNvSpPr/>
          <p:nvPr/>
        </p:nvSpPr>
        <p:spPr>
          <a:xfrm>
            <a:off x="5827925" y="341497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" name="Google Shape;1190;p61">
            <a:extLst>
              <a:ext uri="{FF2B5EF4-FFF2-40B4-BE49-F238E27FC236}">
                <a16:creationId xmlns:a16="http://schemas.microsoft.com/office/drawing/2014/main" id="{E893A74C-0281-73AE-BCA4-E9AA5B5D7250}"/>
              </a:ext>
            </a:extLst>
          </p:cNvPr>
          <p:cNvCxnSpPr>
            <a:endCxn id="5" idx="4"/>
          </p:cNvCxnSpPr>
          <p:nvPr/>
        </p:nvCxnSpPr>
        <p:spPr>
          <a:xfrm rot="10800000">
            <a:off x="3191275" y="4018871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1191;p61">
            <a:extLst>
              <a:ext uri="{FF2B5EF4-FFF2-40B4-BE49-F238E27FC236}">
                <a16:creationId xmlns:a16="http://schemas.microsoft.com/office/drawing/2014/main" id="{86FBAF5C-6364-33BD-D492-58CA944082B7}"/>
              </a:ext>
            </a:extLst>
          </p:cNvPr>
          <p:cNvCxnSpPr>
            <a:cxnSpLocks/>
            <a:stCxn id="4" idx="6"/>
            <a:endCxn id="6" idx="3"/>
          </p:cNvCxnSpPr>
          <p:nvPr/>
        </p:nvCxnSpPr>
        <p:spPr>
          <a:xfrm flipV="1">
            <a:off x="3493225" y="4697482"/>
            <a:ext cx="403364" cy="31126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1192;p61">
            <a:extLst>
              <a:ext uri="{FF2B5EF4-FFF2-40B4-BE49-F238E27FC236}">
                <a16:creationId xmlns:a16="http://schemas.microsoft.com/office/drawing/2014/main" id="{A0D20650-6436-3F69-AC23-0540F25B8586}"/>
              </a:ext>
            </a:extLst>
          </p:cNvPr>
          <p:cNvCxnSpPr>
            <a:stCxn id="6" idx="1"/>
            <a:endCxn id="5" idx="5"/>
          </p:cNvCxnSpPr>
          <p:nvPr/>
        </p:nvCxnSpPr>
        <p:spPr>
          <a:xfrm rot="10800000">
            <a:off x="3404889" y="3930560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1193;p61">
            <a:extLst>
              <a:ext uri="{FF2B5EF4-FFF2-40B4-BE49-F238E27FC236}">
                <a16:creationId xmlns:a16="http://schemas.microsoft.com/office/drawing/2014/main" id="{5F397555-D698-E5A3-2FB6-53F1127BCFA2}"/>
              </a:ext>
            </a:extLst>
          </p:cNvPr>
          <p:cNvCxnSpPr>
            <a:stCxn id="5" idx="7"/>
            <a:endCxn id="9" idx="2"/>
          </p:cNvCxnSpPr>
          <p:nvPr/>
        </p:nvCxnSpPr>
        <p:spPr>
          <a:xfrm rot="10800000" flipH="1">
            <a:off x="3404786" y="311311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Google Shape;1194;p61">
            <a:extLst>
              <a:ext uri="{FF2B5EF4-FFF2-40B4-BE49-F238E27FC236}">
                <a16:creationId xmlns:a16="http://schemas.microsoft.com/office/drawing/2014/main" id="{5A1C0A73-AF90-3D25-739B-021E670908FB}"/>
              </a:ext>
            </a:extLst>
          </p:cNvPr>
          <p:cNvCxnSpPr>
            <a:stCxn id="6" idx="7"/>
            <a:endCxn id="8" idx="3"/>
          </p:cNvCxnSpPr>
          <p:nvPr/>
        </p:nvCxnSpPr>
        <p:spPr>
          <a:xfrm rot="10800000" flipH="1">
            <a:off x="4323611" y="3930560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1195;p61">
            <a:extLst>
              <a:ext uri="{FF2B5EF4-FFF2-40B4-BE49-F238E27FC236}">
                <a16:creationId xmlns:a16="http://schemas.microsoft.com/office/drawing/2014/main" id="{016148C7-E900-CD2C-D3B4-8016A9A42D43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4323611" y="4697482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1196;p61">
            <a:extLst>
              <a:ext uri="{FF2B5EF4-FFF2-40B4-BE49-F238E27FC236}">
                <a16:creationId xmlns:a16="http://schemas.microsoft.com/office/drawing/2014/main" id="{8ADAEFFC-6B71-2956-A015-581D8C72A44F}"/>
              </a:ext>
            </a:extLst>
          </p:cNvPr>
          <p:cNvCxnSpPr>
            <a:stCxn id="7" idx="0"/>
            <a:endCxn id="8" idx="4"/>
          </p:cNvCxnSpPr>
          <p:nvPr/>
        </p:nvCxnSpPr>
        <p:spPr>
          <a:xfrm rot="10800000">
            <a:off x="5028925" y="4018896"/>
            <a:ext cx="0" cy="6879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1197;p61">
            <a:extLst>
              <a:ext uri="{FF2B5EF4-FFF2-40B4-BE49-F238E27FC236}">
                <a16:creationId xmlns:a16="http://schemas.microsoft.com/office/drawing/2014/main" id="{8841F2B2-2D08-B7B0-E694-04DBB8E870EF}"/>
              </a:ext>
            </a:extLst>
          </p:cNvPr>
          <p:cNvCxnSpPr>
            <a:stCxn id="9" idx="6"/>
            <a:endCxn id="8" idx="1"/>
          </p:cNvCxnSpPr>
          <p:nvPr/>
        </p:nvCxnSpPr>
        <p:spPr>
          <a:xfrm>
            <a:off x="4412050" y="3113021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1198;p61">
            <a:extLst>
              <a:ext uri="{FF2B5EF4-FFF2-40B4-BE49-F238E27FC236}">
                <a16:creationId xmlns:a16="http://schemas.microsoft.com/office/drawing/2014/main" id="{4B927915-8E85-AEB5-A95A-5EFF5EF3BD52}"/>
              </a:ext>
            </a:extLst>
          </p:cNvPr>
          <p:cNvCxnSpPr>
            <a:stCxn id="10" idx="2"/>
            <a:endCxn id="8" idx="6"/>
          </p:cNvCxnSpPr>
          <p:nvPr/>
        </p:nvCxnSpPr>
        <p:spPr>
          <a:xfrm rot="10800000">
            <a:off x="5330825" y="3716921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4415838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F52E3-7BA9-5AEF-BDCE-3E263EF32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graphicFrame>
        <p:nvGraphicFramePr>
          <p:cNvPr id="4" name="Google Shape;519;p34">
            <a:extLst>
              <a:ext uri="{FF2B5EF4-FFF2-40B4-BE49-F238E27FC236}">
                <a16:creationId xmlns:a16="http://schemas.microsoft.com/office/drawing/2014/main" id="{07A20E22-C27C-1AEE-B835-EE91E8E731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48591"/>
              </p:ext>
            </p:extLst>
          </p:nvPr>
        </p:nvGraphicFramePr>
        <p:xfrm>
          <a:off x="7671765" y="2873334"/>
          <a:ext cx="3092700" cy="2407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Vertex</a:t>
                      </a:r>
                      <a:endParaRPr sz="200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distTo</a:t>
                      </a:r>
                      <a:endParaRPr sz="20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edgeTo</a:t>
                      </a:r>
                      <a:endParaRPr sz="200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sz="200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SE" sz="2000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sz="200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trike="sngStrike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SE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trike="sngStrike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C</a:t>
                      </a:r>
                      <a:endParaRPr lang="en-SE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</a:t>
                      </a:r>
                      <a:endParaRPr sz="200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SE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SE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sz="200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SE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SE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</a:t>
                      </a:r>
                      <a:endParaRPr sz="200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trike="sngStrike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en-SE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strike="sng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B</a:t>
                      </a:r>
                      <a:endParaRPr lang="en-SE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Google Shape;1040;p43">
            <a:extLst>
              <a:ext uri="{FF2B5EF4-FFF2-40B4-BE49-F238E27FC236}">
                <a16:creationId xmlns:a16="http://schemas.microsoft.com/office/drawing/2014/main" id="{2A04A53F-533B-5FC3-ABA4-5319A83EB2D2}"/>
              </a:ext>
            </a:extLst>
          </p:cNvPr>
          <p:cNvSpPr txBox="1">
            <a:spLocks/>
          </p:cNvSpPr>
          <p:nvPr/>
        </p:nvSpPr>
        <p:spPr>
          <a:xfrm>
            <a:off x="6762516" y="1378706"/>
            <a:ext cx="5234330" cy="119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en-GB" sz="2000" dirty="0">
                <a:latin typeface="Quattrocento Sans" panose="020B0502050000020003" pitchFamily="34" charset="0"/>
              </a:rPr>
              <a:t>At exam time, you will be given a graph with a start node (A), and required to fill in this table, crossing out old items as you find a shortcut path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F953B65A-B434-8F3A-7FCD-8C95F7886AA8}"/>
              </a:ext>
            </a:extLst>
          </p:cNvPr>
          <p:cNvGrpSpPr>
            <a:grpSpLocks/>
          </p:cNvGrpSpPr>
          <p:nvPr/>
        </p:nvGrpSpPr>
        <p:grpSpPr bwMode="auto">
          <a:xfrm>
            <a:off x="2349983" y="3452273"/>
            <a:ext cx="533400" cy="533400"/>
            <a:chOff x="1824" y="2736"/>
            <a:chExt cx="336" cy="336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FCDC251A-0B87-6889-60A7-57F4BA011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1BF1CA98-9A07-2889-1AC5-84657318F0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041A1054-4116-1D7E-A1DD-160DC2E9F874}"/>
              </a:ext>
            </a:extLst>
          </p:cNvPr>
          <p:cNvGrpSpPr>
            <a:grpSpLocks/>
          </p:cNvGrpSpPr>
          <p:nvPr/>
        </p:nvGrpSpPr>
        <p:grpSpPr bwMode="auto">
          <a:xfrm>
            <a:off x="3492983" y="2537873"/>
            <a:ext cx="533400" cy="533400"/>
            <a:chOff x="1824" y="2736"/>
            <a:chExt cx="336" cy="336"/>
          </a:xfrm>
        </p:grpSpPr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498DF99C-5274-DB7C-87C8-3F76FE636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67D49405-2659-CE38-989F-6C9508A1CE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12" name="Group 10">
            <a:extLst>
              <a:ext uri="{FF2B5EF4-FFF2-40B4-BE49-F238E27FC236}">
                <a16:creationId xmlns:a16="http://schemas.microsoft.com/office/drawing/2014/main" id="{F00021F1-2E16-E4E9-F7B9-0DEBEF8FBA86}"/>
              </a:ext>
            </a:extLst>
          </p:cNvPr>
          <p:cNvGrpSpPr>
            <a:grpSpLocks/>
          </p:cNvGrpSpPr>
          <p:nvPr/>
        </p:nvGrpSpPr>
        <p:grpSpPr bwMode="auto">
          <a:xfrm>
            <a:off x="3492983" y="4214273"/>
            <a:ext cx="533400" cy="533400"/>
            <a:chOff x="1824" y="2736"/>
            <a:chExt cx="336" cy="336"/>
          </a:xfrm>
        </p:grpSpPr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A6651D73-5058-E44B-25F9-4E58E6BCF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4" name="Text Box 12">
              <a:extLst>
                <a:ext uri="{FF2B5EF4-FFF2-40B4-BE49-F238E27FC236}">
                  <a16:creationId xmlns:a16="http://schemas.microsoft.com/office/drawing/2014/main" id="{6E2605C1-6E5C-2C2C-C8D9-F0A861761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15" name="Group 13">
            <a:extLst>
              <a:ext uri="{FF2B5EF4-FFF2-40B4-BE49-F238E27FC236}">
                <a16:creationId xmlns:a16="http://schemas.microsoft.com/office/drawing/2014/main" id="{FAEC5C6A-B3A7-C2E8-3C69-CE92B3BF7637}"/>
              </a:ext>
            </a:extLst>
          </p:cNvPr>
          <p:cNvGrpSpPr>
            <a:grpSpLocks/>
          </p:cNvGrpSpPr>
          <p:nvPr/>
        </p:nvGrpSpPr>
        <p:grpSpPr bwMode="auto">
          <a:xfrm>
            <a:off x="5016983" y="4214273"/>
            <a:ext cx="533400" cy="533400"/>
            <a:chOff x="1824" y="2736"/>
            <a:chExt cx="336" cy="336"/>
          </a:xfrm>
        </p:grpSpPr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FF921C3F-4428-EA78-F785-E1245DEBD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266ADAEC-85CB-C28B-60CE-B120FFB773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18" name="Group 16">
            <a:extLst>
              <a:ext uri="{FF2B5EF4-FFF2-40B4-BE49-F238E27FC236}">
                <a16:creationId xmlns:a16="http://schemas.microsoft.com/office/drawing/2014/main" id="{53668FF5-A926-9F06-9863-DB09C190C223}"/>
              </a:ext>
            </a:extLst>
          </p:cNvPr>
          <p:cNvGrpSpPr>
            <a:grpSpLocks/>
          </p:cNvGrpSpPr>
          <p:nvPr/>
        </p:nvGrpSpPr>
        <p:grpSpPr bwMode="auto">
          <a:xfrm>
            <a:off x="5016983" y="2537873"/>
            <a:ext cx="533400" cy="533400"/>
            <a:chOff x="1824" y="2736"/>
            <a:chExt cx="336" cy="336"/>
          </a:xfrm>
        </p:grpSpPr>
        <p:sp>
          <p:nvSpPr>
            <p:cNvPr id="19" name="Oval 17">
              <a:extLst>
                <a:ext uri="{FF2B5EF4-FFF2-40B4-BE49-F238E27FC236}">
                  <a16:creationId xmlns:a16="http://schemas.microsoft.com/office/drawing/2014/main" id="{86CD7996-9F30-A63C-A5CE-233AAD1A2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C5B61BE2-8DD6-1120-26FA-9D1285301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21" name="Line 19">
            <a:extLst>
              <a:ext uri="{FF2B5EF4-FFF2-40B4-BE49-F238E27FC236}">
                <a16:creationId xmlns:a16="http://schemas.microsoft.com/office/drawing/2014/main" id="{7586E91E-99D7-38E8-F471-F7E9ADE381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07183" y="2918873"/>
            <a:ext cx="685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9BEFA3EA-915C-C8EE-7026-AF410A4A6F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7183" y="3909473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3FE5A1E5-FF9D-A09E-C200-EFCE98B189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6383" y="4519073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18CFB921-8D28-C461-4A16-FC8A1704A6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21783" y="3071273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09C0892D-DB1A-3146-D7B5-7B450257F9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97783" y="3071273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AEE0D2D5-E567-5E33-56E5-154357405C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6383" y="2766473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5F758167-98B8-BC7A-7DB6-DEF3048F22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0183" y="2995073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1A9B2123-A720-1DD4-A52B-A74785BAA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7183" y="4152361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88E274D2-42FA-D05D-22C6-F5DF92945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983" y="3452274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850E0699-8EB5-3E58-AAC2-05454A572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7183" y="2842674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507128D5-D141-DF56-C792-76DF30B6F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7383" y="2385474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0B2D25C7-F939-F747-8D44-2397BF857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983" y="3390361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0EA69D5C-34BC-73F5-26F2-68F5018E2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3583" y="3237961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8CDA1C51-8E4C-32CC-6BD5-2A337DF14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7383" y="4533361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40" name="Google Shape;866;p40">
            <a:extLst>
              <a:ext uri="{FF2B5EF4-FFF2-40B4-BE49-F238E27FC236}">
                <a16:creationId xmlns:a16="http://schemas.microsoft.com/office/drawing/2014/main" id="{AB6968A2-3739-BE44-7B85-BB6662FEA13E}"/>
              </a:ext>
            </a:extLst>
          </p:cNvPr>
          <p:cNvSpPr txBox="1">
            <a:spLocks/>
          </p:cNvSpPr>
          <p:nvPr/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Quattrocento Sans"/>
              <a:buNone/>
              <a:defRPr sz="4300" b="0" i="0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dirty="0"/>
              <a:t>Dijkstra’s Algo: ANS</a:t>
            </a:r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6D42FC9A-C678-44EC-980A-7A404F986251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40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4445354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19CC6-6A58-536E-6009-2AD062697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7F851B0-E1F9-4846-440A-074CEAA471EC}"/>
              </a:ext>
            </a:extLst>
          </p:cNvPr>
          <p:cNvSpPr txBox="1">
            <a:spLocks/>
          </p:cNvSpPr>
          <p:nvPr/>
        </p:nvSpPr>
        <p:spPr>
          <a:xfrm>
            <a:off x="754312" y="321370"/>
            <a:ext cx="11016359" cy="1014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5100" dirty="0">
                <a:solidFill>
                  <a:srgbClr val="0C0C0C"/>
                </a:solidFill>
                <a:latin typeface="Quattrocento Sans"/>
              </a:rPr>
              <a:t>Dijkstra’s Algo: find shortest paths starting from source vertex S for </a:t>
            </a:r>
            <a:r>
              <a:rPr lang="en-GB" sz="4600" dirty="0">
                <a:solidFill>
                  <a:srgbClr val="0C0C0C"/>
                </a:solidFill>
                <a:latin typeface="Quattrocento Sans"/>
              </a:rPr>
              <a:t>the undirected graph</a:t>
            </a:r>
            <a:endParaRPr lang="en-SE" sz="4600" dirty="0">
              <a:solidFill>
                <a:srgbClr val="0C0C0C"/>
              </a:solidFill>
              <a:latin typeface="Quattrocento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6DAA9C-B72E-3DF8-1E0F-21461EC38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33963"/>
            <a:ext cx="10342469" cy="405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297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4AC9EB-BB56-5E0F-6F27-429BE5F2E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2674" y="1914987"/>
            <a:ext cx="10154865" cy="40584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Google Shape;519;p34">
                <a:extLst>
                  <a:ext uri="{FF2B5EF4-FFF2-40B4-BE49-F238E27FC236}">
                    <a16:creationId xmlns:a16="http://schemas.microsoft.com/office/drawing/2014/main" id="{74810567-02D7-063D-172A-144FBFBFF3E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03580990"/>
                  </p:ext>
                </p:extLst>
              </p:nvPr>
            </p:nvGraphicFramePr>
            <p:xfrm>
              <a:off x="7671765" y="2873334"/>
              <a:ext cx="3092700" cy="262126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Font typeface="Arial"/>
                            <a:buNone/>
                          </a:pPr>
                          <a:r>
                            <a:rPr lang="en-US" sz="2000">
                              <a:solidFill>
                                <a:schemeClr val="lt1"/>
                              </a:solidFill>
                              <a:latin typeface="Quattrocento Sans"/>
                              <a:ea typeface="Quattrocento Sans"/>
                              <a:cs typeface="Quattrocento Sans"/>
                              <a:sym typeface="Quattrocento Sans"/>
                            </a:rPr>
                            <a:t>Vertex</a:t>
                          </a:r>
                          <a:endParaRPr sz="200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endParaRPr>
                        </a:p>
                      </a:txBody>
                      <a:tcPr marL="60950" marR="60950" marT="60950" marB="60950" anchor="ctr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000" dirty="0">
                              <a:solidFill>
                                <a:schemeClr val="lt1"/>
                              </a:solidFill>
                              <a:latin typeface="Quattrocento Sans"/>
                              <a:ea typeface="Quattrocento Sans"/>
                              <a:cs typeface="Quattrocento Sans"/>
                              <a:sym typeface="Quattrocento Sans"/>
                            </a:rPr>
                            <a:t>SD</a:t>
                          </a:r>
                          <a:endParaRPr sz="20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endParaRPr>
                        </a:p>
                      </a:txBody>
                      <a:tcPr marL="60950" marR="60950" marT="60950" marB="60950" anchor="ctr"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000" dirty="0">
                              <a:solidFill>
                                <a:schemeClr val="lt1"/>
                              </a:solidFill>
                              <a:latin typeface="Quattrocento Sans"/>
                              <a:ea typeface="Quattrocento Sans"/>
                              <a:cs typeface="Quattrocento Sans"/>
                              <a:sym typeface="Quattrocento Sans"/>
                            </a:rPr>
                            <a:t>PN</a:t>
                          </a:r>
                          <a:endParaRPr sz="20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endParaRPr>
                        </a:p>
                      </a:txBody>
                      <a:tcPr marL="60950" marR="60950" marT="60950" marB="60950" anchor="ctr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trike="sngStrike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GB" strike="sngStrike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 4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trike="sngStrike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GB" strike="sngStrike" dirty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 R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U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401273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Google Shape;519;p34">
                <a:extLst>
                  <a:ext uri="{FF2B5EF4-FFF2-40B4-BE49-F238E27FC236}">
                    <a16:creationId xmlns:a16="http://schemas.microsoft.com/office/drawing/2014/main" id="{74810567-02D7-063D-172A-144FBFBFF3E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03580990"/>
                  </p:ext>
                </p:extLst>
              </p:nvPr>
            </p:nvGraphicFramePr>
            <p:xfrm>
              <a:off x="7671765" y="2873334"/>
              <a:ext cx="3092700" cy="262126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267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Font typeface="Arial"/>
                            <a:buNone/>
                          </a:pPr>
                          <a:r>
                            <a:rPr lang="en-US" sz="2000">
                              <a:solidFill>
                                <a:schemeClr val="lt1"/>
                              </a:solidFill>
                              <a:latin typeface="Quattrocento Sans"/>
                              <a:ea typeface="Quattrocento Sans"/>
                              <a:cs typeface="Quattrocento Sans"/>
                              <a:sym typeface="Quattrocento Sans"/>
                            </a:rPr>
                            <a:t>Vertex</a:t>
                          </a:r>
                          <a:endParaRPr sz="200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endParaRPr>
                        </a:p>
                      </a:txBody>
                      <a:tcPr marL="60950" marR="60950" marT="60950" marB="60950" anchor="ctr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000" dirty="0">
                              <a:solidFill>
                                <a:schemeClr val="lt1"/>
                              </a:solidFill>
                              <a:latin typeface="Quattrocento Sans"/>
                              <a:ea typeface="Quattrocento Sans"/>
                              <a:cs typeface="Quattrocento Sans"/>
                              <a:sym typeface="Quattrocento Sans"/>
                            </a:rPr>
                            <a:t>SD</a:t>
                          </a:r>
                          <a:endParaRPr sz="20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endParaRPr>
                        </a:p>
                      </a:txBody>
                      <a:tcPr marL="60950" marR="60950" marT="60950" marB="60950" anchor="ctr"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000" dirty="0">
                              <a:solidFill>
                                <a:schemeClr val="lt1"/>
                              </a:solidFill>
                              <a:latin typeface="Quattrocento Sans"/>
                              <a:ea typeface="Quattrocento Sans"/>
                              <a:cs typeface="Quattrocento Sans"/>
                              <a:sym typeface="Quattrocento Sans"/>
                            </a:rPr>
                            <a:t>PN</a:t>
                          </a:r>
                          <a:endParaRPr sz="20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endParaRPr>
                        </a:p>
                      </a:txBody>
                      <a:tcPr marL="60950" marR="60950" marT="60950" marB="60950" anchor="ctr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100000" t="-221667" r="-100588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trike="sngStrike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GB" strike="sngStrike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 4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trike="sngStrike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GB" strike="sngStrike" dirty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 R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U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40127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85365B9-DC44-FF4E-63D6-07F1B16924A4}"/>
              </a:ext>
            </a:extLst>
          </p:cNvPr>
          <p:cNvSpPr txBox="1">
            <a:spLocks/>
          </p:cNvSpPr>
          <p:nvPr/>
        </p:nvSpPr>
        <p:spPr>
          <a:xfrm>
            <a:off x="754312" y="321370"/>
            <a:ext cx="11016359" cy="1014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5100" dirty="0">
                <a:solidFill>
                  <a:srgbClr val="0C0C0C"/>
                </a:solidFill>
                <a:latin typeface="Quattrocento Sans"/>
              </a:rPr>
              <a:t>Dijkstra’s Algo: find shortest paths starting from source vertex P for </a:t>
            </a:r>
            <a:r>
              <a:rPr lang="en-GB" sz="4600" dirty="0">
                <a:solidFill>
                  <a:srgbClr val="0C0C0C"/>
                </a:solidFill>
                <a:latin typeface="Quattrocento Sans"/>
              </a:rPr>
              <a:t>the directed graph</a:t>
            </a:r>
            <a:endParaRPr lang="en-SE" sz="4600" dirty="0">
              <a:solidFill>
                <a:srgbClr val="0C0C0C"/>
              </a:solidFill>
              <a:latin typeface="Quattrocento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80CDA-EC77-DAFC-A481-AAD1A97C49A1}"/>
              </a:ext>
            </a:extLst>
          </p:cNvPr>
          <p:cNvSpPr txBox="1"/>
          <p:nvPr/>
        </p:nvSpPr>
        <p:spPr>
          <a:xfrm>
            <a:off x="7567593" y="2094562"/>
            <a:ext cx="3474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Visit order: </a:t>
            </a:r>
            <a:r>
              <a:rPr lang="pt-BR" sz="2000" dirty="0"/>
              <a:t>P, Q, R, U, S, T</a:t>
            </a:r>
            <a:endParaRPr lang="en-SE" sz="2000" dirty="0"/>
          </a:p>
        </p:txBody>
      </p:sp>
    </p:spTree>
    <p:extLst>
      <p:ext uri="{BB962C8B-B14F-4D97-AF65-F5344CB8AC3E}">
        <p14:creationId xmlns:p14="http://schemas.microsoft.com/office/powerpoint/2010/main" val="421168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5097F-A200-68B3-3C40-8DF991047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2DDAE-94B9-8E00-0144-A7D5037A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Q2. Adjacency matrix and adjacency list ANS 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A63AD-41A4-48E9-EA4C-ECD43A5FF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5" y="1568275"/>
            <a:ext cx="9371700" cy="1477285"/>
          </a:xfrm>
        </p:spPr>
        <p:txBody>
          <a:bodyPr/>
          <a:lstStyle/>
          <a:p>
            <a:r>
              <a:rPr lang="en-GB" dirty="0"/>
              <a:t>Write out the adjacency matrix and adjacency list for the directed graph. </a:t>
            </a:r>
          </a:p>
          <a:p>
            <a:endParaRPr lang="en-SE" dirty="0"/>
          </a:p>
        </p:txBody>
      </p:sp>
      <p:sp>
        <p:nvSpPr>
          <p:cNvPr id="4" name="Google Shape;1183;p61">
            <a:extLst>
              <a:ext uri="{FF2B5EF4-FFF2-40B4-BE49-F238E27FC236}">
                <a16:creationId xmlns:a16="http://schemas.microsoft.com/office/drawing/2014/main" id="{A86D97FA-0109-3555-900B-880B9F265D14}"/>
              </a:ext>
            </a:extLst>
          </p:cNvPr>
          <p:cNvSpPr/>
          <p:nvPr/>
        </p:nvSpPr>
        <p:spPr>
          <a:xfrm>
            <a:off x="157699" y="4748069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" name="Google Shape;1184;p61">
            <a:extLst>
              <a:ext uri="{FF2B5EF4-FFF2-40B4-BE49-F238E27FC236}">
                <a16:creationId xmlns:a16="http://schemas.microsoft.com/office/drawing/2014/main" id="{1182D9BB-73C0-BDCF-40F5-5089B8A22EF6}"/>
              </a:ext>
            </a:extLst>
          </p:cNvPr>
          <p:cNvSpPr/>
          <p:nvPr/>
        </p:nvSpPr>
        <p:spPr>
          <a:xfrm>
            <a:off x="157699" y="345624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" name="Google Shape;1185;p61">
            <a:extLst>
              <a:ext uri="{FF2B5EF4-FFF2-40B4-BE49-F238E27FC236}">
                <a16:creationId xmlns:a16="http://schemas.microsoft.com/office/drawing/2014/main" id="{5B5897AE-E55E-4A56-2E3F-1E44F61B444C}"/>
              </a:ext>
            </a:extLst>
          </p:cNvPr>
          <p:cNvSpPr/>
          <p:nvPr/>
        </p:nvSpPr>
        <p:spPr>
          <a:xfrm>
            <a:off x="1076524" y="422329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" name="Google Shape;1186;p61">
            <a:extLst>
              <a:ext uri="{FF2B5EF4-FFF2-40B4-BE49-F238E27FC236}">
                <a16:creationId xmlns:a16="http://schemas.microsoft.com/office/drawing/2014/main" id="{1A2780B5-BCAA-134B-3EA7-4CC948225168}"/>
              </a:ext>
            </a:extLst>
          </p:cNvPr>
          <p:cNvSpPr/>
          <p:nvPr/>
        </p:nvSpPr>
        <p:spPr>
          <a:xfrm>
            <a:off x="1995349" y="4748069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" name="Google Shape;1187;p61">
            <a:extLst>
              <a:ext uri="{FF2B5EF4-FFF2-40B4-BE49-F238E27FC236}">
                <a16:creationId xmlns:a16="http://schemas.microsoft.com/office/drawing/2014/main" id="{E21A36E7-3953-6339-9ED3-D51F8AC636E3}"/>
              </a:ext>
            </a:extLst>
          </p:cNvPr>
          <p:cNvSpPr/>
          <p:nvPr/>
        </p:nvSpPr>
        <p:spPr>
          <a:xfrm>
            <a:off x="1995349" y="345624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 dirty="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2400"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" name="Google Shape;1188;p61">
            <a:extLst>
              <a:ext uri="{FF2B5EF4-FFF2-40B4-BE49-F238E27FC236}">
                <a16:creationId xmlns:a16="http://schemas.microsoft.com/office/drawing/2014/main" id="{12D76826-2F19-CCD7-5C97-DE2F720B973E}"/>
              </a:ext>
            </a:extLst>
          </p:cNvPr>
          <p:cNvSpPr/>
          <p:nvPr/>
        </p:nvSpPr>
        <p:spPr>
          <a:xfrm>
            <a:off x="1076524" y="285234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0" name="Google Shape;1189;p61">
            <a:extLst>
              <a:ext uri="{FF2B5EF4-FFF2-40B4-BE49-F238E27FC236}">
                <a16:creationId xmlns:a16="http://schemas.microsoft.com/office/drawing/2014/main" id="{3BD3CDB1-150F-94C9-FD9E-13AFA2728F13}"/>
              </a:ext>
            </a:extLst>
          </p:cNvPr>
          <p:cNvSpPr/>
          <p:nvPr/>
        </p:nvSpPr>
        <p:spPr>
          <a:xfrm>
            <a:off x="3096299" y="345624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" name="Google Shape;1190;p61">
            <a:extLst>
              <a:ext uri="{FF2B5EF4-FFF2-40B4-BE49-F238E27FC236}">
                <a16:creationId xmlns:a16="http://schemas.microsoft.com/office/drawing/2014/main" id="{A2F1886E-66FA-EE6F-C9CA-651FD952D6BA}"/>
              </a:ext>
            </a:extLst>
          </p:cNvPr>
          <p:cNvCxnSpPr>
            <a:endCxn id="5" idx="4"/>
          </p:cNvCxnSpPr>
          <p:nvPr/>
        </p:nvCxnSpPr>
        <p:spPr>
          <a:xfrm rot="10800000">
            <a:off x="459649" y="4060144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191;p61">
            <a:extLst>
              <a:ext uri="{FF2B5EF4-FFF2-40B4-BE49-F238E27FC236}">
                <a16:creationId xmlns:a16="http://schemas.microsoft.com/office/drawing/2014/main" id="{BE607D24-F060-EA52-FEA6-07435BF72EDC}"/>
              </a:ext>
            </a:extLst>
          </p:cNvPr>
          <p:cNvCxnSpPr>
            <a:cxnSpLocks/>
            <a:stCxn id="4" idx="6"/>
            <a:endCxn id="6" idx="3"/>
          </p:cNvCxnSpPr>
          <p:nvPr/>
        </p:nvCxnSpPr>
        <p:spPr>
          <a:xfrm flipV="1">
            <a:off x="761599" y="4738755"/>
            <a:ext cx="403364" cy="31126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192;p61">
            <a:extLst>
              <a:ext uri="{FF2B5EF4-FFF2-40B4-BE49-F238E27FC236}">
                <a16:creationId xmlns:a16="http://schemas.microsoft.com/office/drawing/2014/main" id="{D087AE05-DC9F-D763-9C1C-DBE111E3A20A}"/>
              </a:ext>
            </a:extLst>
          </p:cNvPr>
          <p:cNvCxnSpPr>
            <a:stCxn id="6" idx="1"/>
            <a:endCxn id="5" idx="5"/>
          </p:cNvCxnSpPr>
          <p:nvPr/>
        </p:nvCxnSpPr>
        <p:spPr>
          <a:xfrm rot="10800000">
            <a:off x="673263" y="3971833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193;p61">
            <a:extLst>
              <a:ext uri="{FF2B5EF4-FFF2-40B4-BE49-F238E27FC236}">
                <a16:creationId xmlns:a16="http://schemas.microsoft.com/office/drawing/2014/main" id="{F972FCB3-19A9-21BF-9C07-905FFA9D3B47}"/>
              </a:ext>
            </a:extLst>
          </p:cNvPr>
          <p:cNvCxnSpPr>
            <a:stCxn id="5" idx="7"/>
            <a:endCxn id="9" idx="2"/>
          </p:cNvCxnSpPr>
          <p:nvPr/>
        </p:nvCxnSpPr>
        <p:spPr>
          <a:xfrm rot="10800000" flipH="1">
            <a:off x="673160" y="3154383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194;p61">
            <a:extLst>
              <a:ext uri="{FF2B5EF4-FFF2-40B4-BE49-F238E27FC236}">
                <a16:creationId xmlns:a16="http://schemas.microsoft.com/office/drawing/2014/main" id="{44F8AFEA-6BED-5A22-6E00-181E935B3A6A}"/>
              </a:ext>
            </a:extLst>
          </p:cNvPr>
          <p:cNvCxnSpPr>
            <a:stCxn id="6" idx="7"/>
            <a:endCxn id="8" idx="3"/>
          </p:cNvCxnSpPr>
          <p:nvPr/>
        </p:nvCxnSpPr>
        <p:spPr>
          <a:xfrm rot="10800000" flipH="1">
            <a:off x="1591985" y="3971833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195;p61">
            <a:extLst>
              <a:ext uri="{FF2B5EF4-FFF2-40B4-BE49-F238E27FC236}">
                <a16:creationId xmlns:a16="http://schemas.microsoft.com/office/drawing/2014/main" id="{282CD6C8-8A62-A388-2E1F-3C07CD79FAEB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1591985" y="4738755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196;p61">
            <a:extLst>
              <a:ext uri="{FF2B5EF4-FFF2-40B4-BE49-F238E27FC236}">
                <a16:creationId xmlns:a16="http://schemas.microsoft.com/office/drawing/2014/main" id="{C6FFA1A0-9F99-7DFB-8583-474AB387F8A9}"/>
              </a:ext>
            </a:extLst>
          </p:cNvPr>
          <p:cNvCxnSpPr>
            <a:stCxn id="7" idx="0"/>
            <a:endCxn id="8" idx="4"/>
          </p:cNvCxnSpPr>
          <p:nvPr/>
        </p:nvCxnSpPr>
        <p:spPr>
          <a:xfrm rot="10800000">
            <a:off x="2297299" y="4060169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197;p61">
            <a:extLst>
              <a:ext uri="{FF2B5EF4-FFF2-40B4-BE49-F238E27FC236}">
                <a16:creationId xmlns:a16="http://schemas.microsoft.com/office/drawing/2014/main" id="{1A162509-8302-D9BB-ACCE-D3F974B55AC8}"/>
              </a:ext>
            </a:extLst>
          </p:cNvPr>
          <p:cNvCxnSpPr>
            <a:stCxn id="9" idx="6"/>
            <a:endCxn id="8" idx="1"/>
          </p:cNvCxnSpPr>
          <p:nvPr/>
        </p:nvCxnSpPr>
        <p:spPr>
          <a:xfrm>
            <a:off x="1680424" y="3154294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198;p61">
            <a:extLst>
              <a:ext uri="{FF2B5EF4-FFF2-40B4-BE49-F238E27FC236}">
                <a16:creationId xmlns:a16="http://schemas.microsoft.com/office/drawing/2014/main" id="{2040AEF8-47C8-5768-4D33-675B098D143E}"/>
              </a:ext>
            </a:extLst>
          </p:cNvPr>
          <p:cNvCxnSpPr>
            <a:stCxn id="10" idx="2"/>
            <a:endCxn id="8" idx="6"/>
          </p:cNvCxnSpPr>
          <p:nvPr/>
        </p:nvCxnSpPr>
        <p:spPr>
          <a:xfrm rot="10800000">
            <a:off x="2599199" y="3758194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0" name="Google Shape;433;p29">
            <a:extLst>
              <a:ext uri="{FF2B5EF4-FFF2-40B4-BE49-F238E27FC236}">
                <a16:creationId xmlns:a16="http://schemas.microsoft.com/office/drawing/2014/main" id="{54C8396A-4E98-741D-1BEB-316F88780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7275680"/>
              </p:ext>
            </p:extLst>
          </p:nvPr>
        </p:nvGraphicFramePr>
        <p:xfrm>
          <a:off x="4010310" y="2427493"/>
          <a:ext cx="5460600" cy="37684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0" name="table">
            <a:extLst>
              <a:ext uri="{FF2B5EF4-FFF2-40B4-BE49-F238E27FC236}">
                <a16:creationId xmlns:a16="http://schemas.microsoft.com/office/drawing/2014/main" id="{C4E97459-6FF5-7857-191E-33C27CBC4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752" y="2729369"/>
            <a:ext cx="497100" cy="3371025"/>
          </a:xfrm>
          <a:prstGeom prst="rect">
            <a:avLst/>
          </a:prstGeom>
        </p:spPr>
      </p:pic>
      <p:sp>
        <p:nvSpPr>
          <p:cNvPr id="21" name="Google Shape;1547;p75">
            <a:extLst>
              <a:ext uri="{FF2B5EF4-FFF2-40B4-BE49-F238E27FC236}">
                <a16:creationId xmlns:a16="http://schemas.microsoft.com/office/drawing/2014/main" id="{8B9A0995-1883-959F-B9DD-02415A19C43B}"/>
              </a:ext>
            </a:extLst>
          </p:cNvPr>
          <p:cNvSpPr txBox="1"/>
          <p:nvPr/>
        </p:nvSpPr>
        <p:spPr>
          <a:xfrm>
            <a:off x="10710852" y="2754094"/>
            <a:ext cx="6039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B, D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2" name="Google Shape;1548;p75">
            <a:extLst>
              <a:ext uri="{FF2B5EF4-FFF2-40B4-BE49-F238E27FC236}">
                <a16:creationId xmlns:a16="http://schemas.microsoft.com/office/drawing/2014/main" id="{6BB37DC9-9E9F-328B-E520-E8D6D9F574C4}"/>
              </a:ext>
            </a:extLst>
          </p:cNvPr>
          <p:cNvSpPr txBox="1"/>
          <p:nvPr/>
        </p:nvSpPr>
        <p:spPr>
          <a:xfrm>
            <a:off x="10710852" y="3236769"/>
            <a:ext cx="7635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A, C, D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3" name="Google Shape;1549;p75">
            <a:extLst>
              <a:ext uri="{FF2B5EF4-FFF2-40B4-BE49-F238E27FC236}">
                <a16:creationId xmlns:a16="http://schemas.microsoft.com/office/drawing/2014/main" id="{B6D10375-C63B-FE16-A9BE-D040C19B9863}"/>
              </a:ext>
            </a:extLst>
          </p:cNvPr>
          <p:cNvSpPr txBox="1"/>
          <p:nvPr/>
        </p:nvSpPr>
        <p:spPr>
          <a:xfrm>
            <a:off x="10710852" y="3719444"/>
            <a:ext cx="7155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 dirty="0">
                <a:latin typeface="Catamaran"/>
                <a:ea typeface="Catamaran"/>
                <a:cs typeface="Catamaran"/>
                <a:sym typeface="Catamaran"/>
              </a:rPr>
              <a:t>B, F</a:t>
            </a:r>
            <a:endParaRPr sz="1600" kern="1200"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4" name="Google Shape;1550;p75">
            <a:extLst>
              <a:ext uri="{FF2B5EF4-FFF2-40B4-BE49-F238E27FC236}">
                <a16:creationId xmlns:a16="http://schemas.microsoft.com/office/drawing/2014/main" id="{D3077BDB-ED1A-99BD-677F-4B51EE32374B}"/>
              </a:ext>
            </a:extLst>
          </p:cNvPr>
          <p:cNvSpPr txBox="1"/>
          <p:nvPr/>
        </p:nvSpPr>
        <p:spPr>
          <a:xfrm>
            <a:off x="10710852" y="4214794"/>
            <a:ext cx="10209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A, B, E, F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" name="Google Shape;1551;p75">
            <a:extLst>
              <a:ext uri="{FF2B5EF4-FFF2-40B4-BE49-F238E27FC236}">
                <a16:creationId xmlns:a16="http://schemas.microsoft.com/office/drawing/2014/main" id="{BFA5E1D6-1B44-7AF9-D7AD-DD1376B52EA8}"/>
              </a:ext>
            </a:extLst>
          </p:cNvPr>
          <p:cNvSpPr txBox="1"/>
          <p:nvPr/>
        </p:nvSpPr>
        <p:spPr>
          <a:xfrm>
            <a:off x="10710852" y="4710144"/>
            <a:ext cx="6579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D, F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" name="Google Shape;1552;p75">
            <a:extLst>
              <a:ext uri="{FF2B5EF4-FFF2-40B4-BE49-F238E27FC236}">
                <a16:creationId xmlns:a16="http://schemas.microsoft.com/office/drawing/2014/main" id="{E8EFBE6D-082F-BA14-ED84-8A8E87578902}"/>
              </a:ext>
            </a:extLst>
          </p:cNvPr>
          <p:cNvSpPr txBox="1"/>
          <p:nvPr/>
        </p:nvSpPr>
        <p:spPr>
          <a:xfrm>
            <a:off x="10710852" y="5675494"/>
            <a:ext cx="4035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7" name="Google Shape;1553;p75">
            <a:extLst>
              <a:ext uri="{FF2B5EF4-FFF2-40B4-BE49-F238E27FC236}">
                <a16:creationId xmlns:a16="http://schemas.microsoft.com/office/drawing/2014/main" id="{D7FF808A-95A4-D1DF-FB25-3C0621148F50}"/>
              </a:ext>
            </a:extLst>
          </p:cNvPr>
          <p:cNvCxnSpPr/>
          <p:nvPr/>
        </p:nvCxnSpPr>
        <p:spPr>
          <a:xfrm>
            <a:off x="10292652" y="2954194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Google Shape;1554;p75">
            <a:extLst>
              <a:ext uri="{FF2B5EF4-FFF2-40B4-BE49-F238E27FC236}">
                <a16:creationId xmlns:a16="http://schemas.microsoft.com/office/drawing/2014/main" id="{3892680E-2597-B17D-86F5-B722D2DB50D6}"/>
              </a:ext>
            </a:extLst>
          </p:cNvPr>
          <p:cNvCxnSpPr/>
          <p:nvPr/>
        </p:nvCxnSpPr>
        <p:spPr>
          <a:xfrm>
            <a:off x="10292652" y="3436869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1555;p75">
            <a:extLst>
              <a:ext uri="{FF2B5EF4-FFF2-40B4-BE49-F238E27FC236}">
                <a16:creationId xmlns:a16="http://schemas.microsoft.com/office/drawing/2014/main" id="{391C8EFC-CC31-30A5-48A1-EBEE87E0536B}"/>
              </a:ext>
            </a:extLst>
          </p:cNvPr>
          <p:cNvCxnSpPr/>
          <p:nvPr/>
        </p:nvCxnSpPr>
        <p:spPr>
          <a:xfrm>
            <a:off x="10292652" y="3919544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" name="Google Shape;1556;p75">
            <a:extLst>
              <a:ext uri="{FF2B5EF4-FFF2-40B4-BE49-F238E27FC236}">
                <a16:creationId xmlns:a16="http://schemas.microsoft.com/office/drawing/2014/main" id="{817B8CE8-88A5-C88D-DA81-E8C66C64B9FD}"/>
              </a:ext>
            </a:extLst>
          </p:cNvPr>
          <p:cNvCxnSpPr/>
          <p:nvPr/>
        </p:nvCxnSpPr>
        <p:spPr>
          <a:xfrm>
            <a:off x="10292652" y="4414894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" name="Google Shape;1557;p75">
            <a:extLst>
              <a:ext uri="{FF2B5EF4-FFF2-40B4-BE49-F238E27FC236}">
                <a16:creationId xmlns:a16="http://schemas.microsoft.com/office/drawing/2014/main" id="{108C6A30-BEA0-A855-270E-55C705B5E554}"/>
              </a:ext>
            </a:extLst>
          </p:cNvPr>
          <p:cNvCxnSpPr/>
          <p:nvPr/>
        </p:nvCxnSpPr>
        <p:spPr>
          <a:xfrm>
            <a:off x="10292652" y="4910244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Google Shape;1558;p75">
            <a:extLst>
              <a:ext uri="{FF2B5EF4-FFF2-40B4-BE49-F238E27FC236}">
                <a16:creationId xmlns:a16="http://schemas.microsoft.com/office/drawing/2014/main" id="{4756E9D7-898C-E365-1E4A-98A9696BE34A}"/>
              </a:ext>
            </a:extLst>
          </p:cNvPr>
          <p:cNvCxnSpPr/>
          <p:nvPr/>
        </p:nvCxnSpPr>
        <p:spPr>
          <a:xfrm>
            <a:off x="10292652" y="5875594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" name="Google Shape;1559;p75">
            <a:extLst>
              <a:ext uri="{FF2B5EF4-FFF2-40B4-BE49-F238E27FC236}">
                <a16:creationId xmlns:a16="http://schemas.microsoft.com/office/drawing/2014/main" id="{8198DCA9-BAA5-3B83-2E95-47CC8D7AA440}"/>
              </a:ext>
            </a:extLst>
          </p:cNvPr>
          <p:cNvSpPr txBox="1"/>
          <p:nvPr/>
        </p:nvSpPr>
        <p:spPr>
          <a:xfrm>
            <a:off x="10711452" y="5192819"/>
            <a:ext cx="10209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C, D, E, G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34" name="Google Shape;1560;p75">
            <a:extLst>
              <a:ext uri="{FF2B5EF4-FFF2-40B4-BE49-F238E27FC236}">
                <a16:creationId xmlns:a16="http://schemas.microsoft.com/office/drawing/2014/main" id="{86297534-772E-4DC5-EA23-AFDB2E8EA1B8}"/>
              </a:ext>
            </a:extLst>
          </p:cNvPr>
          <p:cNvCxnSpPr/>
          <p:nvPr/>
        </p:nvCxnSpPr>
        <p:spPr>
          <a:xfrm>
            <a:off x="10293252" y="5392919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01051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76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67" name="Google Shape;1567;p76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68" name="Google Shape;1568;p76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69" name="Google Shape;1569;p76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70" name="Google Shape;1570;p76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71" name="Google Shape;1571;p76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72" name="Google Shape;1572;p76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573" name="Google Shape;1573;p76"/>
          <p:cNvCxnSpPr>
            <a:endCxn id="1567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4" name="Google Shape;1574;p76"/>
          <p:cNvCxnSpPr>
            <a:stCxn id="1566" idx="7"/>
            <a:endCxn id="1568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5" name="Google Shape;1575;p76"/>
          <p:cNvCxnSpPr>
            <a:stCxn id="1568" idx="1"/>
            <a:endCxn id="1567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6" name="Google Shape;1576;p76"/>
          <p:cNvCxnSpPr>
            <a:stCxn id="1567" idx="7"/>
            <a:endCxn id="1571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7" name="Google Shape;1577;p76"/>
          <p:cNvCxnSpPr>
            <a:stCxn id="1568" idx="7"/>
            <a:endCxn id="1570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8" name="Google Shape;1578;p76"/>
          <p:cNvCxnSpPr>
            <a:stCxn id="1568" idx="5"/>
            <a:endCxn id="1569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9" name="Google Shape;1579;p76"/>
          <p:cNvCxnSpPr>
            <a:stCxn id="1569" idx="0"/>
            <a:endCxn id="1570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0" name="Google Shape;1580;p76"/>
          <p:cNvCxnSpPr>
            <a:stCxn id="1571" idx="6"/>
            <a:endCxn id="1570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1" name="Google Shape;1581;p76"/>
          <p:cNvCxnSpPr>
            <a:stCxn id="1572" idx="2"/>
            <a:endCxn id="1570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2" name="Google Shape;1582;p76"/>
          <p:cNvSpPr txBox="1"/>
          <p:nvPr/>
        </p:nvSpPr>
        <p:spPr>
          <a:xfrm>
            <a:off x="6871700" y="2221200"/>
            <a:ext cx="22209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83" name="Google Shape;1583;p76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EF0A56-246E-7D86-64B5-C5B40707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145" y="586924"/>
            <a:ext cx="9660954" cy="763600"/>
          </a:xfrm>
        </p:spPr>
        <p:txBody>
          <a:bodyPr/>
          <a:lstStyle/>
          <a:p>
            <a:r>
              <a:rPr lang="en-GB" sz="4300" dirty="0">
                <a:solidFill>
                  <a:srgbClr val="0C0C0C"/>
                </a:solidFill>
                <a:latin typeface="Quattrocento Sans"/>
                <a:sym typeface="Quattrocento Sans"/>
              </a:rPr>
              <a:t>Q3: Pre-Order &amp; Post-Order Traversals</a:t>
            </a:r>
            <a:endParaRPr lang="en-SE" sz="4300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388CE-4984-1D96-6262-D4F0B9539D54}"/>
              </a:ext>
            </a:extLst>
          </p:cNvPr>
          <p:cNvSpPr txBox="1"/>
          <p:nvPr/>
        </p:nvSpPr>
        <p:spPr>
          <a:xfrm>
            <a:off x="3200250" y="6336060"/>
            <a:ext cx="6891797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GB" sz="1800" kern="1200" dirty="0">
                <a:solidFill>
                  <a:prstClr val="black"/>
                </a:solidFill>
                <a:latin typeface="Calibri"/>
              </a:rPr>
              <a:t>We use a stack-based implementation instead of recursive function calls</a:t>
            </a:r>
            <a:endParaRPr lang="en-SE" sz="1800" kern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Google Shape;14;p1">
            <a:extLst>
              <a:ext uri="{FF2B5EF4-FFF2-40B4-BE49-F238E27FC236}">
                <a16:creationId xmlns:a16="http://schemas.microsoft.com/office/drawing/2014/main" id="{8614FE6F-D99D-1781-0ED0-29C2F88E617C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77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90" name="Google Shape;1590;p77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91" name="Google Shape;1591;p77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92" name="Google Shape;1592;p77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93" name="Google Shape;1593;p77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94" name="Google Shape;1594;p77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95" name="Google Shape;1595;p77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596" name="Google Shape;1596;p77"/>
          <p:cNvCxnSpPr>
            <a:endCxn id="1590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7" name="Google Shape;1597;p77"/>
          <p:cNvCxnSpPr>
            <a:stCxn id="1589" idx="7"/>
            <a:endCxn id="1591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8" name="Google Shape;1598;p77"/>
          <p:cNvCxnSpPr>
            <a:stCxn id="1591" idx="1"/>
            <a:endCxn id="1590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9" name="Google Shape;1599;p77"/>
          <p:cNvCxnSpPr>
            <a:stCxn id="1590" idx="7"/>
            <a:endCxn id="1594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0" name="Google Shape;1600;p77"/>
          <p:cNvCxnSpPr>
            <a:stCxn id="1591" idx="7"/>
            <a:endCxn id="1593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1" name="Google Shape;1601;p77"/>
          <p:cNvCxnSpPr>
            <a:stCxn id="1591" idx="5"/>
            <a:endCxn id="1592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2" name="Google Shape;1602;p77"/>
          <p:cNvCxnSpPr>
            <a:stCxn id="1592" idx="0"/>
            <a:endCxn id="1593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3" name="Google Shape;1603;p77"/>
          <p:cNvCxnSpPr>
            <a:stCxn id="1594" idx="6"/>
            <a:endCxn id="1593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4" name="Google Shape;1604;p77"/>
          <p:cNvCxnSpPr>
            <a:stCxn id="1595" idx="2"/>
            <a:endCxn id="1593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05" name="Google Shape;1605;p77"/>
          <p:cNvSpPr txBox="1"/>
          <p:nvPr/>
        </p:nvSpPr>
        <p:spPr>
          <a:xfrm>
            <a:off x="6871700" y="2221202"/>
            <a:ext cx="22209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06" name="Google Shape;1606;p77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 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ECCB48-D65E-8F93-388F-F6E33603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089BE729-2E08-B8B6-3C5C-0EB28E515412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78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13" name="Google Shape;1613;p78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14" name="Google Shape;1614;p78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15" name="Google Shape;1615;p78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16" name="Google Shape;1616;p78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17" name="Google Shape;1617;p78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18" name="Google Shape;1618;p78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619" name="Google Shape;1619;p78"/>
          <p:cNvCxnSpPr>
            <a:endCxn id="1613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0" name="Google Shape;1620;p78"/>
          <p:cNvCxnSpPr>
            <a:stCxn id="1612" idx="7"/>
            <a:endCxn id="1614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1" name="Google Shape;1621;p78"/>
          <p:cNvCxnSpPr>
            <a:stCxn id="1614" idx="1"/>
            <a:endCxn id="1613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2" name="Google Shape;1622;p78"/>
          <p:cNvCxnSpPr>
            <a:stCxn id="1613" idx="7"/>
            <a:endCxn id="1617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3" name="Google Shape;1623;p78"/>
          <p:cNvCxnSpPr>
            <a:stCxn id="1614" idx="7"/>
            <a:endCxn id="1616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4" name="Google Shape;1624;p78"/>
          <p:cNvCxnSpPr>
            <a:stCxn id="1614" idx="5"/>
            <a:endCxn id="1615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5" name="Google Shape;1625;p78"/>
          <p:cNvCxnSpPr>
            <a:stCxn id="1615" idx="0"/>
            <a:endCxn id="1616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6" name="Google Shape;1626;p78"/>
          <p:cNvCxnSpPr>
            <a:stCxn id="1617" idx="6"/>
            <a:endCxn id="1616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7" name="Google Shape;1627;p78"/>
          <p:cNvCxnSpPr>
            <a:stCxn id="1618" idx="2"/>
            <a:endCxn id="1616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28" name="Google Shape;1628;p78"/>
          <p:cNvSpPr txBox="1"/>
          <p:nvPr/>
        </p:nvSpPr>
        <p:spPr>
          <a:xfrm>
            <a:off x="6871700" y="2221202"/>
            <a:ext cx="22209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29" name="Google Shape;1629;p78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B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EE2B7C-A3C1-7CBA-0B92-4E691F28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69E965D5-9148-E8F7-993C-4897847F55AB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79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36" name="Google Shape;1636;p79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37" name="Google Shape;1637;p79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38" name="Google Shape;1638;p79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39" name="Google Shape;1639;p79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40" name="Google Shape;1640;p79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41" name="Google Shape;1641;p79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642" name="Google Shape;1642;p79"/>
          <p:cNvCxnSpPr>
            <a:endCxn id="1636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3" name="Google Shape;1643;p79"/>
          <p:cNvCxnSpPr>
            <a:stCxn id="1635" idx="7"/>
            <a:endCxn id="1637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4" name="Google Shape;1644;p79"/>
          <p:cNvCxnSpPr>
            <a:stCxn id="1637" idx="1"/>
            <a:endCxn id="1636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5" name="Google Shape;1645;p79"/>
          <p:cNvCxnSpPr>
            <a:stCxn id="1636" idx="7"/>
            <a:endCxn id="1640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6" name="Google Shape;1646;p79"/>
          <p:cNvCxnSpPr>
            <a:stCxn id="1637" idx="7"/>
            <a:endCxn id="1639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7" name="Google Shape;1647;p79"/>
          <p:cNvCxnSpPr>
            <a:stCxn id="1637" idx="5"/>
            <a:endCxn id="1638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8" name="Google Shape;1648;p79"/>
          <p:cNvCxnSpPr>
            <a:stCxn id="1638" idx="0"/>
            <a:endCxn id="1639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9" name="Google Shape;1649;p79"/>
          <p:cNvCxnSpPr>
            <a:stCxn id="1640" idx="6"/>
            <a:endCxn id="1639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50" name="Google Shape;1650;p79"/>
          <p:cNvCxnSpPr>
            <a:stCxn id="1641" idx="2"/>
            <a:endCxn id="1639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51" name="Google Shape;1651;p79"/>
          <p:cNvSpPr txBox="1"/>
          <p:nvPr/>
        </p:nvSpPr>
        <p:spPr>
          <a:xfrm>
            <a:off x="6871700" y="2221202"/>
            <a:ext cx="22209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52" name="Google Shape;1652;p79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B, C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06ECBE-8F40-5EF3-28B0-99A4D5A9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7913DA1E-DF95-413F-29A0-6CF89CA33BED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Custom 2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2403</Words>
  <Application>Microsoft Office PowerPoint</Application>
  <PresentationFormat>Widescreen</PresentationFormat>
  <Paragraphs>969</Paragraphs>
  <Slides>42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5" baseType="lpstr">
      <vt:lpstr>Arial</vt:lpstr>
      <vt:lpstr>Quattrocento Sans</vt:lpstr>
      <vt:lpstr>Wingdings</vt:lpstr>
      <vt:lpstr>Avenir</vt:lpstr>
      <vt:lpstr>Calibri</vt:lpstr>
      <vt:lpstr>Times New Roman</vt:lpstr>
      <vt:lpstr>Cambria Math</vt:lpstr>
      <vt:lpstr>Catamaran</vt:lpstr>
      <vt:lpstr>Gill Sans Light</vt:lpstr>
      <vt:lpstr>Helvetica</vt:lpstr>
      <vt:lpstr>Twentieth Century</vt:lpstr>
      <vt:lpstr>Integral</vt:lpstr>
      <vt:lpstr>Office Theme</vt:lpstr>
      <vt:lpstr>PowerPoint Presentation</vt:lpstr>
      <vt:lpstr>Q1. Adjacency matrix and adjacency list </vt:lpstr>
      <vt:lpstr>Q1. Adjacency matrix and adjacency list ANS </vt:lpstr>
      <vt:lpstr>Q2. Adjacency matrix and adjacency list </vt:lpstr>
      <vt:lpstr>Q2. Adjacency matrix and adjacency list ANS </vt:lpstr>
      <vt:lpstr>Q3: Pre-Order &amp; Post-Order Traversals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Q4. BFS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Initialize</vt:lpstr>
      <vt:lpstr>Visit vertex A </vt:lpstr>
      <vt:lpstr>Visit vertex C </vt:lpstr>
      <vt:lpstr>Visit vertex B </vt:lpstr>
      <vt:lpstr>Visit vertex E </vt:lpstr>
      <vt:lpstr>Visit vertex D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Zonghua</dc:creator>
  <cp:lastModifiedBy>Zonghua Gu</cp:lastModifiedBy>
  <cp:revision>12</cp:revision>
  <dcterms:modified xsi:type="dcterms:W3CDTF">2025-04-14T02:41:25Z</dcterms:modified>
</cp:coreProperties>
</file>