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50"/>
  </p:notesMasterIdLst>
  <p:sldIdLst>
    <p:sldId id="256" r:id="rId2"/>
    <p:sldId id="283" r:id="rId3"/>
    <p:sldId id="257" r:id="rId4"/>
    <p:sldId id="259" r:id="rId5"/>
    <p:sldId id="261" r:id="rId6"/>
    <p:sldId id="262"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4" r:id="rId23"/>
    <p:sldId id="260" r:id="rId24"/>
    <p:sldId id="285" r:id="rId25"/>
    <p:sldId id="286" r:id="rId26"/>
    <p:sldId id="263" r:id="rId27"/>
    <p:sldId id="264" r:id="rId28"/>
    <p:sldId id="265"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281" r:id="rId45"/>
    <p:sldId id="282" r:id="rId46"/>
    <p:sldId id="302" r:id="rId47"/>
    <p:sldId id="303" r:id="rId48"/>
    <p:sldId id="304" r:id="rId49"/>
  </p:sldIdLst>
  <p:sldSz cx="12192000" cy="6858000"/>
  <p:notesSz cx="6858000" cy="9144000"/>
  <p:embeddedFontLst>
    <p:embeddedFont>
      <p:font typeface="Cambria Math" panose="02040503050406030204" pitchFamily="18" charset="0"/>
      <p:regular r:id="rId51"/>
    </p:embeddedFont>
    <p:embeddedFont>
      <p:font typeface="Consolas" panose="020B0609020204030204" pitchFamily="49" charset="0"/>
      <p:regular r:id="rId52"/>
      <p:bold r:id="rId53"/>
      <p:italic r:id="rId54"/>
      <p:boldItalic r:id="rId55"/>
    </p:embeddedFont>
    <p:embeddedFont>
      <p:font typeface="Georgia" panose="02040502050405020303" pitchFamily="18" charset="0"/>
      <p:regular r:id="rId56"/>
      <p:bold r:id="rId57"/>
      <p:italic r:id="rId58"/>
      <p:boldItalic r:id="rId59"/>
    </p:embeddedFont>
    <p:embeddedFont>
      <p:font typeface="Helvetica" panose="020B0604020202020204" pitchFamily="34" charset="0"/>
      <p:regular r:id="rId60"/>
      <p:bold r:id="rId61"/>
      <p:italic r:id="rId62"/>
      <p:boldItalic r:id="rId63"/>
    </p:embeddedFont>
    <p:embeddedFont>
      <p:font typeface="Montserrat ExtraBold" panose="00000900000000000000" pitchFamily="2" charset="0"/>
      <p:bold r:id="rId64"/>
      <p:boldItalic r:id="rId65"/>
    </p:embeddedFont>
    <p:embeddedFont>
      <p:font typeface="Quattrocento Sans" panose="020B0502050000020003" pitchFamily="34"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EC709F-05B9-4070-B18A-881EBDC1CAFB}">
  <a:tblStyle styleId="{4EEC709F-05B9-4070-B18A-881EBDC1CAF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sorterViewPr>
    <p:cViewPr>
      <p:scale>
        <a:sx n="100" d="100"/>
        <a:sy n="100" d="100"/>
      </p:scale>
      <p:origin x="0" y="-1317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3.fntdata"/><Relationship Id="rId68" Type="http://schemas.openxmlformats.org/officeDocument/2006/relationships/font" Target="fonts/font18.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font" Target="fonts/font16.fntdata"/><Relationship Id="rId5" Type="http://schemas.openxmlformats.org/officeDocument/2006/relationships/slide" Target="slides/slide4.xml"/><Relationship Id="rId61" Type="http://schemas.openxmlformats.org/officeDocument/2006/relationships/font" Target="fonts/font1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font" Target="fonts/font1.fntdata"/><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67"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oracle.com/javase/7/docs/api/java/util/Arrays.html#sort(java.lang.Object%5B%5D)"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oracle.com/javase/7/docs/api/java/util/Arrays.html#sort(byte%5B%5D)"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solidFill>
                  <a:schemeClr val="dk1"/>
                </a:solidFill>
                <a:latin typeface="Quattrocento Sans"/>
                <a:ea typeface="Quattrocento Sans"/>
                <a:cs typeface="Quattrocento Sans"/>
                <a:sym typeface="Quattrocento Sans"/>
              </a:rPr>
              <a:t>Duplicates will always be compared against one another in their original orientation, thus it can be maintained with proper if logic</a:t>
            </a:r>
            <a:endParaRPr lang="en-GB" sz="1050" dirty="0">
              <a:latin typeface="Quattrocento Sans"/>
              <a:ea typeface="Quattrocento Sans"/>
              <a:cs typeface="Quattrocento Sans"/>
              <a:sym typeface="Quattrocento Sans"/>
            </a:endParaRPr>
          </a:p>
          <a:p>
            <a:pPr marL="0" lvl="0" indent="0" algn="l" rtl="0">
              <a:spcBef>
                <a:spcPts val="0"/>
              </a:spcBef>
              <a:spcAft>
                <a:spcPts val="0"/>
              </a:spcAft>
              <a:buNone/>
            </a:pPr>
            <a:endParaRPr dirty="0"/>
          </a:p>
        </p:txBody>
      </p:sp>
      <p:sp>
        <p:nvSpPr>
          <p:cNvPr id="264" name="Google Shape;264;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44449a5534_0_76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g244449a5534_0_7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44449a5534_0_1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g244449a5534_0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44449a5534_0_7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g244449a5534_0_7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44449a5534_0_1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g244449a5534_0_1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244449a5534_0_1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g244449a5534_0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244449a5534_0_2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8" name="Google Shape;458;g244449a5534_0_2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44449a5534_0_2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solidFill>
                  <a:schemeClr val="dk1"/>
                </a:solidFill>
                <a:latin typeface="Calibri"/>
                <a:ea typeface="Calibri"/>
                <a:cs typeface="Calibri"/>
                <a:sym typeface="Calibri"/>
              </a:rPr>
              <a:t>(</a:t>
            </a:r>
            <a:r>
              <a:rPr lang="en-GB" sz="1200" u="sng" dirty="0">
                <a:solidFill>
                  <a:schemeClr val="hlink"/>
                </a:solidFill>
                <a:latin typeface="Calibri"/>
                <a:ea typeface="Calibri"/>
                <a:cs typeface="Calibri"/>
                <a:sym typeface="Calibri"/>
                <a:hlinkClick r:id="rId3"/>
              </a:rPr>
              <a:t>This is what Java uses for Objects</a:t>
            </a:r>
            <a:r>
              <a:rPr lang="en-GB" sz="1200" dirty="0">
                <a:solidFill>
                  <a:schemeClr val="dk1"/>
                </a:solidFill>
                <a:latin typeface="Calibri"/>
                <a:ea typeface="Calibri"/>
                <a:cs typeface="Calibri"/>
                <a:sym typeface="Calibri"/>
              </a:rPr>
              <a:t>, </a:t>
            </a:r>
            <a:r>
              <a:rPr lang="en-GB" sz="1200" dirty="0" err="1">
                <a:solidFill>
                  <a:schemeClr val="dk1"/>
                </a:solidFill>
                <a:latin typeface="Calibri"/>
                <a:ea typeface="Calibri"/>
                <a:cs typeface="Calibri"/>
                <a:sym typeface="Calibri"/>
              </a:rPr>
              <a:t>kinda</a:t>
            </a:r>
            <a:r>
              <a:rPr lang="en-GB" sz="1200" dirty="0">
                <a:solidFill>
                  <a:schemeClr val="dk1"/>
                </a:solidFill>
                <a:latin typeface="Calibri"/>
                <a:ea typeface="Calibri"/>
                <a:cs typeface="Calibri"/>
                <a:sym typeface="Calibri"/>
              </a:rPr>
              <a:t>)</a:t>
            </a:r>
            <a:endParaRPr lang="en-GB" dirty="0"/>
          </a:p>
          <a:p>
            <a:pPr marL="0" lvl="0" indent="0" algn="l" rtl="0">
              <a:spcBef>
                <a:spcPts val="0"/>
              </a:spcBef>
              <a:spcAft>
                <a:spcPts val="0"/>
              </a:spcAft>
              <a:buNone/>
            </a:pPr>
            <a:endParaRPr dirty="0"/>
          </a:p>
        </p:txBody>
      </p:sp>
      <p:sp>
        <p:nvSpPr>
          <p:cNvPr id="484" name="Google Shape;484;g244449a5534_0_2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45a5fdbcb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45a5fdbcb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45a5fdbcb7_0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245a5fdbcb7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45a5fdbcb7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245a5fdbcb7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45a5fdbcb7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245a5fdbcb7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45a5fdbcb7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g245a5fdbcb7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45a5fdbcb7_0_1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rtl="0">
              <a:spcBef>
                <a:spcPts val="0"/>
              </a:spcBef>
              <a:spcAft>
                <a:spcPts val="0"/>
              </a:spcAft>
              <a:buNone/>
            </a:pPr>
            <a:r>
              <a:rPr lang="en-GB" sz="1200" dirty="0">
                <a:solidFill>
                  <a:schemeClr val="dk1"/>
                </a:solidFill>
                <a:latin typeface="Calibri"/>
                <a:ea typeface="Calibri"/>
                <a:cs typeface="Calibri"/>
                <a:sym typeface="Calibri"/>
              </a:rPr>
              <a:t>Fast sorting of primitives! </a:t>
            </a:r>
          </a:p>
          <a:p>
            <a:pPr marL="0" marR="0" lvl="0" indent="0" algn="l" rtl="0">
              <a:spcBef>
                <a:spcPts val="0"/>
              </a:spcBef>
              <a:spcAft>
                <a:spcPts val="0"/>
              </a:spcAft>
              <a:buNone/>
            </a:pPr>
            <a:r>
              <a:rPr lang="en-GB" sz="1200" dirty="0">
                <a:solidFill>
                  <a:schemeClr val="dk1"/>
                </a:solidFill>
                <a:latin typeface="Calibri"/>
                <a:ea typeface="Calibri"/>
                <a:cs typeface="Calibri"/>
                <a:sym typeface="Calibri"/>
              </a:rPr>
              <a:t>(</a:t>
            </a:r>
            <a:r>
              <a:rPr lang="en-GB" sz="1200" u="sng" dirty="0">
                <a:solidFill>
                  <a:schemeClr val="hlink"/>
                </a:solidFill>
                <a:latin typeface="Calibri"/>
                <a:ea typeface="Calibri"/>
                <a:cs typeface="Calibri"/>
                <a:sym typeface="Calibri"/>
                <a:hlinkClick r:id="rId3"/>
              </a:rPr>
              <a:t>This is what Java uses for Primitives</a:t>
            </a:r>
            <a:r>
              <a:rPr lang="en-GB" sz="1200" dirty="0">
                <a:solidFill>
                  <a:schemeClr val="dk1"/>
                </a:solidFill>
                <a:latin typeface="Calibri"/>
                <a:ea typeface="Calibri"/>
                <a:cs typeface="Calibri"/>
                <a:sym typeface="Calibri"/>
              </a:rPr>
              <a:t>)</a:t>
            </a:r>
          </a:p>
          <a:p>
            <a:pPr marL="0" lvl="0" indent="0" algn="l" rtl="0">
              <a:spcBef>
                <a:spcPts val="0"/>
              </a:spcBef>
              <a:spcAft>
                <a:spcPts val="0"/>
              </a:spcAft>
              <a:buNone/>
            </a:pPr>
            <a:endParaRPr dirty="0"/>
          </a:p>
        </p:txBody>
      </p:sp>
      <p:sp>
        <p:nvSpPr>
          <p:cNvPr id="290" name="Google Shape;290;g245a5fdbcb7_0_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45a5fdbcb7_0_16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g245a5fdbcb7_0_1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45a5fdbcb7_0_17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g245a5fdbcb7_0_1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0e7a55fd_1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0e7a55fd_1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2240e7a55fd_1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45a5fdbcb7_0_17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g245a5fdbcb7_0_1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45a279f52c_1_1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g245a279f52c_1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443b0dda64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g2443b0dda64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2443b0dda64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g2443b0dda6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443b0dda64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g2443b0dda64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443b0dda64_0_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g2443b0dda64_0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245a279f52c_1_2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g245a279f52c_1_2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245af7ecbf7_2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245af7ecbf7_2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5" name="Google Shape;475;g245af7ecbf7_2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245af7ecbf7_2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245af7ecbf7_2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g245af7ecbf7_2_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245af7ecbf7_2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245af7ecbf7_2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8" name="Google Shape;528;g245af7ecbf7_2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44449a5534_0_6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244449a5534_0_6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45a279f52c_1_2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1" name="Google Shape;541;g245a279f52c_1_2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245af7ecbf7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245af7ecbf7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7" name="Google Shape;547;g245af7ecbf7_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245af7ecbf7_2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245af7ecbf7_2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4" name="Google Shape;554;g245af7ecbf7_2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245af7ecbf7_2_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245af7ecbf7_2_5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1" name="Google Shape;561;g245af7ecbf7_2_5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245af7ecbf7_2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245af7ecbf7_2_9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7" name="Google Shape;577;g245af7ecbf7_2_9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45af7ecbf7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45af7ecbf7_2_1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2" name="Google Shape;602;g245af7ecbf7_2_1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245a279f52c_1_2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4" name="Google Shape;614;g245a279f52c_1_2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rtl="0">
              <a:spcBef>
                <a:spcPts val="0"/>
              </a:spcBef>
              <a:spcAft>
                <a:spcPts val="0"/>
              </a:spcAft>
              <a:buNone/>
            </a:pPr>
            <a:r>
              <a:rPr lang="en-GB" sz="1400" dirty="0">
                <a:solidFill>
                  <a:schemeClr val="dk1"/>
                </a:solidFill>
                <a:latin typeface="Quattrocento Sans"/>
                <a:ea typeface="Quattrocento Sans"/>
                <a:cs typeface="Quattrocento Sans"/>
                <a:sym typeface="Quattrocento Sans"/>
              </a:rPr>
              <a:t>What does Java do?</a:t>
            </a:r>
            <a:endParaRPr lang="en-GB" dirty="0">
              <a:latin typeface="Quattrocento Sans"/>
              <a:ea typeface="Quattrocento Sans"/>
              <a:cs typeface="Quattrocento Sans"/>
              <a:sym typeface="Quattrocento Sans"/>
            </a:endParaRPr>
          </a:p>
          <a:p>
            <a:pPr marL="457200" marR="0" lvl="0" indent="-349250" algn="l" rtl="0">
              <a:spcBef>
                <a:spcPts val="0"/>
              </a:spcBef>
              <a:spcAft>
                <a:spcPts val="0"/>
              </a:spcAft>
              <a:buClr>
                <a:srgbClr val="4C3282"/>
              </a:buClr>
              <a:buSzPts val="1900"/>
              <a:buFont typeface="Quattrocento Sans"/>
              <a:buChar char="●"/>
            </a:pPr>
            <a:r>
              <a:rPr lang="en-GB" sz="1200" dirty="0">
                <a:solidFill>
                  <a:schemeClr val="dk1"/>
                </a:solidFill>
                <a:latin typeface="Quattrocento Sans"/>
                <a:ea typeface="Quattrocento Sans"/>
                <a:cs typeface="Quattrocento Sans"/>
                <a:sym typeface="Quattrocento Sans"/>
              </a:rPr>
              <a:t>A combination of </a:t>
            </a:r>
            <a:r>
              <a:rPr lang="en-GB" sz="1200" i="1" dirty="0">
                <a:solidFill>
                  <a:schemeClr val="dk1"/>
                </a:solidFill>
                <a:latin typeface="Quattrocento Sans"/>
                <a:ea typeface="Quattrocento Sans"/>
                <a:cs typeface="Quattrocento Sans"/>
                <a:sym typeface="Quattrocento Sans"/>
              </a:rPr>
              <a:t>3 different sorts</a:t>
            </a:r>
            <a:r>
              <a:rPr lang="en-GB" sz="1200" dirty="0">
                <a:solidFill>
                  <a:schemeClr val="dk1"/>
                </a:solidFill>
                <a:latin typeface="Quattrocento Sans"/>
                <a:ea typeface="Quattrocento Sans"/>
                <a:cs typeface="Quattrocento Sans"/>
                <a:sym typeface="Quattrocento Sans"/>
              </a:rPr>
              <a:t>:</a:t>
            </a:r>
            <a:endParaRPr lang="en-GB" sz="1000" dirty="0">
              <a:latin typeface="Quattrocento Sans"/>
              <a:ea typeface="Quattrocento Sans"/>
              <a:cs typeface="Quattrocento Sans"/>
              <a:sym typeface="Quattrocento Sans"/>
            </a:endParaRPr>
          </a:p>
          <a:p>
            <a:pPr marL="914400" indent="-349250">
              <a:buClr>
                <a:srgbClr val="B6A479"/>
              </a:buClr>
              <a:buSzPts val="1900"/>
              <a:buFont typeface="Quattrocento Sans"/>
              <a:buChar char="○"/>
            </a:pPr>
            <a:r>
              <a:rPr lang="en-GB" sz="1200" i="0" u="none" strike="noStrike" cap="none" dirty="0">
                <a:solidFill>
                  <a:schemeClr val="dk1"/>
                </a:solidFill>
                <a:latin typeface="Quattrocento Sans"/>
                <a:ea typeface="Quattrocento Sans"/>
                <a:cs typeface="Quattrocento Sans"/>
                <a:sym typeface="Quattrocento Sans"/>
              </a:rPr>
              <a:t>If objects: use Merge Sort* (stable!)</a:t>
            </a:r>
            <a:endParaRPr lang="en-GB" sz="1000" dirty="0">
              <a:latin typeface="Quattrocento Sans"/>
              <a:ea typeface="Quattrocento Sans"/>
              <a:cs typeface="Quattrocento Sans"/>
              <a:sym typeface="Quattrocento Sans"/>
            </a:endParaRPr>
          </a:p>
          <a:p>
            <a:pPr marL="914400" indent="-349250">
              <a:buClr>
                <a:srgbClr val="B6A479"/>
              </a:buClr>
              <a:buSzPts val="1900"/>
              <a:buFont typeface="Quattrocento Sans"/>
              <a:buChar char="○"/>
            </a:pPr>
            <a:r>
              <a:rPr lang="en-GB" sz="1200" i="0" u="none" strike="noStrike" cap="none" dirty="0">
                <a:solidFill>
                  <a:schemeClr val="dk1"/>
                </a:solidFill>
                <a:latin typeface="Quattrocento Sans"/>
                <a:ea typeface="Quattrocento Sans"/>
                <a:cs typeface="Quattrocento Sans"/>
                <a:sym typeface="Quattrocento Sans"/>
              </a:rPr>
              <a:t>If primitives: use Dual Pivot Quick Sort</a:t>
            </a:r>
            <a:endParaRPr lang="en-GB" sz="1000" dirty="0">
              <a:latin typeface="Quattrocento Sans"/>
              <a:ea typeface="Quattrocento Sans"/>
              <a:cs typeface="Quattrocento Sans"/>
              <a:sym typeface="Quattrocento Sans"/>
            </a:endParaRPr>
          </a:p>
          <a:p>
            <a:pPr marL="914400" indent="-349250">
              <a:buClr>
                <a:srgbClr val="B6A479"/>
              </a:buClr>
              <a:buSzPts val="1900"/>
              <a:buFont typeface="Quattrocento Sans"/>
              <a:buChar char="○"/>
            </a:pPr>
            <a:r>
              <a:rPr lang="en-GB" sz="1200" i="0" u="none" strike="noStrike" cap="none" dirty="0">
                <a:solidFill>
                  <a:schemeClr val="dk1"/>
                </a:solidFill>
                <a:latin typeface="Quattrocento Sans"/>
                <a:ea typeface="Quattrocento Sans"/>
                <a:cs typeface="Quattrocento Sans"/>
                <a:sym typeface="Quattrocento Sans"/>
              </a:rPr>
              <a:t>For short arrays, use Insertion Sort</a:t>
            </a:r>
          </a:p>
          <a:p>
            <a:pPr marL="914400" marR="0" lvl="0" indent="-349250" algn="l" defTabSz="914400" rtl="0" eaLnBrk="1" fontAlgn="auto" latinLnBrk="0" hangingPunct="1">
              <a:lnSpc>
                <a:spcPct val="100000"/>
              </a:lnSpc>
              <a:spcBef>
                <a:spcPts val="0"/>
              </a:spcBef>
              <a:spcAft>
                <a:spcPts val="0"/>
              </a:spcAft>
              <a:buClr>
                <a:srgbClr val="B6A479"/>
              </a:buClr>
              <a:buSzPts val="1900"/>
              <a:buFont typeface="Quattrocento Sans"/>
              <a:buChar char="○"/>
              <a:tabLst/>
              <a:defRPr/>
            </a:pPr>
            <a:r>
              <a:rPr lang="en-GB" sz="1200" dirty="0">
                <a:solidFill>
                  <a:schemeClr val="dk1"/>
                </a:solidFill>
                <a:latin typeface="Calibri"/>
                <a:ea typeface="Calibri"/>
                <a:cs typeface="Calibri"/>
                <a:sym typeface="Calibri"/>
              </a:rPr>
              <a:t>* They actually use Tim Sort, which is very similar to Merge Sort in theory, but has some minor details different</a:t>
            </a:r>
            <a:endParaRPr lang="en-GB" dirty="0"/>
          </a:p>
          <a:p>
            <a:pPr marL="914400" indent="-349250">
              <a:buClr>
                <a:srgbClr val="B6A479"/>
              </a:buClr>
              <a:buSzPts val="1900"/>
              <a:buFont typeface="Quattrocento Sans"/>
              <a:buChar char="○"/>
            </a:pPr>
            <a:endParaRPr lang="en-GB" sz="1200" dirty="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endParaRPr dirty="0"/>
          </a:p>
        </p:txBody>
      </p:sp>
      <p:sp>
        <p:nvSpPr>
          <p:cNvPr id="619" name="Google Shape;619;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44449a5534_0_7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g244449a5534_0_7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sp>
        <p:nvSpPr>
          <p:cNvPr id="16" name="Google Shape;16;p2"/>
          <p:cNvSpPr/>
          <p:nvPr/>
        </p:nvSpPr>
        <p:spPr>
          <a:xfrm>
            <a:off x="0" y="0"/>
            <a:ext cx="12192000" cy="4572000"/>
          </a:xfrm>
          <a:prstGeom prst="rect">
            <a:avLst/>
          </a:prstGeom>
          <a:solidFill>
            <a:srgbClr val="1482AB"/>
          </a:solidFill>
          <a:ln>
            <a:noFill/>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
          <p:cNvSpPr/>
          <p:nvPr/>
        </p:nvSpPr>
        <p:spPr>
          <a:xfrm>
            <a:off x="-1" y="0"/>
            <a:ext cx="12192000" cy="4572001"/>
          </a:xfrm>
          <a:custGeom>
            <a:avLst/>
            <a:gdLst/>
            <a:ahLst/>
            <a:cxnLst/>
            <a:rect l="l" t="t" r="r" b="b"/>
            <a:pathLst>
              <a:path w="12192000" h="4572001" extrusionOk="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2"/>
          <p:cNvSpPr txBox="1">
            <a:spLocks noGrp="1"/>
          </p:cNvSpPr>
          <p:nvPr>
            <p:ph type="ctrTitle"/>
          </p:nvPr>
        </p:nvSpPr>
        <p:spPr>
          <a:xfrm>
            <a:off x="457200" y="4960137"/>
            <a:ext cx="7772400" cy="1463100"/>
          </a:xfrm>
          <a:prstGeom prst="rect">
            <a:avLst/>
          </a:prstGeom>
          <a:noFill/>
          <a:ln>
            <a:noFill/>
          </a:ln>
        </p:spPr>
        <p:txBody>
          <a:bodyPr spcFirstLastPara="1" wrap="square" lIns="88375" tIns="44175" rIns="88375" bIns="44175" anchor="ctr" anchorCtr="0">
            <a:normAutofit/>
          </a:bodyPr>
          <a:lstStyle>
            <a:lvl1pPr lvl="0" algn="r" rtl="0">
              <a:lnSpc>
                <a:spcPct val="80000"/>
              </a:lnSpc>
              <a:spcBef>
                <a:spcPts val="0"/>
              </a:spcBef>
              <a:spcAft>
                <a:spcPts val="0"/>
              </a:spcAft>
              <a:buClr>
                <a:srgbClr val="0C0C0C"/>
              </a:buClr>
              <a:buSzPts val="4900"/>
              <a:buFont typeface="Quattrocento Sans"/>
              <a:buNone/>
              <a:defRPr sz="49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8610600" y="4960137"/>
            <a:ext cx="3200400" cy="1463100"/>
          </a:xfrm>
          <a:prstGeom prst="rect">
            <a:avLst/>
          </a:prstGeom>
          <a:noFill/>
          <a:ln>
            <a:noFill/>
          </a:ln>
        </p:spPr>
        <p:txBody>
          <a:bodyPr spcFirstLastPara="1" wrap="square" lIns="88375" tIns="44175" rIns="88375" bIns="44175" anchor="ctr" anchorCtr="0">
            <a:normAutofit/>
          </a:bodyPr>
          <a:lstStyle>
            <a:lvl1pPr lvl="0" algn="l" rtl="0">
              <a:lnSpc>
                <a:spcPct val="100000"/>
              </a:lnSpc>
              <a:spcBef>
                <a:spcPts val="0"/>
              </a:spcBef>
              <a:spcAft>
                <a:spcPts val="0"/>
              </a:spcAft>
              <a:buSzPts val="1800"/>
              <a:buNone/>
              <a:defRPr sz="1800">
                <a:solidFill>
                  <a:srgbClr val="0C0C0C"/>
                </a:solidFill>
              </a:defRPr>
            </a:lvl1pPr>
            <a:lvl2pPr lvl="1" algn="ctr" rtl="0">
              <a:lnSpc>
                <a:spcPct val="90000"/>
              </a:lnSpc>
              <a:spcBef>
                <a:spcPts val="300"/>
              </a:spcBef>
              <a:spcAft>
                <a:spcPts val="0"/>
              </a:spcAft>
              <a:buSzPts val="1800"/>
              <a:buNone/>
              <a:defRPr sz="1800"/>
            </a:lvl2pPr>
            <a:lvl3pPr lvl="2" algn="ctr" rtl="0">
              <a:lnSpc>
                <a:spcPct val="90000"/>
              </a:lnSpc>
              <a:spcBef>
                <a:spcPts val="400"/>
              </a:spcBef>
              <a:spcAft>
                <a:spcPts val="0"/>
              </a:spcAft>
              <a:buSzPts val="1800"/>
              <a:buNone/>
              <a:defRPr sz="1800"/>
            </a:lvl3pPr>
            <a:lvl4pPr lvl="3" algn="ctr" rtl="0">
              <a:lnSpc>
                <a:spcPct val="90000"/>
              </a:lnSpc>
              <a:spcBef>
                <a:spcPts val="400"/>
              </a:spcBef>
              <a:spcAft>
                <a:spcPts val="0"/>
              </a:spcAft>
              <a:buSzPts val="1800"/>
              <a:buNone/>
              <a:defRPr sz="1800"/>
            </a:lvl4pPr>
            <a:lvl5pPr lvl="4" algn="ctr" rtl="0">
              <a:lnSpc>
                <a:spcPct val="90000"/>
              </a:lnSpc>
              <a:spcBef>
                <a:spcPts val="400"/>
              </a:spcBef>
              <a:spcAft>
                <a:spcPts val="0"/>
              </a:spcAft>
              <a:buSzPts val="1800"/>
              <a:buNone/>
              <a:defRPr sz="1800"/>
            </a:lvl5pPr>
            <a:lvl6pPr lvl="5" algn="ctr" rtl="0">
              <a:lnSpc>
                <a:spcPct val="90000"/>
              </a:lnSpc>
              <a:spcBef>
                <a:spcPts val="400"/>
              </a:spcBef>
              <a:spcAft>
                <a:spcPts val="0"/>
              </a:spcAft>
              <a:buSzPts val="1800"/>
              <a:buNone/>
              <a:defRPr sz="1800"/>
            </a:lvl6pPr>
            <a:lvl7pPr lvl="6" algn="ctr" rtl="0">
              <a:lnSpc>
                <a:spcPct val="90000"/>
              </a:lnSpc>
              <a:spcBef>
                <a:spcPts val="400"/>
              </a:spcBef>
              <a:spcAft>
                <a:spcPts val="0"/>
              </a:spcAft>
              <a:buSzPts val="1800"/>
              <a:buNone/>
              <a:defRPr sz="1800"/>
            </a:lvl7pPr>
            <a:lvl8pPr lvl="7" algn="ctr" rtl="0">
              <a:lnSpc>
                <a:spcPct val="90000"/>
              </a:lnSpc>
              <a:spcBef>
                <a:spcPts val="400"/>
              </a:spcBef>
              <a:spcAft>
                <a:spcPts val="0"/>
              </a:spcAft>
              <a:buSzPts val="1800"/>
              <a:buNone/>
              <a:defRPr sz="1800"/>
            </a:lvl8pPr>
            <a:lvl9pPr lvl="8" algn="ctr" rtl="0">
              <a:lnSpc>
                <a:spcPct val="90000"/>
              </a:lnSpc>
              <a:spcBef>
                <a:spcPts val="400"/>
              </a:spcBef>
              <a:spcAft>
                <a:spcPts val="400"/>
              </a:spcAft>
              <a:buSzPts val="1800"/>
              <a:buNone/>
              <a:defRPr sz="1800"/>
            </a:lvl9pPr>
          </a:lstStyle>
          <a:p>
            <a:endParaRPr/>
          </a:p>
        </p:txBody>
      </p:sp>
      <p:cxnSp>
        <p:nvCxnSpPr>
          <p:cNvPr id="20" name="Google Shape;20;p2"/>
          <p:cNvCxnSpPr/>
          <p:nvPr/>
        </p:nvCxnSpPr>
        <p:spPr>
          <a:xfrm rot="10800000">
            <a:off x="8386843" y="5264106"/>
            <a:ext cx="0" cy="914400"/>
          </a:xfrm>
          <a:prstGeom prst="straightConnector1">
            <a:avLst/>
          </a:prstGeom>
          <a:noFill/>
          <a:ln w="19050" cap="flat" cmpd="sng">
            <a:solidFill>
              <a:srgbClr val="4C3282"/>
            </a:solidFill>
            <a:prstDash val="solid"/>
            <a:round/>
            <a:headEnd type="none" w="sm" len="sm"/>
            <a:tailEnd type="none" w="sm" len="sm"/>
          </a:ln>
        </p:spPr>
      </p:cxnSp>
      <p:pic>
        <p:nvPicPr>
          <p:cNvPr id="21" name="Google Shape;21;p2" descr="Cherry blossoms on Grant Lane"/>
          <p:cNvPicPr preferRelativeResize="0"/>
          <p:nvPr/>
        </p:nvPicPr>
        <p:blipFill rotWithShape="1">
          <a:blip r:embed="rId2">
            <a:alphaModFix/>
          </a:blip>
          <a:srcRect t="30030" b="13446"/>
          <a:stretch/>
        </p:blipFill>
        <p:spPr>
          <a:xfrm>
            <a:off x="-3" y="-1"/>
            <a:ext cx="12192004" cy="4594240"/>
          </a:xfrm>
          <a:prstGeom prst="rect">
            <a:avLst/>
          </a:prstGeom>
          <a:noFill/>
          <a:ln>
            <a:noFill/>
          </a:ln>
        </p:spPr>
      </p:pic>
      <p:sp>
        <p:nvSpPr>
          <p:cNvPr id="22" name="Google Shape;22;p2"/>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
        <p:nvSpPr>
          <p:cNvPr id="23" name="Google Shape;23;p2"/>
          <p:cNvSpPr txBox="1"/>
          <p:nvPr/>
        </p:nvSpPr>
        <p:spPr>
          <a:xfrm>
            <a:off x="0" y="6495350"/>
            <a:ext cx="4278900" cy="363300"/>
          </a:xfrm>
          <a:prstGeom prst="rect">
            <a:avLst/>
          </a:prstGeom>
          <a:noFill/>
          <a:ln>
            <a:noFill/>
          </a:ln>
        </p:spPr>
        <p:txBody>
          <a:bodyPr spcFirstLastPara="1" wrap="square" lIns="88375" tIns="88375" rIns="88375" bIns="88375" anchor="ctr" anchorCtr="0">
            <a:spAutoFit/>
          </a:bodyPr>
          <a:lstStyle/>
          <a:p>
            <a:pPr marL="0" lvl="0" indent="0" algn="l" rtl="0">
              <a:spcBef>
                <a:spcPts val="0"/>
              </a:spcBef>
              <a:spcAft>
                <a:spcPts val="0"/>
              </a:spcAft>
              <a:buNone/>
            </a:pPr>
            <a:r>
              <a:rPr lang="en-US" sz="1200">
                <a:solidFill>
                  <a:srgbClr val="595959"/>
                </a:solidFill>
                <a:latin typeface="Quattrocento Sans"/>
                <a:ea typeface="Quattrocento Sans"/>
                <a:cs typeface="Quattrocento Sans"/>
                <a:sym typeface="Quattrocento Sans"/>
              </a:rPr>
              <a:t>CSE 373 23SP </a:t>
            </a:r>
            <a:endParaRPr sz="1200">
              <a:solidFill>
                <a:srgbClr val="595959"/>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01"/>
        <p:cNvGrpSpPr/>
        <p:nvPr/>
      </p:nvGrpSpPr>
      <p:grpSpPr>
        <a:xfrm>
          <a:off x="0" y="0"/>
          <a:ext cx="0" cy="0"/>
          <a:chOff x="0" y="0"/>
          <a:chExt cx="0" cy="0"/>
        </a:xfrm>
      </p:grpSpPr>
      <p:sp>
        <p:nvSpPr>
          <p:cNvPr id="102" name="Google Shape;102;p12"/>
          <p:cNvSpPr txBox="1">
            <a:spLocks noGrp="1"/>
          </p:cNvSpPr>
          <p:nvPr>
            <p:ph type="body" idx="1"/>
          </p:nvPr>
        </p:nvSpPr>
        <p:spPr>
          <a:xfrm>
            <a:off x="634620" y="1512985"/>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3" name="Google Shape;103;p12"/>
          <p:cNvSpPr txBox="1">
            <a:spLocks noGrp="1"/>
          </p:cNvSpPr>
          <p:nvPr>
            <p:ph type="body" idx="2"/>
          </p:nvPr>
        </p:nvSpPr>
        <p:spPr>
          <a:xfrm>
            <a:off x="6364809" y="1512984"/>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4" name="Google Shape;104;p12"/>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7"/>
        <p:cNvGrpSpPr/>
        <p:nvPr/>
      </p:nvGrpSpPr>
      <p:grpSpPr>
        <a:xfrm>
          <a:off x="0" y="0"/>
          <a:ext cx="0" cy="0"/>
          <a:chOff x="0" y="0"/>
          <a:chExt cx="0" cy="0"/>
        </a:xfrm>
      </p:grpSpPr>
      <p:sp>
        <p:nvSpPr>
          <p:cNvPr id="108" name="Google Shape;108;p14"/>
          <p:cNvSpPr txBox="1"/>
          <p:nvPr/>
        </p:nvSpPr>
        <p:spPr>
          <a:xfrm>
            <a:off x="0" y="6495350"/>
            <a:ext cx="4278900" cy="363300"/>
          </a:xfrm>
          <a:prstGeom prst="rect">
            <a:avLst/>
          </a:prstGeom>
          <a:noFill/>
          <a:ln>
            <a:noFill/>
          </a:ln>
        </p:spPr>
        <p:txBody>
          <a:bodyPr spcFirstLastPara="1" wrap="square" lIns="88375" tIns="88375" rIns="88375" bIns="88375" anchor="ctr" anchorCtr="0">
            <a:spAutoFit/>
          </a:bodyPr>
          <a:lstStyle/>
          <a:p>
            <a:pPr marL="0" lvl="0" indent="0" algn="l" rtl="0">
              <a:spcBef>
                <a:spcPts val="0"/>
              </a:spcBef>
              <a:spcAft>
                <a:spcPts val="0"/>
              </a:spcAft>
              <a:buNone/>
            </a:pPr>
            <a:r>
              <a:rPr lang="en-US" sz="1200">
                <a:solidFill>
                  <a:srgbClr val="595959"/>
                </a:solidFill>
                <a:latin typeface="Quattrocento Sans"/>
                <a:ea typeface="Quattrocento Sans"/>
                <a:cs typeface="Quattrocento Sans"/>
                <a:sym typeface="Quattrocento Sans"/>
              </a:rPr>
              <a:t>CSE 373 23SP </a:t>
            </a:r>
            <a:endParaRPr sz="1200">
              <a:solidFill>
                <a:srgbClr val="595959"/>
              </a:solidFill>
              <a:latin typeface="Quattrocento Sans"/>
              <a:ea typeface="Quattrocento Sans"/>
              <a:cs typeface="Quattrocento Sans"/>
              <a:sym typeface="Quattrocento Sans"/>
            </a:endParaRPr>
          </a:p>
        </p:txBody>
      </p:sp>
      <p:sp>
        <p:nvSpPr>
          <p:cNvPr id="109" name="Google Shape;109;p14"/>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457200" y="4960138"/>
            <a:ext cx="7772400" cy="1463100"/>
          </a:xfrm>
          <a:prstGeom prst="rect">
            <a:avLst/>
          </a:prstGeom>
          <a:noFill/>
          <a:ln>
            <a:noFill/>
          </a:ln>
        </p:spPr>
        <p:txBody>
          <a:bodyPr spcFirstLastPara="1" wrap="square" lIns="88375" tIns="44175" rIns="88375" bIns="44175" anchor="ctr" anchorCtr="0">
            <a:normAutofit/>
          </a:bodyPr>
          <a:lstStyle>
            <a:lvl1pPr lvl="0" algn="r" rtl="0">
              <a:lnSpc>
                <a:spcPct val="80000"/>
              </a:lnSpc>
              <a:spcBef>
                <a:spcPts val="0"/>
              </a:spcBef>
              <a:spcAft>
                <a:spcPts val="0"/>
              </a:spcAft>
              <a:buClr>
                <a:srgbClr val="0C0C0C"/>
              </a:buClr>
              <a:buSzPts val="4900"/>
              <a:buFont typeface="Quattrocento Sans"/>
              <a:buNone/>
              <a:defRPr sz="49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2" name="Google Shape;112;p15"/>
          <p:cNvSpPr>
            <a:spLocks noGrp="1"/>
          </p:cNvSpPr>
          <p:nvPr>
            <p:ph type="pic" idx="2"/>
          </p:nvPr>
        </p:nvSpPr>
        <p:spPr>
          <a:xfrm>
            <a:off x="0" y="-1"/>
            <a:ext cx="12189300" cy="4572000"/>
          </a:xfrm>
          <a:prstGeom prst="rect">
            <a:avLst/>
          </a:prstGeom>
          <a:solidFill>
            <a:srgbClr val="76CEEF"/>
          </a:solidFill>
          <a:ln>
            <a:noFill/>
          </a:ln>
        </p:spPr>
      </p:sp>
      <p:sp>
        <p:nvSpPr>
          <p:cNvPr id="113" name="Google Shape;113;p15"/>
          <p:cNvSpPr txBox="1">
            <a:spLocks noGrp="1"/>
          </p:cNvSpPr>
          <p:nvPr>
            <p:ph type="body" idx="1"/>
          </p:nvPr>
        </p:nvSpPr>
        <p:spPr>
          <a:xfrm>
            <a:off x="8610600" y="4960138"/>
            <a:ext cx="3200400" cy="1463100"/>
          </a:xfrm>
          <a:prstGeom prst="rect">
            <a:avLst/>
          </a:prstGeom>
          <a:noFill/>
          <a:ln>
            <a:noFill/>
          </a:ln>
        </p:spPr>
        <p:txBody>
          <a:bodyPr spcFirstLastPara="1" wrap="square" lIns="88375" tIns="44175" rIns="88375" bIns="44175" anchor="ctr" anchorCtr="0">
            <a:norm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400"/>
              <a:buNone/>
              <a:defRPr sz="1400"/>
            </a:lvl2pPr>
            <a:lvl3pPr marL="1371600" lvl="2" indent="-228600" algn="l" rtl="0">
              <a:lnSpc>
                <a:spcPct val="90000"/>
              </a:lnSpc>
              <a:spcBef>
                <a:spcPts val="400"/>
              </a:spcBef>
              <a:spcAft>
                <a:spcPts val="0"/>
              </a:spcAft>
              <a:buSzPts val="1200"/>
              <a:buNone/>
              <a:defRPr sz="1200"/>
            </a:lvl3pPr>
            <a:lvl4pPr marL="1828800" lvl="3" indent="-228600" algn="l" rtl="0">
              <a:lnSpc>
                <a:spcPct val="90000"/>
              </a:lnSpc>
              <a:spcBef>
                <a:spcPts val="400"/>
              </a:spcBef>
              <a:spcAft>
                <a:spcPts val="0"/>
              </a:spcAft>
              <a:buSzPts val="1000"/>
              <a:buNone/>
              <a:defRPr sz="1000"/>
            </a:lvl4pPr>
            <a:lvl5pPr marL="2286000" lvl="4" indent="-228600" algn="l" rtl="0">
              <a:lnSpc>
                <a:spcPct val="90000"/>
              </a:lnSpc>
              <a:spcBef>
                <a:spcPts val="400"/>
              </a:spcBef>
              <a:spcAft>
                <a:spcPts val="0"/>
              </a:spcAft>
              <a:buSzPts val="1000"/>
              <a:buNone/>
              <a:defRPr sz="1000"/>
            </a:lvl5pPr>
            <a:lvl6pPr marL="2743200" lvl="5" indent="-228600" algn="l" rtl="0">
              <a:lnSpc>
                <a:spcPct val="90000"/>
              </a:lnSpc>
              <a:spcBef>
                <a:spcPts val="400"/>
              </a:spcBef>
              <a:spcAft>
                <a:spcPts val="0"/>
              </a:spcAft>
              <a:buSzPts val="1000"/>
              <a:buNone/>
              <a:defRPr sz="1000"/>
            </a:lvl6pPr>
            <a:lvl7pPr marL="3200400" lvl="6" indent="-228600" algn="l" rtl="0">
              <a:lnSpc>
                <a:spcPct val="90000"/>
              </a:lnSpc>
              <a:spcBef>
                <a:spcPts val="400"/>
              </a:spcBef>
              <a:spcAft>
                <a:spcPts val="0"/>
              </a:spcAft>
              <a:buSzPts val="1000"/>
              <a:buNone/>
              <a:defRPr sz="1000"/>
            </a:lvl7pPr>
            <a:lvl8pPr marL="3657600" lvl="7" indent="-228600" algn="l" rtl="0">
              <a:lnSpc>
                <a:spcPct val="90000"/>
              </a:lnSpc>
              <a:spcBef>
                <a:spcPts val="400"/>
              </a:spcBef>
              <a:spcAft>
                <a:spcPts val="0"/>
              </a:spcAft>
              <a:buSzPts val="1000"/>
              <a:buNone/>
              <a:defRPr sz="1000"/>
            </a:lvl8pPr>
            <a:lvl9pPr marL="4114800" lvl="8" indent="-228600" algn="l" rtl="0">
              <a:lnSpc>
                <a:spcPct val="90000"/>
              </a:lnSpc>
              <a:spcBef>
                <a:spcPts val="400"/>
              </a:spcBef>
              <a:spcAft>
                <a:spcPts val="400"/>
              </a:spcAft>
              <a:buSzPts val="1000"/>
              <a:buNone/>
              <a:defRPr sz="1000"/>
            </a:lvl9pPr>
          </a:lstStyle>
          <a:p>
            <a:endParaRPr/>
          </a:p>
        </p:txBody>
      </p:sp>
      <p:sp>
        <p:nvSpPr>
          <p:cNvPr id="114" name="Google Shape;114;p15"/>
          <p:cNvSpPr txBox="1">
            <a:spLocks noGrp="1"/>
          </p:cNvSpPr>
          <p:nvPr>
            <p:ph type="dt" idx="10"/>
          </p:nvPr>
        </p:nvSpPr>
        <p:spPr>
          <a:xfrm>
            <a:off x="6418815" y="6495352"/>
            <a:ext cx="2154000" cy="274200"/>
          </a:xfrm>
          <a:prstGeom prst="rect">
            <a:avLst/>
          </a:prstGeom>
          <a:noFill/>
          <a:ln>
            <a:noFill/>
          </a:ln>
        </p:spPr>
        <p:txBody>
          <a:bodyPr spcFirstLastPara="1" wrap="square" lIns="88375" tIns="44175" rIns="88375" bIns="44175" anchor="ctr" anchorCtr="0">
            <a:noAutofit/>
          </a:bodyPr>
          <a:lstStyle>
            <a:lvl1pPr lvl="0" algn="l" rtl="0">
              <a:lnSpc>
                <a:spcPct val="100000"/>
              </a:lnSpc>
              <a:spcBef>
                <a:spcPts val="0"/>
              </a:spcBef>
              <a:spcAft>
                <a:spcPts val="0"/>
              </a:spcAft>
              <a:buSzPts val="1400"/>
              <a:buNone/>
              <a:defRPr sz="1400"/>
            </a:lvl1pPr>
            <a:lvl2pPr lvl="1" algn="l" rtl="0">
              <a:lnSpc>
                <a:spcPct val="100000"/>
              </a:lnSpc>
              <a:spcBef>
                <a:spcPts val="0"/>
              </a:spcBef>
              <a:spcAft>
                <a:spcPts val="0"/>
              </a:spcAft>
              <a:buSzPts val="1400"/>
              <a:buNone/>
              <a:defRPr sz="1400"/>
            </a:lvl2pPr>
            <a:lvl3pPr lvl="2" algn="l" rtl="0">
              <a:lnSpc>
                <a:spcPct val="100000"/>
              </a:lnSpc>
              <a:spcBef>
                <a:spcPts val="0"/>
              </a:spcBef>
              <a:spcAft>
                <a:spcPts val="0"/>
              </a:spcAft>
              <a:buSzPts val="1400"/>
              <a:buNone/>
              <a:defRPr sz="1400"/>
            </a:lvl3pPr>
            <a:lvl4pPr lvl="3" algn="l" rtl="0">
              <a:lnSpc>
                <a:spcPct val="100000"/>
              </a:lnSpc>
              <a:spcBef>
                <a:spcPts val="0"/>
              </a:spcBef>
              <a:spcAft>
                <a:spcPts val="0"/>
              </a:spcAft>
              <a:buSzPts val="1400"/>
              <a:buNone/>
              <a:defRPr sz="1400"/>
            </a:lvl4pPr>
            <a:lvl5pPr lvl="4" algn="l" rtl="0">
              <a:lnSpc>
                <a:spcPct val="100000"/>
              </a:lnSpc>
              <a:spcBef>
                <a:spcPts val="0"/>
              </a:spcBef>
              <a:spcAft>
                <a:spcPts val="0"/>
              </a:spcAft>
              <a:buSzPts val="1400"/>
              <a:buNone/>
              <a:defRPr sz="1400"/>
            </a:lvl5pPr>
            <a:lvl6pPr lvl="5" algn="l" rtl="0">
              <a:lnSpc>
                <a:spcPct val="100000"/>
              </a:lnSpc>
              <a:spcBef>
                <a:spcPts val="0"/>
              </a:spcBef>
              <a:spcAft>
                <a:spcPts val="0"/>
              </a:spcAft>
              <a:buSzPts val="1400"/>
              <a:buNone/>
              <a:defRPr sz="1400"/>
            </a:lvl6pPr>
            <a:lvl7pPr lvl="6" algn="l" rtl="0">
              <a:lnSpc>
                <a:spcPct val="100000"/>
              </a:lnSpc>
              <a:spcBef>
                <a:spcPts val="0"/>
              </a:spcBef>
              <a:spcAft>
                <a:spcPts val="0"/>
              </a:spcAft>
              <a:buSzPts val="1400"/>
              <a:buNone/>
              <a:defRPr sz="1400"/>
            </a:lvl7pPr>
            <a:lvl8pPr lvl="7" algn="l" rtl="0">
              <a:lnSpc>
                <a:spcPct val="100000"/>
              </a:lnSpc>
              <a:spcBef>
                <a:spcPts val="0"/>
              </a:spcBef>
              <a:spcAft>
                <a:spcPts val="0"/>
              </a:spcAft>
              <a:buSzPts val="1400"/>
              <a:buNone/>
              <a:defRPr sz="1400"/>
            </a:lvl8pPr>
            <a:lvl9pPr lvl="8" algn="l" rtl="0">
              <a:lnSpc>
                <a:spcPct val="100000"/>
              </a:lnSpc>
              <a:spcBef>
                <a:spcPts val="0"/>
              </a:spcBef>
              <a:spcAft>
                <a:spcPts val="0"/>
              </a:spcAft>
              <a:buSzPts val="1400"/>
              <a:buNone/>
              <a:defRPr sz="1400"/>
            </a:lvl9pPr>
          </a:lstStyle>
          <a:p>
            <a:endParaRPr/>
          </a:p>
        </p:txBody>
      </p:sp>
      <p:cxnSp>
        <p:nvCxnSpPr>
          <p:cNvPr id="115" name="Google Shape;115;p15"/>
          <p:cNvCxnSpPr/>
          <p:nvPr/>
        </p:nvCxnSpPr>
        <p:spPr>
          <a:xfrm rot="10800000">
            <a:off x="8386843" y="5264106"/>
            <a:ext cx="0" cy="914400"/>
          </a:xfrm>
          <a:prstGeom prst="straightConnector1">
            <a:avLst/>
          </a:prstGeom>
          <a:noFill/>
          <a:ln w="19050" cap="flat" cmpd="sng">
            <a:solidFill>
              <a:srgbClr val="4C3282"/>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116"/>
        <p:cNvGrpSpPr/>
        <p:nvPr/>
      </p:nvGrpSpPr>
      <p:grpSpPr>
        <a:xfrm>
          <a:off x="0" y="0"/>
          <a:ext cx="0" cy="0"/>
          <a:chOff x="0" y="0"/>
          <a:chExt cx="0" cy="0"/>
        </a:xfrm>
      </p:grpSpPr>
      <p:sp>
        <p:nvSpPr>
          <p:cNvPr id="117" name="Google Shape;117;p16"/>
          <p:cNvSpPr/>
          <p:nvPr/>
        </p:nvSpPr>
        <p:spPr>
          <a:xfrm>
            <a:off x="0" y="0"/>
            <a:ext cx="5735700" cy="6858000"/>
          </a:xfrm>
          <a:prstGeom prst="rect">
            <a:avLst/>
          </a:prstGeom>
          <a:solidFill>
            <a:srgbClr val="F2F2F2"/>
          </a:solidFill>
          <a:ln>
            <a:noFill/>
          </a:ln>
        </p:spPr>
        <p:txBody>
          <a:bodyPr spcFirstLastPara="1" wrap="square" lIns="88375" tIns="88375" rIns="88375" bIns="88375" anchor="ctr" anchorCtr="0">
            <a:noAutofit/>
          </a:bodyPr>
          <a:lstStyle/>
          <a:p>
            <a:pPr marL="0" lvl="0" indent="0" algn="l" rtl="0">
              <a:spcBef>
                <a:spcPts val="0"/>
              </a:spcBef>
              <a:spcAft>
                <a:spcPts val="0"/>
              </a:spcAft>
              <a:buNone/>
            </a:pPr>
            <a:endParaRPr/>
          </a:p>
        </p:txBody>
      </p:sp>
      <p:sp>
        <p:nvSpPr>
          <p:cNvPr id="118" name="Google Shape;118;p16"/>
          <p:cNvSpPr txBox="1"/>
          <p:nvPr/>
        </p:nvSpPr>
        <p:spPr>
          <a:xfrm>
            <a:off x="0" y="6495350"/>
            <a:ext cx="4278900" cy="363300"/>
          </a:xfrm>
          <a:prstGeom prst="rect">
            <a:avLst/>
          </a:prstGeom>
          <a:noFill/>
          <a:ln>
            <a:noFill/>
          </a:ln>
        </p:spPr>
        <p:txBody>
          <a:bodyPr spcFirstLastPara="1" wrap="square" lIns="88375" tIns="88375" rIns="88375" bIns="88375" anchor="ctr" anchorCtr="0">
            <a:spAutoFit/>
          </a:bodyPr>
          <a:lstStyle/>
          <a:p>
            <a:pPr marL="0" lvl="0" indent="0" algn="l" rtl="0">
              <a:spcBef>
                <a:spcPts val="0"/>
              </a:spcBef>
              <a:spcAft>
                <a:spcPts val="0"/>
              </a:spcAft>
              <a:buNone/>
            </a:pPr>
            <a:r>
              <a:rPr lang="en-US" sz="1200">
                <a:solidFill>
                  <a:srgbClr val="595959"/>
                </a:solidFill>
                <a:latin typeface="Quattrocento Sans"/>
                <a:ea typeface="Quattrocento Sans"/>
                <a:cs typeface="Quattrocento Sans"/>
                <a:sym typeface="Quattrocento Sans"/>
              </a:rPr>
              <a:t>CSE 373 23SP </a:t>
            </a:r>
            <a:endParaRPr sz="1200">
              <a:solidFill>
                <a:srgbClr val="595959"/>
              </a:solidFill>
              <a:latin typeface="Quattrocento Sans"/>
              <a:ea typeface="Quattrocento Sans"/>
              <a:cs typeface="Quattrocento Sans"/>
              <a:sym typeface="Quattrocento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Slide" userDrawn="1">
  <p:cSld name="1_Title Slide">
    <p:spTree>
      <p:nvGrpSpPr>
        <p:cNvPr id="1" name="Shape 15"/>
        <p:cNvGrpSpPr/>
        <p:nvPr/>
      </p:nvGrpSpPr>
      <p:grpSpPr>
        <a:xfrm>
          <a:off x="0" y="0"/>
          <a:ext cx="0" cy="0"/>
          <a:chOff x="0" y="0"/>
          <a:chExt cx="0" cy="0"/>
        </a:xfrm>
      </p:grpSpPr>
      <p:sp>
        <p:nvSpPr>
          <p:cNvPr id="22" name="Google Shape;22;p2"/>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4082852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4"/>
        <p:cNvGrpSpPr/>
        <p:nvPr/>
      </p:nvGrpSpPr>
      <p:grpSpPr>
        <a:xfrm>
          <a:off x="0" y="0"/>
          <a:ext cx="0" cy="0"/>
          <a:chOff x="0" y="0"/>
          <a:chExt cx="0" cy="0"/>
        </a:xfrm>
      </p:grpSpPr>
      <p:sp>
        <p:nvSpPr>
          <p:cNvPr id="25" name="Google Shape;25;p3"/>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cxnSp>
        <p:nvCxnSpPr>
          <p:cNvPr id="26" name="Google Shape;26;p3"/>
          <p:cNvCxnSpPr/>
          <p:nvPr/>
        </p:nvCxnSpPr>
        <p:spPr>
          <a:xfrm>
            <a:off x="61415" y="753975"/>
            <a:ext cx="12008700" cy="0"/>
          </a:xfrm>
          <a:prstGeom prst="straightConnector1">
            <a:avLst/>
          </a:prstGeom>
          <a:noFill/>
          <a:ln w="9525" cap="flat" cmpd="sng">
            <a:solidFill>
              <a:srgbClr val="D8D8D8"/>
            </a:solidFill>
            <a:prstDash val="solid"/>
            <a:round/>
            <a:headEnd type="none" w="sm" len="sm"/>
            <a:tailEnd type="none" w="sm" len="sm"/>
          </a:ln>
        </p:spPr>
      </p:cxnSp>
      <p:sp>
        <p:nvSpPr>
          <p:cNvPr id="27" name="Google Shape;27;p3"/>
          <p:cNvSpPr txBox="1">
            <a:spLocks noGrp="1"/>
          </p:cNvSpPr>
          <p:nvPr>
            <p:ph type="title"/>
          </p:nvPr>
        </p:nvSpPr>
        <p:spPr>
          <a:xfrm>
            <a:off x="1428134" y="263276"/>
            <a:ext cx="10334400" cy="1014900"/>
          </a:xfrm>
          <a:prstGeom prst="rect">
            <a:avLst/>
          </a:prstGeom>
          <a:solidFill>
            <a:schemeClr val="lt1"/>
          </a:solid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grpSp>
        <p:nvGrpSpPr>
          <p:cNvPr id="28" name="Google Shape;28;p3"/>
          <p:cNvGrpSpPr/>
          <p:nvPr/>
        </p:nvGrpSpPr>
        <p:grpSpPr>
          <a:xfrm>
            <a:off x="575239" y="475151"/>
            <a:ext cx="631200" cy="631200"/>
            <a:chOff x="1530939" y="2405329"/>
            <a:chExt cx="631200" cy="631200"/>
          </a:xfrm>
        </p:grpSpPr>
        <p:sp>
          <p:nvSpPr>
            <p:cNvPr id="29" name="Google Shape;29;p3"/>
            <p:cNvSpPr/>
            <p:nvPr/>
          </p:nvSpPr>
          <p:spPr>
            <a:xfrm>
              <a:off x="1530939" y="2405329"/>
              <a:ext cx="631200" cy="6312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30" name="Google Shape;30;p3"/>
            <p:cNvGrpSpPr/>
            <p:nvPr/>
          </p:nvGrpSpPr>
          <p:grpSpPr>
            <a:xfrm>
              <a:off x="1661834" y="2536224"/>
              <a:ext cx="369505" cy="369505"/>
              <a:chOff x="2594050" y="1631825"/>
              <a:chExt cx="439625" cy="439625"/>
            </a:xfrm>
          </p:grpSpPr>
          <p:sp>
            <p:nvSpPr>
              <p:cNvPr id="31" name="Google Shape;31;p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32" name="Google Shape;32;p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33" name="Google Shape;33;p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34" name="Google Shape;34;p3"/>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grpSp>
      <p:sp>
        <p:nvSpPr>
          <p:cNvPr id="35" name="Google Shape;35;p3"/>
          <p:cNvSpPr txBox="1">
            <a:spLocks noGrp="1"/>
          </p:cNvSpPr>
          <p:nvPr>
            <p:ph type="body" idx="1"/>
          </p:nvPr>
        </p:nvSpPr>
        <p:spPr>
          <a:xfrm>
            <a:off x="746175" y="1568275"/>
            <a:ext cx="9371700" cy="4654200"/>
          </a:xfrm>
          <a:prstGeom prst="rect">
            <a:avLst/>
          </a:prstGeom>
        </p:spPr>
        <p:txBody>
          <a:bodyPr spcFirstLastPara="1" wrap="square" lIns="44175" tIns="44175" rIns="44175" bIns="44175" anchor="t" anchorCtr="0">
            <a:spAutoFit/>
          </a:bodyPr>
          <a:lstStyle>
            <a:lvl1pPr marL="457200" lvl="0" indent="-393700" rtl="0">
              <a:spcBef>
                <a:spcPts val="1200"/>
              </a:spcBef>
              <a:spcAft>
                <a:spcPts val="0"/>
              </a:spcAft>
              <a:buClr>
                <a:srgbClr val="4C3282"/>
              </a:buClr>
              <a:buSzPts val="2600"/>
              <a:buChar char="●"/>
              <a:defRPr/>
            </a:lvl1pPr>
            <a:lvl2pPr marL="914400" lvl="1" indent="-361950" rtl="0">
              <a:spcBef>
                <a:spcPts val="300"/>
              </a:spcBef>
              <a:spcAft>
                <a:spcPts val="0"/>
              </a:spcAft>
              <a:buSzPts val="2100"/>
              <a:buChar char="○"/>
              <a:defRPr/>
            </a:lvl2pPr>
            <a:lvl3pPr marL="1371600" lvl="2" indent="-323850" rtl="0">
              <a:spcBef>
                <a:spcPts val="400"/>
              </a:spcBef>
              <a:spcAft>
                <a:spcPts val="0"/>
              </a:spcAft>
              <a:buSzPts val="15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4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746175" y="1568275"/>
            <a:ext cx="9371700" cy="4654200"/>
          </a:xfrm>
          <a:prstGeom prst="rect">
            <a:avLst/>
          </a:prstGeom>
        </p:spPr>
        <p:txBody>
          <a:bodyPr spcFirstLastPara="1" wrap="square" lIns="44175" tIns="44175" rIns="44175" bIns="44175" anchor="t" anchorCtr="0">
            <a:spAutoFit/>
          </a:bodyPr>
          <a:lstStyle>
            <a:lvl1pPr marL="457200" lvl="0" indent="-393700" rtl="0">
              <a:spcBef>
                <a:spcPts val="1200"/>
              </a:spcBef>
              <a:spcAft>
                <a:spcPts val="0"/>
              </a:spcAft>
              <a:buClr>
                <a:srgbClr val="4C3282"/>
              </a:buClr>
              <a:buSzPts val="2600"/>
              <a:buChar char="●"/>
              <a:defRPr/>
            </a:lvl1pPr>
            <a:lvl2pPr marL="914400" lvl="1" indent="-361950" rtl="0">
              <a:spcBef>
                <a:spcPts val="300"/>
              </a:spcBef>
              <a:spcAft>
                <a:spcPts val="0"/>
              </a:spcAft>
              <a:buSzPts val="2100"/>
              <a:buChar char="○"/>
              <a:defRPr/>
            </a:lvl2pPr>
            <a:lvl3pPr marL="1371600" lvl="2" indent="-323850" rtl="0">
              <a:spcBef>
                <a:spcPts val="400"/>
              </a:spcBef>
              <a:spcAft>
                <a:spcPts val="0"/>
              </a:spcAft>
              <a:buSzPts val="15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4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1">
  <p:cSld name="OBJECT_1">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3315881" y="3446573"/>
            <a:ext cx="5590200" cy="1014900"/>
          </a:xfrm>
          <a:prstGeom prst="rect">
            <a:avLst/>
          </a:prstGeom>
          <a:noFill/>
          <a:ln>
            <a:noFill/>
          </a:ln>
        </p:spPr>
        <p:txBody>
          <a:bodyPr spcFirstLastPara="1" wrap="square" lIns="88375" tIns="44175" rIns="88375" bIns="44175" anchor="ctr" anchorCtr="0">
            <a:normAutofit/>
          </a:bodyPr>
          <a:lstStyle>
            <a:lvl1pPr lvl="0" algn="ctr" rtl="0">
              <a:lnSpc>
                <a:spcPct val="80000"/>
              </a:lnSpc>
              <a:spcBef>
                <a:spcPts val="0"/>
              </a:spcBef>
              <a:spcAft>
                <a:spcPts val="0"/>
              </a:spcAft>
              <a:buClr>
                <a:srgbClr val="0C0C0C"/>
              </a:buClr>
              <a:buSzPts val="4300"/>
              <a:buFont typeface="Quattrocento Sans"/>
              <a:buNone/>
              <a:defRPr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43" name="Google Shape;43;p6"/>
          <p:cNvCxnSpPr/>
          <p:nvPr/>
        </p:nvCxnSpPr>
        <p:spPr>
          <a:xfrm>
            <a:off x="138752" y="1917510"/>
            <a:ext cx="11914500" cy="0"/>
          </a:xfrm>
          <a:prstGeom prst="straightConnector1">
            <a:avLst/>
          </a:prstGeom>
          <a:noFill/>
          <a:ln w="19050" cap="flat" cmpd="sng">
            <a:solidFill>
              <a:srgbClr val="D8D8D8"/>
            </a:solidFill>
            <a:prstDash val="solid"/>
            <a:round/>
            <a:headEnd type="none" w="sm" len="sm"/>
            <a:tailEnd type="none" w="sm" len="sm"/>
          </a:ln>
        </p:spPr>
      </p:cxnSp>
      <p:grpSp>
        <p:nvGrpSpPr>
          <p:cNvPr id="44" name="Google Shape;44;p6"/>
          <p:cNvGrpSpPr/>
          <p:nvPr/>
        </p:nvGrpSpPr>
        <p:grpSpPr>
          <a:xfrm>
            <a:off x="4736689" y="555664"/>
            <a:ext cx="2723981" cy="2723981"/>
            <a:chOff x="4360460" y="449353"/>
            <a:chExt cx="3282300" cy="3282300"/>
          </a:xfrm>
        </p:grpSpPr>
        <p:sp>
          <p:nvSpPr>
            <p:cNvPr id="45" name="Google Shape;45;p6"/>
            <p:cNvSpPr/>
            <p:nvPr/>
          </p:nvSpPr>
          <p:spPr>
            <a:xfrm>
              <a:off x="4360460" y="449353"/>
              <a:ext cx="3282300" cy="32823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46" name="Google Shape;46;p6"/>
            <p:cNvGrpSpPr/>
            <p:nvPr/>
          </p:nvGrpSpPr>
          <p:grpSpPr>
            <a:xfrm>
              <a:off x="4868882" y="1003916"/>
              <a:ext cx="2265384" cy="2173111"/>
              <a:chOff x="5233525" y="4954450"/>
              <a:chExt cx="538275" cy="516350"/>
            </a:xfrm>
          </p:grpSpPr>
          <p:sp>
            <p:nvSpPr>
              <p:cNvPr id="47" name="Google Shape;47;p6"/>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8" name="Google Shape;48;p6"/>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9" name="Google Shape;49;p6"/>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0" name="Google Shape;50;p6"/>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1" name="Google Shape;51;p6"/>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2" name="Google Shape;52;p6"/>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3" name="Google Shape;53;p6"/>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4" name="Google Shape;54;p6"/>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5" name="Google Shape;55;p6"/>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6" name="Google Shape;56;p6"/>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7" name="Google Shape;57;p6"/>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grpSp>
      <p:sp>
        <p:nvSpPr>
          <p:cNvPr id="58" name="Google Shape;58;p6"/>
          <p:cNvSpPr txBox="1">
            <a:spLocks noGrp="1"/>
          </p:cNvSpPr>
          <p:nvPr>
            <p:ph type="body" idx="1"/>
          </p:nvPr>
        </p:nvSpPr>
        <p:spPr>
          <a:xfrm>
            <a:off x="3315880" y="4628428"/>
            <a:ext cx="5590200" cy="1463100"/>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
        <p:nvSpPr>
          <p:cNvPr id="59" name="Google Shape;59;p6"/>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0"/>
        <p:cNvGrpSpPr/>
        <p:nvPr/>
      </p:nvGrpSpPr>
      <p:grpSpPr>
        <a:xfrm>
          <a:off x="0" y="0"/>
          <a:ext cx="0" cy="0"/>
          <a:chOff x="0" y="0"/>
          <a:chExt cx="0" cy="0"/>
        </a:xfrm>
      </p:grpSpPr>
      <p:sp>
        <p:nvSpPr>
          <p:cNvPr id="61" name="Google Shape;61;p7"/>
          <p:cNvSpPr txBox="1">
            <a:spLocks noGrp="1"/>
          </p:cNvSpPr>
          <p:nvPr>
            <p:ph type="body" idx="1"/>
          </p:nvPr>
        </p:nvSpPr>
        <p:spPr>
          <a:xfrm>
            <a:off x="6364809"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62" name="Google Shape;62;p7"/>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7"/>
          <p:cNvSpPr txBox="1">
            <a:spLocks noGrp="1"/>
          </p:cNvSpPr>
          <p:nvPr>
            <p:ph type="body" idx="2"/>
          </p:nvPr>
        </p:nvSpPr>
        <p:spPr>
          <a:xfrm>
            <a:off x="575239"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Quattrocento Sans"/>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a:p>
        </p:txBody>
      </p:sp>
      <p:sp>
        <p:nvSpPr>
          <p:cNvPr id="64" name="Google Shape;64;p7"/>
          <p:cNvSpPr txBox="1">
            <a:spLocks noGrp="1"/>
          </p:cNvSpPr>
          <p:nvPr>
            <p:ph type="body" idx="3"/>
          </p:nvPr>
        </p:nvSpPr>
        <p:spPr>
          <a:xfrm>
            <a:off x="584218"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65" name="Google Shape;65;p7"/>
          <p:cNvSpPr txBox="1">
            <a:spLocks noGrp="1"/>
          </p:cNvSpPr>
          <p:nvPr>
            <p:ph type="body" idx="4"/>
          </p:nvPr>
        </p:nvSpPr>
        <p:spPr>
          <a:xfrm>
            <a:off x="6355830"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Quattrocento Sans"/>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Introduction">
  <p:cSld name="2_Custom Layout">
    <p:spTree>
      <p:nvGrpSpPr>
        <p:cNvPr id="1" name="Shape 66"/>
        <p:cNvGrpSpPr/>
        <p:nvPr/>
      </p:nvGrpSpPr>
      <p:grpSpPr>
        <a:xfrm>
          <a:off x="0" y="0"/>
          <a:ext cx="0" cy="0"/>
          <a:chOff x="0" y="0"/>
          <a:chExt cx="0" cy="0"/>
        </a:xfrm>
      </p:grpSpPr>
      <p:cxnSp>
        <p:nvCxnSpPr>
          <p:cNvPr id="67" name="Google Shape;67;p8"/>
          <p:cNvCxnSpPr/>
          <p:nvPr/>
        </p:nvCxnSpPr>
        <p:spPr>
          <a:xfrm>
            <a:off x="127669" y="3557888"/>
            <a:ext cx="11914500" cy="0"/>
          </a:xfrm>
          <a:prstGeom prst="straightConnector1">
            <a:avLst/>
          </a:prstGeom>
          <a:noFill/>
          <a:ln w="19050" cap="flat" cmpd="sng">
            <a:solidFill>
              <a:srgbClr val="D8D8D8"/>
            </a:solidFill>
            <a:prstDash val="solid"/>
            <a:round/>
            <a:headEnd type="none" w="sm" len="sm"/>
            <a:tailEnd type="none" w="sm" len="sm"/>
          </a:ln>
        </p:spPr>
      </p:cxnSp>
      <p:sp>
        <p:nvSpPr>
          <p:cNvPr id="68" name="Google Shape;68;p8"/>
          <p:cNvSpPr txBox="1">
            <a:spLocks noGrp="1"/>
          </p:cNvSpPr>
          <p:nvPr>
            <p:ph type="title"/>
          </p:nvPr>
        </p:nvSpPr>
        <p:spPr>
          <a:xfrm>
            <a:off x="1902775" y="3262680"/>
            <a:ext cx="6504300" cy="590400"/>
          </a:xfrm>
          <a:prstGeom prst="rect">
            <a:avLst/>
          </a:prstGeom>
          <a:noFill/>
          <a:ln>
            <a:noFill/>
          </a:ln>
        </p:spPr>
        <p:txBody>
          <a:bodyPr spcFirstLastPara="1" wrap="square" lIns="88375" tIns="44175" rIns="88375" bIns="44175" anchor="ctr" anchorCtr="0">
            <a:spAutoFit/>
          </a:bodyPr>
          <a:lstStyle>
            <a:lvl1pPr lvl="0" algn="l" rtl="0">
              <a:lnSpc>
                <a:spcPct val="80000"/>
              </a:lnSpc>
              <a:spcBef>
                <a:spcPts val="0"/>
              </a:spcBef>
              <a:spcAft>
                <a:spcPts val="0"/>
              </a:spcAft>
              <a:buClr>
                <a:srgbClr val="0C0C0C"/>
              </a:buClr>
              <a:buSzPts val="3400"/>
              <a:buFont typeface="Quattrocento Sans"/>
              <a:buNone/>
              <a:defRPr sz="3400">
                <a:highlight>
                  <a:schemeClr val="lt1"/>
                </a:highlight>
                <a:latin typeface="Quattrocento Sans"/>
                <a:ea typeface="Quattrocento Sans"/>
                <a:cs typeface="Quattrocento Sans"/>
                <a:sym typeface="Quattrocento Sans"/>
              </a:defRPr>
            </a:lvl1pPr>
            <a:lvl2pPr lvl="1" algn="l" rtl="0">
              <a:lnSpc>
                <a:spcPct val="100000"/>
              </a:lnSpc>
              <a:spcBef>
                <a:spcPts val="0"/>
              </a:spcBef>
              <a:spcAft>
                <a:spcPts val="0"/>
              </a:spcAft>
              <a:buSzPts val="3400"/>
              <a:buNone/>
              <a:defRPr sz="3400">
                <a:highlight>
                  <a:srgbClr val="000000"/>
                </a:highlight>
              </a:defRPr>
            </a:lvl2pPr>
            <a:lvl3pPr lvl="2" algn="l" rtl="0">
              <a:lnSpc>
                <a:spcPct val="100000"/>
              </a:lnSpc>
              <a:spcBef>
                <a:spcPts val="0"/>
              </a:spcBef>
              <a:spcAft>
                <a:spcPts val="0"/>
              </a:spcAft>
              <a:buSzPts val="3400"/>
              <a:buNone/>
              <a:defRPr sz="3400">
                <a:highlight>
                  <a:srgbClr val="000000"/>
                </a:highlight>
              </a:defRPr>
            </a:lvl3pPr>
            <a:lvl4pPr lvl="3" algn="l" rtl="0">
              <a:lnSpc>
                <a:spcPct val="100000"/>
              </a:lnSpc>
              <a:spcBef>
                <a:spcPts val="0"/>
              </a:spcBef>
              <a:spcAft>
                <a:spcPts val="0"/>
              </a:spcAft>
              <a:buSzPts val="3400"/>
              <a:buNone/>
              <a:defRPr sz="3400">
                <a:highlight>
                  <a:srgbClr val="000000"/>
                </a:highlight>
              </a:defRPr>
            </a:lvl4pPr>
            <a:lvl5pPr lvl="4" algn="l" rtl="0">
              <a:lnSpc>
                <a:spcPct val="100000"/>
              </a:lnSpc>
              <a:spcBef>
                <a:spcPts val="0"/>
              </a:spcBef>
              <a:spcAft>
                <a:spcPts val="0"/>
              </a:spcAft>
              <a:buSzPts val="3400"/>
              <a:buNone/>
              <a:defRPr sz="3400">
                <a:highlight>
                  <a:srgbClr val="000000"/>
                </a:highlight>
              </a:defRPr>
            </a:lvl5pPr>
            <a:lvl6pPr lvl="5" algn="l" rtl="0">
              <a:lnSpc>
                <a:spcPct val="100000"/>
              </a:lnSpc>
              <a:spcBef>
                <a:spcPts val="0"/>
              </a:spcBef>
              <a:spcAft>
                <a:spcPts val="0"/>
              </a:spcAft>
              <a:buSzPts val="3400"/>
              <a:buNone/>
              <a:defRPr sz="3400">
                <a:highlight>
                  <a:srgbClr val="000000"/>
                </a:highlight>
              </a:defRPr>
            </a:lvl6pPr>
            <a:lvl7pPr lvl="6" algn="l" rtl="0">
              <a:lnSpc>
                <a:spcPct val="100000"/>
              </a:lnSpc>
              <a:spcBef>
                <a:spcPts val="0"/>
              </a:spcBef>
              <a:spcAft>
                <a:spcPts val="0"/>
              </a:spcAft>
              <a:buSzPts val="3400"/>
              <a:buNone/>
              <a:defRPr sz="3400">
                <a:highlight>
                  <a:srgbClr val="000000"/>
                </a:highlight>
              </a:defRPr>
            </a:lvl7pPr>
            <a:lvl8pPr lvl="7" algn="l" rtl="0">
              <a:lnSpc>
                <a:spcPct val="100000"/>
              </a:lnSpc>
              <a:spcBef>
                <a:spcPts val="0"/>
              </a:spcBef>
              <a:spcAft>
                <a:spcPts val="0"/>
              </a:spcAft>
              <a:buSzPts val="3400"/>
              <a:buNone/>
              <a:defRPr sz="3400">
                <a:highlight>
                  <a:srgbClr val="000000"/>
                </a:highlight>
              </a:defRPr>
            </a:lvl8pPr>
            <a:lvl9pPr lvl="8" algn="l" rtl="0">
              <a:lnSpc>
                <a:spcPct val="100000"/>
              </a:lnSpc>
              <a:spcBef>
                <a:spcPts val="0"/>
              </a:spcBef>
              <a:spcAft>
                <a:spcPts val="0"/>
              </a:spcAft>
              <a:buSzPts val="3400"/>
              <a:buNone/>
              <a:defRPr sz="3400">
                <a:highlight>
                  <a:srgbClr val="000000"/>
                </a:highlight>
              </a:defRPr>
            </a:lvl9pPr>
          </a:lstStyle>
          <a:p>
            <a:endParaRPr/>
          </a:p>
        </p:txBody>
      </p:sp>
      <p:sp>
        <p:nvSpPr>
          <p:cNvPr id="69" name="Google Shape;69;p8"/>
          <p:cNvSpPr/>
          <p:nvPr/>
        </p:nvSpPr>
        <p:spPr>
          <a:xfrm>
            <a:off x="743453" y="3050554"/>
            <a:ext cx="898200" cy="8979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70" name="Google Shape;70;p8"/>
          <p:cNvSpPr/>
          <p:nvPr/>
        </p:nvSpPr>
        <p:spPr>
          <a:xfrm>
            <a:off x="321425" y="60960"/>
            <a:ext cx="171900" cy="14745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71" name="Google Shape;71;p8"/>
          <p:cNvGrpSpPr/>
          <p:nvPr/>
        </p:nvGrpSpPr>
        <p:grpSpPr>
          <a:xfrm>
            <a:off x="1092976" y="3287056"/>
            <a:ext cx="299911" cy="424768"/>
            <a:chOff x="3979850" y="1598950"/>
            <a:chExt cx="356825" cy="505375"/>
          </a:xfrm>
        </p:grpSpPr>
        <p:sp>
          <p:nvSpPr>
            <p:cNvPr id="72" name="Google Shape;72;p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73" name="Google Shape;73;p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sp>
        <p:nvSpPr>
          <p:cNvPr id="74" name="Google Shape;74;p8"/>
          <p:cNvSpPr txBox="1">
            <a:spLocks noGrp="1"/>
          </p:cNvSpPr>
          <p:nvPr>
            <p:ph type="body" idx="1"/>
          </p:nvPr>
        </p:nvSpPr>
        <p:spPr>
          <a:xfrm>
            <a:off x="1902775" y="3931493"/>
            <a:ext cx="6504300" cy="506400"/>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latin typeface="Quattrocento Sans"/>
                <a:ea typeface="Quattrocento Sans"/>
                <a:cs typeface="Quattrocento Sans"/>
                <a:sym typeface="Quattrocento Sans"/>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9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94"/>
        <p:cNvGrpSpPr/>
        <p:nvPr/>
      </p:nvGrpSpPr>
      <p:grpSpPr>
        <a:xfrm>
          <a:off x="0" y="0"/>
          <a:ext cx="0" cy="0"/>
          <a:chOff x="0" y="0"/>
          <a:chExt cx="0" cy="0"/>
        </a:xfrm>
      </p:grpSpPr>
      <p:sp>
        <p:nvSpPr>
          <p:cNvPr id="95" name="Google Shape;95;p11"/>
          <p:cNvSpPr/>
          <p:nvPr/>
        </p:nvSpPr>
        <p:spPr>
          <a:xfrm>
            <a:off x="0" y="0"/>
            <a:ext cx="12192000" cy="4572000"/>
          </a:xfrm>
          <a:prstGeom prst="rect">
            <a:avLst/>
          </a:prstGeom>
          <a:solidFill>
            <a:srgbClr val="1D9AA1"/>
          </a:solidFill>
          <a:ln>
            <a:noFill/>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1"/>
          <p:cNvSpPr/>
          <p:nvPr/>
        </p:nvSpPr>
        <p:spPr>
          <a:xfrm>
            <a:off x="-1" y="0"/>
            <a:ext cx="12192000" cy="4572001"/>
          </a:xfrm>
          <a:custGeom>
            <a:avLst/>
            <a:gdLst/>
            <a:ahLst/>
            <a:cxnLst/>
            <a:rect l="l" t="t" r="r" b="b"/>
            <a:pathLst>
              <a:path w="12192000" h="4572001" extrusionOk="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1"/>
          <p:cNvSpPr txBox="1">
            <a:spLocks noGrp="1"/>
          </p:cNvSpPr>
          <p:nvPr>
            <p:ph type="title"/>
          </p:nvPr>
        </p:nvSpPr>
        <p:spPr>
          <a:xfrm>
            <a:off x="457200" y="4960137"/>
            <a:ext cx="7772400" cy="1463100"/>
          </a:xfrm>
          <a:prstGeom prst="rect">
            <a:avLst/>
          </a:prstGeom>
          <a:noFill/>
          <a:ln>
            <a:noFill/>
          </a:ln>
        </p:spPr>
        <p:txBody>
          <a:bodyPr spcFirstLastPara="1" wrap="square" lIns="88375" tIns="44175" rIns="88375" bIns="44175" anchor="ctr" anchorCtr="0">
            <a:normAutofit/>
          </a:bodyPr>
          <a:lstStyle>
            <a:lvl1pPr lvl="0" algn="r" rtl="0">
              <a:lnSpc>
                <a:spcPct val="80000"/>
              </a:lnSpc>
              <a:spcBef>
                <a:spcPts val="0"/>
              </a:spcBef>
              <a:spcAft>
                <a:spcPts val="0"/>
              </a:spcAft>
              <a:buClr>
                <a:srgbClr val="0C0C0C"/>
              </a:buClr>
              <a:buSzPts val="4900"/>
              <a:buFont typeface="Quattrocento Sans"/>
              <a:buNone/>
              <a:defRPr sz="49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8" name="Google Shape;98;p11"/>
          <p:cNvSpPr txBox="1">
            <a:spLocks noGrp="1"/>
          </p:cNvSpPr>
          <p:nvPr>
            <p:ph type="body" idx="1"/>
          </p:nvPr>
        </p:nvSpPr>
        <p:spPr>
          <a:xfrm>
            <a:off x="8610600" y="4960137"/>
            <a:ext cx="3200400" cy="1463100"/>
          </a:xfrm>
          <a:prstGeom prst="rect">
            <a:avLst/>
          </a:prstGeom>
          <a:noFill/>
          <a:ln>
            <a:noFill/>
          </a:ln>
        </p:spPr>
        <p:txBody>
          <a:bodyPr spcFirstLastPara="1" wrap="square" lIns="88375" tIns="44175" rIns="88375" bIns="44175" anchor="ctr" anchorCtr="0">
            <a:norm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cxnSp>
        <p:nvCxnSpPr>
          <p:cNvPr id="99" name="Google Shape;99;p11"/>
          <p:cNvCxnSpPr/>
          <p:nvPr/>
        </p:nvCxnSpPr>
        <p:spPr>
          <a:xfrm rot="10800000">
            <a:off x="8386843" y="5264106"/>
            <a:ext cx="0" cy="914400"/>
          </a:xfrm>
          <a:prstGeom prst="straightConnector1">
            <a:avLst/>
          </a:prstGeom>
          <a:noFill/>
          <a:ln w="19050" cap="flat" cmpd="sng">
            <a:solidFill>
              <a:srgbClr val="4C3282"/>
            </a:solidFill>
            <a:prstDash val="solid"/>
            <a:round/>
            <a:headEnd type="none" w="sm" len="sm"/>
            <a:tailEnd type="none" w="sm" len="sm"/>
          </a:ln>
        </p:spPr>
      </p:cxnSp>
      <p:pic>
        <p:nvPicPr>
          <p:cNvPr id="100" name="Google Shape;100;p11" descr="UW building"/>
          <p:cNvPicPr preferRelativeResize="0"/>
          <p:nvPr/>
        </p:nvPicPr>
        <p:blipFill rotWithShape="1">
          <a:blip r:embed="rId2">
            <a:alphaModFix/>
          </a:blip>
          <a:srcRect t="38182" b="5568"/>
          <a:stretch/>
        </p:blipFill>
        <p:spPr>
          <a:xfrm>
            <a:off x="3" y="0"/>
            <a:ext cx="12191993" cy="4572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75240" y="1463857"/>
            <a:ext cx="11187000" cy="48456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cxnSp>
        <p:nvCxnSpPr>
          <p:cNvPr id="12" name="Google Shape;12;p1"/>
          <p:cNvCxnSpPr/>
          <p:nvPr/>
        </p:nvCxnSpPr>
        <p:spPr>
          <a:xfrm rot="10800000">
            <a:off x="429491" y="172429"/>
            <a:ext cx="0" cy="1196400"/>
          </a:xfrm>
          <a:prstGeom prst="straightConnector1">
            <a:avLst/>
          </a:prstGeom>
          <a:noFill/>
          <a:ln w="19050" cap="flat" cmpd="sng">
            <a:solidFill>
              <a:srgbClr val="4C3282"/>
            </a:solidFill>
            <a:prstDash val="solid"/>
            <a:round/>
            <a:headEnd type="none" w="sm" len="sm"/>
            <a:tailEnd type="none" w="sm" len="sm"/>
          </a:ln>
        </p:spPr>
      </p:cxnSp>
      <p:sp>
        <p:nvSpPr>
          <p:cNvPr id="14" name="Google Shape;14;p1"/>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Ns4TPTC8whw"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XaqR3G_NVoo"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www.youtube.com/watch?v=Xw2D9aJRBY4"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image" Target="../media/image20.png"/><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VuXbEb5ywrU"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www.youtube.com/watch?v=nu4gDuFabIM" TargetMode="External"/><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hyperlink" Target="https://www.youtube.com/watch?v=XiuSW_mEn7g"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ROalU379l3U"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ctrTitle"/>
          </p:nvPr>
        </p:nvSpPr>
        <p:spPr>
          <a:xfrm>
            <a:off x="457200" y="4960137"/>
            <a:ext cx="7772400" cy="1463040"/>
          </a:xfrm>
          <a:prstGeom prst="rect">
            <a:avLst/>
          </a:prstGeom>
          <a:noFill/>
          <a:ln>
            <a:noFill/>
          </a:ln>
        </p:spPr>
        <p:txBody>
          <a:bodyPr spcFirstLastPara="1" wrap="square" lIns="91425" tIns="45700" rIns="91425" bIns="45700" anchor="ctr" anchorCtr="0">
            <a:normAutofit/>
          </a:bodyPr>
          <a:lstStyle/>
          <a:p>
            <a:pPr marL="0" lvl="0" indent="0" algn="r" rtl="0">
              <a:lnSpc>
                <a:spcPct val="80000"/>
              </a:lnSpc>
              <a:spcBef>
                <a:spcPts val="0"/>
              </a:spcBef>
              <a:spcAft>
                <a:spcPts val="0"/>
              </a:spcAft>
              <a:buClr>
                <a:srgbClr val="4C3282"/>
              </a:buClr>
              <a:buSzPts val="5000"/>
              <a:buFont typeface="Quattrocento Sans"/>
              <a:buNone/>
            </a:pPr>
            <a:r>
              <a:rPr lang="en-US"/>
              <a:t>Lecture 19: Introduction to Sorting</a:t>
            </a:r>
            <a:endParaRPr/>
          </a:p>
        </p:txBody>
      </p:sp>
      <p:sp>
        <p:nvSpPr>
          <p:cNvPr id="125" name="Google Shape;125;p17"/>
          <p:cNvSpPr txBox="1">
            <a:spLocks noGrp="1"/>
          </p:cNvSpPr>
          <p:nvPr>
            <p:ph type="subTitle" idx="1"/>
          </p:nvPr>
        </p:nvSpPr>
        <p:spPr>
          <a:xfrm>
            <a:off x="8610600" y="4960137"/>
            <a:ext cx="3200400" cy="146304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800"/>
              <a:buNone/>
            </a:pPr>
            <a:r>
              <a:rPr lang="en-US"/>
              <a:t>CSE 373: Data Structures and Algorithms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0"/>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Insertion Sort </a:t>
            </a:r>
            <a:endParaRPr/>
          </a:p>
        </p:txBody>
      </p:sp>
      <p:graphicFrame>
        <p:nvGraphicFramePr>
          <p:cNvPr id="245" name="Google Shape;245;p30"/>
          <p:cNvGraphicFramePr/>
          <p:nvPr/>
        </p:nvGraphicFramePr>
        <p:xfrm>
          <a:off x="575239" y="1166336"/>
          <a:ext cx="100797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246" name="Google Shape;246;p30"/>
          <p:cNvSpPr/>
          <p:nvPr/>
        </p:nvSpPr>
        <p:spPr>
          <a:xfrm rot="-5400000">
            <a:off x="3440716" y="-846155"/>
            <a:ext cx="338260" cy="6069209"/>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7" name="Google Shape;247;p30"/>
          <p:cNvSpPr/>
          <p:nvPr/>
        </p:nvSpPr>
        <p:spPr>
          <a:xfrm rot="-5400000">
            <a:off x="8996233" y="698898"/>
            <a:ext cx="338260" cy="2979101"/>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8" name="Google Shape;248;p30"/>
          <p:cNvSpPr/>
          <p:nvPr/>
        </p:nvSpPr>
        <p:spPr>
          <a:xfrm rot="10800000">
            <a:off x="6966330" y="1979306"/>
            <a:ext cx="318976" cy="563526"/>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9" name="Google Shape;249;p30"/>
          <p:cNvSpPr txBox="1"/>
          <p:nvPr/>
        </p:nvSpPr>
        <p:spPr>
          <a:xfrm>
            <a:off x="2887602" y="2398175"/>
            <a:ext cx="2200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Sorted Items</a:t>
            </a:r>
            <a:endParaRPr>
              <a:latin typeface="Quattrocento Sans"/>
              <a:ea typeface="Quattrocento Sans"/>
              <a:cs typeface="Quattrocento Sans"/>
              <a:sym typeface="Quattrocento Sans"/>
            </a:endParaRPr>
          </a:p>
        </p:txBody>
      </p:sp>
      <p:sp>
        <p:nvSpPr>
          <p:cNvPr id="250" name="Google Shape;250;p30"/>
          <p:cNvSpPr txBox="1"/>
          <p:nvPr/>
        </p:nvSpPr>
        <p:spPr>
          <a:xfrm>
            <a:off x="8314875" y="2398175"/>
            <a:ext cx="2134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Unsorted Items</a:t>
            </a:r>
            <a:endParaRPr>
              <a:latin typeface="Quattrocento Sans"/>
              <a:ea typeface="Quattrocento Sans"/>
              <a:cs typeface="Quattrocento Sans"/>
              <a:sym typeface="Quattrocento Sans"/>
            </a:endParaRPr>
          </a:p>
        </p:txBody>
      </p:sp>
      <p:sp>
        <p:nvSpPr>
          <p:cNvPr id="251" name="Google Shape;251;p30"/>
          <p:cNvSpPr txBox="1"/>
          <p:nvPr/>
        </p:nvSpPr>
        <p:spPr>
          <a:xfrm>
            <a:off x="6409926" y="2542825"/>
            <a:ext cx="1701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Current Item</a:t>
            </a:r>
            <a:endParaRPr>
              <a:latin typeface="Quattrocento Sans"/>
              <a:ea typeface="Quattrocento Sans"/>
              <a:cs typeface="Quattrocento Sans"/>
              <a:sym typeface="Quattrocento Sans"/>
            </a:endParaRPr>
          </a:p>
        </p:txBody>
      </p:sp>
      <p:sp>
        <p:nvSpPr>
          <p:cNvPr id="252" name="Google Shape;252;p30"/>
          <p:cNvSpPr txBox="1"/>
          <p:nvPr/>
        </p:nvSpPr>
        <p:spPr>
          <a:xfrm>
            <a:off x="575239" y="3156440"/>
            <a:ext cx="5876930" cy="3323987"/>
          </a:xfrm>
          <a:prstGeom prst="rect">
            <a:avLst/>
          </a:prstGeom>
          <a:noFill/>
          <a:ln w="9525" cap="flat" cmpd="sng">
            <a:solidFill>
              <a:srgbClr val="4C328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public void insertionSort(collection)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for (entire list)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if(currentItem is smaller than largestSorted)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int newIndex = findSpot(currentItem);</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shift(newIndex, currentItem);</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public int findSpot(currentItem)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for (sorted list going backwards)</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if (spot found) return</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public void shift(newIndex, currentItem)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for (i = currentItem &gt; newIndex)</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item[i+1] = item[i]</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item[newIndex] = currentItem</a:t>
            </a:r>
            <a:endParaRPr sz="14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p:txBody>
      </p:sp>
      <p:sp>
        <p:nvSpPr>
          <p:cNvPr id="253" name="Google Shape;253;p30"/>
          <p:cNvSpPr txBox="1"/>
          <p:nvPr/>
        </p:nvSpPr>
        <p:spPr>
          <a:xfrm>
            <a:off x="6710177" y="3220975"/>
            <a:ext cx="2622000" cy="314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Worst case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Best case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Average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Stable?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In-place?</a:t>
            </a: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Useful for:</a:t>
            </a:r>
            <a:endParaRPr sz="1800" dirty="0">
              <a:solidFill>
                <a:schemeClr val="dk1"/>
              </a:solidFill>
              <a:latin typeface="Quattrocento Sans"/>
              <a:ea typeface="Quattrocento Sans"/>
              <a:cs typeface="Quattrocento Sans"/>
              <a:sym typeface="Quattrocento Sans"/>
            </a:endParaRPr>
          </a:p>
        </p:txBody>
      </p:sp>
      <p:sp>
        <p:nvSpPr>
          <p:cNvPr id="254" name="Google Shape;254;p30"/>
          <p:cNvSpPr txBox="1"/>
          <p:nvPr/>
        </p:nvSpPr>
        <p:spPr>
          <a:xfrm>
            <a:off x="8910706" y="3225353"/>
            <a:ext cx="818700" cy="369300"/>
          </a:xfrm>
          <a:prstGeom prst="rect">
            <a:avLst/>
          </a:prstGeom>
          <a:blipFill rotWithShape="1">
            <a:blip r:embed="rId3">
              <a:alphaModFix/>
            </a:blip>
            <a:stretch>
              <a:fillRect b="-13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latin typeface="Calibri"/>
                <a:ea typeface="Calibri"/>
                <a:cs typeface="Calibri"/>
                <a:sym typeface="Calibri"/>
              </a:rPr>
              <a:t> </a:t>
            </a:r>
            <a:endParaRPr dirty="0"/>
          </a:p>
        </p:txBody>
      </p:sp>
      <p:sp>
        <p:nvSpPr>
          <p:cNvPr id="255" name="Google Shape;255;p30"/>
          <p:cNvSpPr txBox="1"/>
          <p:nvPr/>
        </p:nvSpPr>
        <p:spPr>
          <a:xfrm>
            <a:off x="8951582" y="3760064"/>
            <a:ext cx="737700" cy="369300"/>
          </a:xfrm>
          <a:prstGeom prst="rect">
            <a:avLst/>
          </a:prstGeom>
          <a:blipFill rotWithShape="1">
            <a:blip r:embed="rId4">
              <a:alphaModFix/>
            </a:blip>
            <a:stretch>
              <a:fillRect b="-13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56" name="Google Shape;256;p30"/>
          <p:cNvSpPr txBox="1"/>
          <p:nvPr/>
        </p:nvSpPr>
        <p:spPr>
          <a:xfrm>
            <a:off x="8951581" y="4842746"/>
            <a:ext cx="50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Yes</a:t>
            </a:r>
            <a:endParaRPr/>
          </a:p>
        </p:txBody>
      </p:sp>
      <p:sp>
        <p:nvSpPr>
          <p:cNvPr id="257" name="Google Shape;257;p30"/>
          <p:cNvSpPr txBox="1"/>
          <p:nvPr/>
        </p:nvSpPr>
        <p:spPr>
          <a:xfrm>
            <a:off x="8983073" y="5377457"/>
            <a:ext cx="50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Yes</a:t>
            </a:r>
            <a:endParaRPr/>
          </a:p>
        </p:txBody>
      </p:sp>
      <p:sp>
        <p:nvSpPr>
          <p:cNvPr id="258" name="Google Shape;258;p30"/>
          <p:cNvSpPr txBox="1"/>
          <p:nvPr/>
        </p:nvSpPr>
        <p:spPr>
          <a:xfrm>
            <a:off x="8907822" y="4321385"/>
            <a:ext cx="818700" cy="369300"/>
          </a:xfrm>
          <a:prstGeom prst="rect">
            <a:avLst/>
          </a:prstGeom>
          <a:blipFill rotWithShape="1">
            <a:blip r:embed="rId5">
              <a:alphaModFix/>
            </a:blip>
            <a:stretch>
              <a:fillRect b="-13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latin typeface="Calibri"/>
                <a:ea typeface="Calibri"/>
                <a:cs typeface="Calibri"/>
                <a:sym typeface="Calibri"/>
              </a:rPr>
              <a:t> </a:t>
            </a:r>
            <a:endParaRPr dirty="0"/>
          </a:p>
        </p:txBody>
      </p:sp>
      <p:sp>
        <p:nvSpPr>
          <p:cNvPr id="259" name="Google Shape;259;p30"/>
          <p:cNvSpPr/>
          <p:nvPr/>
        </p:nvSpPr>
        <p:spPr>
          <a:xfrm rot="10800000">
            <a:off x="4574004" y="662881"/>
            <a:ext cx="2551814" cy="423574"/>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60" name="Google Shape;260;p30"/>
          <p:cNvSpPr txBox="1"/>
          <p:nvPr/>
        </p:nvSpPr>
        <p:spPr>
          <a:xfrm>
            <a:off x="8999912" y="5834650"/>
            <a:ext cx="27624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Mostly sorted collections of primitives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4"/>
                                        </p:tgtEl>
                                        <p:attrNameLst>
                                          <p:attrName>style.visibility</p:attrName>
                                        </p:attrNameLst>
                                      </p:cBhvr>
                                      <p:to>
                                        <p:strVal val="visible"/>
                                      </p:to>
                                    </p:set>
                                    <p:animEffect transition="in" filter="fade">
                                      <p:cBhvr>
                                        <p:cTn id="7" dur="500"/>
                                        <p:tgtEl>
                                          <p:spTgt spid="2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5"/>
                                        </p:tgtEl>
                                        <p:attrNameLst>
                                          <p:attrName>style.visibility</p:attrName>
                                        </p:attrNameLst>
                                      </p:cBhvr>
                                      <p:to>
                                        <p:strVal val="visible"/>
                                      </p:to>
                                    </p:set>
                                    <p:animEffect transition="in" filter="fade">
                                      <p:cBhvr>
                                        <p:cTn id="12" dur="500"/>
                                        <p:tgtEl>
                                          <p:spTgt spid="2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8"/>
                                        </p:tgtEl>
                                        <p:attrNameLst>
                                          <p:attrName>style.visibility</p:attrName>
                                        </p:attrNameLst>
                                      </p:cBhvr>
                                      <p:to>
                                        <p:strVal val="visible"/>
                                      </p:to>
                                    </p:set>
                                    <p:animEffect transition="in" filter="fade">
                                      <p:cBhvr>
                                        <p:cTn id="17" dur="500"/>
                                        <p:tgtEl>
                                          <p:spTgt spid="2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6"/>
                                        </p:tgtEl>
                                        <p:attrNameLst>
                                          <p:attrName>style.visibility</p:attrName>
                                        </p:attrNameLst>
                                      </p:cBhvr>
                                      <p:to>
                                        <p:strVal val="visible"/>
                                      </p:to>
                                    </p:set>
                                    <p:animEffect transition="in" filter="fade">
                                      <p:cBhvr>
                                        <p:cTn id="22" dur="500"/>
                                        <p:tgtEl>
                                          <p:spTgt spid="25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7"/>
                                        </p:tgtEl>
                                        <p:attrNameLst>
                                          <p:attrName>style.visibility</p:attrName>
                                        </p:attrNameLst>
                                      </p:cBhvr>
                                      <p:to>
                                        <p:strVal val="visible"/>
                                      </p:to>
                                    </p:set>
                                    <p:animEffect transition="in" filter="fade">
                                      <p:cBhvr>
                                        <p:cTn id="27" dur="500"/>
                                        <p:tgtEl>
                                          <p:spTgt spid="25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1"/>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Insertion Sort Stability</a:t>
            </a:r>
            <a:endParaRPr/>
          </a:p>
        </p:txBody>
      </p:sp>
      <p:graphicFrame>
        <p:nvGraphicFramePr>
          <p:cNvPr id="267" name="Google Shape;267;p31"/>
          <p:cNvGraphicFramePr/>
          <p:nvPr/>
        </p:nvGraphicFramePr>
        <p:xfrm>
          <a:off x="737699" y="1439120"/>
          <a:ext cx="705582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CCA"/>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5b</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extLst>
                  <a:ext uri="{0D108BD9-81ED-4DB2-BD59-A6C34878D82A}">
                    <a16:rowId xmlns:a16="http://schemas.microsoft.com/office/drawing/2014/main" val="10001"/>
                  </a:ext>
                </a:extLst>
              </a:tr>
            </a:tbl>
          </a:graphicData>
        </a:graphic>
      </p:graphicFrame>
      <p:sp>
        <p:nvSpPr>
          <p:cNvPr id="268" name="Google Shape;268;p31"/>
          <p:cNvSpPr txBox="1"/>
          <p:nvPr/>
        </p:nvSpPr>
        <p:spPr>
          <a:xfrm>
            <a:off x="1081084" y="1219982"/>
            <a:ext cx="3577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graphicFrame>
        <p:nvGraphicFramePr>
          <p:cNvPr id="269" name="Google Shape;269;p31"/>
          <p:cNvGraphicFramePr/>
          <p:nvPr/>
        </p:nvGraphicFramePr>
        <p:xfrm>
          <a:off x="737699" y="2529919"/>
          <a:ext cx="705582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CCA"/>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5b</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extLst>
                  <a:ext uri="{0D108BD9-81ED-4DB2-BD59-A6C34878D82A}">
                    <a16:rowId xmlns:a16="http://schemas.microsoft.com/office/drawing/2014/main" val="10001"/>
                  </a:ext>
                </a:extLst>
              </a:tr>
            </a:tbl>
          </a:graphicData>
        </a:graphic>
      </p:graphicFrame>
      <p:sp>
        <p:nvSpPr>
          <p:cNvPr id="270" name="Google Shape;270;p31"/>
          <p:cNvSpPr/>
          <p:nvPr/>
        </p:nvSpPr>
        <p:spPr>
          <a:xfrm flipH="1">
            <a:off x="1160203" y="2335351"/>
            <a:ext cx="1108665" cy="281513"/>
          </a:xfrm>
          <a:prstGeom prst="uturnArrow">
            <a:avLst>
              <a:gd name="adj1" fmla="val 9170"/>
              <a:gd name="adj2" fmla="val 25000"/>
              <a:gd name="adj3" fmla="val 33334"/>
              <a:gd name="adj4" fmla="val 32639"/>
              <a:gd name="adj5" fmla="val 94445"/>
            </a:avLst>
          </a:prstGeom>
          <a:solidFill>
            <a:srgbClr val="4C32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aphicFrame>
        <p:nvGraphicFramePr>
          <p:cNvPr id="271" name="Google Shape;271;p31"/>
          <p:cNvGraphicFramePr/>
          <p:nvPr/>
        </p:nvGraphicFramePr>
        <p:xfrm>
          <a:off x="737699" y="3668157"/>
          <a:ext cx="705582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CCA"/>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5b</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extLst>
                  <a:ext uri="{0D108BD9-81ED-4DB2-BD59-A6C34878D82A}">
                    <a16:rowId xmlns:a16="http://schemas.microsoft.com/office/drawing/2014/main" val="10001"/>
                  </a:ext>
                </a:extLst>
              </a:tr>
            </a:tbl>
          </a:graphicData>
        </a:graphic>
      </p:graphicFrame>
      <p:sp>
        <p:nvSpPr>
          <p:cNvPr id="272" name="Google Shape;272;p31"/>
          <p:cNvSpPr/>
          <p:nvPr/>
        </p:nvSpPr>
        <p:spPr>
          <a:xfrm flipH="1">
            <a:off x="2177842" y="3434770"/>
            <a:ext cx="1108665" cy="281513"/>
          </a:xfrm>
          <a:prstGeom prst="uturnArrow">
            <a:avLst>
              <a:gd name="adj1" fmla="val 9170"/>
              <a:gd name="adj2" fmla="val 25000"/>
              <a:gd name="adj3" fmla="val 33334"/>
              <a:gd name="adj4" fmla="val 32639"/>
              <a:gd name="adj5" fmla="val 94445"/>
            </a:avLst>
          </a:prstGeom>
          <a:solidFill>
            <a:srgbClr val="4C32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aphicFrame>
        <p:nvGraphicFramePr>
          <p:cNvPr id="273" name="Google Shape;273;p31"/>
          <p:cNvGraphicFramePr/>
          <p:nvPr/>
        </p:nvGraphicFramePr>
        <p:xfrm>
          <a:off x="737699" y="4677200"/>
          <a:ext cx="705582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5b</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CCA"/>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extLst>
                  <a:ext uri="{0D108BD9-81ED-4DB2-BD59-A6C34878D82A}">
                    <a16:rowId xmlns:a16="http://schemas.microsoft.com/office/drawing/2014/main" val="10001"/>
                  </a:ext>
                </a:extLst>
              </a:tr>
            </a:tbl>
          </a:graphicData>
        </a:graphic>
      </p:graphicFrame>
      <p:sp>
        <p:nvSpPr>
          <p:cNvPr id="274" name="Google Shape;274;p31"/>
          <p:cNvSpPr txBox="1"/>
          <p:nvPr/>
        </p:nvSpPr>
        <p:spPr>
          <a:xfrm>
            <a:off x="4086688" y="4443651"/>
            <a:ext cx="3577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graphicFrame>
        <p:nvGraphicFramePr>
          <p:cNvPr id="275" name="Google Shape;275;p31"/>
          <p:cNvGraphicFramePr/>
          <p:nvPr/>
        </p:nvGraphicFramePr>
        <p:xfrm>
          <a:off x="737699" y="5610801"/>
          <a:ext cx="705582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5b</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CCA"/>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extLst>
                  <a:ext uri="{0D108BD9-81ED-4DB2-BD59-A6C34878D82A}">
                    <a16:rowId xmlns:a16="http://schemas.microsoft.com/office/drawing/2014/main" val="10001"/>
                  </a:ext>
                </a:extLst>
              </a:tr>
            </a:tbl>
          </a:graphicData>
        </a:graphic>
      </p:graphicFrame>
      <p:sp>
        <p:nvSpPr>
          <p:cNvPr id="276" name="Google Shape;276;p31"/>
          <p:cNvSpPr txBox="1"/>
          <p:nvPr/>
        </p:nvSpPr>
        <p:spPr>
          <a:xfrm>
            <a:off x="8205425" y="1689025"/>
            <a:ext cx="3793200" cy="14157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Insertion sort is stable</a:t>
            </a:r>
            <a:endParaRPr dirty="0">
              <a:latin typeface="Quattrocento Sans"/>
              <a:ea typeface="Quattrocento Sans"/>
              <a:cs typeface="Quattrocento Sans"/>
              <a:sym typeface="Quattrocento Sans"/>
            </a:endParaRPr>
          </a:p>
          <a:p>
            <a:pPr marL="457200" marR="0" lvl="0" indent="-336550" algn="l" rtl="0">
              <a:spcBef>
                <a:spcPts val="0"/>
              </a:spcBef>
              <a:spcAft>
                <a:spcPts val="0"/>
              </a:spcAft>
              <a:buClr>
                <a:srgbClr val="4C3282"/>
              </a:buClr>
              <a:buSzPts val="1700"/>
              <a:buFont typeface="Quattrocento Sans"/>
              <a:buChar char="●"/>
            </a:pPr>
            <a:r>
              <a:rPr lang="en-US" sz="1700" dirty="0">
                <a:solidFill>
                  <a:schemeClr val="dk1"/>
                </a:solidFill>
                <a:latin typeface="Quattrocento Sans"/>
                <a:ea typeface="Quattrocento Sans"/>
                <a:cs typeface="Quattrocento Sans"/>
                <a:sym typeface="Quattrocento Sans"/>
              </a:rPr>
              <a:t>All swaps happen between adjacent items to get current item into correct relative position within sorted portion of array</a:t>
            </a:r>
            <a:endParaRPr sz="1300" dirty="0">
              <a:latin typeface="Quattrocento Sans"/>
              <a:ea typeface="Quattrocento Sans"/>
              <a:cs typeface="Quattrocento Sans"/>
              <a:sym typeface="Quattrocento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2"/>
          <p:cNvSpPr txBox="1"/>
          <p:nvPr/>
        </p:nvSpPr>
        <p:spPr>
          <a:xfrm>
            <a:off x="1870000" y="2131925"/>
            <a:ext cx="7257600" cy="45099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Intro to Sorting</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Clr>
                <a:schemeClr val="dk1"/>
              </a:buClr>
              <a:buSzPts val="1100"/>
              <a:buFont typeface="Arial"/>
              <a:buNone/>
            </a:pPr>
            <a:r>
              <a:rPr lang="en-US" sz="3500">
                <a:solidFill>
                  <a:srgbClr val="888888"/>
                </a:solidFill>
                <a:highlight>
                  <a:schemeClr val="lt1"/>
                </a:highlight>
                <a:latin typeface="Quattrocento Sans"/>
                <a:ea typeface="Quattrocento Sans"/>
                <a:cs typeface="Quattrocento Sans"/>
                <a:sym typeface="Quattrocento Sans"/>
              </a:rPr>
              <a:t>Insertion Sort</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chemeClr val="dk1"/>
                </a:solidFill>
                <a:highlight>
                  <a:srgbClr val="FFFFFF"/>
                </a:highlight>
                <a:latin typeface="Quattrocento Sans"/>
                <a:ea typeface="Quattrocento Sans"/>
                <a:cs typeface="Quattrocento Sans"/>
                <a:sym typeface="Quattrocento Sans"/>
              </a:rPr>
              <a:t>Selection Sort </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Merge Sort </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Quick Sort</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3"/>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Selection Sort</a:t>
            </a:r>
            <a:endParaRPr/>
          </a:p>
        </p:txBody>
      </p:sp>
      <p:graphicFrame>
        <p:nvGraphicFramePr>
          <p:cNvPr id="287" name="Google Shape;287;p33"/>
          <p:cNvGraphicFramePr/>
          <p:nvPr/>
        </p:nvGraphicFramePr>
        <p:xfrm>
          <a:off x="1160928" y="1475460"/>
          <a:ext cx="100797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288" name="Google Shape;288;p33"/>
          <p:cNvSpPr/>
          <p:nvPr/>
        </p:nvSpPr>
        <p:spPr>
          <a:xfrm rot="-5400000">
            <a:off x="3005680" y="483694"/>
            <a:ext cx="338260" cy="4027759"/>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9" name="Google Shape;289;p33"/>
          <p:cNvSpPr/>
          <p:nvPr/>
        </p:nvSpPr>
        <p:spPr>
          <a:xfrm rot="-5400000">
            <a:off x="8551553" y="-22345"/>
            <a:ext cx="338260" cy="5039835"/>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0" name="Google Shape;290;p33"/>
          <p:cNvSpPr/>
          <p:nvPr/>
        </p:nvSpPr>
        <p:spPr>
          <a:xfrm rot="10800000">
            <a:off x="5550269" y="2328567"/>
            <a:ext cx="318900" cy="563400"/>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1" name="Google Shape;291;p33"/>
          <p:cNvSpPr txBox="1"/>
          <p:nvPr/>
        </p:nvSpPr>
        <p:spPr>
          <a:xfrm>
            <a:off x="2452549" y="2778000"/>
            <a:ext cx="1607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Sorted Items</a:t>
            </a:r>
            <a:endParaRPr>
              <a:latin typeface="Quattrocento Sans"/>
              <a:ea typeface="Quattrocento Sans"/>
              <a:cs typeface="Quattrocento Sans"/>
              <a:sym typeface="Quattrocento Sans"/>
            </a:endParaRPr>
          </a:p>
        </p:txBody>
      </p:sp>
      <p:sp>
        <p:nvSpPr>
          <p:cNvPr id="292" name="Google Shape;292;p33"/>
          <p:cNvSpPr txBox="1"/>
          <p:nvPr/>
        </p:nvSpPr>
        <p:spPr>
          <a:xfrm>
            <a:off x="7870201" y="2772925"/>
            <a:ext cx="1954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Unsorted Items</a:t>
            </a:r>
            <a:endParaRPr>
              <a:latin typeface="Quattrocento Sans"/>
              <a:ea typeface="Quattrocento Sans"/>
              <a:cs typeface="Quattrocento Sans"/>
              <a:sym typeface="Quattrocento Sans"/>
            </a:endParaRPr>
          </a:p>
        </p:txBody>
      </p:sp>
      <p:sp>
        <p:nvSpPr>
          <p:cNvPr id="293" name="Google Shape;293;p33"/>
          <p:cNvSpPr txBox="1"/>
          <p:nvPr/>
        </p:nvSpPr>
        <p:spPr>
          <a:xfrm>
            <a:off x="4993780" y="2891968"/>
            <a:ext cx="14319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Current Item</a:t>
            </a:r>
            <a:endParaRPr>
              <a:latin typeface="Quattrocento Sans"/>
              <a:ea typeface="Quattrocento Sans"/>
              <a:cs typeface="Quattrocento Sans"/>
              <a:sym typeface="Quattrocento Sans"/>
            </a:endParaRPr>
          </a:p>
        </p:txBody>
      </p:sp>
      <p:graphicFrame>
        <p:nvGraphicFramePr>
          <p:cNvPr id="294" name="Google Shape;294;p33"/>
          <p:cNvGraphicFramePr/>
          <p:nvPr/>
        </p:nvGraphicFramePr>
        <p:xfrm>
          <a:off x="1160930" y="3283085"/>
          <a:ext cx="100797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295" name="Google Shape;295;p33"/>
          <p:cNvSpPr/>
          <p:nvPr/>
        </p:nvSpPr>
        <p:spPr>
          <a:xfrm rot="-5400000">
            <a:off x="3511720" y="1785282"/>
            <a:ext cx="338260" cy="5039834"/>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33"/>
          <p:cNvSpPr/>
          <p:nvPr/>
        </p:nvSpPr>
        <p:spPr>
          <a:xfrm rot="-5400000">
            <a:off x="9066242" y="2299966"/>
            <a:ext cx="338260" cy="4010463"/>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p33"/>
          <p:cNvSpPr/>
          <p:nvPr/>
        </p:nvSpPr>
        <p:spPr>
          <a:xfrm rot="10800000">
            <a:off x="6526376" y="4081059"/>
            <a:ext cx="318976" cy="563526"/>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8" name="Google Shape;298;p33"/>
          <p:cNvSpPr txBox="1"/>
          <p:nvPr/>
        </p:nvSpPr>
        <p:spPr>
          <a:xfrm>
            <a:off x="2989275" y="4514925"/>
            <a:ext cx="176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Sorted Items</a:t>
            </a:r>
            <a:endParaRPr>
              <a:latin typeface="Quattrocento Sans"/>
              <a:ea typeface="Quattrocento Sans"/>
              <a:cs typeface="Quattrocento Sans"/>
              <a:sym typeface="Quattrocento Sans"/>
            </a:endParaRPr>
          </a:p>
        </p:txBody>
      </p:sp>
      <p:sp>
        <p:nvSpPr>
          <p:cNvPr id="299" name="Google Shape;299;p33"/>
          <p:cNvSpPr txBox="1"/>
          <p:nvPr/>
        </p:nvSpPr>
        <p:spPr>
          <a:xfrm>
            <a:off x="8384873" y="4514925"/>
            <a:ext cx="2136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Unsorted Items</a:t>
            </a:r>
            <a:endParaRPr>
              <a:latin typeface="Quattrocento Sans"/>
              <a:ea typeface="Quattrocento Sans"/>
              <a:cs typeface="Quattrocento Sans"/>
              <a:sym typeface="Quattrocento Sans"/>
            </a:endParaRPr>
          </a:p>
        </p:txBody>
      </p:sp>
      <p:sp>
        <p:nvSpPr>
          <p:cNvPr id="300" name="Google Shape;300;p33"/>
          <p:cNvSpPr txBox="1"/>
          <p:nvPr/>
        </p:nvSpPr>
        <p:spPr>
          <a:xfrm>
            <a:off x="5969977" y="4644575"/>
            <a:ext cx="1607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Current Item</a:t>
            </a:r>
            <a:endParaRPr>
              <a:latin typeface="Quattrocento Sans"/>
              <a:ea typeface="Quattrocento Sans"/>
              <a:cs typeface="Quattrocento Sans"/>
              <a:sym typeface="Quattrocento Sans"/>
            </a:endParaRPr>
          </a:p>
        </p:txBody>
      </p:sp>
      <p:sp>
        <p:nvSpPr>
          <p:cNvPr id="301" name="Google Shape;301;p33"/>
          <p:cNvSpPr/>
          <p:nvPr/>
        </p:nvSpPr>
        <p:spPr>
          <a:xfrm rot="10800000">
            <a:off x="5550192" y="1053922"/>
            <a:ext cx="3213013" cy="423574"/>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302" name="Google Shape;302;p33"/>
          <p:cNvGraphicFramePr/>
          <p:nvPr/>
        </p:nvGraphicFramePr>
        <p:xfrm>
          <a:off x="1160928" y="5111015"/>
          <a:ext cx="100797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303" name="Google Shape;303;p33"/>
          <p:cNvSpPr/>
          <p:nvPr/>
        </p:nvSpPr>
        <p:spPr>
          <a:xfrm rot="-5400000">
            <a:off x="4026405" y="3098524"/>
            <a:ext cx="338260" cy="6069209"/>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4" name="Google Shape;304;p33"/>
          <p:cNvSpPr/>
          <p:nvPr/>
        </p:nvSpPr>
        <p:spPr>
          <a:xfrm rot="-5400000">
            <a:off x="9581922" y="4643577"/>
            <a:ext cx="338260" cy="2979101"/>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5" name="Google Shape;305;p33"/>
          <p:cNvSpPr/>
          <p:nvPr/>
        </p:nvSpPr>
        <p:spPr>
          <a:xfrm rot="10800000">
            <a:off x="7552019" y="5923985"/>
            <a:ext cx="318976" cy="563526"/>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6" name="Google Shape;306;p33"/>
          <p:cNvSpPr txBox="1"/>
          <p:nvPr/>
        </p:nvSpPr>
        <p:spPr>
          <a:xfrm>
            <a:off x="3473272" y="6342850"/>
            <a:ext cx="1823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Sorted Items</a:t>
            </a:r>
            <a:endParaRPr>
              <a:latin typeface="Quattrocento Sans"/>
              <a:ea typeface="Quattrocento Sans"/>
              <a:cs typeface="Quattrocento Sans"/>
              <a:sym typeface="Quattrocento Sans"/>
            </a:endParaRPr>
          </a:p>
        </p:txBody>
      </p:sp>
      <p:sp>
        <p:nvSpPr>
          <p:cNvPr id="307" name="Google Shape;307;p33"/>
          <p:cNvSpPr txBox="1"/>
          <p:nvPr/>
        </p:nvSpPr>
        <p:spPr>
          <a:xfrm>
            <a:off x="8900576" y="6342850"/>
            <a:ext cx="1823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Unsorted Items</a:t>
            </a:r>
            <a:endParaRPr>
              <a:latin typeface="Quattrocento Sans"/>
              <a:ea typeface="Quattrocento Sans"/>
              <a:cs typeface="Quattrocento Sans"/>
              <a:sym typeface="Quattrocento Sans"/>
            </a:endParaRPr>
          </a:p>
        </p:txBody>
      </p:sp>
      <p:sp>
        <p:nvSpPr>
          <p:cNvPr id="308" name="Google Shape;308;p33"/>
          <p:cNvSpPr txBox="1"/>
          <p:nvPr/>
        </p:nvSpPr>
        <p:spPr>
          <a:xfrm>
            <a:off x="6995599" y="6487500"/>
            <a:ext cx="1607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Current Item</a:t>
            </a:r>
            <a:endParaRPr>
              <a:latin typeface="Quattrocento Sans"/>
              <a:ea typeface="Quattrocento Sans"/>
              <a:cs typeface="Quattrocento Sans"/>
              <a:sym typeface="Quattrocento Sans"/>
            </a:endParaRPr>
          </a:p>
        </p:txBody>
      </p:sp>
      <p:sp>
        <p:nvSpPr>
          <p:cNvPr id="309" name="Google Shape;309;p33"/>
          <p:cNvSpPr/>
          <p:nvPr/>
        </p:nvSpPr>
        <p:spPr>
          <a:xfrm>
            <a:off x="6845352" y="94135"/>
            <a:ext cx="5225726" cy="63145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Select-sort with Gypsy folk dance</a:t>
            </a:r>
            <a:endParaRPr lang="en-US" sz="18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endParaRPr>
          </a:p>
          <a:p>
            <a:pPr marL="0" marR="0" lvl="0" indent="0" algn="l" rtl="0">
              <a:spcBef>
                <a:spcPts val="0"/>
              </a:spcBef>
              <a:spcAft>
                <a:spcPts val="0"/>
              </a:spcAft>
              <a:buNone/>
            </a:pPr>
            <a:r>
              <a:rPr lang="en-US" sz="18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https://www.youtube.com/watch?v=Ns4TPTC8whw</a:t>
            </a:r>
            <a:endParaRPr sz="1800" dirty="0">
              <a:solidFill>
                <a:schemeClr val="dk1"/>
              </a:solidFill>
              <a:latin typeface="Calibri"/>
              <a:ea typeface="Calibri"/>
              <a:cs typeface="Calibri"/>
              <a:sym typeface="Calibri"/>
            </a:endParaRPr>
          </a:p>
        </p:txBody>
      </p:sp>
      <p:sp>
        <p:nvSpPr>
          <p:cNvPr id="310" name="Google Shape;310;p33"/>
          <p:cNvSpPr/>
          <p:nvPr/>
        </p:nvSpPr>
        <p:spPr>
          <a:xfrm rot="10800000" flipH="1">
            <a:off x="5569850" y="749507"/>
            <a:ext cx="3213013" cy="423574"/>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1" name="Google Shape;311;p33"/>
          <p:cNvSpPr/>
          <p:nvPr/>
        </p:nvSpPr>
        <p:spPr>
          <a:xfrm rot="10800000">
            <a:off x="8561232" y="2283692"/>
            <a:ext cx="318900" cy="563400"/>
          </a:xfrm>
          <a:prstGeom prst="downArrow">
            <a:avLst>
              <a:gd name="adj1" fmla="val 50000"/>
              <a:gd name="adj2" fmla="val 50000"/>
            </a:avLst>
          </a:prstGeom>
          <a:solidFill>
            <a:srgbClr val="FF5454"/>
          </a:solid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2" name="Google Shape;312;p33"/>
          <p:cNvSpPr/>
          <p:nvPr/>
        </p:nvSpPr>
        <p:spPr>
          <a:xfrm rot="10800000">
            <a:off x="9591607" y="5876630"/>
            <a:ext cx="318900" cy="563400"/>
          </a:xfrm>
          <a:prstGeom prst="downArrow">
            <a:avLst>
              <a:gd name="adj1" fmla="val 50000"/>
              <a:gd name="adj2" fmla="val 50000"/>
            </a:avLst>
          </a:prstGeom>
          <a:solidFill>
            <a:srgbClr val="FF5454"/>
          </a:solid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3" name="Google Shape;313;p33"/>
          <p:cNvSpPr/>
          <p:nvPr/>
        </p:nvSpPr>
        <p:spPr>
          <a:xfrm rot="10800000">
            <a:off x="6526419" y="4081118"/>
            <a:ext cx="318900" cy="563400"/>
          </a:xfrm>
          <a:prstGeom prst="downArrow">
            <a:avLst>
              <a:gd name="adj1" fmla="val 50000"/>
              <a:gd name="adj2" fmla="val 50000"/>
            </a:avLst>
          </a:prstGeom>
          <a:solidFill>
            <a:srgbClr val="FF5454"/>
          </a:solid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0"/>
                                        </p:tgtEl>
                                        <p:attrNameLst>
                                          <p:attrName>style.visibility</p:attrName>
                                        </p:attrNameLst>
                                      </p:cBhvr>
                                      <p:to>
                                        <p:strVal val="visible"/>
                                      </p:to>
                                    </p:set>
                                    <p:animEffect transition="in" filter="fade">
                                      <p:cBhvr>
                                        <p:cTn id="7" dur="1000"/>
                                        <p:tgtEl>
                                          <p:spTgt spid="2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0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9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9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98"/>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96"/>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9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9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0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1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02"/>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03"/>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304"/>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307"/>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05"/>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08"/>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30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4"/>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Selection Sort </a:t>
            </a:r>
            <a:endParaRPr/>
          </a:p>
        </p:txBody>
      </p:sp>
      <p:sp>
        <p:nvSpPr>
          <p:cNvPr id="319" name="Google Shape;319;p34"/>
          <p:cNvSpPr txBox="1"/>
          <p:nvPr/>
        </p:nvSpPr>
        <p:spPr>
          <a:xfrm>
            <a:off x="188543" y="3009275"/>
            <a:ext cx="5125200" cy="3494100"/>
          </a:xfrm>
          <a:prstGeom prst="rect">
            <a:avLst/>
          </a:prstGeom>
          <a:noFill/>
          <a:ln w="9525" cap="flat" cmpd="sng">
            <a:solidFill>
              <a:srgbClr val="4C328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public void selectionSort(collection) {</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for (entire list) </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int newIndex = findNextMin(currentItem);</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swap(newIndex, currentItem);</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public int findNextMin(currentItem) {</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min = currentItem</a:t>
            </a:r>
            <a:endParaRPr sz="13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for (unsorted list)</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if (item &lt; min) </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min = currentItem</a:t>
            </a:r>
            <a:endParaRPr sz="13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return min</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public int swap(newIndex, currentItem) {</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temp = currentItem</a:t>
            </a:r>
            <a:endParaRPr sz="13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currentItem = newIndex</a:t>
            </a:r>
            <a:endParaRPr sz="13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newIndex = currentItem</a:t>
            </a:r>
            <a:endParaRPr sz="13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a:t>
            </a:r>
            <a:endParaRPr sz="1300"/>
          </a:p>
        </p:txBody>
      </p:sp>
      <p:sp>
        <p:nvSpPr>
          <p:cNvPr id="320" name="Google Shape;320;p34"/>
          <p:cNvSpPr txBox="1"/>
          <p:nvPr/>
        </p:nvSpPr>
        <p:spPr>
          <a:xfrm>
            <a:off x="6409926" y="3068575"/>
            <a:ext cx="2538000" cy="314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Worst case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Best case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Average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Stable?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In-place?</a:t>
            </a: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Useful for:</a:t>
            </a:r>
            <a:endParaRPr sz="1800" dirty="0">
              <a:solidFill>
                <a:schemeClr val="dk1"/>
              </a:solidFill>
              <a:latin typeface="Quattrocento Sans"/>
              <a:ea typeface="Quattrocento Sans"/>
              <a:cs typeface="Quattrocento Sans"/>
              <a:sym typeface="Quattrocento Sans"/>
            </a:endParaRPr>
          </a:p>
        </p:txBody>
      </p:sp>
      <p:sp>
        <p:nvSpPr>
          <p:cNvPr id="321" name="Google Shape;321;p34"/>
          <p:cNvSpPr txBox="1"/>
          <p:nvPr/>
        </p:nvSpPr>
        <p:spPr>
          <a:xfrm>
            <a:off x="8950806" y="3072953"/>
            <a:ext cx="818700" cy="369300"/>
          </a:xfrm>
          <a:prstGeom prst="rect">
            <a:avLst/>
          </a:prstGeom>
          <a:blipFill rotWithShape="1">
            <a:blip r:embed="rId3">
              <a:alphaModFix/>
            </a:blip>
            <a:stretch>
              <a:fillRect b="-13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22" name="Google Shape;322;p34"/>
          <p:cNvSpPr txBox="1"/>
          <p:nvPr/>
        </p:nvSpPr>
        <p:spPr>
          <a:xfrm>
            <a:off x="8991682" y="3607664"/>
            <a:ext cx="818700" cy="369300"/>
          </a:xfrm>
          <a:prstGeom prst="rect">
            <a:avLst/>
          </a:prstGeom>
          <a:blipFill rotWithShape="1">
            <a:blip r:embed="rId4">
              <a:alphaModFix/>
            </a:blip>
            <a:stretch>
              <a:fillRect b="-13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23" name="Google Shape;323;p34"/>
          <p:cNvSpPr txBox="1"/>
          <p:nvPr/>
        </p:nvSpPr>
        <p:spPr>
          <a:xfrm>
            <a:off x="8991681" y="4690346"/>
            <a:ext cx="455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No</a:t>
            </a:r>
            <a:endParaRPr/>
          </a:p>
        </p:txBody>
      </p:sp>
      <p:sp>
        <p:nvSpPr>
          <p:cNvPr id="324" name="Google Shape;324;p34"/>
          <p:cNvSpPr txBox="1"/>
          <p:nvPr/>
        </p:nvSpPr>
        <p:spPr>
          <a:xfrm>
            <a:off x="9006380" y="5225057"/>
            <a:ext cx="50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Yes</a:t>
            </a:r>
            <a:endParaRPr/>
          </a:p>
        </p:txBody>
      </p:sp>
      <p:sp>
        <p:nvSpPr>
          <p:cNvPr id="325" name="Google Shape;325;p34"/>
          <p:cNvSpPr txBox="1"/>
          <p:nvPr/>
        </p:nvSpPr>
        <p:spPr>
          <a:xfrm>
            <a:off x="8947922" y="4168985"/>
            <a:ext cx="818700" cy="369300"/>
          </a:xfrm>
          <a:prstGeom prst="rect">
            <a:avLst/>
          </a:prstGeom>
          <a:blipFill rotWithShape="1">
            <a:blip r:embed="rId5">
              <a:alphaModFix/>
            </a:blip>
            <a:stretch>
              <a:fillRect b="-13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aphicFrame>
        <p:nvGraphicFramePr>
          <p:cNvPr id="326" name="Google Shape;326;p34"/>
          <p:cNvGraphicFramePr/>
          <p:nvPr/>
        </p:nvGraphicFramePr>
        <p:xfrm>
          <a:off x="788788" y="1093995"/>
          <a:ext cx="100797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327" name="Google Shape;327;p34"/>
          <p:cNvSpPr/>
          <p:nvPr/>
        </p:nvSpPr>
        <p:spPr>
          <a:xfrm rot="-5400000">
            <a:off x="2633540" y="102229"/>
            <a:ext cx="338260" cy="4027759"/>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28" name="Google Shape;328;p34"/>
          <p:cNvSpPr/>
          <p:nvPr/>
        </p:nvSpPr>
        <p:spPr>
          <a:xfrm rot="-5400000">
            <a:off x="8179413" y="-403810"/>
            <a:ext cx="338260" cy="5039835"/>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29" name="Google Shape;329;p34"/>
          <p:cNvSpPr txBox="1"/>
          <p:nvPr/>
        </p:nvSpPr>
        <p:spPr>
          <a:xfrm>
            <a:off x="2080426" y="2396550"/>
            <a:ext cx="1732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Sorted Items</a:t>
            </a:r>
            <a:endParaRPr>
              <a:latin typeface="Quattrocento Sans"/>
              <a:ea typeface="Quattrocento Sans"/>
              <a:cs typeface="Quattrocento Sans"/>
              <a:sym typeface="Quattrocento Sans"/>
            </a:endParaRPr>
          </a:p>
        </p:txBody>
      </p:sp>
      <p:sp>
        <p:nvSpPr>
          <p:cNvPr id="330" name="Google Shape;330;p34"/>
          <p:cNvSpPr txBox="1"/>
          <p:nvPr/>
        </p:nvSpPr>
        <p:spPr>
          <a:xfrm>
            <a:off x="7498049" y="2391450"/>
            <a:ext cx="2362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Unsorted Items</a:t>
            </a:r>
            <a:endParaRPr>
              <a:latin typeface="Quattrocento Sans"/>
              <a:ea typeface="Quattrocento Sans"/>
              <a:cs typeface="Quattrocento Sans"/>
              <a:sym typeface="Quattrocento Sans"/>
            </a:endParaRPr>
          </a:p>
        </p:txBody>
      </p:sp>
      <p:sp>
        <p:nvSpPr>
          <p:cNvPr id="331" name="Google Shape;331;p34"/>
          <p:cNvSpPr txBox="1"/>
          <p:nvPr/>
        </p:nvSpPr>
        <p:spPr>
          <a:xfrm>
            <a:off x="4606672" y="2414050"/>
            <a:ext cx="1803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Current Item</a:t>
            </a:r>
            <a:endParaRPr>
              <a:latin typeface="Quattrocento Sans"/>
              <a:ea typeface="Quattrocento Sans"/>
              <a:cs typeface="Quattrocento Sans"/>
              <a:sym typeface="Quattrocento Sans"/>
            </a:endParaRPr>
          </a:p>
        </p:txBody>
      </p:sp>
      <p:sp>
        <p:nvSpPr>
          <p:cNvPr id="332" name="Google Shape;332;p34"/>
          <p:cNvSpPr/>
          <p:nvPr/>
        </p:nvSpPr>
        <p:spPr>
          <a:xfrm rot="10800000">
            <a:off x="5264722" y="672457"/>
            <a:ext cx="3126343" cy="423574"/>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33" name="Google Shape;333;p34"/>
          <p:cNvSpPr/>
          <p:nvPr/>
        </p:nvSpPr>
        <p:spPr>
          <a:xfrm rot="10800000" flipH="1">
            <a:off x="5284380" y="368042"/>
            <a:ext cx="3126343" cy="423574"/>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34" name="Google Shape;334;p34"/>
          <p:cNvSpPr/>
          <p:nvPr/>
        </p:nvSpPr>
        <p:spPr>
          <a:xfrm rot="10800000">
            <a:off x="5163099" y="1867381"/>
            <a:ext cx="318976" cy="563526"/>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5" name="Google Shape;335;p34"/>
          <p:cNvSpPr txBox="1"/>
          <p:nvPr/>
        </p:nvSpPr>
        <p:spPr>
          <a:xfrm>
            <a:off x="9006375" y="5759750"/>
            <a:ext cx="2589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Top K sort without needing extra space</a:t>
            </a:r>
            <a:endParaRPr>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1"/>
                                        </p:tgtEl>
                                        <p:attrNameLst>
                                          <p:attrName>style.visibility</p:attrName>
                                        </p:attrNameLst>
                                      </p:cBhvr>
                                      <p:to>
                                        <p:strVal val="visible"/>
                                      </p:to>
                                    </p:set>
                                    <p:animEffect transition="in" filter="fade">
                                      <p:cBhvr>
                                        <p:cTn id="7" dur="500"/>
                                        <p:tgtEl>
                                          <p:spTgt spid="3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2"/>
                                        </p:tgtEl>
                                        <p:attrNameLst>
                                          <p:attrName>style.visibility</p:attrName>
                                        </p:attrNameLst>
                                      </p:cBhvr>
                                      <p:to>
                                        <p:strVal val="visible"/>
                                      </p:to>
                                    </p:set>
                                    <p:animEffect transition="in" filter="fade">
                                      <p:cBhvr>
                                        <p:cTn id="12" dur="500"/>
                                        <p:tgtEl>
                                          <p:spTgt spid="3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5"/>
                                        </p:tgtEl>
                                        <p:attrNameLst>
                                          <p:attrName>style.visibility</p:attrName>
                                        </p:attrNameLst>
                                      </p:cBhvr>
                                      <p:to>
                                        <p:strVal val="visible"/>
                                      </p:to>
                                    </p:set>
                                    <p:animEffect transition="in" filter="fade">
                                      <p:cBhvr>
                                        <p:cTn id="17" dur="500"/>
                                        <p:tgtEl>
                                          <p:spTgt spid="3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3"/>
                                        </p:tgtEl>
                                        <p:attrNameLst>
                                          <p:attrName>style.visibility</p:attrName>
                                        </p:attrNameLst>
                                      </p:cBhvr>
                                      <p:to>
                                        <p:strVal val="visible"/>
                                      </p:to>
                                    </p:set>
                                    <p:animEffect transition="in" filter="fade">
                                      <p:cBhvr>
                                        <p:cTn id="22" dur="500"/>
                                        <p:tgtEl>
                                          <p:spTgt spid="3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4"/>
                                        </p:tgtEl>
                                        <p:attrNameLst>
                                          <p:attrName>style.visibility</p:attrName>
                                        </p:attrNameLst>
                                      </p:cBhvr>
                                      <p:to>
                                        <p:strVal val="visible"/>
                                      </p:to>
                                    </p:set>
                                    <p:animEffect transition="in" filter="fade">
                                      <p:cBhvr>
                                        <p:cTn id="27" dur="500"/>
                                        <p:tgtEl>
                                          <p:spTgt spid="32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5"/>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Selection Sort Stability</a:t>
            </a:r>
            <a:endParaRPr/>
          </a:p>
        </p:txBody>
      </p:sp>
      <p:graphicFrame>
        <p:nvGraphicFramePr>
          <p:cNvPr id="341" name="Google Shape;341;p35"/>
          <p:cNvGraphicFramePr/>
          <p:nvPr/>
        </p:nvGraphicFramePr>
        <p:xfrm>
          <a:off x="737702" y="1840684"/>
          <a:ext cx="705582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CCA"/>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5b</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extLst>
                  <a:ext uri="{0D108BD9-81ED-4DB2-BD59-A6C34878D82A}">
                    <a16:rowId xmlns:a16="http://schemas.microsoft.com/office/drawing/2014/main" val="10001"/>
                  </a:ext>
                </a:extLst>
              </a:tr>
            </a:tbl>
          </a:graphicData>
        </a:graphic>
      </p:graphicFrame>
      <p:sp>
        <p:nvSpPr>
          <p:cNvPr id="342" name="Google Shape;342;p35"/>
          <p:cNvSpPr/>
          <p:nvPr/>
        </p:nvSpPr>
        <p:spPr>
          <a:xfrm rot="5400000">
            <a:off x="3149725" y="-248087"/>
            <a:ext cx="215652" cy="4114798"/>
          </a:xfrm>
          <a:prstGeom prst="leftBracket">
            <a:avLst>
              <a:gd name="adj" fmla="val 8333"/>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aphicFrame>
        <p:nvGraphicFramePr>
          <p:cNvPr id="343" name="Google Shape;343;p35"/>
          <p:cNvGraphicFramePr/>
          <p:nvPr/>
        </p:nvGraphicFramePr>
        <p:xfrm>
          <a:off x="737702" y="2892161"/>
          <a:ext cx="705582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CCA"/>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5b</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extLst>
                  <a:ext uri="{0D108BD9-81ED-4DB2-BD59-A6C34878D82A}">
                    <a16:rowId xmlns:a16="http://schemas.microsoft.com/office/drawing/2014/main" val="10001"/>
                  </a:ext>
                </a:extLst>
              </a:tr>
            </a:tbl>
          </a:graphicData>
        </a:graphic>
      </p:graphicFrame>
      <p:sp>
        <p:nvSpPr>
          <p:cNvPr id="344" name="Google Shape;344;p35"/>
          <p:cNvSpPr txBox="1"/>
          <p:nvPr/>
        </p:nvSpPr>
        <p:spPr>
          <a:xfrm>
            <a:off x="2100262" y="2645871"/>
            <a:ext cx="3577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graphicFrame>
        <p:nvGraphicFramePr>
          <p:cNvPr id="345" name="Google Shape;345;p35"/>
          <p:cNvGraphicFramePr/>
          <p:nvPr/>
        </p:nvGraphicFramePr>
        <p:xfrm>
          <a:off x="737702" y="3943638"/>
          <a:ext cx="705582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5b</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extLst>
                  <a:ext uri="{0D108BD9-81ED-4DB2-BD59-A6C34878D82A}">
                    <a16:rowId xmlns:a16="http://schemas.microsoft.com/office/drawing/2014/main" val="10001"/>
                  </a:ext>
                </a:extLst>
              </a:tr>
            </a:tbl>
          </a:graphicData>
        </a:graphic>
      </p:graphicFrame>
      <p:sp>
        <p:nvSpPr>
          <p:cNvPr id="346" name="Google Shape;346;p35"/>
          <p:cNvSpPr txBox="1"/>
          <p:nvPr/>
        </p:nvSpPr>
        <p:spPr>
          <a:xfrm>
            <a:off x="3083465" y="3626354"/>
            <a:ext cx="3481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sp>
        <p:nvSpPr>
          <p:cNvPr id="347" name="Google Shape;347;p35"/>
          <p:cNvSpPr txBox="1"/>
          <p:nvPr/>
        </p:nvSpPr>
        <p:spPr>
          <a:xfrm>
            <a:off x="4069276" y="4904450"/>
            <a:ext cx="7629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*Swapping non-adjacent items can result in instability of sorting algorithms</a:t>
            </a:r>
            <a:endParaRPr>
              <a:latin typeface="Quattrocento Sans"/>
              <a:ea typeface="Quattrocento Sans"/>
              <a:cs typeface="Quattrocento Sans"/>
              <a:sym typeface="Quattrocento Sans"/>
            </a:endParaRPr>
          </a:p>
        </p:txBody>
      </p:sp>
      <p:sp>
        <p:nvSpPr>
          <p:cNvPr id="348" name="Google Shape;348;p35"/>
          <p:cNvSpPr/>
          <p:nvPr/>
        </p:nvSpPr>
        <p:spPr>
          <a:xfrm>
            <a:off x="3843338" y="3943638"/>
            <a:ext cx="1885950" cy="914112"/>
          </a:xfrm>
          <a:prstGeom prst="rect">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6"/>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Principle 2: Divide and Conquer</a:t>
            </a:r>
            <a:endParaRPr/>
          </a:p>
        </p:txBody>
      </p:sp>
      <p:sp>
        <p:nvSpPr>
          <p:cNvPr id="354" name="Google Shape;354;p36"/>
          <p:cNvSpPr txBox="1">
            <a:spLocks noGrp="1"/>
          </p:cNvSpPr>
          <p:nvPr>
            <p:ph type="body" idx="1"/>
          </p:nvPr>
        </p:nvSpPr>
        <p:spPr>
          <a:xfrm>
            <a:off x="451565" y="1588168"/>
            <a:ext cx="7293000" cy="24180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0"/>
              </a:spcBef>
              <a:spcAft>
                <a:spcPts val="0"/>
              </a:spcAft>
              <a:buClr>
                <a:schemeClr val="accent1"/>
              </a:buClr>
              <a:buSzPts val="2200"/>
              <a:buNone/>
            </a:pPr>
            <a:r>
              <a:rPr lang="en-US" sz="2300"/>
              <a:t>General recipe:</a:t>
            </a:r>
            <a:endParaRPr sz="2300"/>
          </a:p>
          <a:p>
            <a:pPr marL="514350" lvl="0" indent="-505777" algn="l" rtl="0">
              <a:lnSpc>
                <a:spcPct val="90000"/>
              </a:lnSpc>
              <a:spcBef>
                <a:spcPts val="1400"/>
              </a:spcBef>
              <a:spcAft>
                <a:spcPts val="0"/>
              </a:spcAft>
              <a:buClr>
                <a:schemeClr val="dk1"/>
              </a:buClr>
              <a:buSzPts val="1900"/>
              <a:buFont typeface="Calibri"/>
              <a:buAutoNum type="arabicPeriod"/>
            </a:pPr>
            <a:r>
              <a:rPr lang="en-US" sz="2300" b="1">
                <a:solidFill>
                  <a:schemeClr val="accent2"/>
                </a:solidFill>
              </a:rPr>
              <a:t>Divide</a:t>
            </a:r>
            <a:r>
              <a:rPr lang="en-US" sz="2300"/>
              <a:t> your work into smaller pieces recursively</a:t>
            </a:r>
            <a:endParaRPr sz="2300"/>
          </a:p>
          <a:p>
            <a:pPr marL="514350" lvl="0" indent="-505777" algn="l" rtl="0">
              <a:lnSpc>
                <a:spcPct val="90000"/>
              </a:lnSpc>
              <a:spcBef>
                <a:spcPts val="1400"/>
              </a:spcBef>
              <a:spcAft>
                <a:spcPts val="0"/>
              </a:spcAft>
              <a:buClr>
                <a:schemeClr val="dk1"/>
              </a:buClr>
              <a:buSzPts val="1900"/>
              <a:buFont typeface="Calibri"/>
              <a:buAutoNum type="arabicPeriod"/>
            </a:pPr>
            <a:r>
              <a:rPr lang="en-US" sz="2300" b="1">
                <a:solidFill>
                  <a:schemeClr val="accent4"/>
                </a:solidFill>
              </a:rPr>
              <a:t>Conquer</a:t>
            </a:r>
            <a:r>
              <a:rPr lang="en-US" sz="2300"/>
              <a:t> the recursive subproblems</a:t>
            </a:r>
            <a:endParaRPr sz="2300"/>
          </a:p>
          <a:p>
            <a:pPr marL="889000" lvl="1" indent="-336550" algn="l" rtl="0">
              <a:lnSpc>
                <a:spcPct val="90000"/>
              </a:lnSpc>
              <a:spcBef>
                <a:spcPts val="0"/>
              </a:spcBef>
              <a:spcAft>
                <a:spcPts val="0"/>
              </a:spcAft>
              <a:buClr>
                <a:srgbClr val="B6A479"/>
              </a:buClr>
              <a:buSzPts val="1900"/>
              <a:buFont typeface="Calibri"/>
              <a:buChar char="○"/>
            </a:pPr>
            <a:r>
              <a:rPr lang="en-US" sz="1800"/>
              <a:t>In many algorithms, conquering a subproblem requires no extra work beyond recursively dividing and combining it!</a:t>
            </a:r>
            <a:endParaRPr sz="2300"/>
          </a:p>
          <a:p>
            <a:pPr marL="514350" lvl="0" indent="-505777" algn="l" rtl="0">
              <a:lnSpc>
                <a:spcPct val="90000"/>
              </a:lnSpc>
              <a:spcBef>
                <a:spcPts val="1400"/>
              </a:spcBef>
              <a:spcAft>
                <a:spcPts val="0"/>
              </a:spcAft>
              <a:buClr>
                <a:schemeClr val="dk1"/>
              </a:buClr>
              <a:buSzPts val="1900"/>
              <a:buFont typeface="Calibri"/>
              <a:buAutoNum type="arabicPeriod"/>
            </a:pPr>
            <a:r>
              <a:rPr lang="en-US" sz="2300" b="1">
                <a:solidFill>
                  <a:schemeClr val="accent3"/>
                </a:solidFill>
              </a:rPr>
              <a:t>Combine</a:t>
            </a:r>
            <a:r>
              <a:rPr lang="en-US" sz="2300"/>
              <a:t> the results of your recursive calls</a:t>
            </a:r>
            <a:endParaRPr sz="2300"/>
          </a:p>
        </p:txBody>
      </p:sp>
      <p:sp>
        <p:nvSpPr>
          <p:cNvPr id="355" name="Google Shape;355;p36"/>
          <p:cNvSpPr txBox="1"/>
          <p:nvPr/>
        </p:nvSpPr>
        <p:spPr>
          <a:xfrm>
            <a:off x="2134649" y="4585550"/>
            <a:ext cx="4218900" cy="1816200"/>
          </a:xfrm>
          <a:prstGeom prst="rect">
            <a:avLst/>
          </a:prstGeom>
          <a:noFill/>
          <a:ln w="9525" cap="flat" cmpd="sng">
            <a:solidFill>
              <a:srgbClr val="4C328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onsolas"/>
                <a:ea typeface="Consolas"/>
                <a:cs typeface="Consolas"/>
                <a:sym typeface="Consolas"/>
              </a:rPr>
              <a:t>divideAndConquer</a:t>
            </a:r>
            <a:r>
              <a:rPr lang="en-US" sz="1400">
                <a:solidFill>
                  <a:schemeClr val="dk1"/>
                </a:solidFill>
                <a:latin typeface="Consolas"/>
                <a:ea typeface="Consolas"/>
                <a:cs typeface="Consolas"/>
                <a:sym typeface="Consolas"/>
              </a:rPr>
              <a:t>(input) {</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a:t>
            </a:r>
            <a:r>
              <a:rPr lang="en-US" sz="1400">
                <a:solidFill>
                  <a:schemeClr val="accent2"/>
                </a:solidFill>
                <a:latin typeface="Consolas"/>
                <a:ea typeface="Consolas"/>
                <a:cs typeface="Consolas"/>
                <a:sym typeface="Consolas"/>
              </a:rPr>
              <a:t>if</a:t>
            </a:r>
            <a:r>
              <a:rPr lang="en-US" sz="1400">
                <a:solidFill>
                  <a:schemeClr val="dk1"/>
                </a:solidFill>
                <a:latin typeface="Consolas"/>
                <a:ea typeface="Consolas"/>
                <a:cs typeface="Consolas"/>
                <a:sym typeface="Consolas"/>
              </a:rPr>
              <a:t> (small enough to solve):</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conquer, solve, return results</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a:t>
            </a:r>
            <a:r>
              <a:rPr lang="en-US" sz="1400">
                <a:solidFill>
                  <a:schemeClr val="accent2"/>
                </a:solidFill>
                <a:latin typeface="Consolas"/>
                <a:ea typeface="Consolas"/>
                <a:cs typeface="Consolas"/>
                <a:sym typeface="Consolas"/>
              </a:rPr>
              <a:t>else</a:t>
            </a:r>
            <a:r>
              <a:rPr lang="en-US" sz="1400">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divide input into a smaller pieces</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recurse on smaller pieces</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combine results and return</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a:t>
            </a:r>
            <a:endParaRPr/>
          </a:p>
        </p:txBody>
      </p:sp>
      <p:grpSp>
        <p:nvGrpSpPr>
          <p:cNvPr id="356" name="Google Shape;356;p36"/>
          <p:cNvGrpSpPr/>
          <p:nvPr/>
        </p:nvGrpSpPr>
        <p:grpSpPr>
          <a:xfrm>
            <a:off x="8278246" y="1588168"/>
            <a:ext cx="3290778" cy="898308"/>
            <a:chOff x="8278246" y="1588168"/>
            <a:chExt cx="3290778" cy="898308"/>
          </a:xfrm>
        </p:grpSpPr>
        <p:sp>
          <p:nvSpPr>
            <p:cNvPr id="357" name="Google Shape;357;p36"/>
            <p:cNvSpPr/>
            <p:nvPr/>
          </p:nvSpPr>
          <p:spPr>
            <a:xfrm>
              <a:off x="8526359" y="1588168"/>
              <a:ext cx="615900" cy="298500"/>
            </a:xfrm>
            <a:prstGeom prst="rect">
              <a:avLst/>
            </a:prstGeom>
            <a:solidFill>
              <a:srgbClr val="A2CDED"/>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8" name="Google Shape;358;p36"/>
            <p:cNvSpPr/>
            <p:nvPr/>
          </p:nvSpPr>
          <p:spPr>
            <a:xfrm>
              <a:off x="9142376" y="1588168"/>
              <a:ext cx="615900" cy="298500"/>
            </a:xfrm>
            <a:prstGeom prst="rect">
              <a:avLst/>
            </a:prstGeom>
            <a:solidFill>
              <a:srgbClr val="A2CDED"/>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9" name="Google Shape;359;p36"/>
            <p:cNvSpPr/>
            <p:nvPr/>
          </p:nvSpPr>
          <p:spPr>
            <a:xfrm>
              <a:off x="9758393" y="1588168"/>
              <a:ext cx="615900" cy="298500"/>
            </a:xfrm>
            <a:prstGeom prst="rect">
              <a:avLst/>
            </a:prstGeom>
            <a:solidFill>
              <a:srgbClr val="A2CDED"/>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0" name="Google Shape;360;p36"/>
            <p:cNvSpPr/>
            <p:nvPr/>
          </p:nvSpPr>
          <p:spPr>
            <a:xfrm>
              <a:off x="10374410" y="1588168"/>
              <a:ext cx="615900" cy="298500"/>
            </a:xfrm>
            <a:prstGeom prst="rect">
              <a:avLst/>
            </a:prstGeom>
            <a:solidFill>
              <a:srgbClr val="A2CDED"/>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1" name="Google Shape;361;p36"/>
            <p:cNvSpPr/>
            <p:nvPr/>
          </p:nvSpPr>
          <p:spPr>
            <a:xfrm>
              <a:off x="8278246" y="2184258"/>
              <a:ext cx="615900" cy="298500"/>
            </a:xfrm>
            <a:prstGeom prst="rect">
              <a:avLst/>
            </a:prstGeom>
            <a:solidFill>
              <a:srgbClr val="A2CDED"/>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2" name="Google Shape;362;p36"/>
            <p:cNvSpPr/>
            <p:nvPr/>
          </p:nvSpPr>
          <p:spPr>
            <a:xfrm>
              <a:off x="9059933" y="2184258"/>
              <a:ext cx="615900" cy="298500"/>
            </a:xfrm>
            <a:prstGeom prst="rect">
              <a:avLst/>
            </a:prstGeom>
            <a:solidFill>
              <a:srgbClr val="A2CDED"/>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3" name="Google Shape;363;p36"/>
            <p:cNvSpPr/>
            <p:nvPr/>
          </p:nvSpPr>
          <p:spPr>
            <a:xfrm>
              <a:off x="9841620" y="2184258"/>
              <a:ext cx="615900" cy="298500"/>
            </a:xfrm>
            <a:prstGeom prst="rect">
              <a:avLst/>
            </a:prstGeom>
            <a:solidFill>
              <a:srgbClr val="A2CDED"/>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4" name="Google Shape;364;p36"/>
            <p:cNvSpPr/>
            <p:nvPr/>
          </p:nvSpPr>
          <p:spPr>
            <a:xfrm>
              <a:off x="10623307" y="2187976"/>
              <a:ext cx="615900" cy="298500"/>
            </a:xfrm>
            <a:prstGeom prst="rect">
              <a:avLst/>
            </a:prstGeom>
            <a:solidFill>
              <a:srgbClr val="A2CDED"/>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65" name="Google Shape;365;p36"/>
            <p:cNvCxnSpPr/>
            <p:nvPr/>
          </p:nvCxnSpPr>
          <p:spPr>
            <a:xfrm>
              <a:off x="11239324" y="1773141"/>
              <a:ext cx="329700" cy="411000"/>
            </a:xfrm>
            <a:prstGeom prst="straightConnector1">
              <a:avLst/>
            </a:prstGeom>
            <a:noFill/>
            <a:ln w="57150" cap="flat" cmpd="sng">
              <a:solidFill>
                <a:schemeClr val="accent2"/>
              </a:solidFill>
              <a:prstDash val="solid"/>
              <a:round/>
              <a:headEnd type="none" w="sm" len="sm"/>
              <a:tailEnd type="triangle" w="med" len="med"/>
            </a:ln>
          </p:spPr>
        </p:cxnSp>
      </p:grpSp>
      <p:grpSp>
        <p:nvGrpSpPr>
          <p:cNvPr id="366" name="Google Shape;366;p36"/>
          <p:cNvGrpSpPr/>
          <p:nvPr/>
        </p:nvGrpSpPr>
        <p:grpSpPr>
          <a:xfrm>
            <a:off x="8278246" y="3376438"/>
            <a:ext cx="3290903" cy="894590"/>
            <a:chOff x="8278246" y="3376438"/>
            <a:chExt cx="3290903" cy="894590"/>
          </a:xfrm>
        </p:grpSpPr>
        <p:sp>
          <p:nvSpPr>
            <p:cNvPr id="367" name="Google Shape;367;p36"/>
            <p:cNvSpPr/>
            <p:nvPr/>
          </p:nvSpPr>
          <p:spPr>
            <a:xfrm>
              <a:off x="8278246" y="3376438"/>
              <a:ext cx="615900" cy="298500"/>
            </a:xfrm>
            <a:prstGeom prst="rect">
              <a:avLst/>
            </a:prstGeom>
            <a:solidFill>
              <a:srgbClr val="A7EBEF"/>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8" name="Google Shape;368;p36"/>
            <p:cNvSpPr/>
            <p:nvPr/>
          </p:nvSpPr>
          <p:spPr>
            <a:xfrm>
              <a:off x="9059933" y="3376438"/>
              <a:ext cx="615900" cy="298500"/>
            </a:xfrm>
            <a:prstGeom prst="rect">
              <a:avLst/>
            </a:prstGeom>
            <a:solidFill>
              <a:srgbClr val="A7EBEF"/>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9" name="Google Shape;369;p36"/>
            <p:cNvSpPr/>
            <p:nvPr/>
          </p:nvSpPr>
          <p:spPr>
            <a:xfrm>
              <a:off x="9841620" y="3376438"/>
              <a:ext cx="615900" cy="298500"/>
            </a:xfrm>
            <a:prstGeom prst="rect">
              <a:avLst/>
            </a:prstGeom>
            <a:solidFill>
              <a:srgbClr val="A7EBEF"/>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0" name="Google Shape;370;p36"/>
            <p:cNvSpPr/>
            <p:nvPr/>
          </p:nvSpPr>
          <p:spPr>
            <a:xfrm>
              <a:off x="10623307" y="3380156"/>
              <a:ext cx="615900" cy="298500"/>
            </a:xfrm>
            <a:prstGeom prst="rect">
              <a:avLst/>
            </a:prstGeom>
            <a:solidFill>
              <a:srgbClr val="A7EBEF"/>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1" name="Google Shape;371;p36"/>
            <p:cNvSpPr/>
            <p:nvPr/>
          </p:nvSpPr>
          <p:spPr>
            <a:xfrm>
              <a:off x="8526359" y="3972528"/>
              <a:ext cx="615900" cy="298500"/>
            </a:xfrm>
            <a:prstGeom prst="rect">
              <a:avLst/>
            </a:prstGeom>
            <a:solidFill>
              <a:srgbClr val="A7EBEF"/>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2" name="Google Shape;372;p36"/>
            <p:cNvSpPr/>
            <p:nvPr/>
          </p:nvSpPr>
          <p:spPr>
            <a:xfrm>
              <a:off x="9142376" y="3972528"/>
              <a:ext cx="615900" cy="298500"/>
            </a:xfrm>
            <a:prstGeom prst="rect">
              <a:avLst/>
            </a:prstGeom>
            <a:solidFill>
              <a:srgbClr val="A7EBEF"/>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3" name="Google Shape;373;p36"/>
            <p:cNvSpPr/>
            <p:nvPr/>
          </p:nvSpPr>
          <p:spPr>
            <a:xfrm>
              <a:off x="9758393" y="3972528"/>
              <a:ext cx="615900" cy="298500"/>
            </a:xfrm>
            <a:prstGeom prst="rect">
              <a:avLst/>
            </a:prstGeom>
            <a:solidFill>
              <a:srgbClr val="A7EBEF"/>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4" name="Google Shape;374;p36"/>
            <p:cNvSpPr/>
            <p:nvPr/>
          </p:nvSpPr>
          <p:spPr>
            <a:xfrm>
              <a:off x="10374410" y="3972528"/>
              <a:ext cx="615900" cy="298500"/>
            </a:xfrm>
            <a:prstGeom prst="rect">
              <a:avLst/>
            </a:prstGeom>
            <a:solidFill>
              <a:srgbClr val="A7EBEF"/>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75" name="Google Shape;375;p36"/>
            <p:cNvCxnSpPr/>
            <p:nvPr/>
          </p:nvCxnSpPr>
          <p:spPr>
            <a:xfrm flipH="1">
              <a:off x="11239449" y="3652287"/>
              <a:ext cx="329700" cy="447000"/>
            </a:xfrm>
            <a:prstGeom prst="straightConnector1">
              <a:avLst/>
            </a:prstGeom>
            <a:noFill/>
            <a:ln w="57150" cap="flat" cmpd="sng">
              <a:solidFill>
                <a:schemeClr val="accent3"/>
              </a:solidFill>
              <a:prstDash val="solid"/>
              <a:round/>
              <a:headEnd type="none" w="sm" len="sm"/>
              <a:tailEnd type="triangle" w="med" len="med"/>
            </a:ln>
          </p:spPr>
        </p:cxnSp>
      </p:grpSp>
      <p:grpSp>
        <p:nvGrpSpPr>
          <p:cNvPr id="376" name="Google Shape;376;p36"/>
          <p:cNvGrpSpPr/>
          <p:nvPr/>
        </p:nvGrpSpPr>
        <p:grpSpPr>
          <a:xfrm>
            <a:off x="8586196" y="2482758"/>
            <a:ext cx="2345061" cy="897418"/>
            <a:chOff x="8586196" y="2482758"/>
            <a:chExt cx="2345061" cy="897418"/>
          </a:xfrm>
        </p:grpSpPr>
        <p:cxnSp>
          <p:nvCxnSpPr>
            <p:cNvPr id="377" name="Google Shape;377;p36"/>
            <p:cNvCxnSpPr>
              <a:stCxn id="361" idx="2"/>
              <a:endCxn id="367" idx="0"/>
            </p:cNvCxnSpPr>
            <p:nvPr/>
          </p:nvCxnSpPr>
          <p:spPr>
            <a:xfrm>
              <a:off x="8586196" y="2482758"/>
              <a:ext cx="0" cy="893700"/>
            </a:xfrm>
            <a:prstGeom prst="straightConnector1">
              <a:avLst/>
            </a:prstGeom>
            <a:noFill/>
            <a:ln w="57150" cap="flat" cmpd="sng">
              <a:solidFill>
                <a:schemeClr val="accent4"/>
              </a:solidFill>
              <a:prstDash val="solid"/>
              <a:round/>
              <a:headEnd type="none" w="sm" len="sm"/>
              <a:tailEnd type="triangle" w="med" len="med"/>
            </a:ln>
          </p:spPr>
        </p:cxnSp>
        <p:cxnSp>
          <p:nvCxnSpPr>
            <p:cNvPr id="378" name="Google Shape;378;p36"/>
            <p:cNvCxnSpPr>
              <a:stCxn id="362" idx="2"/>
              <a:endCxn id="368" idx="0"/>
            </p:cNvCxnSpPr>
            <p:nvPr/>
          </p:nvCxnSpPr>
          <p:spPr>
            <a:xfrm>
              <a:off x="9367883" y="2482758"/>
              <a:ext cx="0" cy="893700"/>
            </a:xfrm>
            <a:prstGeom prst="straightConnector1">
              <a:avLst/>
            </a:prstGeom>
            <a:noFill/>
            <a:ln w="57150" cap="flat" cmpd="sng">
              <a:solidFill>
                <a:schemeClr val="accent4"/>
              </a:solidFill>
              <a:prstDash val="solid"/>
              <a:round/>
              <a:headEnd type="none" w="sm" len="sm"/>
              <a:tailEnd type="triangle" w="med" len="med"/>
            </a:ln>
          </p:spPr>
        </p:cxnSp>
        <p:cxnSp>
          <p:nvCxnSpPr>
            <p:cNvPr id="379" name="Google Shape;379;p36"/>
            <p:cNvCxnSpPr>
              <a:stCxn id="363" idx="2"/>
              <a:endCxn id="369" idx="0"/>
            </p:cNvCxnSpPr>
            <p:nvPr/>
          </p:nvCxnSpPr>
          <p:spPr>
            <a:xfrm>
              <a:off x="10149570" y="2482758"/>
              <a:ext cx="0" cy="893700"/>
            </a:xfrm>
            <a:prstGeom prst="straightConnector1">
              <a:avLst/>
            </a:prstGeom>
            <a:noFill/>
            <a:ln w="57150" cap="flat" cmpd="sng">
              <a:solidFill>
                <a:schemeClr val="accent4"/>
              </a:solidFill>
              <a:prstDash val="solid"/>
              <a:round/>
              <a:headEnd type="none" w="sm" len="sm"/>
              <a:tailEnd type="triangle" w="med" len="med"/>
            </a:ln>
          </p:spPr>
        </p:cxnSp>
        <p:cxnSp>
          <p:nvCxnSpPr>
            <p:cNvPr id="380" name="Google Shape;380;p36"/>
            <p:cNvCxnSpPr>
              <a:stCxn id="364" idx="2"/>
              <a:endCxn id="370" idx="0"/>
            </p:cNvCxnSpPr>
            <p:nvPr/>
          </p:nvCxnSpPr>
          <p:spPr>
            <a:xfrm>
              <a:off x="10931257" y="2486476"/>
              <a:ext cx="0" cy="893700"/>
            </a:xfrm>
            <a:prstGeom prst="straightConnector1">
              <a:avLst/>
            </a:prstGeom>
            <a:noFill/>
            <a:ln w="57150" cap="flat" cmpd="sng">
              <a:solidFill>
                <a:schemeClr val="accent4"/>
              </a:solidFill>
              <a:prstDash val="solid"/>
              <a:round/>
              <a:headEnd type="none" w="sm" len="sm"/>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55"/>
                                        </p:tgtEl>
                                        <p:attrNameLst>
                                          <p:attrName>style.visibility</p:attrName>
                                        </p:attrNameLst>
                                      </p:cBhvr>
                                      <p:to>
                                        <p:strVal val="visible"/>
                                      </p:to>
                                    </p:set>
                                    <p:animEffect transition="in" filter="fade">
                                      <p:cBhvr>
                                        <p:cTn id="19" dur="500"/>
                                        <p:tgtEl>
                                          <p:spTgt spid="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7"/>
          <p:cNvSpPr txBox="1"/>
          <p:nvPr/>
        </p:nvSpPr>
        <p:spPr>
          <a:xfrm>
            <a:off x="1870000" y="1570400"/>
            <a:ext cx="7257600" cy="45099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Intro to Sorting</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Selection Sort </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Insertion Sort</a:t>
            </a:r>
            <a:endParaRPr sz="3500">
              <a:solidFill>
                <a:schemeClr val="dk1"/>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chemeClr val="dk1"/>
                </a:solidFill>
                <a:highlight>
                  <a:srgbClr val="FFFFFF"/>
                </a:highlight>
                <a:latin typeface="Quattrocento Sans"/>
                <a:ea typeface="Quattrocento Sans"/>
                <a:cs typeface="Quattrocento Sans"/>
                <a:sym typeface="Quattrocento Sans"/>
              </a:rPr>
              <a:t>Merge Sort </a:t>
            </a:r>
            <a:endParaRPr sz="3500">
              <a:solidFill>
                <a:schemeClr val="dk1"/>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Quick Sort</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8"/>
          <p:cNvSpPr txBox="1">
            <a:spLocks noGrp="1"/>
          </p:cNvSpPr>
          <p:nvPr>
            <p:ph type="title"/>
          </p:nvPr>
        </p:nvSpPr>
        <p:spPr>
          <a:xfrm>
            <a:off x="838200" y="471872"/>
            <a:ext cx="10515600" cy="7626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dirty="0"/>
              <a:t>Merge Sort</a:t>
            </a:r>
            <a:endParaRPr dirty="0"/>
          </a:p>
        </p:txBody>
      </p:sp>
      <p:graphicFrame>
        <p:nvGraphicFramePr>
          <p:cNvPr id="391" name="Google Shape;391;p38"/>
          <p:cNvGraphicFramePr/>
          <p:nvPr/>
        </p:nvGraphicFramePr>
        <p:xfrm>
          <a:off x="3198894" y="1452835"/>
          <a:ext cx="80638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Quattrocento Sans"/>
                          <a:ea typeface="Quattrocento Sans"/>
                          <a:cs typeface="Quattrocento Sans"/>
                          <a:sym typeface="Quattrocento Sans"/>
                        </a:rPr>
                        <a:t>8</a:t>
                      </a:r>
                      <a:endParaRPr>
                        <a:latin typeface="Quattrocento Sans"/>
                        <a:ea typeface="Quattrocento Sans"/>
                        <a:cs typeface="Quattrocento Sans"/>
                        <a:sym typeface="Quattrocento San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Quattrocento Sans"/>
                          <a:ea typeface="Quattrocento Sans"/>
                          <a:cs typeface="Quattrocento Sans"/>
                          <a:sym typeface="Quattrocento Sans"/>
                        </a:rPr>
                        <a:t>2</a:t>
                      </a:r>
                      <a:endParaRPr>
                        <a:latin typeface="Quattrocento Sans"/>
                        <a:ea typeface="Quattrocento Sans"/>
                        <a:cs typeface="Quattrocento Sans"/>
                        <a:sym typeface="Quattrocento San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Quattrocento Sans"/>
                          <a:ea typeface="Quattrocento Sans"/>
                          <a:cs typeface="Quattrocento Sans"/>
                          <a:sym typeface="Quattrocento Sans"/>
                        </a:rPr>
                        <a:t>91</a:t>
                      </a:r>
                      <a:endParaRPr>
                        <a:latin typeface="Quattrocento Sans"/>
                        <a:ea typeface="Quattrocento Sans"/>
                        <a:cs typeface="Quattrocento Sans"/>
                        <a:sym typeface="Quattrocento San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Quattrocento Sans"/>
                          <a:ea typeface="Quattrocento Sans"/>
                          <a:cs typeface="Quattrocento Sans"/>
                          <a:sym typeface="Quattrocento Sans"/>
                        </a:rPr>
                        <a:t>22</a:t>
                      </a:r>
                      <a:endParaRPr>
                        <a:latin typeface="Quattrocento Sans"/>
                        <a:ea typeface="Quattrocento Sans"/>
                        <a:cs typeface="Quattrocento Sans"/>
                        <a:sym typeface="Quattrocento San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Quattrocento Sans"/>
                          <a:ea typeface="Quattrocento Sans"/>
                          <a:cs typeface="Quattrocento Sans"/>
                          <a:sym typeface="Quattrocento Sans"/>
                        </a:rPr>
                        <a:t>55</a:t>
                      </a:r>
                      <a:endParaRPr>
                        <a:latin typeface="Quattrocento Sans"/>
                        <a:ea typeface="Quattrocento Sans"/>
                        <a:cs typeface="Quattrocento Sans"/>
                        <a:sym typeface="Quattrocento San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Quattrocento Sans"/>
                          <a:ea typeface="Quattrocento Sans"/>
                          <a:cs typeface="Quattrocento Sans"/>
                          <a:sym typeface="Quattrocento Sans"/>
                        </a:rPr>
                        <a:t>1</a:t>
                      </a:r>
                      <a:endParaRPr>
                        <a:latin typeface="Quattrocento Sans"/>
                        <a:ea typeface="Quattrocento Sans"/>
                        <a:cs typeface="Quattrocento Sans"/>
                        <a:sym typeface="Quattrocento San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Quattrocento Sans"/>
                          <a:ea typeface="Quattrocento Sans"/>
                          <a:cs typeface="Quattrocento Sans"/>
                          <a:sym typeface="Quattrocento Sans"/>
                        </a:rPr>
                        <a:t>7</a:t>
                      </a:r>
                      <a:endParaRPr>
                        <a:latin typeface="Quattrocento Sans"/>
                        <a:ea typeface="Quattrocento Sans"/>
                        <a:cs typeface="Quattrocento Sans"/>
                        <a:sym typeface="Quattrocento San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Quattrocento Sans"/>
                          <a:ea typeface="Quattrocento Sans"/>
                          <a:cs typeface="Quattrocento Sans"/>
                          <a:sym typeface="Quattrocento Sans"/>
                        </a:rPr>
                        <a:t>6</a:t>
                      </a:r>
                      <a:endParaRPr>
                        <a:latin typeface="Quattrocento Sans"/>
                        <a:ea typeface="Quattrocento Sans"/>
                        <a:cs typeface="Quattrocento Sans"/>
                        <a:sym typeface="Quattrocento San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sp>
        <p:nvSpPr>
          <p:cNvPr id="392" name="Google Shape;392;p38"/>
          <p:cNvSpPr txBox="1"/>
          <p:nvPr/>
        </p:nvSpPr>
        <p:spPr>
          <a:xfrm>
            <a:off x="2472338" y="1452835"/>
            <a:ext cx="804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2"/>
                </a:solidFill>
                <a:latin typeface="Calibri"/>
                <a:ea typeface="Calibri"/>
                <a:cs typeface="Calibri"/>
                <a:sym typeface="Calibri"/>
              </a:rPr>
              <a:t>Divide</a:t>
            </a:r>
            <a:endParaRPr/>
          </a:p>
        </p:txBody>
      </p:sp>
      <p:graphicFrame>
        <p:nvGraphicFramePr>
          <p:cNvPr id="393" name="Google Shape;393;p38"/>
          <p:cNvGraphicFramePr/>
          <p:nvPr/>
        </p:nvGraphicFramePr>
        <p:xfrm>
          <a:off x="2652438" y="2350146"/>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394" name="Google Shape;394;p38"/>
          <p:cNvGraphicFramePr/>
          <p:nvPr/>
        </p:nvGraphicFramePr>
        <p:xfrm>
          <a:off x="7757530" y="2372936"/>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395" name="Google Shape;395;p38"/>
          <p:cNvGraphicFramePr/>
          <p:nvPr/>
        </p:nvGraphicFramePr>
        <p:xfrm>
          <a:off x="2623587" y="4932698"/>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396" name="Google Shape;396;p38"/>
          <p:cNvGraphicFramePr/>
          <p:nvPr/>
        </p:nvGraphicFramePr>
        <p:xfrm>
          <a:off x="3248515" y="5792362"/>
          <a:ext cx="80638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sp>
        <p:nvSpPr>
          <p:cNvPr id="397" name="Google Shape;397;p38"/>
          <p:cNvSpPr txBox="1"/>
          <p:nvPr/>
        </p:nvSpPr>
        <p:spPr>
          <a:xfrm>
            <a:off x="2472338" y="4630048"/>
            <a:ext cx="1035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3"/>
                </a:solidFill>
                <a:latin typeface="Calibri"/>
                <a:ea typeface="Calibri"/>
                <a:cs typeface="Calibri"/>
                <a:sym typeface="Calibri"/>
              </a:rPr>
              <a:t>Combine</a:t>
            </a:r>
            <a:endParaRPr/>
          </a:p>
        </p:txBody>
      </p:sp>
      <p:cxnSp>
        <p:nvCxnSpPr>
          <p:cNvPr id="398" name="Google Shape;398;p38"/>
          <p:cNvCxnSpPr/>
          <p:nvPr/>
        </p:nvCxnSpPr>
        <p:spPr>
          <a:xfrm flipH="1">
            <a:off x="6684162" y="2194515"/>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399" name="Google Shape;399;p38"/>
          <p:cNvCxnSpPr/>
          <p:nvPr/>
        </p:nvCxnSpPr>
        <p:spPr>
          <a:xfrm>
            <a:off x="7230762" y="2194515"/>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400" name="Google Shape;400;p38"/>
          <p:cNvCxnSpPr/>
          <p:nvPr/>
        </p:nvCxnSpPr>
        <p:spPr>
          <a:xfrm>
            <a:off x="6655455" y="5651588"/>
            <a:ext cx="624900" cy="488700"/>
          </a:xfrm>
          <a:prstGeom prst="straightConnector1">
            <a:avLst/>
          </a:prstGeom>
          <a:noFill/>
          <a:ln w="28575" cap="flat" cmpd="sng">
            <a:solidFill>
              <a:schemeClr val="accent3"/>
            </a:solidFill>
            <a:prstDash val="solid"/>
            <a:round/>
            <a:headEnd type="none" w="sm" len="sm"/>
            <a:tailEnd type="triangle" w="med" len="med"/>
          </a:ln>
        </p:spPr>
      </p:cxnSp>
      <p:cxnSp>
        <p:nvCxnSpPr>
          <p:cNvPr id="401" name="Google Shape;401;p38"/>
          <p:cNvCxnSpPr/>
          <p:nvPr/>
        </p:nvCxnSpPr>
        <p:spPr>
          <a:xfrm flipH="1">
            <a:off x="7280439" y="5651588"/>
            <a:ext cx="572100" cy="488700"/>
          </a:xfrm>
          <a:prstGeom prst="straightConnector1">
            <a:avLst/>
          </a:prstGeom>
          <a:noFill/>
          <a:ln w="28575" cap="flat" cmpd="sng">
            <a:solidFill>
              <a:schemeClr val="accent3"/>
            </a:solidFill>
            <a:prstDash val="solid"/>
            <a:round/>
            <a:headEnd type="none" w="sm" len="sm"/>
            <a:tailEnd type="triangle" w="med" len="med"/>
          </a:ln>
        </p:spPr>
      </p:cxnSp>
      <p:graphicFrame>
        <p:nvGraphicFramePr>
          <p:cNvPr id="402" name="Google Shape;402;p38"/>
          <p:cNvGraphicFramePr/>
          <p:nvPr/>
        </p:nvGraphicFramePr>
        <p:xfrm>
          <a:off x="2472338" y="3625599"/>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403" name="Google Shape;403;p38"/>
          <p:cNvGraphicFramePr/>
          <p:nvPr/>
        </p:nvGraphicFramePr>
        <p:xfrm>
          <a:off x="3689609" y="3625599"/>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404" name="Google Shape;404;p38"/>
          <p:cNvGraphicFramePr/>
          <p:nvPr/>
        </p:nvGraphicFramePr>
        <p:xfrm>
          <a:off x="4906880" y="3625599"/>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405" name="Google Shape;405;p38"/>
          <p:cNvGraphicFramePr/>
          <p:nvPr/>
        </p:nvGraphicFramePr>
        <p:xfrm>
          <a:off x="6124151" y="3625599"/>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406" name="Google Shape;406;p38"/>
          <p:cNvGraphicFramePr/>
          <p:nvPr/>
        </p:nvGraphicFramePr>
        <p:xfrm>
          <a:off x="7322283" y="3628908"/>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407" name="Google Shape;407;p38"/>
          <p:cNvGraphicFramePr/>
          <p:nvPr/>
        </p:nvGraphicFramePr>
        <p:xfrm>
          <a:off x="8539554" y="3628908"/>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408" name="Google Shape;408;p38"/>
          <p:cNvGraphicFramePr/>
          <p:nvPr/>
        </p:nvGraphicFramePr>
        <p:xfrm>
          <a:off x="7852539" y="4932698"/>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409" name="Google Shape;409;p38"/>
          <p:cNvGraphicFramePr/>
          <p:nvPr/>
        </p:nvGraphicFramePr>
        <p:xfrm>
          <a:off x="9756825" y="3625599"/>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410" name="Google Shape;410;p38"/>
          <p:cNvGraphicFramePr/>
          <p:nvPr/>
        </p:nvGraphicFramePr>
        <p:xfrm>
          <a:off x="10974096" y="3625599"/>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sp>
        <p:nvSpPr>
          <p:cNvPr id="411" name="Google Shape;411;p38"/>
          <p:cNvSpPr txBox="1"/>
          <p:nvPr/>
        </p:nvSpPr>
        <p:spPr>
          <a:xfrm>
            <a:off x="7045949" y="3256267"/>
            <a:ext cx="343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412" name="Google Shape;412;p38"/>
          <p:cNvSpPr txBox="1"/>
          <p:nvPr/>
        </p:nvSpPr>
        <p:spPr>
          <a:xfrm>
            <a:off x="7045949" y="4689011"/>
            <a:ext cx="343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413" name="Google Shape;413;p38"/>
          <p:cNvSpPr txBox="1"/>
          <p:nvPr/>
        </p:nvSpPr>
        <p:spPr>
          <a:xfrm>
            <a:off x="2472338" y="3297608"/>
            <a:ext cx="997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4"/>
                </a:solidFill>
                <a:latin typeface="Calibri"/>
                <a:ea typeface="Calibri"/>
                <a:cs typeface="Calibri"/>
                <a:sym typeface="Calibri"/>
              </a:rPr>
              <a:t>Conquer</a:t>
            </a:r>
            <a:endParaRPr/>
          </a:p>
        </p:txBody>
      </p:sp>
      <p:sp>
        <p:nvSpPr>
          <p:cNvPr id="414" name="Google Shape;414;p38"/>
          <p:cNvSpPr txBox="1"/>
          <p:nvPr/>
        </p:nvSpPr>
        <p:spPr>
          <a:xfrm>
            <a:off x="596341" y="1773625"/>
            <a:ext cx="16857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Simply divide in half each time</a:t>
            </a:r>
            <a:endParaRPr/>
          </a:p>
        </p:txBody>
      </p:sp>
      <p:sp>
        <p:nvSpPr>
          <p:cNvPr id="415" name="Google Shape;415;p38"/>
          <p:cNvSpPr txBox="1"/>
          <p:nvPr/>
        </p:nvSpPr>
        <p:spPr>
          <a:xfrm>
            <a:off x="596341" y="3593061"/>
            <a:ext cx="16857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No extra conquer work needed!</a:t>
            </a:r>
            <a:endParaRPr/>
          </a:p>
        </p:txBody>
      </p:sp>
      <p:sp>
        <p:nvSpPr>
          <p:cNvPr id="416" name="Google Shape;416;p38"/>
          <p:cNvSpPr txBox="1"/>
          <p:nvPr/>
        </p:nvSpPr>
        <p:spPr>
          <a:xfrm>
            <a:off x="596341" y="5285429"/>
            <a:ext cx="16857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The actual sorting happens here!</a:t>
            </a:r>
            <a:endParaRPr/>
          </a:p>
        </p:txBody>
      </p:sp>
      <p:sp>
        <p:nvSpPr>
          <p:cNvPr id="417" name="Google Shape;417;p38"/>
          <p:cNvSpPr/>
          <p:nvPr/>
        </p:nvSpPr>
        <p:spPr>
          <a:xfrm>
            <a:off x="6345005" y="49233"/>
            <a:ext cx="5768337" cy="70450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Merge-sort with Transylvanian-</a:t>
            </a:r>
            <a:r>
              <a:rPr lang="en-US" sz="1800" dirty="0" err="1">
                <a:solidFill>
                  <a:schemeClr val="dk1"/>
                </a:solidFill>
                <a:latin typeface="Calibri"/>
                <a:ea typeface="Calibri"/>
                <a:cs typeface="Calibri"/>
                <a:sym typeface="Calibri"/>
              </a:rPr>
              <a:t>saxon</a:t>
            </a:r>
            <a:r>
              <a:rPr lang="en-US" sz="1800" dirty="0">
                <a:solidFill>
                  <a:schemeClr val="dk1"/>
                </a:solidFill>
                <a:latin typeface="Calibri"/>
                <a:ea typeface="Calibri"/>
                <a:cs typeface="Calibri"/>
                <a:sym typeface="Calibri"/>
              </a:rPr>
              <a:t> (German) folk dance</a:t>
            </a:r>
          </a:p>
          <a:p>
            <a:pPr marL="0" marR="0" lvl="0" indent="0" algn="l" rtl="0">
              <a:spcBef>
                <a:spcPts val="0"/>
              </a:spcBef>
              <a:spcAft>
                <a:spcPts val="0"/>
              </a:spcAft>
              <a:buNone/>
            </a:pPr>
            <a:r>
              <a:rPr lang="en-US" sz="1800" dirty="0">
                <a:solidFill>
                  <a:schemeClr val="dk1"/>
                </a:solidFill>
                <a:latin typeface="Calibri"/>
                <a:ea typeface="Calibri"/>
                <a:cs typeface="Calibri"/>
                <a:sym typeface="Calibri"/>
                <a:hlinkClick r:id="rId3"/>
              </a:rPr>
              <a:t>https://www.youtube.com/watch?v=XaqR3G_NVoo</a:t>
            </a:r>
            <a:r>
              <a:rPr lang="en-US" sz="1800" dirty="0">
                <a:solidFill>
                  <a:schemeClr val="dk1"/>
                </a:solidFill>
                <a:latin typeface="Calibri"/>
                <a:ea typeface="Calibri"/>
                <a:cs typeface="Calibri"/>
                <a:sym typeface="Calibri"/>
              </a:rPr>
              <a:t> </a:t>
            </a:r>
          </a:p>
          <a:p>
            <a:pPr marL="0" marR="0" lvl="0" indent="0" algn="l" rtl="0">
              <a:spcBef>
                <a:spcPts val="0"/>
              </a:spcBef>
              <a:spcAft>
                <a:spcPts val="0"/>
              </a:spcAft>
              <a:buNone/>
            </a:pPr>
            <a:endParaRPr lang="en-US" sz="1800" dirty="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9"/>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Merge Sort: Divide Step</a:t>
            </a:r>
            <a:endParaRPr/>
          </a:p>
        </p:txBody>
      </p:sp>
      <p:graphicFrame>
        <p:nvGraphicFramePr>
          <p:cNvPr id="423" name="Google Shape;423;p39"/>
          <p:cNvGraphicFramePr/>
          <p:nvPr/>
        </p:nvGraphicFramePr>
        <p:xfrm>
          <a:off x="3198894" y="1219200"/>
          <a:ext cx="80638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sp>
        <p:nvSpPr>
          <p:cNvPr id="424" name="Google Shape;424;p39"/>
          <p:cNvSpPr txBox="1"/>
          <p:nvPr/>
        </p:nvSpPr>
        <p:spPr>
          <a:xfrm>
            <a:off x="2269278" y="1219200"/>
            <a:ext cx="100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2"/>
                </a:solidFill>
                <a:latin typeface="Consolas"/>
                <a:ea typeface="Consolas"/>
                <a:cs typeface="Consolas"/>
                <a:sym typeface="Consolas"/>
              </a:rPr>
              <a:t>Divide</a:t>
            </a:r>
            <a:endParaRPr>
              <a:latin typeface="Consolas"/>
              <a:ea typeface="Consolas"/>
              <a:cs typeface="Consolas"/>
              <a:sym typeface="Consolas"/>
            </a:endParaRPr>
          </a:p>
        </p:txBody>
      </p:sp>
      <p:graphicFrame>
        <p:nvGraphicFramePr>
          <p:cNvPr id="425" name="Google Shape;425;p39"/>
          <p:cNvGraphicFramePr/>
          <p:nvPr/>
        </p:nvGraphicFramePr>
        <p:xfrm>
          <a:off x="2652438" y="2116511"/>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26" name="Google Shape;426;p39"/>
          <p:cNvGraphicFramePr/>
          <p:nvPr/>
        </p:nvGraphicFramePr>
        <p:xfrm>
          <a:off x="7757530" y="2139301"/>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427" name="Google Shape;427;p39"/>
          <p:cNvCxnSpPr/>
          <p:nvPr/>
        </p:nvCxnSpPr>
        <p:spPr>
          <a:xfrm flipH="1">
            <a:off x="6684162" y="1960880"/>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428" name="Google Shape;428;p39"/>
          <p:cNvCxnSpPr/>
          <p:nvPr/>
        </p:nvCxnSpPr>
        <p:spPr>
          <a:xfrm>
            <a:off x="7230762" y="1960880"/>
            <a:ext cx="526800" cy="549300"/>
          </a:xfrm>
          <a:prstGeom prst="straightConnector1">
            <a:avLst/>
          </a:prstGeom>
          <a:noFill/>
          <a:ln w="28575" cap="flat" cmpd="sng">
            <a:solidFill>
              <a:schemeClr val="accent2"/>
            </a:solidFill>
            <a:prstDash val="solid"/>
            <a:round/>
            <a:headEnd type="none" w="sm" len="sm"/>
            <a:tailEnd type="triangle" w="med" len="med"/>
          </a:ln>
        </p:spPr>
      </p:cxnSp>
      <p:graphicFrame>
        <p:nvGraphicFramePr>
          <p:cNvPr id="429" name="Google Shape;429;p39"/>
          <p:cNvGraphicFramePr/>
          <p:nvPr/>
        </p:nvGraphicFramePr>
        <p:xfrm>
          <a:off x="2461760" y="3019202"/>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0" name="Google Shape;430;p39"/>
          <p:cNvGraphicFramePr/>
          <p:nvPr/>
        </p:nvGraphicFramePr>
        <p:xfrm>
          <a:off x="4912847" y="3015568"/>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1" name="Google Shape;431;p39"/>
          <p:cNvGraphicFramePr/>
          <p:nvPr/>
        </p:nvGraphicFramePr>
        <p:xfrm>
          <a:off x="7494146" y="3009446"/>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2" name="Google Shape;432;p39"/>
          <p:cNvGraphicFramePr/>
          <p:nvPr/>
        </p:nvGraphicFramePr>
        <p:xfrm>
          <a:off x="9945233" y="3019202"/>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3" name="Google Shape;433;p39"/>
          <p:cNvGraphicFramePr/>
          <p:nvPr/>
        </p:nvGraphicFramePr>
        <p:xfrm>
          <a:off x="2461760" y="390850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4" name="Google Shape;434;p39"/>
          <p:cNvGraphicFramePr/>
          <p:nvPr/>
        </p:nvGraphicFramePr>
        <p:xfrm>
          <a:off x="3679031" y="390850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5" name="Google Shape;435;p39"/>
          <p:cNvGraphicFramePr/>
          <p:nvPr/>
        </p:nvGraphicFramePr>
        <p:xfrm>
          <a:off x="4896302" y="390850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6" name="Google Shape;436;p39"/>
          <p:cNvGraphicFramePr/>
          <p:nvPr/>
        </p:nvGraphicFramePr>
        <p:xfrm>
          <a:off x="6113573" y="390850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7" name="Google Shape;437;p39"/>
          <p:cNvGraphicFramePr/>
          <p:nvPr/>
        </p:nvGraphicFramePr>
        <p:xfrm>
          <a:off x="7311705" y="3911812"/>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8" name="Google Shape;438;p39"/>
          <p:cNvGraphicFramePr/>
          <p:nvPr/>
        </p:nvGraphicFramePr>
        <p:xfrm>
          <a:off x="8528976" y="3911812"/>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9" name="Google Shape;439;p39"/>
          <p:cNvGraphicFramePr/>
          <p:nvPr/>
        </p:nvGraphicFramePr>
        <p:xfrm>
          <a:off x="9746247" y="390850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40" name="Google Shape;440;p39"/>
          <p:cNvGraphicFramePr/>
          <p:nvPr/>
        </p:nvGraphicFramePr>
        <p:xfrm>
          <a:off x="10963518" y="390850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441" name="Google Shape;441;p39"/>
          <p:cNvCxnSpPr/>
          <p:nvPr/>
        </p:nvCxnSpPr>
        <p:spPr>
          <a:xfrm flipH="1">
            <a:off x="4140398" y="2851870"/>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442" name="Google Shape;442;p39"/>
          <p:cNvCxnSpPr/>
          <p:nvPr/>
        </p:nvCxnSpPr>
        <p:spPr>
          <a:xfrm>
            <a:off x="4686998" y="2851870"/>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443" name="Google Shape;443;p39"/>
          <p:cNvCxnSpPr/>
          <p:nvPr/>
        </p:nvCxnSpPr>
        <p:spPr>
          <a:xfrm flipH="1">
            <a:off x="9226864" y="2871581"/>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444" name="Google Shape;444;p39"/>
          <p:cNvCxnSpPr/>
          <p:nvPr/>
        </p:nvCxnSpPr>
        <p:spPr>
          <a:xfrm>
            <a:off x="9773464" y="2871581"/>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445" name="Google Shape;445;p39"/>
          <p:cNvCxnSpPr/>
          <p:nvPr/>
        </p:nvCxnSpPr>
        <p:spPr>
          <a:xfrm flipH="1">
            <a:off x="3058877" y="3762151"/>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446" name="Google Shape;446;p39"/>
          <p:cNvCxnSpPr/>
          <p:nvPr/>
        </p:nvCxnSpPr>
        <p:spPr>
          <a:xfrm>
            <a:off x="3605477" y="3762151"/>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447" name="Google Shape;447;p39"/>
          <p:cNvCxnSpPr/>
          <p:nvPr/>
        </p:nvCxnSpPr>
        <p:spPr>
          <a:xfrm flipH="1">
            <a:off x="5477749" y="3762151"/>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448" name="Google Shape;448;p39"/>
          <p:cNvCxnSpPr/>
          <p:nvPr/>
        </p:nvCxnSpPr>
        <p:spPr>
          <a:xfrm>
            <a:off x="6024349" y="3762151"/>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449" name="Google Shape;449;p39"/>
          <p:cNvCxnSpPr/>
          <p:nvPr/>
        </p:nvCxnSpPr>
        <p:spPr>
          <a:xfrm flipH="1">
            <a:off x="7982376" y="3751126"/>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450" name="Google Shape;450;p39"/>
          <p:cNvCxnSpPr/>
          <p:nvPr/>
        </p:nvCxnSpPr>
        <p:spPr>
          <a:xfrm>
            <a:off x="8528976" y="3751126"/>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451" name="Google Shape;451;p39"/>
          <p:cNvCxnSpPr/>
          <p:nvPr/>
        </p:nvCxnSpPr>
        <p:spPr>
          <a:xfrm flipH="1">
            <a:off x="10382889" y="3760882"/>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452" name="Google Shape;452;p39"/>
          <p:cNvCxnSpPr/>
          <p:nvPr/>
        </p:nvCxnSpPr>
        <p:spPr>
          <a:xfrm>
            <a:off x="10929489" y="3760882"/>
            <a:ext cx="526800" cy="549300"/>
          </a:xfrm>
          <a:prstGeom prst="straightConnector1">
            <a:avLst/>
          </a:prstGeom>
          <a:noFill/>
          <a:ln w="28575" cap="flat" cmpd="sng">
            <a:solidFill>
              <a:schemeClr val="accent2"/>
            </a:solidFill>
            <a:prstDash val="solid"/>
            <a:round/>
            <a:headEnd type="none" w="sm" len="sm"/>
            <a:tailEnd type="triangle" w="med" len="med"/>
          </a:ln>
        </p:spPr>
      </p:cxnSp>
      <p:sp>
        <p:nvSpPr>
          <p:cNvPr id="453" name="Google Shape;453;p39"/>
          <p:cNvSpPr txBox="1"/>
          <p:nvPr/>
        </p:nvSpPr>
        <p:spPr>
          <a:xfrm>
            <a:off x="310243" y="2139301"/>
            <a:ext cx="20718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Recursive Case: split the array in half and recurse on both halves</a:t>
            </a:r>
            <a:endParaRPr dirty="0">
              <a:latin typeface="Quattrocento Sans"/>
              <a:ea typeface="Quattrocento Sans"/>
              <a:cs typeface="Quattrocento Sans"/>
              <a:sym typeface="Quattrocento Sans"/>
            </a:endParaRPr>
          </a:p>
        </p:txBody>
      </p:sp>
      <p:sp>
        <p:nvSpPr>
          <p:cNvPr id="454" name="Google Shape;454;p39"/>
          <p:cNvSpPr txBox="1"/>
          <p:nvPr/>
        </p:nvSpPr>
        <p:spPr>
          <a:xfrm>
            <a:off x="315421" y="3817559"/>
            <a:ext cx="2071800" cy="2586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Base Case: when array hits size 1, stop dividing. In Merge Sort, no additional work to conquer: everything gets sorted in combine step!</a:t>
            </a:r>
            <a:endParaRPr>
              <a:latin typeface="Quattrocento Sans"/>
              <a:ea typeface="Quattrocento Sans"/>
              <a:cs typeface="Quattrocento Sans"/>
              <a:sym typeface="Quattrocento Sans"/>
            </a:endParaRPr>
          </a:p>
        </p:txBody>
      </p:sp>
      <p:sp>
        <p:nvSpPr>
          <p:cNvPr id="455" name="Google Shape;455;p39"/>
          <p:cNvSpPr txBox="1"/>
          <p:nvPr/>
        </p:nvSpPr>
        <p:spPr>
          <a:xfrm>
            <a:off x="3248313" y="5330051"/>
            <a:ext cx="79068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Quattrocento Sans"/>
                <a:ea typeface="Quattrocento Sans"/>
                <a:cs typeface="Quattrocento Sans"/>
                <a:sym typeface="Quattrocento Sans"/>
              </a:rPr>
              <a:t>Sort the pieces through the magic of recursion</a:t>
            </a:r>
            <a:endParaRPr>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4" name="Title 1">
            <a:extLst>
              <a:ext uri="{FF2B5EF4-FFF2-40B4-BE49-F238E27FC236}">
                <a16:creationId xmlns:a16="http://schemas.microsoft.com/office/drawing/2014/main" id="{FF74C60C-7FBF-0198-02D6-369C8C9E2F98}"/>
              </a:ext>
            </a:extLst>
          </p:cNvPr>
          <p:cNvSpPr txBox="1">
            <a:spLocks/>
          </p:cNvSpPr>
          <p:nvPr/>
        </p:nvSpPr>
        <p:spPr>
          <a:xfrm>
            <a:off x="2259666" y="1054389"/>
            <a:ext cx="7952128" cy="26252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0" marR="0" lvl="0" indent="0" algn="ctr" defTabSz="457200" rtl="0" eaLnBrk="1" fontAlgn="auto" latinLnBrk="0" hangingPunct="1">
              <a:lnSpc>
                <a:spcPct val="13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Lecture</a:t>
            </a:r>
            <a:r>
              <a:rPr kumimoji="0" lang="zh-CN" altLang="en-US"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 </a:t>
            </a: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XX</a:t>
            </a:r>
            <a:b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br>
            <a:r>
              <a:rPr kumimoji="0" lang="en-US" sz="3600" b="0" i="0" u="none" strike="noStrike" kern="1200" cap="none" spc="0" normalizeH="0" baseline="0" noProof="0" dirty="0">
                <a:ln>
                  <a:noFill/>
                </a:ln>
                <a:solidFill>
                  <a:srgbClr val="4F81BD"/>
                </a:solidFill>
                <a:effectLst/>
                <a:uLnTx/>
                <a:uFillTx/>
                <a:latin typeface="Helvetica"/>
                <a:ea typeface="+mj-ea"/>
                <a:cs typeface="Helvetica"/>
              </a:rPr>
              <a:t>Sorting</a:t>
            </a:r>
          </a:p>
        </p:txBody>
      </p:sp>
      <p:sp>
        <p:nvSpPr>
          <p:cNvPr id="5" name="Subtitle 2">
            <a:extLst>
              <a:ext uri="{FF2B5EF4-FFF2-40B4-BE49-F238E27FC236}">
                <a16:creationId xmlns:a16="http://schemas.microsoft.com/office/drawing/2014/main" id="{4B44BB71-7572-07AF-DC4B-83D5FDDAFEA6}"/>
              </a:ext>
            </a:extLst>
          </p:cNvPr>
          <p:cNvSpPr txBox="1">
            <a:spLocks/>
          </p:cNvSpPr>
          <p:nvPr/>
        </p:nvSpPr>
        <p:spPr>
          <a:xfrm>
            <a:off x="3034145" y="3793837"/>
            <a:ext cx="6400800" cy="1752600"/>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accent6"/>
              </a:buClr>
              <a:buFont typeface="Wingdings" charset="2"/>
              <a:buNone/>
              <a:defRPr sz="2400" kern="1200">
                <a:solidFill>
                  <a:schemeClr val="tx1"/>
                </a:solidFill>
                <a:latin typeface="Times New Roman"/>
                <a:ea typeface="+mn-ea"/>
                <a:cs typeface="Times New Roman"/>
              </a:defRPr>
            </a:lvl1pPr>
            <a:lvl2pPr marL="457200" indent="0" algn="ctr" defTabSz="457200" rtl="0" eaLnBrk="1" latinLnBrk="0" hangingPunct="1">
              <a:spcBef>
                <a:spcPct val="20000"/>
              </a:spcBef>
              <a:buClr>
                <a:schemeClr val="accent6"/>
              </a:buClr>
              <a:buFont typeface="Wingdings" charset="2"/>
              <a:buNone/>
              <a:defRPr sz="2000" kern="1200">
                <a:solidFill>
                  <a:schemeClr val="tx1">
                    <a:tint val="75000"/>
                  </a:schemeClr>
                </a:solidFill>
                <a:latin typeface="Times New Roman"/>
                <a:ea typeface="+mn-ea"/>
                <a:cs typeface="Times New Roman"/>
              </a:defRPr>
            </a:lvl2pPr>
            <a:lvl3pPr marL="914400" indent="0" algn="ctr" defTabSz="457200" rtl="0" eaLnBrk="1" latinLnBrk="0" hangingPunct="1">
              <a:spcBef>
                <a:spcPct val="20000"/>
              </a:spcBef>
              <a:buClr>
                <a:schemeClr val="accent6"/>
              </a:buClr>
              <a:buFont typeface="Wingdings" charset="2"/>
              <a:buNone/>
              <a:defRPr sz="1800" kern="1200">
                <a:solidFill>
                  <a:schemeClr val="tx1">
                    <a:tint val="75000"/>
                  </a:schemeClr>
                </a:solidFill>
                <a:latin typeface="Times New Roman"/>
                <a:ea typeface="+mn-ea"/>
                <a:cs typeface="Times New Roman"/>
              </a:defRPr>
            </a:lvl3pPr>
            <a:lvl4pPr marL="13716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4pPr>
            <a:lvl5pPr marL="18288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a:ln>
                  <a:noFill/>
                </a:ln>
                <a:solidFill>
                  <a:sysClr val="windowText" lastClr="000000"/>
                </a:solidFill>
                <a:effectLst/>
                <a:uLnTx/>
                <a:uFillTx/>
                <a:latin typeface="Times New Roman"/>
                <a:ea typeface="+mn-ea"/>
                <a:cs typeface="Times New Roman"/>
              </a:rPr>
              <a:t>Department</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of</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Computer</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Science</a:t>
            </a:r>
          </a:p>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a:ln>
                  <a:noFill/>
                </a:ln>
                <a:solidFill>
                  <a:sysClr val="windowText" lastClr="000000"/>
                </a:solidFill>
                <a:effectLst/>
                <a:uLnTx/>
                <a:uFillTx/>
                <a:latin typeface="Times New Roman"/>
                <a:ea typeface="+mn-ea"/>
                <a:cs typeface="Times New Roman"/>
              </a:rPr>
              <a:t>Hofstra</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University</a:t>
            </a:r>
            <a:endPar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endParaRPr>
          </a:p>
        </p:txBody>
      </p:sp>
      <p:sp>
        <p:nvSpPr>
          <p:cNvPr id="3" name="TextBox 2">
            <a:extLst>
              <a:ext uri="{FF2B5EF4-FFF2-40B4-BE49-F238E27FC236}">
                <a16:creationId xmlns:a16="http://schemas.microsoft.com/office/drawing/2014/main" id="{B27C65AD-4284-97BD-3D7E-0CC84BC352A4}"/>
              </a:ext>
            </a:extLst>
          </p:cNvPr>
          <p:cNvSpPr txBox="1"/>
          <p:nvPr/>
        </p:nvSpPr>
        <p:spPr>
          <a:xfrm>
            <a:off x="3806348" y="6487758"/>
            <a:ext cx="4856394" cy="276999"/>
          </a:xfrm>
          <a:prstGeom prst="rect">
            <a:avLst/>
          </a:prstGeom>
          <a:solidFill>
            <a:srgbClr val="FFFFFF"/>
          </a:solidFill>
          <a:ln w="25400" cap="flat" cmpd="sng" algn="ctr">
            <a:solidFill>
              <a:srgbClr val="B7C6FE"/>
            </a:solidFill>
            <a:prstDash val="solid"/>
          </a:ln>
          <a:effectLst/>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Acknowledgement: Lecture slides based on </a:t>
            </a:r>
            <a:r>
              <a:rPr lang="en-US" altLang="zh-CN" sz="1200" b="1" kern="1200" dirty="0" err="1">
                <a:latin typeface="Gill Sans Light"/>
                <a:ea typeface="宋体" panose="02010600030101010101" pitchFamily="2" charset="-122"/>
                <a:cs typeface="+mn-cs"/>
              </a:rPr>
              <a:t>UofW</a:t>
            </a: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 Course on Data Structures </a:t>
            </a:r>
            <a:endParaRPr kumimoji="0" lang="en-SE" sz="1200" b="1" i="0" u="none" strike="noStrike" kern="1200" cap="none" spc="0" normalizeH="0" baseline="0" noProof="0" dirty="0">
              <a:ln>
                <a:noFill/>
              </a:ln>
              <a:solidFill>
                <a:srgbClr val="000000"/>
              </a:solidFill>
              <a:effectLst/>
              <a:uLnTx/>
              <a:uFillTx/>
              <a:latin typeface="Gill Sans Ligh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0"/>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Merge Sort: Combine Step</a:t>
            </a:r>
            <a:endParaRPr/>
          </a:p>
        </p:txBody>
      </p:sp>
      <p:graphicFrame>
        <p:nvGraphicFramePr>
          <p:cNvPr id="461" name="Google Shape;461;p40"/>
          <p:cNvGraphicFramePr/>
          <p:nvPr/>
        </p:nvGraphicFramePr>
        <p:xfrm>
          <a:off x="1554239" y="1646035"/>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462" name="Google Shape;462;p40"/>
          <p:cNvGraphicFramePr/>
          <p:nvPr/>
        </p:nvGraphicFramePr>
        <p:xfrm>
          <a:off x="6365626" y="1646035"/>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sp>
        <p:nvSpPr>
          <p:cNvPr id="463" name="Google Shape;463;p40"/>
          <p:cNvSpPr txBox="1"/>
          <p:nvPr/>
        </p:nvSpPr>
        <p:spPr>
          <a:xfrm>
            <a:off x="1507602" y="1358023"/>
            <a:ext cx="1035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3"/>
                </a:solidFill>
                <a:latin typeface="Calibri"/>
                <a:ea typeface="Calibri"/>
                <a:cs typeface="Calibri"/>
                <a:sym typeface="Calibri"/>
              </a:rPr>
              <a:t>Combine</a:t>
            </a:r>
            <a:endParaRPr/>
          </a:p>
        </p:txBody>
      </p:sp>
      <p:graphicFrame>
        <p:nvGraphicFramePr>
          <p:cNvPr id="464" name="Google Shape;464;p40"/>
          <p:cNvGraphicFramePr/>
          <p:nvPr/>
        </p:nvGraphicFramePr>
        <p:xfrm>
          <a:off x="1965390" y="3021084"/>
          <a:ext cx="80638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endParaRPr sz="1800" u="none" strike="noStrike" cap="none">
                        <a:solidFill>
                          <a:schemeClr val="dk1"/>
                        </a:solidFill>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endParaRPr sz="1800" u="none" strike="noStrike" cap="none">
                        <a:solidFill>
                          <a:schemeClr val="dk1"/>
                        </a:solidFill>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endParaRPr sz="1800" u="none" strike="noStrike" cap="none">
                        <a:solidFill>
                          <a:schemeClr val="dk1"/>
                        </a:solidFill>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endParaRPr sz="1800" u="none" strike="noStrike" cap="none">
                        <a:solidFill>
                          <a:schemeClr val="dk1"/>
                        </a:solidFill>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endParaRPr sz="1800" u="none" strike="noStrike" cap="none">
                        <a:solidFill>
                          <a:schemeClr val="dk1"/>
                        </a:solidFill>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endParaRPr sz="1800" u="none" strike="noStrike" cap="none">
                        <a:solidFill>
                          <a:schemeClr val="dk1"/>
                        </a:solidFill>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endParaRPr sz="1800" u="none" strike="noStrike" cap="none">
                        <a:solidFill>
                          <a:schemeClr val="dk1"/>
                        </a:solidFill>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endParaRPr sz="1800" u="none" strike="noStrike" cap="none">
                        <a:solidFill>
                          <a:schemeClr val="dk1"/>
                        </a:solidFill>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sp>
        <p:nvSpPr>
          <p:cNvPr id="465" name="Google Shape;465;p40"/>
          <p:cNvSpPr/>
          <p:nvPr/>
        </p:nvSpPr>
        <p:spPr>
          <a:xfrm>
            <a:off x="1965390" y="2433779"/>
            <a:ext cx="197400" cy="413100"/>
          </a:xfrm>
          <a:prstGeom prst="up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6" name="Google Shape;466;p40"/>
          <p:cNvSpPr/>
          <p:nvPr/>
        </p:nvSpPr>
        <p:spPr>
          <a:xfrm>
            <a:off x="6793694" y="2445465"/>
            <a:ext cx="197400" cy="413100"/>
          </a:xfrm>
          <a:prstGeom prst="up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7" name="Google Shape;467;p40"/>
          <p:cNvSpPr txBox="1"/>
          <p:nvPr/>
        </p:nvSpPr>
        <p:spPr>
          <a:xfrm>
            <a:off x="2289867" y="3401334"/>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468" name="Google Shape;468;p40"/>
          <p:cNvSpPr txBox="1"/>
          <p:nvPr/>
        </p:nvSpPr>
        <p:spPr>
          <a:xfrm>
            <a:off x="3324583" y="3401334"/>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469" name="Google Shape;469;p40"/>
          <p:cNvSpPr txBox="1"/>
          <p:nvPr/>
        </p:nvSpPr>
        <p:spPr>
          <a:xfrm>
            <a:off x="4335198" y="3401334"/>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6</a:t>
            </a:r>
            <a:endParaRPr/>
          </a:p>
        </p:txBody>
      </p:sp>
      <p:sp>
        <p:nvSpPr>
          <p:cNvPr id="470" name="Google Shape;470;p40"/>
          <p:cNvSpPr txBox="1"/>
          <p:nvPr/>
        </p:nvSpPr>
        <p:spPr>
          <a:xfrm>
            <a:off x="5329771" y="3401334"/>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7</a:t>
            </a:r>
            <a:endParaRPr/>
          </a:p>
        </p:txBody>
      </p:sp>
      <p:sp>
        <p:nvSpPr>
          <p:cNvPr id="471" name="Google Shape;471;p40"/>
          <p:cNvSpPr txBox="1"/>
          <p:nvPr/>
        </p:nvSpPr>
        <p:spPr>
          <a:xfrm>
            <a:off x="6356428" y="3401334"/>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8</a:t>
            </a:r>
            <a:endParaRPr/>
          </a:p>
        </p:txBody>
      </p:sp>
      <p:sp>
        <p:nvSpPr>
          <p:cNvPr id="472" name="Google Shape;472;p40"/>
          <p:cNvSpPr txBox="1"/>
          <p:nvPr/>
        </p:nvSpPr>
        <p:spPr>
          <a:xfrm>
            <a:off x="7358984" y="3401334"/>
            <a:ext cx="418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22</a:t>
            </a:r>
            <a:endParaRPr/>
          </a:p>
        </p:txBody>
      </p:sp>
      <p:sp>
        <p:nvSpPr>
          <p:cNvPr id="473" name="Google Shape;473;p40"/>
          <p:cNvSpPr txBox="1"/>
          <p:nvPr/>
        </p:nvSpPr>
        <p:spPr>
          <a:xfrm>
            <a:off x="8325953" y="3401334"/>
            <a:ext cx="418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55</a:t>
            </a:r>
            <a:endParaRPr/>
          </a:p>
        </p:txBody>
      </p:sp>
      <p:sp>
        <p:nvSpPr>
          <p:cNvPr id="474" name="Google Shape;474;p40"/>
          <p:cNvSpPr txBox="1"/>
          <p:nvPr/>
        </p:nvSpPr>
        <p:spPr>
          <a:xfrm>
            <a:off x="9324105" y="3401334"/>
            <a:ext cx="418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91</a:t>
            </a:r>
            <a:endParaRPr/>
          </a:p>
        </p:txBody>
      </p:sp>
      <p:sp>
        <p:nvSpPr>
          <p:cNvPr id="475" name="Google Shape;475;p40"/>
          <p:cNvSpPr txBox="1"/>
          <p:nvPr/>
        </p:nvSpPr>
        <p:spPr>
          <a:xfrm>
            <a:off x="751395" y="4278821"/>
            <a:ext cx="10491600" cy="2308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Combining two </a:t>
            </a:r>
            <a:r>
              <a:rPr lang="en-US" sz="1800" i="1">
                <a:solidFill>
                  <a:schemeClr val="dk1"/>
                </a:solidFill>
                <a:latin typeface="Quattrocento Sans"/>
                <a:ea typeface="Quattrocento Sans"/>
                <a:cs typeface="Quattrocento Sans"/>
                <a:sym typeface="Quattrocento Sans"/>
              </a:rPr>
              <a:t>sorted</a:t>
            </a:r>
            <a:r>
              <a:rPr lang="en-US" sz="1800">
                <a:solidFill>
                  <a:schemeClr val="dk1"/>
                </a:solidFill>
                <a:latin typeface="Quattrocento Sans"/>
                <a:ea typeface="Quattrocento Sans"/>
                <a:cs typeface="Quattrocento Sans"/>
                <a:sym typeface="Quattrocento Sans"/>
              </a:rPr>
              <a:t> arrays:</a:t>
            </a:r>
            <a:endParaRPr>
              <a:latin typeface="Quattrocento Sans"/>
              <a:ea typeface="Quattrocento Sans"/>
              <a:cs typeface="Quattrocento Sans"/>
              <a:sym typeface="Quattrocento Sans"/>
            </a:endParaRPr>
          </a:p>
          <a:p>
            <a:pPr marL="342900" marR="0" lvl="0" indent="-342900" algn="l" rtl="0">
              <a:spcBef>
                <a:spcPts val="0"/>
              </a:spcBef>
              <a:spcAft>
                <a:spcPts val="0"/>
              </a:spcAft>
              <a:buClr>
                <a:schemeClr val="dk1"/>
              </a:buClr>
              <a:buSzPts val="1800"/>
              <a:buFont typeface="Calibri"/>
              <a:buAutoNum type="arabicPeriod"/>
            </a:pPr>
            <a:r>
              <a:rPr lang="en-US" sz="1800">
                <a:solidFill>
                  <a:schemeClr val="dk1"/>
                </a:solidFill>
                <a:latin typeface="Quattrocento Sans"/>
                <a:ea typeface="Quattrocento Sans"/>
                <a:cs typeface="Quattrocento Sans"/>
                <a:sym typeface="Quattrocento Sans"/>
              </a:rPr>
              <a:t>Initialize </a:t>
            </a:r>
            <a:r>
              <a:rPr lang="en-US" sz="1800" b="1">
                <a:solidFill>
                  <a:schemeClr val="accent3"/>
                </a:solidFill>
                <a:latin typeface="Quattrocento Sans"/>
                <a:ea typeface="Quattrocento Sans"/>
                <a:cs typeface="Quattrocento Sans"/>
                <a:sym typeface="Quattrocento Sans"/>
              </a:rPr>
              <a:t>pointers</a:t>
            </a:r>
            <a:r>
              <a:rPr lang="en-US" sz="1800">
                <a:solidFill>
                  <a:schemeClr val="dk1"/>
                </a:solidFill>
                <a:latin typeface="Quattrocento Sans"/>
                <a:ea typeface="Quattrocento Sans"/>
                <a:cs typeface="Quattrocento Sans"/>
                <a:sym typeface="Quattrocento Sans"/>
              </a:rPr>
              <a:t> to start of both arrays</a:t>
            </a:r>
            <a:endParaRPr>
              <a:latin typeface="Quattrocento Sans"/>
              <a:ea typeface="Quattrocento Sans"/>
              <a:cs typeface="Quattrocento Sans"/>
              <a:sym typeface="Quattrocento Sans"/>
            </a:endParaRPr>
          </a:p>
          <a:p>
            <a:pPr marL="342900" marR="0" lvl="0" indent="-342900" algn="l" rtl="0">
              <a:spcBef>
                <a:spcPts val="0"/>
              </a:spcBef>
              <a:spcAft>
                <a:spcPts val="0"/>
              </a:spcAft>
              <a:buClr>
                <a:schemeClr val="dk1"/>
              </a:buClr>
              <a:buSzPts val="1800"/>
              <a:buFont typeface="Quattrocento Sans"/>
              <a:buAutoNum type="arabicPeriod"/>
            </a:pPr>
            <a:r>
              <a:rPr lang="en-US" sz="1800">
                <a:solidFill>
                  <a:schemeClr val="dk1"/>
                </a:solidFill>
                <a:latin typeface="Quattrocento Sans"/>
                <a:ea typeface="Quattrocento Sans"/>
                <a:cs typeface="Quattrocento Sans"/>
                <a:sym typeface="Quattrocento Sans"/>
              </a:rPr>
              <a:t>Repeat until all elements are added:</a:t>
            </a:r>
            <a:endParaRPr>
              <a:latin typeface="Quattrocento Sans"/>
              <a:ea typeface="Quattrocento Sans"/>
              <a:cs typeface="Quattrocento Sans"/>
              <a:sym typeface="Quattrocento Sans"/>
            </a:endParaRPr>
          </a:p>
          <a:p>
            <a:pPr marL="800100" marR="0" lvl="1" indent="-342900" algn="l" rtl="0">
              <a:spcBef>
                <a:spcPts val="0"/>
              </a:spcBef>
              <a:spcAft>
                <a:spcPts val="0"/>
              </a:spcAft>
              <a:buClr>
                <a:schemeClr val="dk1"/>
              </a:buClr>
              <a:buSzPts val="1800"/>
              <a:buFont typeface="Quattrocento Sans"/>
              <a:buAutoNum type="arabicPeriod"/>
            </a:pPr>
            <a:r>
              <a:rPr lang="en-US" sz="1800" i="0" u="none" strike="noStrike" cap="none">
                <a:solidFill>
                  <a:schemeClr val="dk1"/>
                </a:solidFill>
                <a:latin typeface="Quattrocento Sans"/>
                <a:ea typeface="Quattrocento Sans"/>
                <a:cs typeface="Quattrocento Sans"/>
                <a:sym typeface="Quattrocento Sans"/>
              </a:rPr>
              <a:t>Add whichever is smaller to the result array</a:t>
            </a:r>
            <a:endParaRPr>
              <a:latin typeface="Quattrocento Sans"/>
              <a:ea typeface="Quattrocento Sans"/>
              <a:cs typeface="Quattrocento Sans"/>
              <a:sym typeface="Quattrocento Sans"/>
            </a:endParaRPr>
          </a:p>
          <a:p>
            <a:pPr marL="800100" marR="0" lvl="1" indent="-342900" algn="l" rtl="0">
              <a:spcBef>
                <a:spcPts val="0"/>
              </a:spcBef>
              <a:spcAft>
                <a:spcPts val="0"/>
              </a:spcAft>
              <a:buClr>
                <a:schemeClr val="dk1"/>
              </a:buClr>
              <a:buSzPts val="1800"/>
              <a:buFont typeface="Quattrocento Sans"/>
              <a:buAutoNum type="arabicPeriod"/>
            </a:pPr>
            <a:r>
              <a:rPr lang="en-US" sz="1800" i="0" u="none" strike="noStrike" cap="none">
                <a:solidFill>
                  <a:schemeClr val="dk1"/>
                </a:solidFill>
                <a:latin typeface="Quattrocento Sans"/>
                <a:ea typeface="Quattrocento Sans"/>
                <a:cs typeface="Quattrocento Sans"/>
                <a:sym typeface="Quattrocento Sans"/>
              </a:rPr>
              <a:t>Move that pointer forward one spot</a:t>
            </a:r>
            <a:endParaRPr>
              <a:latin typeface="Quattrocento Sans"/>
              <a:ea typeface="Quattrocento Sans"/>
              <a:cs typeface="Quattrocento Sans"/>
              <a:sym typeface="Quattrocento Sans"/>
            </a:endParaRPr>
          </a:p>
          <a:p>
            <a:pPr marL="800100" marR="0" lvl="1" indent="-228600" algn="l" rtl="0">
              <a:spcBef>
                <a:spcPts val="0"/>
              </a:spcBef>
              <a:spcAft>
                <a:spcPts val="0"/>
              </a:spcAft>
              <a:buClr>
                <a:schemeClr val="dk1"/>
              </a:buClr>
              <a:buSzPts val="1800"/>
              <a:buFont typeface="Calibri"/>
              <a:buNone/>
            </a:pPr>
            <a:endParaRPr sz="1800" i="0" u="none" strike="noStrike" cap="none">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Works because we only move the smaller pointer – then ”reconsider” the larger against a new value, and because the arrays are sorted we never have to backtrack!</a:t>
            </a:r>
            <a:endParaRPr>
              <a:latin typeface="Quattrocento Sans"/>
              <a:ea typeface="Quattrocento Sans"/>
              <a:cs typeface="Quattrocento Sans"/>
              <a:sym typeface="Quattrocento Sans"/>
            </a:endParaRPr>
          </a:p>
        </p:txBody>
      </p:sp>
      <p:sp>
        <p:nvSpPr>
          <p:cNvPr id="476" name="Google Shape;476;p40"/>
          <p:cNvSpPr/>
          <p:nvPr/>
        </p:nvSpPr>
        <p:spPr>
          <a:xfrm>
            <a:off x="7777769" y="2433765"/>
            <a:ext cx="197400" cy="413100"/>
          </a:xfrm>
          <a:prstGeom prst="up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7" name="Google Shape;477;p40"/>
          <p:cNvSpPr/>
          <p:nvPr/>
        </p:nvSpPr>
        <p:spPr>
          <a:xfrm>
            <a:off x="2973365" y="2433779"/>
            <a:ext cx="197400" cy="413100"/>
          </a:xfrm>
          <a:prstGeom prst="up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8" name="Google Shape;478;p40"/>
          <p:cNvSpPr/>
          <p:nvPr/>
        </p:nvSpPr>
        <p:spPr>
          <a:xfrm>
            <a:off x="8761844" y="2433765"/>
            <a:ext cx="197400" cy="413100"/>
          </a:xfrm>
          <a:prstGeom prst="up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9" name="Google Shape;479;p40"/>
          <p:cNvSpPr/>
          <p:nvPr/>
        </p:nvSpPr>
        <p:spPr>
          <a:xfrm>
            <a:off x="9831794" y="2433765"/>
            <a:ext cx="197400" cy="413100"/>
          </a:xfrm>
          <a:prstGeom prst="up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0" name="Google Shape;480;p40"/>
          <p:cNvSpPr/>
          <p:nvPr/>
        </p:nvSpPr>
        <p:spPr>
          <a:xfrm>
            <a:off x="3981340" y="2433779"/>
            <a:ext cx="197400" cy="413100"/>
          </a:xfrm>
          <a:prstGeom prst="up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1" name="Google Shape;481;p40"/>
          <p:cNvSpPr/>
          <p:nvPr/>
        </p:nvSpPr>
        <p:spPr>
          <a:xfrm>
            <a:off x="4989315" y="2433779"/>
            <a:ext cx="197400" cy="413100"/>
          </a:xfrm>
          <a:prstGeom prst="up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7"/>
                                        </p:tgtEl>
                                        <p:attrNameLst>
                                          <p:attrName>style.visibility</p:attrName>
                                        </p:attrNameLst>
                                      </p:cBhvr>
                                      <p:to>
                                        <p:strVal val="visible"/>
                                      </p:to>
                                    </p:set>
                                    <p:animEffect transition="in" filter="fade">
                                      <p:cBhvr>
                                        <p:cTn id="7" dur="500"/>
                                        <p:tgtEl>
                                          <p:spTgt spid="4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466"/>
                                        </p:tgtEl>
                                      </p:cBhvr>
                                    </p:animEffect>
                                    <p:set>
                                      <p:cBhvr>
                                        <p:cTn id="12" dur="1" fill="hold">
                                          <p:stCondLst>
                                            <p:cond delay="1000"/>
                                          </p:stCondLst>
                                        </p:cTn>
                                        <p:tgtEl>
                                          <p:spTgt spid="466"/>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476"/>
                                        </p:tgtEl>
                                        <p:attrNameLst>
                                          <p:attrName>style.visibility</p:attrName>
                                        </p:attrNameLst>
                                      </p:cBhvr>
                                      <p:to>
                                        <p:strVal val="visible"/>
                                      </p:to>
                                    </p:set>
                                    <p:animEffect transition="in" filter="fade">
                                      <p:cBhvr>
                                        <p:cTn id="15" dur="1000"/>
                                        <p:tgtEl>
                                          <p:spTgt spid="47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68"/>
                                        </p:tgtEl>
                                        <p:attrNameLst>
                                          <p:attrName>style.visibility</p:attrName>
                                        </p:attrNameLst>
                                      </p:cBhvr>
                                      <p:to>
                                        <p:strVal val="visible"/>
                                      </p:to>
                                    </p:set>
                                    <p:animEffect transition="in" filter="fade">
                                      <p:cBhvr>
                                        <p:cTn id="20" dur="500"/>
                                        <p:tgtEl>
                                          <p:spTgt spid="46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1000"/>
                                        <p:tgtEl>
                                          <p:spTgt spid="465"/>
                                        </p:tgtEl>
                                      </p:cBhvr>
                                    </p:animEffect>
                                    <p:set>
                                      <p:cBhvr>
                                        <p:cTn id="25" dur="1" fill="hold">
                                          <p:stCondLst>
                                            <p:cond delay="1000"/>
                                          </p:stCondLst>
                                        </p:cTn>
                                        <p:tgtEl>
                                          <p:spTgt spid="465"/>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477"/>
                                        </p:tgtEl>
                                        <p:attrNameLst>
                                          <p:attrName>style.visibility</p:attrName>
                                        </p:attrNameLst>
                                      </p:cBhvr>
                                      <p:to>
                                        <p:strVal val="visible"/>
                                      </p:to>
                                    </p:set>
                                    <p:animEffect transition="in" filter="fade">
                                      <p:cBhvr>
                                        <p:cTn id="28" dur="1000"/>
                                        <p:tgtEl>
                                          <p:spTgt spid="47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69"/>
                                        </p:tgtEl>
                                        <p:attrNameLst>
                                          <p:attrName>style.visibility</p:attrName>
                                        </p:attrNameLst>
                                      </p:cBhvr>
                                      <p:to>
                                        <p:strVal val="visible"/>
                                      </p:to>
                                    </p:set>
                                    <p:animEffect transition="in" filter="fade">
                                      <p:cBhvr>
                                        <p:cTn id="33" dur="500"/>
                                        <p:tgtEl>
                                          <p:spTgt spid="46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1000"/>
                                        <p:tgtEl>
                                          <p:spTgt spid="476"/>
                                        </p:tgtEl>
                                      </p:cBhvr>
                                    </p:animEffect>
                                    <p:set>
                                      <p:cBhvr>
                                        <p:cTn id="38" dur="1" fill="hold">
                                          <p:stCondLst>
                                            <p:cond delay="1000"/>
                                          </p:stCondLst>
                                        </p:cTn>
                                        <p:tgtEl>
                                          <p:spTgt spid="476"/>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478"/>
                                        </p:tgtEl>
                                        <p:attrNameLst>
                                          <p:attrName>style.visibility</p:attrName>
                                        </p:attrNameLst>
                                      </p:cBhvr>
                                      <p:to>
                                        <p:strVal val="visible"/>
                                      </p:to>
                                    </p:set>
                                    <p:animEffect transition="in" filter="fade">
                                      <p:cBhvr>
                                        <p:cTn id="41" dur="1000"/>
                                        <p:tgtEl>
                                          <p:spTgt spid="47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70"/>
                                        </p:tgtEl>
                                        <p:attrNameLst>
                                          <p:attrName>style.visibility</p:attrName>
                                        </p:attrNameLst>
                                      </p:cBhvr>
                                      <p:to>
                                        <p:strVal val="visible"/>
                                      </p:to>
                                    </p:set>
                                    <p:animEffect transition="in" filter="fade">
                                      <p:cBhvr>
                                        <p:cTn id="46" dur="500"/>
                                        <p:tgtEl>
                                          <p:spTgt spid="47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1000"/>
                                        <p:tgtEl>
                                          <p:spTgt spid="478"/>
                                        </p:tgtEl>
                                      </p:cBhvr>
                                    </p:animEffect>
                                    <p:set>
                                      <p:cBhvr>
                                        <p:cTn id="51" dur="1" fill="hold">
                                          <p:stCondLst>
                                            <p:cond delay="1000"/>
                                          </p:stCondLst>
                                        </p:cTn>
                                        <p:tgtEl>
                                          <p:spTgt spid="478"/>
                                        </p:tgtEl>
                                        <p:attrNameLst>
                                          <p:attrName>style.visibility</p:attrName>
                                        </p:attrNameLst>
                                      </p:cBhvr>
                                      <p:to>
                                        <p:strVal val="hidden"/>
                                      </p:to>
                                    </p:set>
                                  </p:childTnLst>
                                </p:cTn>
                              </p:par>
                              <p:par>
                                <p:cTn id="52" presetID="10" presetClass="entr" presetSubtype="0" fill="hold" nodeType="withEffect">
                                  <p:stCondLst>
                                    <p:cond delay="0"/>
                                  </p:stCondLst>
                                  <p:childTnLst>
                                    <p:set>
                                      <p:cBhvr>
                                        <p:cTn id="53" dur="1" fill="hold">
                                          <p:stCondLst>
                                            <p:cond delay="0"/>
                                          </p:stCondLst>
                                        </p:cTn>
                                        <p:tgtEl>
                                          <p:spTgt spid="479"/>
                                        </p:tgtEl>
                                        <p:attrNameLst>
                                          <p:attrName>style.visibility</p:attrName>
                                        </p:attrNameLst>
                                      </p:cBhvr>
                                      <p:to>
                                        <p:strVal val="visible"/>
                                      </p:to>
                                    </p:set>
                                    <p:animEffect transition="in" filter="fade">
                                      <p:cBhvr>
                                        <p:cTn id="54" dur="1000"/>
                                        <p:tgtEl>
                                          <p:spTgt spid="47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71"/>
                                        </p:tgtEl>
                                        <p:attrNameLst>
                                          <p:attrName>style.visibility</p:attrName>
                                        </p:attrNameLst>
                                      </p:cBhvr>
                                      <p:to>
                                        <p:strVal val="visible"/>
                                      </p:to>
                                    </p:set>
                                    <p:animEffect transition="in" filter="fade">
                                      <p:cBhvr>
                                        <p:cTn id="59" dur="500"/>
                                        <p:tgtEl>
                                          <p:spTgt spid="47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1000"/>
                                        <p:tgtEl>
                                          <p:spTgt spid="477"/>
                                        </p:tgtEl>
                                      </p:cBhvr>
                                    </p:animEffect>
                                    <p:set>
                                      <p:cBhvr>
                                        <p:cTn id="64" dur="1" fill="hold">
                                          <p:stCondLst>
                                            <p:cond delay="1000"/>
                                          </p:stCondLst>
                                        </p:cTn>
                                        <p:tgtEl>
                                          <p:spTgt spid="477"/>
                                        </p:tgtEl>
                                        <p:attrNameLst>
                                          <p:attrName>style.visibility</p:attrName>
                                        </p:attrNameLst>
                                      </p:cBhvr>
                                      <p:to>
                                        <p:strVal val="hidden"/>
                                      </p:to>
                                    </p:set>
                                  </p:childTnLst>
                                </p:cTn>
                              </p:par>
                              <p:par>
                                <p:cTn id="65" presetID="10" presetClass="entr" presetSubtype="0" fill="hold" nodeType="withEffect">
                                  <p:stCondLst>
                                    <p:cond delay="0"/>
                                  </p:stCondLst>
                                  <p:childTnLst>
                                    <p:set>
                                      <p:cBhvr>
                                        <p:cTn id="66" dur="1" fill="hold">
                                          <p:stCondLst>
                                            <p:cond delay="0"/>
                                          </p:stCondLst>
                                        </p:cTn>
                                        <p:tgtEl>
                                          <p:spTgt spid="480"/>
                                        </p:tgtEl>
                                        <p:attrNameLst>
                                          <p:attrName>style.visibility</p:attrName>
                                        </p:attrNameLst>
                                      </p:cBhvr>
                                      <p:to>
                                        <p:strVal val="visible"/>
                                      </p:to>
                                    </p:set>
                                    <p:animEffect transition="in" filter="fade">
                                      <p:cBhvr>
                                        <p:cTn id="67" dur="1000"/>
                                        <p:tgtEl>
                                          <p:spTgt spid="48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72"/>
                                        </p:tgtEl>
                                        <p:attrNameLst>
                                          <p:attrName>style.visibility</p:attrName>
                                        </p:attrNameLst>
                                      </p:cBhvr>
                                      <p:to>
                                        <p:strVal val="visible"/>
                                      </p:to>
                                    </p:set>
                                    <p:animEffect transition="in" filter="fade">
                                      <p:cBhvr>
                                        <p:cTn id="72" dur="500"/>
                                        <p:tgtEl>
                                          <p:spTgt spid="47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1000"/>
                                        <p:tgtEl>
                                          <p:spTgt spid="480"/>
                                        </p:tgtEl>
                                      </p:cBhvr>
                                    </p:animEffect>
                                    <p:set>
                                      <p:cBhvr>
                                        <p:cTn id="77" dur="1" fill="hold">
                                          <p:stCondLst>
                                            <p:cond delay="1000"/>
                                          </p:stCondLst>
                                        </p:cTn>
                                        <p:tgtEl>
                                          <p:spTgt spid="480"/>
                                        </p:tgtEl>
                                        <p:attrNameLst>
                                          <p:attrName>style.visibility</p:attrName>
                                        </p:attrNameLst>
                                      </p:cBhvr>
                                      <p:to>
                                        <p:strVal val="hidden"/>
                                      </p:to>
                                    </p:set>
                                  </p:childTnLst>
                                </p:cTn>
                              </p:par>
                              <p:par>
                                <p:cTn id="78" presetID="10" presetClass="entr" presetSubtype="0" fill="hold" nodeType="withEffect">
                                  <p:stCondLst>
                                    <p:cond delay="0"/>
                                  </p:stCondLst>
                                  <p:childTnLst>
                                    <p:set>
                                      <p:cBhvr>
                                        <p:cTn id="79" dur="1" fill="hold">
                                          <p:stCondLst>
                                            <p:cond delay="0"/>
                                          </p:stCondLst>
                                        </p:cTn>
                                        <p:tgtEl>
                                          <p:spTgt spid="481"/>
                                        </p:tgtEl>
                                        <p:attrNameLst>
                                          <p:attrName>style.visibility</p:attrName>
                                        </p:attrNameLst>
                                      </p:cBhvr>
                                      <p:to>
                                        <p:strVal val="visible"/>
                                      </p:to>
                                    </p:set>
                                    <p:animEffect transition="in" filter="fade">
                                      <p:cBhvr>
                                        <p:cTn id="80" dur="1000"/>
                                        <p:tgtEl>
                                          <p:spTgt spid="481"/>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473"/>
                                        </p:tgtEl>
                                        <p:attrNameLst>
                                          <p:attrName>style.visibility</p:attrName>
                                        </p:attrNameLst>
                                      </p:cBhvr>
                                      <p:to>
                                        <p:strVal val="visible"/>
                                      </p:to>
                                    </p:set>
                                    <p:animEffect transition="in" filter="fade">
                                      <p:cBhvr>
                                        <p:cTn id="85" dur="500"/>
                                        <p:tgtEl>
                                          <p:spTgt spid="473"/>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474"/>
                                        </p:tgtEl>
                                        <p:attrNameLst>
                                          <p:attrName>style.visibility</p:attrName>
                                        </p:attrNameLst>
                                      </p:cBhvr>
                                      <p:to>
                                        <p:strVal val="visible"/>
                                      </p:to>
                                    </p:set>
                                    <p:animEffect transition="in" filter="fade">
                                      <p:cBhvr>
                                        <p:cTn id="90" dur="5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1"/>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Merge Sort</a:t>
            </a:r>
            <a:endParaRPr/>
          </a:p>
        </p:txBody>
      </p:sp>
      <p:sp>
        <p:nvSpPr>
          <p:cNvPr id="487" name="Google Shape;487;p41"/>
          <p:cNvSpPr txBox="1"/>
          <p:nvPr/>
        </p:nvSpPr>
        <p:spPr>
          <a:xfrm>
            <a:off x="289279" y="1464168"/>
            <a:ext cx="4955100" cy="1693200"/>
          </a:xfrm>
          <a:prstGeom prst="rect">
            <a:avLst/>
          </a:prstGeom>
          <a:noFill/>
          <a:ln w="9525" cap="flat" cmpd="sng">
            <a:solidFill>
              <a:srgbClr val="4C328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00" b="1">
                <a:solidFill>
                  <a:schemeClr val="dk1"/>
                </a:solidFill>
                <a:latin typeface="Consolas"/>
                <a:ea typeface="Consolas"/>
                <a:cs typeface="Consolas"/>
                <a:sym typeface="Consolas"/>
              </a:rPr>
              <a:t>mergeSort</a:t>
            </a:r>
            <a:r>
              <a:rPr lang="en-US" sz="1300">
                <a:solidFill>
                  <a:schemeClr val="dk1"/>
                </a:solidFill>
                <a:latin typeface="Consolas"/>
                <a:ea typeface="Consolas"/>
                <a:cs typeface="Consolas"/>
                <a:sym typeface="Consolas"/>
              </a:rPr>
              <a:t>(list) {</a:t>
            </a:r>
            <a:endParaRPr sz="1300"/>
          </a:p>
          <a:p>
            <a:pPr marL="0" marR="0" lvl="0" indent="0" algn="l" rtl="0">
              <a:spcBef>
                <a:spcPts val="0"/>
              </a:spcBef>
              <a:spcAft>
                <a:spcPts val="0"/>
              </a:spcAft>
              <a:buNone/>
            </a:pPr>
            <a:r>
              <a:rPr lang="en-US" sz="1300">
                <a:solidFill>
                  <a:schemeClr val="dk1"/>
                </a:solidFill>
                <a:latin typeface="Consolas"/>
                <a:ea typeface="Consolas"/>
                <a:cs typeface="Consolas"/>
                <a:sym typeface="Consolas"/>
              </a:rPr>
              <a:t>   </a:t>
            </a:r>
            <a:r>
              <a:rPr lang="en-US" sz="1300">
                <a:solidFill>
                  <a:schemeClr val="accent2"/>
                </a:solidFill>
                <a:latin typeface="Consolas"/>
                <a:ea typeface="Consolas"/>
                <a:cs typeface="Consolas"/>
                <a:sym typeface="Consolas"/>
              </a:rPr>
              <a:t>if</a:t>
            </a:r>
            <a:r>
              <a:rPr lang="en-US" sz="1300">
                <a:solidFill>
                  <a:schemeClr val="dk1"/>
                </a:solidFill>
                <a:latin typeface="Consolas"/>
                <a:ea typeface="Consolas"/>
                <a:cs typeface="Consolas"/>
                <a:sym typeface="Consolas"/>
              </a:rPr>
              <a:t> (list.length == </a:t>
            </a:r>
            <a:r>
              <a:rPr lang="en-US" sz="1300">
                <a:solidFill>
                  <a:schemeClr val="accent5"/>
                </a:solidFill>
                <a:latin typeface="Consolas"/>
                <a:ea typeface="Consolas"/>
                <a:cs typeface="Consolas"/>
                <a:sym typeface="Consolas"/>
              </a:rPr>
              <a:t>1</a:t>
            </a:r>
            <a:r>
              <a:rPr lang="en-US" sz="1300">
                <a:solidFill>
                  <a:schemeClr val="dk1"/>
                </a:solidFill>
                <a:latin typeface="Consolas"/>
                <a:ea typeface="Consolas"/>
                <a:cs typeface="Consolas"/>
                <a:sym typeface="Consolas"/>
              </a:rPr>
              <a:t>):</a:t>
            </a:r>
            <a:endParaRPr sz="1300"/>
          </a:p>
          <a:p>
            <a:pPr marL="0" marR="0" lvl="0" indent="0" algn="l" rtl="0">
              <a:spcBef>
                <a:spcPts val="0"/>
              </a:spcBef>
              <a:spcAft>
                <a:spcPts val="0"/>
              </a:spcAft>
              <a:buNone/>
            </a:pPr>
            <a:r>
              <a:rPr lang="en-US" sz="1300">
                <a:solidFill>
                  <a:schemeClr val="dk1"/>
                </a:solidFill>
                <a:latin typeface="Consolas"/>
                <a:ea typeface="Consolas"/>
                <a:cs typeface="Consolas"/>
                <a:sym typeface="Consolas"/>
              </a:rPr>
              <a:t>      </a:t>
            </a:r>
            <a:r>
              <a:rPr lang="en-US" sz="1300">
                <a:solidFill>
                  <a:schemeClr val="accent2"/>
                </a:solidFill>
                <a:latin typeface="Consolas"/>
                <a:ea typeface="Consolas"/>
                <a:cs typeface="Consolas"/>
                <a:sym typeface="Consolas"/>
              </a:rPr>
              <a:t>return</a:t>
            </a:r>
            <a:r>
              <a:rPr lang="en-US" sz="1300">
                <a:solidFill>
                  <a:schemeClr val="dk1"/>
                </a:solidFill>
                <a:latin typeface="Consolas"/>
                <a:ea typeface="Consolas"/>
                <a:cs typeface="Consolas"/>
                <a:sym typeface="Consolas"/>
              </a:rPr>
              <a:t> list</a:t>
            </a:r>
            <a:endParaRPr sz="1300"/>
          </a:p>
          <a:p>
            <a:pPr marL="0" marR="0" lvl="0" indent="0" algn="l" rtl="0">
              <a:spcBef>
                <a:spcPts val="0"/>
              </a:spcBef>
              <a:spcAft>
                <a:spcPts val="0"/>
              </a:spcAft>
              <a:buNone/>
            </a:pPr>
            <a:r>
              <a:rPr lang="en-US" sz="1300">
                <a:solidFill>
                  <a:schemeClr val="dk1"/>
                </a:solidFill>
                <a:latin typeface="Consolas"/>
                <a:ea typeface="Consolas"/>
                <a:cs typeface="Consolas"/>
                <a:sym typeface="Consolas"/>
              </a:rPr>
              <a:t>   </a:t>
            </a:r>
            <a:r>
              <a:rPr lang="en-US" sz="1300">
                <a:solidFill>
                  <a:schemeClr val="accent2"/>
                </a:solidFill>
                <a:latin typeface="Consolas"/>
                <a:ea typeface="Consolas"/>
                <a:cs typeface="Consolas"/>
                <a:sym typeface="Consolas"/>
              </a:rPr>
              <a:t>else</a:t>
            </a:r>
            <a:r>
              <a:rPr lang="en-US" sz="1300">
                <a:solidFill>
                  <a:schemeClr val="dk1"/>
                </a:solidFill>
                <a:latin typeface="Consolas"/>
                <a:ea typeface="Consolas"/>
                <a:cs typeface="Consolas"/>
                <a:sym typeface="Consolas"/>
              </a:rPr>
              <a:t>:</a:t>
            </a:r>
            <a:endParaRPr sz="1300"/>
          </a:p>
          <a:p>
            <a:pPr marL="0" marR="0" lvl="0" indent="0" algn="l" rtl="0">
              <a:spcBef>
                <a:spcPts val="0"/>
              </a:spcBef>
              <a:spcAft>
                <a:spcPts val="0"/>
              </a:spcAft>
              <a:buNone/>
            </a:pPr>
            <a:r>
              <a:rPr lang="en-US" sz="1300">
                <a:solidFill>
                  <a:schemeClr val="dk1"/>
                </a:solidFill>
                <a:latin typeface="Consolas"/>
                <a:ea typeface="Consolas"/>
                <a:cs typeface="Consolas"/>
                <a:sym typeface="Consolas"/>
              </a:rPr>
              <a:t>      smallerHalf = </a:t>
            </a:r>
            <a:r>
              <a:rPr lang="en-US" sz="1300" b="1">
                <a:solidFill>
                  <a:schemeClr val="dk1"/>
                </a:solidFill>
                <a:latin typeface="Consolas"/>
                <a:ea typeface="Consolas"/>
                <a:cs typeface="Consolas"/>
                <a:sym typeface="Consolas"/>
              </a:rPr>
              <a:t>mergeSort</a:t>
            </a:r>
            <a:r>
              <a:rPr lang="en-US" sz="1300">
                <a:solidFill>
                  <a:schemeClr val="dk1"/>
                </a:solidFill>
                <a:latin typeface="Consolas"/>
                <a:ea typeface="Consolas"/>
                <a:cs typeface="Consolas"/>
                <a:sym typeface="Consolas"/>
              </a:rPr>
              <a:t>(</a:t>
            </a:r>
            <a:r>
              <a:rPr lang="en-US" sz="1300">
                <a:solidFill>
                  <a:schemeClr val="accent2"/>
                </a:solidFill>
                <a:latin typeface="Consolas"/>
                <a:ea typeface="Consolas"/>
                <a:cs typeface="Consolas"/>
                <a:sym typeface="Consolas"/>
              </a:rPr>
              <a:t>new</a:t>
            </a:r>
            <a:r>
              <a:rPr lang="en-US" sz="1300">
                <a:solidFill>
                  <a:schemeClr val="dk1"/>
                </a:solidFill>
                <a:latin typeface="Consolas"/>
                <a:ea typeface="Consolas"/>
                <a:cs typeface="Consolas"/>
                <a:sym typeface="Consolas"/>
              </a:rPr>
              <a:t> [</a:t>
            </a:r>
            <a:r>
              <a:rPr lang="en-US" sz="1300">
                <a:solidFill>
                  <a:schemeClr val="accent5"/>
                </a:solidFill>
                <a:latin typeface="Consolas"/>
                <a:ea typeface="Consolas"/>
                <a:cs typeface="Consolas"/>
                <a:sym typeface="Consolas"/>
              </a:rPr>
              <a:t>0</a:t>
            </a:r>
            <a:r>
              <a:rPr lang="en-US" sz="1300">
                <a:solidFill>
                  <a:schemeClr val="dk1"/>
                </a:solidFill>
                <a:latin typeface="Consolas"/>
                <a:ea typeface="Consolas"/>
                <a:cs typeface="Consolas"/>
                <a:sym typeface="Consolas"/>
              </a:rPr>
              <a:t>, ..., mid])</a:t>
            </a:r>
            <a:endParaRPr sz="1300"/>
          </a:p>
          <a:p>
            <a:pPr marL="0" marR="0" lvl="0" indent="0" algn="l" rtl="0">
              <a:spcBef>
                <a:spcPts val="0"/>
              </a:spcBef>
              <a:spcAft>
                <a:spcPts val="0"/>
              </a:spcAft>
              <a:buNone/>
            </a:pPr>
            <a:r>
              <a:rPr lang="en-US" sz="1300">
                <a:solidFill>
                  <a:schemeClr val="dk1"/>
                </a:solidFill>
                <a:latin typeface="Consolas"/>
                <a:ea typeface="Consolas"/>
                <a:cs typeface="Consolas"/>
                <a:sym typeface="Consolas"/>
              </a:rPr>
              <a:t>      largerHalf = </a:t>
            </a:r>
            <a:r>
              <a:rPr lang="en-US" sz="1300" b="1">
                <a:solidFill>
                  <a:schemeClr val="dk1"/>
                </a:solidFill>
                <a:latin typeface="Consolas"/>
                <a:ea typeface="Consolas"/>
                <a:cs typeface="Consolas"/>
                <a:sym typeface="Consolas"/>
              </a:rPr>
              <a:t>mergeSort</a:t>
            </a:r>
            <a:r>
              <a:rPr lang="en-US" sz="1300">
                <a:solidFill>
                  <a:schemeClr val="dk1"/>
                </a:solidFill>
                <a:latin typeface="Consolas"/>
                <a:ea typeface="Consolas"/>
                <a:cs typeface="Consolas"/>
                <a:sym typeface="Consolas"/>
              </a:rPr>
              <a:t>(</a:t>
            </a:r>
            <a:r>
              <a:rPr lang="en-US" sz="1300">
                <a:solidFill>
                  <a:schemeClr val="accent2"/>
                </a:solidFill>
                <a:latin typeface="Consolas"/>
                <a:ea typeface="Consolas"/>
                <a:cs typeface="Consolas"/>
                <a:sym typeface="Consolas"/>
              </a:rPr>
              <a:t>new</a:t>
            </a:r>
            <a:r>
              <a:rPr lang="en-US" sz="1300">
                <a:solidFill>
                  <a:schemeClr val="dk1"/>
                </a:solidFill>
                <a:latin typeface="Consolas"/>
                <a:ea typeface="Consolas"/>
                <a:cs typeface="Consolas"/>
                <a:sym typeface="Consolas"/>
              </a:rPr>
              <a:t> [mid + </a:t>
            </a:r>
            <a:r>
              <a:rPr lang="en-US" sz="1300">
                <a:solidFill>
                  <a:schemeClr val="accent5"/>
                </a:solidFill>
                <a:latin typeface="Consolas"/>
                <a:ea typeface="Consolas"/>
                <a:cs typeface="Consolas"/>
                <a:sym typeface="Consolas"/>
              </a:rPr>
              <a:t>1</a:t>
            </a:r>
            <a:r>
              <a:rPr lang="en-US" sz="1300">
                <a:solidFill>
                  <a:schemeClr val="dk1"/>
                </a:solidFill>
                <a:latin typeface="Consolas"/>
                <a:ea typeface="Consolas"/>
                <a:cs typeface="Consolas"/>
                <a:sym typeface="Consolas"/>
              </a:rPr>
              <a:t>, ...])</a:t>
            </a:r>
            <a:endParaRPr sz="1300"/>
          </a:p>
          <a:p>
            <a:pPr marL="0" marR="0" lvl="0" indent="0" algn="l" rtl="0">
              <a:spcBef>
                <a:spcPts val="0"/>
              </a:spcBef>
              <a:spcAft>
                <a:spcPts val="0"/>
              </a:spcAft>
              <a:buNone/>
            </a:pPr>
            <a:r>
              <a:rPr lang="en-US" sz="1300">
                <a:solidFill>
                  <a:schemeClr val="dk1"/>
                </a:solidFill>
                <a:latin typeface="Consolas"/>
                <a:ea typeface="Consolas"/>
                <a:cs typeface="Consolas"/>
                <a:sym typeface="Consolas"/>
              </a:rPr>
              <a:t>      </a:t>
            </a:r>
            <a:r>
              <a:rPr lang="en-US" sz="1300">
                <a:solidFill>
                  <a:schemeClr val="accent2"/>
                </a:solidFill>
                <a:latin typeface="Consolas"/>
                <a:ea typeface="Consolas"/>
                <a:cs typeface="Consolas"/>
                <a:sym typeface="Consolas"/>
              </a:rPr>
              <a:t>return</a:t>
            </a:r>
            <a:r>
              <a:rPr lang="en-US" sz="1300">
                <a:solidFill>
                  <a:schemeClr val="dk1"/>
                </a:solidFill>
                <a:latin typeface="Consolas"/>
                <a:ea typeface="Consolas"/>
                <a:cs typeface="Consolas"/>
                <a:sym typeface="Consolas"/>
              </a:rPr>
              <a:t> </a:t>
            </a:r>
            <a:r>
              <a:rPr lang="en-US" sz="1300" b="1">
                <a:solidFill>
                  <a:schemeClr val="dk1"/>
                </a:solidFill>
                <a:latin typeface="Consolas"/>
                <a:ea typeface="Consolas"/>
                <a:cs typeface="Consolas"/>
                <a:sym typeface="Consolas"/>
              </a:rPr>
              <a:t>merge</a:t>
            </a:r>
            <a:r>
              <a:rPr lang="en-US" sz="1300">
                <a:solidFill>
                  <a:schemeClr val="dk1"/>
                </a:solidFill>
                <a:latin typeface="Consolas"/>
                <a:ea typeface="Consolas"/>
                <a:cs typeface="Consolas"/>
                <a:sym typeface="Consolas"/>
              </a:rPr>
              <a:t>(smallerHalf, largerHalf)</a:t>
            </a:r>
            <a:endParaRPr sz="1300"/>
          </a:p>
          <a:p>
            <a:pPr marL="0" marR="0" lvl="0" indent="0" algn="l" rtl="0">
              <a:spcBef>
                <a:spcPts val="0"/>
              </a:spcBef>
              <a:spcAft>
                <a:spcPts val="0"/>
              </a:spcAft>
              <a:buNone/>
            </a:pPr>
            <a:r>
              <a:rPr lang="en-US" sz="1300">
                <a:solidFill>
                  <a:schemeClr val="dk1"/>
                </a:solidFill>
                <a:latin typeface="Consolas"/>
                <a:ea typeface="Consolas"/>
                <a:cs typeface="Consolas"/>
                <a:sym typeface="Consolas"/>
              </a:rPr>
              <a:t>}</a:t>
            </a:r>
            <a:endParaRPr sz="1300"/>
          </a:p>
        </p:txBody>
      </p:sp>
      <p:sp>
        <p:nvSpPr>
          <p:cNvPr id="488" name="Google Shape;488;p41"/>
          <p:cNvSpPr txBox="1"/>
          <p:nvPr/>
        </p:nvSpPr>
        <p:spPr>
          <a:xfrm>
            <a:off x="273254" y="3459375"/>
            <a:ext cx="2200500" cy="314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Worst case runtime?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Best case runtime?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 Practice runtime?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Stable?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In-place?</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Useful for:</a:t>
            </a:r>
            <a:endParaRPr sz="1800">
              <a:solidFill>
                <a:schemeClr val="dk1"/>
              </a:solidFill>
              <a:latin typeface="Calibri"/>
              <a:ea typeface="Calibri"/>
              <a:cs typeface="Calibri"/>
              <a:sym typeface="Calibri"/>
            </a:endParaRPr>
          </a:p>
        </p:txBody>
      </p:sp>
      <p:sp>
        <p:nvSpPr>
          <p:cNvPr id="489" name="Google Shape;489;p41"/>
          <p:cNvSpPr txBox="1"/>
          <p:nvPr/>
        </p:nvSpPr>
        <p:spPr>
          <a:xfrm>
            <a:off x="2514668" y="5081148"/>
            <a:ext cx="50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Yes</a:t>
            </a:r>
            <a:endParaRPr/>
          </a:p>
        </p:txBody>
      </p:sp>
      <p:sp>
        <p:nvSpPr>
          <p:cNvPr id="490" name="Google Shape;490;p41"/>
          <p:cNvSpPr txBox="1"/>
          <p:nvPr/>
        </p:nvSpPr>
        <p:spPr>
          <a:xfrm>
            <a:off x="2529367" y="5615859"/>
            <a:ext cx="486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No</a:t>
            </a:r>
            <a:endParaRPr/>
          </a:p>
        </p:txBody>
      </p:sp>
      <p:sp>
        <p:nvSpPr>
          <p:cNvPr id="491" name="Google Shape;491;p41"/>
          <p:cNvSpPr txBox="1"/>
          <p:nvPr/>
        </p:nvSpPr>
        <p:spPr>
          <a:xfrm>
            <a:off x="4593785" y="4056301"/>
            <a:ext cx="1292400" cy="369300"/>
          </a:xfrm>
          <a:prstGeom prst="rect">
            <a:avLst/>
          </a:prstGeom>
          <a:blipFill rotWithShape="1">
            <a:blip r:embed="rId3">
              <a:alphaModFix/>
            </a:blip>
            <a:stretch>
              <a:fillRect l="-3919" t="-6898" r="-979" b="-2757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492" name="Google Shape;492;p41"/>
          <p:cNvSpPr txBox="1"/>
          <p:nvPr/>
        </p:nvSpPr>
        <p:spPr>
          <a:xfrm>
            <a:off x="2473793" y="4522745"/>
            <a:ext cx="731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Same</a:t>
            </a:r>
            <a:endParaRPr/>
          </a:p>
        </p:txBody>
      </p:sp>
      <p:sp>
        <p:nvSpPr>
          <p:cNvPr id="493" name="Google Shape;493;p41"/>
          <p:cNvSpPr txBox="1"/>
          <p:nvPr/>
        </p:nvSpPr>
        <p:spPr>
          <a:xfrm>
            <a:off x="2465773" y="3985064"/>
            <a:ext cx="731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Same</a:t>
            </a:r>
            <a:endParaRPr/>
          </a:p>
        </p:txBody>
      </p:sp>
      <p:graphicFrame>
        <p:nvGraphicFramePr>
          <p:cNvPr id="494" name="Google Shape;494;p41"/>
          <p:cNvGraphicFramePr/>
          <p:nvPr/>
        </p:nvGraphicFramePr>
        <p:xfrm>
          <a:off x="7548965" y="871438"/>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95" name="Google Shape;495;p41"/>
          <p:cNvGraphicFramePr/>
          <p:nvPr/>
        </p:nvGraphicFramePr>
        <p:xfrm>
          <a:off x="7285581" y="1741583"/>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96" name="Google Shape;496;p41"/>
          <p:cNvGraphicFramePr/>
          <p:nvPr/>
        </p:nvGraphicFramePr>
        <p:xfrm>
          <a:off x="9736668" y="1751339"/>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97" name="Google Shape;497;p41"/>
          <p:cNvGraphicFramePr/>
          <p:nvPr/>
        </p:nvGraphicFramePr>
        <p:xfrm>
          <a:off x="7103140" y="2643949"/>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98" name="Google Shape;498;p41"/>
          <p:cNvGraphicFramePr/>
          <p:nvPr/>
        </p:nvGraphicFramePr>
        <p:xfrm>
          <a:off x="8320411" y="2643949"/>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99" name="Google Shape;499;p41"/>
          <p:cNvGraphicFramePr/>
          <p:nvPr/>
        </p:nvGraphicFramePr>
        <p:xfrm>
          <a:off x="9537682" y="2640640"/>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500" name="Google Shape;500;p41"/>
          <p:cNvGraphicFramePr/>
          <p:nvPr/>
        </p:nvGraphicFramePr>
        <p:xfrm>
          <a:off x="10754953" y="2640640"/>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501" name="Google Shape;501;p41"/>
          <p:cNvCxnSpPr/>
          <p:nvPr/>
        </p:nvCxnSpPr>
        <p:spPr>
          <a:xfrm flipH="1">
            <a:off x="9018299" y="1603718"/>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502" name="Google Shape;502;p41"/>
          <p:cNvCxnSpPr/>
          <p:nvPr/>
        </p:nvCxnSpPr>
        <p:spPr>
          <a:xfrm>
            <a:off x="9564899" y="1603718"/>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503" name="Google Shape;503;p41"/>
          <p:cNvCxnSpPr/>
          <p:nvPr/>
        </p:nvCxnSpPr>
        <p:spPr>
          <a:xfrm flipH="1">
            <a:off x="7773811" y="2483263"/>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504" name="Google Shape;504;p41"/>
          <p:cNvCxnSpPr/>
          <p:nvPr/>
        </p:nvCxnSpPr>
        <p:spPr>
          <a:xfrm>
            <a:off x="8320411" y="2483263"/>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505" name="Google Shape;505;p41"/>
          <p:cNvCxnSpPr/>
          <p:nvPr/>
        </p:nvCxnSpPr>
        <p:spPr>
          <a:xfrm flipH="1">
            <a:off x="10174324" y="2493019"/>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506" name="Google Shape;506;p41"/>
          <p:cNvCxnSpPr/>
          <p:nvPr/>
        </p:nvCxnSpPr>
        <p:spPr>
          <a:xfrm>
            <a:off x="10720924" y="2493019"/>
            <a:ext cx="526800" cy="549300"/>
          </a:xfrm>
          <a:prstGeom prst="straightConnector1">
            <a:avLst/>
          </a:prstGeom>
          <a:noFill/>
          <a:ln w="28575" cap="flat" cmpd="sng">
            <a:solidFill>
              <a:schemeClr val="accent2"/>
            </a:solidFill>
            <a:prstDash val="solid"/>
            <a:round/>
            <a:headEnd type="none" w="sm" len="sm"/>
            <a:tailEnd type="triangle" w="med" len="med"/>
          </a:ln>
        </p:spPr>
      </p:cxnSp>
      <p:graphicFrame>
        <p:nvGraphicFramePr>
          <p:cNvPr id="507" name="Google Shape;507;p41"/>
          <p:cNvGraphicFramePr/>
          <p:nvPr/>
        </p:nvGraphicFramePr>
        <p:xfrm>
          <a:off x="7548965" y="4518617"/>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508" name="Google Shape;508;p41"/>
          <p:cNvGraphicFramePr/>
          <p:nvPr/>
        </p:nvGraphicFramePr>
        <p:xfrm>
          <a:off x="7285581" y="3588760"/>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509" name="Google Shape;509;p41"/>
          <p:cNvGraphicFramePr/>
          <p:nvPr/>
        </p:nvGraphicFramePr>
        <p:xfrm>
          <a:off x="9736668" y="3598516"/>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cxnSp>
        <p:nvCxnSpPr>
          <p:cNvPr id="510" name="Google Shape;510;p41"/>
          <p:cNvCxnSpPr/>
          <p:nvPr/>
        </p:nvCxnSpPr>
        <p:spPr>
          <a:xfrm>
            <a:off x="7773955" y="3382320"/>
            <a:ext cx="506400" cy="582600"/>
          </a:xfrm>
          <a:prstGeom prst="straightConnector1">
            <a:avLst/>
          </a:prstGeom>
          <a:noFill/>
          <a:ln w="28575" cap="flat" cmpd="sng">
            <a:solidFill>
              <a:schemeClr val="accent3"/>
            </a:solidFill>
            <a:prstDash val="solid"/>
            <a:round/>
            <a:headEnd type="none" w="sm" len="sm"/>
            <a:tailEnd type="triangle" w="med" len="med"/>
          </a:ln>
        </p:spPr>
      </p:cxnSp>
      <p:cxnSp>
        <p:nvCxnSpPr>
          <p:cNvPr id="511" name="Google Shape;511;p41"/>
          <p:cNvCxnSpPr/>
          <p:nvPr/>
        </p:nvCxnSpPr>
        <p:spPr>
          <a:xfrm flipH="1">
            <a:off x="8344994" y="3385629"/>
            <a:ext cx="479400" cy="579300"/>
          </a:xfrm>
          <a:prstGeom prst="straightConnector1">
            <a:avLst/>
          </a:prstGeom>
          <a:noFill/>
          <a:ln w="28575" cap="flat" cmpd="sng">
            <a:solidFill>
              <a:schemeClr val="accent3"/>
            </a:solidFill>
            <a:prstDash val="solid"/>
            <a:round/>
            <a:headEnd type="none" w="sm" len="sm"/>
            <a:tailEnd type="triangle" w="med" len="med"/>
          </a:ln>
        </p:spPr>
      </p:cxnSp>
      <p:cxnSp>
        <p:nvCxnSpPr>
          <p:cNvPr id="512" name="Google Shape;512;p41"/>
          <p:cNvCxnSpPr/>
          <p:nvPr/>
        </p:nvCxnSpPr>
        <p:spPr>
          <a:xfrm>
            <a:off x="10136743" y="3390330"/>
            <a:ext cx="614400" cy="579000"/>
          </a:xfrm>
          <a:prstGeom prst="straightConnector1">
            <a:avLst/>
          </a:prstGeom>
          <a:noFill/>
          <a:ln w="28575" cap="flat" cmpd="sng">
            <a:solidFill>
              <a:schemeClr val="accent3"/>
            </a:solidFill>
            <a:prstDash val="solid"/>
            <a:round/>
            <a:headEnd type="none" w="sm" len="sm"/>
            <a:tailEnd type="triangle" w="med" len="med"/>
          </a:ln>
        </p:spPr>
      </p:cxnSp>
      <p:cxnSp>
        <p:nvCxnSpPr>
          <p:cNvPr id="513" name="Google Shape;513;p41"/>
          <p:cNvCxnSpPr/>
          <p:nvPr/>
        </p:nvCxnSpPr>
        <p:spPr>
          <a:xfrm flipH="1">
            <a:off x="10825436" y="3382320"/>
            <a:ext cx="433500" cy="619200"/>
          </a:xfrm>
          <a:prstGeom prst="straightConnector1">
            <a:avLst/>
          </a:prstGeom>
          <a:noFill/>
          <a:ln w="28575" cap="flat" cmpd="sng">
            <a:solidFill>
              <a:schemeClr val="accent3"/>
            </a:solidFill>
            <a:prstDash val="solid"/>
            <a:round/>
            <a:headEnd type="none" w="sm" len="sm"/>
            <a:tailEnd type="triangle" w="med" len="med"/>
          </a:ln>
        </p:spPr>
      </p:cxnSp>
      <p:cxnSp>
        <p:nvCxnSpPr>
          <p:cNvPr id="514" name="Google Shape;514;p41"/>
          <p:cNvCxnSpPr/>
          <p:nvPr/>
        </p:nvCxnSpPr>
        <p:spPr>
          <a:xfrm>
            <a:off x="8953576" y="4339943"/>
            <a:ext cx="506400" cy="582600"/>
          </a:xfrm>
          <a:prstGeom prst="straightConnector1">
            <a:avLst/>
          </a:prstGeom>
          <a:noFill/>
          <a:ln w="28575" cap="flat" cmpd="sng">
            <a:solidFill>
              <a:schemeClr val="accent3"/>
            </a:solidFill>
            <a:prstDash val="solid"/>
            <a:round/>
            <a:headEnd type="none" w="sm" len="sm"/>
            <a:tailEnd type="triangle" w="med" len="med"/>
          </a:ln>
        </p:spPr>
      </p:cxnSp>
      <p:cxnSp>
        <p:nvCxnSpPr>
          <p:cNvPr id="515" name="Google Shape;515;p41"/>
          <p:cNvCxnSpPr/>
          <p:nvPr/>
        </p:nvCxnSpPr>
        <p:spPr>
          <a:xfrm flipH="1">
            <a:off x="9524615" y="4343252"/>
            <a:ext cx="479400" cy="579300"/>
          </a:xfrm>
          <a:prstGeom prst="straightConnector1">
            <a:avLst/>
          </a:prstGeom>
          <a:noFill/>
          <a:ln w="28575" cap="flat" cmpd="sng">
            <a:solidFill>
              <a:schemeClr val="accent3"/>
            </a:solidFill>
            <a:prstDash val="solid"/>
            <a:round/>
            <a:headEnd type="none" w="sm" len="sm"/>
            <a:tailEnd type="triangle" w="med" len="med"/>
          </a:ln>
        </p:spPr>
      </p:cxnSp>
      <p:cxnSp>
        <p:nvCxnSpPr>
          <p:cNvPr id="516" name="Google Shape;516;p41"/>
          <p:cNvCxnSpPr/>
          <p:nvPr/>
        </p:nvCxnSpPr>
        <p:spPr>
          <a:xfrm>
            <a:off x="6830008" y="1242278"/>
            <a:ext cx="0" cy="4143600"/>
          </a:xfrm>
          <a:prstGeom prst="straightConnector1">
            <a:avLst/>
          </a:prstGeom>
          <a:noFill/>
          <a:ln w="57150" cap="flat" cmpd="sng">
            <a:solidFill>
              <a:srgbClr val="4C3282"/>
            </a:solidFill>
            <a:prstDash val="solid"/>
            <a:round/>
            <a:headEnd type="triangle" w="med" len="med"/>
            <a:tailEnd type="triangle" w="med" len="med"/>
          </a:ln>
        </p:spPr>
      </p:cxnSp>
      <p:cxnSp>
        <p:nvCxnSpPr>
          <p:cNvPr id="517" name="Google Shape;517;p41"/>
          <p:cNvCxnSpPr/>
          <p:nvPr/>
        </p:nvCxnSpPr>
        <p:spPr>
          <a:xfrm rot="10800000">
            <a:off x="7548879" y="738581"/>
            <a:ext cx="4068000" cy="0"/>
          </a:xfrm>
          <a:prstGeom prst="straightConnector1">
            <a:avLst/>
          </a:prstGeom>
          <a:noFill/>
          <a:ln w="57150" cap="flat" cmpd="sng">
            <a:solidFill>
              <a:srgbClr val="4C3282"/>
            </a:solidFill>
            <a:prstDash val="solid"/>
            <a:round/>
            <a:headEnd type="triangle" w="med" len="med"/>
            <a:tailEnd type="triangle" w="med" len="med"/>
          </a:ln>
        </p:spPr>
      </p:cxnSp>
      <p:sp>
        <p:nvSpPr>
          <p:cNvPr id="518" name="Google Shape;518;p41"/>
          <p:cNvSpPr txBox="1"/>
          <p:nvPr/>
        </p:nvSpPr>
        <p:spPr>
          <a:xfrm>
            <a:off x="9371511" y="331577"/>
            <a:ext cx="311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Calibri"/>
                <a:ea typeface="Calibri"/>
                <a:cs typeface="Calibri"/>
                <a:sym typeface="Calibri"/>
              </a:rPr>
              <a:t>n</a:t>
            </a:r>
            <a:endParaRPr>
              <a:solidFill>
                <a:srgbClr val="4C3282"/>
              </a:solidFill>
            </a:endParaRPr>
          </a:p>
        </p:txBody>
      </p:sp>
      <p:sp>
        <p:nvSpPr>
          <p:cNvPr id="519" name="Google Shape;519;p41"/>
          <p:cNvSpPr txBox="1"/>
          <p:nvPr/>
        </p:nvSpPr>
        <p:spPr>
          <a:xfrm flipH="1">
            <a:off x="5886149" y="2172663"/>
            <a:ext cx="885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Calibri"/>
                <a:ea typeface="Calibri"/>
                <a:cs typeface="Calibri"/>
                <a:sym typeface="Calibri"/>
              </a:rPr>
              <a:t>2 log n</a:t>
            </a:r>
            <a:endParaRPr>
              <a:solidFill>
                <a:srgbClr val="4C3282"/>
              </a:solidFill>
            </a:endParaRPr>
          </a:p>
        </p:txBody>
      </p:sp>
      <p:sp>
        <p:nvSpPr>
          <p:cNvPr id="520" name="Google Shape;520;p41"/>
          <p:cNvSpPr txBox="1"/>
          <p:nvPr/>
        </p:nvSpPr>
        <p:spPr>
          <a:xfrm>
            <a:off x="2297668" y="3161582"/>
            <a:ext cx="3588300" cy="976500"/>
          </a:xfrm>
          <a:prstGeom prst="rect">
            <a:avLst/>
          </a:prstGeom>
          <a:blipFill rotWithShape="1">
            <a:blip r:embed="rId4">
              <a:alphaModFix/>
            </a:blip>
            <a:stretch>
              <a:fillRect l="-18019" t="-209184" b="-29864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pSp>
        <p:nvGrpSpPr>
          <p:cNvPr id="521" name="Google Shape;521;p41"/>
          <p:cNvGrpSpPr/>
          <p:nvPr/>
        </p:nvGrpSpPr>
        <p:grpSpPr>
          <a:xfrm>
            <a:off x="5230972" y="5391090"/>
            <a:ext cx="3547036" cy="775009"/>
            <a:chOff x="812196" y="5610395"/>
            <a:chExt cx="4532374" cy="990300"/>
          </a:xfrm>
        </p:grpSpPr>
        <p:sp>
          <p:nvSpPr>
            <p:cNvPr id="522" name="Google Shape;522;p41"/>
            <p:cNvSpPr/>
            <p:nvPr/>
          </p:nvSpPr>
          <p:spPr>
            <a:xfrm>
              <a:off x="812196" y="5610395"/>
              <a:ext cx="4175700" cy="990300"/>
            </a:xfrm>
            <a:prstGeom prst="rect">
              <a:avLst/>
            </a:prstGeom>
            <a:solidFill>
              <a:srgbClr val="9EC0D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3" name="Google Shape;523;p41"/>
            <p:cNvSpPr/>
            <p:nvPr/>
          </p:nvSpPr>
          <p:spPr>
            <a:xfrm>
              <a:off x="969636" y="5716987"/>
              <a:ext cx="777000" cy="777000"/>
            </a:xfrm>
            <a:prstGeom prst="roundRect">
              <a:avLst>
                <a:gd name="adj" fmla="val 33085"/>
              </a:avLst>
            </a:prstGeom>
            <a:solidFill>
              <a:schemeClr val="accent1"/>
            </a:solidFill>
            <a:ln w="158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i="1">
                  <a:solidFill>
                    <a:schemeClr val="lt1"/>
                  </a:solidFill>
                  <a:latin typeface="Montserrat ExtraBold"/>
                  <a:ea typeface="Montserrat ExtraBold"/>
                  <a:cs typeface="Montserrat ExtraBold"/>
                  <a:sym typeface="Montserrat ExtraBold"/>
                </a:rPr>
                <a:t>2</a:t>
              </a:r>
              <a:endParaRPr/>
            </a:p>
          </p:txBody>
        </p:sp>
        <p:sp>
          <p:nvSpPr>
            <p:cNvPr id="524" name="Google Shape;524;p41"/>
            <p:cNvSpPr txBox="1"/>
            <p:nvPr/>
          </p:nvSpPr>
          <p:spPr>
            <a:xfrm>
              <a:off x="1904170" y="5872931"/>
              <a:ext cx="3440400" cy="511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attrocento Sans"/>
                  <a:ea typeface="Quattrocento Sans"/>
                  <a:cs typeface="Quattrocento Sans"/>
                  <a:sym typeface="Quattrocento Sans"/>
                </a:rPr>
                <a:t>Constant size Input</a:t>
              </a:r>
              <a:endParaRPr>
                <a:latin typeface="Quattrocento Sans"/>
                <a:ea typeface="Quattrocento Sans"/>
                <a:cs typeface="Quattrocento Sans"/>
                <a:sym typeface="Quattrocento Sans"/>
              </a:endParaRPr>
            </a:p>
          </p:txBody>
        </p:sp>
      </p:grpSp>
      <p:sp>
        <p:nvSpPr>
          <p:cNvPr id="525" name="Google Shape;525;p41"/>
          <p:cNvSpPr txBox="1"/>
          <p:nvPr/>
        </p:nvSpPr>
        <p:spPr>
          <a:xfrm>
            <a:off x="8580573" y="5455250"/>
            <a:ext cx="34356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Don’t forget your old friends, the 3 recursive patterns!</a:t>
            </a:r>
            <a:endParaRPr>
              <a:latin typeface="Quattrocento Sans"/>
              <a:ea typeface="Quattrocento Sans"/>
              <a:cs typeface="Quattrocento Sans"/>
              <a:sym typeface="Quattrocento Sans"/>
            </a:endParaRPr>
          </a:p>
        </p:txBody>
      </p:sp>
      <p:sp>
        <p:nvSpPr>
          <p:cNvPr id="526" name="Google Shape;526;p41"/>
          <p:cNvSpPr txBox="1"/>
          <p:nvPr/>
        </p:nvSpPr>
        <p:spPr>
          <a:xfrm>
            <a:off x="2529450" y="6149250"/>
            <a:ext cx="566580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Predictable sort times regardless of sorted nature </a:t>
            </a:r>
            <a:endParaRPr sz="18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0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0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0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9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1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1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1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0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488"/>
                                        </p:tgtEl>
                                        <p:attrNameLst>
                                          <p:attrName>style.visibility</p:attrName>
                                        </p:attrNameLst>
                                      </p:cBhvr>
                                      <p:to>
                                        <p:strVal val="visible"/>
                                      </p:to>
                                    </p:set>
                                    <p:animEffect transition="in" filter="fade">
                                      <p:cBhvr>
                                        <p:cTn id="61" dur="500"/>
                                        <p:tgtEl>
                                          <p:spTgt spid="488"/>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52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491"/>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525"/>
                                        </p:tgtEl>
                                        <p:attrNameLst>
                                          <p:attrName>style.visibility</p:attrName>
                                        </p:attrNameLst>
                                      </p:cBhvr>
                                      <p:to>
                                        <p:strVal val="visible"/>
                                      </p:to>
                                    </p:set>
                                    <p:animEffect transition="in" filter="fade">
                                      <p:cBhvr>
                                        <p:cTn id="74" dur="1000"/>
                                        <p:tgtEl>
                                          <p:spTgt spid="525"/>
                                        </p:tgtEl>
                                      </p:cBhvr>
                                    </p:animEffect>
                                  </p:childTnLst>
                                </p:cTn>
                              </p:par>
                              <p:par>
                                <p:cTn id="75" presetID="10" presetClass="entr" presetSubtype="0" fill="hold" nodeType="withEffect">
                                  <p:stCondLst>
                                    <p:cond delay="0"/>
                                  </p:stCondLst>
                                  <p:childTnLst>
                                    <p:set>
                                      <p:cBhvr>
                                        <p:cTn id="76" dur="1" fill="hold">
                                          <p:stCondLst>
                                            <p:cond delay="0"/>
                                          </p:stCondLst>
                                        </p:cTn>
                                        <p:tgtEl>
                                          <p:spTgt spid="521"/>
                                        </p:tgtEl>
                                        <p:attrNameLst>
                                          <p:attrName>style.visibility</p:attrName>
                                        </p:attrNameLst>
                                      </p:cBhvr>
                                      <p:to>
                                        <p:strVal val="visible"/>
                                      </p:to>
                                    </p:set>
                                    <p:animEffect transition="in" filter="fade">
                                      <p:cBhvr>
                                        <p:cTn id="77" dur="1000"/>
                                        <p:tgtEl>
                                          <p:spTgt spid="52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516"/>
                                        </p:tgtEl>
                                        <p:attrNameLst>
                                          <p:attrName>style.visibility</p:attrName>
                                        </p:attrNameLst>
                                      </p:cBhvr>
                                      <p:to>
                                        <p:strVal val="visible"/>
                                      </p:to>
                                    </p:set>
                                    <p:animEffect transition="in" filter="fade">
                                      <p:cBhvr>
                                        <p:cTn id="82" dur="500"/>
                                        <p:tgtEl>
                                          <p:spTgt spid="516"/>
                                        </p:tgtEl>
                                      </p:cBhvr>
                                    </p:animEffect>
                                  </p:childTnLst>
                                </p:cTn>
                              </p:par>
                              <p:par>
                                <p:cTn id="83" presetID="10" presetClass="entr" presetSubtype="0" fill="hold" nodeType="withEffect">
                                  <p:stCondLst>
                                    <p:cond delay="0"/>
                                  </p:stCondLst>
                                  <p:childTnLst>
                                    <p:set>
                                      <p:cBhvr>
                                        <p:cTn id="84" dur="1" fill="hold">
                                          <p:stCondLst>
                                            <p:cond delay="0"/>
                                          </p:stCondLst>
                                        </p:cTn>
                                        <p:tgtEl>
                                          <p:spTgt spid="519"/>
                                        </p:tgtEl>
                                        <p:attrNameLst>
                                          <p:attrName>style.visibility</p:attrName>
                                        </p:attrNameLst>
                                      </p:cBhvr>
                                      <p:to>
                                        <p:strVal val="visible"/>
                                      </p:to>
                                    </p:set>
                                    <p:animEffect transition="in" filter="fade">
                                      <p:cBhvr>
                                        <p:cTn id="85" dur="500"/>
                                        <p:tgtEl>
                                          <p:spTgt spid="519"/>
                                        </p:tgtEl>
                                      </p:cBhvr>
                                    </p:animEffect>
                                  </p:childTnLst>
                                </p:cTn>
                              </p:par>
                              <p:par>
                                <p:cTn id="86" presetID="10" presetClass="entr" presetSubtype="0" fill="hold" nodeType="withEffect">
                                  <p:stCondLst>
                                    <p:cond delay="0"/>
                                  </p:stCondLst>
                                  <p:childTnLst>
                                    <p:set>
                                      <p:cBhvr>
                                        <p:cTn id="87" dur="1" fill="hold">
                                          <p:stCondLst>
                                            <p:cond delay="0"/>
                                          </p:stCondLst>
                                        </p:cTn>
                                        <p:tgtEl>
                                          <p:spTgt spid="517"/>
                                        </p:tgtEl>
                                        <p:attrNameLst>
                                          <p:attrName>style.visibility</p:attrName>
                                        </p:attrNameLst>
                                      </p:cBhvr>
                                      <p:to>
                                        <p:strVal val="visible"/>
                                      </p:to>
                                    </p:set>
                                    <p:animEffect transition="in" filter="fade">
                                      <p:cBhvr>
                                        <p:cTn id="88" dur="500"/>
                                        <p:tgtEl>
                                          <p:spTgt spid="517"/>
                                        </p:tgtEl>
                                      </p:cBhvr>
                                    </p:animEffect>
                                  </p:childTnLst>
                                </p:cTn>
                              </p:par>
                              <p:par>
                                <p:cTn id="89" presetID="10" presetClass="entr" presetSubtype="0" fill="hold" nodeType="withEffect">
                                  <p:stCondLst>
                                    <p:cond delay="0"/>
                                  </p:stCondLst>
                                  <p:childTnLst>
                                    <p:set>
                                      <p:cBhvr>
                                        <p:cTn id="90" dur="1" fill="hold">
                                          <p:stCondLst>
                                            <p:cond delay="0"/>
                                          </p:stCondLst>
                                        </p:cTn>
                                        <p:tgtEl>
                                          <p:spTgt spid="518"/>
                                        </p:tgtEl>
                                        <p:attrNameLst>
                                          <p:attrName>style.visibility</p:attrName>
                                        </p:attrNameLst>
                                      </p:cBhvr>
                                      <p:to>
                                        <p:strVal val="visible"/>
                                      </p:to>
                                    </p:set>
                                    <p:animEffect transition="in" filter="fade">
                                      <p:cBhvr>
                                        <p:cTn id="91" dur="500"/>
                                        <p:tgtEl>
                                          <p:spTgt spid="518"/>
                                        </p:tgtEl>
                                      </p:cBhvr>
                                    </p:animEffec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493"/>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nodeType="clickEffect">
                                  <p:stCondLst>
                                    <p:cond delay="0"/>
                                  </p:stCondLst>
                                  <p:childTnLst>
                                    <p:set>
                                      <p:cBhvr>
                                        <p:cTn id="99" dur="1" fill="hold">
                                          <p:stCondLst>
                                            <p:cond delay="0"/>
                                          </p:stCondLst>
                                        </p:cTn>
                                        <p:tgtEl>
                                          <p:spTgt spid="492"/>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489"/>
                                        </p:tgtEl>
                                        <p:attrNameLst>
                                          <p:attrName>style.visibility</p:attrName>
                                        </p:attrNameLst>
                                      </p:cBhvr>
                                      <p:to>
                                        <p:strVal val="visible"/>
                                      </p:to>
                                    </p:set>
                                    <p:animEffect transition="in" filter="fade">
                                      <p:cBhvr>
                                        <p:cTn id="104" dur="500"/>
                                        <p:tgtEl>
                                          <p:spTgt spid="489"/>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490"/>
                                        </p:tgtEl>
                                        <p:attrNameLst>
                                          <p:attrName>style.visibility</p:attrName>
                                        </p:attrNameLst>
                                      </p:cBhvr>
                                      <p:to>
                                        <p:strVal val="visible"/>
                                      </p:to>
                                    </p:set>
                                    <p:animEffect transition="in" filter="fade">
                                      <p:cBhvr>
                                        <p:cTn id="109" dur="500"/>
                                        <p:tgtEl>
                                          <p:spTgt spid="490"/>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5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p:nvPr/>
        </p:nvSpPr>
        <p:spPr>
          <a:xfrm>
            <a:off x="1870000" y="1019875"/>
            <a:ext cx="7257600" cy="45099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Intro to Sorting</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Selection Sort </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Insertion Sort</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Merge Sort </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chemeClr val="dk1"/>
                </a:solidFill>
                <a:highlight>
                  <a:srgbClr val="FFFFFF"/>
                </a:highlight>
                <a:latin typeface="Quattrocento Sans"/>
                <a:ea typeface="Quattrocento Sans"/>
                <a:cs typeface="Quattrocento Sans"/>
                <a:sym typeface="Quattrocento Sans"/>
              </a:rPr>
              <a:t>Quick Sort</a:t>
            </a:r>
            <a:endParaRPr sz="3500">
              <a:solidFill>
                <a:schemeClr val="dk1"/>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Divide and Conquer</a:t>
            </a:r>
            <a:endParaRPr/>
          </a:p>
        </p:txBody>
      </p:sp>
      <p:sp>
        <p:nvSpPr>
          <p:cNvPr id="167" name="Google Shape;167;p21"/>
          <p:cNvSpPr txBox="1">
            <a:spLocks noGrp="1"/>
          </p:cNvSpPr>
          <p:nvPr>
            <p:ph type="body" idx="1"/>
          </p:nvPr>
        </p:nvSpPr>
        <p:spPr>
          <a:xfrm>
            <a:off x="746175" y="1568275"/>
            <a:ext cx="9371700" cy="46542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a:t>There’s more than one way to divide!</a:t>
            </a:r>
            <a:endParaRPr/>
          </a:p>
          <a:p>
            <a:pPr marL="0" lvl="0" indent="0" algn="l" rtl="0">
              <a:lnSpc>
                <a:spcPct val="90000"/>
              </a:lnSpc>
              <a:spcBef>
                <a:spcPts val="1400"/>
              </a:spcBef>
              <a:spcAft>
                <a:spcPts val="0"/>
              </a:spcAft>
              <a:buNone/>
            </a:pPr>
            <a:r>
              <a:rPr lang="en-US" b="1">
                <a:solidFill>
                  <a:srgbClr val="4C3282"/>
                </a:solidFill>
              </a:rPr>
              <a:t>Mergesort</a:t>
            </a:r>
            <a:endParaRPr b="1">
              <a:solidFill>
                <a:srgbClr val="4C3282"/>
              </a:solidFill>
            </a:endParaRPr>
          </a:p>
          <a:p>
            <a:pPr marL="457200" lvl="0" indent="-368300" algn="l" rtl="0">
              <a:lnSpc>
                <a:spcPct val="90000"/>
              </a:lnSpc>
              <a:spcBef>
                <a:spcPts val="400"/>
              </a:spcBef>
              <a:spcAft>
                <a:spcPts val="0"/>
              </a:spcAft>
              <a:buSzPts val="2200"/>
              <a:buChar char="●"/>
            </a:pPr>
            <a:r>
              <a:rPr lang="en-US" sz="2200"/>
              <a:t>Split into two arrays. </a:t>
            </a:r>
            <a:endParaRPr sz="2200"/>
          </a:p>
          <a:p>
            <a:pPr marL="457200" lvl="0" indent="-368300" algn="l" rtl="0">
              <a:lnSpc>
                <a:spcPct val="90000"/>
              </a:lnSpc>
              <a:spcBef>
                <a:spcPts val="0"/>
              </a:spcBef>
              <a:spcAft>
                <a:spcPts val="0"/>
              </a:spcAft>
              <a:buSzPts val="2200"/>
              <a:buChar char="●"/>
            </a:pPr>
            <a:r>
              <a:rPr lang="en-US" sz="2200"/>
              <a:t>Elements that just happened to be on the left and that happened to be on the right.</a:t>
            </a:r>
            <a:endParaRPr sz="2200"/>
          </a:p>
          <a:p>
            <a:pPr marL="91440" lvl="0" indent="0" algn="l" rtl="0">
              <a:lnSpc>
                <a:spcPct val="90000"/>
              </a:lnSpc>
              <a:spcBef>
                <a:spcPts val="1600"/>
              </a:spcBef>
              <a:spcAft>
                <a:spcPts val="0"/>
              </a:spcAft>
              <a:buSzPts val="2200"/>
              <a:buNone/>
            </a:pPr>
            <a:endParaRPr/>
          </a:p>
          <a:p>
            <a:pPr marL="0" lvl="0" indent="0" algn="l" rtl="0">
              <a:lnSpc>
                <a:spcPct val="90000"/>
              </a:lnSpc>
              <a:spcBef>
                <a:spcPts val="1400"/>
              </a:spcBef>
              <a:spcAft>
                <a:spcPts val="0"/>
              </a:spcAft>
              <a:buNone/>
            </a:pPr>
            <a:r>
              <a:rPr lang="en-US" b="1">
                <a:solidFill>
                  <a:srgbClr val="4C3282"/>
                </a:solidFill>
              </a:rPr>
              <a:t>Quicksort</a:t>
            </a:r>
            <a:endParaRPr b="1">
              <a:solidFill>
                <a:srgbClr val="4C3282"/>
              </a:solidFill>
            </a:endParaRPr>
          </a:p>
          <a:p>
            <a:pPr marL="457200" lvl="0" indent="-355600" algn="l" rtl="0">
              <a:lnSpc>
                <a:spcPct val="90000"/>
              </a:lnSpc>
              <a:spcBef>
                <a:spcPts val="400"/>
              </a:spcBef>
              <a:spcAft>
                <a:spcPts val="0"/>
              </a:spcAft>
              <a:buSzPts val="2000"/>
              <a:buChar char="●"/>
            </a:pPr>
            <a:r>
              <a:rPr lang="en-US" sz="2200"/>
              <a:t>Split into two arrays.</a:t>
            </a:r>
            <a:endParaRPr sz="2200"/>
          </a:p>
          <a:p>
            <a:pPr marL="457200" lvl="0" indent="-355600" algn="l" rtl="0">
              <a:lnSpc>
                <a:spcPct val="90000"/>
              </a:lnSpc>
              <a:spcBef>
                <a:spcPts val="0"/>
              </a:spcBef>
              <a:spcAft>
                <a:spcPts val="0"/>
              </a:spcAft>
              <a:buSzPts val="2000"/>
              <a:buChar char="●"/>
            </a:pPr>
            <a:r>
              <a:rPr lang="en-US" sz="2200"/>
              <a:t>Roughly, elements that are “small” and elements that are “large”</a:t>
            </a:r>
            <a:endParaRPr sz="2200"/>
          </a:p>
          <a:p>
            <a:pPr marL="457200" lvl="0" indent="-355600" algn="l" rtl="0">
              <a:lnSpc>
                <a:spcPct val="90000"/>
              </a:lnSpc>
              <a:spcBef>
                <a:spcPts val="0"/>
              </a:spcBef>
              <a:spcAft>
                <a:spcPts val="0"/>
              </a:spcAft>
              <a:buSzPts val="2000"/>
              <a:buChar char="●"/>
            </a:pPr>
            <a:r>
              <a:rPr lang="en-US" sz="2200"/>
              <a:t>How to define “small” and “large”? Choose a “</a:t>
            </a:r>
            <a:r>
              <a:rPr lang="en-US" sz="2200" b="1">
                <a:solidFill>
                  <a:schemeClr val="accent3"/>
                </a:solidFill>
              </a:rPr>
              <a:t>pivot</a:t>
            </a:r>
            <a:r>
              <a:rPr lang="en-US" sz="2200"/>
              <a:t>” value in the array that will </a:t>
            </a:r>
            <a:r>
              <a:rPr lang="en-US" sz="2200" b="1">
                <a:solidFill>
                  <a:schemeClr val="accent3"/>
                </a:solidFill>
              </a:rPr>
              <a:t>partition</a:t>
            </a:r>
            <a:r>
              <a:rPr lang="en-US" sz="2200"/>
              <a:t> the two arrays!</a:t>
            </a:r>
            <a:endParaRPr sz="2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graphicFrame>
        <p:nvGraphicFramePr>
          <p:cNvPr id="172" name="Google Shape;172;p22"/>
          <p:cNvGraphicFramePr/>
          <p:nvPr/>
        </p:nvGraphicFramePr>
        <p:xfrm>
          <a:off x="7097711" y="2355198"/>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sp>
        <p:nvSpPr>
          <p:cNvPr id="173" name="Google Shape;173;p22"/>
          <p:cNvSpPr txBox="1">
            <a:spLocks noGrp="1"/>
          </p:cNvSpPr>
          <p:nvPr>
            <p:ph type="title"/>
          </p:nvPr>
        </p:nvSpPr>
        <p:spPr>
          <a:xfrm>
            <a:off x="838200" y="444462"/>
            <a:ext cx="10515600" cy="7626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Quick Sort (v1)</a:t>
            </a:r>
            <a:endParaRPr/>
          </a:p>
        </p:txBody>
      </p:sp>
      <p:graphicFrame>
        <p:nvGraphicFramePr>
          <p:cNvPr id="174" name="Google Shape;174;p22"/>
          <p:cNvGraphicFramePr/>
          <p:nvPr/>
        </p:nvGraphicFramePr>
        <p:xfrm>
          <a:off x="3198894" y="1455571"/>
          <a:ext cx="80638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sp>
        <p:nvSpPr>
          <p:cNvPr id="175" name="Google Shape;175;p22"/>
          <p:cNvSpPr txBox="1"/>
          <p:nvPr/>
        </p:nvSpPr>
        <p:spPr>
          <a:xfrm>
            <a:off x="2472338" y="1455571"/>
            <a:ext cx="804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2"/>
                </a:solidFill>
                <a:latin typeface="Calibri"/>
                <a:ea typeface="Calibri"/>
                <a:cs typeface="Calibri"/>
                <a:sym typeface="Calibri"/>
              </a:rPr>
              <a:t>Divide</a:t>
            </a:r>
            <a:endParaRPr/>
          </a:p>
        </p:txBody>
      </p:sp>
      <p:graphicFrame>
        <p:nvGraphicFramePr>
          <p:cNvPr id="176" name="Google Shape;176;p22"/>
          <p:cNvGraphicFramePr/>
          <p:nvPr/>
        </p:nvGraphicFramePr>
        <p:xfrm>
          <a:off x="2652438" y="2352882"/>
          <a:ext cx="40319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177" name="Google Shape;177;p22"/>
          <p:cNvGraphicFramePr/>
          <p:nvPr/>
        </p:nvGraphicFramePr>
        <p:xfrm>
          <a:off x="8539554" y="2375672"/>
          <a:ext cx="302392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178" name="Google Shape;178;p22"/>
          <p:cNvGraphicFramePr/>
          <p:nvPr/>
        </p:nvGraphicFramePr>
        <p:xfrm>
          <a:off x="2359262" y="4928783"/>
          <a:ext cx="40319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179" name="Google Shape;179;p22"/>
          <p:cNvGraphicFramePr/>
          <p:nvPr/>
        </p:nvGraphicFramePr>
        <p:xfrm>
          <a:off x="3248515" y="5792362"/>
          <a:ext cx="80638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sp>
        <p:nvSpPr>
          <p:cNvPr id="180" name="Google Shape;180;p22"/>
          <p:cNvSpPr txBox="1"/>
          <p:nvPr/>
        </p:nvSpPr>
        <p:spPr>
          <a:xfrm>
            <a:off x="2472338" y="4630048"/>
            <a:ext cx="1035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3"/>
                </a:solidFill>
                <a:latin typeface="Calibri"/>
                <a:ea typeface="Calibri"/>
                <a:cs typeface="Calibri"/>
                <a:sym typeface="Calibri"/>
              </a:rPr>
              <a:t>Combine</a:t>
            </a:r>
            <a:endParaRPr/>
          </a:p>
        </p:txBody>
      </p:sp>
      <p:cxnSp>
        <p:nvCxnSpPr>
          <p:cNvPr id="181" name="Google Shape;181;p22"/>
          <p:cNvCxnSpPr/>
          <p:nvPr/>
        </p:nvCxnSpPr>
        <p:spPr>
          <a:xfrm flipH="1">
            <a:off x="6684162" y="2197251"/>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182" name="Google Shape;182;p22"/>
          <p:cNvCxnSpPr/>
          <p:nvPr/>
        </p:nvCxnSpPr>
        <p:spPr>
          <a:xfrm>
            <a:off x="7230762" y="2197251"/>
            <a:ext cx="1308900" cy="549300"/>
          </a:xfrm>
          <a:prstGeom prst="straightConnector1">
            <a:avLst/>
          </a:prstGeom>
          <a:noFill/>
          <a:ln w="28575" cap="flat" cmpd="sng">
            <a:solidFill>
              <a:schemeClr val="accent2"/>
            </a:solidFill>
            <a:prstDash val="solid"/>
            <a:round/>
            <a:headEnd type="none" w="sm" len="sm"/>
            <a:tailEnd type="triangle" w="med" len="med"/>
          </a:ln>
        </p:spPr>
      </p:cxnSp>
      <p:cxnSp>
        <p:nvCxnSpPr>
          <p:cNvPr id="183" name="Google Shape;183;p22"/>
          <p:cNvCxnSpPr/>
          <p:nvPr/>
        </p:nvCxnSpPr>
        <p:spPr>
          <a:xfrm>
            <a:off x="6391130" y="5665383"/>
            <a:ext cx="861900" cy="465600"/>
          </a:xfrm>
          <a:prstGeom prst="straightConnector1">
            <a:avLst/>
          </a:prstGeom>
          <a:noFill/>
          <a:ln w="28575" cap="flat" cmpd="sng">
            <a:solidFill>
              <a:schemeClr val="accent3"/>
            </a:solidFill>
            <a:prstDash val="solid"/>
            <a:round/>
            <a:headEnd type="none" w="sm" len="sm"/>
            <a:tailEnd type="triangle" w="med" len="med"/>
          </a:ln>
        </p:spPr>
      </p:cxnSp>
      <p:cxnSp>
        <p:nvCxnSpPr>
          <p:cNvPr id="184" name="Google Shape;184;p22"/>
          <p:cNvCxnSpPr/>
          <p:nvPr/>
        </p:nvCxnSpPr>
        <p:spPr>
          <a:xfrm flipH="1">
            <a:off x="7280261" y="5670463"/>
            <a:ext cx="766200" cy="469800"/>
          </a:xfrm>
          <a:prstGeom prst="straightConnector1">
            <a:avLst/>
          </a:prstGeom>
          <a:noFill/>
          <a:ln w="28575" cap="flat" cmpd="sng">
            <a:solidFill>
              <a:schemeClr val="accent3"/>
            </a:solidFill>
            <a:prstDash val="solid"/>
            <a:round/>
            <a:headEnd type="none" w="sm" len="sm"/>
            <a:tailEnd type="triangle" w="med" len="med"/>
          </a:ln>
        </p:spPr>
      </p:cxnSp>
      <p:graphicFrame>
        <p:nvGraphicFramePr>
          <p:cNvPr id="185" name="Google Shape;185;p22"/>
          <p:cNvGraphicFramePr/>
          <p:nvPr/>
        </p:nvGraphicFramePr>
        <p:xfrm>
          <a:off x="2472338" y="3640639"/>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186" name="Google Shape;186;p22"/>
          <p:cNvGraphicFramePr/>
          <p:nvPr/>
        </p:nvGraphicFramePr>
        <p:xfrm>
          <a:off x="3689609" y="3640639"/>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187" name="Google Shape;187;p22"/>
          <p:cNvGraphicFramePr/>
          <p:nvPr/>
        </p:nvGraphicFramePr>
        <p:xfrm>
          <a:off x="4906880" y="3640639"/>
          <a:ext cx="1007975" cy="785075"/>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14225">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188" name="Google Shape;188;p22"/>
          <p:cNvGraphicFramePr/>
          <p:nvPr/>
        </p:nvGraphicFramePr>
        <p:xfrm>
          <a:off x="6124151" y="3640639"/>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189" name="Google Shape;189;p22"/>
          <p:cNvGraphicFramePr/>
          <p:nvPr/>
        </p:nvGraphicFramePr>
        <p:xfrm>
          <a:off x="7322283" y="3643948"/>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190" name="Google Shape;190;p22"/>
          <p:cNvGraphicFramePr/>
          <p:nvPr/>
        </p:nvGraphicFramePr>
        <p:xfrm>
          <a:off x="8539554" y="3643948"/>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191" name="Google Shape;191;p22"/>
          <p:cNvGraphicFramePr/>
          <p:nvPr/>
        </p:nvGraphicFramePr>
        <p:xfrm>
          <a:off x="8046461" y="4932698"/>
          <a:ext cx="40319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192" name="Google Shape;192;p22"/>
          <p:cNvGraphicFramePr/>
          <p:nvPr/>
        </p:nvGraphicFramePr>
        <p:xfrm>
          <a:off x="9756825" y="3640639"/>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193" name="Google Shape;193;p22"/>
          <p:cNvGraphicFramePr/>
          <p:nvPr/>
        </p:nvGraphicFramePr>
        <p:xfrm>
          <a:off x="10974096" y="3640639"/>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sp>
        <p:nvSpPr>
          <p:cNvPr id="194" name="Google Shape;194;p22"/>
          <p:cNvSpPr txBox="1"/>
          <p:nvPr/>
        </p:nvSpPr>
        <p:spPr>
          <a:xfrm>
            <a:off x="7045949" y="3174087"/>
            <a:ext cx="343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195" name="Google Shape;195;p22"/>
          <p:cNvSpPr txBox="1"/>
          <p:nvPr/>
        </p:nvSpPr>
        <p:spPr>
          <a:xfrm>
            <a:off x="7045949" y="4544491"/>
            <a:ext cx="343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196" name="Google Shape;196;p22"/>
          <p:cNvSpPr txBox="1"/>
          <p:nvPr/>
        </p:nvSpPr>
        <p:spPr>
          <a:xfrm>
            <a:off x="2472338" y="3312648"/>
            <a:ext cx="997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4"/>
                </a:solidFill>
                <a:latin typeface="Calibri"/>
                <a:ea typeface="Calibri"/>
                <a:cs typeface="Calibri"/>
                <a:sym typeface="Calibri"/>
              </a:rPr>
              <a:t>Conquer</a:t>
            </a:r>
            <a:endParaRPr/>
          </a:p>
        </p:txBody>
      </p:sp>
      <p:sp>
        <p:nvSpPr>
          <p:cNvPr id="197" name="Google Shape;197;p22"/>
          <p:cNvSpPr txBox="1"/>
          <p:nvPr/>
        </p:nvSpPr>
        <p:spPr>
          <a:xfrm>
            <a:off x="177047" y="1735586"/>
            <a:ext cx="22023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Divide: Choose a “pivot” element, partition array relative to it</a:t>
            </a:r>
            <a:endParaRPr dirty="0">
              <a:latin typeface="Quattrocento Sans"/>
              <a:ea typeface="Quattrocento Sans"/>
              <a:cs typeface="Quattrocento Sans"/>
              <a:sym typeface="Quattrocento Sans"/>
            </a:endParaRPr>
          </a:p>
        </p:txBody>
      </p:sp>
      <p:sp>
        <p:nvSpPr>
          <p:cNvPr id="199" name="Google Shape;199;p22"/>
          <p:cNvSpPr txBox="1"/>
          <p:nvPr/>
        </p:nvSpPr>
        <p:spPr>
          <a:xfrm>
            <a:off x="177047" y="5285429"/>
            <a:ext cx="21051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Combine: Concatenate the now-sorted arrays! </a:t>
            </a:r>
            <a:endParaRPr dirty="0">
              <a:latin typeface="Quattrocento Sans"/>
              <a:ea typeface="Quattrocento Sans"/>
              <a:cs typeface="Quattrocento Sans"/>
              <a:sym typeface="Quattrocento Sans"/>
            </a:endParaRPr>
          </a:p>
        </p:txBody>
      </p:sp>
      <p:grpSp>
        <p:nvGrpSpPr>
          <p:cNvPr id="200" name="Google Shape;200;p22"/>
          <p:cNvGrpSpPr/>
          <p:nvPr/>
        </p:nvGrpSpPr>
        <p:grpSpPr>
          <a:xfrm>
            <a:off x="3206253" y="1461856"/>
            <a:ext cx="950100" cy="859400"/>
            <a:chOff x="5562432" y="861965"/>
            <a:chExt cx="950100" cy="859400"/>
          </a:xfrm>
        </p:grpSpPr>
        <p:sp>
          <p:nvSpPr>
            <p:cNvPr id="201" name="Google Shape;201;p22"/>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 name="Google Shape;202;p22"/>
            <p:cNvSpPr/>
            <p:nvPr/>
          </p:nvSpPr>
          <p:spPr>
            <a:xfrm>
              <a:off x="5562432" y="861965"/>
              <a:ext cx="9501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cxnSp>
        <p:nvCxnSpPr>
          <p:cNvPr id="203" name="Google Shape;203;p22"/>
          <p:cNvCxnSpPr/>
          <p:nvPr/>
        </p:nvCxnSpPr>
        <p:spPr>
          <a:xfrm>
            <a:off x="7230762" y="2197251"/>
            <a:ext cx="91500" cy="526500"/>
          </a:xfrm>
          <a:prstGeom prst="straightConnector1">
            <a:avLst/>
          </a:prstGeom>
          <a:noFill/>
          <a:ln w="28575" cap="flat" cmpd="sng">
            <a:solidFill>
              <a:schemeClr val="accent2"/>
            </a:solidFill>
            <a:prstDash val="solid"/>
            <a:round/>
            <a:headEnd type="none" w="sm" len="sm"/>
            <a:tailEnd type="triangle" w="med" len="med"/>
          </a:ln>
        </p:spPr>
      </p:cxnSp>
      <p:graphicFrame>
        <p:nvGraphicFramePr>
          <p:cNvPr id="204" name="Google Shape;204;p22"/>
          <p:cNvGraphicFramePr/>
          <p:nvPr/>
        </p:nvGraphicFramePr>
        <p:xfrm>
          <a:off x="6762739" y="4917126"/>
          <a:ext cx="1007975" cy="76422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984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405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cxnSp>
        <p:nvCxnSpPr>
          <p:cNvPr id="205" name="Google Shape;205;p22"/>
          <p:cNvCxnSpPr/>
          <p:nvPr/>
        </p:nvCxnSpPr>
        <p:spPr>
          <a:xfrm>
            <a:off x="7266722" y="5681346"/>
            <a:ext cx="0" cy="342300"/>
          </a:xfrm>
          <a:prstGeom prst="straightConnector1">
            <a:avLst/>
          </a:prstGeom>
          <a:noFill/>
          <a:ln w="28575" cap="flat" cmpd="sng">
            <a:solidFill>
              <a:schemeClr val="accent3"/>
            </a:solidFill>
            <a:prstDash val="solid"/>
            <a:round/>
            <a:headEnd type="none" w="sm" len="sm"/>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graphicFrame>
        <p:nvGraphicFramePr>
          <p:cNvPr id="211" name="Google Shape;211;p23"/>
          <p:cNvGraphicFramePr/>
          <p:nvPr/>
        </p:nvGraphicFramePr>
        <p:xfrm>
          <a:off x="7097711" y="2355198"/>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sp>
        <p:nvSpPr>
          <p:cNvPr id="212" name="Google Shape;212;p23"/>
          <p:cNvSpPr txBox="1">
            <a:spLocks noGrp="1"/>
          </p:cNvSpPr>
          <p:nvPr>
            <p:ph type="title"/>
          </p:nvPr>
        </p:nvSpPr>
        <p:spPr>
          <a:xfrm>
            <a:off x="838200" y="444462"/>
            <a:ext cx="10515600" cy="7626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Quick Sort (v1): Divide Step</a:t>
            </a:r>
            <a:endParaRPr/>
          </a:p>
        </p:txBody>
      </p:sp>
      <p:graphicFrame>
        <p:nvGraphicFramePr>
          <p:cNvPr id="213" name="Google Shape;213;p23"/>
          <p:cNvGraphicFramePr/>
          <p:nvPr/>
        </p:nvGraphicFramePr>
        <p:xfrm>
          <a:off x="3198894" y="1455571"/>
          <a:ext cx="80638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sp>
        <p:nvSpPr>
          <p:cNvPr id="214" name="Google Shape;214;p23"/>
          <p:cNvSpPr txBox="1"/>
          <p:nvPr/>
        </p:nvSpPr>
        <p:spPr>
          <a:xfrm>
            <a:off x="2510093" y="1314764"/>
            <a:ext cx="804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2"/>
                </a:solidFill>
                <a:latin typeface="Calibri"/>
                <a:ea typeface="Calibri"/>
                <a:cs typeface="Calibri"/>
                <a:sym typeface="Calibri"/>
              </a:rPr>
              <a:t>Divide</a:t>
            </a:r>
            <a:endParaRPr/>
          </a:p>
        </p:txBody>
      </p:sp>
      <p:graphicFrame>
        <p:nvGraphicFramePr>
          <p:cNvPr id="215" name="Google Shape;215;p23"/>
          <p:cNvGraphicFramePr/>
          <p:nvPr/>
        </p:nvGraphicFramePr>
        <p:xfrm>
          <a:off x="2652438" y="2352882"/>
          <a:ext cx="40319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216" name="Google Shape;216;p23"/>
          <p:cNvGraphicFramePr/>
          <p:nvPr/>
        </p:nvGraphicFramePr>
        <p:xfrm>
          <a:off x="8539554" y="2375672"/>
          <a:ext cx="302392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217" name="Google Shape;217;p23"/>
          <p:cNvCxnSpPr/>
          <p:nvPr/>
        </p:nvCxnSpPr>
        <p:spPr>
          <a:xfrm flipH="1">
            <a:off x="6684162" y="2197251"/>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218" name="Google Shape;218;p23"/>
          <p:cNvCxnSpPr/>
          <p:nvPr/>
        </p:nvCxnSpPr>
        <p:spPr>
          <a:xfrm>
            <a:off x="7230762" y="2197251"/>
            <a:ext cx="1308900" cy="549300"/>
          </a:xfrm>
          <a:prstGeom prst="straightConnector1">
            <a:avLst/>
          </a:prstGeom>
          <a:noFill/>
          <a:ln w="28575" cap="flat" cmpd="sng">
            <a:solidFill>
              <a:schemeClr val="accent2"/>
            </a:solidFill>
            <a:prstDash val="solid"/>
            <a:round/>
            <a:headEnd type="none" w="sm" len="sm"/>
            <a:tailEnd type="triangle" w="med" len="med"/>
          </a:ln>
        </p:spPr>
      </p:cxnSp>
      <p:sp>
        <p:nvSpPr>
          <p:cNvPr id="219" name="Google Shape;219;p23"/>
          <p:cNvSpPr txBox="1"/>
          <p:nvPr/>
        </p:nvSpPr>
        <p:spPr>
          <a:xfrm>
            <a:off x="177047" y="1735586"/>
            <a:ext cx="2449200" cy="2201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chemeClr val="dk1"/>
                </a:solidFill>
                <a:latin typeface="Quattrocento Sans"/>
                <a:ea typeface="Quattrocento Sans"/>
                <a:cs typeface="Quattrocento Sans"/>
                <a:sym typeface="Quattrocento Sans"/>
              </a:rPr>
              <a:t>Recursive Case:</a:t>
            </a:r>
            <a:endParaRPr sz="1300">
              <a:latin typeface="Quattrocento Sans"/>
              <a:ea typeface="Quattrocento Sans"/>
              <a:cs typeface="Quattrocento Sans"/>
              <a:sym typeface="Quattrocento Sans"/>
            </a:endParaRPr>
          </a:p>
          <a:p>
            <a:pPr marL="457200" marR="0" lvl="0" indent="-323850" algn="l" rtl="0">
              <a:spcBef>
                <a:spcPts val="0"/>
              </a:spcBef>
              <a:spcAft>
                <a:spcPts val="0"/>
              </a:spcAft>
              <a:buClr>
                <a:srgbClr val="4C3282"/>
              </a:buClr>
              <a:buSzPts val="1500"/>
              <a:buFont typeface="Quattrocento Sans"/>
              <a:buChar char="●"/>
            </a:pPr>
            <a:r>
              <a:rPr lang="en-US" sz="1500">
                <a:solidFill>
                  <a:schemeClr val="dk1"/>
                </a:solidFill>
                <a:latin typeface="Quattrocento Sans"/>
                <a:ea typeface="Quattrocento Sans"/>
                <a:cs typeface="Quattrocento Sans"/>
                <a:sym typeface="Quattrocento Sans"/>
              </a:rPr>
              <a:t>Choose a “pivot” element</a:t>
            </a:r>
            <a:endParaRPr sz="1100">
              <a:latin typeface="Quattrocento Sans"/>
              <a:ea typeface="Quattrocento Sans"/>
              <a:cs typeface="Quattrocento Sans"/>
              <a:sym typeface="Quattrocento Sans"/>
            </a:endParaRPr>
          </a:p>
          <a:p>
            <a:pPr marL="457200" marR="0" lvl="0" indent="-323850" algn="l" rtl="0">
              <a:spcBef>
                <a:spcPts val="0"/>
              </a:spcBef>
              <a:spcAft>
                <a:spcPts val="0"/>
              </a:spcAft>
              <a:buClr>
                <a:srgbClr val="4C3282"/>
              </a:buClr>
              <a:buSzPts val="1500"/>
              <a:buFont typeface="Quattrocento Sans"/>
              <a:buChar char="●"/>
            </a:pPr>
            <a:r>
              <a:rPr lang="en-US" sz="1500">
                <a:solidFill>
                  <a:schemeClr val="dk1"/>
                </a:solidFill>
                <a:latin typeface="Quattrocento Sans"/>
                <a:ea typeface="Quattrocento Sans"/>
                <a:cs typeface="Quattrocento Sans"/>
                <a:sym typeface="Quattrocento Sans"/>
              </a:rPr>
              <a:t>Partition: linear scan through array, add smaller elements to one array and larger elements to another</a:t>
            </a:r>
            <a:endParaRPr sz="1100">
              <a:latin typeface="Quattrocento Sans"/>
              <a:ea typeface="Quattrocento Sans"/>
              <a:cs typeface="Quattrocento Sans"/>
              <a:sym typeface="Quattrocento Sans"/>
            </a:endParaRPr>
          </a:p>
          <a:p>
            <a:pPr marL="457200" marR="0" lvl="0" indent="-323850" algn="l" rtl="0">
              <a:spcBef>
                <a:spcPts val="0"/>
              </a:spcBef>
              <a:spcAft>
                <a:spcPts val="0"/>
              </a:spcAft>
              <a:buClr>
                <a:srgbClr val="4C3282"/>
              </a:buClr>
              <a:buSzPts val="1500"/>
              <a:buFont typeface="Quattrocento Sans"/>
              <a:buChar char="●"/>
            </a:pPr>
            <a:r>
              <a:rPr lang="en-US" sz="1500">
                <a:solidFill>
                  <a:schemeClr val="dk1"/>
                </a:solidFill>
                <a:latin typeface="Quattrocento Sans"/>
                <a:ea typeface="Quattrocento Sans"/>
                <a:cs typeface="Quattrocento Sans"/>
                <a:sym typeface="Quattrocento Sans"/>
              </a:rPr>
              <a:t>Recursively partition</a:t>
            </a:r>
            <a:endParaRPr sz="1100">
              <a:latin typeface="Quattrocento Sans"/>
              <a:ea typeface="Quattrocento Sans"/>
              <a:cs typeface="Quattrocento Sans"/>
              <a:sym typeface="Quattrocento Sans"/>
            </a:endParaRPr>
          </a:p>
        </p:txBody>
      </p:sp>
      <p:grpSp>
        <p:nvGrpSpPr>
          <p:cNvPr id="220" name="Google Shape;220;p23"/>
          <p:cNvGrpSpPr/>
          <p:nvPr/>
        </p:nvGrpSpPr>
        <p:grpSpPr>
          <a:xfrm>
            <a:off x="3235243" y="1472711"/>
            <a:ext cx="950100" cy="859400"/>
            <a:chOff x="5562432" y="861965"/>
            <a:chExt cx="950100" cy="859400"/>
          </a:xfrm>
        </p:grpSpPr>
        <p:sp>
          <p:nvSpPr>
            <p:cNvPr id="221" name="Google Shape;221;p23"/>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 name="Google Shape;222;p23"/>
            <p:cNvSpPr/>
            <p:nvPr/>
          </p:nvSpPr>
          <p:spPr>
            <a:xfrm>
              <a:off x="5562432" y="861965"/>
              <a:ext cx="9501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cxnSp>
        <p:nvCxnSpPr>
          <p:cNvPr id="223" name="Google Shape;223;p23"/>
          <p:cNvCxnSpPr/>
          <p:nvPr/>
        </p:nvCxnSpPr>
        <p:spPr>
          <a:xfrm>
            <a:off x="7230762" y="2197251"/>
            <a:ext cx="91500" cy="526500"/>
          </a:xfrm>
          <a:prstGeom prst="straightConnector1">
            <a:avLst/>
          </a:prstGeom>
          <a:noFill/>
          <a:ln w="28575" cap="flat" cmpd="sng">
            <a:solidFill>
              <a:schemeClr val="accent2"/>
            </a:solidFill>
            <a:prstDash val="solid"/>
            <a:round/>
            <a:headEnd type="none" w="sm" len="sm"/>
            <a:tailEnd type="triangle" w="med" len="med"/>
          </a:ln>
        </p:spPr>
      </p:cxnSp>
      <p:sp>
        <p:nvSpPr>
          <p:cNvPr id="224" name="Google Shape;224;p23"/>
          <p:cNvSpPr txBox="1"/>
          <p:nvPr/>
        </p:nvSpPr>
        <p:spPr>
          <a:xfrm>
            <a:off x="177046" y="4301680"/>
            <a:ext cx="2361000" cy="81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chemeClr val="dk1"/>
                </a:solidFill>
                <a:latin typeface="Quattrocento Sans"/>
                <a:ea typeface="Quattrocento Sans"/>
                <a:cs typeface="Quattrocento Sans"/>
                <a:sym typeface="Quattrocento Sans"/>
              </a:rPr>
              <a:t>Base Case:</a:t>
            </a:r>
            <a:endParaRPr sz="1300">
              <a:latin typeface="Quattrocento Sans"/>
              <a:ea typeface="Quattrocento Sans"/>
              <a:cs typeface="Quattrocento Sans"/>
              <a:sym typeface="Quattrocento Sans"/>
            </a:endParaRPr>
          </a:p>
          <a:p>
            <a:pPr marL="457200" marR="0" lvl="0" indent="-323850" algn="l" rtl="0">
              <a:spcBef>
                <a:spcPts val="0"/>
              </a:spcBef>
              <a:spcAft>
                <a:spcPts val="0"/>
              </a:spcAft>
              <a:buClr>
                <a:srgbClr val="4C3282"/>
              </a:buClr>
              <a:buSzPts val="1500"/>
              <a:buFont typeface="Quattrocento Sans"/>
              <a:buChar char="●"/>
            </a:pPr>
            <a:r>
              <a:rPr lang="en-US" sz="1500">
                <a:solidFill>
                  <a:schemeClr val="dk1"/>
                </a:solidFill>
                <a:latin typeface="Quattrocento Sans"/>
                <a:ea typeface="Quattrocento Sans"/>
                <a:cs typeface="Quattrocento Sans"/>
                <a:sym typeface="Quattrocento Sans"/>
              </a:rPr>
              <a:t>When array hits size 1, stop dividing</a:t>
            </a:r>
            <a:endParaRPr sz="1100">
              <a:latin typeface="Quattrocento Sans"/>
              <a:ea typeface="Quattrocento Sans"/>
              <a:cs typeface="Quattrocento Sans"/>
              <a:sym typeface="Quattrocento Sans"/>
            </a:endParaRPr>
          </a:p>
        </p:txBody>
      </p:sp>
      <p:graphicFrame>
        <p:nvGraphicFramePr>
          <p:cNvPr id="225" name="Google Shape;225;p23"/>
          <p:cNvGraphicFramePr/>
          <p:nvPr/>
        </p:nvGraphicFramePr>
        <p:xfrm>
          <a:off x="5214828" y="3429000"/>
          <a:ext cx="20159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226" name="Google Shape;226;p23"/>
          <p:cNvGraphicFramePr/>
          <p:nvPr/>
        </p:nvGraphicFramePr>
        <p:xfrm>
          <a:off x="2702269" y="3429000"/>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227" name="Google Shape;227;p23"/>
          <p:cNvGraphicFramePr/>
          <p:nvPr/>
        </p:nvGraphicFramePr>
        <p:xfrm>
          <a:off x="3947431" y="3429000"/>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228" name="Google Shape;228;p23"/>
          <p:cNvCxnSpPr/>
          <p:nvPr/>
        </p:nvCxnSpPr>
        <p:spPr>
          <a:xfrm flipH="1">
            <a:off x="3710092" y="3104997"/>
            <a:ext cx="546600" cy="694800"/>
          </a:xfrm>
          <a:prstGeom prst="straightConnector1">
            <a:avLst/>
          </a:prstGeom>
          <a:noFill/>
          <a:ln w="28575" cap="flat" cmpd="sng">
            <a:solidFill>
              <a:schemeClr val="accent2"/>
            </a:solidFill>
            <a:prstDash val="solid"/>
            <a:round/>
            <a:headEnd type="none" w="sm" len="sm"/>
            <a:tailEnd type="triangle" w="med" len="med"/>
          </a:ln>
        </p:spPr>
      </p:cxnSp>
      <p:cxnSp>
        <p:nvCxnSpPr>
          <p:cNvPr id="229" name="Google Shape;229;p23"/>
          <p:cNvCxnSpPr/>
          <p:nvPr/>
        </p:nvCxnSpPr>
        <p:spPr>
          <a:xfrm>
            <a:off x="4256692" y="3104997"/>
            <a:ext cx="958200" cy="694800"/>
          </a:xfrm>
          <a:prstGeom prst="straightConnector1">
            <a:avLst/>
          </a:prstGeom>
          <a:noFill/>
          <a:ln w="28575" cap="flat" cmpd="sng">
            <a:solidFill>
              <a:schemeClr val="accent2"/>
            </a:solidFill>
            <a:prstDash val="solid"/>
            <a:round/>
            <a:headEnd type="none" w="sm" len="sm"/>
            <a:tailEnd type="triangle" w="med" len="med"/>
          </a:ln>
        </p:spPr>
      </p:cxnSp>
      <p:cxnSp>
        <p:nvCxnSpPr>
          <p:cNvPr id="230" name="Google Shape;230;p23"/>
          <p:cNvCxnSpPr/>
          <p:nvPr/>
        </p:nvCxnSpPr>
        <p:spPr>
          <a:xfrm>
            <a:off x="4256692" y="3104997"/>
            <a:ext cx="0" cy="694800"/>
          </a:xfrm>
          <a:prstGeom prst="straightConnector1">
            <a:avLst/>
          </a:prstGeom>
          <a:noFill/>
          <a:ln w="28575" cap="flat" cmpd="sng">
            <a:solidFill>
              <a:schemeClr val="accent2"/>
            </a:solidFill>
            <a:prstDash val="solid"/>
            <a:round/>
            <a:headEnd type="none" w="sm" len="sm"/>
            <a:tailEnd type="triangle" w="med" len="med"/>
          </a:ln>
        </p:spPr>
      </p:cxnSp>
      <p:grpSp>
        <p:nvGrpSpPr>
          <p:cNvPr id="231" name="Google Shape;231;p23"/>
          <p:cNvGrpSpPr/>
          <p:nvPr/>
        </p:nvGrpSpPr>
        <p:grpSpPr>
          <a:xfrm>
            <a:off x="2677083" y="2375672"/>
            <a:ext cx="950100" cy="859400"/>
            <a:chOff x="5562432" y="861965"/>
            <a:chExt cx="950100" cy="859400"/>
          </a:xfrm>
        </p:grpSpPr>
        <p:sp>
          <p:nvSpPr>
            <p:cNvPr id="232" name="Google Shape;232;p23"/>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3" name="Google Shape;233;p23"/>
            <p:cNvSpPr/>
            <p:nvPr/>
          </p:nvSpPr>
          <p:spPr>
            <a:xfrm>
              <a:off x="5562432" y="861965"/>
              <a:ext cx="9501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grpSp>
        <p:nvGrpSpPr>
          <p:cNvPr id="234" name="Google Shape;234;p23"/>
          <p:cNvGrpSpPr/>
          <p:nvPr/>
        </p:nvGrpSpPr>
        <p:grpSpPr>
          <a:xfrm>
            <a:off x="8561788" y="2380648"/>
            <a:ext cx="950100" cy="859400"/>
            <a:chOff x="5562432" y="861965"/>
            <a:chExt cx="950100" cy="859400"/>
          </a:xfrm>
        </p:grpSpPr>
        <p:sp>
          <p:nvSpPr>
            <p:cNvPr id="235" name="Google Shape;235;p23"/>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23"/>
            <p:cNvSpPr/>
            <p:nvPr/>
          </p:nvSpPr>
          <p:spPr>
            <a:xfrm>
              <a:off x="5562432" y="861965"/>
              <a:ext cx="9501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graphicFrame>
        <p:nvGraphicFramePr>
          <p:cNvPr id="237" name="Google Shape;237;p23"/>
          <p:cNvGraphicFramePr/>
          <p:nvPr/>
        </p:nvGraphicFramePr>
        <p:xfrm>
          <a:off x="8509503" y="3426404"/>
          <a:ext cx="20159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238" name="Google Shape;238;p23"/>
          <p:cNvGraphicFramePr/>
          <p:nvPr/>
        </p:nvGraphicFramePr>
        <p:xfrm>
          <a:off x="10758646" y="3414770"/>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239" name="Google Shape;239;p23"/>
          <p:cNvCxnSpPr/>
          <p:nvPr/>
        </p:nvCxnSpPr>
        <p:spPr>
          <a:xfrm>
            <a:off x="10250918" y="3117352"/>
            <a:ext cx="507600" cy="668400"/>
          </a:xfrm>
          <a:prstGeom prst="straightConnector1">
            <a:avLst/>
          </a:prstGeom>
          <a:noFill/>
          <a:ln w="28575" cap="flat" cmpd="sng">
            <a:solidFill>
              <a:schemeClr val="accent2"/>
            </a:solidFill>
            <a:prstDash val="solid"/>
            <a:round/>
            <a:headEnd type="none" w="sm" len="sm"/>
            <a:tailEnd type="triangle" w="med" len="med"/>
          </a:ln>
        </p:spPr>
      </p:cxnSp>
      <p:cxnSp>
        <p:nvCxnSpPr>
          <p:cNvPr id="240" name="Google Shape;240;p23"/>
          <p:cNvCxnSpPr/>
          <p:nvPr/>
        </p:nvCxnSpPr>
        <p:spPr>
          <a:xfrm>
            <a:off x="10250918" y="3117352"/>
            <a:ext cx="0" cy="694800"/>
          </a:xfrm>
          <a:prstGeom prst="straightConnector1">
            <a:avLst/>
          </a:prstGeom>
          <a:noFill/>
          <a:ln w="28575" cap="flat" cmpd="sng">
            <a:solidFill>
              <a:schemeClr val="accent2"/>
            </a:solidFill>
            <a:prstDash val="solid"/>
            <a:round/>
            <a:headEnd type="none" w="sm" len="sm"/>
            <a:tailEnd type="triangle" w="med" len="med"/>
          </a:ln>
        </p:spPr>
      </p:cxnSp>
      <p:grpSp>
        <p:nvGrpSpPr>
          <p:cNvPr id="241" name="Google Shape;241;p23"/>
          <p:cNvGrpSpPr/>
          <p:nvPr/>
        </p:nvGrpSpPr>
        <p:grpSpPr>
          <a:xfrm>
            <a:off x="5238302" y="3442270"/>
            <a:ext cx="950100" cy="859400"/>
            <a:chOff x="5562432" y="861965"/>
            <a:chExt cx="950100" cy="859400"/>
          </a:xfrm>
        </p:grpSpPr>
        <p:sp>
          <p:nvSpPr>
            <p:cNvPr id="242" name="Google Shape;242;p23"/>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 name="Google Shape;243;p23"/>
            <p:cNvSpPr/>
            <p:nvPr/>
          </p:nvSpPr>
          <p:spPr>
            <a:xfrm>
              <a:off x="5562432" y="861965"/>
              <a:ext cx="9501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grpSp>
        <p:nvGrpSpPr>
          <p:cNvPr id="244" name="Google Shape;244;p23"/>
          <p:cNvGrpSpPr/>
          <p:nvPr/>
        </p:nvGrpSpPr>
        <p:grpSpPr>
          <a:xfrm>
            <a:off x="8539745" y="3442270"/>
            <a:ext cx="950100" cy="859400"/>
            <a:chOff x="5562432" y="861965"/>
            <a:chExt cx="950100" cy="859400"/>
          </a:xfrm>
        </p:grpSpPr>
        <p:sp>
          <p:nvSpPr>
            <p:cNvPr id="245" name="Google Shape;245;p23"/>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23"/>
            <p:cNvSpPr/>
            <p:nvPr/>
          </p:nvSpPr>
          <p:spPr>
            <a:xfrm>
              <a:off x="5562432" y="861965"/>
              <a:ext cx="9501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graphicFrame>
        <p:nvGraphicFramePr>
          <p:cNvPr id="247" name="Google Shape;247;p23"/>
          <p:cNvGraphicFramePr/>
          <p:nvPr/>
        </p:nvGraphicFramePr>
        <p:xfrm>
          <a:off x="5269189" y="4492087"/>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248" name="Google Shape;248;p23"/>
          <p:cNvGraphicFramePr/>
          <p:nvPr/>
        </p:nvGraphicFramePr>
        <p:xfrm>
          <a:off x="6453550" y="4492087"/>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249" name="Google Shape;249;p23"/>
          <p:cNvGraphicFramePr/>
          <p:nvPr/>
        </p:nvGraphicFramePr>
        <p:xfrm>
          <a:off x="8481764" y="4492087"/>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250" name="Google Shape;250;p23"/>
          <p:cNvGraphicFramePr/>
          <p:nvPr/>
        </p:nvGraphicFramePr>
        <p:xfrm>
          <a:off x="9731963" y="4492087"/>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251" name="Google Shape;251;p23"/>
          <p:cNvCxnSpPr/>
          <p:nvPr/>
        </p:nvCxnSpPr>
        <p:spPr>
          <a:xfrm>
            <a:off x="9438728" y="4168084"/>
            <a:ext cx="293100" cy="694800"/>
          </a:xfrm>
          <a:prstGeom prst="straightConnector1">
            <a:avLst/>
          </a:prstGeom>
          <a:noFill/>
          <a:ln w="28575" cap="flat" cmpd="sng">
            <a:solidFill>
              <a:schemeClr val="accent2"/>
            </a:solidFill>
            <a:prstDash val="solid"/>
            <a:round/>
            <a:headEnd type="none" w="sm" len="sm"/>
            <a:tailEnd type="triangle" w="med" len="med"/>
          </a:ln>
        </p:spPr>
      </p:cxnSp>
      <p:cxnSp>
        <p:nvCxnSpPr>
          <p:cNvPr id="252" name="Google Shape;252;p23"/>
          <p:cNvCxnSpPr/>
          <p:nvPr/>
        </p:nvCxnSpPr>
        <p:spPr>
          <a:xfrm>
            <a:off x="9438728" y="4168084"/>
            <a:ext cx="0" cy="694800"/>
          </a:xfrm>
          <a:prstGeom prst="straightConnector1">
            <a:avLst/>
          </a:prstGeom>
          <a:noFill/>
          <a:ln w="28575" cap="flat" cmpd="sng">
            <a:solidFill>
              <a:schemeClr val="accent2"/>
            </a:solidFill>
            <a:prstDash val="solid"/>
            <a:round/>
            <a:headEnd type="none" w="sm" len="sm"/>
            <a:tailEnd type="triangle" w="med" len="med"/>
          </a:ln>
        </p:spPr>
      </p:cxnSp>
      <p:cxnSp>
        <p:nvCxnSpPr>
          <p:cNvPr id="253" name="Google Shape;253;p23"/>
          <p:cNvCxnSpPr/>
          <p:nvPr/>
        </p:nvCxnSpPr>
        <p:spPr>
          <a:xfrm>
            <a:off x="6158998" y="4186791"/>
            <a:ext cx="293100" cy="694800"/>
          </a:xfrm>
          <a:prstGeom prst="straightConnector1">
            <a:avLst/>
          </a:prstGeom>
          <a:noFill/>
          <a:ln w="28575" cap="flat" cmpd="sng">
            <a:solidFill>
              <a:schemeClr val="accent2"/>
            </a:solidFill>
            <a:prstDash val="solid"/>
            <a:round/>
            <a:headEnd type="none" w="sm" len="sm"/>
            <a:tailEnd type="triangle" w="med" len="med"/>
          </a:ln>
        </p:spPr>
      </p:cxnSp>
      <p:cxnSp>
        <p:nvCxnSpPr>
          <p:cNvPr id="254" name="Google Shape;254;p23"/>
          <p:cNvCxnSpPr/>
          <p:nvPr/>
        </p:nvCxnSpPr>
        <p:spPr>
          <a:xfrm>
            <a:off x="6158998" y="4186791"/>
            <a:ext cx="0" cy="694800"/>
          </a:xfrm>
          <a:prstGeom prst="straightConnector1">
            <a:avLst/>
          </a:prstGeom>
          <a:noFill/>
          <a:ln w="28575" cap="flat" cmpd="sng">
            <a:solidFill>
              <a:schemeClr val="accent2"/>
            </a:solidFill>
            <a:prstDash val="solid"/>
            <a:round/>
            <a:headEnd type="none" w="sm" len="sm"/>
            <a:tailEnd type="triangle" w="med" len="med"/>
          </a:ln>
        </p:spPr>
      </p:cxnSp>
      <p:sp>
        <p:nvSpPr>
          <p:cNvPr id="255" name="Google Shape;255;p23"/>
          <p:cNvSpPr/>
          <p:nvPr/>
        </p:nvSpPr>
        <p:spPr>
          <a:xfrm>
            <a:off x="3544580" y="2265091"/>
            <a:ext cx="317100" cy="413700"/>
          </a:xfrm>
          <a:prstGeom prst="upArrow">
            <a:avLst>
              <a:gd name="adj1" fmla="val 50000"/>
              <a:gd name="adj2"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0"/>
                                        </p:tgtEl>
                                        <p:attrNameLst>
                                          <p:attrName>style.visibility</p:attrName>
                                        </p:attrNameLst>
                                      </p:cBhvr>
                                      <p:to>
                                        <p:strVal val="visible"/>
                                      </p:to>
                                    </p:set>
                                    <p:animEffect transition="in" filter="fade">
                                      <p:cBhvr>
                                        <p:cTn id="7" dur="500"/>
                                        <p:tgtEl>
                                          <p:spTgt spid="2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5"/>
                                        </p:tgtEl>
                                        <p:attrNameLst>
                                          <p:attrName>style.visibility</p:attrName>
                                        </p:attrNameLst>
                                      </p:cBhvr>
                                      <p:to>
                                        <p:strVal val="visible"/>
                                      </p:to>
                                    </p:set>
                                    <p:animEffect transition="in" filter="fade">
                                      <p:cBhvr>
                                        <p:cTn id="12" dur="500"/>
                                        <p:tgtEl>
                                          <p:spTgt spid="255"/>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15"/>
                                        </p:tgtEl>
                                        <p:attrNameLst>
                                          <p:attrName>style.visibility</p:attrName>
                                        </p:attrNameLst>
                                      </p:cBhvr>
                                      <p:to>
                                        <p:strVal val="visible"/>
                                      </p:to>
                                    </p:set>
                                    <p:animEffect transition="in" filter="fade">
                                      <p:cBhvr>
                                        <p:cTn id="16" dur="500"/>
                                        <p:tgtEl>
                                          <p:spTgt spid="215"/>
                                        </p:tgtEl>
                                      </p:cBhvr>
                                    </p:animEffect>
                                  </p:childTnLst>
                                </p:cTn>
                              </p:par>
                              <p:par>
                                <p:cTn id="17" presetID="10" presetClass="entr" presetSubtype="0" fill="hold" nodeType="withEffect">
                                  <p:stCondLst>
                                    <p:cond delay="0"/>
                                  </p:stCondLst>
                                  <p:childTnLst>
                                    <p:set>
                                      <p:cBhvr>
                                        <p:cTn id="18" dur="1" fill="hold">
                                          <p:stCondLst>
                                            <p:cond delay="0"/>
                                          </p:stCondLst>
                                        </p:cTn>
                                        <p:tgtEl>
                                          <p:spTgt spid="216"/>
                                        </p:tgtEl>
                                        <p:attrNameLst>
                                          <p:attrName>style.visibility</p:attrName>
                                        </p:attrNameLst>
                                      </p:cBhvr>
                                      <p:to>
                                        <p:strVal val="visible"/>
                                      </p:to>
                                    </p:set>
                                    <p:animEffect transition="in" filter="fade">
                                      <p:cBhvr>
                                        <p:cTn id="19" dur="500"/>
                                        <p:tgtEl>
                                          <p:spTgt spid="216"/>
                                        </p:tgtEl>
                                      </p:cBhvr>
                                    </p:animEffect>
                                  </p:childTnLst>
                                </p:cTn>
                              </p:par>
                              <p:par>
                                <p:cTn id="20" presetID="10" presetClass="entr" presetSubtype="0" fill="hold" nodeType="withEffect">
                                  <p:stCondLst>
                                    <p:cond delay="0"/>
                                  </p:stCondLst>
                                  <p:childTnLst>
                                    <p:set>
                                      <p:cBhvr>
                                        <p:cTn id="21" dur="1" fill="hold">
                                          <p:stCondLst>
                                            <p:cond delay="0"/>
                                          </p:stCondLst>
                                        </p:cTn>
                                        <p:tgtEl>
                                          <p:spTgt spid="218"/>
                                        </p:tgtEl>
                                        <p:attrNameLst>
                                          <p:attrName>style.visibility</p:attrName>
                                        </p:attrNameLst>
                                      </p:cBhvr>
                                      <p:to>
                                        <p:strVal val="visible"/>
                                      </p:to>
                                    </p:set>
                                    <p:animEffect transition="in" filter="fade">
                                      <p:cBhvr>
                                        <p:cTn id="22" dur="500"/>
                                        <p:tgtEl>
                                          <p:spTgt spid="218"/>
                                        </p:tgtEl>
                                      </p:cBhvr>
                                    </p:animEffect>
                                  </p:childTnLst>
                                </p:cTn>
                              </p:par>
                              <p:par>
                                <p:cTn id="23" presetID="10" presetClass="entr" presetSubtype="0" fill="hold" nodeType="withEffect">
                                  <p:stCondLst>
                                    <p:cond delay="0"/>
                                  </p:stCondLst>
                                  <p:childTnLst>
                                    <p:set>
                                      <p:cBhvr>
                                        <p:cTn id="24" dur="1" fill="hold">
                                          <p:stCondLst>
                                            <p:cond delay="0"/>
                                          </p:stCondLst>
                                        </p:cTn>
                                        <p:tgtEl>
                                          <p:spTgt spid="217"/>
                                        </p:tgtEl>
                                        <p:attrNameLst>
                                          <p:attrName>style.visibility</p:attrName>
                                        </p:attrNameLst>
                                      </p:cBhvr>
                                      <p:to>
                                        <p:strVal val="visible"/>
                                      </p:to>
                                    </p:set>
                                    <p:animEffect transition="in" filter="fade">
                                      <p:cBhvr>
                                        <p:cTn id="25" dur="500"/>
                                        <p:tgtEl>
                                          <p:spTgt spid="2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23"/>
                                        </p:tgtEl>
                                        <p:attrNameLst>
                                          <p:attrName>style.visibility</p:attrName>
                                        </p:attrNameLst>
                                      </p:cBhvr>
                                      <p:to>
                                        <p:strVal val="visible"/>
                                      </p:to>
                                    </p:set>
                                    <p:animEffect transition="in" filter="fade">
                                      <p:cBhvr>
                                        <p:cTn id="30" dur="500"/>
                                        <p:tgtEl>
                                          <p:spTgt spid="223"/>
                                        </p:tgtEl>
                                      </p:cBhvr>
                                    </p:animEffect>
                                  </p:childTnLst>
                                </p:cTn>
                              </p:par>
                              <p:par>
                                <p:cTn id="31" presetID="10" presetClass="entr" presetSubtype="0" fill="hold" nodeType="withEffect">
                                  <p:stCondLst>
                                    <p:cond delay="0"/>
                                  </p:stCondLst>
                                  <p:childTnLst>
                                    <p:set>
                                      <p:cBhvr>
                                        <p:cTn id="32" dur="1" fill="hold">
                                          <p:stCondLst>
                                            <p:cond delay="0"/>
                                          </p:stCondLst>
                                        </p:cTn>
                                        <p:tgtEl>
                                          <p:spTgt spid="211"/>
                                        </p:tgtEl>
                                        <p:attrNameLst>
                                          <p:attrName>style.visibility</p:attrName>
                                        </p:attrNameLst>
                                      </p:cBhvr>
                                      <p:to>
                                        <p:strVal val="visible"/>
                                      </p:to>
                                    </p:set>
                                    <p:animEffect transition="in" filter="fade">
                                      <p:cBhvr>
                                        <p:cTn id="33" dur="500"/>
                                        <p:tgtEl>
                                          <p:spTgt spid="2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31"/>
                                        </p:tgtEl>
                                        <p:attrNameLst>
                                          <p:attrName>style.visibility</p:attrName>
                                        </p:attrNameLst>
                                      </p:cBhvr>
                                      <p:to>
                                        <p:strVal val="visible"/>
                                      </p:to>
                                    </p:set>
                                    <p:animEffect transition="in" filter="fade">
                                      <p:cBhvr>
                                        <p:cTn id="38" dur="500"/>
                                        <p:tgtEl>
                                          <p:spTgt spid="231"/>
                                        </p:tgtEl>
                                      </p:cBhvr>
                                    </p:animEffect>
                                  </p:childTnLst>
                                </p:cTn>
                              </p:par>
                              <p:par>
                                <p:cTn id="39" presetID="10" presetClass="entr" presetSubtype="0" fill="hold" nodeType="withEffect">
                                  <p:stCondLst>
                                    <p:cond delay="0"/>
                                  </p:stCondLst>
                                  <p:childTnLst>
                                    <p:set>
                                      <p:cBhvr>
                                        <p:cTn id="40" dur="1" fill="hold">
                                          <p:stCondLst>
                                            <p:cond delay="0"/>
                                          </p:stCondLst>
                                        </p:cTn>
                                        <p:tgtEl>
                                          <p:spTgt spid="226"/>
                                        </p:tgtEl>
                                        <p:attrNameLst>
                                          <p:attrName>style.visibility</p:attrName>
                                        </p:attrNameLst>
                                      </p:cBhvr>
                                      <p:to>
                                        <p:strVal val="visible"/>
                                      </p:to>
                                    </p:set>
                                    <p:animEffect transition="in" filter="fade">
                                      <p:cBhvr>
                                        <p:cTn id="41" dur="500"/>
                                        <p:tgtEl>
                                          <p:spTgt spid="226"/>
                                        </p:tgtEl>
                                      </p:cBhvr>
                                    </p:animEffect>
                                  </p:childTnLst>
                                </p:cTn>
                              </p:par>
                              <p:par>
                                <p:cTn id="42" presetID="10" presetClass="entr" presetSubtype="0" fill="hold" nodeType="withEffect">
                                  <p:stCondLst>
                                    <p:cond delay="0"/>
                                  </p:stCondLst>
                                  <p:childTnLst>
                                    <p:set>
                                      <p:cBhvr>
                                        <p:cTn id="43" dur="1" fill="hold">
                                          <p:stCondLst>
                                            <p:cond delay="0"/>
                                          </p:stCondLst>
                                        </p:cTn>
                                        <p:tgtEl>
                                          <p:spTgt spid="227"/>
                                        </p:tgtEl>
                                        <p:attrNameLst>
                                          <p:attrName>style.visibility</p:attrName>
                                        </p:attrNameLst>
                                      </p:cBhvr>
                                      <p:to>
                                        <p:strVal val="visible"/>
                                      </p:to>
                                    </p:set>
                                    <p:animEffect transition="in" filter="fade">
                                      <p:cBhvr>
                                        <p:cTn id="44" dur="500"/>
                                        <p:tgtEl>
                                          <p:spTgt spid="227"/>
                                        </p:tgtEl>
                                      </p:cBhvr>
                                    </p:animEffect>
                                  </p:childTnLst>
                                </p:cTn>
                              </p:par>
                              <p:par>
                                <p:cTn id="45" presetID="10" presetClass="entr" presetSubtype="0" fill="hold" nodeType="withEffect">
                                  <p:stCondLst>
                                    <p:cond delay="0"/>
                                  </p:stCondLst>
                                  <p:childTnLst>
                                    <p:set>
                                      <p:cBhvr>
                                        <p:cTn id="46" dur="1" fill="hold">
                                          <p:stCondLst>
                                            <p:cond delay="0"/>
                                          </p:stCondLst>
                                        </p:cTn>
                                        <p:tgtEl>
                                          <p:spTgt spid="225"/>
                                        </p:tgtEl>
                                        <p:attrNameLst>
                                          <p:attrName>style.visibility</p:attrName>
                                        </p:attrNameLst>
                                      </p:cBhvr>
                                      <p:to>
                                        <p:strVal val="visible"/>
                                      </p:to>
                                    </p:set>
                                    <p:animEffect transition="in" filter="fade">
                                      <p:cBhvr>
                                        <p:cTn id="47" dur="500"/>
                                        <p:tgtEl>
                                          <p:spTgt spid="225"/>
                                        </p:tgtEl>
                                      </p:cBhvr>
                                    </p:animEffect>
                                  </p:childTnLst>
                                </p:cTn>
                              </p:par>
                              <p:par>
                                <p:cTn id="48" presetID="10" presetClass="entr" presetSubtype="0" fill="hold" nodeType="withEffect">
                                  <p:stCondLst>
                                    <p:cond delay="0"/>
                                  </p:stCondLst>
                                  <p:childTnLst>
                                    <p:set>
                                      <p:cBhvr>
                                        <p:cTn id="49" dur="1" fill="hold">
                                          <p:stCondLst>
                                            <p:cond delay="0"/>
                                          </p:stCondLst>
                                        </p:cTn>
                                        <p:tgtEl>
                                          <p:spTgt spid="229"/>
                                        </p:tgtEl>
                                        <p:attrNameLst>
                                          <p:attrName>style.visibility</p:attrName>
                                        </p:attrNameLst>
                                      </p:cBhvr>
                                      <p:to>
                                        <p:strVal val="visible"/>
                                      </p:to>
                                    </p:set>
                                    <p:animEffect transition="in" filter="fade">
                                      <p:cBhvr>
                                        <p:cTn id="50" dur="500"/>
                                        <p:tgtEl>
                                          <p:spTgt spid="229"/>
                                        </p:tgtEl>
                                      </p:cBhvr>
                                    </p:animEffect>
                                  </p:childTnLst>
                                </p:cTn>
                              </p:par>
                              <p:par>
                                <p:cTn id="51" presetID="10" presetClass="entr" presetSubtype="0" fill="hold" nodeType="withEffect">
                                  <p:stCondLst>
                                    <p:cond delay="0"/>
                                  </p:stCondLst>
                                  <p:childTnLst>
                                    <p:set>
                                      <p:cBhvr>
                                        <p:cTn id="52" dur="1" fill="hold">
                                          <p:stCondLst>
                                            <p:cond delay="0"/>
                                          </p:stCondLst>
                                        </p:cTn>
                                        <p:tgtEl>
                                          <p:spTgt spid="230"/>
                                        </p:tgtEl>
                                        <p:attrNameLst>
                                          <p:attrName>style.visibility</p:attrName>
                                        </p:attrNameLst>
                                      </p:cBhvr>
                                      <p:to>
                                        <p:strVal val="visible"/>
                                      </p:to>
                                    </p:set>
                                    <p:animEffect transition="in" filter="fade">
                                      <p:cBhvr>
                                        <p:cTn id="53" dur="500"/>
                                        <p:tgtEl>
                                          <p:spTgt spid="230"/>
                                        </p:tgtEl>
                                      </p:cBhvr>
                                    </p:animEffect>
                                  </p:childTnLst>
                                </p:cTn>
                              </p:par>
                              <p:par>
                                <p:cTn id="54" presetID="10" presetClass="entr" presetSubtype="0" fill="hold" nodeType="withEffect">
                                  <p:stCondLst>
                                    <p:cond delay="0"/>
                                  </p:stCondLst>
                                  <p:childTnLst>
                                    <p:set>
                                      <p:cBhvr>
                                        <p:cTn id="55" dur="1" fill="hold">
                                          <p:stCondLst>
                                            <p:cond delay="0"/>
                                          </p:stCondLst>
                                        </p:cTn>
                                        <p:tgtEl>
                                          <p:spTgt spid="228"/>
                                        </p:tgtEl>
                                        <p:attrNameLst>
                                          <p:attrName>style.visibility</p:attrName>
                                        </p:attrNameLst>
                                      </p:cBhvr>
                                      <p:to>
                                        <p:strVal val="visible"/>
                                      </p:to>
                                    </p:set>
                                    <p:animEffect transition="in" filter="fade">
                                      <p:cBhvr>
                                        <p:cTn id="56" dur="500"/>
                                        <p:tgtEl>
                                          <p:spTgt spid="22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4"/>
                                        </p:tgtEl>
                                        <p:attrNameLst>
                                          <p:attrName>style.visibility</p:attrName>
                                        </p:attrNameLst>
                                      </p:cBhvr>
                                      <p:to>
                                        <p:strVal val="visible"/>
                                      </p:to>
                                    </p:set>
                                    <p:animEffect transition="in" filter="fade">
                                      <p:cBhvr>
                                        <p:cTn id="61" dur="500"/>
                                        <p:tgtEl>
                                          <p:spTgt spid="234"/>
                                        </p:tgtEl>
                                      </p:cBhvr>
                                    </p:animEffect>
                                  </p:childTnLst>
                                </p:cTn>
                              </p:par>
                              <p:par>
                                <p:cTn id="62" presetID="10" presetClass="entr" presetSubtype="0" fill="hold" nodeType="withEffect">
                                  <p:stCondLst>
                                    <p:cond delay="0"/>
                                  </p:stCondLst>
                                  <p:childTnLst>
                                    <p:set>
                                      <p:cBhvr>
                                        <p:cTn id="63" dur="1" fill="hold">
                                          <p:stCondLst>
                                            <p:cond delay="0"/>
                                          </p:stCondLst>
                                        </p:cTn>
                                        <p:tgtEl>
                                          <p:spTgt spid="240"/>
                                        </p:tgtEl>
                                        <p:attrNameLst>
                                          <p:attrName>style.visibility</p:attrName>
                                        </p:attrNameLst>
                                      </p:cBhvr>
                                      <p:to>
                                        <p:strVal val="visible"/>
                                      </p:to>
                                    </p:set>
                                    <p:animEffect transition="in" filter="fade">
                                      <p:cBhvr>
                                        <p:cTn id="64" dur="500"/>
                                        <p:tgtEl>
                                          <p:spTgt spid="240"/>
                                        </p:tgtEl>
                                      </p:cBhvr>
                                    </p:animEffect>
                                  </p:childTnLst>
                                </p:cTn>
                              </p:par>
                              <p:par>
                                <p:cTn id="65" presetID="10" presetClass="entr" presetSubtype="0" fill="hold" nodeType="withEffect">
                                  <p:stCondLst>
                                    <p:cond delay="0"/>
                                  </p:stCondLst>
                                  <p:childTnLst>
                                    <p:set>
                                      <p:cBhvr>
                                        <p:cTn id="66" dur="1" fill="hold">
                                          <p:stCondLst>
                                            <p:cond delay="0"/>
                                          </p:stCondLst>
                                        </p:cTn>
                                        <p:tgtEl>
                                          <p:spTgt spid="239"/>
                                        </p:tgtEl>
                                        <p:attrNameLst>
                                          <p:attrName>style.visibility</p:attrName>
                                        </p:attrNameLst>
                                      </p:cBhvr>
                                      <p:to>
                                        <p:strVal val="visible"/>
                                      </p:to>
                                    </p:set>
                                    <p:animEffect transition="in" filter="fade">
                                      <p:cBhvr>
                                        <p:cTn id="67" dur="500"/>
                                        <p:tgtEl>
                                          <p:spTgt spid="239"/>
                                        </p:tgtEl>
                                      </p:cBhvr>
                                    </p:animEffect>
                                  </p:childTnLst>
                                </p:cTn>
                              </p:par>
                              <p:par>
                                <p:cTn id="68" presetID="10" presetClass="entr" presetSubtype="0" fill="hold" nodeType="withEffect">
                                  <p:stCondLst>
                                    <p:cond delay="0"/>
                                  </p:stCondLst>
                                  <p:childTnLst>
                                    <p:set>
                                      <p:cBhvr>
                                        <p:cTn id="69" dur="1" fill="hold">
                                          <p:stCondLst>
                                            <p:cond delay="0"/>
                                          </p:stCondLst>
                                        </p:cTn>
                                        <p:tgtEl>
                                          <p:spTgt spid="237"/>
                                        </p:tgtEl>
                                        <p:attrNameLst>
                                          <p:attrName>style.visibility</p:attrName>
                                        </p:attrNameLst>
                                      </p:cBhvr>
                                      <p:to>
                                        <p:strVal val="visible"/>
                                      </p:to>
                                    </p:set>
                                    <p:animEffect transition="in" filter="fade">
                                      <p:cBhvr>
                                        <p:cTn id="70" dur="500"/>
                                        <p:tgtEl>
                                          <p:spTgt spid="237"/>
                                        </p:tgtEl>
                                      </p:cBhvr>
                                    </p:animEffect>
                                  </p:childTnLst>
                                </p:cTn>
                              </p:par>
                              <p:par>
                                <p:cTn id="71" presetID="10" presetClass="entr" presetSubtype="0" fill="hold" nodeType="withEffect">
                                  <p:stCondLst>
                                    <p:cond delay="0"/>
                                  </p:stCondLst>
                                  <p:childTnLst>
                                    <p:set>
                                      <p:cBhvr>
                                        <p:cTn id="72" dur="1" fill="hold">
                                          <p:stCondLst>
                                            <p:cond delay="0"/>
                                          </p:stCondLst>
                                        </p:cTn>
                                        <p:tgtEl>
                                          <p:spTgt spid="238"/>
                                        </p:tgtEl>
                                        <p:attrNameLst>
                                          <p:attrName>style.visibility</p:attrName>
                                        </p:attrNameLst>
                                      </p:cBhvr>
                                      <p:to>
                                        <p:strVal val="visible"/>
                                      </p:to>
                                    </p:set>
                                    <p:animEffect transition="in" filter="fade">
                                      <p:cBhvr>
                                        <p:cTn id="73" dur="500"/>
                                        <p:tgtEl>
                                          <p:spTgt spid="23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1"/>
                                        </p:tgtEl>
                                        <p:attrNameLst>
                                          <p:attrName>style.visibility</p:attrName>
                                        </p:attrNameLst>
                                      </p:cBhvr>
                                      <p:to>
                                        <p:strVal val="visible"/>
                                      </p:to>
                                    </p:set>
                                    <p:animEffect transition="in" filter="fade">
                                      <p:cBhvr>
                                        <p:cTn id="78" dur="500"/>
                                        <p:tgtEl>
                                          <p:spTgt spid="241"/>
                                        </p:tgtEl>
                                      </p:cBhvr>
                                    </p:animEffect>
                                  </p:childTnLst>
                                </p:cTn>
                              </p:par>
                              <p:par>
                                <p:cTn id="79" presetID="10" presetClass="entr" presetSubtype="0" fill="hold" nodeType="withEffect">
                                  <p:stCondLst>
                                    <p:cond delay="0"/>
                                  </p:stCondLst>
                                  <p:childTnLst>
                                    <p:set>
                                      <p:cBhvr>
                                        <p:cTn id="80" dur="1" fill="hold">
                                          <p:stCondLst>
                                            <p:cond delay="0"/>
                                          </p:stCondLst>
                                        </p:cTn>
                                        <p:tgtEl>
                                          <p:spTgt spid="254"/>
                                        </p:tgtEl>
                                        <p:attrNameLst>
                                          <p:attrName>style.visibility</p:attrName>
                                        </p:attrNameLst>
                                      </p:cBhvr>
                                      <p:to>
                                        <p:strVal val="visible"/>
                                      </p:to>
                                    </p:set>
                                    <p:animEffect transition="in" filter="fade">
                                      <p:cBhvr>
                                        <p:cTn id="81" dur="500"/>
                                        <p:tgtEl>
                                          <p:spTgt spid="254"/>
                                        </p:tgtEl>
                                      </p:cBhvr>
                                    </p:animEffect>
                                  </p:childTnLst>
                                </p:cTn>
                              </p:par>
                              <p:par>
                                <p:cTn id="82" presetID="10" presetClass="entr" presetSubtype="0" fill="hold" nodeType="withEffect">
                                  <p:stCondLst>
                                    <p:cond delay="0"/>
                                  </p:stCondLst>
                                  <p:childTnLst>
                                    <p:set>
                                      <p:cBhvr>
                                        <p:cTn id="83" dur="1" fill="hold">
                                          <p:stCondLst>
                                            <p:cond delay="0"/>
                                          </p:stCondLst>
                                        </p:cTn>
                                        <p:tgtEl>
                                          <p:spTgt spid="253"/>
                                        </p:tgtEl>
                                        <p:attrNameLst>
                                          <p:attrName>style.visibility</p:attrName>
                                        </p:attrNameLst>
                                      </p:cBhvr>
                                      <p:to>
                                        <p:strVal val="visible"/>
                                      </p:to>
                                    </p:set>
                                    <p:animEffect transition="in" filter="fade">
                                      <p:cBhvr>
                                        <p:cTn id="84" dur="500"/>
                                        <p:tgtEl>
                                          <p:spTgt spid="253"/>
                                        </p:tgtEl>
                                      </p:cBhvr>
                                    </p:animEffect>
                                  </p:childTnLst>
                                </p:cTn>
                              </p:par>
                              <p:par>
                                <p:cTn id="85" presetID="10" presetClass="entr" presetSubtype="0" fill="hold" nodeType="withEffect">
                                  <p:stCondLst>
                                    <p:cond delay="0"/>
                                  </p:stCondLst>
                                  <p:childTnLst>
                                    <p:set>
                                      <p:cBhvr>
                                        <p:cTn id="86" dur="1" fill="hold">
                                          <p:stCondLst>
                                            <p:cond delay="0"/>
                                          </p:stCondLst>
                                        </p:cTn>
                                        <p:tgtEl>
                                          <p:spTgt spid="247"/>
                                        </p:tgtEl>
                                        <p:attrNameLst>
                                          <p:attrName>style.visibility</p:attrName>
                                        </p:attrNameLst>
                                      </p:cBhvr>
                                      <p:to>
                                        <p:strVal val="visible"/>
                                      </p:to>
                                    </p:set>
                                    <p:animEffect transition="in" filter="fade">
                                      <p:cBhvr>
                                        <p:cTn id="87" dur="500"/>
                                        <p:tgtEl>
                                          <p:spTgt spid="247"/>
                                        </p:tgtEl>
                                      </p:cBhvr>
                                    </p:animEffect>
                                  </p:childTnLst>
                                </p:cTn>
                              </p:par>
                              <p:par>
                                <p:cTn id="88" presetID="10" presetClass="entr" presetSubtype="0" fill="hold" nodeType="withEffect">
                                  <p:stCondLst>
                                    <p:cond delay="0"/>
                                  </p:stCondLst>
                                  <p:childTnLst>
                                    <p:set>
                                      <p:cBhvr>
                                        <p:cTn id="89" dur="1" fill="hold">
                                          <p:stCondLst>
                                            <p:cond delay="0"/>
                                          </p:stCondLst>
                                        </p:cTn>
                                        <p:tgtEl>
                                          <p:spTgt spid="248"/>
                                        </p:tgtEl>
                                        <p:attrNameLst>
                                          <p:attrName>style.visibility</p:attrName>
                                        </p:attrNameLst>
                                      </p:cBhvr>
                                      <p:to>
                                        <p:strVal val="visible"/>
                                      </p:to>
                                    </p:set>
                                    <p:animEffect transition="in" filter="fade">
                                      <p:cBhvr>
                                        <p:cTn id="90" dur="500"/>
                                        <p:tgtEl>
                                          <p:spTgt spid="248"/>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244"/>
                                        </p:tgtEl>
                                        <p:attrNameLst>
                                          <p:attrName>style.visibility</p:attrName>
                                        </p:attrNameLst>
                                      </p:cBhvr>
                                      <p:to>
                                        <p:strVal val="visible"/>
                                      </p:to>
                                    </p:set>
                                    <p:animEffect transition="in" filter="fade">
                                      <p:cBhvr>
                                        <p:cTn id="95" dur="500"/>
                                        <p:tgtEl>
                                          <p:spTgt spid="244"/>
                                        </p:tgtEl>
                                      </p:cBhvr>
                                    </p:animEffect>
                                  </p:childTnLst>
                                </p:cTn>
                              </p:par>
                              <p:par>
                                <p:cTn id="96" presetID="10" presetClass="entr" presetSubtype="0" fill="hold" nodeType="withEffect">
                                  <p:stCondLst>
                                    <p:cond delay="0"/>
                                  </p:stCondLst>
                                  <p:childTnLst>
                                    <p:set>
                                      <p:cBhvr>
                                        <p:cTn id="97" dur="1" fill="hold">
                                          <p:stCondLst>
                                            <p:cond delay="0"/>
                                          </p:stCondLst>
                                        </p:cTn>
                                        <p:tgtEl>
                                          <p:spTgt spid="252"/>
                                        </p:tgtEl>
                                        <p:attrNameLst>
                                          <p:attrName>style.visibility</p:attrName>
                                        </p:attrNameLst>
                                      </p:cBhvr>
                                      <p:to>
                                        <p:strVal val="visible"/>
                                      </p:to>
                                    </p:set>
                                    <p:animEffect transition="in" filter="fade">
                                      <p:cBhvr>
                                        <p:cTn id="98" dur="500"/>
                                        <p:tgtEl>
                                          <p:spTgt spid="252"/>
                                        </p:tgtEl>
                                      </p:cBhvr>
                                    </p:animEffect>
                                  </p:childTnLst>
                                </p:cTn>
                              </p:par>
                              <p:par>
                                <p:cTn id="99" presetID="10" presetClass="entr" presetSubtype="0" fill="hold" nodeType="withEffect">
                                  <p:stCondLst>
                                    <p:cond delay="0"/>
                                  </p:stCondLst>
                                  <p:childTnLst>
                                    <p:set>
                                      <p:cBhvr>
                                        <p:cTn id="100" dur="1" fill="hold">
                                          <p:stCondLst>
                                            <p:cond delay="0"/>
                                          </p:stCondLst>
                                        </p:cTn>
                                        <p:tgtEl>
                                          <p:spTgt spid="251"/>
                                        </p:tgtEl>
                                        <p:attrNameLst>
                                          <p:attrName>style.visibility</p:attrName>
                                        </p:attrNameLst>
                                      </p:cBhvr>
                                      <p:to>
                                        <p:strVal val="visible"/>
                                      </p:to>
                                    </p:set>
                                    <p:animEffect transition="in" filter="fade">
                                      <p:cBhvr>
                                        <p:cTn id="101" dur="500"/>
                                        <p:tgtEl>
                                          <p:spTgt spid="251"/>
                                        </p:tgtEl>
                                      </p:cBhvr>
                                    </p:animEffect>
                                  </p:childTnLst>
                                </p:cTn>
                              </p:par>
                              <p:par>
                                <p:cTn id="102" presetID="10" presetClass="entr" presetSubtype="0" fill="hold" nodeType="withEffect">
                                  <p:stCondLst>
                                    <p:cond delay="0"/>
                                  </p:stCondLst>
                                  <p:childTnLst>
                                    <p:set>
                                      <p:cBhvr>
                                        <p:cTn id="103" dur="1" fill="hold">
                                          <p:stCondLst>
                                            <p:cond delay="0"/>
                                          </p:stCondLst>
                                        </p:cTn>
                                        <p:tgtEl>
                                          <p:spTgt spid="249"/>
                                        </p:tgtEl>
                                        <p:attrNameLst>
                                          <p:attrName>style.visibility</p:attrName>
                                        </p:attrNameLst>
                                      </p:cBhvr>
                                      <p:to>
                                        <p:strVal val="visible"/>
                                      </p:to>
                                    </p:set>
                                    <p:animEffect transition="in" filter="fade">
                                      <p:cBhvr>
                                        <p:cTn id="104" dur="500"/>
                                        <p:tgtEl>
                                          <p:spTgt spid="249"/>
                                        </p:tgtEl>
                                      </p:cBhvr>
                                    </p:animEffect>
                                  </p:childTnLst>
                                </p:cTn>
                              </p:par>
                              <p:par>
                                <p:cTn id="105" presetID="10" presetClass="entr" presetSubtype="0" fill="hold" nodeType="withEffect">
                                  <p:stCondLst>
                                    <p:cond delay="0"/>
                                  </p:stCondLst>
                                  <p:childTnLst>
                                    <p:set>
                                      <p:cBhvr>
                                        <p:cTn id="106" dur="1" fill="hold">
                                          <p:stCondLst>
                                            <p:cond delay="0"/>
                                          </p:stCondLst>
                                        </p:cTn>
                                        <p:tgtEl>
                                          <p:spTgt spid="250"/>
                                        </p:tgtEl>
                                        <p:attrNameLst>
                                          <p:attrName>style.visibility</p:attrName>
                                        </p:attrNameLst>
                                      </p:cBhvr>
                                      <p:to>
                                        <p:strVal val="visible"/>
                                      </p:to>
                                    </p:set>
                                    <p:animEffect transition="in" filter="fade">
                                      <p:cBhvr>
                                        <p:cTn id="107" dur="500"/>
                                        <p:tgtEl>
                                          <p:spTgt spid="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4"/>
          <p:cNvSpPr txBox="1">
            <a:spLocks noGrp="1"/>
          </p:cNvSpPr>
          <p:nvPr>
            <p:ph type="title"/>
          </p:nvPr>
        </p:nvSpPr>
        <p:spPr>
          <a:xfrm>
            <a:off x="838200" y="444462"/>
            <a:ext cx="10515600" cy="7626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Quick Sort (v1): Combine Step</a:t>
            </a:r>
            <a:endParaRPr/>
          </a:p>
        </p:txBody>
      </p:sp>
      <p:sp>
        <p:nvSpPr>
          <p:cNvPr id="261" name="Google Shape;261;p24"/>
          <p:cNvSpPr txBox="1"/>
          <p:nvPr/>
        </p:nvSpPr>
        <p:spPr>
          <a:xfrm>
            <a:off x="2542215" y="1420925"/>
            <a:ext cx="1328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3"/>
                </a:solidFill>
                <a:latin typeface="Quattrocento Sans"/>
                <a:ea typeface="Quattrocento Sans"/>
                <a:cs typeface="Quattrocento Sans"/>
                <a:sym typeface="Quattrocento Sans"/>
              </a:rPr>
              <a:t>Combine</a:t>
            </a:r>
            <a:endParaRPr>
              <a:latin typeface="Quattrocento Sans"/>
              <a:ea typeface="Quattrocento Sans"/>
              <a:cs typeface="Quattrocento Sans"/>
              <a:sym typeface="Quattrocento Sans"/>
            </a:endParaRPr>
          </a:p>
        </p:txBody>
      </p:sp>
      <p:sp>
        <p:nvSpPr>
          <p:cNvPr id="262" name="Google Shape;262;p24"/>
          <p:cNvSpPr txBox="1"/>
          <p:nvPr/>
        </p:nvSpPr>
        <p:spPr>
          <a:xfrm>
            <a:off x="157255" y="2918936"/>
            <a:ext cx="2449200" cy="1477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Simply concatenate the arrays that were created earlier! Partition step already left them in order</a:t>
            </a:r>
            <a:endParaRPr sz="1800" dirty="0">
              <a:solidFill>
                <a:schemeClr val="dk1"/>
              </a:solidFill>
              <a:latin typeface="Quattrocento Sans"/>
              <a:ea typeface="Quattrocento Sans"/>
              <a:cs typeface="Quattrocento Sans"/>
              <a:sym typeface="Quattrocento Sans"/>
            </a:endParaRPr>
          </a:p>
        </p:txBody>
      </p:sp>
      <p:graphicFrame>
        <p:nvGraphicFramePr>
          <p:cNvPr id="263" name="Google Shape;263;p24"/>
          <p:cNvGraphicFramePr/>
          <p:nvPr/>
        </p:nvGraphicFramePr>
        <p:xfrm>
          <a:off x="7473797" y="3266623"/>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64" name="Google Shape;264;p24"/>
          <p:cNvGraphicFramePr/>
          <p:nvPr/>
        </p:nvGraphicFramePr>
        <p:xfrm>
          <a:off x="2702269" y="2292427"/>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65" name="Google Shape;265;p24"/>
          <p:cNvGraphicFramePr/>
          <p:nvPr/>
        </p:nvGraphicFramePr>
        <p:xfrm>
          <a:off x="4030322" y="2292427"/>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66" name="Google Shape;266;p24"/>
          <p:cNvGraphicFramePr/>
          <p:nvPr/>
        </p:nvGraphicFramePr>
        <p:xfrm>
          <a:off x="10902193" y="2292427"/>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67" name="Google Shape;267;p24"/>
          <p:cNvGraphicFramePr/>
          <p:nvPr/>
        </p:nvGraphicFramePr>
        <p:xfrm>
          <a:off x="5269189" y="1420923"/>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68" name="Google Shape;268;p24"/>
          <p:cNvGraphicFramePr/>
          <p:nvPr/>
        </p:nvGraphicFramePr>
        <p:xfrm>
          <a:off x="6453550" y="1420923"/>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69" name="Google Shape;269;p24"/>
          <p:cNvGraphicFramePr/>
          <p:nvPr/>
        </p:nvGraphicFramePr>
        <p:xfrm>
          <a:off x="8481764" y="1420923"/>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70" name="Google Shape;270;p24"/>
          <p:cNvGraphicFramePr/>
          <p:nvPr/>
        </p:nvGraphicFramePr>
        <p:xfrm>
          <a:off x="9731963" y="1420923"/>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71" name="Google Shape;271;p24"/>
          <p:cNvGraphicFramePr/>
          <p:nvPr/>
        </p:nvGraphicFramePr>
        <p:xfrm>
          <a:off x="5358375" y="2293759"/>
          <a:ext cx="20159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72" name="Google Shape;272;p24"/>
          <p:cNvGraphicFramePr/>
          <p:nvPr/>
        </p:nvGraphicFramePr>
        <p:xfrm>
          <a:off x="8621359" y="2293759"/>
          <a:ext cx="20159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73" name="Google Shape;273;p24"/>
          <p:cNvGraphicFramePr/>
          <p:nvPr/>
        </p:nvGraphicFramePr>
        <p:xfrm>
          <a:off x="3342441" y="4526037"/>
          <a:ext cx="80638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74" name="Google Shape;274;p24"/>
          <p:cNvGraphicFramePr/>
          <p:nvPr/>
        </p:nvGraphicFramePr>
        <p:xfrm>
          <a:off x="2925665" y="3266623"/>
          <a:ext cx="40319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75" name="Google Shape;275;p24"/>
          <p:cNvGraphicFramePr/>
          <p:nvPr/>
        </p:nvGraphicFramePr>
        <p:xfrm>
          <a:off x="8991053" y="3266623"/>
          <a:ext cx="302392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cxnSp>
        <p:nvCxnSpPr>
          <p:cNvPr id="276" name="Google Shape;276;p24"/>
          <p:cNvCxnSpPr/>
          <p:nvPr/>
        </p:nvCxnSpPr>
        <p:spPr>
          <a:xfrm flipH="1">
            <a:off x="6373305" y="2158235"/>
            <a:ext cx="242100" cy="504900"/>
          </a:xfrm>
          <a:prstGeom prst="straightConnector1">
            <a:avLst/>
          </a:prstGeom>
          <a:noFill/>
          <a:ln w="28575" cap="flat" cmpd="sng">
            <a:solidFill>
              <a:schemeClr val="accent3"/>
            </a:solidFill>
            <a:prstDash val="solid"/>
            <a:round/>
            <a:headEnd type="none" w="sm" len="sm"/>
            <a:tailEnd type="triangle" w="med" len="med"/>
          </a:ln>
        </p:spPr>
      </p:cxnSp>
      <p:cxnSp>
        <p:nvCxnSpPr>
          <p:cNvPr id="277" name="Google Shape;277;p24"/>
          <p:cNvCxnSpPr/>
          <p:nvPr/>
        </p:nvCxnSpPr>
        <p:spPr>
          <a:xfrm>
            <a:off x="6096000" y="2158235"/>
            <a:ext cx="237900" cy="504900"/>
          </a:xfrm>
          <a:prstGeom prst="straightConnector1">
            <a:avLst/>
          </a:prstGeom>
          <a:noFill/>
          <a:ln w="28575" cap="flat" cmpd="sng">
            <a:solidFill>
              <a:schemeClr val="accent3"/>
            </a:solidFill>
            <a:prstDash val="solid"/>
            <a:round/>
            <a:headEnd type="none" w="sm" len="sm"/>
            <a:tailEnd type="triangle" w="med" len="med"/>
          </a:ln>
        </p:spPr>
      </p:cxnSp>
      <p:cxnSp>
        <p:nvCxnSpPr>
          <p:cNvPr id="278" name="Google Shape;278;p24"/>
          <p:cNvCxnSpPr/>
          <p:nvPr/>
        </p:nvCxnSpPr>
        <p:spPr>
          <a:xfrm flipH="1">
            <a:off x="9633530" y="2150354"/>
            <a:ext cx="242100" cy="504900"/>
          </a:xfrm>
          <a:prstGeom prst="straightConnector1">
            <a:avLst/>
          </a:prstGeom>
          <a:noFill/>
          <a:ln w="28575" cap="flat" cmpd="sng">
            <a:solidFill>
              <a:schemeClr val="accent3"/>
            </a:solidFill>
            <a:prstDash val="solid"/>
            <a:round/>
            <a:headEnd type="none" w="sm" len="sm"/>
            <a:tailEnd type="triangle" w="med" len="med"/>
          </a:ln>
        </p:spPr>
      </p:cxnSp>
      <p:cxnSp>
        <p:nvCxnSpPr>
          <p:cNvPr id="279" name="Google Shape;279;p24"/>
          <p:cNvCxnSpPr/>
          <p:nvPr/>
        </p:nvCxnSpPr>
        <p:spPr>
          <a:xfrm>
            <a:off x="9356225" y="2150354"/>
            <a:ext cx="237900" cy="504900"/>
          </a:xfrm>
          <a:prstGeom prst="straightConnector1">
            <a:avLst/>
          </a:prstGeom>
          <a:noFill/>
          <a:ln w="28575" cap="flat" cmpd="sng">
            <a:solidFill>
              <a:schemeClr val="accent3"/>
            </a:solidFill>
            <a:prstDash val="solid"/>
            <a:round/>
            <a:headEnd type="none" w="sm" len="sm"/>
            <a:tailEnd type="triangle" w="med" len="med"/>
          </a:ln>
        </p:spPr>
      </p:cxnSp>
      <p:cxnSp>
        <p:nvCxnSpPr>
          <p:cNvPr id="280" name="Google Shape;280;p24"/>
          <p:cNvCxnSpPr/>
          <p:nvPr/>
        </p:nvCxnSpPr>
        <p:spPr>
          <a:xfrm>
            <a:off x="4979244" y="3040458"/>
            <a:ext cx="0" cy="617100"/>
          </a:xfrm>
          <a:prstGeom prst="straightConnector1">
            <a:avLst/>
          </a:prstGeom>
          <a:noFill/>
          <a:ln w="28575" cap="flat" cmpd="sng">
            <a:solidFill>
              <a:schemeClr val="accent3"/>
            </a:solidFill>
            <a:prstDash val="solid"/>
            <a:round/>
            <a:headEnd type="none" w="sm" len="sm"/>
            <a:tailEnd type="triangle" w="med" len="med"/>
          </a:ln>
        </p:spPr>
      </p:cxnSp>
      <p:cxnSp>
        <p:nvCxnSpPr>
          <p:cNvPr id="281" name="Google Shape;281;p24"/>
          <p:cNvCxnSpPr/>
          <p:nvPr/>
        </p:nvCxnSpPr>
        <p:spPr>
          <a:xfrm>
            <a:off x="3206252" y="3034107"/>
            <a:ext cx="1725000" cy="608400"/>
          </a:xfrm>
          <a:prstGeom prst="straightConnector1">
            <a:avLst/>
          </a:prstGeom>
          <a:noFill/>
          <a:ln w="28575" cap="flat" cmpd="sng">
            <a:solidFill>
              <a:schemeClr val="accent3"/>
            </a:solidFill>
            <a:prstDash val="solid"/>
            <a:round/>
            <a:headEnd type="none" w="sm" len="sm"/>
            <a:tailEnd type="triangle" w="med" len="med"/>
          </a:ln>
        </p:spPr>
      </p:cxnSp>
      <p:cxnSp>
        <p:nvCxnSpPr>
          <p:cNvPr id="282" name="Google Shape;282;p24"/>
          <p:cNvCxnSpPr/>
          <p:nvPr/>
        </p:nvCxnSpPr>
        <p:spPr>
          <a:xfrm flipH="1">
            <a:off x="5038242" y="3035439"/>
            <a:ext cx="1328100" cy="606900"/>
          </a:xfrm>
          <a:prstGeom prst="straightConnector1">
            <a:avLst/>
          </a:prstGeom>
          <a:noFill/>
          <a:ln w="28575" cap="flat" cmpd="sng">
            <a:solidFill>
              <a:schemeClr val="accent3"/>
            </a:solidFill>
            <a:prstDash val="solid"/>
            <a:round/>
            <a:headEnd type="none" w="sm" len="sm"/>
            <a:tailEnd type="triangle" w="med" len="med"/>
          </a:ln>
        </p:spPr>
      </p:cxnSp>
      <p:cxnSp>
        <p:nvCxnSpPr>
          <p:cNvPr id="283" name="Google Shape;283;p24"/>
          <p:cNvCxnSpPr/>
          <p:nvPr/>
        </p:nvCxnSpPr>
        <p:spPr>
          <a:xfrm>
            <a:off x="9629326" y="3035439"/>
            <a:ext cx="690300" cy="606900"/>
          </a:xfrm>
          <a:prstGeom prst="straightConnector1">
            <a:avLst/>
          </a:prstGeom>
          <a:noFill/>
          <a:ln w="28575" cap="flat" cmpd="sng">
            <a:solidFill>
              <a:schemeClr val="accent3"/>
            </a:solidFill>
            <a:prstDash val="solid"/>
            <a:round/>
            <a:headEnd type="none" w="sm" len="sm"/>
            <a:tailEnd type="triangle" w="med" len="med"/>
          </a:ln>
        </p:spPr>
      </p:cxnSp>
      <p:cxnSp>
        <p:nvCxnSpPr>
          <p:cNvPr id="284" name="Google Shape;284;p24"/>
          <p:cNvCxnSpPr/>
          <p:nvPr/>
        </p:nvCxnSpPr>
        <p:spPr>
          <a:xfrm flipH="1">
            <a:off x="10329176" y="3034107"/>
            <a:ext cx="1077000" cy="608400"/>
          </a:xfrm>
          <a:prstGeom prst="straightConnector1">
            <a:avLst/>
          </a:prstGeom>
          <a:noFill/>
          <a:ln w="28575" cap="flat" cmpd="sng">
            <a:solidFill>
              <a:schemeClr val="accent3"/>
            </a:solidFill>
            <a:prstDash val="solid"/>
            <a:round/>
            <a:headEnd type="none" w="sm" len="sm"/>
            <a:tailEnd type="triangle" w="med" len="med"/>
          </a:ln>
        </p:spPr>
      </p:cxnSp>
      <p:cxnSp>
        <p:nvCxnSpPr>
          <p:cNvPr id="285" name="Google Shape;285;p24"/>
          <p:cNvCxnSpPr/>
          <p:nvPr/>
        </p:nvCxnSpPr>
        <p:spPr>
          <a:xfrm>
            <a:off x="6881597" y="4008303"/>
            <a:ext cx="625200" cy="854100"/>
          </a:xfrm>
          <a:prstGeom prst="straightConnector1">
            <a:avLst/>
          </a:prstGeom>
          <a:noFill/>
          <a:ln w="28575" cap="flat" cmpd="sng">
            <a:solidFill>
              <a:schemeClr val="accent3"/>
            </a:solidFill>
            <a:prstDash val="solid"/>
            <a:round/>
            <a:headEnd type="none" w="sm" len="sm"/>
            <a:tailEnd type="triangle" w="med" len="med"/>
          </a:ln>
        </p:spPr>
      </p:cxnSp>
      <p:cxnSp>
        <p:nvCxnSpPr>
          <p:cNvPr id="286" name="Google Shape;286;p24"/>
          <p:cNvCxnSpPr/>
          <p:nvPr/>
        </p:nvCxnSpPr>
        <p:spPr>
          <a:xfrm>
            <a:off x="7595118" y="4008303"/>
            <a:ext cx="0" cy="854100"/>
          </a:xfrm>
          <a:prstGeom prst="straightConnector1">
            <a:avLst/>
          </a:prstGeom>
          <a:noFill/>
          <a:ln w="28575" cap="flat" cmpd="sng">
            <a:solidFill>
              <a:schemeClr val="accent3"/>
            </a:solidFill>
            <a:prstDash val="solid"/>
            <a:round/>
            <a:headEnd type="none" w="sm" len="sm"/>
            <a:tailEnd type="triangle" w="med" len="med"/>
          </a:ln>
        </p:spPr>
      </p:cxnSp>
      <p:cxnSp>
        <p:nvCxnSpPr>
          <p:cNvPr id="287" name="Google Shape;287;p24"/>
          <p:cNvCxnSpPr/>
          <p:nvPr/>
        </p:nvCxnSpPr>
        <p:spPr>
          <a:xfrm flipH="1">
            <a:off x="7683540" y="4008303"/>
            <a:ext cx="1441800" cy="854100"/>
          </a:xfrm>
          <a:prstGeom prst="straightConnector1">
            <a:avLst/>
          </a:prstGeom>
          <a:noFill/>
          <a:ln w="28575" cap="flat" cmpd="sng">
            <a:solidFill>
              <a:schemeClr val="accent3"/>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1000"/>
                                        <p:tgtEl>
                                          <p:spTgt spid="271"/>
                                        </p:tgtEl>
                                      </p:cBhvr>
                                    </p:animEffect>
                                  </p:childTnLst>
                                </p:cTn>
                              </p:par>
                              <p:par>
                                <p:cTn id="8" presetID="10" presetClass="entr" presetSubtype="0" fill="hold" nodeType="withEffect">
                                  <p:stCondLst>
                                    <p:cond delay="0"/>
                                  </p:stCondLst>
                                  <p:childTnLst>
                                    <p:set>
                                      <p:cBhvr>
                                        <p:cTn id="9" dur="1" fill="hold">
                                          <p:stCondLst>
                                            <p:cond delay="0"/>
                                          </p:stCondLst>
                                        </p:cTn>
                                        <p:tgtEl>
                                          <p:spTgt spid="272"/>
                                        </p:tgtEl>
                                        <p:attrNameLst>
                                          <p:attrName>style.visibility</p:attrName>
                                        </p:attrNameLst>
                                      </p:cBhvr>
                                      <p:to>
                                        <p:strVal val="visible"/>
                                      </p:to>
                                    </p:set>
                                    <p:animEffect transition="in" filter="fade">
                                      <p:cBhvr>
                                        <p:cTn id="10" dur="1000"/>
                                        <p:tgtEl>
                                          <p:spTgt spid="272"/>
                                        </p:tgtEl>
                                      </p:cBhvr>
                                    </p:animEffect>
                                  </p:childTnLst>
                                </p:cTn>
                              </p:par>
                              <p:par>
                                <p:cTn id="11" presetID="10" presetClass="entr" presetSubtype="0" fill="hold" nodeType="withEffect">
                                  <p:stCondLst>
                                    <p:cond delay="0"/>
                                  </p:stCondLst>
                                  <p:childTnLst>
                                    <p:set>
                                      <p:cBhvr>
                                        <p:cTn id="12" dur="1" fill="hold">
                                          <p:stCondLst>
                                            <p:cond delay="0"/>
                                          </p:stCondLst>
                                        </p:cTn>
                                        <p:tgtEl>
                                          <p:spTgt spid="276"/>
                                        </p:tgtEl>
                                        <p:attrNameLst>
                                          <p:attrName>style.visibility</p:attrName>
                                        </p:attrNameLst>
                                      </p:cBhvr>
                                      <p:to>
                                        <p:strVal val="visible"/>
                                      </p:to>
                                    </p:set>
                                    <p:animEffect transition="in" filter="fade">
                                      <p:cBhvr>
                                        <p:cTn id="13" dur="1000"/>
                                        <p:tgtEl>
                                          <p:spTgt spid="276"/>
                                        </p:tgtEl>
                                      </p:cBhvr>
                                    </p:animEffect>
                                  </p:childTnLst>
                                </p:cTn>
                              </p:par>
                              <p:par>
                                <p:cTn id="14" presetID="10" presetClass="entr" presetSubtype="0" fill="hold" nodeType="withEffect">
                                  <p:stCondLst>
                                    <p:cond delay="0"/>
                                  </p:stCondLst>
                                  <p:childTnLst>
                                    <p:set>
                                      <p:cBhvr>
                                        <p:cTn id="15" dur="1" fill="hold">
                                          <p:stCondLst>
                                            <p:cond delay="0"/>
                                          </p:stCondLst>
                                        </p:cTn>
                                        <p:tgtEl>
                                          <p:spTgt spid="277"/>
                                        </p:tgtEl>
                                        <p:attrNameLst>
                                          <p:attrName>style.visibility</p:attrName>
                                        </p:attrNameLst>
                                      </p:cBhvr>
                                      <p:to>
                                        <p:strVal val="visible"/>
                                      </p:to>
                                    </p:set>
                                    <p:animEffect transition="in" filter="fade">
                                      <p:cBhvr>
                                        <p:cTn id="16" dur="1000"/>
                                        <p:tgtEl>
                                          <p:spTgt spid="277"/>
                                        </p:tgtEl>
                                      </p:cBhvr>
                                    </p:animEffect>
                                  </p:childTnLst>
                                </p:cTn>
                              </p:par>
                              <p:par>
                                <p:cTn id="17" presetID="10" presetClass="entr" presetSubtype="0" fill="hold" nodeType="withEffect">
                                  <p:stCondLst>
                                    <p:cond delay="0"/>
                                  </p:stCondLst>
                                  <p:childTnLst>
                                    <p:set>
                                      <p:cBhvr>
                                        <p:cTn id="18" dur="1" fill="hold">
                                          <p:stCondLst>
                                            <p:cond delay="0"/>
                                          </p:stCondLst>
                                        </p:cTn>
                                        <p:tgtEl>
                                          <p:spTgt spid="278"/>
                                        </p:tgtEl>
                                        <p:attrNameLst>
                                          <p:attrName>style.visibility</p:attrName>
                                        </p:attrNameLst>
                                      </p:cBhvr>
                                      <p:to>
                                        <p:strVal val="visible"/>
                                      </p:to>
                                    </p:set>
                                    <p:animEffect transition="in" filter="fade">
                                      <p:cBhvr>
                                        <p:cTn id="19" dur="1000"/>
                                        <p:tgtEl>
                                          <p:spTgt spid="278"/>
                                        </p:tgtEl>
                                      </p:cBhvr>
                                    </p:animEffect>
                                  </p:childTnLst>
                                </p:cTn>
                              </p:par>
                              <p:par>
                                <p:cTn id="20" presetID="10" presetClass="entr" presetSubtype="0" fill="hold" nodeType="withEffect">
                                  <p:stCondLst>
                                    <p:cond delay="0"/>
                                  </p:stCondLst>
                                  <p:childTnLst>
                                    <p:set>
                                      <p:cBhvr>
                                        <p:cTn id="21" dur="1" fill="hold">
                                          <p:stCondLst>
                                            <p:cond delay="0"/>
                                          </p:stCondLst>
                                        </p:cTn>
                                        <p:tgtEl>
                                          <p:spTgt spid="279"/>
                                        </p:tgtEl>
                                        <p:attrNameLst>
                                          <p:attrName>style.visibility</p:attrName>
                                        </p:attrNameLst>
                                      </p:cBhvr>
                                      <p:to>
                                        <p:strVal val="visible"/>
                                      </p:to>
                                    </p:set>
                                    <p:animEffect transition="in" filter="fade">
                                      <p:cBhvr>
                                        <p:cTn id="22" dur="1000"/>
                                        <p:tgtEl>
                                          <p:spTgt spid="27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4"/>
                                        </p:tgtEl>
                                        <p:attrNameLst>
                                          <p:attrName>style.visibility</p:attrName>
                                        </p:attrNameLst>
                                      </p:cBhvr>
                                      <p:to>
                                        <p:strVal val="visible"/>
                                      </p:to>
                                    </p:set>
                                    <p:animEffect transition="in" filter="fade">
                                      <p:cBhvr>
                                        <p:cTn id="27" dur="1000"/>
                                        <p:tgtEl>
                                          <p:spTgt spid="274"/>
                                        </p:tgtEl>
                                      </p:cBhvr>
                                    </p:animEffect>
                                  </p:childTnLst>
                                </p:cTn>
                              </p:par>
                              <p:par>
                                <p:cTn id="28" presetID="10" presetClass="entr" presetSubtype="0" fill="hold" nodeType="withEffect">
                                  <p:stCondLst>
                                    <p:cond delay="0"/>
                                  </p:stCondLst>
                                  <p:childTnLst>
                                    <p:set>
                                      <p:cBhvr>
                                        <p:cTn id="29" dur="1" fill="hold">
                                          <p:stCondLst>
                                            <p:cond delay="0"/>
                                          </p:stCondLst>
                                        </p:cTn>
                                        <p:tgtEl>
                                          <p:spTgt spid="275"/>
                                        </p:tgtEl>
                                        <p:attrNameLst>
                                          <p:attrName>style.visibility</p:attrName>
                                        </p:attrNameLst>
                                      </p:cBhvr>
                                      <p:to>
                                        <p:strVal val="visible"/>
                                      </p:to>
                                    </p:set>
                                    <p:animEffect transition="in" filter="fade">
                                      <p:cBhvr>
                                        <p:cTn id="30" dur="1000"/>
                                        <p:tgtEl>
                                          <p:spTgt spid="275"/>
                                        </p:tgtEl>
                                      </p:cBhvr>
                                    </p:animEffect>
                                  </p:childTnLst>
                                </p:cTn>
                              </p:par>
                              <p:par>
                                <p:cTn id="31" presetID="10" presetClass="entr" presetSubtype="0" fill="hold" nodeType="withEffect">
                                  <p:stCondLst>
                                    <p:cond delay="0"/>
                                  </p:stCondLst>
                                  <p:childTnLst>
                                    <p:set>
                                      <p:cBhvr>
                                        <p:cTn id="32" dur="1" fill="hold">
                                          <p:stCondLst>
                                            <p:cond delay="0"/>
                                          </p:stCondLst>
                                        </p:cTn>
                                        <p:tgtEl>
                                          <p:spTgt spid="280"/>
                                        </p:tgtEl>
                                        <p:attrNameLst>
                                          <p:attrName>style.visibility</p:attrName>
                                        </p:attrNameLst>
                                      </p:cBhvr>
                                      <p:to>
                                        <p:strVal val="visible"/>
                                      </p:to>
                                    </p:set>
                                    <p:animEffect transition="in" filter="fade">
                                      <p:cBhvr>
                                        <p:cTn id="33" dur="1000"/>
                                        <p:tgtEl>
                                          <p:spTgt spid="280"/>
                                        </p:tgtEl>
                                      </p:cBhvr>
                                    </p:animEffect>
                                  </p:childTnLst>
                                </p:cTn>
                              </p:par>
                              <p:par>
                                <p:cTn id="34" presetID="10" presetClass="entr" presetSubtype="0" fill="hold" nodeType="withEffect">
                                  <p:stCondLst>
                                    <p:cond delay="0"/>
                                  </p:stCondLst>
                                  <p:childTnLst>
                                    <p:set>
                                      <p:cBhvr>
                                        <p:cTn id="35" dur="1" fill="hold">
                                          <p:stCondLst>
                                            <p:cond delay="0"/>
                                          </p:stCondLst>
                                        </p:cTn>
                                        <p:tgtEl>
                                          <p:spTgt spid="281"/>
                                        </p:tgtEl>
                                        <p:attrNameLst>
                                          <p:attrName>style.visibility</p:attrName>
                                        </p:attrNameLst>
                                      </p:cBhvr>
                                      <p:to>
                                        <p:strVal val="visible"/>
                                      </p:to>
                                    </p:set>
                                    <p:animEffect transition="in" filter="fade">
                                      <p:cBhvr>
                                        <p:cTn id="36" dur="1000"/>
                                        <p:tgtEl>
                                          <p:spTgt spid="281"/>
                                        </p:tgtEl>
                                      </p:cBhvr>
                                    </p:animEffect>
                                  </p:childTnLst>
                                </p:cTn>
                              </p:par>
                              <p:par>
                                <p:cTn id="37" presetID="10" presetClass="entr" presetSubtype="0" fill="hold" nodeType="withEffect">
                                  <p:stCondLst>
                                    <p:cond delay="0"/>
                                  </p:stCondLst>
                                  <p:childTnLst>
                                    <p:set>
                                      <p:cBhvr>
                                        <p:cTn id="38" dur="1" fill="hold">
                                          <p:stCondLst>
                                            <p:cond delay="0"/>
                                          </p:stCondLst>
                                        </p:cTn>
                                        <p:tgtEl>
                                          <p:spTgt spid="282"/>
                                        </p:tgtEl>
                                        <p:attrNameLst>
                                          <p:attrName>style.visibility</p:attrName>
                                        </p:attrNameLst>
                                      </p:cBhvr>
                                      <p:to>
                                        <p:strVal val="visible"/>
                                      </p:to>
                                    </p:set>
                                    <p:animEffect transition="in" filter="fade">
                                      <p:cBhvr>
                                        <p:cTn id="39" dur="1000"/>
                                        <p:tgtEl>
                                          <p:spTgt spid="282"/>
                                        </p:tgtEl>
                                      </p:cBhvr>
                                    </p:animEffect>
                                  </p:childTnLst>
                                </p:cTn>
                              </p:par>
                              <p:par>
                                <p:cTn id="40" presetID="10" presetClass="entr" presetSubtype="0" fill="hold" nodeType="withEffect">
                                  <p:stCondLst>
                                    <p:cond delay="0"/>
                                  </p:stCondLst>
                                  <p:childTnLst>
                                    <p:set>
                                      <p:cBhvr>
                                        <p:cTn id="41" dur="1" fill="hold">
                                          <p:stCondLst>
                                            <p:cond delay="0"/>
                                          </p:stCondLst>
                                        </p:cTn>
                                        <p:tgtEl>
                                          <p:spTgt spid="283"/>
                                        </p:tgtEl>
                                        <p:attrNameLst>
                                          <p:attrName>style.visibility</p:attrName>
                                        </p:attrNameLst>
                                      </p:cBhvr>
                                      <p:to>
                                        <p:strVal val="visible"/>
                                      </p:to>
                                    </p:set>
                                    <p:animEffect transition="in" filter="fade">
                                      <p:cBhvr>
                                        <p:cTn id="42" dur="1000"/>
                                        <p:tgtEl>
                                          <p:spTgt spid="283"/>
                                        </p:tgtEl>
                                      </p:cBhvr>
                                    </p:animEffect>
                                  </p:childTnLst>
                                </p:cTn>
                              </p:par>
                              <p:par>
                                <p:cTn id="43" presetID="10" presetClass="entr" presetSubtype="0" fill="hold" nodeType="withEffect">
                                  <p:stCondLst>
                                    <p:cond delay="0"/>
                                  </p:stCondLst>
                                  <p:childTnLst>
                                    <p:set>
                                      <p:cBhvr>
                                        <p:cTn id="44" dur="1" fill="hold">
                                          <p:stCondLst>
                                            <p:cond delay="0"/>
                                          </p:stCondLst>
                                        </p:cTn>
                                        <p:tgtEl>
                                          <p:spTgt spid="284"/>
                                        </p:tgtEl>
                                        <p:attrNameLst>
                                          <p:attrName>style.visibility</p:attrName>
                                        </p:attrNameLst>
                                      </p:cBhvr>
                                      <p:to>
                                        <p:strVal val="visible"/>
                                      </p:to>
                                    </p:set>
                                    <p:animEffect transition="in" filter="fade">
                                      <p:cBhvr>
                                        <p:cTn id="45" dur="1000"/>
                                        <p:tgtEl>
                                          <p:spTgt spid="28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73"/>
                                        </p:tgtEl>
                                        <p:attrNameLst>
                                          <p:attrName>style.visibility</p:attrName>
                                        </p:attrNameLst>
                                      </p:cBhvr>
                                      <p:to>
                                        <p:strVal val="visible"/>
                                      </p:to>
                                    </p:set>
                                    <p:animEffect transition="in" filter="fade">
                                      <p:cBhvr>
                                        <p:cTn id="50" dur="1000"/>
                                        <p:tgtEl>
                                          <p:spTgt spid="273"/>
                                        </p:tgtEl>
                                      </p:cBhvr>
                                    </p:animEffect>
                                  </p:childTnLst>
                                </p:cTn>
                              </p:par>
                              <p:par>
                                <p:cTn id="51" presetID="10" presetClass="entr" presetSubtype="0" fill="hold" nodeType="withEffect">
                                  <p:stCondLst>
                                    <p:cond delay="0"/>
                                  </p:stCondLst>
                                  <p:childTnLst>
                                    <p:set>
                                      <p:cBhvr>
                                        <p:cTn id="52" dur="1" fill="hold">
                                          <p:stCondLst>
                                            <p:cond delay="0"/>
                                          </p:stCondLst>
                                        </p:cTn>
                                        <p:tgtEl>
                                          <p:spTgt spid="285"/>
                                        </p:tgtEl>
                                        <p:attrNameLst>
                                          <p:attrName>style.visibility</p:attrName>
                                        </p:attrNameLst>
                                      </p:cBhvr>
                                      <p:to>
                                        <p:strVal val="visible"/>
                                      </p:to>
                                    </p:set>
                                    <p:animEffect transition="in" filter="fade">
                                      <p:cBhvr>
                                        <p:cTn id="53" dur="1000"/>
                                        <p:tgtEl>
                                          <p:spTgt spid="285"/>
                                        </p:tgtEl>
                                      </p:cBhvr>
                                    </p:animEffect>
                                  </p:childTnLst>
                                </p:cTn>
                              </p:par>
                              <p:par>
                                <p:cTn id="54" presetID="10" presetClass="entr" presetSubtype="0" fill="hold" nodeType="withEffect">
                                  <p:stCondLst>
                                    <p:cond delay="0"/>
                                  </p:stCondLst>
                                  <p:childTnLst>
                                    <p:set>
                                      <p:cBhvr>
                                        <p:cTn id="55" dur="1" fill="hold">
                                          <p:stCondLst>
                                            <p:cond delay="0"/>
                                          </p:stCondLst>
                                        </p:cTn>
                                        <p:tgtEl>
                                          <p:spTgt spid="286"/>
                                        </p:tgtEl>
                                        <p:attrNameLst>
                                          <p:attrName>style.visibility</p:attrName>
                                        </p:attrNameLst>
                                      </p:cBhvr>
                                      <p:to>
                                        <p:strVal val="visible"/>
                                      </p:to>
                                    </p:set>
                                    <p:animEffect transition="in" filter="fade">
                                      <p:cBhvr>
                                        <p:cTn id="56" dur="1000"/>
                                        <p:tgtEl>
                                          <p:spTgt spid="286"/>
                                        </p:tgtEl>
                                      </p:cBhvr>
                                    </p:animEffect>
                                  </p:childTnLst>
                                </p:cTn>
                              </p:par>
                              <p:par>
                                <p:cTn id="57" presetID="10" presetClass="entr" presetSubtype="0" fill="hold" nodeType="withEffect">
                                  <p:stCondLst>
                                    <p:cond delay="0"/>
                                  </p:stCondLst>
                                  <p:childTnLst>
                                    <p:set>
                                      <p:cBhvr>
                                        <p:cTn id="58" dur="1" fill="hold">
                                          <p:stCondLst>
                                            <p:cond delay="0"/>
                                          </p:stCondLst>
                                        </p:cTn>
                                        <p:tgtEl>
                                          <p:spTgt spid="287"/>
                                        </p:tgtEl>
                                        <p:attrNameLst>
                                          <p:attrName>style.visibility</p:attrName>
                                        </p:attrNameLst>
                                      </p:cBhvr>
                                      <p:to>
                                        <p:strVal val="visible"/>
                                      </p:to>
                                    </p:set>
                                    <p:animEffect transition="in" filter="fade">
                                      <p:cBhvr>
                                        <p:cTn id="59" dur="1000"/>
                                        <p:tgtEl>
                                          <p:spTgt spid="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5"/>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Quick Sort (v1)</a:t>
            </a:r>
            <a:endParaRPr/>
          </a:p>
        </p:txBody>
      </p:sp>
      <p:sp>
        <p:nvSpPr>
          <p:cNvPr id="293" name="Google Shape;293;p25"/>
          <p:cNvSpPr txBox="1"/>
          <p:nvPr/>
        </p:nvSpPr>
        <p:spPr>
          <a:xfrm>
            <a:off x="604033" y="1123520"/>
            <a:ext cx="5650800" cy="2031900"/>
          </a:xfrm>
          <a:prstGeom prst="rect">
            <a:avLst/>
          </a:prstGeom>
          <a:noFill/>
          <a:ln w="9525" cap="flat" cmpd="sng">
            <a:solidFill>
              <a:srgbClr val="4C328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onsolas"/>
                <a:ea typeface="Consolas"/>
                <a:cs typeface="Consolas"/>
                <a:sym typeface="Consolas"/>
              </a:rPr>
              <a:t>quickSort</a:t>
            </a:r>
            <a:r>
              <a:rPr lang="en-US" sz="1400">
                <a:solidFill>
                  <a:schemeClr val="dk1"/>
                </a:solidFill>
                <a:latin typeface="Consolas"/>
                <a:ea typeface="Consolas"/>
                <a:cs typeface="Consolas"/>
                <a:sym typeface="Consolas"/>
              </a:rPr>
              <a:t>(list) {</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a:t>
            </a:r>
            <a:r>
              <a:rPr lang="en-US" sz="1400">
                <a:solidFill>
                  <a:schemeClr val="accent2"/>
                </a:solidFill>
                <a:latin typeface="Consolas"/>
                <a:ea typeface="Consolas"/>
                <a:cs typeface="Consolas"/>
                <a:sym typeface="Consolas"/>
              </a:rPr>
              <a:t>if</a:t>
            </a:r>
            <a:r>
              <a:rPr lang="en-US" sz="1400">
                <a:solidFill>
                  <a:schemeClr val="dk1"/>
                </a:solidFill>
                <a:latin typeface="Consolas"/>
                <a:ea typeface="Consolas"/>
                <a:cs typeface="Consolas"/>
                <a:sym typeface="Consolas"/>
              </a:rPr>
              <a:t> (list.length == </a:t>
            </a:r>
            <a:r>
              <a:rPr lang="en-US" sz="1400">
                <a:solidFill>
                  <a:schemeClr val="accent5"/>
                </a:solidFill>
                <a:latin typeface="Consolas"/>
                <a:ea typeface="Consolas"/>
                <a:cs typeface="Consolas"/>
                <a:sym typeface="Consolas"/>
              </a:rPr>
              <a:t>1</a:t>
            </a:r>
            <a:r>
              <a:rPr lang="en-US" sz="1400">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a:t>
            </a:r>
            <a:r>
              <a:rPr lang="en-US" sz="1400">
                <a:solidFill>
                  <a:schemeClr val="accent2"/>
                </a:solidFill>
                <a:latin typeface="Consolas"/>
                <a:ea typeface="Consolas"/>
                <a:cs typeface="Consolas"/>
                <a:sym typeface="Consolas"/>
              </a:rPr>
              <a:t>return</a:t>
            </a:r>
            <a:r>
              <a:rPr lang="en-US" sz="1400">
                <a:solidFill>
                  <a:schemeClr val="dk1"/>
                </a:solidFill>
                <a:latin typeface="Consolas"/>
                <a:ea typeface="Consolas"/>
                <a:cs typeface="Consolas"/>
                <a:sym typeface="Consolas"/>
              </a:rPr>
              <a:t> list</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a:t>
            </a:r>
            <a:r>
              <a:rPr lang="en-US" sz="1400">
                <a:solidFill>
                  <a:schemeClr val="accent2"/>
                </a:solidFill>
                <a:latin typeface="Consolas"/>
                <a:ea typeface="Consolas"/>
                <a:cs typeface="Consolas"/>
                <a:sym typeface="Consolas"/>
              </a:rPr>
              <a:t>else</a:t>
            </a:r>
            <a:r>
              <a:rPr lang="en-US" sz="1400">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pivot = </a:t>
            </a:r>
            <a:r>
              <a:rPr lang="en-US" sz="1400" b="1">
                <a:solidFill>
                  <a:schemeClr val="dk1"/>
                </a:solidFill>
                <a:latin typeface="Consolas"/>
                <a:ea typeface="Consolas"/>
                <a:cs typeface="Consolas"/>
                <a:sym typeface="Consolas"/>
              </a:rPr>
              <a:t>choosePivot</a:t>
            </a:r>
            <a:r>
              <a:rPr lang="en-US" sz="1400">
                <a:solidFill>
                  <a:schemeClr val="dk1"/>
                </a:solidFill>
                <a:latin typeface="Consolas"/>
                <a:ea typeface="Consolas"/>
                <a:cs typeface="Consolas"/>
                <a:sym typeface="Consolas"/>
              </a:rPr>
              <a:t>(list)</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smallerHalf = </a:t>
            </a:r>
            <a:r>
              <a:rPr lang="en-US" sz="1400" b="1">
                <a:solidFill>
                  <a:schemeClr val="dk1"/>
                </a:solidFill>
                <a:latin typeface="Consolas"/>
                <a:ea typeface="Consolas"/>
                <a:cs typeface="Consolas"/>
                <a:sym typeface="Consolas"/>
              </a:rPr>
              <a:t>quickSort</a:t>
            </a:r>
            <a:r>
              <a:rPr lang="en-US" sz="1400">
                <a:solidFill>
                  <a:schemeClr val="dk1"/>
                </a:solidFill>
                <a:latin typeface="Consolas"/>
                <a:ea typeface="Consolas"/>
                <a:cs typeface="Consolas"/>
                <a:sym typeface="Consolas"/>
              </a:rPr>
              <a:t>(</a:t>
            </a:r>
            <a:r>
              <a:rPr lang="en-US" sz="1400" b="1">
                <a:solidFill>
                  <a:schemeClr val="dk1"/>
                </a:solidFill>
                <a:latin typeface="Consolas"/>
                <a:ea typeface="Consolas"/>
                <a:cs typeface="Consolas"/>
                <a:sym typeface="Consolas"/>
              </a:rPr>
              <a:t>getSmaller</a:t>
            </a:r>
            <a:r>
              <a:rPr lang="en-US" sz="1400">
                <a:solidFill>
                  <a:schemeClr val="dk1"/>
                </a:solidFill>
                <a:latin typeface="Consolas"/>
                <a:ea typeface="Consolas"/>
                <a:cs typeface="Consolas"/>
                <a:sym typeface="Consolas"/>
              </a:rPr>
              <a:t>(pivot, list))</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largerHalf = </a:t>
            </a:r>
            <a:r>
              <a:rPr lang="en-US" sz="1400" b="1">
                <a:solidFill>
                  <a:schemeClr val="dk1"/>
                </a:solidFill>
                <a:latin typeface="Consolas"/>
                <a:ea typeface="Consolas"/>
                <a:cs typeface="Consolas"/>
                <a:sym typeface="Consolas"/>
              </a:rPr>
              <a:t>quickSort</a:t>
            </a:r>
            <a:r>
              <a:rPr lang="en-US" sz="1400">
                <a:solidFill>
                  <a:schemeClr val="dk1"/>
                </a:solidFill>
                <a:latin typeface="Consolas"/>
                <a:ea typeface="Consolas"/>
                <a:cs typeface="Consolas"/>
                <a:sym typeface="Consolas"/>
              </a:rPr>
              <a:t>(</a:t>
            </a:r>
            <a:r>
              <a:rPr lang="en-US" sz="1400" b="1">
                <a:solidFill>
                  <a:schemeClr val="dk1"/>
                </a:solidFill>
                <a:latin typeface="Consolas"/>
                <a:ea typeface="Consolas"/>
                <a:cs typeface="Consolas"/>
                <a:sym typeface="Consolas"/>
              </a:rPr>
              <a:t>getBigger</a:t>
            </a:r>
            <a:r>
              <a:rPr lang="en-US" sz="1400">
                <a:solidFill>
                  <a:schemeClr val="dk1"/>
                </a:solidFill>
                <a:latin typeface="Consolas"/>
                <a:ea typeface="Consolas"/>
                <a:cs typeface="Consolas"/>
                <a:sym typeface="Consolas"/>
              </a:rPr>
              <a:t>(pivot, list))</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a:t>
            </a:r>
            <a:r>
              <a:rPr lang="en-US" sz="1400">
                <a:solidFill>
                  <a:schemeClr val="accent2"/>
                </a:solidFill>
                <a:latin typeface="Consolas"/>
                <a:ea typeface="Consolas"/>
                <a:cs typeface="Consolas"/>
                <a:sym typeface="Consolas"/>
              </a:rPr>
              <a:t>return</a:t>
            </a:r>
            <a:r>
              <a:rPr lang="en-US" sz="1400">
                <a:solidFill>
                  <a:schemeClr val="dk1"/>
                </a:solidFill>
                <a:latin typeface="Consolas"/>
                <a:ea typeface="Consolas"/>
                <a:cs typeface="Consolas"/>
                <a:sym typeface="Consolas"/>
              </a:rPr>
              <a:t> smallerHalf + pivot + largerHalf</a:t>
            </a:r>
            <a:endParaRPr sz="140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a:t>
            </a:r>
            <a:endParaRPr/>
          </a:p>
        </p:txBody>
      </p:sp>
      <p:sp>
        <p:nvSpPr>
          <p:cNvPr id="294" name="Google Shape;294;p25"/>
          <p:cNvSpPr txBox="1"/>
          <p:nvPr/>
        </p:nvSpPr>
        <p:spPr>
          <a:xfrm>
            <a:off x="370118" y="3287765"/>
            <a:ext cx="2118600" cy="28622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Worst case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Best case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Average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Stable?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In-place?</a:t>
            </a:r>
            <a:endParaRPr sz="1800" dirty="0">
              <a:solidFill>
                <a:schemeClr val="dk1"/>
              </a:solidFill>
              <a:latin typeface="Calibri"/>
              <a:ea typeface="Calibri"/>
              <a:cs typeface="Calibri"/>
              <a:sym typeface="Calibri"/>
            </a:endParaRPr>
          </a:p>
        </p:txBody>
      </p:sp>
      <p:sp>
        <p:nvSpPr>
          <p:cNvPr id="295" name="Google Shape;295;p25"/>
          <p:cNvSpPr txBox="1"/>
          <p:nvPr/>
        </p:nvSpPr>
        <p:spPr>
          <a:xfrm>
            <a:off x="1849542" y="5157444"/>
            <a:ext cx="486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No</a:t>
            </a:r>
            <a:endParaRPr/>
          </a:p>
        </p:txBody>
      </p:sp>
      <p:sp>
        <p:nvSpPr>
          <p:cNvPr id="296" name="Google Shape;296;p25"/>
          <p:cNvSpPr txBox="1"/>
          <p:nvPr/>
        </p:nvSpPr>
        <p:spPr>
          <a:xfrm>
            <a:off x="1864241" y="5747597"/>
            <a:ext cx="1559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Can be done!</a:t>
            </a:r>
            <a:endParaRPr dirty="0"/>
          </a:p>
        </p:txBody>
      </p:sp>
      <p:graphicFrame>
        <p:nvGraphicFramePr>
          <p:cNvPr id="298" name="Google Shape;298;p25"/>
          <p:cNvGraphicFramePr/>
          <p:nvPr/>
        </p:nvGraphicFramePr>
        <p:xfrm>
          <a:off x="7077069" y="990845"/>
          <a:ext cx="40319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299" name="Google Shape;299;p25"/>
          <p:cNvGraphicFramePr/>
          <p:nvPr/>
        </p:nvGraphicFramePr>
        <p:xfrm>
          <a:off x="9639459" y="2066963"/>
          <a:ext cx="20159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300" name="Google Shape;300;p25"/>
          <p:cNvGraphicFramePr/>
          <p:nvPr/>
        </p:nvGraphicFramePr>
        <p:xfrm>
          <a:off x="7126900" y="2066963"/>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301" name="Google Shape;301;p25"/>
          <p:cNvGraphicFramePr/>
          <p:nvPr/>
        </p:nvGraphicFramePr>
        <p:xfrm>
          <a:off x="8372062" y="2066963"/>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302" name="Google Shape;302;p25"/>
          <p:cNvCxnSpPr/>
          <p:nvPr/>
        </p:nvCxnSpPr>
        <p:spPr>
          <a:xfrm flipH="1">
            <a:off x="8134723" y="1742960"/>
            <a:ext cx="546600" cy="694800"/>
          </a:xfrm>
          <a:prstGeom prst="straightConnector1">
            <a:avLst/>
          </a:prstGeom>
          <a:noFill/>
          <a:ln w="28575" cap="flat" cmpd="sng">
            <a:solidFill>
              <a:schemeClr val="accent2"/>
            </a:solidFill>
            <a:prstDash val="solid"/>
            <a:round/>
            <a:headEnd type="none" w="sm" len="sm"/>
            <a:tailEnd type="triangle" w="med" len="med"/>
          </a:ln>
        </p:spPr>
      </p:cxnSp>
      <p:cxnSp>
        <p:nvCxnSpPr>
          <p:cNvPr id="303" name="Google Shape;303;p25"/>
          <p:cNvCxnSpPr/>
          <p:nvPr/>
        </p:nvCxnSpPr>
        <p:spPr>
          <a:xfrm>
            <a:off x="8681323" y="1742960"/>
            <a:ext cx="958200" cy="694800"/>
          </a:xfrm>
          <a:prstGeom prst="straightConnector1">
            <a:avLst/>
          </a:prstGeom>
          <a:noFill/>
          <a:ln w="28575" cap="flat" cmpd="sng">
            <a:solidFill>
              <a:schemeClr val="accent2"/>
            </a:solidFill>
            <a:prstDash val="solid"/>
            <a:round/>
            <a:headEnd type="none" w="sm" len="sm"/>
            <a:tailEnd type="triangle" w="med" len="med"/>
          </a:ln>
        </p:spPr>
      </p:cxnSp>
      <p:cxnSp>
        <p:nvCxnSpPr>
          <p:cNvPr id="304" name="Google Shape;304;p25"/>
          <p:cNvCxnSpPr/>
          <p:nvPr/>
        </p:nvCxnSpPr>
        <p:spPr>
          <a:xfrm>
            <a:off x="8681323" y="1742960"/>
            <a:ext cx="0" cy="694800"/>
          </a:xfrm>
          <a:prstGeom prst="straightConnector1">
            <a:avLst/>
          </a:prstGeom>
          <a:noFill/>
          <a:ln w="28575" cap="flat" cmpd="sng">
            <a:solidFill>
              <a:schemeClr val="accent2"/>
            </a:solidFill>
            <a:prstDash val="solid"/>
            <a:round/>
            <a:headEnd type="none" w="sm" len="sm"/>
            <a:tailEnd type="triangle" w="med" len="med"/>
          </a:ln>
        </p:spPr>
      </p:cxnSp>
      <p:grpSp>
        <p:nvGrpSpPr>
          <p:cNvPr id="305" name="Google Shape;305;p25"/>
          <p:cNvGrpSpPr/>
          <p:nvPr/>
        </p:nvGrpSpPr>
        <p:grpSpPr>
          <a:xfrm>
            <a:off x="7101714" y="1013635"/>
            <a:ext cx="950100" cy="859400"/>
            <a:chOff x="5562432" y="861965"/>
            <a:chExt cx="950100" cy="859400"/>
          </a:xfrm>
        </p:grpSpPr>
        <p:sp>
          <p:nvSpPr>
            <p:cNvPr id="306" name="Google Shape;306;p25"/>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7" name="Google Shape;307;p25"/>
            <p:cNvSpPr/>
            <p:nvPr/>
          </p:nvSpPr>
          <p:spPr>
            <a:xfrm>
              <a:off x="5562432" y="861965"/>
              <a:ext cx="9501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grpSp>
        <p:nvGrpSpPr>
          <p:cNvPr id="308" name="Google Shape;308;p25"/>
          <p:cNvGrpSpPr/>
          <p:nvPr/>
        </p:nvGrpSpPr>
        <p:grpSpPr>
          <a:xfrm>
            <a:off x="9662933" y="2080233"/>
            <a:ext cx="950100" cy="859400"/>
            <a:chOff x="5562432" y="861965"/>
            <a:chExt cx="950100" cy="859400"/>
          </a:xfrm>
        </p:grpSpPr>
        <p:sp>
          <p:nvSpPr>
            <p:cNvPr id="309" name="Google Shape;309;p25"/>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0" name="Google Shape;310;p25"/>
            <p:cNvSpPr/>
            <p:nvPr/>
          </p:nvSpPr>
          <p:spPr>
            <a:xfrm>
              <a:off x="5562432" y="861965"/>
              <a:ext cx="9501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graphicFrame>
        <p:nvGraphicFramePr>
          <p:cNvPr id="311" name="Google Shape;311;p25"/>
          <p:cNvGraphicFramePr/>
          <p:nvPr/>
        </p:nvGraphicFramePr>
        <p:xfrm>
          <a:off x="9693820" y="3130050"/>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312" name="Google Shape;312;p25"/>
          <p:cNvGraphicFramePr/>
          <p:nvPr/>
        </p:nvGraphicFramePr>
        <p:xfrm>
          <a:off x="10878181" y="3130050"/>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313" name="Google Shape;313;p25"/>
          <p:cNvCxnSpPr/>
          <p:nvPr/>
        </p:nvCxnSpPr>
        <p:spPr>
          <a:xfrm>
            <a:off x="10583629" y="2824754"/>
            <a:ext cx="293100" cy="694800"/>
          </a:xfrm>
          <a:prstGeom prst="straightConnector1">
            <a:avLst/>
          </a:prstGeom>
          <a:noFill/>
          <a:ln w="28575" cap="flat" cmpd="sng">
            <a:solidFill>
              <a:schemeClr val="accent2"/>
            </a:solidFill>
            <a:prstDash val="solid"/>
            <a:round/>
            <a:headEnd type="none" w="sm" len="sm"/>
            <a:tailEnd type="triangle" w="med" len="med"/>
          </a:ln>
        </p:spPr>
      </p:cxnSp>
      <p:cxnSp>
        <p:nvCxnSpPr>
          <p:cNvPr id="314" name="Google Shape;314;p25"/>
          <p:cNvCxnSpPr/>
          <p:nvPr/>
        </p:nvCxnSpPr>
        <p:spPr>
          <a:xfrm>
            <a:off x="10583629" y="2824754"/>
            <a:ext cx="0" cy="694800"/>
          </a:xfrm>
          <a:prstGeom prst="straightConnector1">
            <a:avLst/>
          </a:prstGeom>
          <a:noFill/>
          <a:ln w="28575" cap="flat" cmpd="sng">
            <a:solidFill>
              <a:schemeClr val="accent2"/>
            </a:solidFill>
            <a:prstDash val="solid"/>
            <a:round/>
            <a:headEnd type="none" w="sm" len="sm"/>
            <a:tailEnd type="triangle" w="med" len="med"/>
          </a:ln>
        </p:spPr>
      </p:cxnSp>
      <p:sp>
        <p:nvSpPr>
          <p:cNvPr id="315" name="Google Shape;315;p25"/>
          <p:cNvSpPr txBox="1"/>
          <p:nvPr/>
        </p:nvSpPr>
        <p:spPr>
          <a:xfrm>
            <a:off x="2488583" y="3109975"/>
            <a:ext cx="3588300" cy="710100"/>
          </a:xfrm>
          <a:prstGeom prst="rect">
            <a:avLst/>
          </a:prstGeom>
          <a:blipFill rotWithShape="1">
            <a:blip r:embed="rId3">
              <a:alphaModFix/>
            </a:blip>
            <a:stretch>
              <a:fillRect l="-6359" t="-198144" b="-2872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16" name="Google Shape;316;p25"/>
          <p:cNvSpPr txBox="1"/>
          <p:nvPr/>
        </p:nvSpPr>
        <p:spPr>
          <a:xfrm>
            <a:off x="2346151" y="3807310"/>
            <a:ext cx="3588300" cy="976500"/>
          </a:xfrm>
          <a:prstGeom prst="rect">
            <a:avLst/>
          </a:prstGeom>
          <a:blipFill rotWithShape="1">
            <a:blip r:embed="rId4">
              <a:alphaModFix/>
            </a:blip>
            <a:stretch>
              <a:fillRect l="-18019" t="-205171" b="-29478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aphicFrame>
        <p:nvGraphicFramePr>
          <p:cNvPr id="317" name="Google Shape;317;p25"/>
          <p:cNvGraphicFramePr/>
          <p:nvPr/>
        </p:nvGraphicFramePr>
        <p:xfrm>
          <a:off x="7101714" y="5022697"/>
          <a:ext cx="40319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318" name="Google Shape;318;p25"/>
          <p:cNvGraphicFramePr/>
          <p:nvPr/>
        </p:nvGraphicFramePr>
        <p:xfrm>
          <a:off x="9637904" y="4104398"/>
          <a:ext cx="20159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cxnSp>
        <p:nvCxnSpPr>
          <p:cNvPr id="319" name="Google Shape;319;p25"/>
          <p:cNvCxnSpPr/>
          <p:nvPr/>
        </p:nvCxnSpPr>
        <p:spPr>
          <a:xfrm>
            <a:off x="10582312" y="3871731"/>
            <a:ext cx="119400" cy="603600"/>
          </a:xfrm>
          <a:prstGeom prst="straightConnector1">
            <a:avLst/>
          </a:prstGeom>
          <a:noFill/>
          <a:ln w="28575" cap="flat" cmpd="sng">
            <a:solidFill>
              <a:schemeClr val="accent3"/>
            </a:solidFill>
            <a:prstDash val="solid"/>
            <a:round/>
            <a:headEnd type="none" w="sm" len="sm"/>
            <a:tailEnd type="triangle" w="med" len="med"/>
          </a:ln>
        </p:spPr>
      </p:cxnSp>
      <p:cxnSp>
        <p:nvCxnSpPr>
          <p:cNvPr id="320" name="Google Shape;320;p25"/>
          <p:cNvCxnSpPr/>
          <p:nvPr/>
        </p:nvCxnSpPr>
        <p:spPr>
          <a:xfrm flipH="1">
            <a:off x="10751465" y="3871730"/>
            <a:ext cx="125400" cy="603600"/>
          </a:xfrm>
          <a:prstGeom prst="straightConnector1">
            <a:avLst/>
          </a:prstGeom>
          <a:noFill/>
          <a:ln w="28575" cap="flat" cmpd="sng">
            <a:solidFill>
              <a:schemeClr val="accent3"/>
            </a:solidFill>
            <a:prstDash val="solid"/>
            <a:round/>
            <a:headEnd type="none" w="sm" len="sm"/>
            <a:tailEnd type="triangle" w="med" len="med"/>
          </a:ln>
        </p:spPr>
      </p:cxnSp>
      <p:cxnSp>
        <p:nvCxnSpPr>
          <p:cNvPr id="321" name="Google Shape;321;p25"/>
          <p:cNvCxnSpPr/>
          <p:nvPr/>
        </p:nvCxnSpPr>
        <p:spPr>
          <a:xfrm>
            <a:off x="8681764" y="2824754"/>
            <a:ext cx="0" cy="2568900"/>
          </a:xfrm>
          <a:prstGeom prst="straightConnector1">
            <a:avLst/>
          </a:prstGeom>
          <a:noFill/>
          <a:ln w="28575" cap="flat" cmpd="sng">
            <a:solidFill>
              <a:schemeClr val="accent3"/>
            </a:solidFill>
            <a:prstDash val="solid"/>
            <a:round/>
            <a:headEnd type="none" w="sm" len="sm"/>
            <a:tailEnd type="triangle" w="med" len="med"/>
          </a:ln>
        </p:spPr>
      </p:cxnSp>
      <p:cxnSp>
        <p:nvCxnSpPr>
          <p:cNvPr id="322" name="Google Shape;322;p25"/>
          <p:cNvCxnSpPr/>
          <p:nvPr/>
        </p:nvCxnSpPr>
        <p:spPr>
          <a:xfrm flipH="1">
            <a:off x="9925510" y="4846078"/>
            <a:ext cx="125400" cy="603600"/>
          </a:xfrm>
          <a:prstGeom prst="straightConnector1">
            <a:avLst/>
          </a:prstGeom>
          <a:noFill/>
          <a:ln w="28575" cap="flat" cmpd="sng">
            <a:solidFill>
              <a:schemeClr val="accent3"/>
            </a:solidFill>
            <a:prstDash val="solid"/>
            <a:round/>
            <a:headEnd type="none" w="sm" len="sm"/>
            <a:tailEnd type="triangle" w="med" len="med"/>
          </a:ln>
        </p:spPr>
      </p:cxnSp>
      <p:cxnSp>
        <p:nvCxnSpPr>
          <p:cNvPr id="323" name="Google Shape;323;p25"/>
          <p:cNvCxnSpPr/>
          <p:nvPr/>
        </p:nvCxnSpPr>
        <p:spPr>
          <a:xfrm>
            <a:off x="8051700" y="2820006"/>
            <a:ext cx="0" cy="2573400"/>
          </a:xfrm>
          <a:prstGeom prst="straightConnector1">
            <a:avLst/>
          </a:prstGeom>
          <a:noFill/>
          <a:ln w="28575" cap="flat" cmpd="sng">
            <a:solidFill>
              <a:schemeClr val="accent3"/>
            </a:solidFill>
            <a:prstDash val="solid"/>
            <a:round/>
            <a:headEnd type="none" w="sm" len="sm"/>
            <a:tailEnd type="triangle" w="med" len="med"/>
          </a:ln>
        </p:spPr>
      </p:cxnSp>
      <p:sp>
        <p:nvSpPr>
          <p:cNvPr id="324" name="Google Shape;324;p25"/>
          <p:cNvSpPr txBox="1"/>
          <p:nvPr/>
        </p:nvSpPr>
        <p:spPr>
          <a:xfrm>
            <a:off x="6014133" y="3287765"/>
            <a:ext cx="1062300" cy="369300"/>
          </a:xfrm>
          <a:prstGeom prst="rect">
            <a:avLst/>
          </a:prstGeom>
          <a:blipFill rotWithShape="1">
            <a:blip r:embed="rId5">
              <a:alphaModFix/>
            </a:blip>
            <a:stretch>
              <a:fillRect b="-1723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25" name="Google Shape;325;p25"/>
          <p:cNvSpPr txBox="1"/>
          <p:nvPr/>
        </p:nvSpPr>
        <p:spPr>
          <a:xfrm>
            <a:off x="6015758" y="4110910"/>
            <a:ext cx="1467000" cy="369300"/>
          </a:xfrm>
          <a:prstGeom prst="rect">
            <a:avLst/>
          </a:prstGeom>
          <a:blipFill rotWithShape="1">
            <a:blip r:embed="rId6">
              <a:alphaModFix/>
            </a:blip>
            <a:stretch>
              <a:fillRect b="-1378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26" name="Google Shape;326;p25"/>
          <p:cNvSpPr txBox="1"/>
          <p:nvPr/>
        </p:nvSpPr>
        <p:spPr>
          <a:xfrm>
            <a:off x="7076347" y="301698"/>
            <a:ext cx="41331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Worst case: Pivot only chops off one value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Best case: Pivot divides each array in half</a:t>
            </a:r>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96CB0D1-A4D6-345B-F045-517E1D0D4472}"/>
                  </a:ext>
                </a:extLst>
              </p:cNvPr>
              <p:cNvSpPr txBox="1"/>
              <p:nvPr/>
            </p:nvSpPr>
            <p:spPr>
              <a:xfrm>
                <a:off x="2484874" y="4653897"/>
                <a:ext cx="3457165" cy="369332"/>
              </a:xfrm>
              <a:prstGeom prst="rect">
                <a:avLst/>
              </a:prstGeom>
              <a:noFill/>
            </p:spPr>
            <p:txBody>
              <a:bodyPr wrap="none" rtlCol="0">
                <a:spAutoFit/>
              </a:bodyPr>
              <a:lstStyle/>
              <a:p>
                <a14:m>
                  <m:oMath xmlns:m="http://schemas.openxmlformats.org/officeDocument/2006/math">
                    <m:r>
                      <a:rPr lang="en-GB" sz="1800" b="0" i="1" smtClean="0">
                        <a:latin typeface="Cambria Math" panose="02040503050406030204" pitchFamily="18" charset="0"/>
                      </a:rPr>
                      <m:t>𝑂</m:t>
                    </m:r>
                    <m:r>
                      <a:rPr lang="en-GB" sz="1800" b="0" i="1" smtClean="0">
                        <a:latin typeface="Cambria Math" panose="02040503050406030204" pitchFamily="18" charset="0"/>
                      </a:rPr>
                      <m:t>(</m:t>
                    </m:r>
                    <m:r>
                      <a:rPr lang="en-GB" sz="1800" b="0" i="1" smtClean="0">
                        <a:latin typeface="Cambria Math" panose="02040503050406030204" pitchFamily="18" charset="0"/>
                      </a:rPr>
                      <m:t>𝑛</m:t>
                    </m:r>
                    <m:func>
                      <m:funcPr>
                        <m:ctrlPr>
                          <a:rPr lang="en-GB" sz="1800" b="0" i="1" smtClean="0">
                            <a:latin typeface="Cambria Math" panose="02040503050406030204" pitchFamily="18" charset="0"/>
                          </a:rPr>
                        </m:ctrlPr>
                      </m:funcPr>
                      <m:fName>
                        <m:r>
                          <m:rPr>
                            <m:sty m:val="p"/>
                          </m:rPr>
                          <a:rPr lang="en-GB" sz="1800" b="0" i="0" smtClean="0">
                            <a:latin typeface="Cambria Math" panose="02040503050406030204" pitchFamily="18" charset="0"/>
                          </a:rPr>
                          <m:t>log</m:t>
                        </m:r>
                      </m:fName>
                      <m:e>
                        <m:r>
                          <a:rPr lang="en-GB" sz="1800" b="0" i="1" smtClean="0">
                            <a:latin typeface="Cambria Math" panose="02040503050406030204" pitchFamily="18" charset="0"/>
                          </a:rPr>
                          <m:t>𝑛</m:t>
                        </m:r>
                      </m:e>
                    </m:func>
                    <m:r>
                      <a:rPr lang="en-GB" sz="1800" b="0" i="1" smtClean="0">
                        <a:latin typeface="Cambria Math" panose="02040503050406030204" pitchFamily="18" charset="0"/>
                      </a:rPr>
                      <m:t>)</m:t>
                    </m:r>
                  </m:oMath>
                </a14:m>
                <a:r>
                  <a:rPr lang="en-GB" sz="1800" dirty="0"/>
                  <a:t> </a:t>
                </a:r>
                <a:r>
                  <a:rPr lang="en-GB" sz="1800" dirty="0">
                    <a:latin typeface="Calibri" panose="020F0502020204030204" pitchFamily="34" charset="0"/>
                    <a:ea typeface="Calibri" panose="020F0502020204030204" pitchFamily="34" charset="0"/>
                    <a:cs typeface="Calibri" panose="020F0502020204030204" pitchFamily="34" charset="0"/>
                  </a:rPr>
                  <a:t>(non-trivial derivation)</a:t>
                </a:r>
                <a:endParaRPr lang="en-SE"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 name="TextBox 1">
                <a:extLst>
                  <a:ext uri="{FF2B5EF4-FFF2-40B4-BE49-F238E27FC236}">
                    <a16:creationId xmlns:a16="http://schemas.microsoft.com/office/drawing/2014/main" id="{996CB0D1-A4D6-345B-F045-517E1D0D4472}"/>
                  </a:ext>
                </a:extLst>
              </p:cNvPr>
              <p:cNvSpPr txBox="1">
                <a:spLocks noRot="1" noChangeAspect="1" noMove="1" noResize="1" noEditPoints="1" noAdjustHandles="1" noChangeArrowheads="1" noChangeShapeType="1" noTextEdit="1"/>
              </p:cNvSpPr>
              <p:nvPr/>
            </p:nvSpPr>
            <p:spPr>
              <a:xfrm>
                <a:off x="2484874" y="4653897"/>
                <a:ext cx="3457165" cy="369332"/>
              </a:xfrm>
              <a:prstGeom prst="rect">
                <a:avLst/>
              </a:prstGeom>
              <a:blipFill>
                <a:blip r:embed="rId7"/>
                <a:stretch>
                  <a:fillRect t="-8197" b="-24590"/>
                </a:stretch>
              </a:blipFill>
            </p:spPr>
            <p:txBody>
              <a:bodyPr/>
              <a:lstStyle/>
              <a:p>
                <a:r>
                  <a:rPr lang="en-SE">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2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2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9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1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26">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26">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24"/>
                                        </p:tgtEl>
                                        <p:attrNameLst>
                                          <p:attrName>style.visibility</p:attrName>
                                        </p:attrNameLst>
                                      </p:cBhvr>
                                      <p:to>
                                        <p:strVal val="visible"/>
                                      </p:to>
                                    </p:set>
                                    <p:animEffect transition="in" filter="fade">
                                      <p:cBhvr>
                                        <p:cTn id="69" dur="500"/>
                                        <p:tgtEl>
                                          <p:spTgt spid="324"/>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1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25"/>
                                        </p:tgtEl>
                                        <p:attrNameLst>
                                          <p:attrName>style.visibility</p:attrName>
                                        </p:attrNameLst>
                                      </p:cBhvr>
                                      <p:to>
                                        <p:strVal val="visible"/>
                                      </p:to>
                                    </p:set>
                                    <p:animEffect transition="in" filter="fade">
                                      <p:cBhvr>
                                        <p:cTn id="78" dur="500"/>
                                        <p:tgtEl>
                                          <p:spTgt spid="325"/>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295"/>
                                        </p:tgtEl>
                                        <p:attrNameLst>
                                          <p:attrName>style.visibility</p:attrName>
                                        </p:attrNameLst>
                                      </p:cBhvr>
                                      <p:to>
                                        <p:strVal val="visible"/>
                                      </p:to>
                                    </p:set>
                                    <p:animEffect transition="in" filter="fade">
                                      <p:cBhvr>
                                        <p:cTn id="87" dur="500"/>
                                        <p:tgtEl>
                                          <p:spTgt spid="29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296"/>
                                        </p:tgtEl>
                                        <p:attrNameLst>
                                          <p:attrName>style.visibility</p:attrName>
                                        </p:attrNameLst>
                                      </p:cBhvr>
                                      <p:to>
                                        <p:strVal val="visible"/>
                                      </p:to>
                                    </p:set>
                                    <p:animEffect transition="in" filter="fade">
                                      <p:cBhvr>
                                        <p:cTn id="92"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6"/>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Can we do better?</a:t>
            </a:r>
            <a:endParaRPr/>
          </a:p>
        </p:txBody>
      </p:sp>
      <p:sp>
        <p:nvSpPr>
          <p:cNvPr id="333" name="Google Shape;333;p26"/>
          <p:cNvSpPr txBox="1">
            <a:spLocks noGrp="1"/>
          </p:cNvSpPr>
          <p:nvPr>
            <p:ph type="body" idx="1"/>
          </p:nvPr>
        </p:nvSpPr>
        <p:spPr>
          <a:xfrm>
            <a:off x="746175" y="1568275"/>
            <a:ext cx="9371700" cy="46542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dirty="0"/>
              <a:t>How to avoid hitting the worst case?</a:t>
            </a:r>
            <a:endParaRPr dirty="0"/>
          </a:p>
          <a:p>
            <a:pPr marL="457200" lvl="0" indent="-368300" algn="l" rtl="0">
              <a:lnSpc>
                <a:spcPct val="90000"/>
              </a:lnSpc>
              <a:spcBef>
                <a:spcPts val="400"/>
              </a:spcBef>
              <a:spcAft>
                <a:spcPts val="0"/>
              </a:spcAft>
              <a:buSzPts val="2200"/>
              <a:buChar char="●"/>
            </a:pPr>
            <a:r>
              <a:rPr lang="en-US" sz="2200" dirty="0"/>
              <a:t>It depends on pivot selection. If the pivot divides each array in half, we get better behavior</a:t>
            </a:r>
            <a:endParaRPr sz="2200" dirty="0"/>
          </a:p>
          <a:p>
            <a:pPr marL="265176" lvl="1" indent="-22859" algn="l" rtl="0">
              <a:lnSpc>
                <a:spcPct val="90000"/>
              </a:lnSpc>
              <a:spcBef>
                <a:spcPts val="600"/>
              </a:spcBef>
              <a:spcAft>
                <a:spcPts val="0"/>
              </a:spcAft>
              <a:buSzPts val="1800"/>
              <a:buNone/>
            </a:pPr>
            <a:endParaRPr dirty="0"/>
          </a:p>
          <a:p>
            <a:pPr marL="0" lvl="0" indent="0" algn="l" rtl="0">
              <a:lnSpc>
                <a:spcPct val="90000"/>
              </a:lnSpc>
              <a:spcBef>
                <a:spcPts val="1600"/>
              </a:spcBef>
              <a:spcAft>
                <a:spcPts val="0"/>
              </a:spcAft>
              <a:buNone/>
            </a:pPr>
            <a:r>
              <a:rPr lang="en-US" dirty="0"/>
              <a:t>Here are four options for finding a pivot. What are the tradeoffs?</a:t>
            </a:r>
            <a:endParaRPr dirty="0"/>
          </a:p>
          <a:p>
            <a:pPr marL="457200" lvl="0" indent="-368300" algn="l" rtl="0">
              <a:lnSpc>
                <a:spcPct val="90000"/>
              </a:lnSpc>
              <a:spcBef>
                <a:spcPts val="400"/>
              </a:spcBef>
              <a:spcAft>
                <a:spcPts val="0"/>
              </a:spcAft>
              <a:buSzPts val="2200"/>
              <a:buChar char="●"/>
            </a:pPr>
            <a:r>
              <a:rPr lang="en-US" sz="2200" dirty="0"/>
              <a:t>Just take the first element</a:t>
            </a:r>
            <a:endParaRPr dirty="0"/>
          </a:p>
          <a:p>
            <a:pPr marL="457200" lvl="0" indent="-368300" algn="l" rtl="0">
              <a:lnSpc>
                <a:spcPct val="90000"/>
              </a:lnSpc>
              <a:spcBef>
                <a:spcPts val="0"/>
              </a:spcBef>
              <a:spcAft>
                <a:spcPts val="0"/>
              </a:spcAft>
              <a:buSzPts val="2200"/>
              <a:buChar char="●"/>
            </a:pPr>
            <a:r>
              <a:rPr lang="en-US" sz="2200" dirty="0"/>
              <a:t>Take the median of the full array</a:t>
            </a:r>
            <a:endParaRPr dirty="0"/>
          </a:p>
          <a:p>
            <a:pPr marL="457200" lvl="0" indent="-368300" algn="l" rtl="0">
              <a:lnSpc>
                <a:spcPct val="90000"/>
              </a:lnSpc>
              <a:spcBef>
                <a:spcPts val="0"/>
              </a:spcBef>
              <a:spcAft>
                <a:spcPts val="0"/>
              </a:spcAft>
              <a:buSzPts val="2200"/>
              <a:buChar char="●"/>
            </a:pPr>
            <a:r>
              <a:rPr lang="en-US" sz="2200" dirty="0"/>
              <a:t>Take the median of the first, last, and middle element</a:t>
            </a:r>
            <a:endParaRPr dirty="0"/>
          </a:p>
          <a:p>
            <a:pPr marL="457200" lvl="0" indent="-368300" algn="l" rtl="0">
              <a:lnSpc>
                <a:spcPct val="90000"/>
              </a:lnSpc>
              <a:spcBef>
                <a:spcPts val="0"/>
              </a:spcBef>
              <a:spcAft>
                <a:spcPts val="0"/>
              </a:spcAft>
              <a:buSzPts val="2200"/>
              <a:buChar char="●"/>
            </a:pPr>
            <a:r>
              <a:rPr lang="en-US" sz="2200" dirty="0"/>
              <a:t>Pick a random element</a:t>
            </a:r>
            <a:endParaRPr dirty="0"/>
          </a:p>
          <a:p>
            <a:pPr marL="0" lvl="0" indent="0" algn="l" rtl="0">
              <a:lnSpc>
                <a:spcPct val="90000"/>
              </a:lnSpc>
              <a:spcBef>
                <a:spcPts val="1600"/>
              </a:spcBef>
              <a:spcAft>
                <a:spcPts val="0"/>
              </a:spcAft>
              <a:buSzPts val="2200"/>
              <a:buNone/>
            </a:pPr>
            <a:endParaRPr dirty="0"/>
          </a:p>
          <a:p>
            <a:pPr marL="0" lvl="0" indent="0" algn="l" rtl="0">
              <a:lnSpc>
                <a:spcPct val="90000"/>
              </a:lnSpc>
              <a:spcBef>
                <a:spcPts val="1400"/>
              </a:spcBef>
              <a:spcAft>
                <a:spcPts val="0"/>
              </a:spcAft>
              <a:buSzPts val="2200"/>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7"/>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Strategies for Choosing a Pivot</a:t>
            </a:r>
            <a:endParaRPr/>
          </a:p>
        </p:txBody>
      </p:sp>
      <p:pic>
        <p:nvPicPr>
          <p:cNvPr id="339" name="Google Shape;339;p27" descr="Welcome - Advantage Awards and Engraving"/>
          <p:cNvPicPr preferRelativeResize="0"/>
          <p:nvPr/>
        </p:nvPicPr>
        <p:blipFill rotWithShape="1">
          <a:blip r:embed="rId3">
            <a:alphaModFix/>
          </a:blip>
          <a:srcRect/>
          <a:stretch/>
        </p:blipFill>
        <p:spPr>
          <a:xfrm>
            <a:off x="10445564" y="4021563"/>
            <a:ext cx="1147208" cy="998376"/>
          </a:xfrm>
          <a:prstGeom prst="rect">
            <a:avLst/>
          </a:prstGeom>
          <a:noFill/>
          <a:ln>
            <a:noFill/>
          </a:ln>
        </p:spPr>
      </p:pic>
      <p:sp>
        <p:nvSpPr>
          <p:cNvPr id="340" name="Google Shape;340;p27"/>
          <p:cNvSpPr txBox="1"/>
          <p:nvPr/>
        </p:nvSpPr>
        <p:spPr>
          <a:xfrm>
            <a:off x="9841526" y="3752875"/>
            <a:ext cx="2355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4C3282"/>
                </a:solidFill>
                <a:latin typeface="Quattrocento Sans"/>
                <a:ea typeface="Quattrocento Sans"/>
                <a:cs typeface="Quattrocento Sans"/>
                <a:sym typeface="Quattrocento Sans"/>
              </a:rPr>
              <a:t>Most commonly used</a:t>
            </a:r>
            <a:endParaRPr dirty="0">
              <a:solidFill>
                <a:srgbClr val="4C3282"/>
              </a:solidFill>
              <a:latin typeface="Quattrocento Sans"/>
              <a:ea typeface="Quattrocento Sans"/>
              <a:cs typeface="Quattrocento Sans"/>
              <a:sym typeface="Quattrocento Sans"/>
            </a:endParaRPr>
          </a:p>
        </p:txBody>
      </p:sp>
      <p:sp>
        <p:nvSpPr>
          <p:cNvPr id="341" name="Google Shape;341;p27"/>
          <p:cNvSpPr txBox="1"/>
          <p:nvPr/>
        </p:nvSpPr>
        <p:spPr>
          <a:xfrm>
            <a:off x="648550" y="1250550"/>
            <a:ext cx="9786600" cy="500133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Quattrocento Sans"/>
                <a:ea typeface="Quattrocento Sans"/>
                <a:cs typeface="Quattrocento Sans"/>
                <a:sym typeface="Quattrocento Sans"/>
              </a:rPr>
              <a:t>Just take the first element</a:t>
            </a:r>
            <a:endParaRPr sz="2200" dirty="0">
              <a:latin typeface="Quattrocento Sans"/>
              <a:ea typeface="Quattrocento Sans"/>
              <a:cs typeface="Quattrocento Sans"/>
              <a:sym typeface="Quattrocento Sans"/>
            </a:endParaRPr>
          </a:p>
          <a:p>
            <a:pPr marL="457200" lvl="0" indent="-355600" algn="l" rtl="0">
              <a:spcBef>
                <a:spcPts val="0"/>
              </a:spcBef>
              <a:spcAft>
                <a:spcPts val="0"/>
              </a:spcAft>
              <a:buClr>
                <a:srgbClr val="4C3282"/>
              </a:buClr>
              <a:buSzPts val="2000"/>
              <a:buFont typeface="Quattrocento Sans"/>
              <a:buChar char="●"/>
            </a:pPr>
            <a:r>
              <a:rPr lang="en-US" sz="2000" dirty="0">
                <a:latin typeface="Quattrocento Sans"/>
                <a:ea typeface="Quattrocento Sans"/>
                <a:cs typeface="Quattrocento Sans"/>
                <a:sym typeface="Quattrocento Sans"/>
              </a:rPr>
              <a:t>Very fast!</a:t>
            </a:r>
            <a:endParaRPr sz="2000" dirty="0">
              <a:latin typeface="Quattrocento Sans"/>
              <a:ea typeface="Quattrocento Sans"/>
              <a:cs typeface="Quattrocento Sans"/>
              <a:sym typeface="Quattrocento Sans"/>
            </a:endParaRPr>
          </a:p>
          <a:p>
            <a:pPr marL="457200" lvl="0" indent="-355600" algn="l" rtl="0">
              <a:spcBef>
                <a:spcPts val="0"/>
              </a:spcBef>
              <a:spcAft>
                <a:spcPts val="0"/>
              </a:spcAft>
              <a:buClr>
                <a:srgbClr val="4C3282"/>
              </a:buClr>
              <a:buSzPts val="2000"/>
              <a:buFont typeface="Quattrocento Sans"/>
              <a:buChar char="●"/>
            </a:pPr>
            <a:r>
              <a:rPr lang="en-US" sz="2000" dirty="0">
                <a:latin typeface="Quattrocento Sans"/>
                <a:ea typeface="Quattrocento Sans"/>
                <a:cs typeface="Quattrocento Sans"/>
                <a:sym typeface="Quattrocento Sans"/>
              </a:rPr>
              <a:t>But has worst case: for example, sorted lists have Ω(</a:t>
            </a:r>
            <a:r>
              <a:rPr lang="en-US" sz="2000" i="1" dirty="0">
                <a:latin typeface="Quattrocento Sans"/>
                <a:ea typeface="Quattrocento Sans"/>
                <a:cs typeface="Quattrocento Sans"/>
                <a:sym typeface="Quattrocento Sans"/>
              </a:rPr>
              <a:t>n</a:t>
            </a:r>
            <a:r>
              <a:rPr lang="en-US" sz="2000" dirty="0">
                <a:latin typeface="Quattrocento Sans"/>
                <a:ea typeface="Quattrocento Sans"/>
                <a:cs typeface="Quattrocento Sans"/>
                <a:sym typeface="Quattrocento Sans"/>
              </a:rPr>
              <a:t>²) behavior</a:t>
            </a:r>
            <a:endParaRPr sz="2000" dirty="0">
              <a:latin typeface="Quattrocento Sans"/>
              <a:ea typeface="Quattrocento Sans"/>
              <a:cs typeface="Quattrocento Sans"/>
              <a:sym typeface="Quattrocento Sans"/>
            </a:endParaRPr>
          </a:p>
          <a:p>
            <a:pPr marL="0" lvl="0" indent="0" algn="l" rtl="0">
              <a:spcBef>
                <a:spcPts val="1000"/>
              </a:spcBef>
              <a:spcAft>
                <a:spcPts val="0"/>
              </a:spcAft>
              <a:buNone/>
            </a:pPr>
            <a:r>
              <a:rPr lang="en-US" sz="2200" dirty="0">
                <a:latin typeface="Quattrocento Sans"/>
                <a:ea typeface="Quattrocento Sans"/>
                <a:cs typeface="Quattrocento Sans"/>
                <a:sym typeface="Quattrocento Sans"/>
              </a:rPr>
              <a:t>Take the median of the full array</a:t>
            </a:r>
            <a:endParaRPr sz="2200" dirty="0">
              <a:latin typeface="Quattrocento Sans"/>
              <a:ea typeface="Quattrocento Sans"/>
              <a:cs typeface="Quattrocento Sans"/>
              <a:sym typeface="Quattrocento Sans"/>
            </a:endParaRPr>
          </a:p>
          <a:p>
            <a:pPr marL="457200" lvl="0" indent="-355600" algn="l" rtl="0">
              <a:spcBef>
                <a:spcPts val="0"/>
              </a:spcBef>
              <a:spcAft>
                <a:spcPts val="0"/>
              </a:spcAft>
              <a:buClr>
                <a:srgbClr val="4C3282"/>
              </a:buClr>
              <a:buSzPts val="2000"/>
              <a:buFont typeface="Quattrocento Sans"/>
              <a:buChar char="●"/>
            </a:pPr>
            <a:r>
              <a:rPr lang="en-US" sz="2000" dirty="0">
                <a:latin typeface="Quattrocento Sans"/>
                <a:ea typeface="Quattrocento Sans"/>
                <a:cs typeface="Quattrocento Sans"/>
                <a:sym typeface="Quattrocento Sans"/>
              </a:rPr>
              <a:t>Can find the median in O(</a:t>
            </a:r>
            <a:r>
              <a:rPr lang="en-US" sz="2000" i="1" dirty="0">
                <a:latin typeface="Quattrocento Sans"/>
                <a:ea typeface="Quattrocento Sans"/>
                <a:cs typeface="Quattrocento Sans"/>
                <a:sym typeface="Quattrocento Sans"/>
              </a:rPr>
              <a:t>n</a:t>
            </a:r>
            <a:r>
              <a:rPr lang="en-US" sz="2000" dirty="0">
                <a:latin typeface="Quattrocento Sans"/>
                <a:ea typeface="Quattrocento Sans"/>
                <a:cs typeface="Quattrocento Sans"/>
                <a:sym typeface="Quattrocento Sans"/>
              </a:rPr>
              <a:t>) time (</a:t>
            </a:r>
            <a:r>
              <a:rPr lang="en-US" sz="2000" dirty="0" err="1">
                <a:latin typeface="Quattrocento Sans"/>
                <a:ea typeface="Quattrocento Sans"/>
                <a:cs typeface="Quattrocento Sans"/>
                <a:sym typeface="Quattrocento Sans"/>
              </a:rPr>
              <a:t>QuickSelect</a:t>
            </a:r>
            <a:r>
              <a:rPr lang="en-US" sz="2000" dirty="0">
                <a:latin typeface="Quattrocento Sans"/>
                <a:ea typeface="Quattrocento Sans"/>
                <a:cs typeface="Quattrocento Sans"/>
                <a:sym typeface="Quattrocento Sans"/>
              </a:rPr>
              <a:t>). It’s </a:t>
            </a:r>
            <a:r>
              <a:rPr lang="en-US" sz="2000" b="1" dirty="0">
                <a:latin typeface="Quattrocento Sans"/>
                <a:ea typeface="Quattrocento Sans"/>
                <a:cs typeface="Quattrocento Sans"/>
                <a:sym typeface="Quattrocento Sans"/>
              </a:rPr>
              <a:t>complicated</a:t>
            </a:r>
            <a:endParaRPr sz="2000" dirty="0">
              <a:latin typeface="Quattrocento Sans"/>
              <a:ea typeface="Quattrocento Sans"/>
              <a:cs typeface="Quattrocento Sans"/>
              <a:sym typeface="Quattrocento Sans"/>
            </a:endParaRPr>
          </a:p>
          <a:p>
            <a:pPr marL="457200" lvl="0" indent="-355600" algn="l" rtl="0">
              <a:spcBef>
                <a:spcPts val="0"/>
              </a:spcBef>
              <a:spcAft>
                <a:spcPts val="0"/>
              </a:spcAft>
              <a:buClr>
                <a:srgbClr val="4C3282"/>
              </a:buClr>
              <a:buSzPts val="2000"/>
              <a:buFont typeface="Quattrocento Sans"/>
              <a:buChar char="●"/>
            </a:pPr>
            <a:r>
              <a:rPr lang="en-US" sz="2000" dirty="0">
                <a:latin typeface="Quattrocento Sans"/>
                <a:ea typeface="Quattrocento Sans"/>
                <a:cs typeface="Quattrocento Sans"/>
                <a:sym typeface="Quattrocento Sans"/>
              </a:rPr>
              <a:t>Worst case is O(</a:t>
            </a:r>
            <a:r>
              <a:rPr lang="en-US" sz="2000" i="1" dirty="0">
                <a:latin typeface="Quattrocento Sans"/>
                <a:ea typeface="Quattrocento Sans"/>
                <a:cs typeface="Quattrocento Sans"/>
                <a:sym typeface="Quattrocento Sans"/>
              </a:rPr>
              <a:t>n log n</a:t>
            </a:r>
            <a:r>
              <a:rPr lang="en-US" sz="2000" dirty="0">
                <a:latin typeface="Quattrocento Sans"/>
                <a:ea typeface="Quattrocento Sans"/>
                <a:cs typeface="Quattrocento Sans"/>
                <a:sym typeface="Quattrocento Sans"/>
              </a:rPr>
              <a:t>) … but the constant factors are large. No one does quicksort this way.</a:t>
            </a:r>
            <a:endParaRPr sz="2000" dirty="0">
              <a:latin typeface="Quattrocento Sans"/>
              <a:ea typeface="Quattrocento Sans"/>
              <a:cs typeface="Quattrocento Sans"/>
              <a:sym typeface="Quattrocento Sans"/>
            </a:endParaRPr>
          </a:p>
          <a:p>
            <a:pPr marL="0" lvl="0" indent="0" algn="l" rtl="0">
              <a:spcBef>
                <a:spcPts val="1000"/>
              </a:spcBef>
              <a:spcAft>
                <a:spcPts val="0"/>
              </a:spcAft>
              <a:buNone/>
            </a:pPr>
            <a:r>
              <a:rPr lang="en-US" sz="2200" dirty="0">
                <a:latin typeface="Quattrocento Sans"/>
                <a:ea typeface="Quattrocento Sans"/>
                <a:cs typeface="Quattrocento Sans"/>
                <a:sym typeface="Quattrocento Sans"/>
              </a:rPr>
              <a:t>Take the median of the first, last, and middle element</a:t>
            </a:r>
            <a:endParaRPr sz="2200" dirty="0">
              <a:latin typeface="Quattrocento Sans"/>
              <a:ea typeface="Quattrocento Sans"/>
              <a:cs typeface="Quattrocento Sans"/>
              <a:sym typeface="Quattrocento Sans"/>
            </a:endParaRPr>
          </a:p>
          <a:p>
            <a:pPr marL="457200" lvl="0" indent="-355600" algn="l" rtl="0">
              <a:spcBef>
                <a:spcPts val="0"/>
              </a:spcBef>
              <a:spcAft>
                <a:spcPts val="0"/>
              </a:spcAft>
              <a:buClr>
                <a:srgbClr val="4C3282"/>
              </a:buClr>
              <a:buSzPts val="2000"/>
              <a:buFont typeface="Quattrocento Sans"/>
              <a:buChar char="●"/>
            </a:pPr>
            <a:r>
              <a:rPr lang="en-US" sz="2000" dirty="0">
                <a:latin typeface="Quattrocento Sans"/>
                <a:ea typeface="Quattrocento Sans"/>
                <a:cs typeface="Quattrocento Sans"/>
                <a:sym typeface="Quattrocento Sans"/>
              </a:rPr>
              <a:t>Makes pivot slightly more content-aware, at least won’t select very smallest/largest</a:t>
            </a:r>
            <a:endParaRPr sz="2000" dirty="0">
              <a:latin typeface="Quattrocento Sans"/>
              <a:ea typeface="Quattrocento Sans"/>
              <a:cs typeface="Quattrocento Sans"/>
              <a:sym typeface="Quattrocento Sans"/>
            </a:endParaRPr>
          </a:p>
          <a:p>
            <a:pPr marL="457200" lvl="0" indent="-355600" algn="l" rtl="0">
              <a:spcBef>
                <a:spcPts val="0"/>
              </a:spcBef>
              <a:spcAft>
                <a:spcPts val="0"/>
              </a:spcAft>
              <a:buClr>
                <a:srgbClr val="4C3282"/>
              </a:buClr>
              <a:buSzPts val="2000"/>
              <a:buFont typeface="Quattrocento Sans"/>
              <a:buChar char="●"/>
            </a:pPr>
            <a:r>
              <a:rPr lang="en-US" sz="2000" dirty="0">
                <a:latin typeface="Quattrocento Sans"/>
                <a:ea typeface="Quattrocento Sans"/>
                <a:cs typeface="Quattrocento Sans"/>
                <a:sym typeface="Quattrocento Sans"/>
              </a:rPr>
              <a:t>Worst case is still </a:t>
            </a:r>
            <a:r>
              <a:rPr lang="en-US" sz="2000" dirty="0">
                <a:solidFill>
                  <a:schemeClr val="dk1"/>
                </a:solidFill>
                <a:latin typeface="Quattrocento Sans"/>
                <a:ea typeface="Quattrocento Sans"/>
                <a:cs typeface="Quattrocento Sans"/>
                <a:sym typeface="Quattrocento Sans"/>
              </a:rPr>
              <a:t>O(</a:t>
            </a:r>
            <a:r>
              <a:rPr lang="en-US" sz="2000" i="1" dirty="0">
                <a:solidFill>
                  <a:schemeClr val="dk1"/>
                </a:solidFill>
                <a:latin typeface="Quattrocento Sans"/>
                <a:ea typeface="Quattrocento Sans"/>
                <a:cs typeface="Quattrocento Sans"/>
                <a:sym typeface="Quattrocento Sans"/>
              </a:rPr>
              <a:t>n</a:t>
            </a:r>
            <a:r>
              <a:rPr lang="en-US" sz="2000" dirty="0">
                <a:solidFill>
                  <a:schemeClr val="dk1"/>
                </a:solidFill>
                <a:latin typeface="Quattrocento Sans"/>
                <a:ea typeface="Quattrocento Sans"/>
                <a:cs typeface="Quattrocento Sans"/>
                <a:sym typeface="Quattrocento Sans"/>
              </a:rPr>
              <a:t>²) , but on real-world data tends to perform well!</a:t>
            </a:r>
            <a:endParaRPr sz="2000" dirty="0">
              <a:solidFill>
                <a:schemeClr val="dk1"/>
              </a:solidFill>
              <a:latin typeface="Quattrocento Sans"/>
              <a:ea typeface="Quattrocento Sans"/>
              <a:cs typeface="Quattrocento Sans"/>
              <a:sym typeface="Quattrocento Sans"/>
            </a:endParaRPr>
          </a:p>
          <a:p>
            <a:pPr marL="0" lvl="0" indent="0" algn="l" rtl="0">
              <a:spcBef>
                <a:spcPts val="1000"/>
              </a:spcBef>
              <a:spcAft>
                <a:spcPts val="0"/>
              </a:spcAft>
              <a:buNone/>
            </a:pPr>
            <a:r>
              <a:rPr lang="en-US" sz="2200" dirty="0">
                <a:solidFill>
                  <a:schemeClr val="dk1"/>
                </a:solidFill>
                <a:latin typeface="Quattrocento Sans"/>
                <a:ea typeface="Quattrocento Sans"/>
                <a:cs typeface="Quattrocento Sans"/>
                <a:sym typeface="Quattrocento Sans"/>
              </a:rPr>
              <a:t>Pick a random element</a:t>
            </a:r>
            <a:endParaRPr sz="2200" dirty="0">
              <a:solidFill>
                <a:schemeClr val="dk1"/>
              </a:solidFill>
              <a:latin typeface="Quattrocento Sans"/>
              <a:ea typeface="Quattrocento Sans"/>
              <a:cs typeface="Quattrocento Sans"/>
              <a:sym typeface="Quattrocento Sans"/>
            </a:endParaRPr>
          </a:p>
          <a:p>
            <a:pPr marL="457200" lvl="0" indent="-355600" algn="l" rtl="0">
              <a:spcBef>
                <a:spcPts val="0"/>
              </a:spcBef>
              <a:spcAft>
                <a:spcPts val="0"/>
              </a:spcAft>
              <a:buClr>
                <a:srgbClr val="4C3282"/>
              </a:buClr>
              <a:buSzPts val="2000"/>
              <a:buFont typeface="Quattrocento Sans"/>
              <a:buChar char="●"/>
            </a:pPr>
            <a:r>
              <a:rPr lang="en-US" sz="2000" dirty="0">
                <a:solidFill>
                  <a:schemeClr val="dk1"/>
                </a:solidFill>
                <a:latin typeface="Quattrocento Sans"/>
                <a:ea typeface="Quattrocento Sans"/>
                <a:cs typeface="Quattrocento Sans"/>
                <a:sym typeface="Quattrocento Sans"/>
              </a:rPr>
              <a:t>Get O(</a:t>
            </a:r>
            <a:r>
              <a:rPr lang="en-US" sz="2000" i="1" dirty="0">
                <a:solidFill>
                  <a:schemeClr val="dk1"/>
                </a:solidFill>
                <a:latin typeface="Quattrocento Sans"/>
                <a:ea typeface="Quattrocento Sans"/>
                <a:cs typeface="Quattrocento Sans"/>
                <a:sym typeface="Quattrocento Sans"/>
              </a:rPr>
              <a:t>n log n</a:t>
            </a:r>
            <a:r>
              <a:rPr lang="en-US" sz="2000" dirty="0">
                <a:solidFill>
                  <a:schemeClr val="dk1"/>
                </a:solidFill>
                <a:latin typeface="Quattrocento Sans"/>
                <a:ea typeface="Quattrocento Sans"/>
                <a:cs typeface="Quattrocento Sans"/>
                <a:sym typeface="Quattrocento Sans"/>
              </a:rPr>
              <a:t>) runtime with probability at least </a:t>
            </a:r>
            <a:r>
              <a:rPr lang="en-US" sz="2000" b="1" dirty="0">
                <a:solidFill>
                  <a:schemeClr val="dk1"/>
                </a:solidFill>
                <a:latin typeface="Quattrocento Sans"/>
                <a:ea typeface="Quattrocento Sans"/>
                <a:cs typeface="Quattrocento Sans"/>
                <a:sym typeface="Quattrocento Sans"/>
              </a:rPr>
              <a:t>1-1/</a:t>
            </a:r>
            <a:r>
              <a:rPr lang="en-US" sz="2000" b="1" i="1" dirty="0">
                <a:solidFill>
                  <a:schemeClr val="dk1"/>
                </a:solidFill>
                <a:latin typeface="Quattrocento Sans"/>
                <a:ea typeface="Quattrocento Sans"/>
                <a:cs typeface="Quattrocento Sans"/>
                <a:sym typeface="Quattrocento Sans"/>
              </a:rPr>
              <a:t>n</a:t>
            </a:r>
            <a:r>
              <a:rPr lang="en-US" sz="2000" b="1" dirty="0">
                <a:solidFill>
                  <a:schemeClr val="dk1"/>
                </a:solidFill>
                <a:latin typeface="Quattrocento Sans"/>
                <a:ea typeface="Quattrocento Sans"/>
                <a:cs typeface="Quattrocento Sans"/>
                <a:sym typeface="Quattrocento Sans"/>
              </a:rPr>
              <a:t>²</a:t>
            </a:r>
            <a:endParaRPr sz="2000" b="1" dirty="0">
              <a:solidFill>
                <a:schemeClr val="dk1"/>
              </a:solidFill>
              <a:latin typeface="Quattrocento Sans"/>
              <a:ea typeface="Quattrocento Sans"/>
              <a:cs typeface="Quattrocento Sans"/>
              <a:sym typeface="Quattrocento Sans"/>
            </a:endParaRPr>
          </a:p>
          <a:p>
            <a:pPr marL="457200" lvl="0" indent="-355600" algn="l" rtl="0">
              <a:spcBef>
                <a:spcPts val="0"/>
              </a:spcBef>
              <a:spcAft>
                <a:spcPts val="0"/>
              </a:spcAft>
              <a:buClr>
                <a:srgbClr val="4C3282"/>
              </a:buClr>
              <a:buSzPts val="2000"/>
              <a:buFont typeface="Quattrocento Sans"/>
              <a:buChar char="●"/>
            </a:pPr>
            <a:r>
              <a:rPr lang="en-US" sz="2000" dirty="0">
                <a:solidFill>
                  <a:schemeClr val="dk1"/>
                </a:solidFill>
                <a:latin typeface="Quattrocento Sans"/>
                <a:ea typeface="Quattrocento Sans"/>
                <a:cs typeface="Quattrocento Sans"/>
                <a:sym typeface="Quattrocento Sans"/>
              </a:rPr>
              <a:t>No simple worst-case input (e.g. sorted, reverse sorted)</a:t>
            </a:r>
            <a:endParaRPr sz="2000" dirty="0">
              <a:solidFill>
                <a:schemeClr val="dk1"/>
              </a:solidFill>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0"/>
                                        </p:tgtEl>
                                        <p:attrNameLst>
                                          <p:attrName>style.visibility</p:attrName>
                                        </p:attrNameLst>
                                      </p:cBhvr>
                                      <p:to>
                                        <p:strVal val="visible"/>
                                      </p:to>
                                    </p:set>
                                    <p:animEffect transition="in" filter="fade">
                                      <p:cBhvr>
                                        <p:cTn id="7" dur="1000"/>
                                        <p:tgtEl>
                                          <p:spTgt spid="340"/>
                                        </p:tgtEl>
                                      </p:cBhvr>
                                    </p:animEffect>
                                  </p:childTnLst>
                                </p:cTn>
                              </p:par>
                              <p:par>
                                <p:cTn id="8" presetID="10" presetClass="entr" presetSubtype="0" fill="hold" nodeType="withEffect">
                                  <p:stCondLst>
                                    <p:cond delay="0"/>
                                  </p:stCondLst>
                                  <p:childTnLst>
                                    <p:set>
                                      <p:cBhvr>
                                        <p:cTn id="9" dur="1" fill="hold">
                                          <p:stCondLst>
                                            <p:cond delay="0"/>
                                          </p:stCondLst>
                                        </p:cTn>
                                        <p:tgtEl>
                                          <p:spTgt spid="339"/>
                                        </p:tgtEl>
                                        <p:attrNameLst>
                                          <p:attrName>style.visibility</p:attrName>
                                        </p:attrNameLst>
                                      </p:cBhvr>
                                      <p:to>
                                        <p:strVal val="visible"/>
                                      </p:to>
                                    </p:set>
                                    <p:animEffect transition="in" filter="fade">
                                      <p:cBhvr>
                                        <p:cTn id="10" dur="2000"/>
                                        <p:tgtEl>
                                          <p:spTgt spid="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Warm Up</a:t>
            </a:r>
            <a:endParaRPr/>
          </a:p>
        </p:txBody>
      </p:sp>
      <p:sp>
        <p:nvSpPr>
          <p:cNvPr id="132" name="Google Shape;132;p18"/>
          <p:cNvSpPr txBox="1">
            <a:spLocks noGrp="1"/>
          </p:cNvSpPr>
          <p:nvPr>
            <p:ph type="body" idx="1"/>
          </p:nvPr>
        </p:nvSpPr>
        <p:spPr>
          <a:xfrm>
            <a:off x="746175" y="1568275"/>
            <a:ext cx="8540700" cy="809700"/>
          </a:xfrm>
          <a:prstGeom prst="rect">
            <a:avLst/>
          </a:prstGeom>
        </p:spPr>
        <p:txBody>
          <a:bodyPr spcFirstLastPara="1" wrap="square" lIns="44175" tIns="44175" rIns="44175" bIns="44175" anchor="t" anchorCtr="0">
            <a:spAutoFit/>
          </a:bodyPr>
          <a:lstStyle/>
          <a:p>
            <a:pPr marL="0" lvl="0" indent="0" algn="l" rtl="0">
              <a:spcBef>
                <a:spcPts val="1200"/>
              </a:spcBef>
              <a:spcAft>
                <a:spcPts val="0"/>
              </a:spcAft>
              <a:buNone/>
            </a:pPr>
            <a:r>
              <a:rPr lang="en-US"/>
              <a:t>If I handed you a stack of papers and asked you to sort them by author name alphabetically, how would you do it?</a:t>
            </a:r>
            <a:endParaRPr/>
          </a:p>
        </p:txBody>
      </p:sp>
      <p:sp>
        <p:nvSpPr>
          <p:cNvPr id="133" name="Google Shape;133;p18"/>
          <p:cNvSpPr txBox="1"/>
          <p:nvPr/>
        </p:nvSpPr>
        <p:spPr>
          <a:xfrm>
            <a:off x="680200" y="2631975"/>
            <a:ext cx="10730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4C3282"/>
                </a:solidFill>
                <a:latin typeface="Quattrocento Sans"/>
                <a:ea typeface="Quattrocento Sans"/>
                <a:cs typeface="Quattrocento Sans"/>
                <a:sym typeface="Quattrocento Sans"/>
              </a:rPr>
              <a:t>Selection Sort</a:t>
            </a:r>
            <a:r>
              <a:rPr lang="en-US" sz="1600" dirty="0">
                <a:latin typeface="Quattrocento Sans"/>
                <a:ea typeface="Quattrocento Sans"/>
                <a:cs typeface="Quattrocento Sans"/>
                <a:sym typeface="Quattrocento Sans"/>
              </a:rPr>
              <a:t> - Flip through the stack from front to back looking for the first name, then pull it to the front. Then I would flip through again looking for the second name and put it behind the first and so on until all were sorted</a:t>
            </a:r>
            <a:endParaRPr sz="1600" dirty="0">
              <a:latin typeface="Quattrocento Sans"/>
              <a:ea typeface="Quattrocento Sans"/>
              <a:cs typeface="Quattrocento Sans"/>
              <a:sym typeface="Quattrocento Sans"/>
            </a:endParaRPr>
          </a:p>
        </p:txBody>
      </p:sp>
      <p:sp>
        <p:nvSpPr>
          <p:cNvPr id="134" name="Google Shape;134;p18"/>
          <p:cNvSpPr txBox="1"/>
          <p:nvPr/>
        </p:nvSpPr>
        <p:spPr>
          <a:xfrm>
            <a:off x="680200" y="3551283"/>
            <a:ext cx="10730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4C3282"/>
                </a:solidFill>
                <a:latin typeface="Quattrocento Sans"/>
                <a:ea typeface="Quattrocento Sans"/>
                <a:cs typeface="Quattrocento Sans"/>
                <a:sym typeface="Quattrocento Sans"/>
              </a:rPr>
              <a:t>Insertion Sort</a:t>
            </a:r>
            <a:r>
              <a:rPr lang="en-US" sz="1600" dirty="0">
                <a:latin typeface="Quattrocento Sans"/>
                <a:ea typeface="Quattrocento Sans"/>
                <a:cs typeface="Quattrocento Sans"/>
                <a:sym typeface="Quattrocento Sans"/>
              </a:rPr>
              <a:t> - Look at the first two papers and put them in sorted order, then look at the third and put it in sorted order with the previous two and continue until the whole stack is in sorted order</a:t>
            </a:r>
            <a:endParaRPr sz="1600" dirty="0">
              <a:latin typeface="Quattrocento Sans"/>
              <a:ea typeface="Quattrocento Sans"/>
              <a:cs typeface="Quattrocento Sans"/>
              <a:sym typeface="Quattrocento Sans"/>
            </a:endParaRPr>
          </a:p>
        </p:txBody>
      </p:sp>
      <p:sp>
        <p:nvSpPr>
          <p:cNvPr id="135" name="Google Shape;135;p18"/>
          <p:cNvSpPr txBox="1"/>
          <p:nvPr/>
        </p:nvSpPr>
        <p:spPr>
          <a:xfrm>
            <a:off x="680200" y="4470592"/>
            <a:ext cx="10730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4C3282"/>
                </a:solidFill>
                <a:latin typeface="Quattrocento Sans"/>
                <a:ea typeface="Quattrocento Sans"/>
                <a:cs typeface="Quattrocento Sans"/>
                <a:sym typeface="Quattrocento Sans"/>
              </a:rPr>
              <a:t>Merge Sort</a:t>
            </a:r>
            <a:r>
              <a:rPr lang="en-US" sz="1600" dirty="0">
                <a:latin typeface="Quattrocento Sans"/>
                <a:ea typeface="Quattrocento Sans"/>
                <a:cs typeface="Quattrocento Sans"/>
                <a:sym typeface="Quattrocento Sans"/>
              </a:rPr>
              <a:t> - Spread the papers out on the ground and break them into subsections, sort the subsections section by section then put them all back together</a:t>
            </a:r>
            <a:endParaRPr sz="1600" dirty="0">
              <a:latin typeface="Quattrocento Sans"/>
              <a:ea typeface="Quattrocento Sans"/>
              <a:cs typeface="Quattrocento Sans"/>
              <a:sym typeface="Quattrocento Sans"/>
            </a:endParaRPr>
          </a:p>
        </p:txBody>
      </p:sp>
      <p:sp>
        <p:nvSpPr>
          <p:cNvPr id="136" name="Google Shape;136;p18"/>
          <p:cNvSpPr txBox="1"/>
          <p:nvPr/>
        </p:nvSpPr>
        <p:spPr>
          <a:xfrm>
            <a:off x="680200" y="5389900"/>
            <a:ext cx="10730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4C3282"/>
                </a:solidFill>
                <a:latin typeface="Quattrocento Sans"/>
                <a:ea typeface="Quattrocento Sans"/>
                <a:cs typeface="Quattrocento Sans"/>
                <a:sym typeface="Quattrocento Sans"/>
              </a:rPr>
              <a:t>Bucket Sort</a:t>
            </a:r>
            <a:r>
              <a:rPr lang="en-US" sz="1600" dirty="0">
                <a:latin typeface="Quattrocento Sans"/>
                <a:ea typeface="Quattrocento Sans"/>
                <a:cs typeface="Quattrocento Sans"/>
                <a:sym typeface="Quattrocento Sans"/>
              </a:rPr>
              <a:t> - Put the papers into groups based on the first letter of the author’s name until I had 26 piles, then sort within those piles and put them all back together</a:t>
            </a:r>
            <a:endParaRPr sz="1600" dirty="0">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8"/>
          <p:cNvSpPr txBox="1">
            <a:spLocks noGrp="1"/>
          </p:cNvSpPr>
          <p:nvPr>
            <p:ph type="title"/>
          </p:nvPr>
        </p:nvSpPr>
        <p:spPr>
          <a:xfrm>
            <a:off x="838200" y="329487"/>
            <a:ext cx="10515600" cy="7626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Quick Sort (v2: In-Place) </a:t>
            </a:r>
            <a:endParaRPr/>
          </a:p>
        </p:txBody>
      </p:sp>
      <p:graphicFrame>
        <p:nvGraphicFramePr>
          <p:cNvPr id="347" name="Google Shape;347;p28"/>
          <p:cNvGraphicFramePr/>
          <p:nvPr/>
        </p:nvGraphicFramePr>
        <p:xfrm>
          <a:off x="1771929" y="1134109"/>
          <a:ext cx="100797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348" name="Google Shape;348;p28"/>
          <p:cNvGraphicFramePr/>
          <p:nvPr/>
        </p:nvGraphicFramePr>
        <p:xfrm>
          <a:off x="1771929" y="2096290"/>
          <a:ext cx="100797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4"/>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sp>
        <p:nvSpPr>
          <p:cNvPr id="349" name="Google Shape;349;p28"/>
          <p:cNvSpPr/>
          <p:nvPr/>
        </p:nvSpPr>
        <p:spPr>
          <a:xfrm rot="10800000">
            <a:off x="3107652" y="2971714"/>
            <a:ext cx="354300" cy="651600"/>
          </a:xfrm>
          <a:prstGeom prst="down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0" name="Google Shape;350;p28"/>
          <p:cNvSpPr/>
          <p:nvPr/>
        </p:nvSpPr>
        <p:spPr>
          <a:xfrm rot="10800000">
            <a:off x="11170178" y="2971715"/>
            <a:ext cx="354300" cy="651600"/>
          </a:xfrm>
          <a:prstGeom prst="downArrow">
            <a:avLst>
              <a:gd name="adj1" fmla="val 50000"/>
              <a:gd name="adj2"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1" name="Google Shape;351;p28"/>
          <p:cNvSpPr txBox="1"/>
          <p:nvPr/>
        </p:nvSpPr>
        <p:spPr>
          <a:xfrm>
            <a:off x="2952524" y="3675874"/>
            <a:ext cx="6432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accent5"/>
                </a:solidFill>
                <a:latin typeface="Calibri"/>
                <a:ea typeface="Calibri"/>
                <a:cs typeface="Calibri"/>
                <a:sym typeface="Calibri"/>
              </a:rPr>
              <a:t>Low</a:t>
            </a:r>
            <a:endParaRPr/>
          </a:p>
          <a:p>
            <a:pPr marL="0" marR="0" lvl="0" indent="0" algn="ctr" rtl="0">
              <a:spcBef>
                <a:spcPts val="0"/>
              </a:spcBef>
              <a:spcAft>
                <a:spcPts val="0"/>
              </a:spcAft>
              <a:buNone/>
            </a:pPr>
            <a:r>
              <a:rPr lang="en-US" sz="1800">
                <a:solidFill>
                  <a:schemeClr val="accent5"/>
                </a:solidFill>
                <a:latin typeface="Calibri"/>
                <a:ea typeface="Calibri"/>
                <a:cs typeface="Calibri"/>
                <a:sym typeface="Calibri"/>
              </a:rPr>
              <a:t>X &lt; 6</a:t>
            </a:r>
            <a:endParaRPr/>
          </a:p>
        </p:txBody>
      </p:sp>
      <p:sp>
        <p:nvSpPr>
          <p:cNvPr id="352" name="Google Shape;352;p28"/>
          <p:cNvSpPr txBox="1"/>
          <p:nvPr/>
        </p:nvSpPr>
        <p:spPr>
          <a:xfrm>
            <a:off x="10968042" y="3675873"/>
            <a:ext cx="7584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accent6"/>
                </a:solidFill>
                <a:latin typeface="Calibri"/>
                <a:ea typeface="Calibri"/>
                <a:cs typeface="Calibri"/>
                <a:sym typeface="Calibri"/>
              </a:rPr>
              <a:t>High</a:t>
            </a:r>
            <a:endParaRPr/>
          </a:p>
          <a:p>
            <a:pPr marL="0" marR="0" lvl="0" indent="0" algn="ctr" rtl="0">
              <a:spcBef>
                <a:spcPts val="0"/>
              </a:spcBef>
              <a:spcAft>
                <a:spcPts val="0"/>
              </a:spcAft>
              <a:buNone/>
            </a:pPr>
            <a:r>
              <a:rPr lang="en-US" sz="1800">
                <a:solidFill>
                  <a:schemeClr val="accent6"/>
                </a:solidFill>
                <a:latin typeface="Calibri"/>
                <a:ea typeface="Calibri"/>
                <a:cs typeface="Calibri"/>
                <a:sym typeface="Calibri"/>
              </a:rPr>
              <a:t>X &gt;= 6</a:t>
            </a:r>
            <a:endParaRPr/>
          </a:p>
        </p:txBody>
      </p:sp>
      <p:sp>
        <p:nvSpPr>
          <p:cNvPr id="353" name="Google Shape;353;p28"/>
          <p:cNvSpPr/>
          <p:nvPr/>
        </p:nvSpPr>
        <p:spPr>
          <a:xfrm>
            <a:off x="2779901" y="2454868"/>
            <a:ext cx="1008600" cy="370800"/>
          </a:xfrm>
          <a:prstGeom prst="rect">
            <a:avLst/>
          </a:prstGeom>
          <a:solidFill>
            <a:schemeClr val="accent5">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4" name="Google Shape;354;p28"/>
          <p:cNvSpPr/>
          <p:nvPr/>
        </p:nvSpPr>
        <p:spPr>
          <a:xfrm>
            <a:off x="10856651" y="2462850"/>
            <a:ext cx="1008600" cy="370800"/>
          </a:xfrm>
          <a:prstGeom prst="rect">
            <a:avLst/>
          </a:prstGeom>
          <a:solidFill>
            <a:schemeClr val="accent6">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5" name="Google Shape;355;p28"/>
          <p:cNvSpPr/>
          <p:nvPr/>
        </p:nvSpPr>
        <p:spPr>
          <a:xfrm>
            <a:off x="3788473" y="2459374"/>
            <a:ext cx="1008600" cy="370800"/>
          </a:xfrm>
          <a:prstGeom prst="rect">
            <a:avLst/>
          </a:prstGeom>
          <a:solidFill>
            <a:schemeClr val="accent5">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6" name="Google Shape;356;p28"/>
          <p:cNvSpPr/>
          <p:nvPr/>
        </p:nvSpPr>
        <p:spPr>
          <a:xfrm>
            <a:off x="9834455" y="2457134"/>
            <a:ext cx="1008600" cy="370800"/>
          </a:xfrm>
          <a:prstGeom prst="rect">
            <a:avLst/>
          </a:prstGeom>
          <a:solidFill>
            <a:schemeClr val="accent6">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57" name="Google Shape;357;p28"/>
          <p:cNvGraphicFramePr/>
          <p:nvPr/>
        </p:nvGraphicFramePr>
        <p:xfrm>
          <a:off x="1771929" y="4322204"/>
          <a:ext cx="100797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4"/>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sp>
        <p:nvSpPr>
          <p:cNvPr id="358" name="Google Shape;358;p28"/>
          <p:cNvSpPr/>
          <p:nvPr/>
        </p:nvSpPr>
        <p:spPr>
          <a:xfrm>
            <a:off x="2761102" y="4677701"/>
            <a:ext cx="1008600" cy="370800"/>
          </a:xfrm>
          <a:prstGeom prst="rect">
            <a:avLst/>
          </a:prstGeom>
          <a:solidFill>
            <a:schemeClr val="accent5">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9" name="Google Shape;359;p28"/>
          <p:cNvSpPr/>
          <p:nvPr/>
        </p:nvSpPr>
        <p:spPr>
          <a:xfrm>
            <a:off x="10837252" y="4673421"/>
            <a:ext cx="1008600" cy="370800"/>
          </a:xfrm>
          <a:prstGeom prst="rect">
            <a:avLst/>
          </a:prstGeom>
          <a:solidFill>
            <a:schemeClr val="accent6">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0" name="Google Shape;360;p28"/>
          <p:cNvSpPr/>
          <p:nvPr/>
        </p:nvSpPr>
        <p:spPr>
          <a:xfrm>
            <a:off x="3769674" y="4682207"/>
            <a:ext cx="1008600" cy="370800"/>
          </a:xfrm>
          <a:prstGeom prst="rect">
            <a:avLst/>
          </a:prstGeom>
          <a:solidFill>
            <a:schemeClr val="accent5">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1" name="Google Shape;361;p28"/>
          <p:cNvSpPr/>
          <p:nvPr/>
        </p:nvSpPr>
        <p:spPr>
          <a:xfrm>
            <a:off x="9834455" y="4698351"/>
            <a:ext cx="1008600" cy="370800"/>
          </a:xfrm>
          <a:prstGeom prst="rect">
            <a:avLst/>
          </a:prstGeom>
          <a:solidFill>
            <a:schemeClr val="accent6">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2" name="Google Shape;362;p28"/>
          <p:cNvSpPr/>
          <p:nvPr/>
        </p:nvSpPr>
        <p:spPr>
          <a:xfrm>
            <a:off x="4797645" y="4677701"/>
            <a:ext cx="1008600" cy="370800"/>
          </a:xfrm>
          <a:prstGeom prst="rect">
            <a:avLst/>
          </a:prstGeom>
          <a:solidFill>
            <a:schemeClr val="accent5">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3" name="Google Shape;363;p28"/>
          <p:cNvSpPr/>
          <p:nvPr/>
        </p:nvSpPr>
        <p:spPr>
          <a:xfrm>
            <a:off x="8825883" y="4682430"/>
            <a:ext cx="1008600" cy="370800"/>
          </a:xfrm>
          <a:prstGeom prst="rect">
            <a:avLst/>
          </a:prstGeom>
          <a:solidFill>
            <a:schemeClr val="accent6">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4" name="Google Shape;364;p28"/>
          <p:cNvSpPr/>
          <p:nvPr/>
        </p:nvSpPr>
        <p:spPr>
          <a:xfrm rot="10800000">
            <a:off x="6130350" y="5218097"/>
            <a:ext cx="354300" cy="486900"/>
          </a:xfrm>
          <a:prstGeom prst="down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5" name="Google Shape;365;p28"/>
          <p:cNvSpPr/>
          <p:nvPr/>
        </p:nvSpPr>
        <p:spPr>
          <a:xfrm rot="10800000">
            <a:off x="9153125" y="5145200"/>
            <a:ext cx="354300" cy="583800"/>
          </a:xfrm>
          <a:prstGeom prst="downArrow">
            <a:avLst>
              <a:gd name="adj1" fmla="val 50000"/>
              <a:gd name="adj2"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6" name="Google Shape;366;p28"/>
          <p:cNvSpPr txBox="1"/>
          <p:nvPr/>
        </p:nvSpPr>
        <p:spPr>
          <a:xfrm>
            <a:off x="5966514" y="5704990"/>
            <a:ext cx="6432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accent5"/>
                </a:solidFill>
                <a:latin typeface="Calibri"/>
                <a:ea typeface="Calibri"/>
                <a:cs typeface="Calibri"/>
                <a:sym typeface="Calibri"/>
              </a:rPr>
              <a:t>Low</a:t>
            </a:r>
            <a:endParaRPr/>
          </a:p>
          <a:p>
            <a:pPr marL="0" marR="0" lvl="0" indent="0" algn="ctr" rtl="0">
              <a:spcBef>
                <a:spcPts val="0"/>
              </a:spcBef>
              <a:spcAft>
                <a:spcPts val="0"/>
              </a:spcAft>
              <a:buNone/>
            </a:pPr>
            <a:r>
              <a:rPr lang="en-US" sz="1800">
                <a:solidFill>
                  <a:schemeClr val="accent5"/>
                </a:solidFill>
                <a:latin typeface="Calibri"/>
                <a:ea typeface="Calibri"/>
                <a:cs typeface="Calibri"/>
                <a:sym typeface="Calibri"/>
              </a:rPr>
              <a:t>X &lt; 6</a:t>
            </a:r>
            <a:endParaRPr/>
          </a:p>
        </p:txBody>
      </p:sp>
      <p:sp>
        <p:nvSpPr>
          <p:cNvPr id="367" name="Google Shape;367;p28"/>
          <p:cNvSpPr txBox="1"/>
          <p:nvPr/>
        </p:nvSpPr>
        <p:spPr>
          <a:xfrm>
            <a:off x="8950981" y="5705004"/>
            <a:ext cx="7584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accent6"/>
                </a:solidFill>
                <a:latin typeface="Calibri"/>
                <a:ea typeface="Calibri"/>
                <a:cs typeface="Calibri"/>
                <a:sym typeface="Calibri"/>
              </a:rPr>
              <a:t>High</a:t>
            </a:r>
            <a:endParaRPr/>
          </a:p>
          <a:p>
            <a:pPr marL="0" marR="0" lvl="0" indent="0" algn="ctr" rtl="0">
              <a:spcBef>
                <a:spcPts val="0"/>
              </a:spcBef>
              <a:spcAft>
                <a:spcPts val="0"/>
              </a:spcAft>
              <a:buNone/>
            </a:pPr>
            <a:r>
              <a:rPr lang="en-US" sz="1800">
                <a:solidFill>
                  <a:schemeClr val="accent6"/>
                </a:solidFill>
                <a:latin typeface="Calibri"/>
                <a:ea typeface="Calibri"/>
                <a:cs typeface="Calibri"/>
                <a:sym typeface="Calibri"/>
              </a:rPr>
              <a:t>X &gt;= 6</a:t>
            </a:r>
            <a:endParaRPr/>
          </a:p>
        </p:txBody>
      </p:sp>
      <p:sp>
        <p:nvSpPr>
          <p:cNvPr id="368" name="Google Shape;368;p28"/>
          <p:cNvSpPr/>
          <p:nvPr/>
        </p:nvSpPr>
        <p:spPr>
          <a:xfrm>
            <a:off x="5825616" y="4673421"/>
            <a:ext cx="1008600" cy="370800"/>
          </a:xfrm>
          <a:prstGeom prst="rect">
            <a:avLst/>
          </a:prstGeom>
          <a:solidFill>
            <a:schemeClr val="accent5">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9" name="Google Shape;369;p28"/>
          <p:cNvSpPr/>
          <p:nvPr/>
        </p:nvSpPr>
        <p:spPr>
          <a:xfrm>
            <a:off x="6802065" y="4682207"/>
            <a:ext cx="1008600" cy="370800"/>
          </a:xfrm>
          <a:prstGeom prst="rect">
            <a:avLst/>
          </a:prstGeom>
          <a:solidFill>
            <a:schemeClr val="accent5">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0" name="Google Shape;370;p28"/>
          <p:cNvSpPr/>
          <p:nvPr/>
        </p:nvSpPr>
        <p:spPr>
          <a:xfrm>
            <a:off x="7819173" y="4690993"/>
            <a:ext cx="1008600" cy="370800"/>
          </a:xfrm>
          <a:prstGeom prst="rect">
            <a:avLst/>
          </a:prstGeom>
          <a:solidFill>
            <a:schemeClr val="accent5">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71" name="Google Shape;371;p28"/>
          <p:cNvGraphicFramePr/>
          <p:nvPr/>
        </p:nvGraphicFramePr>
        <p:xfrm>
          <a:off x="1731289" y="6059564"/>
          <a:ext cx="100797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grpSp>
        <p:nvGrpSpPr>
          <p:cNvPr id="372" name="Google Shape;372;p28"/>
          <p:cNvGrpSpPr/>
          <p:nvPr/>
        </p:nvGrpSpPr>
        <p:grpSpPr>
          <a:xfrm>
            <a:off x="1747509" y="1146631"/>
            <a:ext cx="1055700" cy="859400"/>
            <a:chOff x="5509626" y="861965"/>
            <a:chExt cx="1055700" cy="859400"/>
          </a:xfrm>
        </p:grpSpPr>
        <p:sp>
          <p:nvSpPr>
            <p:cNvPr id="373" name="Google Shape;373;p28"/>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4" name="Google Shape;374;p28"/>
            <p:cNvSpPr/>
            <p:nvPr/>
          </p:nvSpPr>
          <p:spPr>
            <a:xfrm>
              <a:off x="5509626" y="861965"/>
              <a:ext cx="10557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grpSp>
        <p:nvGrpSpPr>
          <p:cNvPr id="375" name="Google Shape;375;p28"/>
          <p:cNvGrpSpPr/>
          <p:nvPr/>
        </p:nvGrpSpPr>
        <p:grpSpPr>
          <a:xfrm>
            <a:off x="5778590" y="1158237"/>
            <a:ext cx="1055700" cy="859400"/>
            <a:chOff x="5509626" y="861965"/>
            <a:chExt cx="1055700" cy="859400"/>
          </a:xfrm>
        </p:grpSpPr>
        <p:sp>
          <p:nvSpPr>
            <p:cNvPr id="376" name="Google Shape;376;p28"/>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7" name="Google Shape;377;p28"/>
            <p:cNvSpPr/>
            <p:nvPr/>
          </p:nvSpPr>
          <p:spPr>
            <a:xfrm>
              <a:off x="5509626" y="861965"/>
              <a:ext cx="10557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grpSp>
        <p:nvGrpSpPr>
          <p:cNvPr id="378" name="Google Shape;378;p28"/>
          <p:cNvGrpSpPr/>
          <p:nvPr/>
        </p:nvGrpSpPr>
        <p:grpSpPr>
          <a:xfrm>
            <a:off x="10813739" y="1146631"/>
            <a:ext cx="1055700" cy="859400"/>
            <a:chOff x="5509626" y="861965"/>
            <a:chExt cx="1055700" cy="859400"/>
          </a:xfrm>
        </p:grpSpPr>
        <p:sp>
          <p:nvSpPr>
            <p:cNvPr id="379" name="Google Shape;379;p28"/>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0" name="Google Shape;380;p28"/>
            <p:cNvSpPr/>
            <p:nvPr/>
          </p:nvSpPr>
          <p:spPr>
            <a:xfrm>
              <a:off x="5509626" y="861965"/>
              <a:ext cx="10557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sp>
        <p:nvSpPr>
          <p:cNvPr id="381" name="Google Shape;381;p28"/>
          <p:cNvSpPr txBox="1"/>
          <p:nvPr/>
        </p:nvSpPr>
        <p:spPr>
          <a:xfrm>
            <a:off x="117746" y="1506457"/>
            <a:ext cx="14409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Quattrocento Sans"/>
                <a:ea typeface="Quattrocento Sans"/>
                <a:cs typeface="Quattrocento Sans"/>
                <a:sym typeface="Quattrocento Sans"/>
              </a:rPr>
              <a:t>Select a pivot</a:t>
            </a:r>
            <a:endParaRPr sz="1200">
              <a:latin typeface="Quattrocento Sans"/>
              <a:ea typeface="Quattrocento Sans"/>
              <a:cs typeface="Quattrocento Sans"/>
              <a:sym typeface="Quattrocento Sans"/>
            </a:endParaRPr>
          </a:p>
        </p:txBody>
      </p:sp>
      <p:sp>
        <p:nvSpPr>
          <p:cNvPr id="382" name="Google Shape;382;p28"/>
          <p:cNvSpPr txBox="1"/>
          <p:nvPr/>
        </p:nvSpPr>
        <p:spPr>
          <a:xfrm>
            <a:off x="114855" y="2457134"/>
            <a:ext cx="16164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Quattrocento Sans"/>
                <a:ea typeface="Quattrocento Sans"/>
                <a:cs typeface="Quattrocento Sans"/>
                <a:sym typeface="Quattrocento Sans"/>
              </a:rPr>
              <a:t>Move pivot out of the way</a:t>
            </a:r>
            <a:endParaRPr sz="1200">
              <a:latin typeface="Quattrocento Sans"/>
              <a:ea typeface="Quattrocento Sans"/>
              <a:cs typeface="Quattrocento Sans"/>
              <a:sym typeface="Quattrocento Sans"/>
            </a:endParaRPr>
          </a:p>
        </p:txBody>
      </p:sp>
      <p:sp>
        <p:nvSpPr>
          <p:cNvPr id="383" name="Google Shape;383;p28"/>
          <p:cNvSpPr txBox="1"/>
          <p:nvPr/>
        </p:nvSpPr>
        <p:spPr>
          <a:xfrm>
            <a:off x="105578" y="3123158"/>
            <a:ext cx="2025600" cy="1077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Quattrocento Sans"/>
                <a:ea typeface="Quattrocento Sans"/>
                <a:cs typeface="Quattrocento Sans"/>
                <a:sym typeface="Quattrocento Sans"/>
              </a:rPr>
              <a:t>Bring low and high pointers together, swapping elements if needed</a:t>
            </a:r>
            <a:endParaRPr sz="1200">
              <a:latin typeface="Quattrocento Sans"/>
              <a:ea typeface="Quattrocento Sans"/>
              <a:cs typeface="Quattrocento Sans"/>
              <a:sym typeface="Quattrocento Sans"/>
            </a:endParaRPr>
          </a:p>
        </p:txBody>
      </p:sp>
      <p:sp>
        <p:nvSpPr>
          <p:cNvPr id="384" name="Google Shape;384;p28"/>
          <p:cNvSpPr txBox="1"/>
          <p:nvPr/>
        </p:nvSpPr>
        <p:spPr>
          <a:xfrm>
            <a:off x="23725" y="4826100"/>
            <a:ext cx="1709400" cy="1569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Quattrocento Sans"/>
                <a:ea typeface="Quattrocento Sans"/>
                <a:cs typeface="Quattrocento Sans"/>
                <a:sym typeface="Quattrocento Sans"/>
              </a:rPr>
              <a:t>Meeting point is where pivot belongs; swap in. Now recurse on smaller portions of same array!</a:t>
            </a:r>
            <a:endParaRPr sz="1200">
              <a:latin typeface="Quattrocento Sans"/>
              <a:ea typeface="Quattrocento Sans"/>
              <a:cs typeface="Quattrocento Sans"/>
              <a:sym typeface="Quattrocento Sans"/>
            </a:endParaRPr>
          </a:p>
        </p:txBody>
      </p:sp>
      <p:sp>
        <p:nvSpPr>
          <p:cNvPr id="385" name="Google Shape;385;p28"/>
          <p:cNvSpPr txBox="1"/>
          <p:nvPr/>
        </p:nvSpPr>
        <p:spPr>
          <a:xfrm>
            <a:off x="1010045" y="1092122"/>
            <a:ext cx="804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2"/>
                </a:solidFill>
                <a:latin typeface="Calibri"/>
                <a:ea typeface="Calibri"/>
                <a:cs typeface="Calibri"/>
                <a:sym typeface="Calibri"/>
              </a:rPr>
              <a:t>Divide</a:t>
            </a:r>
            <a:endParaRPr/>
          </a:p>
        </p:txBody>
      </p:sp>
      <p:sp>
        <p:nvSpPr>
          <p:cNvPr id="386" name="Google Shape;386;p28"/>
          <p:cNvSpPr/>
          <p:nvPr/>
        </p:nvSpPr>
        <p:spPr>
          <a:xfrm>
            <a:off x="11018759" y="1353006"/>
            <a:ext cx="645600" cy="645600"/>
          </a:xfrm>
          <a:prstGeom prst="ellipse">
            <a:avLst/>
          </a:prstGeom>
          <a:noFill/>
          <a:ln w="152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7" name="Google Shape;387;p28"/>
          <p:cNvSpPr/>
          <p:nvPr/>
        </p:nvSpPr>
        <p:spPr>
          <a:xfrm rot="5400000">
            <a:off x="7115331" y="215030"/>
            <a:ext cx="369300" cy="3984600"/>
          </a:xfrm>
          <a:prstGeom prst="leftBracket">
            <a:avLst>
              <a:gd name="adj" fmla="val 0"/>
            </a:avLst>
          </a:prstGeom>
          <a:noFill/>
          <a:ln w="762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88" name="Google Shape;388;p28"/>
          <p:cNvSpPr/>
          <p:nvPr/>
        </p:nvSpPr>
        <p:spPr>
          <a:xfrm>
            <a:off x="10813739" y="1145252"/>
            <a:ext cx="1055700" cy="235200"/>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sp>
        <p:nvSpPr>
          <p:cNvPr id="389" name="Google Shape;389;p28"/>
          <p:cNvSpPr/>
          <p:nvPr/>
        </p:nvSpPr>
        <p:spPr>
          <a:xfrm>
            <a:off x="2307000" y="3985025"/>
            <a:ext cx="6644100" cy="338700"/>
          </a:xfrm>
          <a:prstGeom prst="uturnArrow">
            <a:avLst>
              <a:gd name="adj1" fmla="val 25000"/>
              <a:gd name="adj2" fmla="val 25000"/>
              <a:gd name="adj3" fmla="val 25000"/>
              <a:gd name="adj4" fmla="val 43750"/>
              <a:gd name="adj5" fmla="val 75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72"/>
                                        </p:tgtEl>
                                        <p:attrNameLst>
                                          <p:attrName>style.visibility</p:attrName>
                                        </p:attrNameLst>
                                      </p:cBhvr>
                                      <p:to>
                                        <p:strVal val="visible"/>
                                      </p:to>
                                    </p:set>
                                    <p:anim calcmode="lin" valueType="num">
                                      <p:cBhvr additive="base">
                                        <p:cTn id="7" dur="500"/>
                                        <p:tgtEl>
                                          <p:spTgt spid="372"/>
                                        </p:tgtEl>
                                        <p:attrNameLst>
                                          <p:attrName>ppt_w</p:attrName>
                                        </p:attrNameLst>
                                      </p:cBhvr>
                                      <p:tavLst>
                                        <p:tav tm="0">
                                          <p:val>
                                            <p:strVal val="0"/>
                                          </p:val>
                                        </p:tav>
                                        <p:tav tm="100000">
                                          <p:val>
                                            <p:strVal val="#ppt_w"/>
                                          </p:val>
                                        </p:tav>
                                      </p:tavLst>
                                    </p:anim>
                                    <p:anim calcmode="lin" valueType="num">
                                      <p:cBhvr additive="base">
                                        <p:cTn id="8" dur="500"/>
                                        <p:tgtEl>
                                          <p:spTgt spid="372"/>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75"/>
                                        </p:tgtEl>
                                        <p:attrNameLst>
                                          <p:attrName>style.visibility</p:attrName>
                                        </p:attrNameLst>
                                      </p:cBhvr>
                                      <p:to>
                                        <p:strVal val="visible"/>
                                      </p:to>
                                    </p:set>
                                    <p:anim calcmode="lin" valueType="num">
                                      <p:cBhvr additive="base">
                                        <p:cTn id="11" dur="500"/>
                                        <p:tgtEl>
                                          <p:spTgt spid="375"/>
                                        </p:tgtEl>
                                        <p:attrNameLst>
                                          <p:attrName>ppt_w</p:attrName>
                                        </p:attrNameLst>
                                      </p:cBhvr>
                                      <p:tavLst>
                                        <p:tav tm="0">
                                          <p:val>
                                            <p:strVal val="0"/>
                                          </p:val>
                                        </p:tav>
                                        <p:tav tm="100000">
                                          <p:val>
                                            <p:strVal val="#ppt_w"/>
                                          </p:val>
                                        </p:tav>
                                      </p:tavLst>
                                    </p:anim>
                                    <p:anim calcmode="lin" valueType="num">
                                      <p:cBhvr additive="base">
                                        <p:cTn id="12" dur="500"/>
                                        <p:tgtEl>
                                          <p:spTgt spid="375"/>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378"/>
                                        </p:tgtEl>
                                        <p:attrNameLst>
                                          <p:attrName>style.visibility</p:attrName>
                                        </p:attrNameLst>
                                      </p:cBhvr>
                                      <p:to>
                                        <p:strVal val="visible"/>
                                      </p:to>
                                    </p:set>
                                    <p:anim calcmode="lin" valueType="num">
                                      <p:cBhvr additive="base">
                                        <p:cTn id="15" dur="500"/>
                                        <p:tgtEl>
                                          <p:spTgt spid="378"/>
                                        </p:tgtEl>
                                        <p:attrNameLst>
                                          <p:attrName>ppt_w</p:attrName>
                                        </p:attrNameLst>
                                      </p:cBhvr>
                                      <p:tavLst>
                                        <p:tav tm="0">
                                          <p:val>
                                            <p:strVal val="0"/>
                                          </p:val>
                                        </p:tav>
                                        <p:tav tm="100000">
                                          <p:val>
                                            <p:strVal val="#ppt_w"/>
                                          </p:val>
                                        </p:tav>
                                      </p:tavLst>
                                    </p:anim>
                                    <p:anim calcmode="lin" valueType="num">
                                      <p:cBhvr additive="base">
                                        <p:cTn id="16" dur="500"/>
                                        <p:tgtEl>
                                          <p:spTgt spid="378"/>
                                        </p:tgtEl>
                                        <p:attrNameLst>
                                          <p:attrName>ppt_h</p:attrName>
                                        </p:attrNameLst>
                                      </p:cBhvr>
                                      <p:tavLst>
                                        <p:tav tm="0">
                                          <p:val>
                                            <p:str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88"/>
                                        </p:tgtEl>
                                        <p:attrNameLst>
                                          <p:attrName>style.visibility</p:attrName>
                                        </p:attrNameLst>
                                      </p:cBhvr>
                                      <p:to>
                                        <p:strVal val="visible"/>
                                      </p:to>
                                    </p:set>
                                    <p:animEffect transition="in" filter="fade">
                                      <p:cBhvr>
                                        <p:cTn id="21" dur="500"/>
                                        <p:tgtEl>
                                          <p:spTgt spid="388"/>
                                        </p:tgtEl>
                                      </p:cBhvr>
                                    </p:animEffect>
                                  </p:childTnLst>
                                </p:cTn>
                              </p:par>
                              <p:par>
                                <p:cTn id="22" presetID="10" presetClass="entr" presetSubtype="0" fill="hold" nodeType="withEffect">
                                  <p:stCondLst>
                                    <p:cond delay="0"/>
                                  </p:stCondLst>
                                  <p:childTnLst>
                                    <p:set>
                                      <p:cBhvr>
                                        <p:cTn id="23" dur="1" fill="hold">
                                          <p:stCondLst>
                                            <p:cond delay="0"/>
                                          </p:stCondLst>
                                        </p:cTn>
                                        <p:tgtEl>
                                          <p:spTgt spid="386"/>
                                        </p:tgtEl>
                                        <p:attrNameLst>
                                          <p:attrName>style.visibility</p:attrName>
                                        </p:attrNameLst>
                                      </p:cBhvr>
                                      <p:to>
                                        <p:strVal val="visible"/>
                                      </p:to>
                                    </p:set>
                                    <p:animEffect transition="in" filter="fade">
                                      <p:cBhvr>
                                        <p:cTn id="24" dur="1000"/>
                                        <p:tgtEl>
                                          <p:spTgt spid="38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48"/>
                                        </p:tgtEl>
                                        <p:attrNameLst>
                                          <p:attrName>style.visibility</p:attrName>
                                        </p:attrNameLst>
                                      </p:cBhvr>
                                      <p:to>
                                        <p:strVal val="visible"/>
                                      </p:to>
                                    </p:set>
                                    <p:animEffect transition="in" filter="fade">
                                      <p:cBhvr>
                                        <p:cTn id="29" dur="500"/>
                                        <p:tgtEl>
                                          <p:spTgt spid="348"/>
                                        </p:tgtEl>
                                      </p:cBhvr>
                                    </p:animEffect>
                                  </p:childTnLst>
                                </p:cTn>
                              </p:par>
                              <p:par>
                                <p:cTn id="30" presetID="1" presetClass="entr" presetSubtype="0" fill="hold" nodeType="withEffect">
                                  <p:stCondLst>
                                    <p:cond delay="0"/>
                                  </p:stCondLst>
                                  <p:childTnLst>
                                    <p:set>
                                      <p:cBhvr>
                                        <p:cTn id="31" dur="1" fill="hold">
                                          <p:stCondLst>
                                            <p:cond delay="0"/>
                                          </p:stCondLst>
                                        </p:cTn>
                                        <p:tgtEl>
                                          <p:spTgt spid="38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49"/>
                                        </p:tgtEl>
                                        <p:attrNameLst>
                                          <p:attrName>style.visibility</p:attrName>
                                        </p:attrNameLst>
                                      </p:cBhvr>
                                      <p:to>
                                        <p:strVal val="visible"/>
                                      </p:to>
                                    </p:set>
                                    <p:animEffect transition="in" filter="fade">
                                      <p:cBhvr>
                                        <p:cTn id="36" dur="500"/>
                                        <p:tgtEl>
                                          <p:spTgt spid="349"/>
                                        </p:tgtEl>
                                      </p:cBhvr>
                                    </p:animEffect>
                                  </p:childTnLst>
                                </p:cTn>
                              </p:par>
                              <p:par>
                                <p:cTn id="37" presetID="10" presetClass="entr" presetSubtype="0" fill="hold" nodeType="withEffect">
                                  <p:stCondLst>
                                    <p:cond delay="0"/>
                                  </p:stCondLst>
                                  <p:childTnLst>
                                    <p:set>
                                      <p:cBhvr>
                                        <p:cTn id="38" dur="1" fill="hold">
                                          <p:stCondLst>
                                            <p:cond delay="0"/>
                                          </p:stCondLst>
                                        </p:cTn>
                                        <p:tgtEl>
                                          <p:spTgt spid="351"/>
                                        </p:tgtEl>
                                        <p:attrNameLst>
                                          <p:attrName>style.visibility</p:attrName>
                                        </p:attrNameLst>
                                      </p:cBhvr>
                                      <p:to>
                                        <p:strVal val="visible"/>
                                      </p:to>
                                    </p:set>
                                    <p:animEffect transition="in" filter="fade">
                                      <p:cBhvr>
                                        <p:cTn id="39" dur="500"/>
                                        <p:tgtEl>
                                          <p:spTgt spid="351"/>
                                        </p:tgtEl>
                                      </p:cBhvr>
                                    </p:animEffect>
                                  </p:childTnLst>
                                </p:cTn>
                              </p:par>
                              <p:par>
                                <p:cTn id="40" presetID="10" presetClass="entr" presetSubtype="0" fill="hold" nodeType="withEffect">
                                  <p:stCondLst>
                                    <p:cond delay="0"/>
                                  </p:stCondLst>
                                  <p:childTnLst>
                                    <p:set>
                                      <p:cBhvr>
                                        <p:cTn id="41" dur="1" fill="hold">
                                          <p:stCondLst>
                                            <p:cond delay="0"/>
                                          </p:stCondLst>
                                        </p:cTn>
                                        <p:tgtEl>
                                          <p:spTgt spid="350"/>
                                        </p:tgtEl>
                                        <p:attrNameLst>
                                          <p:attrName>style.visibility</p:attrName>
                                        </p:attrNameLst>
                                      </p:cBhvr>
                                      <p:to>
                                        <p:strVal val="visible"/>
                                      </p:to>
                                    </p:set>
                                    <p:animEffect transition="in" filter="fade">
                                      <p:cBhvr>
                                        <p:cTn id="42" dur="500"/>
                                        <p:tgtEl>
                                          <p:spTgt spid="350"/>
                                        </p:tgtEl>
                                      </p:cBhvr>
                                    </p:animEffect>
                                  </p:childTnLst>
                                </p:cTn>
                              </p:par>
                              <p:par>
                                <p:cTn id="43" presetID="10" presetClass="entr" presetSubtype="0" fill="hold" nodeType="withEffect">
                                  <p:stCondLst>
                                    <p:cond delay="0"/>
                                  </p:stCondLst>
                                  <p:childTnLst>
                                    <p:set>
                                      <p:cBhvr>
                                        <p:cTn id="44" dur="1" fill="hold">
                                          <p:stCondLst>
                                            <p:cond delay="0"/>
                                          </p:stCondLst>
                                        </p:cTn>
                                        <p:tgtEl>
                                          <p:spTgt spid="352"/>
                                        </p:tgtEl>
                                        <p:attrNameLst>
                                          <p:attrName>style.visibility</p:attrName>
                                        </p:attrNameLst>
                                      </p:cBhvr>
                                      <p:to>
                                        <p:strVal val="visible"/>
                                      </p:to>
                                    </p:set>
                                    <p:animEffect transition="in" filter="fade">
                                      <p:cBhvr>
                                        <p:cTn id="45" dur="500"/>
                                        <p:tgtEl>
                                          <p:spTgt spid="35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8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53"/>
                                        </p:tgtEl>
                                        <p:attrNameLst>
                                          <p:attrName>style.visibility</p:attrName>
                                        </p:attrNameLst>
                                      </p:cBhvr>
                                      <p:to>
                                        <p:strVal val="visible"/>
                                      </p:to>
                                    </p:set>
                                    <p:animEffect transition="in" filter="fade">
                                      <p:cBhvr>
                                        <p:cTn id="54" dur="500"/>
                                        <p:tgtEl>
                                          <p:spTgt spid="35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54"/>
                                        </p:tgtEl>
                                        <p:attrNameLst>
                                          <p:attrName>style.visibility</p:attrName>
                                        </p:attrNameLst>
                                      </p:cBhvr>
                                      <p:to>
                                        <p:strVal val="visible"/>
                                      </p:to>
                                    </p:set>
                                    <p:animEffect transition="in" filter="fade">
                                      <p:cBhvr>
                                        <p:cTn id="59" dur="500"/>
                                        <p:tgtEl>
                                          <p:spTgt spid="35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55"/>
                                        </p:tgtEl>
                                        <p:attrNameLst>
                                          <p:attrName>style.visibility</p:attrName>
                                        </p:attrNameLst>
                                      </p:cBhvr>
                                      <p:to>
                                        <p:strVal val="visible"/>
                                      </p:to>
                                    </p:set>
                                    <p:animEffect transition="in" filter="fade">
                                      <p:cBhvr>
                                        <p:cTn id="64" dur="500"/>
                                        <p:tgtEl>
                                          <p:spTgt spid="355"/>
                                        </p:tgtEl>
                                      </p:cBhvr>
                                    </p:animEffect>
                                  </p:childTnLst>
                                </p:cTn>
                              </p:par>
                              <p:par>
                                <p:cTn id="65" presetID="10" presetClass="entr" presetSubtype="0" fill="hold" nodeType="withEffect">
                                  <p:stCondLst>
                                    <p:cond delay="0"/>
                                  </p:stCondLst>
                                  <p:childTnLst>
                                    <p:set>
                                      <p:cBhvr>
                                        <p:cTn id="66" dur="1" fill="hold">
                                          <p:stCondLst>
                                            <p:cond delay="0"/>
                                          </p:stCondLst>
                                        </p:cTn>
                                        <p:tgtEl>
                                          <p:spTgt spid="356"/>
                                        </p:tgtEl>
                                        <p:attrNameLst>
                                          <p:attrName>style.visibility</p:attrName>
                                        </p:attrNameLst>
                                      </p:cBhvr>
                                      <p:to>
                                        <p:strVal val="visible"/>
                                      </p:to>
                                    </p:set>
                                    <p:animEffect transition="in" filter="fade">
                                      <p:cBhvr>
                                        <p:cTn id="67" dur="500"/>
                                        <p:tgtEl>
                                          <p:spTgt spid="356"/>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8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57"/>
                                        </p:tgtEl>
                                        <p:attrNameLst>
                                          <p:attrName>style.visibility</p:attrName>
                                        </p:attrNameLst>
                                      </p:cBhvr>
                                      <p:to>
                                        <p:strVal val="visible"/>
                                      </p:to>
                                    </p:set>
                                    <p:animEffect transition="in" filter="fade">
                                      <p:cBhvr>
                                        <p:cTn id="76" dur="500"/>
                                        <p:tgtEl>
                                          <p:spTgt spid="357"/>
                                        </p:tgtEl>
                                      </p:cBhvr>
                                    </p:animEffect>
                                  </p:childTnLst>
                                </p:cTn>
                              </p:par>
                              <p:par>
                                <p:cTn id="77" presetID="10" presetClass="entr" presetSubtype="0" fill="hold" nodeType="withEffect">
                                  <p:stCondLst>
                                    <p:cond delay="0"/>
                                  </p:stCondLst>
                                  <p:childTnLst>
                                    <p:set>
                                      <p:cBhvr>
                                        <p:cTn id="78" dur="1" fill="hold">
                                          <p:stCondLst>
                                            <p:cond delay="0"/>
                                          </p:stCondLst>
                                        </p:cTn>
                                        <p:tgtEl>
                                          <p:spTgt spid="358"/>
                                        </p:tgtEl>
                                        <p:attrNameLst>
                                          <p:attrName>style.visibility</p:attrName>
                                        </p:attrNameLst>
                                      </p:cBhvr>
                                      <p:to>
                                        <p:strVal val="visible"/>
                                      </p:to>
                                    </p:set>
                                    <p:animEffect transition="in" filter="fade">
                                      <p:cBhvr>
                                        <p:cTn id="79" dur="500"/>
                                        <p:tgtEl>
                                          <p:spTgt spid="358"/>
                                        </p:tgtEl>
                                      </p:cBhvr>
                                    </p:animEffect>
                                  </p:childTnLst>
                                </p:cTn>
                              </p:par>
                              <p:par>
                                <p:cTn id="80" presetID="10" presetClass="entr" presetSubtype="0" fill="hold" nodeType="withEffect">
                                  <p:stCondLst>
                                    <p:cond delay="0"/>
                                  </p:stCondLst>
                                  <p:childTnLst>
                                    <p:set>
                                      <p:cBhvr>
                                        <p:cTn id="81" dur="1" fill="hold">
                                          <p:stCondLst>
                                            <p:cond delay="0"/>
                                          </p:stCondLst>
                                        </p:cTn>
                                        <p:tgtEl>
                                          <p:spTgt spid="359"/>
                                        </p:tgtEl>
                                        <p:attrNameLst>
                                          <p:attrName>style.visibility</p:attrName>
                                        </p:attrNameLst>
                                      </p:cBhvr>
                                      <p:to>
                                        <p:strVal val="visible"/>
                                      </p:to>
                                    </p:set>
                                    <p:animEffect transition="in" filter="fade">
                                      <p:cBhvr>
                                        <p:cTn id="82" dur="500"/>
                                        <p:tgtEl>
                                          <p:spTgt spid="359"/>
                                        </p:tgtEl>
                                      </p:cBhvr>
                                    </p:animEffect>
                                  </p:childTnLst>
                                </p:cTn>
                              </p:par>
                              <p:par>
                                <p:cTn id="83" presetID="10" presetClass="entr" presetSubtype="0" fill="hold" nodeType="withEffect">
                                  <p:stCondLst>
                                    <p:cond delay="0"/>
                                  </p:stCondLst>
                                  <p:childTnLst>
                                    <p:set>
                                      <p:cBhvr>
                                        <p:cTn id="84" dur="1" fill="hold">
                                          <p:stCondLst>
                                            <p:cond delay="0"/>
                                          </p:stCondLst>
                                        </p:cTn>
                                        <p:tgtEl>
                                          <p:spTgt spid="360"/>
                                        </p:tgtEl>
                                        <p:attrNameLst>
                                          <p:attrName>style.visibility</p:attrName>
                                        </p:attrNameLst>
                                      </p:cBhvr>
                                      <p:to>
                                        <p:strVal val="visible"/>
                                      </p:to>
                                    </p:set>
                                    <p:animEffect transition="in" filter="fade">
                                      <p:cBhvr>
                                        <p:cTn id="85" dur="500"/>
                                        <p:tgtEl>
                                          <p:spTgt spid="360"/>
                                        </p:tgtEl>
                                      </p:cBhvr>
                                    </p:animEffect>
                                  </p:childTnLst>
                                </p:cTn>
                              </p:par>
                              <p:par>
                                <p:cTn id="86" presetID="10" presetClass="entr" presetSubtype="0" fill="hold" nodeType="withEffect">
                                  <p:stCondLst>
                                    <p:cond delay="0"/>
                                  </p:stCondLst>
                                  <p:childTnLst>
                                    <p:set>
                                      <p:cBhvr>
                                        <p:cTn id="87" dur="1" fill="hold">
                                          <p:stCondLst>
                                            <p:cond delay="0"/>
                                          </p:stCondLst>
                                        </p:cTn>
                                        <p:tgtEl>
                                          <p:spTgt spid="361"/>
                                        </p:tgtEl>
                                        <p:attrNameLst>
                                          <p:attrName>style.visibility</p:attrName>
                                        </p:attrNameLst>
                                      </p:cBhvr>
                                      <p:to>
                                        <p:strVal val="visible"/>
                                      </p:to>
                                    </p:set>
                                    <p:animEffect transition="in" filter="fade">
                                      <p:cBhvr>
                                        <p:cTn id="88" dur="500"/>
                                        <p:tgtEl>
                                          <p:spTgt spid="361"/>
                                        </p:tgtEl>
                                      </p:cBhvr>
                                    </p:animEffect>
                                  </p:childTnLst>
                                </p:cTn>
                              </p:par>
                              <p:par>
                                <p:cTn id="89" presetID="10" presetClass="entr" presetSubtype="0" fill="hold" nodeType="withEffect">
                                  <p:stCondLst>
                                    <p:cond delay="0"/>
                                  </p:stCondLst>
                                  <p:childTnLst>
                                    <p:set>
                                      <p:cBhvr>
                                        <p:cTn id="90" dur="1" fill="hold">
                                          <p:stCondLst>
                                            <p:cond delay="0"/>
                                          </p:stCondLst>
                                        </p:cTn>
                                        <p:tgtEl>
                                          <p:spTgt spid="362"/>
                                        </p:tgtEl>
                                        <p:attrNameLst>
                                          <p:attrName>style.visibility</p:attrName>
                                        </p:attrNameLst>
                                      </p:cBhvr>
                                      <p:to>
                                        <p:strVal val="visible"/>
                                      </p:to>
                                    </p:set>
                                    <p:animEffect transition="in" filter="fade">
                                      <p:cBhvr>
                                        <p:cTn id="91" dur="500"/>
                                        <p:tgtEl>
                                          <p:spTgt spid="362"/>
                                        </p:tgtEl>
                                      </p:cBhvr>
                                    </p:animEffect>
                                  </p:childTnLst>
                                </p:cTn>
                              </p:par>
                              <p:par>
                                <p:cTn id="92" presetID="10" presetClass="entr" presetSubtype="0" fill="hold" nodeType="withEffect">
                                  <p:stCondLst>
                                    <p:cond delay="0"/>
                                  </p:stCondLst>
                                  <p:childTnLst>
                                    <p:set>
                                      <p:cBhvr>
                                        <p:cTn id="93" dur="1" fill="hold">
                                          <p:stCondLst>
                                            <p:cond delay="0"/>
                                          </p:stCondLst>
                                        </p:cTn>
                                        <p:tgtEl>
                                          <p:spTgt spid="363"/>
                                        </p:tgtEl>
                                        <p:attrNameLst>
                                          <p:attrName>style.visibility</p:attrName>
                                        </p:attrNameLst>
                                      </p:cBhvr>
                                      <p:to>
                                        <p:strVal val="visible"/>
                                      </p:to>
                                    </p:set>
                                    <p:animEffect transition="in" filter="fade">
                                      <p:cBhvr>
                                        <p:cTn id="94" dur="500"/>
                                        <p:tgtEl>
                                          <p:spTgt spid="36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364"/>
                                        </p:tgtEl>
                                        <p:attrNameLst>
                                          <p:attrName>style.visibility</p:attrName>
                                        </p:attrNameLst>
                                      </p:cBhvr>
                                      <p:to>
                                        <p:strVal val="visible"/>
                                      </p:to>
                                    </p:set>
                                    <p:animEffect transition="in" filter="fade">
                                      <p:cBhvr>
                                        <p:cTn id="99" dur="500"/>
                                        <p:tgtEl>
                                          <p:spTgt spid="364"/>
                                        </p:tgtEl>
                                      </p:cBhvr>
                                    </p:animEffect>
                                  </p:childTnLst>
                                </p:cTn>
                              </p:par>
                              <p:par>
                                <p:cTn id="100" presetID="10" presetClass="entr" presetSubtype="0" fill="hold" nodeType="withEffect">
                                  <p:stCondLst>
                                    <p:cond delay="0"/>
                                  </p:stCondLst>
                                  <p:childTnLst>
                                    <p:set>
                                      <p:cBhvr>
                                        <p:cTn id="101" dur="1" fill="hold">
                                          <p:stCondLst>
                                            <p:cond delay="0"/>
                                          </p:stCondLst>
                                        </p:cTn>
                                        <p:tgtEl>
                                          <p:spTgt spid="366"/>
                                        </p:tgtEl>
                                        <p:attrNameLst>
                                          <p:attrName>style.visibility</p:attrName>
                                        </p:attrNameLst>
                                      </p:cBhvr>
                                      <p:to>
                                        <p:strVal val="visible"/>
                                      </p:to>
                                    </p:set>
                                    <p:animEffect transition="in" filter="fade">
                                      <p:cBhvr>
                                        <p:cTn id="102" dur="500"/>
                                        <p:tgtEl>
                                          <p:spTgt spid="366"/>
                                        </p:tgtEl>
                                      </p:cBhvr>
                                    </p:animEffect>
                                  </p:childTnLst>
                                </p:cTn>
                              </p:par>
                              <p:par>
                                <p:cTn id="103" presetID="10" presetClass="entr" presetSubtype="0" fill="hold" nodeType="withEffect">
                                  <p:stCondLst>
                                    <p:cond delay="0"/>
                                  </p:stCondLst>
                                  <p:childTnLst>
                                    <p:set>
                                      <p:cBhvr>
                                        <p:cTn id="104" dur="1" fill="hold">
                                          <p:stCondLst>
                                            <p:cond delay="0"/>
                                          </p:stCondLst>
                                        </p:cTn>
                                        <p:tgtEl>
                                          <p:spTgt spid="365"/>
                                        </p:tgtEl>
                                        <p:attrNameLst>
                                          <p:attrName>style.visibility</p:attrName>
                                        </p:attrNameLst>
                                      </p:cBhvr>
                                      <p:to>
                                        <p:strVal val="visible"/>
                                      </p:to>
                                    </p:set>
                                    <p:animEffect transition="in" filter="fade">
                                      <p:cBhvr>
                                        <p:cTn id="105" dur="500"/>
                                        <p:tgtEl>
                                          <p:spTgt spid="365"/>
                                        </p:tgtEl>
                                      </p:cBhvr>
                                    </p:animEffect>
                                  </p:childTnLst>
                                </p:cTn>
                              </p:par>
                              <p:par>
                                <p:cTn id="106" presetID="10" presetClass="entr" presetSubtype="0" fill="hold" nodeType="withEffect">
                                  <p:stCondLst>
                                    <p:cond delay="0"/>
                                  </p:stCondLst>
                                  <p:childTnLst>
                                    <p:set>
                                      <p:cBhvr>
                                        <p:cTn id="107" dur="1" fill="hold">
                                          <p:stCondLst>
                                            <p:cond delay="0"/>
                                          </p:stCondLst>
                                        </p:cTn>
                                        <p:tgtEl>
                                          <p:spTgt spid="367"/>
                                        </p:tgtEl>
                                        <p:attrNameLst>
                                          <p:attrName>style.visibility</p:attrName>
                                        </p:attrNameLst>
                                      </p:cBhvr>
                                      <p:to>
                                        <p:strVal val="visible"/>
                                      </p:to>
                                    </p:set>
                                    <p:animEffect transition="in" filter="fade">
                                      <p:cBhvr>
                                        <p:cTn id="108" dur="500"/>
                                        <p:tgtEl>
                                          <p:spTgt spid="367"/>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368"/>
                                        </p:tgtEl>
                                        <p:attrNameLst>
                                          <p:attrName>style.visibility</p:attrName>
                                        </p:attrNameLst>
                                      </p:cBhvr>
                                      <p:to>
                                        <p:strVal val="visible"/>
                                      </p:to>
                                    </p:set>
                                    <p:animEffect transition="in" filter="fade">
                                      <p:cBhvr>
                                        <p:cTn id="113" dur="500"/>
                                        <p:tgtEl>
                                          <p:spTgt spid="368"/>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369"/>
                                        </p:tgtEl>
                                        <p:attrNameLst>
                                          <p:attrName>style.visibility</p:attrName>
                                        </p:attrNameLst>
                                      </p:cBhvr>
                                      <p:to>
                                        <p:strVal val="visible"/>
                                      </p:to>
                                    </p:set>
                                    <p:animEffect transition="in" filter="fade">
                                      <p:cBhvr>
                                        <p:cTn id="118" dur="500"/>
                                        <p:tgtEl>
                                          <p:spTgt spid="369"/>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370"/>
                                        </p:tgtEl>
                                        <p:attrNameLst>
                                          <p:attrName>style.visibility</p:attrName>
                                        </p:attrNameLst>
                                      </p:cBhvr>
                                      <p:to>
                                        <p:strVal val="visible"/>
                                      </p:to>
                                    </p:set>
                                    <p:animEffect transition="in" filter="fade">
                                      <p:cBhvr>
                                        <p:cTn id="123" dur="500"/>
                                        <p:tgtEl>
                                          <p:spTgt spid="370"/>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nodeType="clickEffect">
                                  <p:stCondLst>
                                    <p:cond delay="0"/>
                                  </p:stCondLst>
                                  <p:childTnLst>
                                    <p:set>
                                      <p:cBhvr>
                                        <p:cTn id="127" dur="1" fill="hold">
                                          <p:stCondLst>
                                            <p:cond delay="0"/>
                                          </p:stCondLst>
                                        </p:cTn>
                                        <p:tgtEl>
                                          <p:spTgt spid="384"/>
                                        </p:tgtEl>
                                        <p:attrNameLst>
                                          <p:attrName>style.visibility</p:attrName>
                                        </p:attrNameLst>
                                      </p:cBhvr>
                                      <p:to>
                                        <p:strVal val="visible"/>
                                      </p:to>
                                    </p:set>
                                  </p:childTnLst>
                                </p:cTn>
                              </p:par>
                              <p:par>
                                <p:cTn id="128" presetID="10" presetClass="entr" presetSubtype="0" fill="hold" nodeType="withEffect">
                                  <p:stCondLst>
                                    <p:cond delay="0"/>
                                  </p:stCondLst>
                                  <p:childTnLst>
                                    <p:set>
                                      <p:cBhvr>
                                        <p:cTn id="129" dur="1" fill="hold">
                                          <p:stCondLst>
                                            <p:cond delay="0"/>
                                          </p:stCondLst>
                                        </p:cTn>
                                        <p:tgtEl>
                                          <p:spTgt spid="389"/>
                                        </p:tgtEl>
                                        <p:attrNameLst>
                                          <p:attrName>style.visibility</p:attrName>
                                        </p:attrNameLst>
                                      </p:cBhvr>
                                      <p:to>
                                        <p:strVal val="visible"/>
                                      </p:to>
                                    </p:set>
                                    <p:animEffect transition="in" filter="fade">
                                      <p:cBhvr>
                                        <p:cTn id="130" dur="1000"/>
                                        <p:tgtEl>
                                          <p:spTgt spid="389"/>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371"/>
                                        </p:tgtEl>
                                        <p:attrNameLst>
                                          <p:attrName>style.visibility</p:attrName>
                                        </p:attrNameLst>
                                      </p:cBhvr>
                                      <p:to>
                                        <p:strVal val="visible"/>
                                      </p:to>
                                    </p:set>
                                    <p:animEffect transition="in" filter="fade">
                                      <p:cBhvr>
                                        <p:cTn id="135" dur="500"/>
                                        <p:tgtEl>
                                          <p:spTgt spid="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29"/>
          <p:cNvSpPr txBox="1"/>
          <p:nvPr/>
        </p:nvSpPr>
        <p:spPr>
          <a:xfrm>
            <a:off x="1870000" y="3277850"/>
            <a:ext cx="7257600" cy="22626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a:solidFill>
                  <a:schemeClr val="dk1"/>
                </a:solidFill>
                <a:highlight>
                  <a:srgbClr val="FFFFFF"/>
                </a:highlight>
                <a:latin typeface="Quattrocento Sans"/>
                <a:ea typeface="Quattrocento Sans"/>
                <a:cs typeface="Quattrocento Sans"/>
                <a:sym typeface="Quattrocento Sans"/>
              </a:rPr>
              <a:t>Heap Sort</a:t>
            </a:r>
            <a:endParaRPr sz="3500">
              <a:solidFill>
                <a:schemeClr val="dk1"/>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chemeClr val="lt1"/>
                </a:highlight>
                <a:latin typeface="Quattrocento Sans"/>
                <a:ea typeface="Quattrocento Sans"/>
                <a:cs typeface="Quattrocento Sans"/>
                <a:sym typeface="Quattrocento Sans"/>
              </a:rPr>
              <a:t>Bucket Sort</a:t>
            </a:r>
            <a:endParaRPr sz="3500">
              <a:solidFill>
                <a:srgbClr val="888888"/>
              </a:solidFill>
              <a:highlight>
                <a:schemeClr val="lt1"/>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chemeClr val="lt1"/>
                </a:highlight>
                <a:latin typeface="Quattrocento Sans"/>
                <a:ea typeface="Quattrocento Sans"/>
                <a:cs typeface="Quattrocento Sans"/>
                <a:sym typeface="Quattrocento Sans"/>
              </a:rPr>
              <a:t>Radix Sort</a:t>
            </a:r>
            <a:endParaRPr sz="3500">
              <a:solidFill>
                <a:srgbClr val="888888"/>
              </a:solidFill>
              <a:highlight>
                <a:schemeClr val="lt1"/>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chemeClr val="lt1"/>
                </a:highlight>
                <a:latin typeface="Quattrocento Sans"/>
                <a:ea typeface="Quattrocento Sans"/>
                <a:cs typeface="Quattrocento Sans"/>
                <a:sym typeface="Quattrocento Sans"/>
              </a:rPr>
              <a:t>Sorting Summary</a:t>
            </a:r>
            <a:endParaRPr sz="3500">
              <a:solidFill>
                <a:srgbClr val="888888"/>
              </a:solidFill>
              <a:highlight>
                <a:schemeClr val="lt1"/>
              </a:highlight>
              <a:latin typeface="Quattrocento Sans"/>
              <a:ea typeface="Quattrocento Sans"/>
              <a:cs typeface="Quattrocento Sans"/>
              <a:sym typeface="Quattrocento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0"/>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dirty="0"/>
              <a:t>Heap Sort</a:t>
            </a:r>
            <a:endParaRPr dirty="0"/>
          </a:p>
        </p:txBody>
      </p:sp>
      <p:sp>
        <p:nvSpPr>
          <p:cNvPr id="400" name="Google Shape;400;p30"/>
          <p:cNvSpPr txBox="1">
            <a:spLocks noGrp="1"/>
          </p:cNvSpPr>
          <p:nvPr>
            <p:ph type="body" idx="1"/>
          </p:nvPr>
        </p:nvSpPr>
        <p:spPr>
          <a:xfrm>
            <a:off x="746175" y="1568275"/>
            <a:ext cx="9612900" cy="46542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dirty="0"/>
              <a:t>1. run Floyd’s </a:t>
            </a:r>
            <a:r>
              <a:rPr lang="en-US" dirty="0" err="1"/>
              <a:t>buildHeap</a:t>
            </a:r>
            <a:r>
              <a:rPr lang="en-US" dirty="0"/>
              <a:t> on your data</a:t>
            </a:r>
            <a:endParaRPr dirty="0"/>
          </a:p>
          <a:p>
            <a:pPr marL="0" lvl="0" indent="0" algn="l" rtl="0">
              <a:lnSpc>
                <a:spcPct val="90000"/>
              </a:lnSpc>
              <a:spcBef>
                <a:spcPts val="1400"/>
              </a:spcBef>
              <a:spcAft>
                <a:spcPts val="0"/>
              </a:spcAft>
              <a:buNone/>
            </a:pPr>
            <a:r>
              <a:rPr lang="en-US" dirty="0"/>
              <a:t>2. call </a:t>
            </a:r>
            <a:r>
              <a:rPr lang="en-US" dirty="0" err="1"/>
              <a:t>removeMin</a:t>
            </a:r>
            <a:r>
              <a:rPr lang="en-US" dirty="0"/>
              <a:t> n times</a:t>
            </a:r>
            <a:endParaRPr dirty="0"/>
          </a:p>
        </p:txBody>
      </p:sp>
      <p:sp>
        <p:nvSpPr>
          <p:cNvPr id="401" name="Google Shape;401;p30"/>
          <p:cNvSpPr txBox="1"/>
          <p:nvPr/>
        </p:nvSpPr>
        <p:spPr>
          <a:xfrm>
            <a:off x="677641" y="2894236"/>
            <a:ext cx="3729000" cy="1600800"/>
          </a:xfrm>
          <a:prstGeom prst="rect">
            <a:avLst/>
          </a:prstGeom>
          <a:noFill/>
          <a:ln w="9525" cap="flat" cmpd="sng">
            <a:solidFill>
              <a:srgbClr val="4C328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public void heapSort(input)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E[] heap = buildHeap(input)</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E[] output = new E[n]</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for (n)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output[i] = removeMin(heap)</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p:txBody>
      </p:sp>
      <p:sp>
        <p:nvSpPr>
          <p:cNvPr id="402" name="Google Shape;402;p30"/>
          <p:cNvSpPr txBox="1"/>
          <p:nvPr/>
        </p:nvSpPr>
        <p:spPr>
          <a:xfrm>
            <a:off x="7657163" y="2808820"/>
            <a:ext cx="2257200" cy="2586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Worst case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Best case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Average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Stable?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In-place?</a:t>
            </a:r>
            <a:endParaRPr dirty="0">
              <a:latin typeface="Quattrocento Sans"/>
              <a:ea typeface="Quattrocento Sans"/>
              <a:cs typeface="Quattrocento Sans"/>
              <a:sym typeface="Quattrocento Sans"/>
            </a:endParaRPr>
          </a:p>
        </p:txBody>
      </p:sp>
      <p:sp>
        <p:nvSpPr>
          <p:cNvPr id="405" name="Google Shape;405;p30"/>
          <p:cNvSpPr txBox="1"/>
          <p:nvPr/>
        </p:nvSpPr>
        <p:spPr>
          <a:xfrm>
            <a:off x="9956248" y="4430593"/>
            <a:ext cx="49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No</a:t>
            </a:r>
            <a:endParaRPr>
              <a:latin typeface="Quattrocento Sans"/>
              <a:ea typeface="Quattrocento Sans"/>
              <a:cs typeface="Quattrocento Sans"/>
              <a:sym typeface="Quattrocento Sans"/>
            </a:endParaRPr>
          </a:p>
        </p:txBody>
      </p:sp>
      <p:sp>
        <p:nvSpPr>
          <p:cNvPr id="407" name="Google Shape;407;p30"/>
          <p:cNvSpPr/>
          <p:nvPr/>
        </p:nvSpPr>
        <p:spPr>
          <a:xfrm>
            <a:off x="6729679" y="263275"/>
            <a:ext cx="5163000" cy="6464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HEAP-sort with Hungarian (MEZŐSÉGI) folk dance</a:t>
            </a:r>
          </a:p>
          <a:p>
            <a:pPr marL="0" marR="0" lvl="0" indent="0" algn="l" rtl="0">
              <a:spcBef>
                <a:spcPts val="0"/>
              </a:spcBef>
              <a:spcAft>
                <a:spcPts val="0"/>
              </a:spcAft>
              <a:buNone/>
            </a:pPr>
            <a:r>
              <a:rPr lang="en-US" sz="18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https://www.youtube.com/watch?v=Xw2D9aJRBY4</a:t>
            </a:r>
            <a:endParaRPr lang="en-US" sz="1800" dirty="0">
              <a:solidFill>
                <a:schemeClr val="dk1"/>
              </a:solidFill>
              <a:latin typeface="Calibri"/>
              <a:ea typeface="Calibri"/>
              <a:cs typeface="Calibri"/>
              <a:sym typeface="Calibri"/>
            </a:endParaRPr>
          </a:p>
        </p:txBody>
      </p:sp>
      <p:sp>
        <p:nvSpPr>
          <p:cNvPr id="408" name="Google Shape;408;p30"/>
          <p:cNvSpPr txBox="1"/>
          <p:nvPr/>
        </p:nvSpPr>
        <p:spPr>
          <a:xfrm>
            <a:off x="9956248" y="4985839"/>
            <a:ext cx="18060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If we get clever…</a:t>
            </a:r>
            <a:endParaRPr dirty="0">
              <a:latin typeface="Quattrocento Sans"/>
              <a:ea typeface="Quattrocento Sans"/>
              <a:cs typeface="Quattrocento Sans"/>
              <a:sym typeface="Quattrocento Sans"/>
            </a:endParaRPr>
          </a:p>
        </p:txBody>
      </p:sp>
      <mc:AlternateContent xmlns:mc="http://schemas.openxmlformats.org/markup-compatibility/2006" xmlns:a14="http://schemas.microsoft.com/office/drawing/2010/main">
        <mc:Choice Requires="a14">
          <p:sp>
            <p:nvSpPr>
              <p:cNvPr id="2" name="Google Shape;408;p30">
                <a:extLst>
                  <a:ext uri="{FF2B5EF4-FFF2-40B4-BE49-F238E27FC236}">
                    <a16:creationId xmlns:a16="http://schemas.microsoft.com/office/drawing/2014/main" id="{5CBEE0E1-1443-6722-7277-C02F0F0FF520}"/>
                  </a:ext>
                </a:extLst>
              </p:cNvPr>
              <p:cNvSpPr txBox="1"/>
              <p:nvPr/>
            </p:nvSpPr>
            <p:spPr>
              <a:xfrm>
                <a:off x="9551848" y="2795224"/>
                <a:ext cx="1806000" cy="369291"/>
              </a:xfrm>
              <a:prstGeom prst="rect">
                <a:avLst/>
              </a:prstGeom>
              <a:noFill/>
              <a:ln>
                <a:noFill/>
              </a:ln>
            </p:spPr>
            <p:txBody>
              <a:bodyPr spcFirstLastPara="1" wrap="square" lIns="91425" tIns="45700" rIns="91425" bIns="45700" anchor="t" anchorCtr="0">
                <a:spAutoFit/>
              </a:bodyPr>
              <a:lstStyle/>
              <a:p>
                <a:pPr lvl="0"/>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ea typeface="Quattrocento Sans"/>
                          <a:cs typeface="Quattrocento Sans"/>
                          <a:sym typeface="Quattrocento Sans"/>
                        </a:rPr>
                        <m:t>𝑂</m:t>
                      </m:r>
                      <m:d>
                        <m:dPr>
                          <m:ctrlPr>
                            <a:rPr lang="en-GB" sz="1800" b="0" i="1" smtClean="0">
                              <a:latin typeface="Cambria Math" panose="02040503050406030204" pitchFamily="18" charset="0"/>
                              <a:ea typeface="Quattrocento Sans"/>
                              <a:cs typeface="Quattrocento Sans"/>
                              <a:sym typeface="Quattrocento Sans"/>
                            </a:rPr>
                          </m:ctrlPr>
                        </m:dPr>
                        <m:e>
                          <m:r>
                            <a:rPr lang="en-GB" sz="1800" i="1">
                              <a:latin typeface="Cambria Math" panose="02040503050406030204" pitchFamily="18" charset="0"/>
                              <a:ea typeface="Quattrocento Sans"/>
                              <a:cs typeface="Quattrocento Sans"/>
                              <a:sym typeface="Quattrocento Sans"/>
                            </a:rPr>
                            <m:t>𝑛</m:t>
                          </m:r>
                          <m:func>
                            <m:funcPr>
                              <m:ctrlPr>
                                <a:rPr lang="en-GB" sz="1800" i="1">
                                  <a:latin typeface="Cambria Math" panose="02040503050406030204" pitchFamily="18" charset="0"/>
                                  <a:ea typeface="Quattrocento Sans"/>
                                  <a:cs typeface="Quattrocento Sans"/>
                                  <a:sym typeface="Quattrocento Sans"/>
                                </a:rPr>
                              </m:ctrlPr>
                            </m:funcPr>
                            <m:fName>
                              <m:r>
                                <m:rPr>
                                  <m:sty m:val="p"/>
                                </m:rPr>
                                <a:rPr lang="en-GB" sz="1800">
                                  <a:latin typeface="Cambria Math" panose="02040503050406030204" pitchFamily="18" charset="0"/>
                                  <a:ea typeface="Quattrocento Sans"/>
                                  <a:cs typeface="Quattrocento Sans"/>
                                  <a:sym typeface="Quattrocento Sans"/>
                                </a:rPr>
                                <m:t>log</m:t>
                              </m:r>
                            </m:fName>
                            <m:e>
                              <m:r>
                                <a:rPr lang="en-GB" sz="1800" i="1">
                                  <a:latin typeface="Cambria Math" panose="02040503050406030204" pitchFamily="18" charset="0"/>
                                  <a:ea typeface="Quattrocento Sans"/>
                                  <a:cs typeface="Quattrocento Sans"/>
                                  <a:sym typeface="Quattrocento Sans"/>
                                </a:rPr>
                                <m:t>𝑛</m:t>
                              </m:r>
                            </m:e>
                          </m:func>
                        </m:e>
                      </m:d>
                    </m:oMath>
                  </m:oMathPara>
                </a14:m>
                <a:endParaRPr sz="1800" dirty="0">
                  <a:latin typeface="Quattrocento Sans"/>
                  <a:ea typeface="Quattrocento Sans"/>
                  <a:cs typeface="Quattrocento Sans"/>
                  <a:sym typeface="Quattrocento Sans"/>
                </a:endParaRPr>
              </a:p>
            </p:txBody>
          </p:sp>
        </mc:Choice>
        <mc:Fallback xmlns="">
          <p:sp>
            <p:nvSpPr>
              <p:cNvPr id="2" name="Google Shape;408;p30">
                <a:extLst>
                  <a:ext uri="{FF2B5EF4-FFF2-40B4-BE49-F238E27FC236}">
                    <a16:creationId xmlns:a16="http://schemas.microsoft.com/office/drawing/2014/main" id="{5CBEE0E1-1443-6722-7277-C02F0F0FF520}"/>
                  </a:ext>
                </a:extLst>
              </p:cNvPr>
              <p:cNvSpPr txBox="1">
                <a:spLocks noRot="1" noChangeAspect="1" noMove="1" noResize="1" noEditPoints="1" noAdjustHandles="1" noChangeArrowheads="1" noChangeShapeType="1" noTextEdit="1"/>
              </p:cNvSpPr>
              <p:nvPr/>
            </p:nvSpPr>
            <p:spPr>
              <a:xfrm>
                <a:off x="9551848" y="2795224"/>
                <a:ext cx="1806000" cy="369291"/>
              </a:xfrm>
              <a:prstGeom prst="rect">
                <a:avLst/>
              </a:prstGeom>
              <a:blipFill>
                <a:blip r:embed="rId4"/>
                <a:stretch>
                  <a:fillRect b="-13333"/>
                </a:stretch>
              </a:blipFill>
              <a:ln>
                <a:no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Google Shape;408;p30">
                <a:extLst>
                  <a:ext uri="{FF2B5EF4-FFF2-40B4-BE49-F238E27FC236}">
                    <a16:creationId xmlns:a16="http://schemas.microsoft.com/office/drawing/2014/main" id="{6CF665DD-8BE3-3248-5206-BB1853F92808}"/>
                  </a:ext>
                </a:extLst>
              </p:cNvPr>
              <p:cNvSpPr txBox="1"/>
              <p:nvPr/>
            </p:nvSpPr>
            <p:spPr>
              <a:xfrm>
                <a:off x="9311179" y="3361044"/>
                <a:ext cx="1806000" cy="369291"/>
              </a:xfrm>
              <a:prstGeom prst="rect">
                <a:avLst/>
              </a:prstGeom>
              <a:noFill/>
              <a:ln>
                <a:noFill/>
              </a:ln>
            </p:spPr>
            <p:txBody>
              <a:bodyPr spcFirstLastPara="1" wrap="square" lIns="91425" tIns="45700" rIns="91425" bIns="45700" anchor="t" anchorCtr="0">
                <a:spAutoFit/>
              </a:bodyPr>
              <a:lstStyle/>
              <a:p>
                <a:pPr lvl="0"/>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ea typeface="Quattrocento Sans"/>
                          <a:cs typeface="Quattrocento Sans"/>
                          <a:sym typeface="Quattrocento Sans"/>
                        </a:rPr>
                        <m:t>𝑂</m:t>
                      </m:r>
                      <m:d>
                        <m:dPr>
                          <m:ctrlPr>
                            <a:rPr lang="en-GB" sz="1800" b="0" i="1" smtClean="0">
                              <a:latin typeface="Cambria Math" panose="02040503050406030204" pitchFamily="18" charset="0"/>
                              <a:ea typeface="Quattrocento Sans"/>
                              <a:cs typeface="Quattrocento Sans"/>
                              <a:sym typeface="Quattrocento Sans"/>
                            </a:rPr>
                          </m:ctrlPr>
                        </m:dPr>
                        <m:e>
                          <m:r>
                            <a:rPr lang="en-GB" sz="1800" b="0" i="1" smtClean="0">
                              <a:latin typeface="Cambria Math" panose="02040503050406030204" pitchFamily="18" charset="0"/>
                              <a:ea typeface="Quattrocento Sans"/>
                              <a:cs typeface="Quattrocento Sans"/>
                              <a:sym typeface="Quattrocento Sans"/>
                            </a:rPr>
                            <m:t>𝑛</m:t>
                          </m:r>
                        </m:e>
                      </m:d>
                    </m:oMath>
                  </m:oMathPara>
                </a14:m>
                <a:endParaRPr sz="1800" dirty="0">
                  <a:latin typeface="Quattrocento Sans"/>
                  <a:ea typeface="Quattrocento Sans"/>
                  <a:cs typeface="Quattrocento Sans"/>
                  <a:sym typeface="Quattrocento Sans"/>
                </a:endParaRPr>
              </a:p>
            </p:txBody>
          </p:sp>
        </mc:Choice>
        <mc:Fallback xmlns="">
          <p:sp>
            <p:nvSpPr>
              <p:cNvPr id="3" name="Google Shape;408;p30">
                <a:extLst>
                  <a:ext uri="{FF2B5EF4-FFF2-40B4-BE49-F238E27FC236}">
                    <a16:creationId xmlns:a16="http://schemas.microsoft.com/office/drawing/2014/main" id="{6CF665DD-8BE3-3248-5206-BB1853F92808}"/>
                  </a:ext>
                </a:extLst>
              </p:cNvPr>
              <p:cNvSpPr txBox="1">
                <a:spLocks noRot="1" noChangeAspect="1" noMove="1" noResize="1" noEditPoints="1" noAdjustHandles="1" noChangeArrowheads="1" noChangeShapeType="1" noTextEdit="1"/>
              </p:cNvSpPr>
              <p:nvPr/>
            </p:nvSpPr>
            <p:spPr>
              <a:xfrm>
                <a:off x="9311179" y="3361044"/>
                <a:ext cx="1806000" cy="369291"/>
              </a:xfrm>
              <a:prstGeom prst="rect">
                <a:avLst/>
              </a:prstGeom>
              <a:blipFill>
                <a:blip r:embed="rId5"/>
                <a:stretch>
                  <a:fillRect/>
                </a:stretch>
              </a:blipFill>
              <a:ln>
                <a:no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 name="Google Shape;408;p30">
                <a:extLst>
                  <a:ext uri="{FF2B5EF4-FFF2-40B4-BE49-F238E27FC236}">
                    <a16:creationId xmlns:a16="http://schemas.microsoft.com/office/drawing/2014/main" id="{3779BC49-96DB-28F2-3E2B-7A5FBB9B4275}"/>
                  </a:ext>
                </a:extLst>
              </p:cNvPr>
              <p:cNvSpPr txBox="1"/>
              <p:nvPr/>
            </p:nvSpPr>
            <p:spPr>
              <a:xfrm>
                <a:off x="9639825" y="3871001"/>
                <a:ext cx="1806000" cy="369291"/>
              </a:xfrm>
              <a:prstGeom prst="rect">
                <a:avLst/>
              </a:prstGeom>
              <a:noFill/>
              <a:ln>
                <a:noFill/>
              </a:ln>
            </p:spPr>
            <p:txBody>
              <a:bodyPr spcFirstLastPara="1" wrap="square" lIns="91425" tIns="45700" rIns="91425" bIns="45700" anchor="t" anchorCtr="0">
                <a:spAutoFit/>
              </a:bodyPr>
              <a:lstStyle/>
              <a:p>
                <a:pPr lvl="0"/>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ea typeface="Quattrocento Sans"/>
                          <a:cs typeface="Quattrocento Sans"/>
                          <a:sym typeface="Quattrocento Sans"/>
                        </a:rPr>
                        <m:t>𝑂</m:t>
                      </m:r>
                      <m:d>
                        <m:dPr>
                          <m:ctrlPr>
                            <a:rPr lang="en-GB" sz="1800" b="0" i="1" smtClean="0">
                              <a:latin typeface="Cambria Math" panose="02040503050406030204" pitchFamily="18" charset="0"/>
                              <a:ea typeface="Quattrocento Sans"/>
                              <a:cs typeface="Quattrocento Sans"/>
                              <a:sym typeface="Quattrocento Sans"/>
                            </a:rPr>
                          </m:ctrlPr>
                        </m:dPr>
                        <m:e>
                          <m:r>
                            <a:rPr lang="en-GB" sz="1800" i="1">
                              <a:latin typeface="Cambria Math" panose="02040503050406030204" pitchFamily="18" charset="0"/>
                              <a:ea typeface="Quattrocento Sans"/>
                              <a:cs typeface="Quattrocento Sans"/>
                              <a:sym typeface="Quattrocento Sans"/>
                            </a:rPr>
                            <m:t>𝑛</m:t>
                          </m:r>
                          <m:func>
                            <m:funcPr>
                              <m:ctrlPr>
                                <a:rPr lang="en-GB" sz="1800" i="1">
                                  <a:latin typeface="Cambria Math" panose="02040503050406030204" pitchFamily="18" charset="0"/>
                                  <a:ea typeface="Quattrocento Sans"/>
                                  <a:cs typeface="Quattrocento Sans"/>
                                  <a:sym typeface="Quattrocento Sans"/>
                                </a:rPr>
                              </m:ctrlPr>
                            </m:funcPr>
                            <m:fName>
                              <m:r>
                                <m:rPr>
                                  <m:sty m:val="p"/>
                                </m:rPr>
                                <a:rPr lang="en-GB" sz="1800">
                                  <a:latin typeface="Cambria Math" panose="02040503050406030204" pitchFamily="18" charset="0"/>
                                  <a:ea typeface="Quattrocento Sans"/>
                                  <a:cs typeface="Quattrocento Sans"/>
                                  <a:sym typeface="Quattrocento Sans"/>
                                </a:rPr>
                                <m:t>log</m:t>
                              </m:r>
                            </m:fName>
                            <m:e>
                              <m:r>
                                <a:rPr lang="en-GB" sz="1800" i="1">
                                  <a:latin typeface="Cambria Math" panose="02040503050406030204" pitchFamily="18" charset="0"/>
                                  <a:ea typeface="Quattrocento Sans"/>
                                  <a:cs typeface="Quattrocento Sans"/>
                                  <a:sym typeface="Quattrocento Sans"/>
                                </a:rPr>
                                <m:t>𝑛</m:t>
                              </m:r>
                            </m:e>
                          </m:func>
                        </m:e>
                      </m:d>
                    </m:oMath>
                  </m:oMathPara>
                </a14:m>
                <a:endParaRPr sz="1800" dirty="0">
                  <a:latin typeface="Quattrocento Sans"/>
                  <a:ea typeface="Quattrocento Sans"/>
                  <a:cs typeface="Quattrocento Sans"/>
                  <a:sym typeface="Quattrocento Sans"/>
                </a:endParaRPr>
              </a:p>
            </p:txBody>
          </p:sp>
        </mc:Choice>
        <mc:Fallback xmlns="">
          <p:sp>
            <p:nvSpPr>
              <p:cNvPr id="4" name="Google Shape;408;p30">
                <a:extLst>
                  <a:ext uri="{FF2B5EF4-FFF2-40B4-BE49-F238E27FC236}">
                    <a16:creationId xmlns:a16="http://schemas.microsoft.com/office/drawing/2014/main" id="{3779BC49-96DB-28F2-3E2B-7A5FBB9B4275}"/>
                  </a:ext>
                </a:extLst>
              </p:cNvPr>
              <p:cNvSpPr txBox="1">
                <a:spLocks noRot="1" noChangeAspect="1" noMove="1" noResize="1" noEditPoints="1" noAdjustHandles="1" noChangeArrowheads="1" noChangeShapeType="1" noTextEdit="1"/>
              </p:cNvSpPr>
              <p:nvPr/>
            </p:nvSpPr>
            <p:spPr>
              <a:xfrm>
                <a:off x="9639825" y="3871001"/>
                <a:ext cx="1806000" cy="369291"/>
              </a:xfrm>
              <a:prstGeom prst="rect">
                <a:avLst/>
              </a:prstGeom>
              <a:blipFill>
                <a:blip r:embed="rId6"/>
                <a:stretch>
                  <a:fillRect b="-13115"/>
                </a:stretch>
              </a:blipFill>
              <a:ln>
                <a:noFill/>
              </a:ln>
            </p:spPr>
            <p:txBody>
              <a:bodyPr/>
              <a:lstStyle/>
              <a:p>
                <a:r>
                  <a:rPr lang="en-SE">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animEffect transition="in" filter="fade">
                                      <p:cBhvr>
                                        <p:cTn id="7" dur="500"/>
                                        <p:tgtEl>
                                          <p:spTgt spid="4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8"/>
                                        </p:tgtEl>
                                        <p:attrNameLst>
                                          <p:attrName>style.visibility</p:attrName>
                                        </p:attrNameLst>
                                      </p:cBhvr>
                                      <p:to>
                                        <p:strVal val="visible"/>
                                      </p:to>
                                    </p:set>
                                    <p:animEffect transition="in" filter="fade">
                                      <p:cBhvr>
                                        <p:cTn id="12" dur="500"/>
                                        <p:tgtEl>
                                          <p:spTgt spid="4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1"/>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Principle 3</a:t>
            </a:r>
            <a:endParaRPr/>
          </a:p>
        </p:txBody>
      </p:sp>
      <p:sp>
        <p:nvSpPr>
          <p:cNvPr id="414" name="Google Shape;414;p31"/>
          <p:cNvSpPr txBox="1"/>
          <p:nvPr/>
        </p:nvSpPr>
        <p:spPr>
          <a:xfrm>
            <a:off x="575250" y="1728150"/>
            <a:ext cx="9969900" cy="392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300" dirty="0">
                <a:latin typeface="Quattrocento Sans"/>
                <a:ea typeface="Quattrocento Sans"/>
                <a:cs typeface="Quattrocento Sans"/>
                <a:sym typeface="Quattrocento Sans"/>
              </a:rPr>
              <a:t>Selection sort:</a:t>
            </a:r>
            <a:endParaRPr sz="2300" dirty="0">
              <a:latin typeface="Quattrocento Sans"/>
              <a:ea typeface="Quattrocento Sans"/>
              <a:cs typeface="Quattrocento Sans"/>
              <a:sym typeface="Quattrocento Sans"/>
            </a:endParaRPr>
          </a:p>
          <a:p>
            <a:pPr marL="0" lvl="0" indent="0" algn="l" rtl="0">
              <a:spcBef>
                <a:spcPts val="0"/>
              </a:spcBef>
              <a:spcAft>
                <a:spcPts val="0"/>
              </a:spcAft>
              <a:buNone/>
            </a:pPr>
            <a:r>
              <a:rPr lang="en-US" sz="2100" dirty="0">
                <a:latin typeface="Quattrocento Sans"/>
                <a:ea typeface="Quattrocento Sans"/>
                <a:cs typeface="Quattrocento Sans"/>
                <a:sym typeface="Quattrocento Sans"/>
              </a:rPr>
              <a:t>After </a:t>
            </a:r>
            <a:r>
              <a:rPr lang="en-US" sz="2100" i="1" dirty="0">
                <a:latin typeface="Quattrocento Sans"/>
                <a:ea typeface="Quattrocento Sans"/>
                <a:cs typeface="Quattrocento Sans"/>
                <a:sym typeface="Quattrocento Sans"/>
              </a:rPr>
              <a:t>k</a:t>
            </a:r>
            <a:r>
              <a:rPr lang="en-US" sz="2100" dirty="0">
                <a:latin typeface="Quattrocento Sans"/>
                <a:ea typeface="Quattrocento Sans"/>
                <a:cs typeface="Quattrocento Sans"/>
                <a:sym typeface="Quattrocento Sans"/>
              </a:rPr>
              <a:t> iterations of the loop, the </a:t>
            </a:r>
            <a:r>
              <a:rPr lang="en-US" sz="2100" i="1" dirty="0">
                <a:latin typeface="Quattrocento Sans"/>
                <a:ea typeface="Quattrocento Sans"/>
                <a:cs typeface="Quattrocento Sans"/>
                <a:sym typeface="Quattrocento Sans"/>
              </a:rPr>
              <a:t>k</a:t>
            </a:r>
            <a:r>
              <a:rPr lang="en-US" sz="2100" dirty="0">
                <a:latin typeface="Quattrocento Sans"/>
                <a:ea typeface="Quattrocento Sans"/>
                <a:cs typeface="Quattrocento Sans"/>
                <a:sym typeface="Quattrocento Sans"/>
              </a:rPr>
              <a:t> smallest elements of the array are (sorted) in indices 0, … , k-1</a:t>
            </a:r>
            <a:endParaRPr sz="2100" dirty="0">
              <a:latin typeface="Quattrocento Sans"/>
              <a:ea typeface="Quattrocento Sans"/>
              <a:cs typeface="Quattrocento Sans"/>
              <a:sym typeface="Quattrocento Sans"/>
            </a:endParaRPr>
          </a:p>
          <a:p>
            <a:pPr marL="0" lvl="0" indent="0" algn="l" rtl="0">
              <a:spcBef>
                <a:spcPts val="0"/>
              </a:spcBef>
              <a:spcAft>
                <a:spcPts val="0"/>
              </a:spcAft>
              <a:buNone/>
            </a:pPr>
            <a:r>
              <a:rPr lang="en-US" sz="2100" dirty="0">
                <a:latin typeface="Quattrocento Sans"/>
                <a:ea typeface="Quattrocento Sans"/>
                <a:cs typeface="Quattrocento Sans"/>
                <a:sym typeface="Quattrocento Sans"/>
              </a:rPr>
              <a:t>Runs in O(n²) time no matter what</a:t>
            </a:r>
            <a:endParaRPr sz="2100" dirty="0">
              <a:latin typeface="Quattrocento Sans"/>
              <a:ea typeface="Quattrocento Sans"/>
              <a:cs typeface="Quattrocento Sans"/>
              <a:sym typeface="Quattrocento Sans"/>
            </a:endParaRPr>
          </a:p>
          <a:p>
            <a:pPr marL="0" lvl="0" indent="0" algn="l" rtl="0">
              <a:spcBef>
                <a:spcPts val="0"/>
              </a:spcBef>
              <a:spcAft>
                <a:spcPts val="0"/>
              </a:spcAft>
              <a:buNone/>
            </a:pPr>
            <a:endParaRPr sz="2300" dirty="0">
              <a:latin typeface="Quattrocento Sans"/>
              <a:ea typeface="Quattrocento Sans"/>
              <a:cs typeface="Quattrocento Sans"/>
              <a:sym typeface="Quattrocento Sans"/>
            </a:endParaRPr>
          </a:p>
          <a:p>
            <a:pPr marL="0" lvl="0" indent="0" algn="l" rtl="0">
              <a:spcBef>
                <a:spcPts val="0"/>
              </a:spcBef>
              <a:spcAft>
                <a:spcPts val="0"/>
              </a:spcAft>
              <a:buNone/>
            </a:pPr>
            <a:r>
              <a:rPr lang="en-US" sz="2300" dirty="0">
                <a:latin typeface="Quattrocento Sans"/>
                <a:ea typeface="Quattrocento Sans"/>
                <a:cs typeface="Quattrocento Sans"/>
                <a:sym typeface="Quattrocento Sans"/>
              </a:rPr>
              <a:t>Using data structures</a:t>
            </a:r>
            <a:endParaRPr sz="2300" dirty="0">
              <a:latin typeface="Quattrocento Sans"/>
              <a:ea typeface="Quattrocento Sans"/>
              <a:cs typeface="Quattrocento Sans"/>
              <a:sym typeface="Quattrocento Sans"/>
            </a:endParaRPr>
          </a:p>
          <a:p>
            <a:pPr marL="457200" lvl="0" indent="-361950" algn="l" rtl="0">
              <a:spcBef>
                <a:spcPts val="0"/>
              </a:spcBef>
              <a:spcAft>
                <a:spcPts val="0"/>
              </a:spcAft>
              <a:buClr>
                <a:srgbClr val="4C3282"/>
              </a:buClr>
              <a:buSzPts val="2100"/>
              <a:buFont typeface="Quattrocento Sans"/>
              <a:buChar char="●"/>
            </a:pPr>
            <a:r>
              <a:rPr lang="en-US" sz="2100" dirty="0">
                <a:latin typeface="Quattrocento Sans"/>
                <a:ea typeface="Quattrocento Sans"/>
                <a:cs typeface="Quattrocento Sans"/>
                <a:sym typeface="Quattrocento Sans"/>
              </a:rPr>
              <a:t>Speed up our existing ideas</a:t>
            </a:r>
            <a:endParaRPr sz="2100" dirty="0">
              <a:latin typeface="Quattrocento Sans"/>
              <a:ea typeface="Quattrocento Sans"/>
              <a:cs typeface="Quattrocento Sans"/>
              <a:sym typeface="Quattrocento Sans"/>
            </a:endParaRPr>
          </a:p>
          <a:p>
            <a:pPr marL="0" lvl="0" indent="0" algn="l" rtl="0">
              <a:spcBef>
                <a:spcPts val="0"/>
              </a:spcBef>
              <a:spcAft>
                <a:spcPts val="0"/>
              </a:spcAft>
              <a:buNone/>
            </a:pPr>
            <a:endParaRPr sz="2300" dirty="0">
              <a:latin typeface="Quattrocento Sans"/>
              <a:ea typeface="Quattrocento Sans"/>
              <a:cs typeface="Quattrocento Sans"/>
              <a:sym typeface="Quattrocento Sans"/>
            </a:endParaRPr>
          </a:p>
          <a:p>
            <a:pPr marL="0" lvl="0" indent="0" algn="l" rtl="0">
              <a:spcBef>
                <a:spcPts val="0"/>
              </a:spcBef>
              <a:spcAft>
                <a:spcPts val="0"/>
              </a:spcAft>
              <a:buNone/>
            </a:pPr>
            <a:r>
              <a:rPr lang="en-US" sz="2300" dirty="0">
                <a:latin typeface="Quattrocento Sans"/>
                <a:ea typeface="Quattrocento Sans"/>
                <a:cs typeface="Quattrocento Sans"/>
                <a:sym typeface="Quattrocento Sans"/>
              </a:rPr>
              <a:t>If only we had a data structure that was good at getting the smallest item remaining in our dataset… </a:t>
            </a:r>
            <a:endParaRPr sz="2300" dirty="0">
              <a:latin typeface="Quattrocento Sans"/>
              <a:ea typeface="Quattrocento Sans"/>
              <a:cs typeface="Quattrocento Sans"/>
              <a:sym typeface="Quattrocento Sans"/>
            </a:endParaRPr>
          </a:p>
          <a:p>
            <a:pPr marL="457200" lvl="0" indent="-361950" algn="l" rtl="0">
              <a:spcBef>
                <a:spcPts val="0"/>
              </a:spcBef>
              <a:spcAft>
                <a:spcPts val="0"/>
              </a:spcAft>
              <a:buClr>
                <a:srgbClr val="4C3282"/>
              </a:buClr>
              <a:buSzPts val="2100"/>
              <a:buFont typeface="Quattrocento Sans"/>
              <a:buChar char="●"/>
            </a:pPr>
            <a:r>
              <a:rPr lang="en-US" sz="2100" dirty="0">
                <a:latin typeface="Quattrocento Sans"/>
                <a:ea typeface="Quattrocento Sans"/>
                <a:cs typeface="Quattrocento Sans"/>
                <a:sym typeface="Quattrocento Sans"/>
              </a:rPr>
              <a:t>We do!</a:t>
            </a:r>
            <a:endParaRPr sz="2100" dirty="0">
              <a:latin typeface="Quattrocento Sans"/>
              <a:ea typeface="Quattrocento Sans"/>
              <a:cs typeface="Quattrocento Sans"/>
              <a:sym typeface="Quattrocento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2"/>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In Place Heap Sort</a:t>
            </a:r>
            <a:endParaRPr/>
          </a:p>
        </p:txBody>
      </p:sp>
      <p:graphicFrame>
        <p:nvGraphicFramePr>
          <p:cNvPr id="420" name="Google Shape;420;p32"/>
          <p:cNvGraphicFramePr/>
          <p:nvPr/>
        </p:nvGraphicFramePr>
        <p:xfrm>
          <a:off x="1056165" y="1195188"/>
          <a:ext cx="100797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8</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9</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rPr>
                        <a:t>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20</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421" name="Google Shape;421;p32"/>
          <p:cNvSpPr/>
          <p:nvPr/>
        </p:nvSpPr>
        <p:spPr>
          <a:xfrm rot="-5400000">
            <a:off x="5926812" y="-2822619"/>
            <a:ext cx="338400" cy="10079700"/>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22" name="Google Shape;422;p32"/>
          <p:cNvSpPr/>
          <p:nvPr/>
        </p:nvSpPr>
        <p:spPr>
          <a:xfrm rot="-5400000">
            <a:off x="10943720" y="2194431"/>
            <a:ext cx="338400" cy="45600"/>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23" name="Google Shape;423;p32"/>
          <p:cNvSpPr txBox="1"/>
          <p:nvPr/>
        </p:nvSpPr>
        <p:spPr>
          <a:xfrm>
            <a:off x="5812841" y="2365415"/>
            <a:ext cx="712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Heap</a:t>
            </a:r>
            <a:endParaRPr/>
          </a:p>
        </p:txBody>
      </p:sp>
      <p:sp>
        <p:nvSpPr>
          <p:cNvPr id="424" name="Google Shape;424;p32"/>
          <p:cNvSpPr txBox="1"/>
          <p:nvPr/>
        </p:nvSpPr>
        <p:spPr>
          <a:xfrm>
            <a:off x="10367870" y="2370124"/>
            <a:ext cx="1444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Sorted Items</a:t>
            </a:r>
            <a:endParaRPr/>
          </a:p>
        </p:txBody>
      </p:sp>
      <p:sp>
        <p:nvSpPr>
          <p:cNvPr id="425" name="Google Shape;425;p32"/>
          <p:cNvSpPr txBox="1"/>
          <p:nvPr/>
        </p:nvSpPr>
        <p:spPr>
          <a:xfrm>
            <a:off x="834447" y="2587855"/>
            <a:ext cx="1431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Current Item</a:t>
            </a:r>
            <a:endParaRPr/>
          </a:p>
        </p:txBody>
      </p:sp>
      <p:sp>
        <p:nvSpPr>
          <p:cNvPr id="426" name="Google Shape;426;p32"/>
          <p:cNvSpPr/>
          <p:nvPr/>
        </p:nvSpPr>
        <p:spPr>
          <a:xfrm rot="10800000">
            <a:off x="1390937" y="1992645"/>
            <a:ext cx="318900" cy="563400"/>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7" name="Google Shape;427;p32"/>
          <p:cNvSpPr/>
          <p:nvPr/>
        </p:nvSpPr>
        <p:spPr>
          <a:xfrm rot="10800000" flipH="1">
            <a:off x="1658138" y="577387"/>
            <a:ext cx="9102000" cy="685200"/>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28" name="Google Shape;428;p32"/>
          <p:cNvSpPr/>
          <p:nvPr/>
        </p:nvSpPr>
        <p:spPr>
          <a:xfrm rot="10800000">
            <a:off x="1498660" y="207503"/>
            <a:ext cx="9102000" cy="812100"/>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429" name="Google Shape;429;p32"/>
          <p:cNvGraphicFramePr/>
          <p:nvPr/>
        </p:nvGraphicFramePr>
        <p:xfrm>
          <a:off x="1056165" y="3049078"/>
          <a:ext cx="100797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8</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9</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rPr>
                        <a:t>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20</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extLst>
                  <a:ext uri="{0D108BD9-81ED-4DB2-BD59-A6C34878D82A}">
                    <a16:rowId xmlns:a16="http://schemas.microsoft.com/office/drawing/2014/main" val="10001"/>
                  </a:ext>
                </a:extLst>
              </a:tr>
            </a:tbl>
          </a:graphicData>
        </a:graphic>
      </p:graphicFrame>
      <p:sp>
        <p:nvSpPr>
          <p:cNvPr id="430" name="Google Shape;430;p32"/>
          <p:cNvSpPr/>
          <p:nvPr/>
        </p:nvSpPr>
        <p:spPr>
          <a:xfrm rot="-5400000">
            <a:off x="5402412" y="-444329"/>
            <a:ext cx="338400" cy="9030900"/>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31" name="Google Shape;431;p32"/>
          <p:cNvSpPr/>
          <p:nvPr/>
        </p:nvSpPr>
        <p:spPr>
          <a:xfrm rot="-5400000">
            <a:off x="10442319" y="3546721"/>
            <a:ext cx="338400" cy="1048800"/>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32" name="Google Shape;432;p32"/>
          <p:cNvSpPr txBox="1"/>
          <p:nvPr/>
        </p:nvSpPr>
        <p:spPr>
          <a:xfrm>
            <a:off x="5287864" y="4220428"/>
            <a:ext cx="712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Heap</a:t>
            </a:r>
            <a:endParaRPr/>
          </a:p>
        </p:txBody>
      </p:sp>
      <p:sp>
        <p:nvSpPr>
          <p:cNvPr id="433" name="Google Shape;433;p32"/>
          <p:cNvSpPr txBox="1"/>
          <p:nvPr/>
        </p:nvSpPr>
        <p:spPr>
          <a:xfrm>
            <a:off x="9889230" y="4240321"/>
            <a:ext cx="1444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Sorted Items</a:t>
            </a:r>
            <a:endParaRPr/>
          </a:p>
        </p:txBody>
      </p:sp>
      <p:sp>
        <p:nvSpPr>
          <p:cNvPr id="434" name="Google Shape;434;p32"/>
          <p:cNvSpPr txBox="1"/>
          <p:nvPr/>
        </p:nvSpPr>
        <p:spPr>
          <a:xfrm>
            <a:off x="834447" y="4441745"/>
            <a:ext cx="1431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Current Item</a:t>
            </a:r>
            <a:endParaRPr/>
          </a:p>
        </p:txBody>
      </p:sp>
      <p:sp>
        <p:nvSpPr>
          <p:cNvPr id="435" name="Google Shape;435;p32"/>
          <p:cNvSpPr/>
          <p:nvPr/>
        </p:nvSpPr>
        <p:spPr>
          <a:xfrm rot="10800000">
            <a:off x="1390937" y="3846535"/>
            <a:ext cx="318900" cy="563400"/>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436" name="Google Shape;436;p32"/>
          <p:cNvGraphicFramePr/>
          <p:nvPr/>
        </p:nvGraphicFramePr>
        <p:xfrm>
          <a:off x="960083" y="4929036"/>
          <a:ext cx="100797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8</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9</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rPr>
                        <a:t>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20</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extLst>
                  <a:ext uri="{0D108BD9-81ED-4DB2-BD59-A6C34878D82A}">
                    <a16:rowId xmlns:a16="http://schemas.microsoft.com/office/drawing/2014/main" val="10001"/>
                  </a:ext>
                </a:extLst>
              </a:tr>
            </a:tbl>
          </a:graphicData>
        </a:graphic>
      </p:graphicFrame>
      <p:sp>
        <p:nvSpPr>
          <p:cNvPr id="437" name="Google Shape;437;p32"/>
          <p:cNvSpPr/>
          <p:nvPr/>
        </p:nvSpPr>
        <p:spPr>
          <a:xfrm rot="-5400000">
            <a:off x="5306330" y="1435629"/>
            <a:ext cx="338400" cy="9030900"/>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38" name="Google Shape;438;p32"/>
          <p:cNvSpPr/>
          <p:nvPr/>
        </p:nvSpPr>
        <p:spPr>
          <a:xfrm rot="-5400000">
            <a:off x="10346237" y="5426679"/>
            <a:ext cx="338400" cy="1048800"/>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39" name="Google Shape;439;p32"/>
          <p:cNvSpPr txBox="1"/>
          <p:nvPr/>
        </p:nvSpPr>
        <p:spPr>
          <a:xfrm>
            <a:off x="5191782" y="6100386"/>
            <a:ext cx="712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Heap</a:t>
            </a:r>
            <a:endParaRPr/>
          </a:p>
        </p:txBody>
      </p:sp>
      <p:sp>
        <p:nvSpPr>
          <p:cNvPr id="440" name="Google Shape;440;p32"/>
          <p:cNvSpPr txBox="1"/>
          <p:nvPr/>
        </p:nvSpPr>
        <p:spPr>
          <a:xfrm>
            <a:off x="9793148" y="6120279"/>
            <a:ext cx="1444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Sorted Items</a:t>
            </a:r>
            <a:endParaRPr/>
          </a:p>
        </p:txBody>
      </p:sp>
      <p:sp>
        <p:nvSpPr>
          <p:cNvPr id="441" name="Google Shape;441;p32"/>
          <p:cNvSpPr txBox="1"/>
          <p:nvPr/>
        </p:nvSpPr>
        <p:spPr>
          <a:xfrm>
            <a:off x="738365" y="6321703"/>
            <a:ext cx="1431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Current Item</a:t>
            </a:r>
            <a:endParaRPr/>
          </a:p>
        </p:txBody>
      </p:sp>
      <p:sp>
        <p:nvSpPr>
          <p:cNvPr id="442" name="Google Shape;442;p32"/>
          <p:cNvSpPr/>
          <p:nvPr/>
        </p:nvSpPr>
        <p:spPr>
          <a:xfrm rot="10800000">
            <a:off x="1294855" y="5726493"/>
            <a:ext cx="318900" cy="563400"/>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3" name="Google Shape;443;p32"/>
          <p:cNvSpPr/>
          <p:nvPr/>
        </p:nvSpPr>
        <p:spPr>
          <a:xfrm rot="10800000">
            <a:off x="1390394" y="3861587"/>
            <a:ext cx="318900" cy="563400"/>
          </a:xfrm>
          <a:prstGeom prst="downArrow">
            <a:avLst>
              <a:gd name="adj1" fmla="val 50000"/>
              <a:gd name="adj2" fmla="val 50000"/>
            </a:avLst>
          </a:prstGeom>
          <a:solidFill>
            <a:srgbClr val="B6A479"/>
          </a:solidFill>
          <a:ln w="158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4" name="Google Shape;444;p32"/>
          <p:cNvSpPr txBox="1"/>
          <p:nvPr/>
        </p:nvSpPr>
        <p:spPr>
          <a:xfrm>
            <a:off x="1731684" y="4105264"/>
            <a:ext cx="2064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B050"/>
                </a:solidFill>
                <a:latin typeface="Calibri"/>
                <a:ea typeface="Calibri"/>
                <a:cs typeface="Calibri"/>
                <a:sym typeface="Calibri"/>
              </a:rPr>
              <a:t>percolateDown(22)</a:t>
            </a:r>
            <a:endParaRPr/>
          </a:p>
        </p:txBody>
      </p:sp>
      <p:sp>
        <p:nvSpPr>
          <p:cNvPr id="445" name="Google Shape;445;p32"/>
          <p:cNvSpPr/>
          <p:nvPr/>
        </p:nvSpPr>
        <p:spPr>
          <a:xfrm rot="10800000" flipH="1">
            <a:off x="1390318" y="4472699"/>
            <a:ext cx="8402700" cy="685200"/>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46" name="Google Shape;446;p32"/>
          <p:cNvSpPr/>
          <p:nvPr/>
        </p:nvSpPr>
        <p:spPr>
          <a:xfrm rot="10800000">
            <a:off x="1230741" y="4102815"/>
            <a:ext cx="8460600" cy="812100"/>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8"/>
                                        </p:tgtEl>
                                        <p:attrNameLst>
                                          <p:attrName>style.visibility</p:attrName>
                                        </p:attrNameLst>
                                      </p:cBhvr>
                                      <p:to>
                                        <p:strVal val="visible"/>
                                      </p:to>
                                    </p:set>
                                    <p:animEffect transition="in" filter="fade">
                                      <p:cBhvr>
                                        <p:cTn id="7" dur="500"/>
                                        <p:tgtEl>
                                          <p:spTgt spid="428"/>
                                        </p:tgtEl>
                                      </p:cBhvr>
                                    </p:animEffect>
                                  </p:childTnLst>
                                </p:cTn>
                              </p:par>
                              <p:par>
                                <p:cTn id="8" presetID="10" presetClass="entr" presetSubtype="0" fill="hold" nodeType="withEffect">
                                  <p:stCondLst>
                                    <p:cond delay="0"/>
                                  </p:stCondLst>
                                  <p:childTnLst>
                                    <p:set>
                                      <p:cBhvr>
                                        <p:cTn id="9" dur="1" fill="hold">
                                          <p:stCondLst>
                                            <p:cond delay="0"/>
                                          </p:stCondLst>
                                        </p:cTn>
                                        <p:tgtEl>
                                          <p:spTgt spid="427"/>
                                        </p:tgtEl>
                                        <p:attrNameLst>
                                          <p:attrName>style.visibility</p:attrName>
                                        </p:attrNameLst>
                                      </p:cBhvr>
                                      <p:to>
                                        <p:strVal val="visible"/>
                                      </p:to>
                                    </p:set>
                                    <p:animEffect transition="in" filter="fade">
                                      <p:cBhvr>
                                        <p:cTn id="10" dur="500"/>
                                        <p:tgtEl>
                                          <p:spTgt spid="4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29"/>
                                        </p:tgtEl>
                                        <p:attrNameLst>
                                          <p:attrName>style.visibility</p:attrName>
                                        </p:attrNameLst>
                                      </p:cBhvr>
                                      <p:to>
                                        <p:strVal val="visible"/>
                                      </p:to>
                                    </p:set>
                                    <p:animEffect transition="in" filter="fade">
                                      <p:cBhvr>
                                        <p:cTn id="15" dur="500"/>
                                        <p:tgtEl>
                                          <p:spTgt spid="429"/>
                                        </p:tgtEl>
                                      </p:cBhvr>
                                    </p:animEffect>
                                  </p:childTnLst>
                                </p:cTn>
                              </p:par>
                              <p:par>
                                <p:cTn id="16" presetID="10" presetClass="entr" presetSubtype="0" fill="hold" nodeType="withEffect">
                                  <p:stCondLst>
                                    <p:cond delay="0"/>
                                  </p:stCondLst>
                                  <p:childTnLst>
                                    <p:set>
                                      <p:cBhvr>
                                        <p:cTn id="17" dur="1" fill="hold">
                                          <p:stCondLst>
                                            <p:cond delay="0"/>
                                          </p:stCondLst>
                                        </p:cTn>
                                        <p:tgtEl>
                                          <p:spTgt spid="435"/>
                                        </p:tgtEl>
                                        <p:attrNameLst>
                                          <p:attrName>style.visibility</p:attrName>
                                        </p:attrNameLst>
                                      </p:cBhvr>
                                      <p:to>
                                        <p:strVal val="visible"/>
                                      </p:to>
                                    </p:set>
                                    <p:animEffect transition="in" filter="fade">
                                      <p:cBhvr>
                                        <p:cTn id="18" dur="500"/>
                                        <p:tgtEl>
                                          <p:spTgt spid="435"/>
                                        </p:tgtEl>
                                      </p:cBhvr>
                                    </p:animEffect>
                                  </p:childTnLst>
                                </p:cTn>
                              </p:par>
                              <p:par>
                                <p:cTn id="19" presetID="10" presetClass="entr" presetSubtype="0" fill="hold" nodeType="withEffect">
                                  <p:stCondLst>
                                    <p:cond delay="0"/>
                                  </p:stCondLst>
                                  <p:childTnLst>
                                    <p:set>
                                      <p:cBhvr>
                                        <p:cTn id="20" dur="1" fill="hold">
                                          <p:stCondLst>
                                            <p:cond delay="0"/>
                                          </p:stCondLst>
                                        </p:cTn>
                                        <p:tgtEl>
                                          <p:spTgt spid="430"/>
                                        </p:tgtEl>
                                        <p:attrNameLst>
                                          <p:attrName>style.visibility</p:attrName>
                                        </p:attrNameLst>
                                      </p:cBhvr>
                                      <p:to>
                                        <p:strVal val="visible"/>
                                      </p:to>
                                    </p:set>
                                    <p:animEffect transition="in" filter="fade">
                                      <p:cBhvr>
                                        <p:cTn id="21" dur="500"/>
                                        <p:tgtEl>
                                          <p:spTgt spid="430"/>
                                        </p:tgtEl>
                                      </p:cBhvr>
                                    </p:animEffect>
                                  </p:childTnLst>
                                </p:cTn>
                              </p:par>
                              <p:par>
                                <p:cTn id="22" presetID="10" presetClass="entr" presetSubtype="0" fill="hold" nodeType="withEffect">
                                  <p:stCondLst>
                                    <p:cond delay="0"/>
                                  </p:stCondLst>
                                  <p:childTnLst>
                                    <p:set>
                                      <p:cBhvr>
                                        <p:cTn id="23" dur="1" fill="hold">
                                          <p:stCondLst>
                                            <p:cond delay="0"/>
                                          </p:stCondLst>
                                        </p:cTn>
                                        <p:tgtEl>
                                          <p:spTgt spid="434"/>
                                        </p:tgtEl>
                                        <p:attrNameLst>
                                          <p:attrName>style.visibility</p:attrName>
                                        </p:attrNameLst>
                                      </p:cBhvr>
                                      <p:to>
                                        <p:strVal val="visible"/>
                                      </p:to>
                                    </p:set>
                                    <p:animEffect transition="in" filter="fade">
                                      <p:cBhvr>
                                        <p:cTn id="24" dur="500"/>
                                        <p:tgtEl>
                                          <p:spTgt spid="434"/>
                                        </p:tgtEl>
                                      </p:cBhvr>
                                    </p:animEffect>
                                  </p:childTnLst>
                                </p:cTn>
                              </p:par>
                              <p:par>
                                <p:cTn id="25" presetID="10" presetClass="entr" presetSubtype="0" fill="hold" nodeType="withEffect">
                                  <p:stCondLst>
                                    <p:cond delay="0"/>
                                  </p:stCondLst>
                                  <p:childTnLst>
                                    <p:set>
                                      <p:cBhvr>
                                        <p:cTn id="26" dur="1" fill="hold">
                                          <p:stCondLst>
                                            <p:cond delay="0"/>
                                          </p:stCondLst>
                                        </p:cTn>
                                        <p:tgtEl>
                                          <p:spTgt spid="432"/>
                                        </p:tgtEl>
                                        <p:attrNameLst>
                                          <p:attrName>style.visibility</p:attrName>
                                        </p:attrNameLst>
                                      </p:cBhvr>
                                      <p:to>
                                        <p:strVal val="visible"/>
                                      </p:to>
                                    </p:set>
                                    <p:animEffect transition="in" filter="fade">
                                      <p:cBhvr>
                                        <p:cTn id="27" dur="500"/>
                                        <p:tgtEl>
                                          <p:spTgt spid="432"/>
                                        </p:tgtEl>
                                      </p:cBhvr>
                                    </p:animEffect>
                                  </p:childTnLst>
                                </p:cTn>
                              </p:par>
                              <p:par>
                                <p:cTn id="28" presetID="10" presetClass="entr" presetSubtype="0" fill="hold" nodeType="withEffect">
                                  <p:stCondLst>
                                    <p:cond delay="0"/>
                                  </p:stCondLst>
                                  <p:childTnLst>
                                    <p:set>
                                      <p:cBhvr>
                                        <p:cTn id="29" dur="1" fill="hold">
                                          <p:stCondLst>
                                            <p:cond delay="0"/>
                                          </p:stCondLst>
                                        </p:cTn>
                                        <p:tgtEl>
                                          <p:spTgt spid="433"/>
                                        </p:tgtEl>
                                        <p:attrNameLst>
                                          <p:attrName>style.visibility</p:attrName>
                                        </p:attrNameLst>
                                      </p:cBhvr>
                                      <p:to>
                                        <p:strVal val="visible"/>
                                      </p:to>
                                    </p:set>
                                    <p:animEffect transition="in" filter="fade">
                                      <p:cBhvr>
                                        <p:cTn id="30" dur="500"/>
                                        <p:tgtEl>
                                          <p:spTgt spid="433"/>
                                        </p:tgtEl>
                                      </p:cBhvr>
                                    </p:animEffect>
                                  </p:childTnLst>
                                </p:cTn>
                              </p:par>
                              <p:par>
                                <p:cTn id="31" presetID="10" presetClass="entr" presetSubtype="0" fill="hold" nodeType="withEffect">
                                  <p:stCondLst>
                                    <p:cond delay="0"/>
                                  </p:stCondLst>
                                  <p:childTnLst>
                                    <p:set>
                                      <p:cBhvr>
                                        <p:cTn id="32" dur="1" fill="hold">
                                          <p:stCondLst>
                                            <p:cond delay="0"/>
                                          </p:stCondLst>
                                        </p:cTn>
                                        <p:tgtEl>
                                          <p:spTgt spid="431"/>
                                        </p:tgtEl>
                                        <p:attrNameLst>
                                          <p:attrName>style.visibility</p:attrName>
                                        </p:attrNameLst>
                                      </p:cBhvr>
                                      <p:to>
                                        <p:strVal val="visible"/>
                                      </p:to>
                                    </p:set>
                                    <p:animEffect transition="in" filter="fade">
                                      <p:cBhvr>
                                        <p:cTn id="33" dur="500"/>
                                        <p:tgtEl>
                                          <p:spTgt spid="43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43"/>
                                        </p:tgtEl>
                                        <p:attrNameLst>
                                          <p:attrName>style.visibility</p:attrName>
                                        </p:attrNameLst>
                                      </p:cBhvr>
                                      <p:to>
                                        <p:strVal val="visible"/>
                                      </p:to>
                                    </p:set>
                                    <p:animEffect transition="in" filter="fade">
                                      <p:cBhvr>
                                        <p:cTn id="38" dur="500"/>
                                        <p:tgtEl>
                                          <p:spTgt spid="443"/>
                                        </p:tgtEl>
                                      </p:cBhvr>
                                    </p:animEffect>
                                  </p:childTnLst>
                                </p:cTn>
                              </p:par>
                              <p:par>
                                <p:cTn id="39" presetID="10" presetClass="entr" presetSubtype="0" fill="hold" nodeType="withEffect">
                                  <p:stCondLst>
                                    <p:cond delay="0"/>
                                  </p:stCondLst>
                                  <p:childTnLst>
                                    <p:set>
                                      <p:cBhvr>
                                        <p:cTn id="40" dur="1" fill="hold">
                                          <p:stCondLst>
                                            <p:cond delay="0"/>
                                          </p:stCondLst>
                                        </p:cTn>
                                        <p:tgtEl>
                                          <p:spTgt spid="444"/>
                                        </p:tgtEl>
                                        <p:attrNameLst>
                                          <p:attrName>style.visibility</p:attrName>
                                        </p:attrNameLst>
                                      </p:cBhvr>
                                      <p:to>
                                        <p:strVal val="visible"/>
                                      </p:to>
                                    </p:set>
                                    <p:animEffect transition="in" filter="fade">
                                      <p:cBhvr>
                                        <p:cTn id="41" dur="500"/>
                                        <p:tgtEl>
                                          <p:spTgt spid="44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36"/>
                                        </p:tgtEl>
                                        <p:attrNameLst>
                                          <p:attrName>style.visibility</p:attrName>
                                        </p:attrNameLst>
                                      </p:cBhvr>
                                      <p:to>
                                        <p:strVal val="visible"/>
                                      </p:to>
                                    </p:set>
                                    <p:animEffect transition="in" filter="fade">
                                      <p:cBhvr>
                                        <p:cTn id="46" dur="500"/>
                                        <p:tgtEl>
                                          <p:spTgt spid="436"/>
                                        </p:tgtEl>
                                      </p:cBhvr>
                                    </p:animEffect>
                                  </p:childTnLst>
                                </p:cTn>
                              </p:par>
                              <p:par>
                                <p:cTn id="47" presetID="10" presetClass="entr" presetSubtype="0" fill="hold" nodeType="withEffect">
                                  <p:stCondLst>
                                    <p:cond delay="0"/>
                                  </p:stCondLst>
                                  <p:childTnLst>
                                    <p:set>
                                      <p:cBhvr>
                                        <p:cTn id="48" dur="1" fill="hold">
                                          <p:stCondLst>
                                            <p:cond delay="0"/>
                                          </p:stCondLst>
                                        </p:cTn>
                                        <p:tgtEl>
                                          <p:spTgt spid="442"/>
                                        </p:tgtEl>
                                        <p:attrNameLst>
                                          <p:attrName>style.visibility</p:attrName>
                                        </p:attrNameLst>
                                      </p:cBhvr>
                                      <p:to>
                                        <p:strVal val="visible"/>
                                      </p:to>
                                    </p:set>
                                    <p:animEffect transition="in" filter="fade">
                                      <p:cBhvr>
                                        <p:cTn id="49" dur="500"/>
                                        <p:tgtEl>
                                          <p:spTgt spid="442"/>
                                        </p:tgtEl>
                                      </p:cBhvr>
                                    </p:animEffect>
                                  </p:childTnLst>
                                </p:cTn>
                              </p:par>
                              <p:par>
                                <p:cTn id="50" presetID="10" presetClass="entr" presetSubtype="0" fill="hold" nodeType="withEffect">
                                  <p:stCondLst>
                                    <p:cond delay="0"/>
                                  </p:stCondLst>
                                  <p:childTnLst>
                                    <p:set>
                                      <p:cBhvr>
                                        <p:cTn id="51" dur="1" fill="hold">
                                          <p:stCondLst>
                                            <p:cond delay="0"/>
                                          </p:stCondLst>
                                        </p:cTn>
                                        <p:tgtEl>
                                          <p:spTgt spid="441"/>
                                        </p:tgtEl>
                                        <p:attrNameLst>
                                          <p:attrName>style.visibility</p:attrName>
                                        </p:attrNameLst>
                                      </p:cBhvr>
                                      <p:to>
                                        <p:strVal val="visible"/>
                                      </p:to>
                                    </p:set>
                                    <p:animEffect transition="in" filter="fade">
                                      <p:cBhvr>
                                        <p:cTn id="52" dur="500"/>
                                        <p:tgtEl>
                                          <p:spTgt spid="441"/>
                                        </p:tgtEl>
                                      </p:cBhvr>
                                    </p:animEffect>
                                  </p:childTnLst>
                                </p:cTn>
                              </p:par>
                              <p:par>
                                <p:cTn id="53" presetID="10" presetClass="entr" presetSubtype="0" fill="hold" nodeType="withEffect">
                                  <p:stCondLst>
                                    <p:cond delay="0"/>
                                  </p:stCondLst>
                                  <p:childTnLst>
                                    <p:set>
                                      <p:cBhvr>
                                        <p:cTn id="54" dur="1" fill="hold">
                                          <p:stCondLst>
                                            <p:cond delay="0"/>
                                          </p:stCondLst>
                                        </p:cTn>
                                        <p:tgtEl>
                                          <p:spTgt spid="437"/>
                                        </p:tgtEl>
                                        <p:attrNameLst>
                                          <p:attrName>style.visibility</p:attrName>
                                        </p:attrNameLst>
                                      </p:cBhvr>
                                      <p:to>
                                        <p:strVal val="visible"/>
                                      </p:to>
                                    </p:set>
                                    <p:animEffect transition="in" filter="fade">
                                      <p:cBhvr>
                                        <p:cTn id="55" dur="500"/>
                                        <p:tgtEl>
                                          <p:spTgt spid="437"/>
                                        </p:tgtEl>
                                      </p:cBhvr>
                                    </p:animEffect>
                                  </p:childTnLst>
                                </p:cTn>
                              </p:par>
                              <p:par>
                                <p:cTn id="56" presetID="10" presetClass="entr" presetSubtype="0" fill="hold" nodeType="withEffect">
                                  <p:stCondLst>
                                    <p:cond delay="0"/>
                                  </p:stCondLst>
                                  <p:childTnLst>
                                    <p:set>
                                      <p:cBhvr>
                                        <p:cTn id="57" dur="1" fill="hold">
                                          <p:stCondLst>
                                            <p:cond delay="0"/>
                                          </p:stCondLst>
                                        </p:cTn>
                                        <p:tgtEl>
                                          <p:spTgt spid="439"/>
                                        </p:tgtEl>
                                        <p:attrNameLst>
                                          <p:attrName>style.visibility</p:attrName>
                                        </p:attrNameLst>
                                      </p:cBhvr>
                                      <p:to>
                                        <p:strVal val="visible"/>
                                      </p:to>
                                    </p:set>
                                    <p:animEffect transition="in" filter="fade">
                                      <p:cBhvr>
                                        <p:cTn id="58" dur="500"/>
                                        <p:tgtEl>
                                          <p:spTgt spid="439"/>
                                        </p:tgtEl>
                                      </p:cBhvr>
                                    </p:animEffect>
                                  </p:childTnLst>
                                </p:cTn>
                              </p:par>
                              <p:par>
                                <p:cTn id="59" presetID="10" presetClass="entr" presetSubtype="0" fill="hold" nodeType="withEffect">
                                  <p:stCondLst>
                                    <p:cond delay="0"/>
                                  </p:stCondLst>
                                  <p:childTnLst>
                                    <p:set>
                                      <p:cBhvr>
                                        <p:cTn id="60" dur="1" fill="hold">
                                          <p:stCondLst>
                                            <p:cond delay="0"/>
                                          </p:stCondLst>
                                        </p:cTn>
                                        <p:tgtEl>
                                          <p:spTgt spid="438"/>
                                        </p:tgtEl>
                                        <p:attrNameLst>
                                          <p:attrName>style.visibility</p:attrName>
                                        </p:attrNameLst>
                                      </p:cBhvr>
                                      <p:to>
                                        <p:strVal val="visible"/>
                                      </p:to>
                                    </p:set>
                                    <p:animEffect transition="in" filter="fade">
                                      <p:cBhvr>
                                        <p:cTn id="61" dur="500"/>
                                        <p:tgtEl>
                                          <p:spTgt spid="438"/>
                                        </p:tgtEl>
                                      </p:cBhvr>
                                    </p:animEffect>
                                  </p:childTnLst>
                                </p:cTn>
                              </p:par>
                              <p:par>
                                <p:cTn id="62" presetID="10" presetClass="entr" presetSubtype="0" fill="hold" nodeType="withEffect">
                                  <p:stCondLst>
                                    <p:cond delay="0"/>
                                  </p:stCondLst>
                                  <p:childTnLst>
                                    <p:set>
                                      <p:cBhvr>
                                        <p:cTn id="63" dur="1" fill="hold">
                                          <p:stCondLst>
                                            <p:cond delay="0"/>
                                          </p:stCondLst>
                                        </p:cTn>
                                        <p:tgtEl>
                                          <p:spTgt spid="440"/>
                                        </p:tgtEl>
                                        <p:attrNameLst>
                                          <p:attrName>style.visibility</p:attrName>
                                        </p:attrNameLst>
                                      </p:cBhvr>
                                      <p:to>
                                        <p:strVal val="visible"/>
                                      </p:to>
                                    </p:set>
                                    <p:animEffect transition="in" filter="fade">
                                      <p:cBhvr>
                                        <p:cTn id="64" dur="500"/>
                                        <p:tgtEl>
                                          <p:spTgt spid="44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446"/>
                                        </p:tgtEl>
                                        <p:attrNameLst>
                                          <p:attrName>style.visibility</p:attrName>
                                        </p:attrNameLst>
                                      </p:cBhvr>
                                      <p:to>
                                        <p:strVal val="visible"/>
                                      </p:to>
                                    </p:set>
                                    <p:animEffect transition="in" filter="fade">
                                      <p:cBhvr>
                                        <p:cTn id="69" dur="500"/>
                                        <p:tgtEl>
                                          <p:spTgt spid="446"/>
                                        </p:tgtEl>
                                      </p:cBhvr>
                                    </p:animEffect>
                                  </p:childTnLst>
                                </p:cTn>
                              </p:par>
                              <p:par>
                                <p:cTn id="70" presetID="10" presetClass="entr" presetSubtype="0" fill="hold" nodeType="withEffect">
                                  <p:stCondLst>
                                    <p:cond delay="0"/>
                                  </p:stCondLst>
                                  <p:childTnLst>
                                    <p:set>
                                      <p:cBhvr>
                                        <p:cTn id="71" dur="1" fill="hold">
                                          <p:stCondLst>
                                            <p:cond delay="0"/>
                                          </p:stCondLst>
                                        </p:cTn>
                                        <p:tgtEl>
                                          <p:spTgt spid="445"/>
                                        </p:tgtEl>
                                        <p:attrNameLst>
                                          <p:attrName>style.visibility</p:attrName>
                                        </p:attrNameLst>
                                      </p:cBhvr>
                                      <p:to>
                                        <p:strVal val="visible"/>
                                      </p:to>
                                    </p:set>
                                    <p:animEffect transition="in" filter="fade">
                                      <p:cBhvr>
                                        <p:cTn id="72" dur="500"/>
                                        <p:tgtEl>
                                          <p:spTgt spid="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3"/>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In Place Heap Sort</a:t>
            </a:r>
            <a:endParaRPr/>
          </a:p>
        </p:txBody>
      </p:sp>
      <p:sp>
        <p:nvSpPr>
          <p:cNvPr id="452" name="Google Shape;452;p33"/>
          <p:cNvSpPr txBox="1"/>
          <p:nvPr/>
        </p:nvSpPr>
        <p:spPr>
          <a:xfrm>
            <a:off x="575239" y="3429000"/>
            <a:ext cx="5017800" cy="1169700"/>
          </a:xfrm>
          <a:prstGeom prst="rect">
            <a:avLst/>
          </a:prstGeom>
          <a:noFill/>
          <a:ln w="9525" cap="flat" cmpd="sng">
            <a:solidFill>
              <a:srgbClr val="4C328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public void inPlaceHeapSort(input)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buildHeap(input) // alters original array</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for (n : input)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input[n – i - 1] = removeMin(heap)</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p:txBody>
      </p:sp>
      <p:sp>
        <p:nvSpPr>
          <p:cNvPr id="453" name="Google Shape;453;p33"/>
          <p:cNvSpPr txBox="1"/>
          <p:nvPr/>
        </p:nvSpPr>
        <p:spPr>
          <a:xfrm>
            <a:off x="6409926" y="3525775"/>
            <a:ext cx="2371200" cy="2586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Worst case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Best case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Average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Stable?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In-place?</a:t>
            </a:r>
            <a:endParaRPr dirty="0">
              <a:latin typeface="Quattrocento Sans"/>
              <a:ea typeface="Quattrocento Sans"/>
              <a:cs typeface="Quattrocento Sans"/>
              <a:sym typeface="Quattrocento Sans"/>
            </a:endParaRPr>
          </a:p>
        </p:txBody>
      </p:sp>
      <p:sp>
        <p:nvSpPr>
          <p:cNvPr id="456" name="Google Shape;456;p33"/>
          <p:cNvSpPr txBox="1"/>
          <p:nvPr/>
        </p:nvSpPr>
        <p:spPr>
          <a:xfrm>
            <a:off x="8825234" y="5147548"/>
            <a:ext cx="523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No</a:t>
            </a:r>
            <a:endParaRPr>
              <a:latin typeface="Quattrocento Sans"/>
              <a:ea typeface="Quattrocento Sans"/>
              <a:cs typeface="Quattrocento Sans"/>
              <a:sym typeface="Quattrocento Sans"/>
            </a:endParaRPr>
          </a:p>
        </p:txBody>
      </p:sp>
      <p:sp>
        <p:nvSpPr>
          <p:cNvPr id="457" name="Google Shape;457;p33"/>
          <p:cNvSpPr txBox="1"/>
          <p:nvPr/>
        </p:nvSpPr>
        <p:spPr>
          <a:xfrm>
            <a:off x="8841074" y="5682259"/>
            <a:ext cx="543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Yes</a:t>
            </a:r>
            <a:endParaRPr>
              <a:latin typeface="Quattrocento Sans"/>
              <a:ea typeface="Quattrocento Sans"/>
              <a:cs typeface="Quattrocento Sans"/>
              <a:sym typeface="Quattrocento Sans"/>
            </a:endParaRPr>
          </a:p>
        </p:txBody>
      </p:sp>
      <p:graphicFrame>
        <p:nvGraphicFramePr>
          <p:cNvPr id="459" name="Google Shape;459;p33"/>
          <p:cNvGraphicFramePr/>
          <p:nvPr/>
        </p:nvGraphicFramePr>
        <p:xfrm>
          <a:off x="1056165" y="1092191"/>
          <a:ext cx="100797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8</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9</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rPr>
                        <a:t>15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rPr>
                        <a:t>17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20</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rPr>
                        <a:t>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extLst>
                  <a:ext uri="{0D108BD9-81ED-4DB2-BD59-A6C34878D82A}">
                    <a16:rowId xmlns:a16="http://schemas.microsoft.com/office/drawing/2014/main" val="10001"/>
                  </a:ext>
                </a:extLst>
              </a:tr>
            </a:tbl>
          </a:graphicData>
        </a:graphic>
      </p:graphicFrame>
      <p:sp>
        <p:nvSpPr>
          <p:cNvPr id="460" name="Google Shape;460;p33"/>
          <p:cNvSpPr/>
          <p:nvPr/>
        </p:nvSpPr>
        <p:spPr>
          <a:xfrm rot="-5400000">
            <a:off x="3920862" y="-919666"/>
            <a:ext cx="338400" cy="6067800"/>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61" name="Google Shape;461;p33"/>
          <p:cNvSpPr/>
          <p:nvPr/>
        </p:nvSpPr>
        <p:spPr>
          <a:xfrm rot="-5400000">
            <a:off x="8960565" y="108283"/>
            <a:ext cx="338400" cy="4011900"/>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62" name="Google Shape;462;p33"/>
          <p:cNvSpPr txBox="1"/>
          <p:nvPr/>
        </p:nvSpPr>
        <p:spPr>
          <a:xfrm>
            <a:off x="3758678" y="2260007"/>
            <a:ext cx="712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Heap</a:t>
            </a:r>
            <a:endParaRPr/>
          </a:p>
        </p:txBody>
      </p:sp>
      <p:sp>
        <p:nvSpPr>
          <p:cNvPr id="463" name="Google Shape;463;p33"/>
          <p:cNvSpPr txBox="1"/>
          <p:nvPr/>
        </p:nvSpPr>
        <p:spPr>
          <a:xfrm>
            <a:off x="8433323" y="2270374"/>
            <a:ext cx="1444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Sorted Items</a:t>
            </a:r>
            <a:endParaRPr/>
          </a:p>
        </p:txBody>
      </p:sp>
      <p:sp>
        <p:nvSpPr>
          <p:cNvPr id="464" name="Google Shape;464;p33"/>
          <p:cNvSpPr txBox="1"/>
          <p:nvPr/>
        </p:nvSpPr>
        <p:spPr>
          <a:xfrm>
            <a:off x="834447" y="2484858"/>
            <a:ext cx="1431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Current Item</a:t>
            </a:r>
            <a:endParaRPr/>
          </a:p>
        </p:txBody>
      </p:sp>
      <p:sp>
        <p:nvSpPr>
          <p:cNvPr id="465" name="Google Shape;465;p33"/>
          <p:cNvSpPr/>
          <p:nvPr/>
        </p:nvSpPr>
        <p:spPr>
          <a:xfrm rot="10800000">
            <a:off x="1390937" y="1889648"/>
            <a:ext cx="318900" cy="563400"/>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6" name="Google Shape;466;p33"/>
          <p:cNvSpPr txBox="1"/>
          <p:nvPr/>
        </p:nvSpPr>
        <p:spPr>
          <a:xfrm>
            <a:off x="575250" y="4995475"/>
            <a:ext cx="5620800" cy="123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Quattrocento Sans"/>
                <a:ea typeface="Quattrocento Sans"/>
                <a:cs typeface="Quattrocento Sans"/>
                <a:sym typeface="Quattrocento Sans"/>
              </a:rPr>
              <a:t>Complication: final array is reversed! Lots of fixes:</a:t>
            </a:r>
            <a:endParaRPr sz="1700">
              <a:latin typeface="Quattrocento Sans"/>
              <a:ea typeface="Quattrocento Sans"/>
              <a:cs typeface="Quattrocento Sans"/>
              <a:sym typeface="Quattrocento Sans"/>
            </a:endParaRPr>
          </a:p>
          <a:p>
            <a:pPr marL="457200" lvl="0" indent="-336550" algn="l" rtl="0">
              <a:spcBef>
                <a:spcPts val="0"/>
              </a:spcBef>
              <a:spcAft>
                <a:spcPts val="0"/>
              </a:spcAft>
              <a:buClr>
                <a:srgbClr val="4C3282"/>
              </a:buClr>
              <a:buSzPts val="1700"/>
              <a:buFont typeface="Quattrocento Sans"/>
              <a:buChar char="●"/>
            </a:pPr>
            <a:r>
              <a:rPr lang="en-US" sz="1700">
                <a:latin typeface="Quattrocento Sans"/>
                <a:ea typeface="Quattrocento Sans"/>
                <a:cs typeface="Quattrocento Sans"/>
                <a:sym typeface="Quattrocento Sans"/>
              </a:rPr>
              <a:t>Run reverse afterwards O(</a:t>
            </a:r>
            <a:r>
              <a:rPr lang="en-US" sz="1700" i="1">
                <a:latin typeface="Quattrocento Sans"/>
                <a:ea typeface="Quattrocento Sans"/>
                <a:cs typeface="Quattrocento Sans"/>
                <a:sym typeface="Quattrocento Sans"/>
              </a:rPr>
              <a:t>n</a:t>
            </a:r>
            <a:r>
              <a:rPr lang="en-US" sz="1700">
                <a:latin typeface="Quattrocento Sans"/>
                <a:ea typeface="Quattrocento Sans"/>
                <a:cs typeface="Quattrocento Sans"/>
                <a:sym typeface="Quattrocento Sans"/>
              </a:rPr>
              <a:t>)</a:t>
            </a:r>
            <a:endParaRPr sz="1700">
              <a:latin typeface="Quattrocento Sans"/>
              <a:ea typeface="Quattrocento Sans"/>
              <a:cs typeface="Quattrocento Sans"/>
              <a:sym typeface="Quattrocento Sans"/>
            </a:endParaRPr>
          </a:p>
          <a:p>
            <a:pPr marL="457200" lvl="0" indent="-336550" algn="l" rtl="0">
              <a:spcBef>
                <a:spcPts val="0"/>
              </a:spcBef>
              <a:spcAft>
                <a:spcPts val="0"/>
              </a:spcAft>
              <a:buClr>
                <a:srgbClr val="4C3282"/>
              </a:buClr>
              <a:buSzPts val="1700"/>
              <a:buFont typeface="Quattrocento Sans"/>
              <a:buChar char="●"/>
            </a:pPr>
            <a:r>
              <a:rPr lang="en-US" sz="1700">
                <a:latin typeface="Quattrocento Sans"/>
                <a:ea typeface="Quattrocento Sans"/>
                <a:cs typeface="Quattrocento Sans"/>
                <a:sym typeface="Quattrocento Sans"/>
              </a:rPr>
              <a:t>Use a max heap</a:t>
            </a:r>
            <a:endParaRPr sz="1700">
              <a:latin typeface="Quattrocento Sans"/>
              <a:ea typeface="Quattrocento Sans"/>
              <a:cs typeface="Quattrocento Sans"/>
              <a:sym typeface="Quattrocento Sans"/>
            </a:endParaRPr>
          </a:p>
          <a:p>
            <a:pPr marL="457200" lvl="0" indent="-336550" algn="l" rtl="0">
              <a:spcBef>
                <a:spcPts val="0"/>
              </a:spcBef>
              <a:spcAft>
                <a:spcPts val="0"/>
              </a:spcAft>
              <a:buClr>
                <a:srgbClr val="4C3282"/>
              </a:buClr>
              <a:buSzPts val="1700"/>
              <a:buFont typeface="Quattrocento Sans"/>
              <a:buChar char="●"/>
            </a:pPr>
            <a:r>
              <a:rPr lang="en-US" sz="1700">
                <a:latin typeface="Quattrocento Sans"/>
                <a:ea typeface="Quattrocento Sans"/>
                <a:cs typeface="Quattrocento Sans"/>
                <a:sym typeface="Quattrocento Sans"/>
              </a:rPr>
              <a:t>Reverse compare function to emulate max heap</a:t>
            </a:r>
            <a:endParaRPr sz="1700">
              <a:latin typeface="Quattrocento Sans"/>
              <a:ea typeface="Quattrocento Sans"/>
              <a:cs typeface="Quattrocento Sans"/>
              <a:sym typeface="Quattrocento Sans"/>
            </a:endParaRPr>
          </a:p>
        </p:txBody>
      </p:sp>
      <mc:AlternateContent xmlns:mc="http://schemas.openxmlformats.org/markup-compatibility/2006" xmlns:a14="http://schemas.microsoft.com/office/drawing/2010/main">
        <mc:Choice Requires="a14">
          <p:sp>
            <p:nvSpPr>
              <p:cNvPr id="2" name="Google Shape;408;p30">
                <a:extLst>
                  <a:ext uri="{FF2B5EF4-FFF2-40B4-BE49-F238E27FC236}">
                    <a16:creationId xmlns:a16="http://schemas.microsoft.com/office/drawing/2014/main" id="{A20D24A0-69E4-70EF-6DE9-9E5A311B5C50}"/>
                  </a:ext>
                </a:extLst>
              </p:cNvPr>
              <p:cNvSpPr txBox="1"/>
              <p:nvPr/>
            </p:nvSpPr>
            <p:spPr>
              <a:xfrm>
                <a:off x="8433323" y="3480964"/>
                <a:ext cx="1806000" cy="369291"/>
              </a:xfrm>
              <a:prstGeom prst="rect">
                <a:avLst/>
              </a:prstGeom>
              <a:noFill/>
              <a:ln>
                <a:noFill/>
              </a:ln>
            </p:spPr>
            <p:txBody>
              <a:bodyPr spcFirstLastPara="1" wrap="square" lIns="91425" tIns="45700" rIns="91425" bIns="45700" anchor="t" anchorCtr="0">
                <a:spAutoFit/>
              </a:bodyPr>
              <a:lstStyle/>
              <a:p>
                <a:pPr lvl="0"/>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ea typeface="Quattrocento Sans"/>
                          <a:cs typeface="Quattrocento Sans"/>
                          <a:sym typeface="Quattrocento Sans"/>
                        </a:rPr>
                        <m:t>𝑂</m:t>
                      </m:r>
                      <m:d>
                        <m:dPr>
                          <m:ctrlPr>
                            <a:rPr lang="en-GB" sz="1800" b="0" i="1" smtClean="0">
                              <a:latin typeface="Cambria Math" panose="02040503050406030204" pitchFamily="18" charset="0"/>
                              <a:ea typeface="Quattrocento Sans"/>
                              <a:cs typeface="Quattrocento Sans"/>
                              <a:sym typeface="Quattrocento Sans"/>
                            </a:rPr>
                          </m:ctrlPr>
                        </m:dPr>
                        <m:e>
                          <m:r>
                            <a:rPr lang="en-GB" sz="1800" i="1">
                              <a:latin typeface="Cambria Math" panose="02040503050406030204" pitchFamily="18" charset="0"/>
                              <a:ea typeface="Quattrocento Sans"/>
                              <a:cs typeface="Quattrocento Sans"/>
                              <a:sym typeface="Quattrocento Sans"/>
                            </a:rPr>
                            <m:t>𝑛</m:t>
                          </m:r>
                          <m:func>
                            <m:funcPr>
                              <m:ctrlPr>
                                <a:rPr lang="en-GB" sz="1800" i="1">
                                  <a:latin typeface="Cambria Math" panose="02040503050406030204" pitchFamily="18" charset="0"/>
                                  <a:ea typeface="Quattrocento Sans"/>
                                  <a:cs typeface="Quattrocento Sans"/>
                                  <a:sym typeface="Quattrocento Sans"/>
                                </a:rPr>
                              </m:ctrlPr>
                            </m:funcPr>
                            <m:fName>
                              <m:r>
                                <m:rPr>
                                  <m:sty m:val="p"/>
                                </m:rPr>
                                <a:rPr lang="en-GB" sz="1800">
                                  <a:latin typeface="Cambria Math" panose="02040503050406030204" pitchFamily="18" charset="0"/>
                                  <a:ea typeface="Quattrocento Sans"/>
                                  <a:cs typeface="Quattrocento Sans"/>
                                  <a:sym typeface="Quattrocento Sans"/>
                                </a:rPr>
                                <m:t>log</m:t>
                              </m:r>
                            </m:fName>
                            <m:e>
                              <m:r>
                                <a:rPr lang="en-GB" sz="1800" i="1">
                                  <a:latin typeface="Cambria Math" panose="02040503050406030204" pitchFamily="18" charset="0"/>
                                  <a:ea typeface="Quattrocento Sans"/>
                                  <a:cs typeface="Quattrocento Sans"/>
                                  <a:sym typeface="Quattrocento Sans"/>
                                </a:rPr>
                                <m:t>𝑛</m:t>
                              </m:r>
                            </m:e>
                          </m:func>
                        </m:e>
                      </m:d>
                    </m:oMath>
                  </m:oMathPara>
                </a14:m>
                <a:endParaRPr sz="1800" dirty="0">
                  <a:latin typeface="Quattrocento Sans"/>
                  <a:ea typeface="Quattrocento Sans"/>
                  <a:cs typeface="Quattrocento Sans"/>
                  <a:sym typeface="Quattrocento Sans"/>
                </a:endParaRPr>
              </a:p>
            </p:txBody>
          </p:sp>
        </mc:Choice>
        <mc:Fallback xmlns="">
          <p:sp>
            <p:nvSpPr>
              <p:cNvPr id="2" name="Google Shape;408;p30">
                <a:extLst>
                  <a:ext uri="{FF2B5EF4-FFF2-40B4-BE49-F238E27FC236}">
                    <a16:creationId xmlns:a16="http://schemas.microsoft.com/office/drawing/2014/main" id="{A20D24A0-69E4-70EF-6DE9-9E5A311B5C50}"/>
                  </a:ext>
                </a:extLst>
              </p:cNvPr>
              <p:cNvSpPr txBox="1">
                <a:spLocks noRot="1" noChangeAspect="1" noMove="1" noResize="1" noEditPoints="1" noAdjustHandles="1" noChangeArrowheads="1" noChangeShapeType="1" noTextEdit="1"/>
              </p:cNvSpPr>
              <p:nvPr/>
            </p:nvSpPr>
            <p:spPr>
              <a:xfrm>
                <a:off x="8433323" y="3480964"/>
                <a:ext cx="1806000" cy="369291"/>
              </a:xfrm>
              <a:prstGeom prst="rect">
                <a:avLst/>
              </a:prstGeom>
              <a:blipFill>
                <a:blip r:embed="rId3"/>
                <a:stretch>
                  <a:fillRect b="-13115"/>
                </a:stretch>
              </a:blipFill>
              <a:ln>
                <a:no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Google Shape;408;p30">
                <a:extLst>
                  <a:ext uri="{FF2B5EF4-FFF2-40B4-BE49-F238E27FC236}">
                    <a16:creationId xmlns:a16="http://schemas.microsoft.com/office/drawing/2014/main" id="{ECFE135E-8D9D-7979-C8B7-358DAFED7661}"/>
                  </a:ext>
                </a:extLst>
              </p:cNvPr>
              <p:cNvSpPr txBox="1"/>
              <p:nvPr/>
            </p:nvSpPr>
            <p:spPr>
              <a:xfrm>
                <a:off x="8192654" y="4046784"/>
                <a:ext cx="1806000" cy="369291"/>
              </a:xfrm>
              <a:prstGeom prst="rect">
                <a:avLst/>
              </a:prstGeom>
              <a:noFill/>
              <a:ln>
                <a:noFill/>
              </a:ln>
            </p:spPr>
            <p:txBody>
              <a:bodyPr spcFirstLastPara="1" wrap="square" lIns="91425" tIns="45700" rIns="91425" bIns="45700" anchor="t" anchorCtr="0">
                <a:spAutoFit/>
              </a:bodyPr>
              <a:lstStyle/>
              <a:p>
                <a:pPr lvl="0"/>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ea typeface="Quattrocento Sans"/>
                          <a:cs typeface="Quattrocento Sans"/>
                          <a:sym typeface="Quattrocento Sans"/>
                        </a:rPr>
                        <m:t>𝑂</m:t>
                      </m:r>
                      <m:d>
                        <m:dPr>
                          <m:ctrlPr>
                            <a:rPr lang="en-GB" sz="1800" b="0" i="1" smtClean="0">
                              <a:latin typeface="Cambria Math" panose="02040503050406030204" pitchFamily="18" charset="0"/>
                              <a:ea typeface="Quattrocento Sans"/>
                              <a:cs typeface="Quattrocento Sans"/>
                              <a:sym typeface="Quattrocento Sans"/>
                            </a:rPr>
                          </m:ctrlPr>
                        </m:dPr>
                        <m:e>
                          <m:r>
                            <a:rPr lang="en-GB" sz="1800" b="0" i="1" smtClean="0">
                              <a:latin typeface="Cambria Math" panose="02040503050406030204" pitchFamily="18" charset="0"/>
                              <a:ea typeface="Quattrocento Sans"/>
                              <a:cs typeface="Quattrocento Sans"/>
                              <a:sym typeface="Quattrocento Sans"/>
                            </a:rPr>
                            <m:t>𝑛</m:t>
                          </m:r>
                        </m:e>
                      </m:d>
                    </m:oMath>
                  </m:oMathPara>
                </a14:m>
                <a:endParaRPr sz="1800" dirty="0">
                  <a:latin typeface="Quattrocento Sans"/>
                  <a:ea typeface="Quattrocento Sans"/>
                  <a:cs typeface="Quattrocento Sans"/>
                  <a:sym typeface="Quattrocento Sans"/>
                </a:endParaRPr>
              </a:p>
            </p:txBody>
          </p:sp>
        </mc:Choice>
        <mc:Fallback xmlns="">
          <p:sp>
            <p:nvSpPr>
              <p:cNvPr id="3" name="Google Shape;408;p30">
                <a:extLst>
                  <a:ext uri="{FF2B5EF4-FFF2-40B4-BE49-F238E27FC236}">
                    <a16:creationId xmlns:a16="http://schemas.microsoft.com/office/drawing/2014/main" id="{ECFE135E-8D9D-7979-C8B7-358DAFED7661}"/>
                  </a:ext>
                </a:extLst>
              </p:cNvPr>
              <p:cNvSpPr txBox="1">
                <a:spLocks noRot="1" noChangeAspect="1" noMove="1" noResize="1" noEditPoints="1" noAdjustHandles="1" noChangeArrowheads="1" noChangeShapeType="1" noTextEdit="1"/>
              </p:cNvSpPr>
              <p:nvPr/>
            </p:nvSpPr>
            <p:spPr>
              <a:xfrm>
                <a:off x="8192654" y="4046784"/>
                <a:ext cx="1806000" cy="369291"/>
              </a:xfrm>
              <a:prstGeom prst="rect">
                <a:avLst/>
              </a:prstGeom>
              <a:blipFill>
                <a:blip r:embed="rId4"/>
                <a:stretch>
                  <a:fillRect/>
                </a:stretch>
              </a:blipFill>
              <a:ln>
                <a:no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 name="Google Shape;408;p30">
                <a:extLst>
                  <a:ext uri="{FF2B5EF4-FFF2-40B4-BE49-F238E27FC236}">
                    <a16:creationId xmlns:a16="http://schemas.microsoft.com/office/drawing/2014/main" id="{6F9CED30-D085-0629-6655-2E6797C66B85}"/>
                  </a:ext>
                </a:extLst>
              </p:cNvPr>
              <p:cNvSpPr txBox="1"/>
              <p:nvPr/>
            </p:nvSpPr>
            <p:spPr>
              <a:xfrm>
                <a:off x="8521300" y="4556741"/>
                <a:ext cx="1806000" cy="369291"/>
              </a:xfrm>
              <a:prstGeom prst="rect">
                <a:avLst/>
              </a:prstGeom>
              <a:noFill/>
              <a:ln>
                <a:noFill/>
              </a:ln>
            </p:spPr>
            <p:txBody>
              <a:bodyPr spcFirstLastPara="1" wrap="square" lIns="91425" tIns="45700" rIns="91425" bIns="45700" anchor="t" anchorCtr="0">
                <a:spAutoFit/>
              </a:bodyPr>
              <a:lstStyle/>
              <a:p>
                <a:pPr lvl="0"/>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ea typeface="Quattrocento Sans"/>
                          <a:cs typeface="Quattrocento Sans"/>
                          <a:sym typeface="Quattrocento Sans"/>
                        </a:rPr>
                        <m:t>𝑂</m:t>
                      </m:r>
                      <m:d>
                        <m:dPr>
                          <m:ctrlPr>
                            <a:rPr lang="en-GB" sz="1800" b="0" i="1" smtClean="0">
                              <a:latin typeface="Cambria Math" panose="02040503050406030204" pitchFamily="18" charset="0"/>
                              <a:ea typeface="Quattrocento Sans"/>
                              <a:cs typeface="Quattrocento Sans"/>
                              <a:sym typeface="Quattrocento Sans"/>
                            </a:rPr>
                          </m:ctrlPr>
                        </m:dPr>
                        <m:e>
                          <m:r>
                            <a:rPr lang="en-GB" sz="1800" i="1">
                              <a:latin typeface="Cambria Math" panose="02040503050406030204" pitchFamily="18" charset="0"/>
                              <a:ea typeface="Quattrocento Sans"/>
                              <a:cs typeface="Quattrocento Sans"/>
                              <a:sym typeface="Quattrocento Sans"/>
                            </a:rPr>
                            <m:t>𝑛</m:t>
                          </m:r>
                          <m:func>
                            <m:funcPr>
                              <m:ctrlPr>
                                <a:rPr lang="en-GB" sz="1800" i="1">
                                  <a:latin typeface="Cambria Math" panose="02040503050406030204" pitchFamily="18" charset="0"/>
                                  <a:ea typeface="Quattrocento Sans"/>
                                  <a:cs typeface="Quattrocento Sans"/>
                                  <a:sym typeface="Quattrocento Sans"/>
                                </a:rPr>
                              </m:ctrlPr>
                            </m:funcPr>
                            <m:fName>
                              <m:r>
                                <m:rPr>
                                  <m:sty m:val="p"/>
                                </m:rPr>
                                <a:rPr lang="en-GB" sz="1800">
                                  <a:latin typeface="Cambria Math" panose="02040503050406030204" pitchFamily="18" charset="0"/>
                                  <a:ea typeface="Quattrocento Sans"/>
                                  <a:cs typeface="Quattrocento Sans"/>
                                  <a:sym typeface="Quattrocento Sans"/>
                                </a:rPr>
                                <m:t>log</m:t>
                              </m:r>
                            </m:fName>
                            <m:e>
                              <m:r>
                                <a:rPr lang="en-GB" sz="1800" i="1">
                                  <a:latin typeface="Cambria Math" panose="02040503050406030204" pitchFamily="18" charset="0"/>
                                  <a:ea typeface="Quattrocento Sans"/>
                                  <a:cs typeface="Quattrocento Sans"/>
                                  <a:sym typeface="Quattrocento Sans"/>
                                </a:rPr>
                                <m:t>𝑛</m:t>
                              </m:r>
                            </m:e>
                          </m:func>
                        </m:e>
                      </m:d>
                    </m:oMath>
                  </m:oMathPara>
                </a14:m>
                <a:endParaRPr sz="1800" dirty="0">
                  <a:latin typeface="Quattrocento Sans"/>
                  <a:ea typeface="Quattrocento Sans"/>
                  <a:cs typeface="Quattrocento Sans"/>
                  <a:sym typeface="Quattrocento Sans"/>
                </a:endParaRPr>
              </a:p>
            </p:txBody>
          </p:sp>
        </mc:Choice>
        <mc:Fallback xmlns="">
          <p:sp>
            <p:nvSpPr>
              <p:cNvPr id="4" name="Google Shape;408;p30">
                <a:extLst>
                  <a:ext uri="{FF2B5EF4-FFF2-40B4-BE49-F238E27FC236}">
                    <a16:creationId xmlns:a16="http://schemas.microsoft.com/office/drawing/2014/main" id="{6F9CED30-D085-0629-6655-2E6797C66B85}"/>
                  </a:ext>
                </a:extLst>
              </p:cNvPr>
              <p:cNvSpPr txBox="1">
                <a:spLocks noRot="1" noChangeAspect="1" noMove="1" noResize="1" noEditPoints="1" noAdjustHandles="1" noChangeArrowheads="1" noChangeShapeType="1" noTextEdit="1"/>
              </p:cNvSpPr>
              <p:nvPr/>
            </p:nvSpPr>
            <p:spPr>
              <a:xfrm>
                <a:off x="8521300" y="4556741"/>
                <a:ext cx="1806000" cy="369291"/>
              </a:xfrm>
              <a:prstGeom prst="rect">
                <a:avLst/>
              </a:prstGeom>
              <a:blipFill>
                <a:blip r:embed="rId5"/>
                <a:stretch>
                  <a:fillRect b="-13115"/>
                </a:stretch>
              </a:blipFill>
              <a:ln>
                <a:noFill/>
              </a:ln>
            </p:spPr>
            <p:txBody>
              <a:bodyPr/>
              <a:lstStyle/>
              <a:p>
                <a:r>
                  <a:rPr lang="en-SE">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6"/>
                                        </p:tgtEl>
                                        <p:attrNameLst>
                                          <p:attrName>style.visibility</p:attrName>
                                        </p:attrNameLst>
                                      </p:cBhvr>
                                      <p:to>
                                        <p:strVal val="visible"/>
                                      </p:to>
                                    </p:set>
                                    <p:animEffect transition="in" filter="fade">
                                      <p:cBhvr>
                                        <p:cTn id="7" dur="500"/>
                                        <p:tgtEl>
                                          <p:spTgt spid="4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57"/>
                                        </p:tgtEl>
                                        <p:attrNameLst>
                                          <p:attrName>style.visibility</p:attrName>
                                        </p:attrNameLst>
                                      </p:cBhvr>
                                      <p:to>
                                        <p:strVal val="visible"/>
                                      </p:to>
                                    </p:set>
                                    <p:animEffect transition="in" filter="fade">
                                      <p:cBhvr>
                                        <p:cTn id="12" dur="500"/>
                                        <p:tgtEl>
                                          <p:spTgt spid="4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4"/>
          <p:cNvSpPr txBox="1"/>
          <p:nvPr/>
        </p:nvSpPr>
        <p:spPr>
          <a:xfrm>
            <a:off x="1870000" y="2677325"/>
            <a:ext cx="7257600" cy="22626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Heap Sort</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chemeClr val="dk1"/>
                </a:solidFill>
                <a:highlight>
                  <a:schemeClr val="lt1"/>
                </a:highlight>
                <a:latin typeface="Quattrocento Sans"/>
                <a:ea typeface="Quattrocento Sans"/>
                <a:cs typeface="Quattrocento Sans"/>
                <a:sym typeface="Quattrocento Sans"/>
              </a:rPr>
              <a:t>Bucket Sort</a:t>
            </a:r>
            <a:endParaRPr sz="3500">
              <a:solidFill>
                <a:schemeClr val="dk1"/>
              </a:solidFill>
              <a:highlight>
                <a:schemeClr val="lt1"/>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chemeClr val="lt1"/>
                </a:highlight>
                <a:latin typeface="Quattrocento Sans"/>
                <a:ea typeface="Quattrocento Sans"/>
                <a:cs typeface="Quattrocento Sans"/>
                <a:sym typeface="Quattrocento Sans"/>
              </a:rPr>
              <a:t>Radix Sort</a:t>
            </a:r>
            <a:endParaRPr sz="3500">
              <a:solidFill>
                <a:srgbClr val="888888"/>
              </a:solidFill>
              <a:highlight>
                <a:schemeClr val="lt1"/>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chemeClr val="lt1"/>
                </a:highlight>
                <a:latin typeface="Quattrocento Sans"/>
                <a:ea typeface="Quattrocento Sans"/>
                <a:cs typeface="Quattrocento Sans"/>
                <a:sym typeface="Quattrocento Sans"/>
              </a:rPr>
              <a:t>Sorting Summary</a:t>
            </a:r>
            <a:endParaRPr sz="3500">
              <a:solidFill>
                <a:srgbClr val="888888"/>
              </a:solidFill>
              <a:highlight>
                <a:schemeClr val="lt1"/>
              </a:highlight>
              <a:latin typeface="Quattrocento Sans"/>
              <a:ea typeface="Quattrocento Sans"/>
              <a:cs typeface="Quattrocento Sans"/>
              <a:sym typeface="Quattrocento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5"/>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Bucket Sort (aka Bin Sort)</a:t>
            </a:r>
            <a:endParaRPr/>
          </a:p>
        </p:txBody>
      </p:sp>
      <p:sp>
        <p:nvSpPr>
          <p:cNvPr id="478" name="Google Shape;478;p35"/>
          <p:cNvSpPr txBox="1">
            <a:spLocks noGrp="1"/>
          </p:cNvSpPr>
          <p:nvPr>
            <p:ph type="body" idx="1"/>
          </p:nvPr>
        </p:nvSpPr>
        <p:spPr>
          <a:xfrm>
            <a:off x="746175" y="1568275"/>
            <a:ext cx="10829400" cy="1821000"/>
          </a:xfrm>
          <a:prstGeom prst="rect">
            <a:avLst/>
          </a:prstGeom>
        </p:spPr>
        <p:txBody>
          <a:bodyPr spcFirstLastPara="1" wrap="square" lIns="44175" tIns="44175" rIns="44175" bIns="44175" anchor="t" anchorCtr="0">
            <a:spAutoFit/>
          </a:bodyPr>
          <a:lstStyle/>
          <a:p>
            <a:pPr marL="457200" lvl="0" indent="-393700" algn="l" rtl="0">
              <a:spcBef>
                <a:spcPts val="1200"/>
              </a:spcBef>
              <a:spcAft>
                <a:spcPts val="0"/>
              </a:spcAft>
              <a:buSzPts val="2600"/>
              <a:buChar char="●"/>
            </a:pPr>
            <a:r>
              <a:rPr lang="en-US"/>
              <a:t>If all values are ints known to be in the range of 1 - K</a:t>
            </a:r>
            <a:endParaRPr/>
          </a:p>
          <a:p>
            <a:pPr marL="457200" lvl="0" indent="-393700" algn="l" rtl="0">
              <a:spcBef>
                <a:spcPts val="0"/>
              </a:spcBef>
              <a:spcAft>
                <a:spcPts val="0"/>
              </a:spcAft>
              <a:buSzPts val="2600"/>
              <a:buChar char="●"/>
            </a:pPr>
            <a:r>
              <a:rPr lang="en-US"/>
              <a:t>Create array of size K and put each element in its proper bucket (“scatter”)</a:t>
            </a:r>
            <a:endParaRPr/>
          </a:p>
          <a:p>
            <a:pPr marL="914400" lvl="1" indent="-361950" algn="l" rtl="0">
              <a:spcBef>
                <a:spcPts val="0"/>
              </a:spcBef>
              <a:spcAft>
                <a:spcPts val="0"/>
              </a:spcAft>
              <a:buSzPts val="2100"/>
              <a:buChar char="○"/>
            </a:pPr>
            <a:r>
              <a:rPr lang="en-US"/>
              <a:t>If elements are only ints simply store count of ints in each bucket</a:t>
            </a:r>
            <a:endParaRPr/>
          </a:p>
          <a:p>
            <a:pPr marL="457200" lvl="0" indent="-393700" algn="l" rtl="0">
              <a:spcBef>
                <a:spcPts val="0"/>
              </a:spcBef>
              <a:spcAft>
                <a:spcPts val="0"/>
              </a:spcAft>
              <a:buSzPts val="2600"/>
              <a:buChar char="●"/>
            </a:pPr>
            <a:r>
              <a:rPr lang="en-US"/>
              <a:t>Output results via linear pass through array of buckets (“gather”)</a:t>
            </a:r>
            <a:endParaRPr/>
          </a:p>
        </p:txBody>
      </p:sp>
      <p:sp>
        <p:nvSpPr>
          <p:cNvPr id="479" name="Google Shape;479;p35"/>
          <p:cNvSpPr txBox="1"/>
          <p:nvPr/>
        </p:nvSpPr>
        <p:spPr>
          <a:xfrm>
            <a:off x="806800" y="3679375"/>
            <a:ext cx="3126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[5, 1, 3, 4, 3, 2, 1, 1, 5, 4, 5]</a:t>
            </a:r>
            <a:endParaRPr sz="2000">
              <a:latin typeface="Quattrocento Sans"/>
              <a:ea typeface="Quattrocento Sans"/>
              <a:cs typeface="Quattrocento Sans"/>
              <a:sym typeface="Quattrocento Sans"/>
            </a:endParaRPr>
          </a:p>
        </p:txBody>
      </p:sp>
      <p:graphicFrame>
        <p:nvGraphicFramePr>
          <p:cNvPr id="480" name="Google Shape;480;p35"/>
          <p:cNvGraphicFramePr/>
          <p:nvPr/>
        </p:nvGraphicFramePr>
        <p:xfrm>
          <a:off x="4551650" y="3882150"/>
          <a:ext cx="1342650" cy="2466000"/>
        </p:xfrm>
        <a:graphic>
          <a:graphicData uri="http://schemas.openxmlformats.org/drawingml/2006/table">
            <a:tbl>
              <a:tblPr>
                <a:noFill/>
              </a:tblPr>
              <a:tblGrid>
                <a:gridCol w="671325">
                  <a:extLst>
                    <a:ext uri="{9D8B030D-6E8A-4147-A177-3AD203B41FA5}">
                      <a16:colId xmlns:a16="http://schemas.microsoft.com/office/drawing/2014/main" val="20000"/>
                    </a:ext>
                  </a:extLst>
                </a:gridCol>
                <a:gridCol w="671325">
                  <a:extLst>
                    <a:ext uri="{9D8B030D-6E8A-4147-A177-3AD203B41FA5}">
                      <a16:colId xmlns:a16="http://schemas.microsoft.com/office/drawing/2014/main" val="20001"/>
                    </a:ext>
                  </a:extLst>
                </a:gridCol>
              </a:tblGrid>
              <a:tr h="493200">
                <a:tc>
                  <a:txBody>
                    <a:bodyPr/>
                    <a:lstStyle/>
                    <a:p>
                      <a:pPr marL="0" lvl="0" indent="0" algn="r" rtl="0">
                        <a:spcBef>
                          <a:spcPts val="0"/>
                        </a:spcBef>
                        <a:spcAft>
                          <a:spcPts val="0"/>
                        </a:spcAft>
                        <a:buNone/>
                      </a:pPr>
                      <a:r>
                        <a:rPr lang="en-US" b="1">
                          <a:solidFill>
                            <a:srgbClr val="B6A479"/>
                          </a:solidFill>
                        </a:rPr>
                        <a:t>1</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r>
                        <a:rPr lang="en-US" sz="2000">
                          <a:solidFill>
                            <a:srgbClr val="4C3282"/>
                          </a:solidFill>
                          <a:latin typeface="Quattrocento Sans"/>
                          <a:ea typeface="Quattrocento Sans"/>
                          <a:cs typeface="Quattrocento Sans"/>
                          <a:sym typeface="Quattrocento Sans"/>
                        </a:rPr>
                        <a:t>3</a:t>
                      </a:r>
                      <a:endParaRPr sz="2000">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0"/>
                  </a:ext>
                </a:extLst>
              </a:tr>
              <a:tr h="493200">
                <a:tc>
                  <a:txBody>
                    <a:bodyPr/>
                    <a:lstStyle/>
                    <a:p>
                      <a:pPr marL="0" lvl="0" indent="0" algn="r" rtl="0">
                        <a:spcBef>
                          <a:spcPts val="0"/>
                        </a:spcBef>
                        <a:spcAft>
                          <a:spcPts val="0"/>
                        </a:spcAft>
                        <a:buNone/>
                      </a:pPr>
                      <a:r>
                        <a:rPr lang="en-US" b="1">
                          <a:solidFill>
                            <a:srgbClr val="B6A479"/>
                          </a:solidFill>
                        </a:rPr>
                        <a:t>2</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r>
                        <a:rPr lang="en-US" sz="2000">
                          <a:solidFill>
                            <a:srgbClr val="4C3282"/>
                          </a:solidFill>
                          <a:latin typeface="Quattrocento Sans"/>
                          <a:ea typeface="Quattrocento Sans"/>
                          <a:cs typeface="Quattrocento Sans"/>
                          <a:sym typeface="Quattrocento Sans"/>
                        </a:rPr>
                        <a:t>1</a:t>
                      </a:r>
                      <a:endParaRPr sz="2000">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1"/>
                  </a:ext>
                </a:extLst>
              </a:tr>
              <a:tr h="493200">
                <a:tc>
                  <a:txBody>
                    <a:bodyPr/>
                    <a:lstStyle/>
                    <a:p>
                      <a:pPr marL="0" lvl="0" indent="0" algn="r" rtl="0">
                        <a:spcBef>
                          <a:spcPts val="0"/>
                        </a:spcBef>
                        <a:spcAft>
                          <a:spcPts val="0"/>
                        </a:spcAft>
                        <a:buNone/>
                      </a:pPr>
                      <a:r>
                        <a:rPr lang="en-US" b="1">
                          <a:solidFill>
                            <a:srgbClr val="B6A479"/>
                          </a:solidFill>
                        </a:rPr>
                        <a:t>3</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r>
                        <a:rPr lang="en-US" sz="2000">
                          <a:solidFill>
                            <a:srgbClr val="4C3282"/>
                          </a:solidFill>
                          <a:latin typeface="Quattrocento Sans"/>
                          <a:ea typeface="Quattrocento Sans"/>
                          <a:cs typeface="Quattrocento Sans"/>
                          <a:sym typeface="Quattrocento Sans"/>
                        </a:rPr>
                        <a:t>2</a:t>
                      </a:r>
                      <a:endParaRPr sz="2000">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2"/>
                  </a:ext>
                </a:extLst>
              </a:tr>
              <a:tr h="493200">
                <a:tc>
                  <a:txBody>
                    <a:bodyPr/>
                    <a:lstStyle/>
                    <a:p>
                      <a:pPr marL="0" lvl="0" indent="0" algn="r" rtl="0">
                        <a:spcBef>
                          <a:spcPts val="0"/>
                        </a:spcBef>
                        <a:spcAft>
                          <a:spcPts val="0"/>
                        </a:spcAft>
                        <a:buNone/>
                      </a:pPr>
                      <a:r>
                        <a:rPr lang="en-US" b="1">
                          <a:solidFill>
                            <a:srgbClr val="B6A479"/>
                          </a:solidFill>
                        </a:rPr>
                        <a:t>4</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r>
                        <a:rPr lang="en-US" sz="2000">
                          <a:solidFill>
                            <a:srgbClr val="4C3282"/>
                          </a:solidFill>
                          <a:latin typeface="Quattrocento Sans"/>
                          <a:ea typeface="Quattrocento Sans"/>
                          <a:cs typeface="Quattrocento Sans"/>
                          <a:sym typeface="Quattrocento Sans"/>
                        </a:rPr>
                        <a:t>4</a:t>
                      </a:r>
                      <a:endParaRPr sz="2000">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3"/>
                  </a:ext>
                </a:extLst>
              </a:tr>
              <a:tr h="493200">
                <a:tc>
                  <a:txBody>
                    <a:bodyPr/>
                    <a:lstStyle/>
                    <a:p>
                      <a:pPr marL="0" lvl="0" indent="0" algn="r" rtl="0">
                        <a:spcBef>
                          <a:spcPts val="0"/>
                        </a:spcBef>
                        <a:spcAft>
                          <a:spcPts val="0"/>
                        </a:spcAft>
                        <a:buNone/>
                      </a:pPr>
                      <a:r>
                        <a:rPr lang="en-US" b="1">
                          <a:solidFill>
                            <a:srgbClr val="B6A479"/>
                          </a:solidFill>
                        </a:rPr>
                        <a:t>5</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r>
                        <a:rPr lang="en-US" sz="2000">
                          <a:solidFill>
                            <a:srgbClr val="4C3282"/>
                          </a:solidFill>
                          <a:latin typeface="Quattrocento Sans"/>
                          <a:ea typeface="Quattrocento Sans"/>
                          <a:cs typeface="Quattrocento Sans"/>
                          <a:sym typeface="Quattrocento Sans"/>
                        </a:rPr>
                        <a:t>3</a:t>
                      </a:r>
                      <a:endParaRPr sz="2000">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4"/>
                  </a:ext>
                </a:extLst>
              </a:tr>
            </a:tbl>
          </a:graphicData>
        </a:graphic>
      </p:graphicFrame>
      <p:sp>
        <p:nvSpPr>
          <p:cNvPr id="481" name="Google Shape;481;p35"/>
          <p:cNvSpPr txBox="1"/>
          <p:nvPr/>
        </p:nvSpPr>
        <p:spPr>
          <a:xfrm>
            <a:off x="6632175" y="5361750"/>
            <a:ext cx="3126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[1, 1, 1, 2, 3, 3, 4, 4, 5, 5, 5]</a:t>
            </a:r>
            <a:endParaRPr sz="2000">
              <a:latin typeface="Quattrocento Sans"/>
              <a:ea typeface="Quattrocento Sans"/>
              <a:cs typeface="Quattrocento Sans"/>
              <a:sym typeface="Quattrocento Sans"/>
            </a:endParaRPr>
          </a:p>
        </p:txBody>
      </p:sp>
      <p:sp>
        <p:nvSpPr>
          <p:cNvPr id="482" name="Google Shape;482;p35"/>
          <p:cNvSpPr/>
          <p:nvPr/>
        </p:nvSpPr>
        <p:spPr>
          <a:xfrm rot="10800000" flipH="1">
            <a:off x="3113865" y="4171969"/>
            <a:ext cx="1248000" cy="1014900"/>
          </a:xfrm>
          <a:prstGeom prst="bentArrow">
            <a:avLst>
              <a:gd name="adj1" fmla="val 25000"/>
              <a:gd name="adj2" fmla="val 25000"/>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p:nvPr/>
        </p:nvSpPr>
        <p:spPr>
          <a:xfrm rot="5400000">
            <a:off x="6080615" y="4161994"/>
            <a:ext cx="1248000" cy="1014900"/>
          </a:xfrm>
          <a:prstGeom prst="bentArrow">
            <a:avLst>
              <a:gd name="adj1" fmla="val 25000"/>
              <a:gd name="adj2" fmla="val 25000"/>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5"/>
          <p:cNvSpPr txBox="1"/>
          <p:nvPr/>
        </p:nvSpPr>
        <p:spPr>
          <a:xfrm>
            <a:off x="2281775" y="4563575"/>
            <a:ext cx="10149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a:solidFill>
                  <a:srgbClr val="4C3282"/>
                </a:solidFill>
                <a:latin typeface="Georgia"/>
                <a:ea typeface="Georgia"/>
                <a:cs typeface="Georgia"/>
                <a:sym typeface="Georgia"/>
              </a:rPr>
              <a:t>O(n)</a:t>
            </a:r>
            <a:endParaRPr sz="2200" b="1">
              <a:solidFill>
                <a:srgbClr val="4C3282"/>
              </a:solidFill>
              <a:latin typeface="Georgia"/>
              <a:ea typeface="Georgia"/>
              <a:cs typeface="Georgia"/>
              <a:sym typeface="Georgia"/>
            </a:endParaRPr>
          </a:p>
        </p:txBody>
      </p:sp>
      <p:sp>
        <p:nvSpPr>
          <p:cNvPr id="485" name="Google Shape;485;p35"/>
          <p:cNvSpPr txBox="1"/>
          <p:nvPr/>
        </p:nvSpPr>
        <p:spPr>
          <a:xfrm>
            <a:off x="7212075" y="4274725"/>
            <a:ext cx="1932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a:solidFill>
                  <a:srgbClr val="4C3282"/>
                </a:solidFill>
                <a:latin typeface="Georgia"/>
                <a:ea typeface="Georgia"/>
                <a:cs typeface="Georgia"/>
                <a:sym typeface="Georgia"/>
              </a:rPr>
              <a:t>O(K + n)</a:t>
            </a:r>
            <a:endParaRPr sz="2200" b="1">
              <a:solidFill>
                <a:srgbClr val="4C3282"/>
              </a:solidFill>
              <a:latin typeface="Georgia"/>
              <a:ea typeface="Georgia"/>
              <a:cs typeface="Georgia"/>
              <a:sym typeface="Georgia"/>
            </a:endParaRPr>
          </a:p>
        </p:txBody>
      </p:sp>
      <p:sp>
        <p:nvSpPr>
          <p:cNvPr id="486" name="Google Shape;486;p35"/>
          <p:cNvSpPr txBox="1"/>
          <p:nvPr/>
        </p:nvSpPr>
        <p:spPr>
          <a:xfrm>
            <a:off x="6871700" y="6052275"/>
            <a:ext cx="37431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a:solidFill>
                  <a:srgbClr val="4C3282"/>
                </a:solidFill>
                <a:latin typeface="Georgia"/>
                <a:ea typeface="Georgia"/>
                <a:cs typeface="Georgia"/>
                <a:sym typeface="Georgia"/>
              </a:rPr>
              <a:t>Total Runtime: O(K + n)</a:t>
            </a:r>
            <a:endParaRPr sz="2200" b="1">
              <a:solidFill>
                <a:srgbClr val="4C3282"/>
              </a:solidFill>
              <a:latin typeface="Georgia"/>
              <a:ea typeface="Georgia"/>
              <a:cs typeface="Georgia"/>
              <a:sym typeface="Georg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6"/>
          <p:cNvSpPr txBox="1"/>
          <p:nvPr/>
        </p:nvSpPr>
        <p:spPr>
          <a:xfrm>
            <a:off x="4062850" y="4315550"/>
            <a:ext cx="27312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worst: O(K + n</a:t>
            </a:r>
            <a:r>
              <a:rPr lang="en-US" sz="1800" b="1" baseline="30000">
                <a:solidFill>
                  <a:srgbClr val="4C3282"/>
                </a:solidFill>
                <a:latin typeface="Georgia"/>
                <a:ea typeface="Georgia"/>
                <a:cs typeface="Georgia"/>
                <a:sym typeface="Georgia"/>
              </a:rPr>
              <a:t>2</a:t>
            </a:r>
            <a:r>
              <a:rPr lang="en-US" sz="1800" b="1">
                <a:solidFill>
                  <a:srgbClr val="4C3282"/>
                </a:solidFill>
                <a:latin typeface="Georgia"/>
                <a:ea typeface="Georgia"/>
                <a:cs typeface="Georgia"/>
                <a:sym typeface="Georgia"/>
              </a:rPr>
              <a:t>)</a:t>
            </a:r>
            <a:endParaRPr sz="1800" b="1">
              <a:solidFill>
                <a:srgbClr val="4C3282"/>
              </a:solidFill>
              <a:latin typeface="Georgia"/>
              <a:ea typeface="Georgia"/>
              <a:cs typeface="Georgia"/>
              <a:sym typeface="Georgia"/>
            </a:endParaRPr>
          </a:p>
          <a:p>
            <a:pPr marL="0" lvl="0" indent="0" algn="l" rtl="0">
              <a:spcBef>
                <a:spcPts val="0"/>
              </a:spcBef>
              <a:spcAft>
                <a:spcPts val="0"/>
              </a:spcAft>
              <a:buNone/>
            </a:pPr>
            <a:endParaRPr sz="1800" b="1">
              <a:solidFill>
                <a:srgbClr val="4C3282"/>
              </a:solidFill>
              <a:latin typeface="Georgia"/>
              <a:ea typeface="Georgia"/>
              <a:cs typeface="Georgia"/>
              <a:sym typeface="Georgia"/>
            </a:endParaRPr>
          </a:p>
          <a:p>
            <a:pPr marL="0" lvl="0" indent="0" algn="l" rtl="0">
              <a:spcBef>
                <a:spcPts val="0"/>
              </a:spcBef>
              <a:spcAft>
                <a:spcPts val="0"/>
              </a:spcAft>
              <a:buNone/>
            </a:pPr>
            <a:r>
              <a:rPr lang="en-US" sz="1800" b="1">
                <a:solidFill>
                  <a:srgbClr val="4C3282"/>
                </a:solidFill>
                <a:latin typeface="Georgia"/>
                <a:ea typeface="Georgia"/>
                <a:cs typeface="Georgia"/>
                <a:sym typeface="Georgia"/>
              </a:rPr>
              <a:t>best: O(K)</a:t>
            </a:r>
            <a:endParaRPr sz="1800" b="1">
              <a:solidFill>
                <a:srgbClr val="4C3282"/>
              </a:solidFill>
              <a:latin typeface="Georgia"/>
              <a:ea typeface="Georgia"/>
              <a:cs typeface="Georgia"/>
              <a:sym typeface="Georgia"/>
            </a:endParaRPr>
          </a:p>
        </p:txBody>
      </p:sp>
      <p:sp>
        <p:nvSpPr>
          <p:cNvPr id="493" name="Google Shape;493;p36"/>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dirty="0"/>
              <a:t>Bucket Sort with Data</a:t>
            </a:r>
            <a:endParaRPr dirty="0"/>
          </a:p>
        </p:txBody>
      </p:sp>
      <p:sp>
        <p:nvSpPr>
          <p:cNvPr id="494" name="Google Shape;494;p36"/>
          <p:cNvSpPr txBox="1">
            <a:spLocks noGrp="1"/>
          </p:cNvSpPr>
          <p:nvPr>
            <p:ph type="body" idx="1"/>
          </p:nvPr>
        </p:nvSpPr>
        <p:spPr>
          <a:xfrm>
            <a:off x="746175" y="1568275"/>
            <a:ext cx="11187000" cy="963298"/>
          </a:xfrm>
          <a:prstGeom prst="rect">
            <a:avLst/>
          </a:prstGeom>
        </p:spPr>
        <p:txBody>
          <a:bodyPr spcFirstLastPara="1" wrap="square" lIns="44175" tIns="44175" rIns="44175" bIns="44175" anchor="t" anchorCtr="0">
            <a:spAutoFit/>
          </a:bodyPr>
          <a:lstStyle/>
          <a:p>
            <a:pPr marL="457200" lvl="0" indent="-393700" algn="l" rtl="0">
              <a:spcBef>
                <a:spcPts val="1200"/>
              </a:spcBef>
              <a:spcAft>
                <a:spcPts val="0"/>
              </a:spcAft>
              <a:buSzPts val="2600"/>
              <a:buChar char="●"/>
            </a:pPr>
            <a:r>
              <a:rPr lang="en-US" dirty="0"/>
              <a:t>Make buckets of array of lists</a:t>
            </a:r>
            <a:endParaRPr dirty="0"/>
          </a:p>
          <a:p>
            <a:pPr marL="457200" lvl="0" indent="-393700" algn="l" rtl="0">
              <a:spcBef>
                <a:spcPts val="0"/>
              </a:spcBef>
              <a:spcAft>
                <a:spcPts val="0"/>
              </a:spcAft>
              <a:buSzPts val="2600"/>
              <a:buChar char="●"/>
            </a:pPr>
            <a:r>
              <a:rPr lang="en-US" dirty="0"/>
              <a:t>Put items into bucket, use </a:t>
            </a:r>
            <a:r>
              <a:rPr lang="en-US" b="1" dirty="0"/>
              <a:t>insertion sort</a:t>
            </a:r>
            <a:r>
              <a:rPr lang="en-US" dirty="0"/>
              <a:t> to sort individual buckets</a:t>
            </a:r>
            <a:endParaRPr dirty="0"/>
          </a:p>
        </p:txBody>
      </p:sp>
      <p:sp>
        <p:nvSpPr>
          <p:cNvPr id="495" name="Google Shape;495;p36"/>
          <p:cNvSpPr txBox="1"/>
          <p:nvPr/>
        </p:nvSpPr>
        <p:spPr>
          <a:xfrm>
            <a:off x="327750" y="2377975"/>
            <a:ext cx="6405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[0.78, 0.17, 0.39, 0.26, 0.72, 0.94, 0.21, 0.12, 0.23, 0.68]</a:t>
            </a:r>
            <a:endParaRPr sz="2000">
              <a:latin typeface="Quattrocento Sans"/>
              <a:ea typeface="Quattrocento Sans"/>
              <a:cs typeface="Quattrocento Sans"/>
              <a:sym typeface="Quattrocento Sans"/>
            </a:endParaRPr>
          </a:p>
        </p:txBody>
      </p:sp>
      <p:graphicFrame>
        <p:nvGraphicFramePr>
          <p:cNvPr id="496" name="Google Shape;496;p36"/>
          <p:cNvGraphicFramePr/>
          <p:nvPr/>
        </p:nvGraphicFramePr>
        <p:xfrm>
          <a:off x="2682600" y="2844125"/>
          <a:ext cx="1342650" cy="3962100"/>
        </p:xfrm>
        <a:graphic>
          <a:graphicData uri="http://schemas.openxmlformats.org/drawingml/2006/table">
            <a:tbl>
              <a:tblPr>
                <a:noFill/>
              </a:tblPr>
              <a:tblGrid>
                <a:gridCol w="671325">
                  <a:extLst>
                    <a:ext uri="{9D8B030D-6E8A-4147-A177-3AD203B41FA5}">
                      <a16:colId xmlns:a16="http://schemas.microsoft.com/office/drawing/2014/main" val="20000"/>
                    </a:ext>
                  </a:extLst>
                </a:gridCol>
                <a:gridCol w="671325">
                  <a:extLst>
                    <a:ext uri="{9D8B030D-6E8A-4147-A177-3AD203B41FA5}">
                      <a16:colId xmlns:a16="http://schemas.microsoft.com/office/drawing/2014/main" val="20001"/>
                    </a:ext>
                  </a:extLst>
                </a:gridCol>
              </a:tblGrid>
              <a:tr h="316825">
                <a:tc>
                  <a:txBody>
                    <a:bodyPr/>
                    <a:lstStyle/>
                    <a:p>
                      <a:pPr marL="0" lvl="0" indent="0" algn="r" rtl="0">
                        <a:spcBef>
                          <a:spcPts val="0"/>
                        </a:spcBef>
                        <a:spcAft>
                          <a:spcPts val="0"/>
                        </a:spcAft>
                        <a:buNone/>
                      </a:pPr>
                      <a:r>
                        <a:rPr lang="en-US" b="1">
                          <a:solidFill>
                            <a:srgbClr val="B6A479"/>
                          </a:solidFill>
                        </a:rPr>
                        <a:t>0</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0"/>
                  </a:ext>
                </a:extLst>
              </a:tr>
              <a:tr h="316825">
                <a:tc>
                  <a:txBody>
                    <a:bodyPr/>
                    <a:lstStyle/>
                    <a:p>
                      <a:pPr marL="0" lvl="0" indent="0" algn="r" rtl="0">
                        <a:spcBef>
                          <a:spcPts val="0"/>
                        </a:spcBef>
                        <a:spcAft>
                          <a:spcPts val="0"/>
                        </a:spcAft>
                        <a:buNone/>
                      </a:pPr>
                      <a:r>
                        <a:rPr lang="en-US" b="1">
                          <a:solidFill>
                            <a:srgbClr val="B6A479"/>
                          </a:solidFill>
                        </a:rPr>
                        <a:t>1</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1"/>
                  </a:ext>
                </a:extLst>
              </a:tr>
              <a:tr h="316825">
                <a:tc>
                  <a:txBody>
                    <a:bodyPr/>
                    <a:lstStyle/>
                    <a:p>
                      <a:pPr marL="0" lvl="0" indent="0" algn="r" rtl="0">
                        <a:spcBef>
                          <a:spcPts val="0"/>
                        </a:spcBef>
                        <a:spcAft>
                          <a:spcPts val="0"/>
                        </a:spcAft>
                        <a:buNone/>
                      </a:pPr>
                      <a:r>
                        <a:rPr lang="en-US" b="1">
                          <a:solidFill>
                            <a:srgbClr val="B6A479"/>
                          </a:solidFill>
                        </a:rPr>
                        <a:t>2</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2"/>
                  </a:ext>
                </a:extLst>
              </a:tr>
              <a:tr h="316825">
                <a:tc>
                  <a:txBody>
                    <a:bodyPr/>
                    <a:lstStyle/>
                    <a:p>
                      <a:pPr marL="0" lvl="0" indent="0" algn="r" rtl="0">
                        <a:spcBef>
                          <a:spcPts val="0"/>
                        </a:spcBef>
                        <a:spcAft>
                          <a:spcPts val="0"/>
                        </a:spcAft>
                        <a:buNone/>
                      </a:pPr>
                      <a:r>
                        <a:rPr lang="en-US" b="1">
                          <a:solidFill>
                            <a:srgbClr val="B6A479"/>
                          </a:solidFill>
                        </a:rPr>
                        <a:t>3</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3"/>
                  </a:ext>
                </a:extLst>
              </a:tr>
              <a:tr h="316825">
                <a:tc>
                  <a:txBody>
                    <a:bodyPr/>
                    <a:lstStyle/>
                    <a:p>
                      <a:pPr marL="0" lvl="0" indent="0" algn="r" rtl="0">
                        <a:spcBef>
                          <a:spcPts val="0"/>
                        </a:spcBef>
                        <a:spcAft>
                          <a:spcPts val="0"/>
                        </a:spcAft>
                        <a:buNone/>
                      </a:pPr>
                      <a:r>
                        <a:rPr lang="en-US" b="1">
                          <a:solidFill>
                            <a:srgbClr val="B6A479"/>
                          </a:solidFill>
                        </a:rPr>
                        <a:t>4</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4"/>
                  </a:ext>
                </a:extLst>
              </a:tr>
              <a:tr h="316825">
                <a:tc>
                  <a:txBody>
                    <a:bodyPr/>
                    <a:lstStyle/>
                    <a:p>
                      <a:pPr marL="0" lvl="0" indent="0" algn="r" rtl="0">
                        <a:spcBef>
                          <a:spcPts val="0"/>
                        </a:spcBef>
                        <a:spcAft>
                          <a:spcPts val="0"/>
                        </a:spcAft>
                        <a:buNone/>
                      </a:pPr>
                      <a:r>
                        <a:rPr lang="en-US" b="1">
                          <a:solidFill>
                            <a:srgbClr val="B6A479"/>
                          </a:solidFill>
                        </a:rPr>
                        <a:t>5</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5"/>
                  </a:ext>
                </a:extLst>
              </a:tr>
              <a:tr h="316825">
                <a:tc>
                  <a:txBody>
                    <a:bodyPr/>
                    <a:lstStyle/>
                    <a:p>
                      <a:pPr marL="0" lvl="0" indent="0" algn="r" rtl="0">
                        <a:spcBef>
                          <a:spcPts val="0"/>
                        </a:spcBef>
                        <a:spcAft>
                          <a:spcPts val="0"/>
                        </a:spcAft>
                        <a:buNone/>
                      </a:pPr>
                      <a:r>
                        <a:rPr lang="en-US" b="1">
                          <a:solidFill>
                            <a:srgbClr val="B6A479"/>
                          </a:solidFill>
                        </a:rPr>
                        <a:t>6</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6"/>
                  </a:ext>
                </a:extLst>
              </a:tr>
              <a:tr h="316825">
                <a:tc>
                  <a:txBody>
                    <a:bodyPr/>
                    <a:lstStyle/>
                    <a:p>
                      <a:pPr marL="0" lvl="0" indent="0" algn="r" rtl="0">
                        <a:spcBef>
                          <a:spcPts val="0"/>
                        </a:spcBef>
                        <a:spcAft>
                          <a:spcPts val="0"/>
                        </a:spcAft>
                        <a:buNone/>
                      </a:pPr>
                      <a:r>
                        <a:rPr lang="en-US" b="1">
                          <a:solidFill>
                            <a:srgbClr val="B6A479"/>
                          </a:solidFill>
                        </a:rPr>
                        <a:t>7</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7"/>
                  </a:ext>
                </a:extLst>
              </a:tr>
              <a:tr h="316825">
                <a:tc>
                  <a:txBody>
                    <a:bodyPr/>
                    <a:lstStyle/>
                    <a:p>
                      <a:pPr marL="0" lvl="0" indent="0" algn="r" rtl="0">
                        <a:spcBef>
                          <a:spcPts val="0"/>
                        </a:spcBef>
                        <a:spcAft>
                          <a:spcPts val="0"/>
                        </a:spcAft>
                        <a:buNone/>
                      </a:pPr>
                      <a:r>
                        <a:rPr lang="en-US" b="1">
                          <a:solidFill>
                            <a:srgbClr val="B6A479"/>
                          </a:solidFill>
                        </a:rPr>
                        <a:t>8</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8"/>
                  </a:ext>
                </a:extLst>
              </a:tr>
              <a:tr h="316825">
                <a:tc>
                  <a:txBody>
                    <a:bodyPr/>
                    <a:lstStyle/>
                    <a:p>
                      <a:pPr marL="0" lvl="0" indent="0" algn="r" rtl="0">
                        <a:spcBef>
                          <a:spcPts val="0"/>
                        </a:spcBef>
                        <a:spcAft>
                          <a:spcPts val="0"/>
                        </a:spcAft>
                        <a:buNone/>
                      </a:pPr>
                      <a:r>
                        <a:rPr lang="en-US" b="1">
                          <a:solidFill>
                            <a:srgbClr val="B6A479"/>
                          </a:solidFill>
                        </a:rPr>
                        <a:t>9</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9"/>
                  </a:ext>
                </a:extLst>
              </a:tr>
            </a:tbl>
          </a:graphicData>
        </a:graphic>
      </p:graphicFrame>
      <p:sp>
        <p:nvSpPr>
          <p:cNvPr id="497" name="Google Shape;497;p36"/>
          <p:cNvSpPr txBox="1"/>
          <p:nvPr/>
        </p:nvSpPr>
        <p:spPr>
          <a:xfrm>
            <a:off x="8026475" y="6141475"/>
            <a:ext cx="41655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[0.12, 0.17, 0.21, 0.23, 0.26, 0.39, 0.68, 0.72, 0.78, 0.94]</a:t>
            </a:r>
            <a:endParaRPr sz="2000">
              <a:latin typeface="Quattrocento Sans"/>
              <a:ea typeface="Quattrocento Sans"/>
              <a:cs typeface="Quattrocento Sans"/>
              <a:sym typeface="Quattrocento Sans"/>
            </a:endParaRPr>
          </a:p>
        </p:txBody>
      </p:sp>
      <p:sp>
        <p:nvSpPr>
          <p:cNvPr id="498" name="Google Shape;498;p36"/>
          <p:cNvSpPr/>
          <p:nvPr/>
        </p:nvSpPr>
        <p:spPr>
          <a:xfrm rot="10800000" flipH="1">
            <a:off x="1348940" y="3030544"/>
            <a:ext cx="1248000" cy="1014900"/>
          </a:xfrm>
          <a:prstGeom prst="bentArrow">
            <a:avLst>
              <a:gd name="adj1" fmla="val 25000"/>
              <a:gd name="adj2" fmla="val 25000"/>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6"/>
          <p:cNvSpPr/>
          <p:nvPr/>
        </p:nvSpPr>
        <p:spPr>
          <a:xfrm rot="5400000">
            <a:off x="8185915" y="4941719"/>
            <a:ext cx="1248000" cy="1014900"/>
          </a:xfrm>
          <a:prstGeom prst="bentArrow">
            <a:avLst>
              <a:gd name="adj1" fmla="val 25000"/>
              <a:gd name="adj2" fmla="val 25000"/>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p:cNvSpPr txBox="1"/>
          <p:nvPr/>
        </p:nvSpPr>
        <p:spPr>
          <a:xfrm>
            <a:off x="516850" y="3422150"/>
            <a:ext cx="101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O(n)</a:t>
            </a:r>
            <a:endParaRPr sz="1800" b="1">
              <a:solidFill>
                <a:srgbClr val="4C3282"/>
              </a:solidFill>
              <a:latin typeface="Georgia"/>
              <a:ea typeface="Georgia"/>
              <a:cs typeface="Georgia"/>
              <a:sym typeface="Georgia"/>
            </a:endParaRPr>
          </a:p>
        </p:txBody>
      </p:sp>
      <p:sp>
        <p:nvSpPr>
          <p:cNvPr id="501" name="Google Shape;501;p36"/>
          <p:cNvSpPr txBox="1"/>
          <p:nvPr/>
        </p:nvSpPr>
        <p:spPr>
          <a:xfrm>
            <a:off x="9317375" y="5054450"/>
            <a:ext cx="1932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O(K + n)</a:t>
            </a:r>
            <a:endParaRPr sz="1800" b="1">
              <a:solidFill>
                <a:srgbClr val="4C3282"/>
              </a:solidFill>
              <a:latin typeface="Georgia"/>
              <a:ea typeface="Georgia"/>
              <a:cs typeface="Georgia"/>
              <a:sym typeface="Georgia"/>
            </a:endParaRPr>
          </a:p>
        </p:txBody>
      </p:sp>
      <p:sp>
        <p:nvSpPr>
          <p:cNvPr id="502" name="Google Shape;502;p36"/>
          <p:cNvSpPr txBox="1"/>
          <p:nvPr/>
        </p:nvSpPr>
        <p:spPr>
          <a:xfrm>
            <a:off x="3882850" y="5617600"/>
            <a:ext cx="5289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0.78</a:t>
            </a:r>
            <a:endParaRPr>
              <a:latin typeface="Quattrocento Sans"/>
              <a:ea typeface="Quattrocento Sans"/>
              <a:cs typeface="Quattrocento Sans"/>
              <a:sym typeface="Quattrocento Sans"/>
            </a:endParaRPr>
          </a:p>
        </p:txBody>
      </p:sp>
      <p:sp>
        <p:nvSpPr>
          <p:cNvPr id="503" name="Google Shape;503;p36"/>
          <p:cNvSpPr txBox="1"/>
          <p:nvPr/>
        </p:nvSpPr>
        <p:spPr>
          <a:xfrm>
            <a:off x="3882850" y="3255400"/>
            <a:ext cx="5169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0.17</a:t>
            </a:r>
            <a:endParaRPr>
              <a:latin typeface="Quattrocento Sans"/>
              <a:ea typeface="Quattrocento Sans"/>
              <a:cs typeface="Quattrocento Sans"/>
              <a:sym typeface="Quattrocento Sans"/>
            </a:endParaRPr>
          </a:p>
        </p:txBody>
      </p:sp>
      <p:sp>
        <p:nvSpPr>
          <p:cNvPr id="504" name="Google Shape;504;p36"/>
          <p:cNvSpPr txBox="1"/>
          <p:nvPr/>
        </p:nvSpPr>
        <p:spPr>
          <a:xfrm>
            <a:off x="3882850" y="4017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0.39</a:t>
            </a:r>
            <a:endParaRPr>
              <a:latin typeface="Quattrocento Sans"/>
              <a:ea typeface="Quattrocento Sans"/>
              <a:cs typeface="Quattrocento Sans"/>
              <a:sym typeface="Quattrocento Sans"/>
            </a:endParaRPr>
          </a:p>
        </p:txBody>
      </p:sp>
      <p:sp>
        <p:nvSpPr>
          <p:cNvPr id="505" name="Google Shape;505;p36"/>
          <p:cNvSpPr txBox="1"/>
          <p:nvPr/>
        </p:nvSpPr>
        <p:spPr>
          <a:xfrm>
            <a:off x="3882850" y="3636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0.26</a:t>
            </a:r>
            <a:endParaRPr>
              <a:latin typeface="Quattrocento Sans"/>
              <a:ea typeface="Quattrocento Sans"/>
              <a:cs typeface="Quattrocento Sans"/>
              <a:sym typeface="Quattrocento Sans"/>
            </a:endParaRPr>
          </a:p>
        </p:txBody>
      </p:sp>
      <p:sp>
        <p:nvSpPr>
          <p:cNvPr id="506" name="Google Shape;506;p36"/>
          <p:cNvSpPr txBox="1"/>
          <p:nvPr/>
        </p:nvSpPr>
        <p:spPr>
          <a:xfrm>
            <a:off x="4492450" y="56176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0.72</a:t>
            </a:r>
            <a:endParaRPr>
              <a:latin typeface="Quattrocento Sans"/>
              <a:ea typeface="Quattrocento Sans"/>
              <a:cs typeface="Quattrocento Sans"/>
              <a:sym typeface="Quattrocento Sans"/>
            </a:endParaRPr>
          </a:p>
        </p:txBody>
      </p:sp>
      <p:sp>
        <p:nvSpPr>
          <p:cNvPr id="507" name="Google Shape;507;p36"/>
          <p:cNvSpPr txBox="1"/>
          <p:nvPr/>
        </p:nvSpPr>
        <p:spPr>
          <a:xfrm>
            <a:off x="3838750" y="6394825"/>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0.94</a:t>
            </a:r>
            <a:endParaRPr>
              <a:latin typeface="Quattrocento Sans"/>
              <a:ea typeface="Quattrocento Sans"/>
              <a:cs typeface="Quattrocento Sans"/>
              <a:sym typeface="Quattrocento Sans"/>
            </a:endParaRPr>
          </a:p>
        </p:txBody>
      </p:sp>
      <p:sp>
        <p:nvSpPr>
          <p:cNvPr id="508" name="Google Shape;508;p36"/>
          <p:cNvSpPr txBox="1"/>
          <p:nvPr/>
        </p:nvSpPr>
        <p:spPr>
          <a:xfrm>
            <a:off x="4568650" y="3636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0.21</a:t>
            </a:r>
            <a:endParaRPr>
              <a:latin typeface="Quattrocento Sans"/>
              <a:ea typeface="Quattrocento Sans"/>
              <a:cs typeface="Quattrocento Sans"/>
              <a:sym typeface="Quattrocento Sans"/>
            </a:endParaRPr>
          </a:p>
        </p:txBody>
      </p:sp>
      <p:sp>
        <p:nvSpPr>
          <p:cNvPr id="509" name="Google Shape;509;p36"/>
          <p:cNvSpPr txBox="1"/>
          <p:nvPr/>
        </p:nvSpPr>
        <p:spPr>
          <a:xfrm>
            <a:off x="4568650" y="3255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0.12</a:t>
            </a:r>
            <a:endParaRPr>
              <a:latin typeface="Quattrocento Sans"/>
              <a:ea typeface="Quattrocento Sans"/>
              <a:cs typeface="Quattrocento Sans"/>
              <a:sym typeface="Quattrocento Sans"/>
            </a:endParaRPr>
          </a:p>
        </p:txBody>
      </p:sp>
      <p:sp>
        <p:nvSpPr>
          <p:cNvPr id="510" name="Google Shape;510;p36"/>
          <p:cNvSpPr txBox="1"/>
          <p:nvPr/>
        </p:nvSpPr>
        <p:spPr>
          <a:xfrm>
            <a:off x="5254450" y="3636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0.23</a:t>
            </a:r>
            <a:endParaRPr>
              <a:latin typeface="Quattrocento Sans"/>
              <a:ea typeface="Quattrocento Sans"/>
              <a:cs typeface="Quattrocento Sans"/>
              <a:sym typeface="Quattrocento Sans"/>
            </a:endParaRPr>
          </a:p>
        </p:txBody>
      </p:sp>
      <p:sp>
        <p:nvSpPr>
          <p:cNvPr id="511" name="Google Shape;511;p36"/>
          <p:cNvSpPr txBox="1"/>
          <p:nvPr/>
        </p:nvSpPr>
        <p:spPr>
          <a:xfrm>
            <a:off x="3877130" y="5206113"/>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0.68</a:t>
            </a:r>
            <a:endParaRPr>
              <a:latin typeface="Quattrocento Sans"/>
              <a:ea typeface="Quattrocento Sans"/>
              <a:cs typeface="Quattrocento Sans"/>
              <a:sym typeface="Quattrocento Sans"/>
            </a:endParaRPr>
          </a:p>
        </p:txBody>
      </p:sp>
      <p:graphicFrame>
        <p:nvGraphicFramePr>
          <p:cNvPr id="512" name="Google Shape;512;p36"/>
          <p:cNvGraphicFramePr/>
          <p:nvPr/>
        </p:nvGraphicFramePr>
        <p:xfrm>
          <a:off x="6140425" y="2844125"/>
          <a:ext cx="1342650" cy="3962100"/>
        </p:xfrm>
        <a:graphic>
          <a:graphicData uri="http://schemas.openxmlformats.org/drawingml/2006/table">
            <a:tbl>
              <a:tblPr>
                <a:noFill/>
              </a:tblPr>
              <a:tblGrid>
                <a:gridCol w="671325">
                  <a:extLst>
                    <a:ext uri="{9D8B030D-6E8A-4147-A177-3AD203B41FA5}">
                      <a16:colId xmlns:a16="http://schemas.microsoft.com/office/drawing/2014/main" val="20000"/>
                    </a:ext>
                  </a:extLst>
                </a:gridCol>
                <a:gridCol w="671325">
                  <a:extLst>
                    <a:ext uri="{9D8B030D-6E8A-4147-A177-3AD203B41FA5}">
                      <a16:colId xmlns:a16="http://schemas.microsoft.com/office/drawing/2014/main" val="20001"/>
                    </a:ext>
                  </a:extLst>
                </a:gridCol>
              </a:tblGrid>
              <a:tr h="316825">
                <a:tc>
                  <a:txBody>
                    <a:bodyPr/>
                    <a:lstStyle/>
                    <a:p>
                      <a:pPr marL="0" lvl="0" indent="0" algn="r" rtl="0">
                        <a:spcBef>
                          <a:spcPts val="0"/>
                        </a:spcBef>
                        <a:spcAft>
                          <a:spcPts val="0"/>
                        </a:spcAft>
                        <a:buNone/>
                      </a:pPr>
                      <a:r>
                        <a:rPr lang="en-US" b="1">
                          <a:solidFill>
                            <a:srgbClr val="B6A479"/>
                          </a:solidFill>
                        </a:rPr>
                        <a:t>0</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0"/>
                  </a:ext>
                </a:extLst>
              </a:tr>
              <a:tr h="316825">
                <a:tc>
                  <a:txBody>
                    <a:bodyPr/>
                    <a:lstStyle/>
                    <a:p>
                      <a:pPr marL="0" lvl="0" indent="0" algn="r" rtl="0">
                        <a:spcBef>
                          <a:spcPts val="0"/>
                        </a:spcBef>
                        <a:spcAft>
                          <a:spcPts val="0"/>
                        </a:spcAft>
                        <a:buNone/>
                      </a:pPr>
                      <a:r>
                        <a:rPr lang="en-US" b="1">
                          <a:solidFill>
                            <a:srgbClr val="B6A479"/>
                          </a:solidFill>
                        </a:rPr>
                        <a:t>1</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1"/>
                  </a:ext>
                </a:extLst>
              </a:tr>
              <a:tr h="316825">
                <a:tc>
                  <a:txBody>
                    <a:bodyPr/>
                    <a:lstStyle/>
                    <a:p>
                      <a:pPr marL="0" lvl="0" indent="0" algn="r" rtl="0">
                        <a:spcBef>
                          <a:spcPts val="0"/>
                        </a:spcBef>
                        <a:spcAft>
                          <a:spcPts val="0"/>
                        </a:spcAft>
                        <a:buNone/>
                      </a:pPr>
                      <a:r>
                        <a:rPr lang="en-US" b="1">
                          <a:solidFill>
                            <a:srgbClr val="B6A479"/>
                          </a:solidFill>
                        </a:rPr>
                        <a:t>2</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2"/>
                  </a:ext>
                </a:extLst>
              </a:tr>
              <a:tr h="316825">
                <a:tc>
                  <a:txBody>
                    <a:bodyPr/>
                    <a:lstStyle/>
                    <a:p>
                      <a:pPr marL="0" lvl="0" indent="0" algn="r" rtl="0">
                        <a:spcBef>
                          <a:spcPts val="0"/>
                        </a:spcBef>
                        <a:spcAft>
                          <a:spcPts val="0"/>
                        </a:spcAft>
                        <a:buNone/>
                      </a:pPr>
                      <a:r>
                        <a:rPr lang="en-US" b="1">
                          <a:solidFill>
                            <a:srgbClr val="B6A479"/>
                          </a:solidFill>
                        </a:rPr>
                        <a:t>3</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3"/>
                  </a:ext>
                </a:extLst>
              </a:tr>
              <a:tr h="316825">
                <a:tc>
                  <a:txBody>
                    <a:bodyPr/>
                    <a:lstStyle/>
                    <a:p>
                      <a:pPr marL="0" lvl="0" indent="0" algn="r" rtl="0">
                        <a:spcBef>
                          <a:spcPts val="0"/>
                        </a:spcBef>
                        <a:spcAft>
                          <a:spcPts val="0"/>
                        </a:spcAft>
                        <a:buNone/>
                      </a:pPr>
                      <a:r>
                        <a:rPr lang="en-US" b="1">
                          <a:solidFill>
                            <a:srgbClr val="B6A479"/>
                          </a:solidFill>
                        </a:rPr>
                        <a:t>4</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4"/>
                  </a:ext>
                </a:extLst>
              </a:tr>
              <a:tr h="316825">
                <a:tc>
                  <a:txBody>
                    <a:bodyPr/>
                    <a:lstStyle/>
                    <a:p>
                      <a:pPr marL="0" lvl="0" indent="0" algn="r" rtl="0">
                        <a:spcBef>
                          <a:spcPts val="0"/>
                        </a:spcBef>
                        <a:spcAft>
                          <a:spcPts val="0"/>
                        </a:spcAft>
                        <a:buNone/>
                      </a:pPr>
                      <a:r>
                        <a:rPr lang="en-US" b="1">
                          <a:solidFill>
                            <a:srgbClr val="B6A479"/>
                          </a:solidFill>
                        </a:rPr>
                        <a:t>5</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5"/>
                  </a:ext>
                </a:extLst>
              </a:tr>
              <a:tr h="316825">
                <a:tc>
                  <a:txBody>
                    <a:bodyPr/>
                    <a:lstStyle/>
                    <a:p>
                      <a:pPr marL="0" lvl="0" indent="0" algn="r" rtl="0">
                        <a:spcBef>
                          <a:spcPts val="0"/>
                        </a:spcBef>
                        <a:spcAft>
                          <a:spcPts val="0"/>
                        </a:spcAft>
                        <a:buNone/>
                      </a:pPr>
                      <a:r>
                        <a:rPr lang="en-US" b="1">
                          <a:solidFill>
                            <a:srgbClr val="B6A479"/>
                          </a:solidFill>
                        </a:rPr>
                        <a:t>6</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6"/>
                  </a:ext>
                </a:extLst>
              </a:tr>
              <a:tr h="316825">
                <a:tc>
                  <a:txBody>
                    <a:bodyPr/>
                    <a:lstStyle/>
                    <a:p>
                      <a:pPr marL="0" lvl="0" indent="0" algn="r" rtl="0">
                        <a:spcBef>
                          <a:spcPts val="0"/>
                        </a:spcBef>
                        <a:spcAft>
                          <a:spcPts val="0"/>
                        </a:spcAft>
                        <a:buNone/>
                      </a:pPr>
                      <a:r>
                        <a:rPr lang="en-US" b="1">
                          <a:solidFill>
                            <a:srgbClr val="B6A479"/>
                          </a:solidFill>
                        </a:rPr>
                        <a:t>7</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7"/>
                  </a:ext>
                </a:extLst>
              </a:tr>
              <a:tr h="316825">
                <a:tc>
                  <a:txBody>
                    <a:bodyPr/>
                    <a:lstStyle/>
                    <a:p>
                      <a:pPr marL="0" lvl="0" indent="0" algn="r" rtl="0">
                        <a:spcBef>
                          <a:spcPts val="0"/>
                        </a:spcBef>
                        <a:spcAft>
                          <a:spcPts val="0"/>
                        </a:spcAft>
                        <a:buNone/>
                      </a:pPr>
                      <a:r>
                        <a:rPr lang="en-US" b="1">
                          <a:solidFill>
                            <a:srgbClr val="B6A479"/>
                          </a:solidFill>
                        </a:rPr>
                        <a:t>8</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8"/>
                  </a:ext>
                </a:extLst>
              </a:tr>
              <a:tr h="316825">
                <a:tc>
                  <a:txBody>
                    <a:bodyPr/>
                    <a:lstStyle/>
                    <a:p>
                      <a:pPr marL="0" lvl="0" indent="0" algn="r" rtl="0">
                        <a:spcBef>
                          <a:spcPts val="0"/>
                        </a:spcBef>
                        <a:spcAft>
                          <a:spcPts val="0"/>
                        </a:spcAft>
                        <a:buNone/>
                      </a:pPr>
                      <a:r>
                        <a:rPr lang="en-US" b="1">
                          <a:solidFill>
                            <a:srgbClr val="B6A479"/>
                          </a:solidFill>
                        </a:rPr>
                        <a:t>9</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9"/>
                  </a:ext>
                </a:extLst>
              </a:tr>
            </a:tbl>
          </a:graphicData>
        </a:graphic>
      </p:graphicFrame>
      <p:sp>
        <p:nvSpPr>
          <p:cNvPr id="513" name="Google Shape;513;p36"/>
          <p:cNvSpPr txBox="1"/>
          <p:nvPr/>
        </p:nvSpPr>
        <p:spPr>
          <a:xfrm>
            <a:off x="8026475" y="56176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0.78</a:t>
            </a:r>
            <a:endParaRPr>
              <a:latin typeface="Quattrocento Sans"/>
              <a:ea typeface="Quattrocento Sans"/>
              <a:cs typeface="Quattrocento Sans"/>
              <a:sym typeface="Quattrocento Sans"/>
            </a:endParaRPr>
          </a:p>
        </p:txBody>
      </p:sp>
      <p:sp>
        <p:nvSpPr>
          <p:cNvPr id="514" name="Google Shape;514;p36"/>
          <p:cNvSpPr txBox="1"/>
          <p:nvPr/>
        </p:nvSpPr>
        <p:spPr>
          <a:xfrm>
            <a:off x="8026475" y="3255400"/>
            <a:ext cx="5169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0.17</a:t>
            </a:r>
            <a:endParaRPr>
              <a:latin typeface="Quattrocento Sans"/>
              <a:ea typeface="Quattrocento Sans"/>
              <a:cs typeface="Quattrocento Sans"/>
              <a:sym typeface="Quattrocento Sans"/>
            </a:endParaRPr>
          </a:p>
        </p:txBody>
      </p:sp>
      <p:sp>
        <p:nvSpPr>
          <p:cNvPr id="515" name="Google Shape;515;p36"/>
          <p:cNvSpPr txBox="1"/>
          <p:nvPr/>
        </p:nvSpPr>
        <p:spPr>
          <a:xfrm>
            <a:off x="7340675" y="4017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0.39</a:t>
            </a:r>
            <a:endParaRPr>
              <a:latin typeface="Quattrocento Sans"/>
              <a:ea typeface="Quattrocento Sans"/>
              <a:cs typeface="Quattrocento Sans"/>
              <a:sym typeface="Quattrocento Sans"/>
            </a:endParaRPr>
          </a:p>
        </p:txBody>
      </p:sp>
      <p:sp>
        <p:nvSpPr>
          <p:cNvPr id="516" name="Google Shape;516;p36"/>
          <p:cNvSpPr txBox="1"/>
          <p:nvPr/>
        </p:nvSpPr>
        <p:spPr>
          <a:xfrm>
            <a:off x="8712275" y="3636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0.26</a:t>
            </a:r>
            <a:endParaRPr>
              <a:latin typeface="Quattrocento Sans"/>
              <a:ea typeface="Quattrocento Sans"/>
              <a:cs typeface="Quattrocento Sans"/>
              <a:sym typeface="Quattrocento Sans"/>
            </a:endParaRPr>
          </a:p>
        </p:txBody>
      </p:sp>
      <p:sp>
        <p:nvSpPr>
          <p:cNvPr id="517" name="Google Shape;517;p36"/>
          <p:cNvSpPr txBox="1"/>
          <p:nvPr/>
        </p:nvSpPr>
        <p:spPr>
          <a:xfrm>
            <a:off x="7340675" y="56176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0.72</a:t>
            </a:r>
            <a:endParaRPr>
              <a:latin typeface="Quattrocento Sans"/>
              <a:ea typeface="Quattrocento Sans"/>
              <a:cs typeface="Quattrocento Sans"/>
              <a:sym typeface="Quattrocento Sans"/>
            </a:endParaRPr>
          </a:p>
        </p:txBody>
      </p:sp>
      <p:sp>
        <p:nvSpPr>
          <p:cNvPr id="518" name="Google Shape;518;p36"/>
          <p:cNvSpPr txBox="1"/>
          <p:nvPr/>
        </p:nvSpPr>
        <p:spPr>
          <a:xfrm>
            <a:off x="7296575" y="6394825"/>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0.94</a:t>
            </a:r>
            <a:endParaRPr>
              <a:latin typeface="Quattrocento Sans"/>
              <a:ea typeface="Quattrocento Sans"/>
              <a:cs typeface="Quattrocento Sans"/>
              <a:sym typeface="Quattrocento Sans"/>
            </a:endParaRPr>
          </a:p>
        </p:txBody>
      </p:sp>
      <p:sp>
        <p:nvSpPr>
          <p:cNvPr id="519" name="Google Shape;519;p36"/>
          <p:cNvSpPr txBox="1"/>
          <p:nvPr/>
        </p:nvSpPr>
        <p:spPr>
          <a:xfrm>
            <a:off x="7340675" y="3636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0.21</a:t>
            </a:r>
            <a:endParaRPr>
              <a:latin typeface="Quattrocento Sans"/>
              <a:ea typeface="Quattrocento Sans"/>
              <a:cs typeface="Quattrocento Sans"/>
              <a:sym typeface="Quattrocento Sans"/>
            </a:endParaRPr>
          </a:p>
        </p:txBody>
      </p:sp>
      <p:sp>
        <p:nvSpPr>
          <p:cNvPr id="520" name="Google Shape;520;p36"/>
          <p:cNvSpPr txBox="1"/>
          <p:nvPr/>
        </p:nvSpPr>
        <p:spPr>
          <a:xfrm>
            <a:off x="7340675" y="3255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0.12</a:t>
            </a:r>
            <a:endParaRPr>
              <a:latin typeface="Quattrocento Sans"/>
              <a:ea typeface="Quattrocento Sans"/>
              <a:cs typeface="Quattrocento Sans"/>
              <a:sym typeface="Quattrocento Sans"/>
            </a:endParaRPr>
          </a:p>
        </p:txBody>
      </p:sp>
      <p:sp>
        <p:nvSpPr>
          <p:cNvPr id="521" name="Google Shape;521;p36"/>
          <p:cNvSpPr txBox="1"/>
          <p:nvPr/>
        </p:nvSpPr>
        <p:spPr>
          <a:xfrm>
            <a:off x="8026475" y="3636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0.23</a:t>
            </a:r>
            <a:endParaRPr>
              <a:latin typeface="Quattrocento Sans"/>
              <a:ea typeface="Quattrocento Sans"/>
              <a:cs typeface="Quattrocento Sans"/>
              <a:sym typeface="Quattrocento Sans"/>
            </a:endParaRPr>
          </a:p>
        </p:txBody>
      </p:sp>
      <p:sp>
        <p:nvSpPr>
          <p:cNvPr id="522" name="Google Shape;522;p36"/>
          <p:cNvSpPr txBox="1"/>
          <p:nvPr/>
        </p:nvSpPr>
        <p:spPr>
          <a:xfrm>
            <a:off x="7334955" y="5206113"/>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0.68</a:t>
            </a:r>
            <a:endParaRPr>
              <a:latin typeface="Quattrocento Sans"/>
              <a:ea typeface="Quattrocento Sans"/>
              <a:cs typeface="Quattrocento Sans"/>
              <a:sym typeface="Quattrocento Sans"/>
            </a:endParaRPr>
          </a:p>
        </p:txBody>
      </p:sp>
      <p:sp>
        <p:nvSpPr>
          <p:cNvPr id="523" name="Google Shape;523;p36"/>
          <p:cNvSpPr/>
          <p:nvPr/>
        </p:nvSpPr>
        <p:spPr>
          <a:xfrm>
            <a:off x="4589375" y="4639225"/>
            <a:ext cx="1248000" cy="400200"/>
          </a:xfrm>
          <a:prstGeom prst="rightArrow">
            <a:avLst>
              <a:gd name="adj1" fmla="val 50000"/>
              <a:gd name="adj2" fmla="val 5000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6"/>
          <p:cNvSpPr txBox="1"/>
          <p:nvPr/>
        </p:nvSpPr>
        <p:spPr>
          <a:xfrm>
            <a:off x="7826477" y="134775"/>
            <a:ext cx="4258098"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dk1"/>
                </a:solidFill>
              </a:rPr>
              <a:t>Bucket Sort | GeeksforGeeks</a:t>
            </a:r>
          </a:p>
          <a:p>
            <a:pPr marL="0" lvl="0" indent="0" algn="l" rtl="0">
              <a:spcBef>
                <a:spcPts val="0"/>
              </a:spcBef>
              <a:spcAft>
                <a:spcPts val="0"/>
              </a:spcAft>
              <a:buNone/>
            </a:pPr>
            <a:r>
              <a:rPr lang="en-US" dirty="0">
                <a:solidFill>
                  <a:schemeClr val="dk1"/>
                </a:solidFill>
                <a:hlinkClick r:id="rId3"/>
              </a:rPr>
              <a:t>https://www.youtube.com/watch?v=VuXbEb5ywrU</a:t>
            </a:r>
            <a:endParaRPr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2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2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2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9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9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0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0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37"/>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Bucket Sort</a:t>
            </a:r>
            <a:endParaRPr/>
          </a:p>
        </p:txBody>
      </p:sp>
      <p:sp>
        <p:nvSpPr>
          <p:cNvPr id="531" name="Google Shape;531;p37"/>
          <p:cNvSpPr txBox="1">
            <a:spLocks noGrp="1"/>
          </p:cNvSpPr>
          <p:nvPr>
            <p:ph type="body" idx="1"/>
          </p:nvPr>
        </p:nvSpPr>
        <p:spPr>
          <a:xfrm>
            <a:off x="5256950" y="383250"/>
            <a:ext cx="6714300" cy="1640700"/>
          </a:xfrm>
          <a:prstGeom prst="rect">
            <a:avLst/>
          </a:prstGeom>
        </p:spPr>
        <p:txBody>
          <a:bodyPr spcFirstLastPara="1" wrap="square" lIns="44175" tIns="44175" rIns="44175" bIns="44175" anchor="t" anchorCtr="0">
            <a:spAutoFit/>
          </a:bodyPr>
          <a:lstStyle/>
          <a:p>
            <a:pPr marL="0" lvl="0" indent="0" algn="l" rtl="0">
              <a:spcBef>
                <a:spcPts val="0"/>
              </a:spcBef>
              <a:spcAft>
                <a:spcPts val="0"/>
              </a:spcAft>
              <a:buNone/>
            </a:pPr>
            <a:r>
              <a:rPr lang="en-US" sz="1400">
                <a:highlight>
                  <a:srgbClr val="F8F9FA"/>
                </a:highlight>
                <a:latin typeface="Courier New"/>
                <a:ea typeface="Courier New"/>
                <a:cs typeface="Courier New"/>
                <a:sym typeface="Courier New"/>
              </a:rPr>
              <a:t>function bucketSort(array, k) is</a:t>
            </a:r>
            <a:endParaRPr sz="1400">
              <a:highlight>
                <a:srgbClr val="F8F9FA"/>
              </a:highlight>
              <a:latin typeface="Courier New"/>
              <a:ea typeface="Courier New"/>
              <a:cs typeface="Courier New"/>
              <a:sym typeface="Courier New"/>
            </a:endParaRPr>
          </a:p>
          <a:p>
            <a:pPr marL="0" lvl="0" indent="0" algn="l" rtl="0">
              <a:spcBef>
                <a:spcPts val="0"/>
              </a:spcBef>
              <a:spcAft>
                <a:spcPts val="0"/>
              </a:spcAft>
              <a:buNone/>
            </a:pPr>
            <a:r>
              <a:rPr lang="en-US" sz="1400">
                <a:highlight>
                  <a:srgbClr val="F8F9FA"/>
                </a:highlight>
                <a:latin typeface="Courier New"/>
                <a:ea typeface="Courier New"/>
                <a:cs typeface="Courier New"/>
                <a:sym typeface="Courier New"/>
              </a:rPr>
              <a:t>    buckets ← new array of k empty lists</a:t>
            </a:r>
            <a:endParaRPr sz="1400">
              <a:highlight>
                <a:srgbClr val="F8F9FA"/>
              </a:highlight>
              <a:latin typeface="Courier New"/>
              <a:ea typeface="Courier New"/>
              <a:cs typeface="Courier New"/>
              <a:sym typeface="Courier New"/>
            </a:endParaRPr>
          </a:p>
          <a:p>
            <a:pPr marL="0" lvl="0" indent="0" algn="l" rtl="0">
              <a:spcBef>
                <a:spcPts val="0"/>
              </a:spcBef>
              <a:spcAft>
                <a:spcPts val="0"/>
              </a:spcAft>
              <a:buNone/>
            </a:pPr>
            <a:r>
              <a:rPr lang="en-US" sz="1400">
                <a:highlight>
                  <a:srgbClr val="F8F9FA"/>
                </a:highlight>
                <a:latin typeface="Courier New"/>
                <a:ea typeface="Courier New"/>
                <a:cs typeface="Courier New"/>
                <a:sym typeface="Courier New"/>
              </a:rPr>
              <a:t>    M ← 1 + the maximum key value in the array</a:t>
            </a:r>
            <a:endParaRPr sz="1400">
              <a:highlight>
                <a:srgbClr val="F8F9FA"/>
              </a:highlight>
              <a:latin typeface="Courier New"/>
              <a:ea typeface="Courier New"/>
              <a:cs typeface="Courier New"/>
              <a:sym typeface="Courier New"/>
            </a:endParaRPr>
          </a:p>
          <a:p>
            <a:pPr marL="0" lvl="0" indent="0" algn="l" rtl="0">
              <a:spcBef>
                <a:spcPts val="0"/>
              </a:spcBef>
              <a:spcAft>
                <a:spcPts val="0"/>
              </a:spcAft>
              <a:buNone/>
            </a:pPr>
            <a:r>
              <a:rPr lang="en-US" sz="1400">
                <a:highlight>
                  <a:srgbClr val="F8F9FA"/>
                </a:highlight>
                <a:latin typeface="Courier New"/>
                <a:ea typeface="Courier New"/>
                <a:cs typeface="Courier New"/>
                <a:sym typeface="Courier New"/>
              </a:rPr>
              <a:t>    for i = 0 to length(array) do</a:t>
            </a:r>
            <a:endParaRPr sz="1400">
              <a:highlight>
                <a:srgbClr val="F8F9FA"/>
              </a:highlight>
              <a:latin typeface="Courier New"/>
              <a:ea typeface="Courier New"/>
              <a:cs typeface="Courier New"/>
              <a:sym typeface="Courier New"/>
            </a:endParaRPr>
          </a:p>
          <a:p>
            <a:pPr marL="0" lvl="0" indent="0" algn="l" rtl="0">
              <a:spcBef>
                <a:spcPts val="0"/>
              </a:spcBef>
              <a:spcAft>
                <a:spcPts val="0"/>
              </a:spcAft>
              <a:buNone/>
            </a:pPr>
            <a:r>
              <a:rPr lang="en-US" sz="1400">
                <a:highlight>
                  <a:srgbClr val="F8F9FA"/>
                </a:highlight>
                <a:latin typeface="Courier New"/>
                <a:ea typeface="Courier New"/>
                <a:cs typeface="Courier New"/>
                <a:sym typeface="Courier New"/>
              </a:rPr>
              <a:t>        insert array[i] into buckets[floor(k × array[i] / M)]</a:t>
            </a:r>
            <a:endParaRPr sz="1400">
              <a:highlight>
                <a:srgbClr val="F8F9FA"/>
              </a:highlight>
              <a:latin typeface="Courier New"/>
              <a:ea typeface="Courier New"/>
              <a:cs typeface="Courier New"/>
              <a:sym typeface="Courier New"/>
            </a:endParaRPr>
          </a:p>
          <a:p>
            <a:pPr marL="0" lvl="0" indent="0" algn="l" rtl="0">
              <a:spcBef>
                <a:spcPts val="0"/>
              </a:spcBef>
              <a:spcAft>
                <a:spcPts val="0"/>
              </a:spcAft>
              <a:buNone/>
            </a:pPr>
            <a:r>
              <a:rPr lang="en-US" sz="1400">
                <a:highlight>
                  <a:srgbClr val="F8F9FA"/>
                </a:highlight>
                <a:latin typeface="Courier New"/>
                <a:ea typeface="Courier New"/>
                <a:cs typeface="Courier New"/>
                <a:sym typeface="Courier New"/>
              </a:rPr>
              <a:t>    for i = 0 to k do </a:t>
            </a:r>
            <a:endParaRPr sz="1400">
              <a:highlight>
                <a:srgbClr val="F8F9FA"/>
              </a:highlight>
              <a:latin typeface="Courier New"/>
              <a:ea typeface="Courier New"/>
              <a:cs typeface="Courier New"/>
              <a:sym typeface="Courier New"/>
            </a:endParaRPr>
          </a:p>
          <a:p>
            <a:pPr marL="0" lvl="0" indent="0" algn="l" rtl="0">
              <a:spcBef>
                <a:spcPts val="0"/>
              </a:spcBef>
              <a:spcAft>
                <a:spcPts val="0"/>
              </a:spcAft>
              <a:buNone/>
            </a:pPr>
            <a:r>
              <a:rPr lang="en-US" sz="1400">
                <a:highlight>
                  <a:srgbClr val="F8F9FA"/>
                </a:highlight>
                <a:latin typeface="Courier New"/>
                <a:ea typeface="Courier New"/>
                <a:cs typeface="Courier New"/>
                <a:sym typeface="Courier New"/>
              </a:rPr>
              <a:t>        nextSort(buckets[i])</a:t>
            </a:r>
            <a:endParaRPr sz="1400">
              <a:highlight>
                <a:srgbClr val="F8F9FA"/>
              </a:highlight>
              <a:latin typeface="Courier New"/>
              <a:ea typeface="Courier New"/>
              <a:cs typeface="Courier New"/>
              <a:sym typeface="Courier New"/>
            </a:endParaRPr>
          </a:p>
          <a:p>
            <a:pPr marL="0" lvl="0" indent="0" algn="l" rtl="0">
              <a:spcBef>
                <a:spcPts val="0"/>
              </a:spcBef>
              <a:spcAft>
                <a:spcPts val="0"/>
              </a:spcAft>
              <a:buNone/>
            </a:pPr>
            <a:r>
              <a:rPr lang="en-US" sz="1400">
                <a:highlight>
                  <a:srgbClr val="F8F9FA"/>
                </a:highlight>
                <a:latin typeface="Courier New"/>
                <a:ea typeface="Courier New"/>
                <a:cs typeface="Courier New"/>
                <a:sym typeface="Courier New"/>
              </a:rPr>
              <a:t>    return the concatenation of buckets[0], ...., buckets[k]</a:t>
            </a:r>
            <a:endParaRPr sz="1400">
              <a:highlight>
                <a:srgbClr val="F8F9FA"/>
              </a:highlight>
              <a:latin typeface="Courier New"/>
              <a:ea typeface="Courier New"/>
              <a:cs typeface="Courier New"/>
              <a:sym typeface="Courier New"/>
            </a:endParaRPr>
          </a:p>
        </p:txBody>
      </p:sp>
      <p:sp>
        <p:nvSpPr>
          <p:cNvPr id="532" name="Google Shape;532;p37"/>
          <p:cNvSpPr txBox="1"/>
          <p:nvPr/>
        </p:nvSpPr>
        <p:spPr>
          <a:xfrm>
            <a:off x="370118" y="2601965"/>
            <a:ext cx="2118600" cy="314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Worst case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Best case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Average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Stable?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In-place?</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Useful for:</a:t>
            </a:r>
            <a:endParaRPr sz="1800" dirty="0">
              <a:solidFill>
                <a:schemeClr val="dk1"/>
              </a:solidFill>
              <a:latin typeface="Calibri"/>
              <a:ea typeface="Calibri"/>
              <a:cs typeface="Calibri"/>
              <a:sym typeface="Calibri"/>
            </a:endParaRPr>
          </a:p>
        </p:txBody>
      </p:sp>
      <p:sp>
        <p:nvSpPr>
          <p:cNvPr id="533" name="Google Shape;533;p37"/>
          <p:cNvSpPr txBox="1"/>
          <p:nvPr/>
        </p:nvSpPr>
        <p:spPr>
          <a:xfrm>
            <a:off x="2622175" y="2503125"/>
            <a:ext cx="3592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O(K + n) for ints</a:t>
            </a:r>
            <a:endParaRPr>
              <a:latin typeface="Quattrocento Sans"/>
              <a:ea typeface="Quattrocento Sans"/>
              <a:cs typeface="Quattrocento Sans"/>
              <a:sym typeface="Quattrocento Sans"/>
            </a:endParaRPr>
          </a:p>
          <a:p>
            <a:pPr marL="0" lvl="0" indent="0" algn="l" rtl="0">
              <a:spcBef>
                <a:spcPts val="0"/>
              </a:spcBef>
              <a:spcAft>
                <a:spcPts val="0"/>
              </a:spcAft>
              <a:buNone/>
            </a:pPr>
            <a:r>
              <a:rPr lang="en-US">
                <a:latin typeface="Quattrocento Sans"/>
                <a:ea typeface="Quattrocento Sans"/>
                <a:cs typeface="Quattrocento Sans"/>
                <a:sym typeface="Quattrocento Sans"/>
              </a:rPr>
              <a:t>O(K + n</a:t>
            </a:r>
            <a:r>
              <a:rPr lang="en-US" baseline="30000">
                <a:latin typeface="Quattrocento Sans"/>
                <a:ea typeface="Quattrocento Sans"/>
                <a:cs typeface="Quattrocento Sans"/>
                <a:sym typeface="Quattrocento Sans"/>
              </a:rPr>
              <a:t>2</a:t>
            </a:r>
            <a:r>
              <a:rPr lang="en-US">
                <a:latin typeface="Quattrocento Sans"/>
                <a:ea typeface="Quattrocento Sans"/>
                <a:cs typeface="Quattrocento Sans"/>
                <a:sym typeface="Quattrocento Sans"/>
              </a:rPr>
              <a:t>) for data if insertion sort is used</a:t>
            </a:r>
            <a:endParaRPr>
              <a:latin typeface="Quattrocento Sans"/>
              <a:ea typeface="Quattrocento Sans"/>
              <a:cs typeface="Quattrocento Sans"/>
              <a:sym typeface="Quattrocento Sans"/>
            </a:endParaRPr>
          </a:p>
        </p:txBody>
      </p:sp>
      <p:sp>
        <p:nvSpPr>
          <p:cNvPr id="534" name="Google Shape;534;p37"/>
          <p:cNvSpPr txBox="1"/>
          <p:nvPr/>
        </p:nvSpPr>
        <p:spPr>
          <a:xfrm>
            <a:off x="2622175" y="3135125"/>
            <a:ext cx="90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O(n) </a:t>
            </a:r>
            <a:endParaRPr>
              <a:latin typeface="Quattrocento Sans"/>
              <a:ea typeface="Quattrocento Sans"/>
              <a:cs typeface="Quattrocento Sans"/>
              <a:sym typeface="Quattrocento Sans"/>
            </a:endParaRPr>
          </a:p>
        </p:txBody>
      </p:sp>
      <p:sp>
        <p:nvSpPr>
          <p:cNvPr id="535" name="Google Shape;535;p37"/>
          <p:cNvSpPr txBox="1"/>
          <p:nvPr/>
        </p:nvSpPr>
        <p:spPr>
          <a:xfrm>
            <a:off x="2622175" y="3614725"/>
            <a:ext cx="615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O(n) if K ≅ n, always for ints, and if values are evenly distributed for data</a:t>
            </a:r>
            <a:endParaRPr>
              <a:latin typeface="Quattrocento Sans"/>
              <a:ea typeface="Quattrocento Sans"/>
              <a:cs typeface="Quattrocento Sans"/>
              <a:sym typeface="Quattrocento Sans"/>
            </a:endParaRPr>
          </a:p>
        </p:txBody>
      </p:sp>
      <p:sp>
        <p:nvSpPr>
          <p:cNvPr id="536" name="Google Shape;536;p37"/>
          <p:cNvSpPr txBox="1"/>
          <p:nvPr/>
        </p:nvSpPr>
        <p:spPr>
          <a:xfrm>
            <a:off x="2622175" y="4246725"/>
            <a:ext cx="561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Can be because insertion sort</a:t>
            </a:r>
            <a:endParaRPr>
              <a:latin typeface="Quattrocento Sans"/>
              <a:ea typeface="Quattrocento Sans"/>
              <a:cs typeface="Quattrocento Sans"/>
              <a:sym typeface="Quattrocento Sans"/>
            </a:endParaRPr>
          </a:p>
        </p:txBody>
      </p:sp>
      <p:sp>
        <p:nvSpPr>
          <p:cNvPr id="537" name="Google Shape;537;p37"/>
          <p:cNvSpPr txBox="1"/>
          <p:nvPr/>
        </p:nvSpPr>
        <p:spPr>
          <a:xfrm>
            <a:off x="2622175" y="4802525"/>
            <a:ext cx="150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No</a:t>
            </a:r>
            <a:endParaRPr>
              <a:latin typeface="Quattrocento Sans"/>
              <a:ea typeface="Quattrocento Sans"/>
              <a:cs typeface="Quattrocento Sans"/>
              <a:sym typeface="Quattrocento Sans"/>
            </a:endParaRPr>
          </a:p>
        </p:txBody>
      </p:sp>
      <p:sp>
        <p:nvSpPr>
          <p:cNvPr id="538" name="Google Shape;538;p37"/>
          <p:cNvSpPr txBox="1"/>
          <p:nvPr/>
        </p:nvSpPr>
        <p:spPr>
          <a:xfrm>
            <a:off x="2622175" y="5358325"/>
            <a:ext cx="5887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When range, K, is smaller or not much larger than n (not many duplicates)</a:t>
            </a:r>
            <a:endParaRPr>
              <a:latin typeface="Quattrocento Sans"/>
              <a:ea typeface="Quattrocento Sans"/>
              <a:cs typeface="Quattrocento Sans"/>
              <a:sym typeface="Quattrocento Sans"/>
            </a:endParaRPr>
          </a:p>
          <a:p>
            <a:pPr marL="0" lvl="0" indent="0" algn="l" rtl="0">
              <a:spcBef>
                <a:spcPts val="0"/>
              </a:spcBef>
              <a:spcAft>
                <a:spcPts val="0"/>
              </a:spcAft>
              <a:buNone/>
            </a:pPr>
            <a:r>
              <a:rPr lang="en-US">
                <a:latin typeface="Quattrocento Sans"/>
                <a:ea typeface="Quattrocento Sans"/>
                <a:cs typeface="Quattrocento Sans"/>
                <a:sym typeface="Quattrocento Sans"/>
              </a:rPr>
              <a:t>Not good when K &gt;&gt; N, wasted space</a:t>
            </a:r>
            <a:endParaRPr>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p:nvPr/>
        </p:nvSpPr>
        <p:spPr>
          <a:xfrm>
            <a:off x="1870000" y="3277825"/>
            <a:ext cx="7257600" cy="45099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a:solidFill>
                  <a:schemeClr val="dk1"/>
                </a:solidFill>
                <a:highlight>
                  <a:srgbClr val="FFFFFF"/>
                </a:highlight>
                <a:latin typeface="Quattrocento Sans"/>
                <a:ea typeface="Quattrocento Sans"/>
                <a:cs typeface="Quattrocento Sans"/>
                <a:sym typeface="Quattrocento Sans"/>
              </a:rPr>
              <a:t>Intro to Sorting</a:t>
            </a:r>
            <a:endParaRPr sz="3500">
              <a:solidFill>
                <a:schemeClr val="dk1"/>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Selection Sort </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Insertion Sort</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Merge Sort </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Quick Sort</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38"/>
          <p:cNvSpPr txBox="1"/>
          <p:nvPr/>
        </p:nvSpPr>
        <p:spPr>
          <a:xfrm>
            <a:off x="1870000" y="2124850"/>
            <a:ext cx="7257600" cy="22626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Heap Sort</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chemeClr val="lt1"/>
                </a:highlight>
                <a:latin typeface="Quattrocento Sans"/>
                <a:ea typeface="Quattrocento Sans"/>
                <a:cs typeface="Quattrocento Sans"/>
                <a:sym typeface="Quattrocento Sans"/>
              </a:rPr>
              <a:t>Bucket Sort</a:t>
            </a:r>
            <a:endParaRPr sz="3500">
              <a:solidFill>
                <a:srgbClr val="888888"/>
              </a:solidFill>
              <a:highlight>
                <a:schemeClr val="lt1"/>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chemeClr val="dk1"/>
                </a:solidFill>
                <a:highlight>
                  <a:schemeClr val="lt1"/>
                </a:highlight>
                <a:latin typeface="Quattrocento Sans"/>
                <a:ea typeface="Quattrocento Sans"/>
                <a:cs typeface="Quattrocento Sans"/>
                <a:sym typeface="Quattrocento Sans"/>
              </a:rPr>
              <a:t>Radix Sort</a:t>
            </a:r>
            <a:endParaRPr sz="3500">
              <a:solidFill>
                <a:schemeClr val="dk1"/>
              </a:solidFill>
              <a:highlight>
                <a:schemeClr val="lt1"/>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chemeClr val="lt1"/>
                </a:highlight>
                <a:latin typeface="Quattrocento Sans"/>
                <a:ea typeface="Quattrocento Sans"/>
                <a:cs typeface="Quattrocento Sans"/>
                <a:sym typeface="Quattrocento Sans"/>
              </a:rPr>
              <a:t>Sorting Summary</a:t>
            </a:r>
            <a:endParaRPr sz="3500">
              <a:solidFill>
                <a:srgbClr val="888888"/>
              </a:solidFill>
              <a:highlight>
                <a:schemeClr val="lt1"/>
              </a:highlight>
              <a:latin typeface="Quattrocento Sans"/>
              <a:ea typeface="Quattrocento Sans"/>
              <a:cs typeface="Quattrocento Sans"/>
              <a:sym typeface="Quattrocento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39"/>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Moving away from comparison sorts</a:t>
            </a:r>
            <a:endParaRPr/>
          </a:p>
        </p:txBody>
      </p:sp>
      <p:sp>
        <p:nvSpPr>
          <p:cNvPr id="550" name="Google Shape;550;p39"/>
          <p:cNvSpPr txBox="1">
            <a:spLocks noGrp="1"/>
          </p:cNvSpPr>
          <p:nvPr>
            <p:ph type="body" idx="1"/>
          </p:nvPr>
        </p:nvSpPr>
        <p:spPr>
          <a:xfrm>
            <a:off x="746175" y="1568275"/>
            <a:ext cx="10650300" cy="4822816"/>
          </a:xfrm>
          <a:prstGeom prst="rect">
            <a:avLst/>
          </a:prstGeom>
        </p:spPr>
        <p:txBody>
          <a:bodyPr spcFirstLastPara="1" wrap="square" lIns="44175" tIns="44175" rIns="44175" bIns="44175" anchor="t" anchorCtr="0">
            <a:spAutoFit/>
          </a:bodyPr>
          <a:lstStyle/>
          <a:p>
            <a:pPr marL="0" lvl="0" indent="0" algn="l" rtl="0">
              <a:spcBef>
                <a:spcPts val="1200"/>
              </a:spcBef>
              <a:spcAft>
                <a:spcPts val="0"/>
              </a:spcAft>
              <a:buNone/>
            </a:pPr>
            <a:r>
              <a:rPr lang="en-US" sz="2400" dirty="0"/>
              <a:t>So far we’ve learned about comparison sorts</a:t>
            </a:r>
            <a:endParaRPr sz="2400" dirty="0"/>
          </a:p>
          <a:p>
            <a:pPr marL="457200" lvl="0" indent="-381000" algn="l" rtl="0">
              <a:spcBef>
                <a:spcPts val="1200"/>
              </a:spcBef>
              <a:spcAft>
                <a:spcPts val="0"/>
              </a:spcAft>
              <a:buSzPts val="2400"/>
              <a:buChar char="●"/>
            </a:pPr>
            <a:r>
              <a:rPr lang="en-US" sz="2400" dirty="0"/>
              <a:t>work on any comparable object</a:t>
            </a:r>
            <a:endParaRPr sz="2400" dirty="0"/>
          </a:p>
          <a:p>
            <a:pPr marL="457200" lvl="0" indent="-381000" algn="l" rtl="0">
              <a:spcBef>
                <a:spcPts val="0"/>
              </a:spcBef>
              <a:spcAft>
                <a:spcPts val="0"/>
              </a:spcAft>
              <a:buSzPts val="2400"/>
              <a:buChar char="●"/>
            </a:pPr>
            <a:r>
              <a:rPr lang="en-US" sz="2400" dirty="0"/>
              <a:t>have a best case lower bound of </a:t>
            </a:r>
            <a:r>
              <a:rPr lang="en-US" sz="2400" dirty="0">
                <a:latin typeface="Georgia"/>
                <a:ea typeface="Georgia"/>
                <a:cs typeface="Georgia"/>
                <a:sym typeface="Georgia"/>
              </a:rPr>
              <a:t>O(</a:t>
            </a:r>
            <a:r>
              <a:rPr lang="en-US" sz="2400" i="1" dirty="0">
                <a:latin typeface="Georgia"/>
                <a:ea typeface="Georgia"/>
                <a:cs typeface="Georgia"/>
                <a:sym typeface="Georgia"/>
              </a:rPr>
              <a:t>n log n</a:t>
            </a:r>
            <a:r>
              <a:rPr lang="en-US" sz="2400" dirty="0">
                <a:latin typeface="Georgia"/>
                <a:ea typeface="Georgia"/>
                <a:cs typeface="Georgia"/>
                <a:sym typeface="Georgia"/>
              </a:rPr>
              <a:t>)</a:t>
            </a:r>
            <a:endParaRPr sz="2400" dirty="0">
              <a:latin typeface="Georgia"/>
              <a:ea typeface="Georgia"/>
              <a:cs typeface="Georgia"/>
              <a:sym typeface="Georgia"/>
            </a:endParaRPr>
          </a:p>
          <a:p>
            <a:pPr marL="0" lvl="0" indent="0" algn="l" rtl="0">
              <a:spcBef>
                <a:spcPts val="1200"/>
              </a:spcBef>
              <a:spcAft>
                <a:spcPts val="0"/>
              </a:spcAft>
              <a:buNone/>
            </a:pPr>
            <a:endParaRPr sz="2400" dirty="0"/>
          </a:p>
          <a:p>
            <a:pPr marL="0" lvl="0" indent="0" algn="l" rtl="0">
              <a:spcBef>
                <a:spcPts val="1200"/>
              </a:spcBef>
              <a:spcAft>
                <a:spcPts val="0"/>
              </a:spcAft>
              <a:buNone/>
            </a:pPr>
            <a:r>
              <a:rPr lang="en-US" sz="2400" dirty="0"/>
              <a:t>This is because to sort using comparisons requires all elements to be compared against one another</a:t>
            </a:r>
            <a:endParaRPr sz="2400" dirty="0"/>
          </a:p>
          <a:p>
            <a:pPr marL="457200" lvl="0" indent="-381000" algn="l" rtl="0">
              <a:spcBef>
                <a:spcPts val="1200"/>
              </a:spcBef>
              <a:spcAft>
                <a:spcPts val="0"/>
              </a:spcAft>
              <a:buSzPts val="2400"/>
              <a:buChar char="●"/>
            </a:pPr>
            <a:r>
              <a:rPr lang="en-US" sz="2400" dirty="0"/>
              <a:t>n runtime to process all values into some ordered structure (tree)</a:t>
            </a:r>
            <a:endParaRPr sz="2400" dirty="0"/>
          </a:p>
          <a:p>
            <a:pPr marL="457200" lvl="0" indent="-381000" algn="l" rtl="0">
              <a:spcBef>
                <a:spcPts val="0"/>
              </a:spcBef>
              <a:spcAft>
                <a:spcPts val="0"/>
              </a:spcAft>
              <a:buSzPts val="2400"/>
              <a:buChar char="●"/>
            </a:pPr>
            <a:r>
              <a:rPr lang="en-US" sz="2400" dirty="0" err="1"/>
              <a:t>logn</a:t>
            </a:r>
            <a:r>
              <a:rPr lang="en-US" sz="2400" dirty="0"/>
              <a:t> runtime to remove items from structure in sorted order</a:t>
            </a:r>
            <a:endParaRPr sz="2400" dirty="0"/>
          </a:p>
          <a:p>
            <a:pPr marL="0" lvl="0" indent="0" algn="l" rtl="0">
              <a:spcBef>
                <a:spcPts val="1200"/>
              </a:spcBef>
              <a:spcAft>
                <a:spcPts val="0"/>
              </a:spcAft>
              <a:buNone/>
            </a:pPr>
            <a:endParaRPr sz="2400" dirty="0"/>
          </a:p>
          <a:p>
            <a:pPr marL="0" lvl="0" indent="0" algn="l" rtl="0">
              <a:spcBef>
                <a:spcPts val="1200"/>
              </a:spcBef>
              <a:spcAft>
                <a:spcPts val="0"/>
              </a:spcAft>
              <a:buNone/>
            </a:pPr>
            <a:r>
              <a:rPr lang="en-US" sz="2400" dirty="0"/>
              <a:t>What if we didn’t need to compare each element, what if we built a sort based on inherent knowledge about the ordering of specific data types </a:t>
            </a:r>
            <a:r>
              <a:rPr lang="en-US" sz="2400" dirty="0" err="1"/>
              <a:t>ie</a:t>
            </a:r>
            <a:r>
              <a:rPr lang="en-US" sz="2400" dirty="0"/>
              <a:t> numbers</a:t>
            </a:r>
            <a:endParaRPr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40"/>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Specialized Sorts (“Niche Sorts”)</a:t>
            </a:r>
            <a:endParaRPr/>
          </a:p>
        </p:txBody>
      </p:sp>
      <p:sp>
        <p:nvSpPr>
          <p:cNvPr id="557" name="Google Shape;557;p40"/>
          <p:cNvSpPr txBox="1">
            <a:spLocks noGrp="1"/>
          </p:cNvSpPr>
          <p:nvPr>
            <p:ph type="body" idx="1"/>
          </p:nvPr>
        </p:nvSpPr>
        <p:spPr>
          <a:xfrm>
            <a:off x="746175" y="1568275"/>
            <a:ext cx="9371700" cy="1683900"/>
          </a:xfrm>
          <a:prstGeom prst="rect">
            <a:avLst/>
          </a:prstGeom>
        </p:spPr>
        <p:txBody>
          <a:bodyPr spcFirstLastPara="1" wrap="square" lIns="44175" tIns="44175" rIns="44175" bIns="44175" anchor="t" anchorCtr="0">
            <a:spAutoFit/>
          </a:bodyPr>
          <a:lstStyle/>
          <a:p>
            <a:pPr marL="0" lvl="0" indent="0" algn="l" rtl="0">
              <a:spcBef>
                <a:spcPts val="1200"/>
              </a:spcBef>
              <a:spcAft>
                <a:spcPts val="0"/>
              </a:spcAft>
              <a:buNone/>
            </a:pPr>
            <a:r>
              <a:rPr lang="en-US"/>
              <a:t>Sorting algorithms that only work on data types with ordering already known to computer logic: numbers</a:t>
            </a:r>
            <a:endParaRPr/>
          </a:p>
          <a:p>
            <a:pPr marL="457200" lvl="0" indent="-393700" algn="l" rtl="0">
              <a:spcBef>
                <a:spcPts val="1200"/>
              </a:spcBef>
              <a:spcAft>
                <a:spcPts val="0"/>
              </a:spcAft>
              <a:buSzPts val="2600"/>
              <a:buChar char="-"/>
            </a:pPr>
            <a:r>
              <a:rPr lang="en-US"/>
              <a:t>Bucket Sort for ints</a:t>
            </a:r>
            <a:endParaRPr/>
          </a:p>
          <a:p>
            <a:pPr marL="457200" lvl="0" indent="-393700" algn="l" rtl="0">
              <a:spcBef>
                <a:spcPts val="0"/>
              </a:spcBef>
              <a:spcAft>
                <a:spcPts val="0"/>
              </a:spcAft>
              <a:buSzPts val="2600"/>
              <a:buChar char="-"/>
            </a:pPr>
            <a:r>
              <a:rPr lang="en-US"/>
              <a:t>Radix Sort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41"/>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Radix Sort</a:t>
            </a:r>
            <a:endParaRPr/>
          </a:p>
        </p:txBody>
      </p:sp>
      <p:sp>
        <p:nvSpPr>
          <p:cNvPr id="564" name="Google Shape;564;p41"/>
          <p:cNvSpPr txBox="1">
            <a:spLocks noGrp="1"/>
          </p:cNvSpPr>
          <p:nvPr>
            <p:ph type="body" idx="1"/>
          </p:nvPr>
        </p:nvSpPr>
        <p:spPr>
          <a:xfrm>
            <a:off x="746175" y="1568275"/>
            <a:ext cx="9371700" cy="2832300"/>
          </a:xfrm>
          <a:prstGeom prst="rect">
            <a:avLst/>
          </a:prstGeom>
        </p:spPr>
        <p:txBody>
          <a:bodyPr spcFirstLastPara="1" wrap="square" lIns="44175" tIns="44175" rIns="44175" bIns="44175" anchor="t" anchorCtr="0">
            <a:spAutoFit/>
          </a:bodyPr>
          <a:lstStyle/>
          <a:p>
            <a:pPr marL="457200" lvl="0" indent="-393700" algn="l" rtl="0">
              <a:spcBef>
                <a:spcPts val="1200"/>
              </a:spcBef>
              <a:spcAft>
                <a:spcPts val="0"/>
              </a:spcAft>
              <a:buSzPts val="2600"/>
              <a:buChar char="●"/>
            </a:pPr>
            <a:r>
              <a:rPr lang="en-US"/>
              <a:t>Radix = “the base of a number system”</a:t>
            </a:r>
            <a:endParaRPr/>
          </a:p>
          <a:p>
            <a:pPr marL="914400" lvl="1" indent="-361950" algn="l" rtl="0">
              <a:spcBef>
                <a:spcPts val="0"/>
              </a:spcBef>
              <a:spcAft>
                <a:spcPts val="0"/>
              </a:spcAft>
              <a:buSzPts val="2100"/>
              <a:buChar char="○"/>
            </a:pPr>
            <a:r>
              <a:rPr lang="en-US"/>
              <a:t>We will use “10” as we are comfortable with 10 based systems</a:t>
            </a:r>
            <a:endParaRPr/>
          </a:p>
          <a:p>
            <a:pPr marL="914400" lvl="1" indent="-361950" algn="l" rtl="0">
              <a:spcBef>
                <a:spcPts val="0"/>
              </a:spcBef>
              <a:spcAft>
                <a:spcPts val="0"/>
              </a:spcAft>
              <a:buSzPts val="2100"/>
              <a:buChar char="○"/>
            </a:pPr>
            <a:r>
              <a:rPr lang="en-US"/>
              <a:t>Could use any value, such as 128 for ASCII strings</a:t>
            </a:r>
            <a:endParaRPr/>
          </a:p>
          <a:p>
            <a:pPr marL="457200" lvl="0" indent="-393700" algn="l" rtl="0">
              <a:spcBef>
                <a:spcPts val="0"/>
              </a:spcBef>
              <a:spcAft>
                <a:spcPts val="0"/>
              </a:spcAft>
              <a:buSzPts val="2600"/>
              <a:buChar char="●"/>
            </a:pPr>
            <a:r>
              <a:rPr lang="en-US"/>
              <a:t>Idea</a:t>
            </a:r>
            <a:endParaRPr/>
          </a:p>
          <a:p>
            <a:pPr marL="914400" lvl="1" indent="-361950" algn="l" rtl="0">
              <a:spcBef>
                <a:spcPts val="0"/>
              </a:spcBef>
              <a:spcAft>
                <a:spcPts val="0"/>
              </a:spcAft>
              <a:buSzPts val="2100"/>
              <a:buChar char="○"/>
            </a:pPr>
            <a:r>
              <a:rPr lang="en-US"/>
              <a:t>Bucket sort on one digit at a time</a:t>
            </a:r>
            <a:endParaRPr/>
          </a:p>
          <a:p>
            <a:pPr marL="1371600" lvl="2" indent="-323850" algn="l" rtl="0">
              <a:spcBef>
                <a:spcPts val="0"/>
              </a:spcBef>
              <a:spcAft>
                <a:spcPts val="0"/>
              </a:spcAft>
              <a:buSzPts val="1500"/>
              <a:buChar char="■"/>
            </a:pPr>
            <a:r>
              <a:rPr lang="en-US"/>
              <a:t>Only works on sequences of countable data: ints, doubles, stings</a:t>
            </a:r>
            <a:endParaRPr/>
          </a:p>
          <a:p>
            <a:pPr marL="914400" lvl="1" indent="-361950" algn="l" rtl="0">
              <a:spcBef>
                <a:spcPts val="0"/>
              </a:spcBef>
              <a:spcAft>
                <a:spcPts val="0"/>
              </a:spcAft>
              <a:buSzPts val="2100"/>
              <a:buChar char="○"/>
            </a:pPr>
            <a:r>
              <a:rPr lang="en-US"/>
              <a:t>Number of buckets = radix</a:t>
            </a:r>
            <a:endParaRPr/>
          </a:p>
          <a:p>
            <a:pPr marL="914400" lvl="1" indent="-361950" algn="l" rtl="0">
              <a:spcBef>
                <a:spcPts val="0"/>
              </a:spcBef>
              <a:spcAft>
                <a:spcPts val="0"/>
              </a:spcAft>
              <a:buSzPts val="2100"/>
              <a:buChar char="○"/>
            </a:pPr>
            <a:r>
              <a:rPr lang="en-US"/>
              <a:t>Start with least significant digit, do one pass of bucket sort per digit</a:t>
            </a:r>
            <a:endParaRPr/>
          </a:p>
          <a:p>
            <a:pPr marL="457200" lvl="0" indent="-393700" algn="l" rtl="0">
              <a:spcBef>
                <a:spcPts val="0"/>
              </a:spcBef>
              <a:spcAft>
                <a:spcPts val="0"/>
              </a:spcAft>
              <a:buSzPts val="2600"/>
              <a:buChar char="●"/>
            </a:pPr>
            <a:r>
              <a:rPr lang="en-US"/>
              <a:t>Fun fact: invented in 1890 as part of US census</a:t>
            </a:r>
            <a:endParaRPr/>
          </a:p>
        </p:txBody>
      </p:sp>
      <p:sp>
        <p:nvSpPr>
          <p:cNvPr id="565" name="Google Shape;565;p41"/>
          <p:cNvSpPr txBox="1"/>
          <p:nvPr/>
        </p:nvSpPr>
        <p:spPr>
          <a:xfrm>
            <a:off x="2785050" y="4400575"/>
            <a:ext cx="3911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[170, 45, 75, 90, 802, 24, 2, 66]</a:t>
            </a:r>
            <a:endParaRPr sz="2000">
              <a:latin typeface="Quattrocento Sans"/>
              <a:ea typeface="Quattrocento Sans"/>
              <a:cs typeface="Quattrocento Sans"/>
              <a:sym typeface="Quattrocento Sans"/>
            </a:endParaRPr>
          </a:p>
        </p:txBody>
      </p:sp>
      <p:sp>
        <p:nvSpPr>
          <p:cNvPr id="566" name="Google Shape;566;p41"/>
          <p:cNvSpPr txBox="1"/>
          <p:nvPr/>
        </p:nvSpPr>
        <p:spPr>
          <a:xfrm>
            <a:off x="2785050" y="4857775"/>
            <a:ext cx="3911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[170, 90, 802, 2, 24, 45, 75, 66]</a:t>
            </a:r>
            <a:endParaRPr sz="2000">
              <a:latin typeface="Quattrocento Sans"/>
              <a:ea typeface="Quattrocento Sans"/>
              <a:cs typeface="Quattrocento Sans"/>
              <a:sym typeface="Quattrocento Sans"/>
            </a:endParaRPr>
          </a:p>
        </p:txBody>
      </p:sp>
      <p:sp>
        <p:nvSpPr>
          <p:cNvPr id="567" name="Google Shape;567;p41"/>
          <p:cNvSpPr txBox="1"/>
          <p:nvPr/>
        </p:nvSpPr>
        <p:spPr>
          <a:xfrm>
            <a:off x="2785050" y="5314975"/>
            <a:ext cx="3911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[802, 2, 24, 45, 66, 170, 75, 90]</a:t>
            </a:r>
            <a:endParaRPr sz="2000">
              <a:latin typeface="Quattrocento Sans"/>
              <a:ea typeface="Quattrocento Sans"/>
              <a:cs typeface="Quattrocento Sans"/>
              <a:sym typeface="Quattrocento Sans"/>
            </a:endParaRPr>
          </a:p>
        </p:txBody>
      </p:sp>
      <p:sp>
        <p:nvSpPr>
          <p:cNvPr id="568" name="Google Shape;568;p41"/>
          <p:cNvSpPr txBox="1"/>
          <p:nvPr/>
        </p:nvSpPr>
        <p:spPr>
          <a:xfrm>
            <a:off x="2785050" y="5772175"/>
            <a:ext cx="3911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[2, 24, 45, 66, 75, 90, 170, 802]</a:t>
            </a:r>
            <a:endParaRPr sz="2000">
              <a:latin typeface="Quattrocento Sans"/>
              <a:ea typeface="Quattrocento Sans"/>
              <a:cs typeface="Quattrocento Sans"/>
              <a:sym typeface="Quattrocento Sans"/>
            </a:endParaRPr>
          </a:p>
        </p:txBody>
      </p:sp>
      <p:sp>
        <p:nvSpPr>
          <p:cNvPr id="569" name="Google Shape;569;p41"/>
          <p:cNvSpPr txBox="1"/>
          <p:nvPr/>
        </p:nvSpPr>
        <p:spPr>
          <a:xfrm>
            <a:off x="2250150" y="4449012"/>
            <a:ext cx="84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4C3282"/>
                </a:solidFill>
                <a:latin typeface="Quattrocento Sans"/>
                <a:ea typeface="Quattrocento Sans"/>
                <a:cs typeface="Quattrocento Sans"/>
                <a:sym typeface="Quattrocento Sans"/>
              </a:rPr>
              <a:t>Input:</a:t>
            </a:r>
            <a:endParaRPr b="1">
              <a:solidFill>
                <a:srgbClr val="4C3282"/>
              </a:solidFill>
              <a:latin typeface="Quattrocento Sans"/>
              <a:ea typeface="Quattrocento Sans"/>
              <a:cs typeface="Quattrocento Sans"/>
              <a:sym typeface="Quattrocento Sans"/>
            </a:endParaRPr>
          </a:p>
        </p:txBody>
      </p:sp>
      <p:sp>
        <p:nvSpPr>
          <p:cNvPr id="570" name="Google Shape;570;p41"/>
          <p:cNvSpPr txBox="1"/>
          <p:nvPr/>
        </p:nvSpPr>
        <p:spPr>
          <a:xfrm>
            <a:off x="2250150" y="4906212"/>
            <a:ext cx="84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4C3282"/>
                </a:solidFill>
                <a:latin typeface="Quattrocento Sans"/>
                <a:ea typeface="Quattrocento Sans"/>
                <a:cs typeface="Quattrocento Sans"/>
                <a:sym typeface="Quattrocento Sans"/>
              </a:rPr>
              <a:t>ones:</a:t>
            </a:r>
            <a:endParaRPr b="1">
              <a:solidFill>
                <a:srgbClr val="4C3282"/>
              </a:solidFill>
              <a:latin typeface="Quattrocento Sans"/>
              <a:ea typeface="Quattrocento Sans"/>
              <a:cs typeface="Quattrocento Sans"/>
              <a:sym typeface="Quattrocento Sans"/>
            </a:endParaRPr>
          </a:p>
        </p:txBody>
      </p:sp>
      <p:sp>
        <p:nvSpPr>
          <p:cNvPr id="571" name="Google Shape;571;p41"/>
          <p:cNvSpPr txBox="1"/>
          <p:nvPr/>
        </p:nvSpPr>
        <p:spPr>
          <a:xfrm>
            <a:off x="2250150" y="5363412"/>
            <a:ext cx="844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4C3282"/>
                </a:solidFill>
                <a:latin typeface="Quattrocento Sans"/>
                <a:ea typeface="Quattrocento Sans"/>
                <a:cs typeface="Quattrocento Sans"/>
                <a:sym typeface="Quattrocento Sans"/>
              </a:rPr>
              <a:t>tens:</a:t>
            </a:r>
            <a:endParaRPr b="1">
              <a:solidFill>
                <a:srgbClr val="4C3282"/>
              </a:solidFill>
              <a:latin typeface="Quattrocento Sans"/>
              <a:ea typeface="Quattrocento Sans"/>
              <a:cs typeface="Quattrocento Sans"/>
              <a:sym typeface="Quattrocento Sans"/>
            </a:endParaRPr>
          </a:p>
        </p:txBody>
      </p:sp>
      <p:sp>
        <p:nvSpPr>
          <p:cNvPr id="572" name="Google Shape;572;p41"/>
          <p:cNvSpPr txBox="1"/>
          <p:nvPr/>
        </p:nvSpPr>
        <p:spPr>
          <a:xfrm>
            <a:off x="1903600" y="5820600"/>
            <a:ext cx="1191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rgbClr val="4C3282"/>
                </a:solidFill>
                <a:latin typeface="Quattrocento Sans"/>
                <a:ea typeface="Quattrocento Sans"/>
                <a:cs typeface="Quattrocento Sans"/>
                <a:sym typeface="Quattrocento Sans"/>
              </a:rPr>
              <a:t>hundreds:</a:t>
            </a:r>
            <a:endParaRPr b="1">
              <a:solidFill>
                <a:srgbClr val="4C3282"/>
              </a:solidFill>
              <a:latin typeface="Quattrocento Sans"/>
              <a:ea typeface="Quattrocento Sans"/>
              <a:cs typeface="Quattrocento Sans"/>
              <a:sym typeface="Quattrocento Sans"/>
            </a:endParaRPr>
          </a:p>
        </p:txBody>
      </p:sp>
      <p:sp>
        <p:nvSpPr>
          <p:cNvPr id="2" name="Google Shape;524;p36">
            <a:extLst>
              <a:ext uri="{FF2B5EF4-FFF2-40B4-BE49-F238E27FC236}">
                <a16:creationId xmlns:a16="http://schemas.microsoft.com/office/drawing/2014/main" id="{17A6D8CE-3060-F568-5D70-9D29B795D835}"/>
              </a:ext>
            </a:extLst>
          </p:cNvPr>
          <p:cNvSpPr txBox="1"/>
          <p:nvPr/>
        </p:nvSpPr>
        <p:spPr>
          <a:xfrm>
            <a:off x="7826477" y="134775"/>
            <a:ext cx="4258098"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dk1"/>
                </a:solidFill>
              </a:rPr>
              <a:t>Bucket Sort | GeeksforGeeks</a:t>
            </a:r>
          </a:p>
          <a:p>
            <a:pPr marL="0" lvl="0" indent="0" algn="l" rtl="0">
              <a:spcBef>
                <a:spcPts val="0"/>
              </a:spcBef>
              <a:spcAft>
                <a:spcPts val="0"/>
              </a:spcAft>
              <a:buNone/>
            </a:pPr>
            <a:r>
              <a:rPr lang="en-US" dirty="0">
                <a:solidFill>
                  <a:schemeClr val="dk1"/>
                </a:solidFill>
                <a:hlinkClick r:id="rId3"/>
              </a:rPr>
              <a:t>https://www.youtube.com/watch?v=nu4gDuFabIM</a:t>
            </a:r>
            <a:r>
              <a:rPr lang="en-US" dirty="0">
                <a:solidFill>
                  <a:schemeClr val="dk1"/>
                </a:solidFill>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42"/>
          <p:cNvSpPr txBox="1"/>
          <p:nvPr/>
        </p:nvSpPr>
        <p:spPr>
          <a:xfrm>
            <a:off x="7642925" y="2458175"/>
            <a:ext cx="101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O(n)</a:t>
            </a:r>
            <a:endParaRPr sz="1800" b="1">
              <a:solidFill>
                <a:srgbClr val="4C3282"/>
              </a:solidFill>
              <a:latin typeface="Georgia"/>
              <a:ea typeface="Georgia"/>
              <a:cs typeface="Georgia"/>
              <a:sym typeface="Georgia"/>
            </a:endParaRPr>
          </a:p>
        </p:txBody>
      </p:sp>
      <p:sp>
        <p:nvSpPr>
          <p:cNvPr id="580" name="Google Shape;580;p42"/>
          <p:cNvSpPr txBox="1"/>
          <p:nvPr/>
        </p:nvSpPr>
        <p:spPr>
          <a:xfrm>
            <a:off x="4086363" y="2458175"/>
            <a:ext cx="101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O(n)</a:t>
            </a:r>
            <a:endParaRPr sz="1800" b="1">
              <a:solidFill>
                <a:srgbClr val="4C3282"/>
              </a:solidFill>
              <a:latin typeface="Georgia"/>
              <a:ea typeface="Georgia"/>
              <a:cs typeface="Georgia"/>
              <a:sym typeface="Georgia"/>
            </a:endParaRPr>
          </a:p>
        </p:txBody>
      </p:sp>
      <p:sp>
        <p:nvSpPr>
          <p:cNvPr id="581" name="Google Shape;581;p42"/>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Radix Sort</a:t>
            </a:r>
            <a:endParaRPr/>
          </a:p>
        </p:txBody>
      </p:sp>
      <p:sp>
        <p:nvSpPr>
          <p:cNvPr id="582" name="Google Shape;582;p42"/>
          <p:cNvSpPr txBox="1"/>
          <p:nvPr/>
        </p:nvSpPr>
        <p:spPr>
          <a:xfrm>
            <a:off x="118050" y="1660800"/>
            <a:ext cx="3525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[478, 537, 9, 721, 3, 38, 143, 67]</a:t>
            </a:r>
            <a:endParaRPr sz="2000">
              <a:latin typeface="Quattrocento Sans"/>
              <a:ea typeface="Quattrocento Sans"/>
              <a:cs typeface="Quattrocento Sans"/>
              <a:sym typeface="Quattrocento Sans"/>
            </a:endParaRPr>
          </a:p>
        </p:txBody>
      </p:sp>
      <p:graphicFrame>
        <p:nvGraphicFramePr>
          <p:cNvPr id="583" name="Google Shape;583;p42"/>
          <p:cNvGraphicFramePr/>
          <p:nvPr/>
        </p:nvGraphicFramePr>
        <p:xfrm>
          <a:off x="1222275" y="2153400"/>
          <a:ext cx="1316850" cy="3962100"/>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934000">
                  <a:extLst>
                    <a:ext uri="{9D8B030D-6E8A-4147-A177-3AD203B41FA5}">
                      <a16:colId xmlns:a16="http://schemas.microsoft.com/office/drawing/2014/main" val="20001"/>
                    </a:ext>
                  </a:extLst>
                </a:gridCol>
              </a:tblGrid>
              <a:tr h="396200">
                <a:tc>
                  <a:txBody>
                    <a:bodyPr/>
                    <a:lstStyle/>
                    <a:p>
                      <a:pPr marL="0" lvl="0" indent="0" algn="r" rtl="0">
                        <a:spcBef>
                          <a:spcPts val="0"/>
                        </a:spcBef>
                        <a:spcAft>
                          <a:spcPts val="0"/>
                        </a:spcAft>
                        <a:buNone/>
                      </a:pPr>
                      <a:r>
                        <a:rPr lang="en-US" b="1">
                          <a:solidFill>
                            <a:srgbClr val="B6A479"/>
                          </a:solidFill>
                        </a:rPr>
                        <a:t>0</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0"/>
                  </a:ext>
                </a:extLst>
              </a:tr>
              <a:tr h="396200">
                <a:tc>
                  <a:txBody>
                    <a:bodyPr/>
                    <a:lstStyle/>
                    <a:p>
                      <a:pPr marL="0" lvl="0" indent="0" algn="r" rtl="0">
                        <a:spcBef>
                          <a:spcPts val="0"/>
                        </a:spcBef>
                        <a:spcAft>
                          <a:spcPts val="0"/>
                        </a:spcAft>
                        <a:buNone/>
                      </a:pPr>
                      <a:r>
                        <a:rPr lang="en-US" b="1">
                          <a:solidFill>
                            <a:srgbClr val="B6A479"/>
                          </a:solidFill>
                        </a:rPr>
                        <a:t>1</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t>721</a:t>
                      </a:r>
                      <a:endParaRPr/>
                    </a:p>
                  </a:txBody>
                  <a:tcPr marL="91425" marR="91425" marT="91425" marB="91425" anchor="ctr"/>
                </a:tc>
                <a:extLst>
                  <a:ext uri="{0D108BD9-81ED-4DB2-BD59-A6C34878D82A}">
                    <a16:rowId xmlns:a16="http://schemas.microsoft.com/office/drawing/2014/main" val="10001"/>
                  </a:ext>
                </a:extLst>
              </a:tr>
              <a:tr h="396200">
                <a:tc>
                  <a:txBody>
                    <a:bodyPr/>
                    <a:lstStyle/>
                    <a:p>
                      <a:pPr marL="0" lvl="0" indent="0" algn="r" rtl="0">
                        <a:spcBef>
                          <a:spcPts val="0"/>
                        </a:spcBef>
                        <a:spcAft>
                          <a:spcPts val="0"/>
                        </a:spcAft>
                        <a:buNone/>
                      </a:pPr>
                      <a:r>
                        <a:rPr lang="en-US" b="1">
                          <a:solidFill>
                            <a:srgbClr val="B6A479"/>
                          </a:solidFill>
                        </a:rPr>
                        <a:t>2</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2"/>
                  </a:ext>
                </a:extLst>
              </a:tr>
              <a:tr h="396200">
                <a:tc>
                  <a:txBody>
                    <a:bodyPr/>
                    <a:lstStyle/>
                    <a:p>
                      <a:pPr marL="0" lvl="0" indent="0" algn="r" rtl="0">
                        <a:spcBef>
                          <a:spcPts val="0"/>
                        </a:spcBef>
                        <a:spcAft>
                          <a:spcPts val="0"/>
                        </a:spcAft>
                        <a:buNone/>
                      </a:pPr>
                      <a:r>
                        <a:rPr lang="en-US" b="1">
                          <a:solidFill>
                            <a:srgbClr val="B6A479"/>
                          </a:solidFill>
                        </a:rPr>
                        <a:t>3</a:t>
                      </a:r>
                      <a:endParaRPr b="1">
                        <a:solidFill>
                          <a:srgbClr val="B6A479"/>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US">
                          <a:solidFill>
                            <a:schemeClr val="dk1"/>
                          </a:solidFill>
                        </a:rPr>
                        <a:t>3, 143</a:t>
                      </a:r>
                      <a:endParaRPr/>
                    </a:p>
                  </a:txBody>
                  <a:tcPr marL="91425" marR="91425" marT="91425" marB="91425" anchor="ctr"/>
                </a:tc>
                <a:extLst>
                  <a:ext uri="{0D108BD9-81ED-4DB2-BD59-A6C34878D82A}">
                    <a16:rowId xmlns:a16="http://schemas.microsoft.com/office/drawing/2014/main" val="10003"/>
                  </a:ext>
                </a:extLst>
              </a:tr>
              <a:tr h="396200">
                <a:tc>
                  <a:txBody>
                    <a:bodyPr/>
                    <a:lstStyle/>
                    <a:p>
                      <a:pPr marL="0" lvl="0" indent="0" algn="r" rtl="0">
                        <a:spcBef>
                          <a:spcPts val="0"/>
                        </a:spcBef>
                        <a:spcAft>
                          <a:spcPts val="0"/>
                        </a:spcAft>
                        <a:buNone/>
                      </a:pPr>
                      <a:r>
                        <a:rPr lang="en-US" b="1">
                          <a:solidFill>
                            <a:srgbClr val="B6A479"/>
                          </a:solidFill>
                        </a:rPr>
                        <a:t>4</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4"/>
                  </a:ext>
                </a:extLst>
              </a:tr>
              <a:tr h="396200">
                <a:tc>
                  <a:txBody>
                    <a:bodyPr/>
                    <a:lstStyle/>
                    <a:p>
                      <a:pPr marL="0" lvl="0" indent="0" algn="r" rtl="0">
                        <a:spcBef>
                          <a:spcPts val="0"/>
                        </a:spcBef>
                        <a:spcAft>
                          <a:spcPts val="0"/>
                        </a:spcAft>
                        <a:buNone/>
                      </a:pPr>
                      <a:r>
                        <a:rPr lang="en-US" b="1">
                          <a:solidFill>
                            <a:srgbClr val="B6A479"/>
                          </a:solidFill>
                        </a:rPr>
                        <a:t>5</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5"/>
                  </a:ext>
                </a:extLst>
              </a:tr>
              <a:tr h="396200">
                <a:tc>
                  <a:txBody>
                    <a:bodyPr/>
                    <a:lstStyle/>
                    <a:p>
                      <a:pPr marL="0" lvl="0" indent="0" algn="r" rtl="0">
                        <a:spcBef>
                          <a:spcPts val="0"/>
                        </a:spcBef>
                        <a:spcAft>
                          <a:spcPts val="0"/>
                        </a:spcAft>
                        <a:buNone/>
                      </a:pPr>
                      <a:r>
                        <a:rPr lang="en-US" b="1">
                          <a:solidFill>
                            <a:srgbClr val="B6A479"/>
                          </a:solidFill>
                        </a:rPr>
                        <a:t>6</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6"/>
                  </a:ext>
                </a:extLst>
              </a:tr>
              <a:tr h="396200">
                <a:tc>
                  <a:txBody>
                    <a:bodyPr/>
                    <a:lstStyle/>
                    <a:p>
                      <a:pPr marL="0" lvl="0" indent="0" algn="r" rtl="0">
                        <a:spcBef>
                          <a:spcPts val="0"/>
                        </a:spcBef>
                        <a:spcAft>
                          <a:spcPts val="0"/>
                        </a:spcAft>
                        <a:buNone/>
                      </a:pPr>
                      <a:r>
                        <a:rPr lang="en-US" b="1">
                          <a:solidFill>
                            <a:srgbClr val="B6A479"/>
                          </a:solidFill>
                        </a:rPr>
                        <a:t>7</a:t>
                      </a:r>
                      <a:endParaRPr b="1">
                        <a:solidFill>
                          <a:srgbClr val="B6A479"/>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US">
                          <a:solidFill>
                            <a:schemeClr val="dk1"/>
                          </a:solidFill>
                        </a:rPr>
                        <a:t>537, 67</a:t>
                      </a: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7"/>
                  </a:ext>
                </a:extLst>
              </a:tr>
              <a:tr h="396200">
                <a:tc>
                  <a:txBody>
                    <a:bodyPr/>
                    <a:lstStyle/>
                    <a:p>
                      <a:pPr marL="0" lvl="0" indent="0" algn="r" rtl="0">
                        <a:spcBef>
                          <a:spcPts val="0"/>
                        </a:spcBef>
                        <a:spcAft>
                          <a:spcPts val="0"/>
                        </a:spcAft>
                        <a:buNone/>
                      </a:pPr>
                      <a:r>
                        <a:rPr lang="en-US" b="1">
                          <a:solidFill>
                            <a:srgbClr val="B6A479"/>
                          </a:solidFill>
                        </a:rPr>
                        <a:t>8</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solidFill>
                            <a:schemeClr val="dk1"/>
                          </a:solidFill>
                        </a:rPr>
                        <a:t>478, 38</a:t>
                      </a: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8"/>
                  </a:ext>
                </a:extLst>
              </a:tr>
              <a:tr h="396200">
                <a:tc>
                  <a:txBody>
                    <a:bodyPr/>
                    <a:lstStyle/>
                    <a:p>
                      <a:pPr marL="0" lvl="0" indent="0" algn="r" rtl="0">
                        <a:spcBef>
                          <a:spcPts val="0"/>
                        </a:spcBef>
                        <a:spcAft>
                          <a:spcPts val="0"/>
                        </a:spcAft>
                        <a:buNone/>
                      </a:pPr>
                      <a:r>
                        <a:rPr lang="en-US" b="1">
                          <a:solidFill>
                            <a:srgbClr val="B6A479"/>
                          </a:solidFill>
                        </a:rPr>
                        <a:t>9</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solidFill>
                            <a:schemeClr val="dk1"/>
                          </a:solidFill>
                        </a:rPr>
                        <a:t>9</a:t>
                      </a: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9"/>
                  </a:ext>
                </a:extLst>
              </a:tr>
            </a:tbl>
          </a:graphicData>
        </a:graphic>
      </p:graphicFrame>
      <p:graphicFrame>
        <p:nvGraphicFramePr>
          <p:cNvPr id="584" name="Google Shape;584;p42"/>
          <p:cNvGraphicFramePr/>
          <p:nvPr/>
        </p:nvGraphicFramePr>
        <p:xfrm>
          <a:off x="4805350" y="2153400"/>
          <a:ext cx="1316850" cy="3962100"/>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934000">
                  <a:extLst>
                    <a:ext uri="{9D8B030D-6E8A-4147-A177-3AD203B41FA5}">
                      <a16:colId xmlns:a16="http://schemas.microsoft.com/office/drawing/2014/main" val="20001"/>
                    </a:ext>
                  </a:extLst>
                </a:gridCol>
              </a:tblGrid>
              <a:tr h="396200">
                <a:tc>
                  <a:txBody>
                    <a:bodyPr/>
                    <a:lstStyle/>
                    <a:p>
                      <a:pPr marL="0" lvl="0" indent="0" algn="r" rtl="0">
                        <a:spcBef>
                          <a:spcPts val="0"/>
                        </a:spcBef>
                        <a:spcAft>
                          <a:spcPts val="0"/>
                        </a:spcAft>
                        <a:buNone/>
                      </a:pPr>
                      <a:r>
                        <a:rPr lang="en-US" b="1">
                          <a:solidFill>
                            <a:srgbClr val="B6A479"/>
                          </a:solidFill>
                        </a:rPr>
                        <a:t>0</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b="1"/>
                        <a:t>0</a:t>
                      </a:r>
                      <a:r>
                        <a:rPr lang="en-US"/>
                        <a:t>3, </a:t>
                      </a:r>
                      <a:r>
                        <a:rPr lang="en-US" b="1"/>
                        <a:t>0</a:t>
                      </a:r>
                      <a:r>
                        <a:rPr lang="en-US"/>
                        <a:t>9</a:t>
                      </a:r>
                      <a:endParaRPr/>
                    </a:p>
                  </a:txBody>
                  <a:tcPr marL="91425" marR="91425" marT="91425" marB="91425" anchor="ctr"/>
                </a:tc>
                <a:extLst>
                  <a:ext uri="{0D108BD9-81ED-4DB2-BD59-A6C34878D82A}">
                    <a16:rowId xmlns:a16="http://schemas.microsoft.com/office/drawing/2014/main" val="10000"/>
                  </a:ext>
                </a:extLst>
              </a:tr>
              <a:tr h="396200">
                <a:tc>
                  <a:txBody>
                    <a:bodyPr/>
                    <a:lstStyle/>
                    <a:p>
                      <a:pPr marL="0" lvl="0" indent="0" algn="r" rtl="0">
                        <a:spcBef>
                          <a:spcPts val="0"/>
                        </a:spcBef>
                        <a:spcAft>
                          <a:spcPts val="0"/>
                        </a:spcAft>
                        <a:buNone/>
                      </a:pPr>
                      <a:r>
                        <a:rPr lang="en-US" b="1">
                          <a:solidFill>
                            <a:srgbClr val="B6A479"/>
                          </a:solidFill>
                        </a:rPr>
                        <a:t>1</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1"/>
                  </a:ext>
                </a:extLst>
              </a:tr>
              <a:tr h="396200">
                <a:tc>
                  <a:txBody>
                    <a:bodyPr/>
                    <a:lstStyle/>
                    <a:p>
                      <a:pPr marL="0" lvl="0" indent="0" algn="r" rtl="0">
                        <a:spcBef>
                          <a:spcPts val="0"/>
                        </a:spcBef>
                        <a:spcAft>
                          <a:spcPts val="0"/>
                        </a:spcAft>
                        <a:buNone/>
                      </a:pPr>
                      <a:r>
                        <a:rPr lang="en-US" b="1">
                          <a:solidFill>
                            <a:srgbClr val="B6A479"/>
                          </a:solidFill>
                        </a:rPr>
                        <a:t>2</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t>721</a:t>
                      </a:r>
                      <a:endParaRPr/>
                    </a:p>
                  </a:txBody>
                  <a:tcPr marL="91425" marR="91425" marT="91425" marB="91425" anchor="ctr"/>
                </a:tc>
                <a:extLst>
                  <a:ext uri="{0D108BD9-81ED-4DB2-BD59-A6C34878D82A}">
                    <a16:rowId xmlns:a16="http://schemas.microsoft.com/office/drawing/2014/main" val="10002"/>
                  </a:ext>
                </a:extLst>
              </a:tr>
              <a:tr h="396200">
                <a:tc>
                  <a:txBody>
                    <a:bodyPr/>
                    <a:lstStyle/>
                    <a:p>
                      <a:pPr marL="0" lvl="0" indent="0" algn="r" rtl="0">
                        <a:spcBef>
                          <a:spcPts val="0"/>
                        </a:spcBef>
                        <a:spcAft>
                          <a:spcPts val="0"/>
                        </a:spcAft>
                        <a:buNone/>
                      </a:pPr>
                      <a:r>
                        <a:rPr lang="en-US" b="1">
                          <a:solidFill>
                            <a:srgbClr val="B6A479"/>
                          </a:solidFill>
                        </a:rPr>
                        <a:t>3</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t>537, 38</a:t>
                      </a:r>
                      <a:endParaRPr/>
                    </a:p>
                  </a:txBody>
                  <a:tcPr marL="91425" marR="91425" marT="91425" marB="91425" anchor="ctr"/>
                </a:tc>
                <a:extLst>
                  <a:ext uri="{0D108BD9-81ED-4DB2-BD59-A6C34878D82A}">
                    <a16:rowId xmlns:a16="http://schemas.microsoft.com/office/drawing/2014/main" val="10003"/>
                  </a:ext>
                </a:extLst>
              </a:tr>
              <a:tr h="396200">
                <a:tc>
                  <a:txBody>
                    <a:bodyPr/>
                    <a:lstStyle/>
                    <a:p>
                      <a:pPr marL="0" lvl="0" indent="0" algn="r" rtl="0">
                        <a:spcBef>
                          <a:spcPts val="0"/>
                        </a:spcBef>
                        <a:spcAft>
                          <a:spcPts val="0"/>
                        </a:spcAft>
                        <a:buNone/>
                      </a:pPr>
                      <a:r>
                        <a:rPr lang="en-US" b="1">
                          <a:solidFill>
                            <a:srgbClr val="B6A479"/>
                          </a:solidFill>
                        </a:rPr>
                        <a:t>4</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t>143</a:t>
                      </a:r>
                      <a:endParaRPr/>
                    </a:p>
                  </a:txBody>
                  <a:tcPr marL="91425" marR="91425" marT="91425" marB="91425" anchor="ctr"/>
                </a:tc>
                <a:extLst>
                  <a:ext uri="{0D108BD9-81ED-4DB2-BD59-A6C34878D82A}">
                    <a16:rowId xmlns:a16="http://schemas.microsoft.com/office/drawing/2014/main" val="10004"/>
                  </a:ext>
                </a:extLst>
              </a:tr>
              <a:tr h="396200">
                <a:tc>
                  <a:txBody>
                    <a:bodyPr/>
                    <a:lstStyle/>
                    <a:p>
                      <a:pPr marL="0" lvl="0" indent="0" algn="r" rtl="0">
                        <a:spcBef>
                          <a:spcPts val="0"/>
                        </a:spcBef>
                        <a:spcAft>
                          <a:spcPts val="0"/>
                        </a:spcAft>
                        <a:buNone/>
                      </a:pPr>
                      <a:r>
                        <a:rPr lang="en-US" b="1">
                          <a:solidFill>
                            <a:srgbClr val="B6A479"/>
                          </a:solidFill>
                        </a:rPr>
                        <a:t>5</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5"/>
                  </a:ext>
                </a:extLst>
              </a:tr>
              <a:tr h="396200">
                <a:tc>
                  <a:txBody>
                    <a:bodyPr/>
                    <a:lstStyle/>
                    <a:p>
                      <a:pPr marL="0" lvl="0" indent="0" algn="r" rtl="0">
                        <a:spcBef>
                          <a:spcPts val="0"/>
                        </a:spcBef>
                        <a:spcAft>
                          <a:spcPts val="0"/>
                        </a:spcAft>
                        <a:buNone/>
                      </a:pPr>
                      <a:r>
                        <a:rPr lang="en-US" b="1">
                          <a:solidFill>
                            <a:srgbClr val="B6A479"/>
                          </a:solidFill>
                        </a:rPr>
                        <a:t>6</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solidFill>
                            <a:schemeClr val="dk1"/>
                          </a:solidFill>
                        </a:rPr>
                        <a:t>67</a:t>
                      </a: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6"/>
                  </a:ext>
                </a:extLst>
              </a:tr>
              <a:tr h="396200">
                <a:tc>
                  <a:txBody>
                    <a:bodyPr/>
                    <a:lstStyle/>
                    <a:p>
                      <a:pPr marL="0" lvl="0" indent="0" algn="r" rtl="0">
                        <a:spcBef>
                          <a:spcPts val="0"/>
                        </a:spcBef>
                        <a:spcAft>
                          <a:spcPts val="0"/>
                        </a:spcAft>
                        <a:buNone/>
                      </a:pPr>
                      <a:r>
                        <a:rPr lang="en-US" b="1">
                          <a:solidFill>
                            <a:srgbClr val="B6A479"/>
                          </a:solidFill>
                        </a:rPr>
                        <a:t>7</a:t>
                      </a:r>
                      <a:endParaRPr b="1">
                        <a:solidFill>
                          <a:srgbClr val="B6A479"/>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US">
                          <a:solidFill>
                            <a:schemeClr val="dk1"/>
                          </a:solidFill>
                        </a:rPr>
                        <a:t>478</a:t>
                      </a: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7"/>
                  </a:ext>
                </a:extLst>
              </a:tr>
              <a:tr h="396200">
                <a:tc>
                  <a:txBody>
                    <a:bodyPr/>
                    <a:lstStyle/>
                    <a:p>
                      <a:pPr marL="0" lvl="0" indent="0" algn="r" rtl="0">
                        <a:spcBef>
                          <a:spcPts val="0"/>
                        </a:spcBef>
                        <a:spcAft>
                          <a:spcPts val="0"/>
                        </a:spcAft>
                        <a:buNone/>
                      </a:pPr>
                      <a:r>
                        <a:rPr lang="en-US" b="1">
                          <a:solidFill>
                            <a:srgbClr val="B6A479"/>
                          </a:solidFill>
                        </a:rPr>
                        <a:t>8</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8"/>
                  </a:ext>
                </a:extLst>
              </a:tr>
              <a:tr h="396200">
                <a:tc>
                  <a:txBody>
                    <a:bodyPr/>
                    <a:lstStyle/>
                    <a:p>
                      <a:pPr marL="0" lvl="0" indent="0" algn="r" rtl="0">
                        <a:spcBef>
                          <a:spcPts val="0"/>
                        </a:spcBef>
                        <a:spcAft>
                          <a:spcPts val="0"/>
                        </a:spcAft>
                        <a:buNone/>
                      </a:pPr>
                      <a:r>
                        <a:rPr lang="en-US" b="1">
                          <a:solidFill>
                            <a:srgbClr val="B6A479"/>
                          </a:solidFill>
                        </a:rPr>
                        <a:t>9</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9"/>
                  </a:ext>
                </a:extLst>
              </a:tr>
            </a:tbl>
          </a:graphicData>
        </a:graphic>
      </p:graphicFrame>
      <p:sp>
        <p:nvSpPr>
          <p:cNvPr id="585" name="Google Shape;585;p42"/>
          <p:cNvSpPr txBox="1"/>
          <p:nvPr/>
        </p:nvSpPr>
        <p:spPr>
          <a:xfrm>
            <a:off x="3701125" y="1660800"/>
            <a:ext cx="3525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[721, 3, 143, 537, 67, 478, 38, 9]</a:t>
            </a:r>
            <a:endParaRPr sz="2000">
              <a:latin typeface="Quattrocento Sans"/>
              <a:ea typeface="Quattrocento Sans"/>
              <a:cs typeface="Quattrocento Sans"/>
              <a:sym typeface="Quattrocento Sans"/>
            </a:endParaRPr>
          </a:p>
        </p:txBody>
      </p:sp>
      <p:sp>
        <p:nvSpPr>
          <p:cNvPr id="586" name="Google Shape;586;p42"/>
          <p:cNvSpPr txBox="1"/>
          <p:nvPr/>
        </p:nvSpPr>
        <p:spPr>
          <a:xfrm>
            <a:off x="7282525" y="1660800"/>
            <a:ext cx="3525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[3, 9, 721, 537, 38, 143, 67, 478]</a:t>
            </a:r>
            <a:endParaRPr sz="2000">
              <a:latin typeface="Quattrocento Sans"/>
              <a:ea typeface="Quattrocento Sans"/>
              <a:cs typeface="Quattrocento Sans"/>
              <a:sym typeface="Quattrocento Sans"/>
            </a:endParaRPr>
          </a:p>
        </p:txBody>
      </p:sp>
      <p:graphicFrame>
        <p:nvGraphicFramePr>
          <p:cNvPr id="587" name="Google Shape;587;p42"/>
          <p:cNvGraphicFramePr/>
          <p:nvPr/>
        </p:nvGraphicFramePr>
        <p:xfrm>
          <a:off x="8389263" y="2153400"/>
          <a:ext cx="2226225" cy="4175465"/>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1843375">
                  <a:extLst>
                    <a:ext uri="{9D8B030D-6E8A-4147-A177-3AD203B41FA5}">
                      <a16:colId xmlns:a16="http://schemas.microsoft.com/office/drawing/2014/main" val="20001"/>
                    </a:ext>
                  </a:extLst>
                </a:gridCol>
              </a:tblGrid>
              <a:tr h="609575">
                <a:tc>
                  <a:txBody>
                    <a:bodyPr/>
                    <a:lstStyle/>
                    <a:p>
                      <a:pPr marL="0" lvl="0" indent="0" algn="r" rtl="0">
                        <a:spcBef>
                          <a:spcPts val="0"/>
                        </a:spcBef>
                        <a:spcAft>
                          <a:spcPts val="0"/>
                        </a:spcAft>
                        <a:buNone/>
                      </a:pPr>
                      <a:r>
                        <a:rPr lang="en-US" b="1">
                          <a:solidFill>
                            <a:srgbClr val="B6A479"/>
                          </a:solidFill>
                        </a:rPr>
                        <a:t>0</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b="1"/>
                        <a:t>00</a:t>
                      </a:r>
                      <a:r>
                        <a:rPr lang="en-US"/>
                        <a:t>3, </a:t>
                      </a:r>
                      <a:r>
                        <a:rPr lang="en-US" b="1"/>
                        <a:t>00</a:t>
                      </a:r>
                      <a:r>
                        <a:rPr lang="en-US"/>
                        <a:t>9, </a:t>
                      </a:r>
                      <a:r>
                        <a:rPr lang="en-US" b="1"/>
                        <a:t>0</a:t>
                      </a:r>
                      <a:r>
                        <a:rPr lang="en-US"/>
                        <a:t>38, </a:t>
                      </a:r>
                      <a:r>
                        <a:rPr lang="en-US" b="1"/>
                        <a:t>0</a:t>
                      </a:r>
                      <a:r>
                        <a:rPr lang="en-US"/>
                        <a:t>67</a:t>
                      </a:r>
                      <a:endParaRPr/>
                    </a:p>
                  </a:txBody>
                  <a:tcPr marL="91425" marR="91425" marT="91425" marB="91425" anchor="ctr"/>
                </a:tc>
                <a:extLst>
                  <a:ext uri="{0D108BD9-81ED-4DB2-BD59-A6C34878D82A}">
                    <a16:rowId xmlns:a16="http://schemas.microsoft.com/office/drawing/2014/main" val="10000"/>
                  </a:ext>
                </a:extLst>
              </a:tr>
              <a:tr h="396200">
                <a:tc>
                  <a:txBody>
                    <a:bodyPr/>
                    <a:lstStyle/>
                    <a:p>
                      <a:pPr marL="0" lvl="0" indent="0" algn="r" rtl="0">
                        <a:spcBef>
                          <a:spcPts val="0"/>
                        </a:spcBef>
                        <a:spcAft>
                          <a:spcPts val="0"/>
                        </a:spcAft>
                        <a:buNone/>
                      </a:pPr>
                      <a:r>
                        <a:rPr lang="en-US" b="1">
                          <a:solidFill>
                            <a:srgbClr val="B6A479"/>
                          </a:solidFill>
                        </a:rPr>
                        <a:t>1</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t>143</a:t>
                      </a:r>
                      <a:endParaRPr/>
                    </a:p>
                  </a:txBody>
                  <a:tcPr marL="91425" marR="91425" marT="91425" marB="91425" anchor="ctr"/>
                </a:tc>
                <a:extLst>
                  <a:ext uri="{0D108BD9-81ED-4DB2-BD59-A6C34878D82A}">
                    <a16:rowId xmlns:a16="http://schemas.microsoft.com/office/drawing/2014/main" val="10001"/>
                  </a:ext>
                </a:extLst>
              </a:tr>
              <a:tr h="396200">
                <a:tc>
                  <a:txBody>
                    <a:bodyPr/>
                    <a:lstStyle/>
                    <a:p>
                      <a:pPr marL="0" lvl="0" indent="0" algn="r" rtl="0">
                        <a:spcBef>
                          <a:spcPts val="0"/>
                        </a:spcBef>
                        <a:spcAft>
                          <a:spcPts val="0"/>
                        </a:spcAft>
                        <a:buNone/>
                      </a:pPr>
                      <a:r>
                        <a:rPr lang="en-US" b="1">
                          <a:solidFill>
                            <a:srgbClr val="B6A479"/>
                          </a:solidFill>
                        </a:rPr>
                        <a:t>2</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2"/>
                  </a:ext>
                </a:extLst>
              </a:tr>
              <a:tr h="396200">
                <a:tc>
                  <a:txBody>
                    <a:bodyPr/>
                    <a:lstStyle/>
                    <a:p>
                      <a:pPr marL="0" lvl="0" indent="0" algn="r" rtl="0">
                        <a:spcBef>
                          <a:spcPts val="0"/>
                        </a:spcBef>
                        <a:spcAft>
                          <a:spcPts val="0"/>
                        </a:spcAft>
                        <a:buNone/>
                      </a:pPr>
                      <a:r>
                        <a:rPr lang="en-US" b="1">
                          <a:solidFill>
                            <a:srgbClr val="B6A479"/>
                          </a:solidFill>
                        </a:rPr>
                        <a:t>3</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3"/>
                  </a:ext>
                </a:extLst>
              </a:tr>
              <a:tr h="396200">
                <a:tc>
                  <a:txBody>
                    <a:bodyPr/>
                    <a:lstStyle/>
                    <a:p>
                      <a:pPr marL="0" lvl="0" indent="0" algn="r" rtl="0">
                        <a:spcBef>
                          <a:spcPts val="0"/>
                        </a:spcBef>
                        <a:spcAft>
                          <a:spcPts val="0"/>
                        </a:spcAft>
                        <a:buNone/>
                      </a:pPr>
                      <a:r>
                        <a:rPr lang="en-US" b="1">
                          <a:solidFill>
                            <a:srgbClr val="B6A479"/>
                          </a:solidFill>
                        </a:rPr>
                        <a:t>4</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t>478</a:t>
                      </a:r>
                      <a:endParaRPr/>
                    </a:p>
                  </a:txBody>
                  <a:tcPr marL="91425" marR="91425" marT="91425" marB="91425" anchor="ctr"/>
                </a:tc>
                <a:extLst>
                  <a:ext uri="{0D108BD9-81ED-4DB2-BD59-A6C34878D82A}">
                    <a16:rowId xmlns:a16="http://schemas.microsoft.com/office/drawing/2014/main" val="10004"/>
                  </a:ext>
                </a:extLst>
              </a:tr>
              <a:tr h="396200">
                <a:tc>
                  <a:txBody>
                    <a:bodyPr/>
                    <a:lstStyle/>
                    <a:p>
                      <a:pPr marL="0" lvl="0" indent="0" algn="r" rtl="0">
                        <a:spcBef>
                          <a:spcPts val="0"/>
                        </a:spcBef>
                        <a:spcAft>
                          <a:spcPts val="0"/>
                        </a:spcAft>
                        <a:buNone/>
                      </a:pPr>
                      <a:r>
                        <a:rPr lang="en-US" b="1">
                          <a:solidFill>
                            <a:srgbClr val="B6A479"/>
                          </a:solidFill>
                        </a:rPr>
                        <a:t>5</a:t>
                      </a:r>
                      <a:endParaRPr b="1">
                        <a:solidFill>
                          <a:srgbClr val="B6A479"/>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US">
                          <a:solidFill>
                            <a:schemeClr val="dk1"/>
                          </a:solidFill>
                        </a:rPr>
                        <a:t>537</a:t>
                      </a: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5"/>
                  </a:ext>
                </a:extLst>
              </a:tr>
              <a:tr h="396200">
                <a:tc>
                  <a:txBody>
                    <a:bodyPr/>
                    <a:lstStyle/>
                    <a:p>
                      <a:pPr marL="0" lvl="0" indent="0" algn="r" rtl="0">
                        <a:spcBef>
                          <a:spcPts val="0"/>
                        </a:spcBef>
                        <a:spcAft>
                          <a:spcPts val="0"/>
                        </a:spcAft>
                        <a:buNone/>
                      </a:pPr>
                      <a:r>
                        <a:rPr lang="en-US" b="1">
                          <a:solidFill>
                            <a:srgbClr val="B6A479"/>
                          </a:solidFill>
                        </a:rPr>
                        <a:t>6</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6"/>
                  </a:ext>
                </a:extLst>
              </a:tr>
              <a:tr h="396200">
                <a:tc>
                  <a:txBody>
                    <a:bodyPr/>
                    <a:lstStyle/>
                    <a:p>
                      <a:pPr marL="0" lvl="0" indent="0" algn="r" rtl="0">
                        <a:spcBef>
                          <a:spcPts val="0"/>
                        </a:spcBef>
                        <a:spcAft>
                          <a:spcPts val="0"/>
                        </a:spcAft>
                        <a:buNone/>
                      </a:pPr>
                      <a:r>
                        <a:rPr lang="en-US" b="1">
                          <a:solidFill>
                            <a:srgbClr val="B6A479"/>
                          </a:solidFill>
                        </a:rPr>
                        <a:t>7</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solidFill>
                            <a:schemeClr val="dk1"/>
                          </a:solidFill>
                        </a:rPr>
                        <a:t>721</a:t>
                      </a: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7"/>
                  </a:ext>
                </a:extLst>
              </a:tr>
              <a:tr h="396200">
                <a:tc>
                  <a:txBody>
                    <a:bodyPr/>
                    <a:lstStyle/>
                    <a:p>
                      <a:pPr marL="0" lvl="0" indent="0" algn="r" rtl="0">
                        <a:spcBef>
                          <a:spcPts val="0"/>
                        </a:spcBef>
                        <a:spcAft>
                          <a:spcPts val="0"/>
                        </a:spcAft>
                        <a:buNone/>
                      </a:pPr>
                      <a:r>
                        <a:rPr lang="en-US" b="1">
                          <a:solidFill>
                            <a:srgbClr val="B6A479"/>
                          </a:solidFill>
                        </a:rPr>
                        <a:t>8</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8"/>
                  </a:ext>
                </a:extLst>
              </a:tr>
              <a:tr h="396200">
                <a:tc>
                  <a:txBody>
                    <a:bodyPr/>
                    <a:lstStyle/>
                    <a:p>
                      <a:pPr marL="0" lvl="0" indent="0" algn="r" rtl="0">
                        <a:spcBef>
                          <a:spcPts val="0"/>
                        </a:spcBef>
                        <a:spcAft>
                          <a:spcPts val="0"/>
                        </a:spcAft>
                        <a:buNone/>
                      </a:pPr>
                      <a:r>
                        <a:rPr lang="en-US" b="1">
                          <a:solidFill>
                            <a:srgbClr val="B6A479"/>
                          </a:solidFill>
                        </a:rPr>
                        <a:t>9</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9"/>
                  </a:ext>
                </a:extLst>
              </a:tr>
            </a:tbl>
          </a:graphicData>
        </a:graphic>
      </p:graphicFrame>
      <p:sp>
        <p:nvSpPr>
          <p:cNvPr id="588" name="Google Shape;588;p42"/>
          <p:cNvSpPr txBox="1"/>
          <p:nvPr/>
        </p:nvSpPr>
        <p:spPr>
          <a:xfrm>
            <a:off x="8499500" y="6328875"/>
            <a:ext cx="3911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[3, 9, 38, 67, 143, 478, 537, 721]</a:t>
            </a:r>
            <a:endParaRPr sz="2000">
              <a:latin typeface="Quattrocento Sans"/>
              <a:ea typeface="Quattrocento Sans"/>
              <a:cs typeface="Quattrocento Sans"/>
              <a:sym typeface="Quattrocento Sans"/>
            </a:endParaRPr>
          </a:p>
        </p:txBody>
      </p:sp>
      <p:sp>
        <p:nvSpPr>
          <p:cNvPr id="589" name="Google Shape;589;p42"/>
          <p:cNvSpPr/>
          <p:nvPr/>
        </p:nvSpPr>
        <p:spPr>
          <a:xfrm rot="10800000" flipH="1">
            <a:off x="390845" y="2153397"/>
            <a:ext cx="605100" cy="505200"/>
          </a:xfrm>
          <a:prstGeom prst="bentArrow">
            <a:avLst>
              <a:gd name="adj1" fmla="val 25000"/>
              <a:gd name="adj2" fmla="val 25000"/>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2"/>
          <p:cNvSpPr/>
          <p:nvPr/>
        </p:nvSpPr>
        <p:spPr>
          <a:xfrm rot="5400000" flipH="1">
            <a:off x="3108333" y="1743300"/>
            <a:ext cx="605100" cy="1325400"/>
          </a:xfrm>
          <a:prstGeom prst="bentArrow">
            <a:avLst>
              <a:gd name="adj1" fmla="val 25000"/>
              <a:gd name="adj2" fmla="val 29304"/>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2"/>
          <p:cNvSpPr/>
          <p:nvPr/>
        </p:nvSpPr>
        <p:spPr>
          <a:xfrm rot="10800000" flipH="1">
            <a:off x="4136907" y="2153397"/>
            <a:ext cx="605100" cy="505200"/>
          </a:xfrm>
          <a:prstGeom prst="bentArrow">
            <a:avLst>
              <a:gd name="adj1" fmla="val 25000"/>
              <a:gd name="adj2" fmla="val 25000"/>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2"/>
          <p:cNvSpPr/>
          <p:nvPr/>
        </p:nvSpPr>
        <p:spPr>
          <a:xfrm rot="5400000" flipH="1">
            <a:off x="6601483" y="1743300"/>
            <a:ext cx="605100" cy="1325400"/>
          </a:xfrm>
          <a:prstGeom prst="bentArrow">
            <a:avLst>
              <a:gd name="adj1" fmla="val 25000"/>
              <a:gd name="adj2" fmla="val 29304"/>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2"/>
          <p:cNvSpPr/>
          <p:nvPr/>
        </p:nvSpPr>
        <p:spPr>
          <a:xfrm rot="10800000" flipH="1">
            <a:off x="7685857" y="2153397"/>
            <a:ext cx="605100" cy="505200"/>
          </a:xfrm>
          <a:prstGeom prst="bentArrow">
            <a:avLst>
              <a:gd name="adj1" fmla="val 25000"/>
              <a:gd name="adj2" fmla="val 25000"/>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2"/>
          <p:cNvSpPr/>
          <p:nvPr/>
        </p:nvSpPr>
        <p:spPr>
          <a:xfrm rot="5400000">
            <a:off x="10630790" y="5256769"/>
            <a:ext cx="1248000" cy="1014900"/>
          </a:xfrm>
          <a:prstGeom prst="bentArrow">
            <a:avLst>
              <a:gd name="adj1" fmla="val 25000"/>
              <a:gd name="adj2" fmla="val 25000"/>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2"/>
          <p:cNvSpPr txBox="1"/>
          <p:nvPr/>
        </p:nvSpPr>
        <p:spPr>
          <a:xfrm>
            <a:off x="151050" y="2353800"/>
            <a:ext cx="101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O(n)</a:t>
            </a:r>
            <a:endParaRPr sz="1800" b="1">
              <a:solidFill>
                <a:srgbClr val="4C3282"/>
              </a:solidFill>
              <a:latin typeface="Georgia"/>
              <a:ea typeface="Georgia"/>
              <a:cs typeface="Georgia"/>
              <a:sym typeface="Georgia"/>
            </a:endParaRPr>
          </a:p>
        </p:txBody>
      </p:sp>
      <p:sp>
        <p:nvSpPr>
          <p:cNvPr id="596" name="Google Shape;596;p42"/>
          <p:cNvSpPr txBox="1"/>
          <p:nvPr/>
        </p:nvSpPr>
        <p:spPr>
          <a:xfrm>
            <a:off x="2748175" y="2534375"/>
            <a:ext cx="1316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O(n)</a:t>
            </a:r>
            <a:endParaRPr sz="1800" b="1">
              <a:solidFill>
                <a:srgbClr val="4C3282"/>
              </a:solidFill>
              <a:latin typeface="Georgia"/>
              <a:ea typeface="Georgia"/>
              <a:cs typeface="Georgia"/>
              <a:sym typeface="Georgia"/>
            </a:endParaRPr>
          </a:p>
        </p:txBody>
      </p:sp>
      <p:sp>
        <p:nvSpPr>
          <p:cNvPr id="597" name="Google Shape;597;p42"/>
          <p:cNvSpPr txBox="1"/>
          <p:nvPr/>
        </p:nvSpPr>
        <p:spPr>
          <a:xfrm>
            <a:off x="6496100" y="2536025"/>
            <a:ext cx="101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O(n)</a:t>
            </a:r>
            <a:endParaRPr sz="1800" b="1">
              <a:solidFill>
                <a:srgbClr val="4C3282"/>
              </a:solidFill>
              <a:latin typeface="Georgia"/>
              <a:ea typeface="Georgia"/>
              <a:cs typeface="Georgia"/>
              <a:sym typeface="Georgia"/>
            </a:endParaRPr>
          </a:p>
        </p:txBody>
      </p:sp>
      <p:sp>
        <p:nvSpPr>
          <p:cNvPr id="598" name="Google Shape;598;p42"/>
          <p:cNvSpPr txBox="1"/>
          <p:nvPr/>
        </p:nvSpPr>
        <p:spPr>
          <a:xfrm>
            <a:off x="10872850" y="4861375"/>
            <a:ext cx="101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O(n)</a:t>
            </a:r>
            <a:endParaRPr sz="1800" b="1">
              <a:solidFill>
                <a:srgbClr val="4C3282"/>
              </a:solidFill>
              <a:latin typeface="Georgia"/>
              <a:ea typeface="Georgia"/>
              <a:cs typeface="Georgia"/>
              <a:sym typeface="Georg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9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9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9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9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7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8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9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9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43"/>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Radix Sort</a:t>
            </a:r>
            <a:endParaRPr/>
          </a:p>
        </p:txBody>
      </p:sp>
      <p:sp>
        <p:nvSpPr>
          <p:cNvPr id="605" name="Google Shape;605;p43"/>
          <p:cNvSpPr txBox="1"/>
          <p:nvPr/>
        </p:nvSpPr>
        <p:spPr>
          <a:xfrm>
            <a:off x="370118" y="2601965"/>
            <a:ext cx="2118600" cy="314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Worst case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Best case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Average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Stable?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In-place?</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Useful for:</a:t>
            </a:r>
            <a:endParaRPr sz="1800" dirty="0">
              <a:solidFill>
                <a:schemeClr val="dk1"/>
              </a:solidFill>
              <a:latin typeface="Calibri"/>
              <a:ea typeface="Calibri"/>
              <a:cs typeface="Calibri"/>
              <a:sym typeface="Calibri"/>
            </a:endParaRPr>
          </a:p>
        </p:txBody>
      </p:sp>
      <p:sp>
        <p:nvSpPr>
          <p:cNvPr id="606" name="Google Shape;606;p43"/>
          <p:cNvSpPr txBox="1"/>
          <p:nvPr/>
        </p:nvSpPr>
        <p:spPr>
          <a:xfrm>
            <a:off x="2622175" y="2619238"/>
            <a:ext cx="359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O(n)</a:t>
            </a:r>
            <a:endParaRPr>
              <a:latin typeface="Quattrocento Sans"/>
              <a:ea typeface="Quattrocento Sans"/>
              <a:cs typeface="Quattrocento Sans"/>
              <a:sym typeface="Quattrocento Sans"/>
            </a:endParaRPr>
          </a:p>
        </p:txBody>
      </p:sp>
      <p:sp>
        <p:nvSpPr>
          <p:cNvPr id="607" name="Google Shape;607;p43"/>
          <p:cNvSpPr txBox="1"/>
          <p:nvPr/>
        </p:nvSpPr>
        <p:spPr>
          <a:xfrm>
            <a:off x="2622175" y="3135125"/>
            <a:ext cx="90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O(n) </a:t>
            </a:r>
            <a:endParaRPr>
              <a:latin typeface="Quattrocento Sans"/>
              <a:ea typeface="Quattrocento Sans"/>
              <a:cs typeface="Quattrocento Sans"/>
              <a:sym typeface="Quattrocento Sans"/>
            </a:endParaRPr>
          </a:p>
        </p:txBody>
      </p:sp>
      <p:sp>
        <p:nvSpPr>
          <p:cNvPr id="608" name="Google Shape;608;p43"/>
          <p:cNvSpPr txBox="1"/>
          <p:nvPr/>
        </p:nvSpPr>
        <p:spPr>
          <a:xfrm>
            <a:off x="2622175" y="3614725"/>
            <a:ext cx="615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O(n) </a:t>
            </a:r>
            <a:endParaRPr>
              <a:latin typeface="Quattrocento Sans"/>
              <a:ea typeface="Quattrocento Sans"/>
              <a:cs typeface="Quattrocento Sans"/>
              <a:sym typeface="Quattrocento Sans"/>
            </a:endParaRPr>
          </a:p>
        </p:txBody>
      </p:sp>
      <p:sp>
        <p:nvSpPr>
          <p:cNvPr id="609" name="Google Shape;609;p43"/>
          <p:cNvSpPr txBox="1"/>
          <p:nvPr/>
        </p:nvSpPr>
        <p:spPr>
          <a:xfrm>
            <a:off x="2622175" y="4246725"/>
            <a:ext cx="561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Yes</a:t>
            </a:r>
            <a:endParaRPr>
              <a:latin typeface="Quattrocento Sans"/>
              <a:ea typeface="Quattrocento Sans"/>
              <a:cs typeface="Quattrocento Sans"/>
              <a:sym typeface="Quattrocento Sans"/>
            </a:endParaRPr>
          </a:p>
        </p:txBody>
      </p:sp>
      <p:sp>
        <p:nvSpPr>
          <p:cNvPr id="610" name="Google Shape;610;p43"/>
          <p:cNvSpPr txBox="1"/>
          <p:nvPr/>
        </p:nvSpPr>
        <p:spPr>
          <a:xfrm>
            <a:off x="2622175" y="4802525"/>
            <a:ext cx="150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No</a:t>
            </a:r>
            <a:endParaRPr>
              <a:latin typeface="Quattrocento Sans"/>
              <a:ea typeface="Quattrocento Sans"/>
              <a:cs typeface="Quattrocento Sans"/>
              <a:sym typeface="Quattrocento Sans"/>
            </a:endParaRPr>
          </a:p>
        </p:txBody>
      </p:sp>
      <p:sp>
        <p:nvSpPr>
          <p:cNvPr id="611" name="Google Shape;611;p43"/>
          <p:cNvSpPr txBox="1"/>
          <p:nvPr/>
        </p:nvSpPr>
        <p:spPr>
          <a:xfrm>
            <a:off x="2622175" y="5358325"/>
            <a:ext cx="5887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Sorting ints</a:t>
            </a:r>
            <a:endParaRPr>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44"/>
          <p:cNvSpPr txBox="1"/>
          <p:nvPr/>
        </p:nvSpPr>
        <p:spPr>
          <a:xfrm>
            <a:off x="1870000" y="1584350"/>
            <a:ext cx="7257600" cy="22626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Heap Sort</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chemeClr val="lt1"/>
                </a:highlight>
                <a:latin typeface="Quattrocento Sans"/>
                <a:ea typeface="Quattrocento Sans"/>
                <a:cs typeface="Quattrocento Sans"/>
                <a:sym typeface="Quattrocento Sans"/>
              </a:rPr>
              <a:t>Bucket Sort</a:t>
            </a:r>
            <a:endParaRPr sz="3500">
              <a:solidFill>
                <a:srgbClr val="888888"/>
              </a:solidFill>
              <a:highlight>
                <a:schemeClr val="lt1"/>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chemeClr val="lt1"/>
                </a:highlight>
                <a:latin typeface="Quattrocento Sans"/>
                <a:ea typeface="Quattrocento Sans"/>
                <a:cs typeface="Quattrocento Sans"/>
                <a:sym typeface="Quattrocento Sans"/>
              </a:rPr>
              <a:t>Radix Sort</a:t>
            </a:r>
            <a:endParaRPr sz="3500">
              <a:solidFill>
                <a:srgbClr val="888888"/>
              </a:solidFill>
              <a:highlight>
                <a:schemeClr val="lt1"/>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chemeClr val="dk1"/>
                </a:solidFill>
                <a:highlight>
                  <a:schemeClr val="lt1"/>
                </a:highlight>
                <a:latin typeface="Quattrocento Sans"/>
                <a:ea typeface="Quattrocento Sans"/>
                <a:cs typeface="Quattrocento Sans"/>
                <a:sym typeface="Quattrocento Sans"/>
              </a:rPr>
              <a:t>Sorting Summary</a:t>
            </a:r>
            <a:endParaRPr sz="3500">
              <a:solidFill>
                <a:schemeClr val="dk1"/>
              </a:solidFill>
              <a:highlight>
                <a:schemeClr val="lt1"/>
              </a:highlight>
              <a:latin typeface="Quattrocento Sans"/>
              <a:ea typeface="Quattrocento Sans"/>
              <a:cs typeface="Quattrocento Sans"/>
              <a:sym typeface="Quattrocento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45"/>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Sorting: Summary</a:t>
            </a:r>
            <a:endParaRPr/>
          </a:p>
        </p:txBody>
      </p:sp>
      <p:graphicFrame>
        <p:nvGraphicFramePr>
          <p:cNvPr id="622" name="Google Shape;622;p45"/>
          <p:cNvGraphicFramePr/>
          <p:nvPr/>
        </p:nvGraphicFramePr>
        <p:xfrm>
          <a:off x="200985" y="1625228"/>
          <a:ext cx="7386075" cy="4424780"/>
        </p:xfrm>
        <a:graphic>
          <a:graphicData uri="http://schemas.openxmlformats.org/drawingml/2006/table">
            <a:tbl>
              <a:tblPr firstRow="1" bandRow="1">
                <a:noFill/>
              </a:tblPr>
              <a:tblGrid>
                <a:gridCol w="2058325">
                  <a:extLst>
                    <a:ext uri="{9D8B030D-6E8A-4147-A177-3AD203B41FA5}">
                      <a16:colId xmlns:a16="http://schemas.microsoft.com/office/drawing/2014/main" val="20000"/>
                    </a:ext>
                  </a:extLst>
                </a:gridCol>
                <a:gridCol w="1446250">
                  <a:extLst>
                    <a:ext uri="{9D8B030D-6E8A-4147-A177-3AD203B41FA5}">
                      <a16:colId xmlns:a16="http://schemas.microsoft.com/office/drawing/2014/main" val="20001"/>
                    </a:ext>
                  </a:extLst>
                </a:gridCol>
                <a:gridCol w="1390250">
                  <a:extLst>
                    <a:ext uri="{9D8B030D-6E8A-4147-A177-3AD203B41FA5}">
                      <a16:colId xmlns:a16="http://schemas.microsoft.com/office/drawing/2014/main" val="20002"/>
                    </a:ext>
                  </a:extLst>
                </a:gridCol>
                <a:gridCol w="1305250">
                  <a:extLst>
                    <a:ext uri="{9D8B030D-6E8A-4147-A177-3AD203B41FA5}">
                      <a16:colId xmlns:a16="http://schemas.microsoft.com/office/drawing/2014/main" val="20003"/>
                    </a:ext>
                  </a:extLst>
                </a:gridCol>
                <a:gridCol w="1186000">
                  <a:extLst>
                    <a:ext uri="{9D8B030D-6E8A-4147-A177-3AD203B41FA5}">
                      <a16:colId xmlns:a16="http://schemas.microsoft.com/office/drawing/2014/main" val="20004"/>
                    </a:ext>
                  </a:extLst>
                </a:gridCol>
              </a:tblGrid>
              <a:tr h="370850">
                <a:tc>
                  <a:txBody>
                    <a:bodyPr/>
                    <a:lstStyle/>
                    <a:p>
                      <a:pPr marL="0" marR="0" lvl="0" indent="0" algn="l" rtl="0">
                        <a:spcBef>
                          <a:spcPts val="0"/>
                        </a:spcBef>
                        <a:spcAft>
                          <a:spcPts val="0"/>
                        </a:spcAft>
                        <a:buNone/>
                      </a:pP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38100" cap="flat" cmpd="sng">
                      <a:solidFill>
                        <a:srgbClr val="D8D8D8"/>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a:t>Best-Case</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38100" cap="flat" cmpd="sng">
                      <a:solidFill>
                        <a:srgbClr val="D8D8D8"/>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a:t>Worst-Case</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38100" cap="flat" cmpd="sng">
                      <a:solidFill>
                        <a:srgbClr val="D8D8D8"/>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a:t>Space</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38100" cap="flat" cmpd="sng">
                      <a:solidFill>
                        <a:srgbClr val="D8D8D8"/>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a:t>Stable</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38100" cap="flat" cmpd="sng">
                      <a:solidFill>
                        <a:srgbClr val="D8D8D8"/>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Selection Sort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381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a:t>
                      </a:r>
                      <a:r>
                        <a:rPr lang="en-US" sz="1800" baseline="30000"/>
                        <a:t>2</a:t>
                      </a:r>
                      <a:r>
                        <a:rPr lang="en-US" sz="1800"/>
                        <a: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381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a:t>
                      </a:r>
                      <a:r>
                        <a:rPr lang="en-US" sz="1800" baseline="30000"/>
                        <a:t>2</a:t>
                      </a:r>
                      <a:r>
                        <a:rPr lang="en-US" sz="1800"/>
                        <a: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381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O(1)</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381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No</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381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Insertion Sort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a:t>O(n</a:t>
                      </a:r>
                      <a:r>
                        <a:rPr lang="en-US" sz="1800" baseline="30000"/>
                        <a:t>2</a:t>
                      </a:r>
                      <a:r>
                        <a:rPr lang="en-US" sz="1800"/>
                        <a: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O(1)</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Yes</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Heap Sort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a:t>O(nlogn)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a:t>O(nlogn)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No</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In-Place Heap Sort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O(nlogn)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O(nlogn)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O(1)</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No</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Merge Sort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O(nlogn)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O(nlogn)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O(nlogn)</a:t>
                      </a:r>
                      <a:endParaRPr/>
                    </a:p>
                    <a:p>
                      <a:pPr marL="0" marR="0" lvl="0" indent="0" algn="ctr" rtl="0">
                        <a:spcBef>
                          <a:spcPts val="0"/>
                        </a:spcBef>
                        <a:spcAft>
                          <a:spcPts val="0"/>
                        </a:spcAft>
                        <a:buNone/>
                      </a:pPr>
                      <a:r>
                        <a:rPr lang="en-US" sz="1200"/>
                        <a:t>O(n)* optimized</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Yes</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800"/>
                        <a:t>Quick Sort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O(nlogn)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a:t>
                      </a:r>
                      <a:r>
                        <a:rPr lang="en-US" sz="1800" baseline="30000"/>
                        <a:t>2</a:t>
                      </a:r>
                      <a:r>
                        <a:rPr lang="en-US" sz="1800"/>
                        <a: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No</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en-US" sz="1800"/>
                        <a:t>In-place Quick Sort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a:t>O(nlogn)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a:t>
                      </a:r>
                      <a:r>
                        <a:rPr lang="en-US" sz="1800" baseline="30000"/>
                        <a:t>2</a:t>
                      </a:r>
                      <a:r>
                        <a:rPr lang="en-US" sz="1800"/>
                        <a: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O(1)</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No</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370850">
                <a:tc>
                  <a:txBody>
                    <a:bodyPr/>
                    <a:lstStyle/>
                    <a:p>
                      <a:pPr marL="0" marR="0" lvl="0" indent="0" algn="l" rtl="0">
                        <a:spcBef>
                          <a:spcPts val="0"/>
                        </a:spcBef>
                        <a:spcAft>
                          <a:spcPts val="0"/>
                        </a:spcAft>
                        <a:buNone/>
                      </a:pPr>
                      <a:r>
                        <a:rPr lang="en-US" sz="1800"/>
                        <a:t>Bucket Sort</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800"/>
                        <a:t>O(n)</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SzPts val="1800"/>
                        <a:buFont typeface="Calibri"/>
                        <a:buNone/>
                      </a:pPr>
                      <a:r>
                        <a:rPr lang="en-US" sz="1800"/>
                        <a:t>O(n</a:t>
                      </a:r>
                      <a:r>
                        <a:rPr lang="en-US" sz="1800" baseline="30000"/>
                        <a:t>2</a:t>
                      </a:r>
                      <a:r>
                        <a:rPr lang="en-US" sz="1800"/>
                        <a:t>)</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O(K+n)</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Yes</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370850">
                <a:tc>
                  <a:txBody>
                    <a:bodyPr/>
                    <a:lstStyle/>
                    <a:p>
                      <a:pPr marL="0" marR="0" lvl="0" indent="0" algn="l" rtl="0">
                        <a:spcBef>
                          <a:spcPts val="0"/>
                        </a:spcBef>
                        <a:spcAft>
                          <a:spcPts val="0"/>
                        </a:spcAft>
                        <a:buNone/>
                      </a:pPr>
                      <a:r>
                        <a:rPr lang="en-US" sz="1800"/>
                        <a:t>Radix</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SzPts val="1100"/>
                        <a:buFont typeface="Arial"/>
                        <a:buNone/>
                      </a:pPr>
                      <a:r>
                        <a:rPr lang="en-US" sz="1800"/>
                        <a:t>O(n)</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SzPts val="1100"/>
                        <a:buFont typeface="Arial"/>
                        <a:buNone/>
                      </a:pPr>
                      <a:r>
                        <a:rPr lang="en-US" sz="1800"/>
                        <a:t>O(n)</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Yes</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bl>
          </a:graphicData>
        </a:graphic>
      </p:graphicFrame>
      <p:sp>
        <p:nvSpPr>
          <p:cNvPr id="623" name="Google Shape;623;p45"/>
          <p:cNvSpPr txBox="1"/>
          <p:nvPr/>
        </p:nvSpPr>
        <p:spPr>
          <a:xfrm>
            <a:off x="7740860" y="799902"/>
            <a:ext cx="4250100" cy="2985392"/>
          </a:xfrm>
          <a:prstGeom prst="rect">
            <a:avLst/>
          </a:prstGeom>
          <a:noFill/>
          <a:ln>
            <a:noFill/>
          </a:ln>
        </p:spPr>
        <p:txBody>
          <a:bodyPr spcFirstLastPara="1" wrap="square" lIns="91425" tIns="45700" rIns="91425" bIns="45700" anchor="t" anchorCtr="0">
            <a:spAutoFit/>
          </a:bodyPr>
          <a:lstStyle/>
          <a:p>
            <a:pPr marL="914400" indent="-349250">
              <a:buClr>
                <a:srgbClr val="B6A479"/>
              </a:buClr>
              <a:buSzPts val="1900"/>
              <a:buFont typeface="Quattrocento Sans"/>
              <a:buChar char="○"/>
            </a:pPr>
            <a:endParaRPr sz="2400" i="0" u="none" strike="noStrike" cap="none"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Quattrocento Sans"/>
                <a:ea typeface="Quattrocento Sans"/>
                <a:cs typeface="Quattrocento Sans"/>
                <a:sym typeface="Quattrocento Sans"/>
              </a:rPr>
              <a:t>No single sorting algorithm is “the best”!</a:t>
            </a:r>
            <a:endParaRPr dirty="0">
              <a:latin typeface="Quattrocento Sans"/>
              <a:ea typeface="Quattrocento Sans"/>
              <a:cs typeface="Quattrocento Sans"/>
              <a:sym typeface="Quattrocento Sans"/>
            </a:endParaRPr>
          </a:p>
          <a:p>
            <a:pPr marL="457200" marR="0" lvl="0" indent="-349250" algn="l" rtl="0">
              <a:spcBef>
                <a:spcPts val="0"/>
              </a:spcBef>
              <a:spcAft>
                <a:spcPts val="0"/>
              </a:spcAft>
              <a:buClr>
                <a:srgbClr val="4C3282"/>
              </a:buClr>
              <a:buSzPts val="1900"/>
              <a:buFont typeface="Quattrocento Sans"/>
              <a:buChar char="●"/>
            </a:pPr>
            <a:r>
              <a:rPr lang="en-US" sz="1900" dirty="0">
                <a:solidFill>
                  <a:schemeClr val="dk1"/>
                </a:solidFill>
                <a:latin typeface="Quattrocento Sans"/>
                <a:ea typeface="Quattrocento Sans"/>
                <a:cs typeface="Quattrocento Sans"/>
                <a:sym typeface="Quattrocento Sans"/>
              </a:rPr>
              <a:t>Different algos have different properties in different situations</a:t>
            </a:r>
            <a:endParaRPr sz="1300" dirty="0">
              <a:latin typeface="Quattrocento Sans"/>
              <a:ea typeface="Quattrocento Sans"/>
              <a:cs typeface="Quattrocento Sans"/>
              <a:sym typeface="Quattrocento Sans"/>
            </a:endParaRPr>
          </a:p>
          <a:p>
            <a:pPr marL="457200" marR="0" lvl="0" indent="-349250" algn="l" rtl="0">
              <a:spcBef>
                <a:spcPts val="0"/>
              </a:spcBef>
              <a:spcAft>
                <a:spcPts val="0"/>
              </a:spcAft>
              <a:buClr>
                <a:srgbClr val="4C3282"/>
              </a:buClr>
              <a:buSzPts val="1900"/>
              <a:buFont typeface="Quattrocento Sans"/>
              <a:buChar char="●"/>
            </a:pPr>
            <a:r>
              <a:rPr lang="en-US" sz="1900" dirty="0">
                <a:solidFill>
                  <a:schemeClr val="dk1"/>
                </a:solidFill>
                <a:latin typeface="Quattrocento Sans"/>
                <a:ea typeface="Quattrocento Sans"/>
                <a:cs typeface="Quattrocento Sans"/>
                <a:sym typeface="Quattrocento Sans"/>
              </a:rPr>
              <a:t>The best one is one that is well-suited to your data</a:t>
            </a:r>
            <a:endParaRPr sz="1300" dirty="0">
              <a:latin typeface="Quattrocento Sans"/>
              <a:ea typeface="Quattrocento Sans"/>
              <a:cs typeface="Quattrocento Sans"/>
              <a:sym typeface="Quattrocento Sans"/>
            </a:endParaRPr>
          </a:p>
          <a:p>
            <a:pPr marL="0" marR="0" lvl="0" indent="0" algn="l" rtl="0">
              <a:spcBef>
                <a:spcPts val="0"/>
              </a:spcBef>
              <a:spcAft>
                <a:spcPts val="0"/>
              </a:spcAft>
              <a:buNone/>
            </a:pPr>
            <a:endParaRPr sz="20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endParaRPr sz="2000" dirty="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DF51-8038-1D96-9009-27D8230C68A1}"/>
              </a:ext>
            </a:extLst>
          </p:cNvPr>
          <p:cNvSpPr>
            <a:spLocks noGrp="1"/>
          </p:cNvSpPr>
          <p:nvPr>
            <p:ph type="title"/>
          </p:nvPr>
        </p:nvSpPr>
        <p:spPr/>
        <p:txBody>
          <a:bodyPr/>
          <a:lstStyle/>
          <a:p>
            <a:r>
              <a:rPr lang="en-GB"/>
              <a:t>References</a:t>
            </a:r>
            <a:endParaRPr lang="en-SE"/>
          </a:p>
        </p:txBody>
      </p:sp>
      <p:sp>
        <p:nvSpPr>
          <p:cNvPr id="3" name="Text Placeholder 2">
            <a:extLst>
              <a:ext uri="{FF2B5EF4-FFF2-40B4-BE49-F238E27FC236}">
                <a16:creationId xmlns:a16="http://schemas.microsoft.com/office/drawing/2014/main" id="{E2BC3EAA-BB88-22FB-74D7-4474783F131D}"/>
              </a:ext>
            </a:extLst>
          </p:cNvPr>
          <p:cNvSpPr>
            <a:spLocks noGrp="1"/>
          </p:cNvSpPr>
          <p:nvPr>
            <p:ph type="body" idx="1"/>
          </p:nvPr>
        </p:nvSpPr>
        <p:spPr>
          <a:xfrm>
            <a:off x="746175" y="1568275"/>
            <a:ext cx="9371700" cy="1960494"/>
          </a:xfrm>
        </p:spPr>
        <p:txBody>
          <a:bodyPr/>
          <a:lstStyle/>
          <a:p>
            <a:r>
              <a:rPr lang="en-GB" dirty="0"/>
              <a:t>Radix Sort Algorithm Introduction in 5 Minutes, CS Dojo</a:t>
            </a:r>
          </a:p>
          <a:p>
            <a:pPr lvl="1"/>
            <a:r>
              <a:rPr lang="en-GB">
                <a:hlinkClick r:id="rId2"/>
              </a:rPr>
              <a:t>https://www.youtube.com/watch?v=XiuSW_mEn7g</a:t>
            </a:r>
            <a:r>
              <a:rPr lang="en-GB"/>
              <a:t> </a:t>
            </a:r>
          </a:p>
          <a:p>
            <a:endParaRPr lang="en-GB" dirty="0"/>
          </a:p>
          <a:p>
            <a:endParaRPr lang="en-SE" dirty="0"/>
          </a:p>
        </p:txBody>
      </p:sp>
    </p:spTree>
    <p:extLst>
      <p:ext uri="{BB962C8B-B14F-4D97-AF65-F5344CB8AC3E}">
        <p14:creationId xmlns:p14="http://schemas.microsoft.com/office/powerpoint/2010/main" val="3896714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Types of Sorts</a:t>
            </a:r>
            <a:endParaRPr/>
          </a:p>
        </p:txBody>
      </p:sp>
      <p:sp>
        <p:nvSpPr>
          <p:cNvPr id="165" name="Google Shape;165;p22"/>
          <p:cNvSpPr txBox="1"/>
          <p:nvPr/>
        </p:nvSpPr>
        <p:spPr>
          <a:xfrm>
            <a:off x="6768250" y="1489600"/>
            <a:ext cx="5124300" cy="4845600"/>
          </a:xfrm>
          <a:prstGeom prst="rect">
            <a:avLst/>
          </a:prstGeom>
          <a:noFill/>
          <a:ln w="28575" cap="flat" cmpd="sng">
            <a:solidFill>
              <a:srgbClr val="B6A479"/>
            </a:solidFill>
            <a:prstDash val="solid"/>
            <a:round/>
            <a:headEnd type="none" w="sm" len="sm"/>
            <a:tailEnd type="none" w="sm" len="sm"/>
          </a:ln>
        </p:spPr>
        <p:txBody>
          <a:bodyPr spcFirstLastPara="1" wrap="square" lIns="45700" tIns="45700" rIns="45700" bIns="45700" anchor="t" anchorCtr="0">
            <a:normAutofit/>
          </a:bodyPr>
          <a:lstStyle/>
          <a:p>
            <a:pPr marL="91440" marR="0" lvl="0" indent="-158750" algn="l" rtl="0">
              <a:lnSpc>
                <a:spcPct val="90000"/>
              </a:lnSpc>
              <a:spcBef>
                <a:spcPts val="1000"/>
              </a:spcBef>
              <a:spcAft>
                <a:spcPts val="0"/>
              </a:spcAft>
              <a:buClr>
                <a:schemeClr val="accent1"/>
              </a:buClr>
              <a:buSzPts val="2500"/>
              <a:buFont typeface="Twentieth Century"/>
              <a:buChar char=" "/>
            </a:pPr>
            <a:r>
              <a:rPr lang="en-US" sz="2500" b="1" i="0" u="none" strike="noStrike" cap="none">
                <a:solidFill>
                  <a:srgbClr val="4C3282"/>
                </a:solidFill>
                <a:latin typeface="Quattrocento Sans"/>
                <a:ea typeface="Quattrocento Sans"/>
                <a:cs typeface="Quattrocento Sans"/>
                <a:sym typeface="Quattrocento Sans"/>
              </a:rPr>
              <a:t>Niche Sorts aka “linear sorts”</a:t>
            </a:r>
            <a:endParaRPr sz="2500" b="1" i="0" u="none" strike="noStrike" cap="none">
              <a:solidFill>
                <a:srgbClr val="4C3282"/>
              </a:solidFill>
              <a:latin typeface="Quattrocento Sans"/>
              <a:ea typeface="Quattrocento Sans"/>
              <a:cs typeface="Quattrocento Sans"/>
              <a:sym typeface="Quattrocento Sans"/>
            </a:endParaRPr>
          </a:p>
          <a:p>
            <a:pPr marL="91440" marR="0" lvl="0" indent="-139700" algn="l" rtl="0">
              <a:lnSpc>
                <a:spcPct val="90000"/>
              </a:lnSpc>
              <a:spcBef>
                <a:spcPts val="0"/>
              </a:spcBef>
              <a:spcAft>
                <a:spcPts val="0"/>
              </a:spcAft>
              <a:buClr>
                <a:srgbClr val="4C3282"/>
              </a:buClr>
              <a:buSzPts val="2200"/>
              <a:buFont typeface="Quattrocento Sans"/>
              <a:buChar char=" "/>
            </a:pPr>
            <a:endParaRPr sz="2200" b="1">
              <a:solidFill>
                <a:srgbClr val="4C3282"/>
              </a:solidFill>
              <a:latin typeface="Quattrocento Sans"/>
              <a:ea typeface="Quattrocento Sans"/>
              <a:cs typeface="Quattrocento Sans"/>
              <a:sym typeface="Quattrocento Sans"/>
            </a:endParaRPr>
          </a:p>
          <a:p>
            <a:pPr marL="91440" marR="0" lvl="0" indent="-139700" algn="l" rtl="0">
              <a:lnSpc>
                <a:spcPct val="90000"/>
              </a:lnSpc>
              <a:spcBef>
                <a:spcPts val="0"/>
              </a:spcBef>
              <a:spcAft>
                <a:spcPts val="0"/>
              </a:spcAft>
              <a:buClr>
                <a:schemeClr val="accent1"/>
              </a:buClr>
              <a:buSzPts val="2200"/>
              <a:buFont typeface="Twentieth Century"/>
              <a:buChar char=" "/>
            </a:pPr>
            <a:r>
              <a:rPr lang="en-US" sz="2200" b="0" i="0" u="none" strike="noStrike" cap="none">
                <a:solidFill>
                  <a:schemeClr val="dk1"/>
                </a:solidFill>
                <a:latin typeface="Quattrocento Sans"/>
                <a:ea typeface="Quattrocento Sans"/>
                <a:cs typeface="Quattrocento Sans"/>
                <a:sym typeface="Quattrocento Sans"/>
              </a:rPr>
              <a:t>Leverages specific properties about the items in the list to achieve faster runtimes</a:t>
            </a:r>
            <a:endParaRPr sz="2200" b="0" i="0" u="none" strike="noStrike" cap="none">
              <a:solidFill>
                <a:schemeClr val="dk1"/>
              </a:solidFill>
              <a:latin typeface="Quattrocento Sans"/>
              <a:ea typeface="Quattrocento Sans"/>
              <a:cs typeface="Quattrocento Sans"/>
              <a:sym typeface="Quattrocento Sans"/>
            </a:endParaRPr>
          </a:p>
          <a:p>
            <a:pPr marL="91440" marR="0" lvl="0" indent="-139700" algn="l" rtl="0">
              <a:lnSpc>
                <a:spcPct val="90000"/>
              </a:lnSpc>
              <a:spcBef>
                <a:spcPts val="0"/>
              </a:spcBef>
              <a:spcAft>
                <a:spcPts val="0"/>
              </a:spcAft>
              <a:buClr>
                <a:schemeClr val="dk1"/>
              </a:buClr>
              <a:buSzPts val="2200"/>
              <a:buFont typeface="Quattrocento Sans"/>
              <a:buChar char=" "/>
            </a:pPr>
            <a:endParaRPr sz="2200">
              <a:solidFill>
                <a:schemeClr val="dk1"/>
              </a:solidFill>
              <a:latin typeface="Quattrocento Sans"/>
              <a:ea typeface="Quattrocento Sans"/>
              <a:cs typeface="Quattrocento Sans"/>
              <a:sym typeface="Quattrocento Sans"/>
            </a:endParaRPr>
          </a:p>
          <a:p>
            <a:pPr marL="91440" marR="0" lvl="0" indent="-139700" algn="l" rtl="0">
              <a:lnSpc>
                <a:spcPct val="90000"/>
              </a:lnSpc>
              <a:spcBef>
                <a:spcPts val="0"/>
              </a:spcBef>
              <a:spcAft>
                <a:spcPts val="0"/>
              </a:spcAft>
              <a:buClr>
                <a:schemeClr val="accent1"/>
              </a:buClr>
              <a:buSzPts val="2200"/>
              <a:buFont typeface="Twentieth Century"/>
              <a:buChar char=" "/>
            </a:pPr>
            <a:r>
              <a:rPr lang="en-US" sz="2200" b="0" i="0" u="none" strike="noStrike" cap="none">
                <a:solidFill>
                  <a:schemeClr val="dk1"/>
                </a:solidFill>
                <a:latin typeface="Quattrocento Sans"/>
                <a:ea typeface="Quattrocento Sans"/>
                <a:cs typeface="Quattrocento Sans"/>
                <a:sym typeface="Quattrocento Sans"/>
              </a:rPr>
              <a:t>niche sorts typically run O(</a:t>
            </a:r>
            <a:r>
              <a:rPr lang="en-US" sz="2200" i="1">
                <a:solidFill>
                  <a:schemeClr val="dk1"/>
                </a:solidFill>
                <a:latin typeface="Quattrocento Sans"/>
                <a:ea typeface="Quattrocento Sans"/>
                <a:cs typeface="Quattrocento Sans"/>
                <a:sym typeface="Quattrocento Sans"/>
              </a:rPr>
              <a:t>n</a:t>
            </a:r>
            <a:r>
              <a:rPr lang="en-US" sz="2200" b="0" i="0" u="none" strike="noStrike" cap="none">
                <a:solidFill>
                  <a:schemeClr val="dk1"/>
                </a:solidFill>
                <a:latin typeface="Quattrocento Sans"/>
                <a:ea typeface="Quattrocento Sans"/>
                <a:cs typeface="Quattrocento Sans"/>
                <a:sym typeface="Quattrocento Sans"/>
              </a:rPr>
              <a:t>) time</a:t>
            </a:r>
            <a:endParaRPr/>
          </a:p>
          <a:p>
            <a:pPr marL="91440" marR="0" lvl="0" indent="0" algn="l" rtl="0">
              <a:lnSpc>
                <a:spcPct val="90000"/>
              </a:lnSpc>
              <a:spcBef>
                <a:spcPts val="0"/>
              </a:spcBef>
              <a:spcAft>
                <a:spcPts val="0"/>
              </a:spcAft>
              <a:buClr>
                <a:schemeClr val="accent1"/>
              </a:buClr>
              <a:buSzPts val="2200"/>
              <a:buFont typeface="Twentieth Century"/>
              <a:buNone/>
            </a:pPr>
            <a:endParaRPr sz="2200" b="0" i="0" u="none" strike="noStrike" cap="none">
              <a:solidFill>
                <a:schemeClr val="dk1"/>
              </a:solidFill>
              <a:latin typeface="Quattrocento Sans"/>
              <a:ea typeface="Quattrocento Sans"/>
              <a:cs typeface="Quattrocento Sans"/>
              <a:sym typeface="Quattrocento Sans"/>
            </a:endParaRPr>
          </a:p>
          <a:p>
            <a:pPr marL="91440" marR="0" lvl="0" indent="-139700" algn="l" rtl="0">
              <a:lnSpc>
                <a:spcPct val="90000"/>
              </a:lnSpc>
              <a:spcBef>
                <a:spcPts val="0"/>
              </a:spcBef>
              <a:spcAft>
                <a:spcPts val="0"/>
              </a:spcAft>
              <a:buClr>
                <a:schemeClr val="accent1"/>
              </a:buClr>
              <a:buSzPts val="2200"/>
              <a:buFont typeface="Twentieth Century"/>
              <a:buChar char=" "/>
            </a:pPr>
            <a:r>
              <a:rPr lang="en-US" sz="2200" b="0" i="0" u="none" strike="noStrike" cap="none">
                <a:solidFill>
                  <a:schemeClr val="dk1"/>
                </a:solidFill>
                <a:latin typeface="Quattrocento Sans"/>
                <a:ea typeface="Quattrocento Sans"/>
                <a:cs typeface="Quattrocento Sans"/>
                <a:sym typeface="Quattrocento Sans"/>
              </a:rPr>
              <a:t>For example, we’re sorting integers, or strings where </a:t>
            </a:r>
            <a:r>
              <a:rPr lang="en-US" sz="2200">
                <a:solidFill>
                  <a:schemeClr val="dk1"/>
                </a:solidFill>
                <a:latin typeface="Quattrocento Sans"/>
                <a:ea typeface="Quattrocento Sans"/>
                <a:cs typeface="Quattrocento Sans"/>
                <a:sym typeface="Quattrocento Sans"/>
              </a:rPr>
              <a:t>we sort by digit or character</a:t>
            </a:r>
            <a:endParaRPr/>
          </a:p>
        </p:txBody>
      </p:sp>
      <p:sp>
        <p:nvSpPr>
          <p:cNvPr id="166" name="Google Shape;166;p22"/>
          <p:cNvSpPr txBox="1"/>
          <p:nvPr/>
        </p:nvSpPr>
        <p:spPr>
          <a:xfrm>
            <a:off x="575250" y="1463850"/>
            <a:ext cx="4913700" cy="4845600"/>
          </a:xfrm>
          <a:prstGeom prst="rect">
            <a:avLst/>
          </a:prstGeom>
          <a:noFill/>
          <a:ln w="19050" cap="flat" cmpd="sng">
            <a:solidFill>
              <a:srgbClr val="B6A47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500" b="1">
                <a:solidFill>
                  <a:srgbClr val="4C3282"/>
                </a:solidFill>
                <a:latin typeface="Quattrocento Sans"/>
                <a:ea typeface="Quattrocento Sans"/>
                <a:cs typeface="Quattrocento Sans"/>
                <a:sym typeface="Quattrocento Sans"/>
              </a:rPr>
              <a:t>Comparison Sorts</a:t>
            </a:r>
            <a:endParaRPr sz="2500" b="1">
              <a:solidFill>
                <a:srgbClr val="4C3282"/>
              </a:solidFill>
              <a:latin typeface="Quattrocento Sans"/>
              <a:ea typeface="Quattrocento Sans"/>
              <a:cs typeface="Quattrocento Sans"/>
              <a:sym typeface="Quattrocento Sans"/>
            </a:endParaRPr>
          </a:p>
          <a:p>
            <a:pPr marL="0" lvl="0" indent="0" algn="l" rtl="0">
              <a:spcBef>
                <a:spcPts val="0"/>
              </a:spcBef>
              <a:spcAft>
                <a:spcPts val="0"/>
              </a:spcAft>
              <a:buNone/>
            </a:pPr>
            <a:endParaRPr sz="2200">
              <a:latin typeface="Quattrocento Sans"/>
              <a:ea typeface="Quattrocento Sans"/>
              <a:cs typeface="Quattrocento Sans"/>
              <a:sym typeface="Quattrocento Sans"/>
            </a:endParaRPr>
          </a:p>
          <a:p>
            <a:pPr marL="0" lvl="0" indent="0" algn="l" rtl="0">
              <a:spcBef>
                <a:spcPts val="0"/>
              </a:spcBef>
              <a:spcAft>
                <a:spcPts val="0"/>
              </a:spcAft>
              <a:buNone/>
            </a:pPr>
            <a:r>
              <a:rPr lang="en-US" sz="2200">
                <a:latin typeface="Quattrocento Sans"/>
                <a:ea typeface="Quattrocento Sans"/>
                <a:cs typeface="Quattrocento Sans"/>
                <a:sym typeface="Quattrocento Sans"/>
              </a:rPr>
              <a:t>Compare two elements at a time</a:t>
            </a:r>
            <a:endParaRPr sz="2200">
              <a:latin typeface="Quattrocento Sans"/>
              <a:ea typeface="Quattrocento Sans"/>
              <a:cs typeface="Quattrocento Sans"/>
              <a:sym typeface="Quattrocento Sans"/>
            </a:endParaRPr>
          </a:p>
          <a:p>
            <a:pPr marL="0" lvl="0" indent="0" algn="l" rtl="0">
              <a:spcBef>
                <a:spcPts val="0"/>
              </a:spcBef>
              <a:spcAft>
                <a:spcPts val="0"/>
              </a:spcAft>
              <a:buNone/>
            </a:pPr>
            <a:endParaRPr sz="2200">
              <a:latin typeface="Quattrocento Sans"/>
              <a:ea typeface="Quattrocento Sans"/>
              <a:cs typeface="Quattrocento Sans"/>
              <a:sym typeface="Quattrocento Sans"/>
            </a:endParaRPr>
          </a:p>
          <a:p>
            <a:pPr marL="0" lvl="0" indent="0" algn="l" rtl="0">
              <a:spcBef>
                <a:spcPts val="0"/>
              </a:spcBef>
              <a:spcAft>
                <a:spcPts val="0"/>
              </a:spcAft>
              <a:buNone/>
            </a:pPr>
            <a:r>
              <a:rPr lang="en-US" sz="2200">
                <a:latin typeface="Quattrocento Sans"/>
                <a:ea typeface="Quattrocento Sans"/>
                <a:cs typeface="Quattrocento Sans"/>
                <a:sym typeface="Quattrocento Sans"/>
              </a:rPr>
              <a:t>General sort, works for most types of elements</a:t>
            </a:r>
            <a:endParaRPr sz="2200">
              <a:latin typeface="Quattrocento Sans"/>
              <a:ea typeface="Quattrocento Sans"/>
              <a:cs typeface="Quattrocento Sans"/>
              <a:sym typeface="Quattrocento Sans"/>
            </a:endParaRPr>
          </a:p>
          <a:p>
            <a:pPr marL="0" lvl="0" indent="0" algn="l" rtl="0">
              <a:spcBef>
                <a:spcPts val="0"/>
              </a:spcBef>
              <a:spcAft>
                <a:spcPts val="0"/>
              </a:spcAft>
              <a:buNone/>
            </a:pPr>
            <a:endParaRPr sz="2200">
              <a:latin typeface="Quattrocento Sans"/>
              <a:ea typeface="Quattrocento Sans"/>
              <a:cs typeface="Quattrocento Sans"/>
              <a:sym typeface="Quattrocento Sans"/>
            </a:endParaRPr>
          </a:p>
          <a:p>
            <a:pPr marL="0" lvl="0" indent="0" algn="l" rtl="0">
              <a:spcBef>
                <a:spcPts val="0"/>
              </a:spcBef>
              <a:spcAft>
                <a:spcPts val="0"/>
              </a:spcAft>
              <a:buNone/>
            </a:pPr>
            <a:r>
              <a:rPr lang="en-US" sz="2200">
                <a:latin typeface="Quattrocento Sans"/>
                <a:ea typeface="Quattrocento Sans"/>
                <a:cs typeface="Quattrocento Sans"/>
                <a:sym typeface="Quattrocento Sans"/>
              </a:rPr>
              <a:t>What does this mean? </a:t>
            </a:r>
            <a:endParaRPr sz="2200">
              <a:latin typeface="Quattrocento Sans"/>
              <a:ea typeface="Quattrocento Sans"/>
              <a:cs typeface="Quattrocento Sans"/>
              <a:sym typeface="Quattrocento Sans"/>
            </a:endParaRPr>
          </a:p>
          <a:p>
            <a:pPr marL="0" lvl="0" indent="0" algn="l" rtl="0">
              <a:spcBef>
                <a:spcPts val="0"/>
              </a:spcBef>
              <a:spcAft>
                <a:spcPts val="0"/>
              </a:spcAft>
              <a:buNone/>
            </a:pPr>
            <a:r>
              <a:rPr lang="en-US" sz="2200">
                <a:latin typeface="Quattrocento Sans"/>
                <a:ea typeface="Quattrocento Sans"/>
                <a:cs typeface="Quattrocento Sans"/>
                <a:sym typeface="Quattrocento Sans"/>
              </a:rPr>
              <a:t>compareTo() works for your elements</a:t>
            </a:r>
            <a:endParaRPr sz="2200">
              <a:latin typeface="Quattrocento Sans"/>
              <a:ea typeface="Quattrocento Sans"/>
              <a:cs typeface="Quattrocento Sans"/>
              <a:sym typeface="Quattrocento Sans"/>
            </a:endParaRPr>
          </a:p>
          <a:p>
            <a:pPr marL="457200" lvl="0" indent="-349250" algn="l" rtl="0">
              <a:spcBef>
                <a:spcPts val="0"/>
              </a:spcBef>
              <a:spcAft>
                <a:spcPts val="0"/>
              </a:spcAft>
              <a:buClr>
                <a:srgbClr val="B6A479"/>
              </a:buClr>
              <a:buSzPts val="1900"/>
              <a:buFont typeface="Quattrocento Sans"/>
              <a:buChar char="●"/>
            </a:pPr>
            <a:r>
              <a:rPr lang="en-US" sz="1900">
                <a:latin typeface="Quattrocento Sans"/>
                <a:ea typeface="Quattrocento Sans"/>
                <a:cs typeface="Quattrocento Sans"/>
                <a:sym typeface="Quattrocento Sans"/>
              </a:rPr>
              <a:t>And for our running times to be correct, compareTo() must run in O(1) time</a:t>
            </a:r>
            <a:endParaRPr sz="1900">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Comparing Sorting Approaches</a:t>
            </a:r>
            <a:endParaRPr/>
          </a:p>
        </p:txBody>
      </p:sp>
      <p:sp>
        <p:nvSpPr>
          <p:cNvPr id="172" name="Google Shape;172;p23"/>
          <p:cNvSpPr txBox="1"/>
          <p:nvPr/>
        </p:nvSpPr>
        <p:spPr>
          <a:xfrm>
            <a:off x="575225" y="3072801"/>
            <a:ext cx="7470000" cy="3376800"/>
          </a:xfrm>
          <a:prstGeom prst="rect">
            <a:avLst/>
          </a:prstGeom>
          <a:noFill/>
          <a:ln w="19050" cap="flat" cmpd="sng">
            <a:solidFill>
              <a:srgbClr val="B6A479"/>
            </a:solidFill>
            <a:prstDash val="solid"/>
            <a:round/>
            <a:headEnd type="none" w="sm" len="sm"/>
            <a:tailEnd type="none" w="sm" len="sm"/>
          </a:ln>
        </p:spPr>
        <p:txBody>
          <a:bodyPr spcFirstLastPara="1" wrap="square" lIns="45700" tIns="45700" rIns="45700" bIns="45700" anchor="t" anchorCtr="0">
            <a:normAutofit/>
          </a:bodyPr>
          <a:lstStyle/>
          <a:p>
            <a:pPr marL="91440" marR="0" lvl="0" indent="-114300" algn="l" rtl="0">
              <a:lnSpc>
                <a:spcPct val="90000"/>
              </a:lnSpc>
              <a:spcBef>
                <a:spcPts val="0"/>
              </a:spcBef>
              <a:spcAft>
                <a:spcPts val="0"/>
              </a:spcAft>
              <a:buClr>
                <a:schemeClr val="accent1"/>
              </a:buClr>
              <a:buSzPts val="1800"/>
              <a:buFont typeface="Twentieth Century"/>
              <a:buChar char=" "/>
            </a:pPr>
            <a:r>
              <a:rPr lang="en-US" sz="1800" b="1" i="0" u="none" strike="noStrike" cap="none">
                <a:solidFill>
                  <a:srgbClr val="4C3282"/>
                </a:solidFill>
                <a:latin typeface="Quattrocento Sans"/>
                <a:ea typeface="Quattrocento Sans"/>
                <a:cs typeface="Quattrocento Sans"/>
                <a:sym typeface="Quattrocento Sans"/>
              </a:rPr>
              <a:t>Stable sort</a:t>
            </a:r>
            <a:endParaRPr sz="1800"/>
          </a:p>
          <a:p>
            <a:pPr marL="91440" marR="0" lvl="0" indent="-114300" algn="l" rtl="0">
              <a:lnSpc>
                <a:spcPct val="90000"/>
              </a:lnSpc>
              <a:spcBef>
                <a:spcPts val="1400"/>
              </a:spcBef>
              <a:spcAft>
                <a:spcPts val="0"/>
              </a:spcAft>
              <a:buClr>
                <a:schemeClr val="accent1"/>
              </a:buClr>
              <a:buSzPts val="1800"/>
              <a:buFont typeface="Twentieth Century"/>
              <a:buChar char=" "/>
            </a:pPr>
            <a:r>
              <a:rPr lang="en-US" sz="1800" b="0" i="0" u="none" strike="noStrike" cap="none">
                <a:solidFill>
                  <a:schemeClr val="dk1"/>
                </a:solidFill>
                <a:latin typeface="Quattrocento Sans"/>
                <a:ea typeface="Quattrocento Sans"/>
                <a:cs typeface="Quattrocento Sans"/>
                <a:sym typeface="Quattrocento Sans"/>
              </a:rPr>
              <a:t>A sorting algorithm is stable if any equal items remain in the same relative order before and after the sort</a:t>
            </a:r>
            <a:endParaRPr sz="1800"/>
          </a:p>
          <a:p>
            <a:pPr marL="91440" marR="0" lvl="0" indent="-114300" algn="l" rtl="0">
              <a:lnSpc>
                <a:spcPct val="90000"/>
              </a:lnSpc>
              <a:spcBef>
                <a:spcPts val="1400"/>
              </a:spcBef>
              <a:spcAft>
                <a:spcPts val="0"/>
              </a:spcAft>
              <a:buClr>
                <a:schemeClr val="accent1"/>
              </a:buClr>
              <a:buSzPts val="1800"/>
              <a:buFont typeface="Twentieth Century"/>
              <a:buChar char=" "/>
            </a:pPr>
            <a:r>
              <a:rPr lang="en-US" sz="1800" b="0" i="0" u="none" strike="noStrike" cap="none">
                <a:solidFill>
                  <a:schemeClr val="dk1"/>
                </a:solidFill>
                <a:latin typeface="Quattrocento Sans"/>
                <a:ea typeface="Quattrocento Sans"/>
                <a:cs typeface="Quattrocento Sans"/>
                <a:sym typeface="Quattrocento Sans"/>
              </a:rPr>
              <a:t>Why do we care?</a:t>
            </a:r>
            <a:endParaRPr sz="1800"/>
          </a:p>
          <a:p>
            <a:pPr marL="265176" marR="0" lvl="1" indent="-137159" algn="l" rtl="0">
              <a:lnSpc>
                <a:spcPct val="90000"/>
              </a:lnSpc>
              <a:spcBef>
                <a:spcPts val="400"/>
              </a:spcBef>
              <a:spcAft>
                <a:spcPts val="0"/>
              </a:spcAft>
              <a:buClr>
                <a:srgbClr val="B6A479"/>
              </a:buClr>
              <a:buSzPts val="1800"/>
              <a:buFont typeface="Quattrocento Sans"/>
              <a:buChar char="-"/>
            </a:pPr>
            <a:r>
              <a:rPr lang="en-US" sz="1800" b="0" i="0" u="none" strike="noStrike" cap="none">
                <a:solidFill>
                  <a:schemeClr val="dk1"/>
                </a:solidFill>
                <a:latin typeface="Quattrocento Sans"/>
                <a:ea typeface="Quattrocento Sans"/>
                <a:cs typeface="Quattrocento Sans"/>
                <a:sym typeface="Quattrocento Sans"/>
              </a:rPr>
              <a:t>“data exploration” Client code will want to sort by multiple features and “break ties” with secondary features</a:t>
            </a:r>
            <a:endParaRPr sz="1800"/>
          </a:p>
        </p:txBody>
      </p:sp>
      <p:sp>
        <p:nvSpPr>
          <p:cNvPr id="173" name="Google Shape;173;p23"/>
          <p:cNvSpPr/>
          <p:nvPr/>
        </p:nvSpPr>
        <p:spPr>
          <a:xfrm>
            <a:off x="575251" y="5163625"/>
            <a:ext cx="45351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0" i="0" u="none" strike="noStrike" cap="none">
                <a:solidFill>
                  <a:schemeClr val="dk1"/>
                </a:solidFill>
                <a:latin typeface="Calibri"/>
                <a:ea typeface="Calibri"/>
                <a:cs typeface="Calibri"/>
                <a:sym typeface="Calibri"/>
              </a:rPr>
              <a:t>[</a:t>
            </a:r>
            <a:r>
              <a:rPr lang="en-US" sz="1700" b="1" i="0" u="none" strike="noStrike" cap="none">
                <a:solidFill>
                  <a:srgbClr val="00B050"/>
                </a:solidFill>
                <a:latin typeface="Calibri"/>
                <a:ea typeface="Calibri"/>
                <a:cs typeface="Calibri"/>
                <a:sym typeface="Calibri"/>
              </a:rPr>
              <a:t>(8, “fox”)</a:t>
            </a:r>
            <a:r>
              <a:rPr lang="en-US" sz="1700" b="0" i="0" u="none" strike="noStrike" cap="none">
                <a:solidFill>
                  <a:schemeClr val="dk1"/>
                </a:solidFill>
                <a:latin typeface="Calibri"/>
                <a:ea typeface="Calibri"/>
                <a:cs typeface="Calibri"/>
                <a:sym typeface="Calibri"/>
              </a:rPr>
              <a:t>, (9, “dog”), (4, “wolf”), </a:t>
            </a:r>
            <a:r>
              <a:rPr lang="en-US" sz="1700" b="1" i="0" u="none" strike="noStrike" cap="none">
                <a:solidFill>
                  <a:srgbClr val="FF0000"/>
                </a:solidFill>
                <a:latin typeface="Calibri"/>
                <a:ea typeface="Calibri"/>
                <a:cs typeface="Calibri"/>
                <a:sym typeface="Calibri"/>
              </a:rPr>
              <a:t>(8, “cow”)</a:t>
            </a:r>
            <a:r>
              <a:rPr lang="en-US" sz="1700" b="0" i="0" u="none" strike="noStrike" cap="none">
                <a:solidFill>
                  <a:schemeClr val="dk1"/>
                </a:solidFill>
                <a:latin typeface="Calibri"/>
                <a:ea typeface="Calibri"/>
                <a:cs typeface="Calibri"/>
                <a:sym typeface="Calibri"/>
              </a:rPr>
              <a:t>]</a:t>
            </a:r>
            <a:endParaRPr sz="1300"/>
          </a:p>
        </p:txBody>
      </p:sp>
      <p:sp>
        <p:nvSpPr>
          <p:cNvPr id="174" name="Google Shape;174;p23"/>
          <p:cNvSpPr/>
          <p:nvPr/>
        </p:nvSpPr>
        <p:spPr>
          <a:xfrm>
            <a:off x="575238" y="5562132"/>
            <a:ext cx="4404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Calibri"/>
                <a:ea typeface="Calibri"/>
                <a:cs typeface="Calibri"/>
                <a:sym typeface="Calibri"/>
              </a:rPr>
              <a:t>[(4, “wolf”), </a:t>
            </a:r>
            <a:r>
              <a:rPr lang="en-US" sz="1700" b="1">
                <a:solidFill>
                  <a:srgbClr val="00B050"/>
                </a:solidFill>
                <a:latin typeface="Calibri"/>
                <a:ea typeface="Calibri"/>
                <a:cs typeface="Calibri"/>
                <a:sym typeface="Calibri"/>
              </a:rPr>
              <a:t>(8, “fox”)</a:t>
            </a:r>
            <a:r>
              <a:rPr lang="en-US" sz="1700">
                <a:solidFill>
                  <a:schemeClr val="dk1"/>
                </a:solidFill>
                <a:latin typeface="Calibri"/>
                <a:ea typeface="Calibri"/>
                <a:cs typeface="Calibri"/>
                <a:sym typeface="Calibri"/>
              </a:rPr>
              <a:t>, </a:t>
            </a:r>
            <a:r>
              <a:rPr lang="en-US" sz="1700" b="1">
                <a:solidFill>
                  <a:srgbClr val="FF0000"/>
                </a:solidFill>
                <a:latin typeface="Calibri"/>
                <a:ea typeface="Calibri"/>
                <a:cs typeface="Calibri"/>
                <a:sym typeface="Calibri"/>
              </a:rPr>
              <a:t>(8, “cow”)</a:t>
            </a:r>
            <a:r>
              <a:rPr lang="en-US" sz="1700">
                <a:solidFill>
                  <a:schemeClr val="dk1"/>
                </a:solidFill>
                <a:latin typeface="Calibri"/>
                <a:ea typeface="Calibri"/>
                <a:cs typeface="Calibri"/>
                <a:sym typeface="Calibri"/>
              </a:rPr>
              <a:t>,</a:t>
            </a:r>
            <a:r>
              <a:rPr lang="en-US" sz="1700" b="1">
                <a:solidFill>
                  <a:srgbClr val="FF0000"/>
                </a:solidFill>
                <a:latin typeface="Calibri"/>
                <a:ea typeface="Calibri"/>
                <a:cs typeface="Calibri"/>
                <a:sym typeface="Calibri"/>
              </a:rPr>
              <a:t> </a:t>
            </a:r>
            <a:r>
              <a:rPr lang="en-US" sz="1700">
                <a:solidFill>
                  <a:schemeClr val="dk1"/>
                </a:solidFill>
                <a:latin typeface="Calibri"/>
                <a:ea typeface="Calibri"/>
                <a:cs typeface="Calibri"/>
                <a:sym typeface="Calibri"/>
              </a:rPr>
              <a:t>(9, “dog”)]</a:t>
            </a:r>
            <a:endParaRPr sz="1300"/>
          </a:p>
        </p:txBody>
      </p:sp>
      <p:sp>
        <p:nvSpPr>
          <p:cNvPr id="175" name="Google Shape;175;p23"/>
          <p:cNvSpPr/>
          <p:nvPr/>
        </p:nvSpPr>
        <p:spPr>
          <a:xfrm>
            <a:off x="575238" y="6014276"/>
            <a:ext cx="4404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Calibri"/>
                <a:ea typeface="Calibri"/>
                <a:cs typeface="Calibri"/>
                <a:sym typeface="Calibri"/>
              </a:rPr>
              <a:t>[(4, “wolf”), </a:t>
            </a:r>
            <a:r>
              <a:rPr lang="en-US" sz="1700" b="1">
                <a:solidFill>
                  <a:srgbClr val="FF0000"/>
                </a:solidFill>
                <a:latin typeface="Calibri"/>
                <a:ea typeface="Calibri"/>
                <a:cs typeface="Calibri"/>
                <a:sym typeface="Calibri"/>
              </a:rPr>
              <a:t>(8, “cow”)</a:t>
            </a:r>
            <a:r>
              <a:rPr lang="en-US" sz="1700">
                <a:solidFill>
                  <a:schemeClr val="dk1"/>
                </a:solidFill>
                <a:latin typeface="Calibri"/>
                <a:ea typeface="Calibri"/>
                <a:cs typeface="Calibri"/>
                <a:sym typeface="Calibri"/>
              </a:rPr>
              <a:t>,</a:t>
            </a:r>
            <a:r>
              <a:rPr lang="en-US" sz="1700" b="1">
                <a:solidFill>
                  <a:srgbClr val="FF0000"/>
                </a:solidFill>
                <a:latin typeface="Calibri"/>
                <a:ea typeface="Calibri"/>
                <a:cs typeface="Calibri"/>
                <a:sym typeface="Calibri"/>
              </a:rPr>
              <a:t> </a:t>
            </a:r>
            <a:r>
              <a:rPr lang="en-US" sz="1700" b="1">
                <a:solidFill>
                  <a:srgbClr val="00B050"/>
                </a:solidFill>
                <a:latin typeface="Calibri"/>
                <a:ea typeface="Calibri"/>
                <a:cs typeface="Calibri"/>
                <a:sym typeface="Calibri"/>
              </a:rPr>
              <a:t>(8, “fox”)</a:t>
            </a:r>
            <a:r>
              <a:rPr lang="en-US" sz="1700">
                <a:solidFill>
                  <a:schemeClr val="dk1"/>
                </a:solidFill>
                <a:latin typeface="Calibri"/>
                <a:ea typeface="Calibri"/>
                <a:cs typeface="Calibri"/>
                <a:sym typeface="Calibri"/>
              </a:rPr>
              <a:t>, (9, “dog”)]</a:t>
            </a:r>
            <a:endParaRPr sz="1300"/>
          </a:p>
        </p:txBody>
      </p:sp>
      <p:sp>
        <p:nvSpPr>
          <p:cNvPr id="176" name="Google Shape;176;p23"/>
          <p:cNvSpPr txBox="1"/>
          <p:nvPr/>
        </p:nvSpPr>
        <p:spPr>
          <a:xfrm>
            <a:off x="4865799" y="5562125"/>
            <a:ext cx="2976000" cy="354000"/>
          </a:xfrm>
          <a:prstGeom prst="rect">
            <a:avLst/>
          </a:prstGeom>
          <a:noFill/>
          <a:ln w="9525" cap="flat" cmpd="sng">
            <a:solidFill>
              <a:srgbClr val="00B05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chemeClr val="dk1"/>
                </a:solidFill>
                <a:latin typeface="Calibri"/>
                <a:ea typeface="Calibri"/>
                <a:cs typeface="Calibri"/>
                <a:sym typeface="Calibri"/>
              </a:rPr>
              <a:t>Stable - fox remains before cow</a:t>
            </a:r>
            <a:endParaRPr sz="1300"/>
          </a:p>
        </p:txBody>
      </p:sp>
      <p:sp>
        <p:nvSpPr>
          <p:cNvPr id="177" name="Google Shape;177;p23"/>
          <p:cNvSpPr txBox="1"/>
          <p:nvPr/>
        </p:nvSpPr>
        <p:spPr>
          <a:xfrm>
            <a:off x="4865800" y="6019825"/>
            <a:ext cx="965100" cy="354000"/>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chemeClr val="dk1"/>
                </a:solidFill>
                <a:latin typeface="Calibri"/>
                <a:ea typeface="Calibri"/>
                <a:cs typeface="Calibri"/>
                <a:sym typeface="Calibri"/>
              </a:rPr>
              <a:t>Unstable </a:t>
            </a:r>
            <a:endParaRPr sz="1300"/>
          </a:p>
        </p:txBody>
      </p:sp>
      <p:sp>
        <p:nvSpPr>
          <p:cNvPr id="179" name="Google Shape;179;p23"/>
          <p:cNvSpPr txBox="1"/>
          <p:nvPr/>
        </p:nvSpPr>
        <p:spPr>
          <a:xfrm>
            <a:off x="575225" y="1278175"/>
            <a:ext cx="7470000" cy="1677600"/>
          </a:xfrm>
          <a:prstGeom prst="rect">
            <a:avLst/>
          </a:prstGeom>
          <a:noFill/>
          <a:ln w="19050" cap="flat" cmpd="sng">
            <a:solidFill>
              <a:srgbClr val="B6A479"/>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In-place sort</a:t>
            </a:r>
            <a:endParaRPr sz="1800">
              <a:latin typeface="Quattrocento Sans"/>
              <a:ea typeface="Quattrocento Sans"/>
              <a:cs typeface="Quattrocento Sans"/>
              <a:sym typeface="Quattrocento Sans"/>
            </a:endParaRPr>
          </a:p>
          <a:p>
            <a:pPr marL="0" lvl="0" indent="0" algn="l" rtl="0">
              <a:spcBef>
                <a:spcPts val="1000"/>
              </a:spcBef>
              <a:spcAft>
                <a:spcPts val="0"/>
              </a:spcAft>
              <a:buNone/>
            </a:pPr>
            <a:r>
              <a:rPr lang="en-US" sz="1800">
                <a:latin typeface="Quattrocento Sans"/>
                <a:ea typeface="Quattrocento Sans"/>
                <a:cs typeface="Quattrocento Sans"/>
                <a:sym typeface="Quattrocento Sans"/>
              </a:rPr>
              <a:t>A sorting algorithm is in-place if it allocates O(1) extra memory</a:t>
            </a:r>
            <a:endParaRPr sz="1800">
              <a:latin typeface="Quattrocento Sans"/>
              <a:ea typeface="Quattrocento Sans"/>
              <a:cs typeface="Quattrocento Sans"/>
              <a:sym typeface="Quattrocento Sans"/>
            </a:endParaRPr>
          </a:p>
          <a:p>
            <a:pPr marL="0" lvl="0" indent="0" algn="l" rtl="0">
              <a:spcBef>
                <a:spcPts val="1000"/>
              </a:spcBef>
              <a:spcAft>
                <a:spcPts val="0"/>
              </a:spcAft>
              <a:buNone/>
            </a:pPr>
            <a:r>
              <a:rPr lang="en-US" sz="1800">
                <a:latin typeface="Quattrocento Sans"/>
                <a:ea typeface="Quattrocento Sans"/>
                <a:cs typeface="Quattrocento Sans"/>
                <a:sym typeface="Quattrocento Sans"/>
              </a:rPr>
              <a:t>Modifies input array (can’t copy data into new array)</a:t>
            </a:r>
            <a:endParaRPr sz="1800">
              <a:latin typeface="Quattrocento Sans"/>
              <a:ea typeface="Quattrocento Sans"/>
              <a:cs typeface="Quattrocento Sans"/>
              <a:sym typeface="Quattrocento Sans"/>
            </a:endParaRPr>
          </a:p>
          <a:p>
            <a:pPr marL="0" lvl="0" indent="0" algn="l" rtl="0">
              <a:spcBef>
                <a:spcPts val="1000"/>
              </a:spcBef>
              <a:spcAft>
                <a:spcPts val="0"/>
              </a:spcAft>
              <a:buNone/>
            </a:pPr>
            <a:r>
              <a:rPr lang="en-US" sz="1800">
                <a:latin typeface="Quattrocento Sans"/>
                <a:ea typeface="Quattrocento Sans"/>
                <a:cs typeface="Quattrocento Sans"/>
                <a:sym typeface="Quattrocento Sans"/>
              </a:rPr>
              <a:t>Useful to minimize memory usage</a:t>
            </a:r>
            <a:endParaRPr sz="1800">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animEffect transition="in" filter="fade">
                                      <p:cBhvr>
                                        <p:cTn id="7" dur="500"/>
                                        <p:tgtEl>
                                          <p:spTgt spid="1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3"/>
                                        </p:tgtEl>
                                        <p:attrNameLst>
                                          <p:attrName>style.visibility</p:attrName>
                                        </p:attrNameLst>
                                      </p:cBhvr>
                                      <p:to>
                                        <p:strVal val="visible"/>
                                      </p:to>
                                    </p:set>
                                    <p:animEffect transition="in" filter="fade">
                                      <p:cBhvr>
                                        <p:cTn id="12" dur="500"/>
                                        <p:tgtEl>
                                          <p:spTgt spid="17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4"/>
                                        </p:tgtEl>
                                        <p:attrNameLst>
                                          <p:attrName>style.visibility</p:attrName>
                                        </p:attrNameLst>
                                      </p:cBhvr>
                                      <p:to>
                                        <p:strVal val="visible"/>
                                      </p:to>
                                    </p:set>
                                    <p:animEffect transition="in" filter="fade">
                                      <p:cBhvr>
                                        <p:cTn id="17" dur="500"/>
                                        <p:tgtEl>
                                          <p:spTgt spid="17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5"/>
                                        </p:tgtEl>
                                        <p:attrNameLst>
                                          <p:attrName>style.visibility</p:attrName>
                                        </p:attrNameLst>
                                      </p:cBhvr>
                                      <p:to>
                                        <p:strVal val="visible"/>
                                      </p:to>
                                    </p:set>
                                    <p:animEffect transition="in" filter="fade">
                                      <p:cBhvr>
                                        <p:cTn id="22" dur="500"/>
                                        <p:tgtEl>
                                          <p:spTgt spid="17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6"/>
                                        </p:tgtEl>
                                        <p:attrNameLst>
                                          <p:attrName>style.visibility</p:attrName>
                                        </p:attrNameLst>
                                      </p:cBhvr>
                                      <p:to>
                                        <p:strVal val="visible"/>
                                      </p:to>
                                    </p:set>
                                    <p:animEffect transition="in" filter="fade">
                                      <p:cBhvr>
                                        <p:cTn id="27" dur="500"/>
                                        <p:tgtEl>
                                          <p:spTgt spid="17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7"/>
                                        </p:tgtEl>
                                        <p:attrNameLst>
                                          <p:attrName>style.visibility</p:attrName>
                                        </p:attrNameLst>
                                      </p:cBhvr>
                                      <p:to>
                                        <p:strVal val="visible"/>
                                      </p:to>
                                    </p:set>
                                    <p:animEffect transition="in" filter="fade">
                                      <p:cBhvr>
                                        <p:cTn id="32"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7"/>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Principle 1</a:t>
            </a:r>
            <a:endParaRPr/>
          </a:p>
        </p:txBody>
      </p:sp>
      <p:sp>
        <p:nvSpPr>
          <p:cNvPr id="203" name="Google Shape;203;p27"/>
          <p:cNvSpPr txBox="1"/>
          <p:nvPr/>
        </p:nvSpPr>
        <p:spPr>
          <a:xfrm>
            <a:off x="744650" y="1278175"/>
            <a:ext cx="11264100" cy="243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a:latin typeface="Quattrocento Sans"/>
                <a:ea typeface="Quattrocento Sans"/>
                <a:cs typeface="Quattrocento Sans"/>
                <a:sym typeface="Quattrocento Sans"/>
              </a:rPr>
              <a:t>Invariants/Iterative improvement</a:t>
            </a:r>
            <a:endParaRPr sz="2500">
              <a:latin typeface="Quattrocento Sans"/>
              <a:ea typeface="Quattrocento Sans"/>
              <a:cs typeface="Quattrocento Sans"/>
              <a:sym typeface="Quattrocento Sans"/>
            </a:endParaRPr>
          </a:p>
          <a:p>
            <a:pPr marL="457200" lvl="0" indent="-361950" algn="l" rtl="0">
              <a:spcBef>
                <a:spcPts val="0"/>
              </a:spcBef>
              <a:spcAft>
                <a:spcPts val="0"/>
              </a:spcAft>
              <a:buClr>
                <a:srgbClr val="4C3282"/>
              </a:buClr>
              <a:buSzPts val="2100"/>
              <a:buFont typeface="Quattrocento Sans"/>
              <a:buChar char="●"/>
            </a:pPr>
            <a:r>
              <a:rPr lang="en-US" sz="2100">
                <a:latin typeface="Quattrocento Sans"/>
                <a:ea typeface="Quattrocento Sans"/>
                <a:cs typeface="Quattrocento Sans"/>
                <a:sym typeface="Quattrocento Sans"/>
              </a:rPr>
              <a:t>Step-by-step, make one more part of the input your desired output</a:t>
            </a:r>
            <a:endParaRPr sz="2100">
              <a:latin typeface="Quattrocento Sans"/>
              <a:ea typeface="Quattrocento Sans"/>
              <a:cs typeface="Quattrocento Sans"/>
              <a:sym typeface="Quattrocento Sans"/>
            </a:endParaRPr>
          </a:p>
          <a:p>
            <a:pPr marL="0" lvl="0" indent="0" algn="l" rtl="0">
              <a:spcBef>
                <a:spcPts val="0"/>
              </a:spcBef>
              <a:spcAft>
                <a:spcPts val="0"/>
              </a:spcAft>
              <a:buNone/>
            </a:pPr>
            <a:endParaRPr sz="2500">
              <a:latin typeface="Quattrocento Sans"/>
              <a:ea typeface="Quattrocento Sans"/>
              <a:cs typeface="Quattrocento Sans"/>
              <a:sym typeface="Quattrocento Sans"/>
            </a:endParaRPr>
          </a:p>
          <a:p>
            <a:pPr marL="0" lvl="0" indent="0" algn="l" rtl="0">
              <a:spcBef>
                <a:spcPts val="0"/>
              </a:spcBef>
              <a:spcAft>
                <a:spcPts val="0"/>
              </a:spcAft>
              <a:buNone/>
            </a:pPr>
            <a:r>
              <a:rPr lang="en-US" sz="2500">
                <a:latin typeface="Quattrocento Sans"/>
                <a:ea typeface="Quattrocento Sans"/>
                <a:cs typeface="Quattrocento Sans"/>
                <a:sym typeface="Quattrocento Sans"/>
              </a:rPr>
              <a:t>We’ll write iterative algorithms to satisfy the following invariant:</a:t>
            </a:r>
            <a:endParaRPr sz="2500">
              <a:latin typeface="Quattrocento Sans"/>
              <a:ea typeface="Quattrocento Sans"/>
              <a:cs typeface="Quattrocento Sans"/>
              <a:sym typeface="Quattrocento Sans"/>
            </a:endParaRPr>
          </a:p>
          <a:p>
            <a:pPr marL="0" lvl="0" indent="0" algn="l" rtl="0">
              <a:spcBef>
                <a:spcPts val="0"/>
              </a:spcBef>
              <a:spcAft>
                <a:spcPts val="0"/>
              </a:spcAft>
              <a:buNone/>
            </a:pPr>
            <a:endParaRPr sz="2500">
              <a:latin typeface="Quattrocento Sans"/>
              <a:ea typeface="Quattrocento Sans"/>
              <a:cs typeface="Quattrocento Sans"/>
              <a:sym typeface="Quattrocento Sans"/>
            </a:endParaRPr>
          </a:p>
          <a:p>
            <a:pPr marL="0" lvl="0" indent="0" algn="l" rtl="0">
              <a:spcBef>
                <a:spcPts val="0"/>
              </a:spcBef>
              <a:spcAft>
                <a:spcPts val="0"/>
              </a:spcAft>
              <a:buNone/>
            </a:pPr>
            <a:r>
              <a:rPr lang="en-US" sz="2500">
                <a:latin typeface="Quattrocento Sans"/>
                <a:ea typeface="Quattrocento Sans"/>
                <a:cs typeface="Quattrocento Sans"/>
                <a:sym typeface="Quattrocento Sans"/>
              </a:rPr>
              <a:t>After </a:t>
            </a:r>
            <a:r>
              <a:rPr lang="en-US" sz="2500" i="1">
                <a:latin typeface="Quattrocento Sans"/>
                <a:ea typeface="Quattrocento Sans"/>
                <a:cs typeface="Quattrocento Sans"/>
                <a:sym typeface="Quattrocento Sans"/>
              </a:rPr>
              <a:t>k</a:t>
            </a:r>
            <a:r>
              <a:rPr lang="en-US" sz="2500">
                <a:latin typeface="Quattrocento Sans"/>
                <a:ea typeface="Quattrocento Sans"/>
                <a:cs typeface="Quattrocento Sans"/>
                <a:sym typeface="Quattrocento Sans"/>
              </a:rPr>
              <a:t> iterations of the loop, the first </a:t>
            </a:r>
            <a:r>
              <a:rPr lang="en-US" sz="2500" i="1">
                <a:latin typeface="Quattrocento Sans"/>
                <a:ea typeface="Quattrocento Sans"/>
                <a:cs typeface="Quattrocento Sans"/>
                <a:sym typeface="Quattrocento Sans"/>
              </a:rPr>
              <a:t>k</a:t>
            </a:r>
            <a:r>
              <a:rPr lang="en-US" sz="2500">
                <a:latin typeface="Quattrocento Sans"/>
                <a:ea typeface="Quattrocento Sans"/>
                <a:cs typeface="Quattrocento Sans"/>
                <a:sym typeface="Quattrocento Sans"/>
              </a:rPr>
              <a:t> elements of the array will be sorted.</a:t>
            </a:r>
            <a:endParaRPr sz="2500">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8"/>
          <p:cNvSpPr txBox="1"/>
          <p:nvPr/>
        </p:nvSpPr>
        <p:spPr>
          <a:xfrm>
            <a:off x="1870000" y="2677300"/>
            <a:ext cx="7257600" cy="45099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Intro to Sorting</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0C0C0C"/>
                </a:solidFill>
                <a:highlight>
                  <a:srgbClr val="FFFFFF"/>
                </a:highlight>
                <a:latin typeface="Quattrocento Sans"/>
                <a:ea typeface="Quattrocento Sans"/>
                <a:cs typeface="Quattrocento Sans"/>
                <a:sym typeface="Quattrocento Sans"/>
              </a:rPr>
              <a:t>Insertion Sort</a:t>
            </a:r>
            <a:endParaRPr sz="3500">
              <a:solidFill>
                <a:srgbClr val="0C0C0C"/>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Clr>
                <a:schemeClr val="dk1"/>
              </a:buClr>
              <a:buSzPts val="1100"/>
              <a:buFont typeface="Arial"/>
              <a:buNone/>
            </a:pPr>
            <a:r>
              <a:rPr lang="en-US" sz="3500">
                <a:solidFill>
                  <a:srgbClr val="888888"/>
                </a:solidFill>
                <a:highlight>
                  <a:schemeClr val="lt1"/>
                </a:highlight>
                <a:latin typeface="Quattrocento Sans"/>
                <a:ea typeface="Quattrocento Sans"/>
                <a:cs typeface="Quattrocento Sans"/>
                <a:sym typeface="Quattrocento Sans"/>
              </a:rPr>
              <a:t>Selection Sort</a:t>
            </a:r>
            <a:endParaRPr sz="3500">
              <a:solidFill>
                <a:srgbClr val="0C0C0C"/>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Merge Sort </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Quick Sort</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9"/>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Insertion Sort</a:t>
            </a:r>
            <a:endParaRPr/>
          </a:p>
        </p:txBody>
      </p:sp>
      <p:graphicFrame>
        <p:nvGraphicFramePr>
          <p:cNvPr id="214" name="Google Shape;214;p29"/>
          <p:cNvGraphicFramePr/>
          <p:nvPr/>
        </p:nvGraphicFramePr>
        <p:xfrm>
          <a:off x="1160928" y="1475460"/>
          <a:ext cx="100797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dirty="0">
                          <a:solidFill>
                            <a:schemeClr val="dk1"/>
                          </a:solidFill>
                          <a:latin typeface="Consolas"/>
                          <a:ea typeface="Consolas"/>
                          <a:cs typeface="Consolas"/>
                          <a:sym typeface="Consolas"/>
                        </a:rPr>
                        <a:t>10</a:t>
                      </a:r>
                      <a:endParaRPr dirty="0">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dirty="0">
                          <a:solidFill>
                            <a:schemeClr val="dk1"/>
                          </a:solidFill>
                          <a:latin typeface="Consolas"/>
                          <a:ea typeface="Consolas"/>
                          <a:cs typeface="Consolas"/>
                          <a:sym typeface="Consolas"/>
                        </a:rPr>
                        <a:t>8</a:t>
                      </a:r>
                      <a:endParaRPr dirty="0">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215" name="Google Shape;215;p29"/>
          <p:cNvSpPr/>
          <p:nvPr/>
        </p:nvSpPr>
        <p:spPr>
          <a:xfrm rot="-5400000">
            <a:off x="3005680" y="483694"/>
            <a:ext cx="338260" cy="4027759"/>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16" name="Google Shape;216;p29"/>
          <p:cNvSpPr/>
          <p:nvPr/>
        </p:nvSpPr>
        <p:spPr>
          <a:xfrm rot="-5400000">
            <a:off x="8551553" y="-22345"/>
            <a:ext cx="338260" cy="5039835"/>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17" name="Google Shape;217;p29"/>
          <p:cNvSpPr/>
          <p:nvPr/>
        </p:nvSpPr>
        <p:spPr>
          <a:xfrm rot="10800000">
            <a:off x="5550193" y="2328441"/>
            <a:ext cx="318976" cy="563526"/>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18" name="Google Shape;218;p29"/>
          <p:cNvSpPr txBox="1"/>
          <p:nvPr/>
        </p:nvSpPr>
        <p:spPr>
          <a:xfrm>
            <a:off x="2452548" y="2778000"/>
            <a:ext cx="1701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Sorted Items</a:t>
            </a:r>
            <a:endParaRPr>
              <a:latin typeface="Quattrocento Sans"/>
              <a:ea typeface="Quattrocento Sans"/>
              <a:cs typeface="Quattrocento Sans"/>
              <a:sym typeface="Quattrocento Sans"/>
            </a:endParaRPr>
          </a:p>
        </p:txBody>
      </p:sp>
      <p:sp>
        <p:nvSpPr>
          <p:cNvPr id="219" name="Google Shape;219;p29"/>
          <p:cNvSpPr txBox="1"/>
          <p:nvPr/>
        </p:nvSpPr>
        <p:spPr>
          <a:xfrm>
            <a:off x="7870201" y="2772925"/>
            <a:ext cx="2038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Unsorted Items</a:t>
            </a:r>
            <a:endParaRPr>
              <a:latin typeface="Quattrocento Sans"/>
              <a:ea typeface="Quattrocento Sans"/>
              <a:cs typeface="Quattrocento Sans"/>
              <a:sym typeface="Quattrocento Sans"/>
            </a:endParaRPr>
          </a:p>
        </p:txBody>
      </p:sp>
      <p:sp>
        <p:nvSpPr>
          <p:cNvPr id="220" name="Google Shape;220;p29"/>
          <p:cNvSpPr txBox="1"/>
          <p:nvPr/>
        </p:nvSpPr>
        <p:spPr>
          <a:xfrm>
            <a:off x="4993773" y="2891975"/>
            <a:ext cx="2038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Current Item</a:t>
            </a:r>
            <a:endParaRPr>
              <a:latin typeface="Quattrocento Sans"/>
              <a:ea typeface="Quattrocento Sans"/>
              <a:cs typeface="Quattrocento Sans"/>
              <a:sym typeface="Quattrocento Sans"/>
            </a:endParaRPr>
          </a:p>
        </p:txBody>
      </p:sp>
      <p:graphicFrame>
        <p:nvGraphicFramePr>
          <p:cNvPr id="221" name="Google Shape;221;p29"/>
          <p:cNvGraphicFramePr/>
          <p:nvPr/>
        </p:nvGraphicFramePr>
        <p:xfrm>
          <a:off x="1160930" y="3283085"/>
          <a:ext cx="100797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222" name="Google Shape;222;p29"/>
          <p:cNvSpPr/>
          <p:nvPr/>
        </p:nvSpPr>
        <p:spPr>
          <a:xfrm rot="-5400000">
            <a:off x="3511720" y="1785282"/>
            <a:ext cx="338260" cy="5039834"/>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23" name="Google Shape;223;p29"/>
          <p:cNvSpPr/>
          <p:nvPr/>
        </p:nvSpPr>
        <p:spPr>
          <a:xfrm rot="-5400000">
            <a:off x="9066242" y="2299966"/>
            <a:ext cx="338260" cy="4010463"/>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24" name="Google Shape;224;p29"/>
          <p:cNvSpPr/>
          <p:nvPr/>
        </p:nvSpPr>
        <p:spPr>
          <a:xfrm rot="10800000">
            <a:off x="6544369" y="4149043"/>
            <a:ext cx="318900" cy="563400"/>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25" name="Google Shape;225;p29"/>
          <p:cNvSpPr txBox="1"/>
          <p:nvPr/>
        </p:nvSpPr>
        <p:spPr>
          <a:xfrm>
            <a:off x="2989275" y="4514925"/>
            <a:ext cx="1701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Sorted Items</a:t>
            </a:r>
            <a:endParaRPr>
              <a:latin typeface="Quattrocento Sans"/>
              <a:ea typeface="Quattrocento Sans"/>
              <a:cs typeface="Quattrocento Sans"/>
              <a:sym typeface="Quattrocento Sans"/>
            </a:endParaRPr>
          </a:p>
        </p:txBody>
      </p:sp>
      <p:sp>
        <p:nvSpPr>
          <p:cNvPr id="226" name="Google Shape;226;p29"/>
          <p:cNvSpPr txBox="1"/>
          <p:nvPr/>
        </p:nvSpPr>
        <p:spPr>
          <a:xfrm>
            <a:off x="8384874" y="4514925"/>
            <a:ext cx="1968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Unsorted Items</a:t>
            </a:r>
            <a:endParaRPr>
              <a:latin typeface="Quattrocento Sans"/>
              <a:ea typeface="Quattrocento Sans"/>
              <a:cs typeface="Quattrocento Sans"/>
              <a:sym typeface="Quattrocento Sans"/>
            </a:endParaRPr>
          </a:p>
        </p:txBody>
      </p:sp>
      <p:sp>
        <p:nvSpPr>
          <p:cNvPr id="227" name="Google Shape;227;p29"/>
          <p:cNvSpPr txBox="1"/>
          <p:nvPr/>
        </p:nvSpPr>
        <p:spPr>
          <a:xfrm>
            <a:off x="5987873" y="4712450"/>
            <a:ext cx="2038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Current Item</a:t>
            </a:r>
            <a:endParaRPr>
              <a:latin typeface="Quattrocento Sans"/>
              <a:ea typeface="Quattrocento Sans"/>
              <a:cs typeface="Quattrocento Sans"/>
              <a:sym typeface="Quattrocento Sans"/>
            </a:endParaRPr>
          </a:p>
        </p:txBody>
      </p:sp>
      <p:sp>
        <p:nvSpPr>
          <p:cNvPr id="228" name="Google Shape;228;p29"/>
          <p:cNvSpPr/>
          <p:nvPr/>
        </p:nvSpPr>
        <p:spPr>
          <a:xfrm rot="10800000">
            <a:off x="3157867" y="1024932"/>
            <a:ext cx="2551814" cy="423574"/>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229" name="Google Shape;229;p29"/>
          <p:cNvGraphicFramePr/>
          <p:nvPr/>
        </p:nvGraphicFramePr>
        <p:xfrm>
          <a:off x="1160928" y="5111015"/>
          <a:ext cx="100797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230" name="Google Shape;230;p29"/>
          <p:cNvSpPr/>
          <p:nvPr/>
        </p:nvSpPr>
        <p:spPr>
          <a:xfrm rot="-5400000">
            <a:off x="4026405" y="3098524"/>
            <a:ext cx="338260" cy="6069209"/>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31" name="Google Shape;231;p29"/>
          <p:cNvSpPr/>
          <p:nvPr/>
        </p:nvSpPr>
        <p:spPr>
          <a:xfrm rot="-5400000">
            <a:off x="9581922" y="4643577"/>
            <a:ext cx="338260" cy="2979101"/>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32" name="Google Shape;232;p29"/>
          <p:cNvSpPr/>
          <p:nvPr/>
        </p:nvSpPr>
        <p:spPr>
          <a:xfrm rot="10800000">
            <a:off x="7552019" y="5923985"/>
            <a:ext cx="318976" cy="563526"/>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33" name="Google Shape;233;p29"/>
          <p:cNvSpPr txBox="1"/>
          <p:nvPr/>
        </p:nvSpPr>
        <p:spPr>
          <a:xfrm>
            <a:off x="3473272" y="6342850"/>
            <a:ext cx="1799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Sorted Items</a:t>
            </a:r>
            <a:endParaRPr>
              <a:latin typeface="Quattrocento Sans"/>
              <a:ea typeface="Quattrocento Sans"/>
              <a:cs typeface="Quattrocento Sans"/>
              <a:sym typeface="Quattrocento Sans"/>
            </a:endParaRPr>
          </a:p>
        </p:txBody>
      </p:sp>
      <p:sp>
        <p:nvSpPr>
          <p:cNvPr id="234" name="Google Shape;234;p29"/>
          <p:cNvSpPr txBox="1"/>
          <p:nvPr/>
        </p:nvSpPr>
        <p:spPr>
          <a:xfrm>
            <a:off x="8900578" y="6342850"/>
            <a:ext cx="2137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Unsorted Items</a:t>
            </a:r>
            <a:endParaRPr>
              <a:latin typeface="Quattrocento Sans"/>
              <a:ea typeface="Quattrocento Sans"/>
              <a:cs typeface="Quattrocento Sans"/>
              <a:sym typeface="Quattrocento Sans"/>
            </a:endParaRPr>
          </a:p>
        </p:txBody>
      </p:sp>
      <p:sp>
        <p:nvSpPr>
          <p:cNvPr id="235" name="Google Shape;235;p29"/>
          <p:cNvSpPr txBox="1"/>
          <p:nvPr/>
        </p:nvSpPr>
        <p:spPr>
          <a:xfrm>
            <a:off x="6995599" y="6487500"/>
            <a:ext cx="1628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Current Item</a:t>
            </a:r>
            <a:endParaRPr>
              <a:latin typeface="Quattrocento Sans"/>
              <a:ea typeface="Quattrocento Sans"/>
              <a:cs typeface="Quattrocento Sans"/>
              <a:sym typeface="Quattrocento Sans"/>
            </a:endParaRPr>
          </a:p>
        </p:txBody>
      </p:sp>
      <p:sp>
        <p:nvSpPr>
          <p:cNvPr id="236" name="Google Shape;236;p29"/>
          <p:cNvSpPr/>
          <p:nvPr/>
        </p:nvSpPr>
        <p:spPr>
          <a:xfrm>
            <a:off x="6995606" y="191986"/>
            <a:ext cx="5078378" cy="66709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18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Insert-sort with Romanian folk dance</a:t>
            </a:r>
            <a:endParaRPr lang="en-US" sz="18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endParaRPr>
          </a:p>
          <a:p>
            <a:pPr marL="0" marR="0" lvl="0" indent="0" algn="l" rtl="0">
              <a:spcBef>
                <a:spcPts val="0"/>
              </a:spcBef>
              <a:spcAft>
                <a:spcPts val="0"/>
              </a:spcAft>
              <a:buNone/>
            </a:pPr>
            <a:r>
              <a:rPr lang="en-US" sz="18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https://www.youtube.com/watch?v=ROalU379l3U</a:t>
            </a:r>
            <a:endParaRPr sz="1800" dirty="0">
              <a:solidFill>
                <a:schemeClr val="dk1"/>
              </a:solidFill>
              <a:latin typeface="Calibri"/>
              <a:ea typeface="Calibri"/>
              <a:cs typeface="Calibri"/>
              <a:sym typeface="Calibri"/>
            </a:endParaRPr>
          </a:p>
        </p:txBody>
      </p:sp>
      <p:sp>
        <p:nvSpPr>
          <p:cNvPr id="237" name="Google Shape;237;p29"/>
          <p:cNvSpPr/>
          <p:nvPr/>
        </p:nvSpPr>
        <p:spPr>
          <a:xfrm rot="10800000">
            <a:off x="5040765" y="2269995"/>
            <a:ext cx="318976" cy="563526"/>
          </a:xfrm>
          <a:prstGeom prst="downArrow">
            <a:avLst>
              <a:gd name="adj1" fmla="val 50000"/>
              <a:gd name="adj2" fmla="val 50000"/>
            </a:avLst>
          </a:prstGeom>
          <a:solidFill>
            <a:srgbClr val="AAF391"/>
          </a:solidFill>
          <a:ln w="158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38" name="Google Shape;238;p29"/>
          <p:cNvSpPr/>
          <p:nvPr/>
        </p:nvSpPr>
        <p:spPr>
          <a:xfrm rot="10800000">
            <a:off x="6041388" y="4286258"/>
            <a:ext cx="318900" cy="563400"/>
          </a:xfrm>
          <a:prstGeom prst="downArrow">
            <a:avLst>
              <a:gd name="adj1" fmla="val 50000"/>
              <a:gd name="adj2" fmla="val 50000"/>
            </a:avLst>
          </a:prstGeom>
          <a:solidFill>
            <a:srgbClr val="AAF391"/>
          </a:solidFill>
          <a:ln w="158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39" name="Google Shape;239;p29"/>
          <p:cNvSpPr/>
          <p:nvPr/>
        </p:nvSpPr>
        <p:spPr>
          <a:xfrm rot="10800000">
            <a:off x="7032263" y="5888420"/>
            <a:ext cx="318900" cy="563400"/>
          </a:xfrm>
          <a:prstGeom prst="downArrow">
            <a:avLst>
              <a:gd name="adj1" fmla="val 50000"/>
              <a:gd name="adj2" fmla="val 50000"/>
            </a:avLst>
          </a:prstGeom>
          <a:solidFill>
            <a:srgbClr val="AAF391"/>
          </a:solidFill>
          <a:ln w="158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7"/>
                                        </p:tgtEl>
                                        <p:attrNameLst>
                                          <p:attrName>style.visibility</p:attrName>
                                        </p:attrNameLst>
                                      </p:cBhvr>
                                      <p:to>
                                        <p:strVal val="visible"/>
                                      </p:to>
                                    </p:set>
                                    <p:animEffect transition="in" filter="fade">
                                      <p:cBhvr>
                                        <p:cTn id="7" dur="500"/>
                                        <p:tgtEl>
                                          <p:spTgt spid="2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8"/>
                                        </p:tgtEl>
                                        <p:attrNameLst>
                                          <p:attrName>style.visibility</p:attrName>
                                        </p:attrNameLst>
                                      </p:cBhvr>
                                      <p:to>
                                        <p:strVal val="visible"/>
                                      </p:to>
                                    </p:set>
                                    <p:animEffect transition="in" filter="fade">
                                      <p:cBhvr>
                                        <p:cTn id="12" dur="500"/>
                                        <p:tgtEl>
                                          <p:spTgt spid="2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1"/>
                                        </p:tgtEl>
                                        <p:attrNameLst>
                                          <p:attrName>style.visibility</p:attrName>
                                        </p:attrNameLst>
                                      </p:cBhvr>
                                      <p:to>
                                        <p:strVal val="visible"/>
                                      </p:to>
                                    </p:set>
                                    <p:animEffect transition="in" filter="fade">
                                      <p:cBhvr>
                                        <p:cTn id="17" dur="500"/>
                                        <p:tgtEl>
                                          <p:spTgt spid="221"/>
                                        </p:tgtEl>
                                      </p:cBhvr>
                                    </p:animEffect>
                                  </p:childTnLst>
                                </p:cTn>
                              </p:par>
                              <p:par>
                                <p:cTn id="18" presetID="10" presetClass="entr" presetSubtype="0" fill="hold" nodeType="withEffect">
                                  <p:stCondLst>
                                    <p:cond delay="0"/>
                                  </p:stCondLst>
                                  <p:childTnLst>
                                    <p:set>
                                      <p:cBhvr>
                                        <p:cTn id="19" dur="1" fill="hold">
                                          <p:stCondLst>
                                            <p:cond delay="0"/>
                                          </p:stCondLst>
                                        </p:cTn>
                                        <p:tgtEl>
                                          <p:spTgt spid="222"/>
                                        </p:tgtEl>
                                        <p:attrNameLst>
                                          <p:attrName>style.visibility</p:attrName>
                                        </p:attrNameLst>
                                      </p:cBhvr>
                                      <p:to>
                                        <p:strVal val="visible"/>
                                      </p:to>
                                    </p:set>
                                    <p:animEffect transition="in" filter="fade">
                                      <p:cBhvr>
                                        <p:cTn id="20" dur="500"/>
                                        <p:tgtEl>
                                          <p:spTgt spid="222"/>
                                        </p:tgtEl>
                                      </p:cBhvr>
                                    </p:animEffect>
                                  </p:childTnLst>
                                </p:cTn>
                              </p:par>
                              <p:par>
                                <p:cTn id="21" presetID="10" presetClass="entr" presetSubtype="0" fill="hold" nodeType="withEffect">
                                  <p:stCondLst>
                                    <p:cond delay="0"/>
                                  </p:stCondLst>
                                  <p:childTnLst>
                                    <p:set>
                                      <p:cBhvr>
                                        <p:cTn id="22" dur="1" fill="hold">
                                          <p:stCondLst>
                                            <p:cond delay="0"/>
                                          </p:stCondLst>
                                        </p:cTn>
                                        <p:tgtEl>
                                          <p:spTgt spid="225"/>
                                        </p:tgtEl>
                                        <p:attrNameLst>
                                          <p:attrName>style.visibility</p:attrName>
                                        </p:attrNameLst>
                                      </p:cBhvr>
                                      <p:to>
                                        <p:strVal val="visible"/>
                                      </p:to>
                                    </p:set>
                                    <p:animEffect transition="in" filter="fade">
                                      <p:cBhvr>
                                        <p:cTn id="23" dur="500"/>
                                        <p:tgtEl>
                                          <p:spTgt spid="225"/>
                                        </p:tgtEl>
                                      </p:cBhvr>
                                    </p:animEffect>
                                  </p:childTnLst>
                                </p:cTn>
                              </p:par>
                              <p:par>
                                <p:cTn id="24" presetID="10" presetClass="entr" presetSubtype="0" fill="hold" nodeType="withEffect">
                                  <p:stCondLst>
                                    <p:cond delay="0"/>
                                  </p:stCondLst>
                                  <p:childTnLst>
                                    <p:set>
                                      <p:cBhvr>
                                        <p:cTn id="25" dur="1" fill="hold">
                                          <p:stCondLst>
                                            <p:cond delay="0"/>
                                          </p:stCondLst>
                                        </p:cTn>
                                        <p:tgtEl>
                                          <p:spTgt spid="223"/>
                                        </p:tgtEl>
                                        <p:attrNameLst>
                                          <p:attrName>style.visibility</p:attrName>
                                        </p:attrNameLst>
                                      </p:cBhvr>
                                      <p:to>
                                        <p:strVal val="visible"/>
                                      </p:to>
                                    </p:set>
                                    <p:animEffect transition="in" filter="fade">
                                      <p:cBhvr>
                                        <p:cTn id="26" dur="500"/>
                                        <p:tgtEl>
                                          <p:spTgt spid="223"/>
                                        </p:tgtEl>
                                      </p:cBhvr>
                                    </p:animEffect>
                                  </p:childTnLst>
                                </p:cTn>
                              </p:par>
                              <p:par>
                                <p:cTn id="27" presetID="10" presetClass="entr" presetSubtype="0" fill="hold" nodeType="withEffect">
                                  <p:stCondLst>
                                    <p:cond delay="0"/>
                                  </p:stCondLst>
                                  <p:childTnLst>
                                    <p:set>
                                      <p:cBhvr>
                                        <p:cTn id="28" dur="1" fill="hold">
                                          <p:stCondLst>
                                            <p:cond delay="0"/>
                                          </p:stCondLst>
                                        </p:cTn>
                                        <p:tgtEl>
                                          <p:spTgt spid="226"/>
                                        </p:tgtEl>
                                        <p:attrNameLst>
                                          <p:attrName>style.visibility</p:attrName>
                                        </p:attrNameLst>
                                      </p:cBhvr>
                                      <p:to>
                                        <p:strVal val="visible"/>
                                      </p:to>
                                    </p:set>
                                    <p:animEffect transition="in" filter="fade">
                                      <p:cBhvr>
                                        <p:cTn id="29" dur="500"/>
                                        <p:tgtEl>
                                          <p:spTgt spid="22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24"/>
                                        </p:tgtEl>
                                        <p:attrNameLst>
                                          <p:attrName>style.visibility</p:attrName>
                                        </p:attrNameLst>
                                      </p:cBhvr>
                                      <p:to>
                                        <p:strVal val="visible"/>
                                      </p:to>
                                    </p:set>
                                    <p:animEffect transition="in" filter="fade">
                                      <p:cBhvr>
                                        <p:cTn id="34" dur="500"/>
                                        <p:tgtEl>
                                          <p:spTgt spid="224"/>
                                        </p:tgtEl>
                                      </p:cBhvr>
                                    </p:animEffect>
                                  </p:childTnLst>
                                </p:cTn>
                              </p:par>
                              <p:par>
                                <p:cTn id="35" presetID="10" presetClass="entr" presetSubtype="0" fill="hold" nodeType="withEffect">
                                  <p:stCondLst>
                                    <p:cond delay="0"/>
                                  </p:stCondLst>
                                  <p:childTnLst>
                                    <p:set>
                                      <p:cBhvr>
                                        <p:cTn id="36" dur="1" fill="hold">
                                          <p:stCondLst>
                                            <p:cond delay="0"/>
                                          </p:stCondLst>
                                        </p:cTn>
                                        <p:tgtEl>
                                          <p:spTgt spid="227"/>
                                        </p:tgtEl>
                                        <p:attrNameLst>
                                          <p:attrName>style.visibility</p:attrName>
                                        </p:attrNameLst>
                                      </p:cBhvr>
                                      <p:to>
                                        <p:strVal val="visible"/>
                                      </p:to>
                                    </p:set>
                                    <p:animEffect transition="in" filter="fade">
                                      <p:cBhvr>
                                        <p:cTn id="37" dur="500"/>
                                        <p:tgtEl>
                                          <p:spTgt spid="2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8"/>
                                        </p:tgtEl>
                                        <p:attrNameLst>
                                          <p:attrName>style.visibility</p:attrName>
                                        </p:attrNameLst>
                                      </p:cBhvr>
                                      <p:to>
                                        <p:strVal val="visible"/>
                                      </p:to>
                                    </p:set>
                                    <p:animEffect transition="in" filter="fade">
                                      <p:cBhvr>
                                        <p:cTn id="42" dur="500"/>
                                        <p:tgtEl>
                                          <p:spTgt spid="23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9"/>
                                        </p:tgtEl>
                                        <p:attrNameLst>
                                          <p:attrName>style.visibility</p:attrName>
                                        </p:attrNameLst>
                                      </p:cBhvr>
                                      <p:to>
                                        <p:strVal val="visible"/>
                                      </p:to>
                                    </p:set>
                                    <p:animEffect transition="in" filter="fade">
                                      <p:cBhvr>
                                        <p:cTn id="47" dur="500"/>
                                        <p:tgtEl>
                                          <p:spTgt spid="229"/>
                                        </p:tgtEl>
                                      </p:cBhvr>
                                    </p:animEffect>
                                  </p:childTnLst>
                                </p:cTn>
                              </p:par>
                              <p:par>
                                <p:cTn id="48" presetID="10" presetClass="entr" presetSubtype="0" fill="hold" nodeType="withEffect">
                                  <p:stCondLst>
                                    <p:cond delay="0"/>
                                  </p:stCondLst>
                                  <p:childTnLst>
                                    <p:set>
                                      <p:cBhvr>
                                        <p:cTn id="49" dur="1" fill="hold">
                                          <p:stCondLst>
                                            <p:cond delay="0"/>
                                          </p:stCondLst>
                                        </p:cTn>
                                        <p:tgtEl>
                                          <p:spTgt spid="230"/>
                                        </p:tgtEl>
                                        <p:attrNameLst>
                                          <p:attrName>style.visibility</p:attrName>
                                        </p:attrNameLst>
                                      </p:cBhvr>
                                      <p:to>
                                        <p:strVal val="visible"/>
                                      </p:to>
                                    </p:set>
                                    <p:animEffect transition="in" filter="fade">
                                      <p:cBhvr>
                                        <p:cTn id="50" dur="500"/>
                                        <p:tgtEl>
                                          <p:spTgt spid="230"/>
                                        </p:tgtEl>
                                      </p:cBhvr>
                                    </p:animEffect>
                                  </p:childTnLst>
                                </p:cTn>
                              </p:par>
                              <p:par>
                                <p:cTn id="51" presetID="10" presetClass="entr" presetSubtype="0" fill="hold" nodeType="withEffect">
                                  <p:stCondLst>
                                    <p:cond delay="0"/>
                                  </p:stCondLst>
                                  <p:childTnLst>
                                    <p:set>
                                      <p:cBhvr>
                                        <p:cTn id="52" dur="1" fill="hold">
                                          <p:stCondLst>
                                            <p:cond delay="0"/>
                                          </p:stCondLst>
                                        </p:cTn>
                                        <p:tgtEl>
                                          <p:spTgt spid="233"/>
                                        </p:tgtEl>
                                        <p:attrNameLst>
                                          <p:attrName>style.visibility</p:attrName>
                                        </p:attrNameLst>
                                      </p:cBhvr>
                                      <p:to>
                                        <p:strVal val="visible"/>
                                      </p:to>
                                    </p:set>
                                    <p:animEffect transition="in" filter="fade">
                                      <p:cBhvr>
                                        <p:cTn id="53" dur="500"/>
                                        <p:tgtEl>
                                          <p:spTgt spid="233"/>
                                        </p:tgtEl>
                                      </p:cBhvr>
                                    </p:animEffect>
                                  </p:childTnLst>
                                </p:cTn>
                              </p:par>
                              <p:par>
                                <p:cTn id="54" presetID="10" presetClass="entr" presetSubtype="0" fill="hold" nodeType="withEffect">
                                  <p:stCondLst>
                                    <p:cond delay="0"/>
                                  </p:stCondLst>
                                  <p:childTnLst>
                                    <p:set>
                                      <p:cBhvr>
                                        <p:cTn id="55" dur="1" fill="hold">
                                          <p:stCondLst>
                                            <p:cond delay="0"/>
                                          </p:stCondLst>
                                        </p:cTn>
                                        <p:tgtEl>
                                          <p:spTgt spid="231"/>
                                        </p:tgtEl>
                                        <p:attrNameLst>
                                          <p:attrName>style.visibility</p:attrName>
                                        </p:attrNameLst>
                                      </p:cBhvr>
                                      <p:to>
                                        <p:strVal val="visible"/>
                                      </p:to>
                                    </p:set>
                                    <p:animEffect transition="in" filter="fade">
                                      <p:cBhvr>
                                        <p:cTn id="56" dur="500"/>
                                        <p:tgtEl>
                                          <p:spTgt spid="231"/>
                                        </p:tgtEl>
                                      </p:cBhvr>
                                    </p:animEffect>
                                  </p:childTnLst>
                                </p:cTn>
                              </p:par>
                              <p:par>
                                <p:cTn id="57" presetID="10" presetClass="entr" presetSubtype="0" fill="hold" nodeType="withEffect">
                                  <p:stCondLst>
                                    <p:cond delay="0"/>
                                  </p:stCondLst>
                                  <p:childTnLst>
                                    <p:set>
                                      <p:cBhvr>
                                        <p:cTn id="58" dur="1" fill="hold">
                                          <p:stCondLst>
                                            <p:cond delay="0"/>
                                          </p:stCondLst>
                                        </p:cTn>
                                        <p:tgtEl>
                                          <p:spTgt spid="234"/>
                                        </p:tgtEl>
                                        <p:attrNameLst>
                                          <p:attrName>style.visibility</p:attrName>
                                        </p:attrNameLst>
                                      </p:cBhvr>
                                      <p:to>
                                        <p:strVal val="visible"/>
                                      </p:to>
                                    </p:set>
                                    <p:animEffect transition="in" filter="fade">
                                      <p:cBhvr>
                                        <p:cTn id="59" dur="500"/>
                                        <p:tgtEl>
                                          <p:spTgt spid="234"/>
                                        </p:tgtEl>
                                      </p:cBhvr>
                                    </p:animEffect>
                                  </p:childTnLst>
                                </p:cTn>
                              </p:par>
                              <p:par>
                                <p:cTn id="60" presetID="10" presetClass="entr" presetSubtype="0" fill="hold" nodeType="withEffect">
                                  <p:stCondLst>
                                    <p:cond delay="0"/>
                                  </p:stCondLst>
                                  <p:childTnLst>
                                    <p:set>
                                      <p:cBhvr>
                                        <p:cTn id="61" dur="1" fill="hold">
                                          <p:stCondLst>
                                            <p:cond delay="0"/>
                                          </p:stCondLst>
                                        </p:cTn>
                                        <p:tgtEl>
                                          <p:spTgt spid="232"/>
                                        </p:tgtEl>
                                        <p:attrNameLst>
                                          <p:attrName>style.visibility</p:attrName>
                                        </p:attrNameLst>
                                      </p:cBhvr>
                                      <p:to>
                                        <p:strVal val="visible"/>
                                      </p:to>
                                    </p:set>
                                    <p:animEffect transition="in" filter="fade">
                                      <p:cBhvr>
                                        <p:cTn id="62" dur="500"/>
                                        <p:tgtEl>
                                          <p:spTgt spid="232"/>
                                        </p:tgtEl>
                                      </p:cBhvr>
                                    </p:animEffect>
                                  </p:childTnLst>
                                </p:cTn>
                              </p:par>
                              <p:par>
                                <p:cTn id="63" presetID="10" presetClass="entr" presetSubtype="0" fill="hold" nodeType="withEffect">
                                  <p:stCondLst>
                                    <p:cond delay="0"/>
                                  </p:stCondLst>
                                  <p:childTnLst>
                                    <p:set>
                                      <p:cBhvr>
                                        <p:cTn id="64" dur="1" fill="hold">
                                          <p:stCondLst>
                                            <p:cond delay="0"/>
                                          </p:stCondLst>
                                        </p:cTn>
                                        <p:tgtEl>
                                          <p:spTgt spid="235"/>
                                        </p:tgtEl>
                                        <p:attrNameLst>
                                          <p:attrName>style.visibility</p:attrName>
                                        </p:attrNameLst>
                                      </p:cBhvr>
                                      <p:to>
                                        <p:strVal val="visible"/>
                                      </p:to>
                                    </p:set>
                                    <p:animEffect transition="in" filter="fade">
                                      <p:cBhvr>
                                        <p:cTn id="65" dur="500"/>
                                        <p:tgtEl>
                                          <p:spTgt spid="235"/>
                                        </p:tgtEl>
                                      </p:cBhvr>
                                    </p:animEffect>
                                  </p:childTnLst>
                                </p:cTn>
                              </p:par>
                              <p:par>
                                <p:cTn id="66" presetID="10" presetClass="entr" presetSubtype="0" fill="hold" nodeType="withEffect">
                                  <p:stCondLst>
                                    <p:cond delay="0"/>
                                  </p:stCondLst>
                                  <p:childTnLst>
                                    <p:set>
                                      <p:cBhvr>
                                        <p:cTn id="67" dur="1" fill="hold">
                                          <p:stCondLst>
                                            <p:cond delay="0"/>
                                          </p:stCondLst>
                                        </p:cTn>
                                        <p:tgtEl>
                                          <p:spTgt spid="239"/>
                                        </p:tgtEl>
                                        <p:attrNameLst>
                                          <p:attrName>style.visibility</p:attrName>
                                        </p:attrNameLst>
                                      </p:cBhvr>
                                      <p:to>
                                        <p:strVal val="visible"/>
                                      </p:to>
                                    </p:set>
                                    <p:animEffect transition="in" filter="fade">
                                      <p:cBhvr>
                                        <p:cTn id="68" dur="10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ntegral">
  <a:themeElements>
    <a:clrScheme name="Custom 2">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1169</TotalTime>
  <Words>4415</Words>
  <Application>Microsoft Office PowerPoint</Application>
  <PresentationFormat>Widescreen</PresentationFormat>
  <Paragraphs>1613</Paragraphs>
  <Slides>48</Slides>
  <Notes>47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48</vt:i4>
      </vt:variant>
    </vt:vector>
  </HeadingPairs>
  <TitlesOfParts>
    <vt:vector size="62" baseType="lpstr">
      <vt:lpstr>Arial</vt:lpstr>
      <vt:lpstr>Georgia</vt:lpstr>
      <vt:lpstr>Wingdings</vt:lpstr>
      <vt:lpstr>Montserrat ExtraBold</vt:lpstr>
      <vt:lpstr>Twentieth Century</vt:lpstr>
      <vt:lpstr>Consolas</vt:lpstr>
      <vt:lpstr>Calibri</vt:lpstr>
      <vt:lpstr>Times New Roman</vt:lpstr>
      <vt:lpstr>Cambria Math</vt:lpstr>
      <vt:lpstr>Gill Sans Light</vt:lpstr>
      <vt:lpstr>Quattrocento Sans</vt:lpstr>
      <vt:lpstr>Helvetica</vt:lpstr>
      <vt:lpstr>Courier New</vt:lpstr>
      <vt:lpstr>Integral</vt:lpstr>
      <vt:lpstr>Lecture 19: Introduction to Sorting</vt:lpstr>
      <vt:lpstr>PowerPoint Presentation</vt:lpstr>
      <vt:lpstr>Warm Up</vt:lpstr>
      <vt:lpstr>PowerPoint Presentation</vt:lpstr>
      <vt:lpstr>Types of Sorts</vt:lpstr>
      <vt:lpstr>Comparing Sorting Approaches</vt:lpstr>
      <vt:lpstr>Principle 1</vt:lpstr>
      <vt:lpstr>PowerPoint Presentation</vt:lpstr>
      <vt:lpstr>Insertion Sort</vt:lpstr>
      <vt:lpstr>Insertion Sort </vt:lpstr>
      <vt:lpstr>Insertion Sort Stability</vt:lpstr>
      <vt:lpstr>PowerPoint Presentation</vt:lpstr>
      <vt:lpstr>Selection Sort</vt:lpstr>
      <vt:lpstr>Selection Sort </vt:lpstr>
      <vt:lpstr>Selection Sort Stability</vt:lpstr>
      <vt:lpstr>Principle 2: Divide and Conquer</vt:lpstr>
      <vt:lpstr>PowerPoint Presentation</vt:lpstr>
      <vt:lpstr>Merge Sort</vt:lpstr>
      <vt:lpstr>Merge Sort: Divide Step</vt:lpstr>
      <vt:lpstr>Merge Sort: Combine Step</vt:lpstr>
      <vt:lpstr>Merge Sort</vt:lpstr>
      <vt:lpstr>PowerPoint Presentation</vt:lpstr>
      <vt:lpstr>Divide and Conquer</vt:lpstr>
      <vt:lpstr>Quick Sort (v1)</vt:lpstr>
      <vt:lpstr>Quick Sort (v1): Divide Step</vt:lpstr>
      <vt:lpstr>Quick Sort (v1): Combine Step</vt:lpstr>
      <vt:lpstr>Quick Sort (v1)</vt:lpstr>
      <vt:lpstr>Can we do better?</vt:lpstr>
      <vt:lpstr>Strategies for Choosing a Pivot</vt:lpstr>
      <vt:lpstr>Quick Sort (v2: In-Place) </vt:lpstr>
      <vt:lpstr>PowerPoint Presentation</vt:lpstr>
      <vt:lpstr>Heap Sort</vt:lpstr>
      <vt:lpstr>Principle 3</vt:lpstr>
      <vt:lpstr>In Place Heap Sort</vt:lpstr>
      <vt:lpstr>In Place Heap Sort</vt:lpstr>
      <vt:lpstr>PowerPoint Presentation</vt:lpstr>
      <vt:lpstr>Bucket Sort (aka Bin Sort)</vt:lpstr>
      <vt:lpstr>Bucket Sort with Data</vt:lpstr>
      <vt:lpstr>Bucket Sort</vt:lpstr>
      <vt:lpstr>PowerPoint Presentation</vt:lpstr>
      <vt:lpstr>Moving away from comparison sorts</vt:lpstr>
      <vt:lpstr>Specialized Sorts (“Niche Sorts”)</vt:lpstr>
      <vt:lpstr>Radix Sort</vt:lpstr>
      <vt:lpstr>Radix Sort</vt:lpstr>
      <vt:lpstr>Radix Sort</vt:lpstr>
      <vt:lpstr>PowerPoint Presentation</vt:lpstr>
      <vt:lpstr>Sorting: 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Zonghua Gu</cp:lastModifiedBy>
  <cp:revision>2</cp:revision>
  <dcterms:modified xsi:type="dcterms:W3CDTF">2025-04-12T21:38:26Z</dcterms:modified>
</cp:coreProperties>
</file>