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</p:sldIdLst>
  <p:sldSz cy="6858000" cx="12192000"/>
  <p:notesSz cx="6858000" cy="9144000"/>
  <p:embeddedFontLst>
    <p:embeddedFont>
      <p:font typeface="Quattrocento Sans"/>
      <p:regular r:id="rId38"/>
      <p:bold r:id="rId39"/>
      <p:italic r:id="rId40"/>
      <p:boldItalic r:id="rId4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92891CD-5C8A-4498-BCE1-D59AB501A684}">
  <a:tblStyle styleId="{D92891CD-5C8A-4498-BCE1-D59AB501A68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7F1FA"/>
          </a:solidFill>
        </a:fill>
      </a:tcStyle>
    </a:wholeTbl>
    <a:band1H>
      <a:tcTxStyle/>
      <a:tcStyle>
        <a:fill>
          <a:solidFill>
            <a:srgbClr val="CBE2F5"/>
          </a:solidFill>
        </a:fill>
      </a:tcStyle>
    </a:band1H>
    <a:band2H>
      <a:tcTxStyle/>
    </a:band2H>
    <a:band1V>
      <a:tcTxStyle/>
      <a:tcStyle>
        <a:fill>
          <a:solidFill>
            <a:srgbClr val="CBE2F5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  <a:tblStyle styleId="{B9E7F1F2-41E4-44BE-B37D-DD0A10E8CA80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QuattrocentoSans-italic.fntdata"/><Relationship Id="rId20" Type="http://schemas.openxmlformats.org/officeDocument/2006/relationships/slide" Target="slides/slide15.xml"/><Relationship Id="rId41" Type="http://schemas.openxmlformats.org/officeDocument/2006/relationships/font" Target="fonts/QuattrocentoSans-boldItalic.fntdata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font" Target="fonts/QuattrocentoSans-bold.fntdata"/><Relationship Id="rId16" Type="http://schemas.openxmlformats.org/officeDocument/2006/relationships/slide" Target="slides/slide11.xml"/><Relationship Id="rId38" Type="http://schemas.openxmlformats.org/officeDocument/2006/relationships/font" Target="fonts/QuattrocentoSans-regular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1" name="Google Shape;12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45a5fdbcb7_0_16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0" name="Google Shape;330;g245a5fdbcb7_0_16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45a5fdbcb7_0_17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g245a5fdbcb7_0_17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g245a5fdbcb7_0_1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g245a5fdbcb7_0_1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245a279f52c_1_1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2" name="Google Shape;392;g245a279f52c_1_1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g2443b0dda64_0_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g2443b0dda64_0_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9" name="Shape 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Google Shape;410;g2443b0dda64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g2443b0dda64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443b0dda64_0_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7" name="Google Shape;417;g2443b0dda64_0_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7" name="Shape 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8" name="Google Shape;448;g2443b0dda64_0_4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g2443b0dda64_0_4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g245a279f52c_1_22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g245a279f52c_1_2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2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g245af7ecbf7_2_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4" name="Google Shape;474;g245af7ecbf7_2_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g245af7ecbf7_2_1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45a5fdbcb7_0_35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45a5fdbcb7_0_35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g245a5fdbcb7_0_35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g245af7ecbf7_2_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9" name="Google Shape;489;g245af7ecbf7_2_3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0" name="Google Shape;490;g245af7ecbf7_2_39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5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245af7ecbf7_2_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245af7ecbf7_2_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g245af7ecbf7_2_2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9" name="Shape 5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0" name="Google Shape;540;g245a279f52c_1_23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g245a279f52c_1_2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4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g245af7ecbf7_2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6" name="Google Shape;546;g245af7ecbf7_2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g245af7ecbf7_2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g245af7ecbf7_2_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3" name="Google Shape;553;g245af7ecbf7_2_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4" name="Google Shape;554;g245af7ecbf7_2_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8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245af7ecbf7_2_5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245af7ecbf7_2_5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1" name="Google Shape;561;g245af7ecbf7_2_5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4" name="Shape 5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5" name="Google Shape;575;g245af7ecbf7_2_9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6" name="Google Shape;576;g245af7ecbf7_2_9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7" name="Google Shape;577;g245af7ecbf7_2_96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g245af7ecbf7_2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1" name="Google Shape;601;g245af7ecbf7_2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2" name="Google Shape;602;g245af7ecbf7_2_12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2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g245a279f52c_1_23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g245a279f52c_1_2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7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45a279f52c_1_2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45a279f52c_1_2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g245a279f52c_1_27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5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Google Shape;626;g245a279f52c_1_2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7" name="Google Shape;627;g245a279f52c_1_2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g245a279f52c_1_242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245a279f52c_1_27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245a279f52c_1_27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5" name="Google Shape;635;g245a279f52c_1_27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45a279f52c_1_2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45a279f52c_1_2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0" name="Google Shape;640;g245a279f52c_1_28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45a5fdbcb7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g245a5fdbcb7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45a5fdbcb7_0_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4" name="Google Shape;164;g245a5fdbcb7_0_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45a5fdbcb7_0_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g245a5fdbcb7_0_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45a5fdbcb7_0_4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g245a5fdbcb7_0_4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45a5fdbcb7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g245a5fdbcb7_0_9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g245a5fdbcb7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0" name="Google Shape;290;g245a5fdbcb7_0_1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jp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482AB"/>
          </a:solidFill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7;p2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" name="Google Shape;18;p2"/>
          <p:cNvSpPr txBox="1"/>
          <p:nvPr>
            <p:ph type="ctr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" type="subTitle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lvl="1" rtl="0" algn="ctr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 algn="ctr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None/>
              <a:defRPr sz="1800"/>
            </a:lvl9pPr>
          </a:lstStyle>
          <a:p/>
        </p:txBody>
      </p:sp>
      <p:cxnSp>
        <p:nvCxnSpPr>
          <p:cNvPr id="20" name="Google Shape;20;p2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Cherry blossoms on Grant Lane" id="21" name="Google Shape;21;p2"/>
          <p:cNvPicPr preferRelativeResize="0"/>
          <p:nvPr/>
        </p:nvPicPr>
        <p:blipFill rotWithShape="1">
          <a:blip r:embed="rId2">
            <a:alphaModFix/>
          </a:blip>
          <a:srcRect b="13446" l="0" r="0" t="30030"/>
          <a:stretch/>
        </p:blipFill>
        <p:spPr>
          <a:xfrm>
            <a:off x="-3" y="-1"/>
            <a:ext cx="12192004" cy="4594240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22;p2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3" name="Google Shape;23;p2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showMasterSp="0" type="secHead">
  <p:cSld name="SECTION_HEADER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1"/>
          <p:cNvSpPr/>
          <p:nvPr/>
        </p:nvSpPr>
        <p:spPr>
          <a:xfrm>
            <a:off x="0" y="0"/>
            <a:ext cx="12192000" cy="4572000"/>
          </a:xfrm>
          <a:prstGeom prst="rect">
            <a:avLst/>
          </a:prstGeom>
          <a:solidFill>
            <a:srgbClr val="1D9AA1"/>
          </a:solidFill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1"/>
          <p:cNvSpPr/>
          <p:nvPr/>
        </p:nvSpPr>
        <p:spPr>
          <a:xfrm>
            <a:off x="-1" y="0"/>
            <a:ext cx="12192000" cy="4572001"/>
          </a:xfrm>
          <a:custGeom>
            <a:rect b="b" l="l" r="r" t="t"/>
            <a:pathLst>
              <a:path extrusionOk="0" h="4572001" w="12192000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1"/>
          <p:cNvSpPr txBox="1"/>
          <p:nvPr>
            <p:ph type="title"/>
          </p:nvPr>
        </p:nvSpPr>
        <p:spPr>
          <a:xfrm>
            <a:off x="457200" y="4960137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b="0" sz="4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1"/>
          <p:cNvSpPr txBox="1"/>
          <p:nvPr>
            <p:ph idx="1" type="body"/>
          </p:nvPr>
        </p:nvSpPr>
        <p:spPr>
          <a:xfrm>
            <a:off x="8610600" y="4960137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cxnSp>
        <p:nvCxnSpPr>
          <p:cNvPr id="99" name="Google Shape;99;p11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descr="UW building" id="100" name="Google Shape;100;p11"/>
          <p:cNvPicPr preferRelativeResize="0"/>
          <p:nvPr/>
        </p:nvPicPr>
        <p:blipFill rotWithShape="1">
          <a:blip r:embed="rId2">
            <a:alphaModFix/>
          </a:blip>
          <a:srcRect b="5568" l="0" r="0" t="38182"/>
          <a:stretch/>
        </p:blipFill>
        <p:spPr>
          <a:xfrm>
            <a:off x="3" y="0"/>
            <a:ext cx="12191993" cy="4572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2"/>
          <p:cNvSpPr txBox="1"/>
          <p:nvPr>
            <p:ph idx="1" type="body"/>
          </p:nvPr>
        </p:nvSpPr>
        <p:spPr>
          <a:xfrm>
            <a:off x="634620" y="1512985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175" lIns="44175" spcFirstLastPara="1" rIns="44175" wrap="square" tIns="441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3" name="Google Shape;103;p12"/>
          <p:cNvSpPr txBox="1"/>
          <p:nvPr>
            <p:ph idx="2" type="body"/>
          </p:nvPr>
        </p:nvSpPr>
        <p:spPr>
          <a:xfrm>
            <a:off x="6364809" y="1512984"/>
            <a:ext cx="5397600" cy="479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175" lIns="44175" spcFirstLastPara="1" rIns="44175" wrap="square" tIns="441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104" name="Google Shape;104;p12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showMasterSp="0" type="blank">
  <p:cSld name="BLANK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4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9" name="Google Shape;109;p14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showMasterSp="0" type="picTx">
  <p:cSld name="PICTURE_WITH_CAPTION_TEXT"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>
            <p:ph type="title"/>
          </p:nvPr>
        </p:nvSpPr>
        <p:spPr>
          <a:xfrm>
            <a:off x="457200" y="4960138"/>
            <a:ext cx="7772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900"/>
              <a:buFont typeface="Quattrocento Sans"/>
              <a:buNone/>
              <a:defRPr sz="49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15"/>
          <p:cNvSpPr/>
          <p:nvPr>
            <p:ph idx="2" type="pic"/>
          </p:nvPr>
        </p:nvSpPr>
        <p:spPr>
          <a:xfrm>
            <a:off x="0" y="-1"/>
            <a:ext cx="12189300" cy="4572000"/>
          </a:xfrm>
          <a:prstGeom prst="rect">
            <a:avLst/>
          </a:prstGeom>
          <a:solidFill>
            <a:srgbClr val="76CEEF"/>
          </a:solidFill>
          <a:ln>
            <a:noFill/>
          </a:ln>
        </p:spPr>
      </p:sp>
      <p:sp>
        <p:nvSpPr>
          <p:cNvPr id="113" name="Google Shape;113;p15"/>
          <p:cNvSpPr txBox="1"/>
          <p:nvPr>
            <p:ph idx="1" type="body"/>
          </p:nvPr>
        </p:nvSpPr>
        <p:spPr>
          <a:xfrm>
            <a:off x="8610600" y="4960138"/>
            <a:ext cx="32004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000"/>
              <a:buNone/>
              <a:defRPr sz="10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000"/>
              <a:buNone/>
              <a:defRPr sz="1000"/>
            </a:lvl9pPr>
          </a:lstStyle>
          <a:p/>
        </p:txBody>
      </p:sp>
      <p:sp>
        <p:nvSpPr>
          <p:cNvPr id="114" name="Google Shape;114;p15"/>
          <p:cNvSpPr txBox="1"/>
          <p:nvPr>
            <p:ph idx="10" type="dt"/>
          </p:nvPr>
        </p:nvSpPr>
        <p:spPr>
          <a:xfrm>
            <a:off x="6418815" y="6495352"/>
            <a:ext cx="2154000" cy="27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/>
        </p:txBody>
      </p:sp>
      <p:cxnSp>
        <p:nvCxnSpPr>
          <p:cNvPr id="115" name="Google Shape;115;p15"/>
          <p:cNvCxnSpPr/>
          <p:nvPr/>
        </p:nvCxnSpPr>
        <p:spPr>
          <a:xfrm rot="10800000">
            <a:off x="8386843" y="5264106"/>
            <a:ext cx="0" cy="914400"/>
          </a:xfrm>
          <a:prstGeom prst="straightConnector1">
            <a:avLst/>
          </a:prstGeom>
          <a:noFill/>
          <a:ln cap="flat" cmpd="sng" w="19050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 1">
  <p:cSld name="CUSTOM"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6"/>
          <p:cNvSpPr/>
          <p:nvPr/>
        </p:nvSpPr>
        <p:spPr>
          <a:xfrm>
            <a:off x="0" y="0"/>
            <a:ext cx="57357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ctr" bIns="88375" lIns="88375" spcFirstLastPara="1" rIns="88375" wrap="square" tIns="88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6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4175" lIns="88375" spcFirstLastPara="1" rIns="88375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cxnSp>
        <p:nvCxnSpPr>
          <p:cNvPr id="26" name="Google Shape;26;p3"/>
          <p:cNvCxnSpPr/>
          <p:nvPr/>
        </p:nvCxnSpPr>
        <p:spPr>
          <a:xfrm>
            <a:off x="61415" y="753975"/>
            <a:ext cx="12008700" cy="0"/>
          </a:xfrm>
          <a:prstGeom prst="straightConnector1">
            <a:avLst/>
          </a:prstGeom>
          <a:noFill/>
          <a:ln cap="flat" cmpd="sng" w="9525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3"/>
          <p:cNvSpPr txBox="1"/>
          <p:nvPr>
            <p:ph type="title"/>
          </p:nvPr>
        </p:nvSpPr>
        <p:spPr>
          <a:xfrm>
            <a:off x="1428134" y="263276"/>
            <a:ext cx="10334400" cy="1014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8" name="Google Shape;28;p3"/>
          <p:cNvGrpSpPr/>
          <p:nvPr/>
        </p:nvGrpSpPr>
        <p:grpSpPr>
          <a:xfrm>
            <a:off x="575239" y="475151"/>
            <a:ext cx="631200" cy="631200"/>
            <a:chOff x="1530939" y="2405329"/>
            <a:chExt cx="631200" cy="631200"/>
          </a:xfrm>
        </p:grpSpPr>
        <p:sp>
          <p:nvSpPr>
            <p:cNvPr id="29" name="Google Shape;29;p3"/>
            <p:cNvSpPr/>
            <p:nvPr/>
          </p:nvSpPr>
          <p:spPr>
            <a:xfrm>
              <a:off x="1530939" y="2405329"/>
              <a:ext cx="631200" cy="6312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anchorCtr="0" anchor="ctr" bIns="44175" lIns="88375" spcFirstLastPara="1" rIns="88375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30" name="Google Shape;30;p3"/>
            <p:cNvGrpSpPr/>
            <p:nvPr/>
          </p:nvGrpSpPr>
          <p:grpSpPr>
            <a:xfrm>
              <a:off x="1661834" y="2536224"/>
              <a:ext cx="369505" cy="369505"/>
              <a:chOff x="2594050" y="1631825"/>
              <a:chExt cx="439625" cy="439625"/>
            </a:xfrm>
          </p:grpSpPr>
          <p:sp>
            <p:nvSpPr>
              <p:cNvPr id="31" name="Google Shape;31;p3"/>
              <p:cNvSpPr/>
              <p:nvPr/>
            </p:nvSpPr>
            <p:spPr>
              <a:xfrm>
                <a:off x="2594050" y="1883300"/>
                <a:ext cx="188175" cy="188150"/>
              </a:xfrm>
              <a:custGeom>
                <a:rect b="b" l="l" r="r" t="t"/>
                <a:pathLst>
                  <a:path extrusionOk="0" fill="none" h="7526" w="7527">
                    <a:moveTo>
                      <a:pt x="5992" y="0"/>
                    </a:moveTo>
                    <a:lnTo>
                      <a:pt x="537" y="6430"/>
                    </a:lnTo>
                    <a:lnTo>
                      <a:pt x="1" y="7526"/>
                    </a:lnTo>
                    <a:lnTo>
                      <a:pt x="1097" y="6990"/>
                    </a:lnTo>
                    <a:lnTo>
                      <a:pt x="7526" y="1534"/>
                    </a:lnTo>
                    <a:lnTo>
                      <a:pt x="5992" y="0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2" name="Google Shape;32;p3"/>
              <p:cNvSpPr/>
              <p:nvPr/>
            </p:nvSpPr>
            <p:spPr>
              <a:xfrm>
                <a:off x="2857700" y="1631825"/>
                <a:ext cx="175975" cy="176000"/>
              </a:xfrm>
              <a:custGeom>
                <a:rect b="b" l="l" r="r" t="t"/>
                <a:pathLst>
                  <a:path extrusionOk="0" fill="none" h="7040" w="7039">
                    <a:moveTo>
                      <a:pt x="268" y="2704"/>
                    </a:moveTo>
                    <a:lnTo>
                      <a:pt x="4336" y="6771"/>
                    </a:lnTo>
                    <a:lnTo>
                      <a:pt x="4336" y="6771"/>
                    </a:lnTo>
                    <a:lnTo>
                      <a:pt x="4336" y="6771"/>
                    </a:lnTo>
                    <a:lnTo>
                      <a:pt x="4652" y="6917"/>
                    </a:lnTo>
                    <a:lnTo>
                      <a:pt x="4993" y="7015"/>
                    </a:lnTo>
                    <a:lnTo>
                      <a:pt x="5310" y="7039"/>
                    </a:lnTo>
                    <a:lnTo>
                      <a:pt x="5651" y="7039"/>
                    </a:lnTo>
                    <a:lnTo>
                      <a:pt x="5992" y="6966"/>
                    </a:lnTo>
                    <a:lnTo>
                      <a:pt x="6308" y="6844"/>
                    </a:lnTo>
                    <a:lnTo>
                      <a:pt x="6454" y="6747"/>
                    </a:lnTo>
                    <a:lnTo>
                      <a:pt x="6601" y="6674"/>
                    </a:lnTo>
                    <a:lnTo>
                      <a:pt x="6747" y="6552"/>
                    </a:lnTo>
                    <a:lnTo>
                      <a:pt x="6893" y="6430"/>
                    </a:lnTo>
                    <a:lnTo>
                      <a:pt x="6893" y="6430"/>
                    </a:lnTo>
                    <a:lnTo>
                      <a:pt x="6942" y="6357"/>
                    </a:lnTo>
                    <a:lnTo>
                      <a:pt x="7015" y="6260"/>
                    </a:lnTo>
                    <a:lnTo>
                      <a:pt x="7039" y="6138"/>
                    </a:lnTo>
                    <a:lnTo>
                      <a:pt x="7039" y="6041"/>
                    </a:lnTo>
                    <a:lnTo>
                      <a:pt x="7039" y="6041"/>
                    </a:lnTo>
                    <a:lnTo>
                      <a:pt x="7039" y="5943"/>
                    </a:lnTo>
                    <a:lnTo>
                      <a:pt x="7015" y="5846"/>
                    </a:lnTo>
                    <a:lnTo>
                      <a:pt x="6942" y="5748"/>
                    </a:lnTo>
                    <a:lnTo>
                      <a:pt x="6893" y="5651"/>
                    </a:lnTo>
                    <a:lnTo>
                      <a:pt x="1389" y="147"/>
                    </a:lnTo>
                    <a:lnTo>
                      <a:pt x="1389" y="147"/>
                    </a:lnTo>
                    <a:lnTo>
                      <a:pt x="1291" y="98"/>
                    </a:lnTo>
                    <a:lnTo>
                      <a:pt x="1194" y="25"/>
                    </a:lnTo>
                    <a:lnTo>
                      <a:pt x="1096" y="0"/>
                    </a:lnTo>
                    <a:lnTo>
                      <a:pt x="999" y="0"/>
                    </a:lnTo>
                    <a:lnTo>
                      <a:pt x="999" y="0"/>
                    </a:lnTo>
                    <a:lnTo>
                      <a:pt x="902" y="0"/>
                    </a:lnTo>
                    <a:lnTo>
                      <a:pt x="780" y="25"/>
                    </a:lnTo>
                    <a:lnTo>
                      <a:pt x="682" y="98"/>
                    </a:lnTo>
                    <a:lnTo>
                      <a:pt x="609" y="147"/>
                    </a:lnTo>
                    <a:lnTo>
                      <a:pt x="609" y="147"/>
                    </a:lnTo>
                    <a:lnTo>
                      <a:pt x="487" y="293"/>
                    </a:lnTo>
                    <a:lnTo>
                      <a:pt x="366" y="439"/>
                    </a:lnTo>
                    <a:lnTo>
                      <a:pt x="293" y="585"/>
                    </a:lnTo>
                    <a:lnTo>
                      <a:pt x="195" y="731"/>
                    </a:lnTo>
                    <a:lnTo>
                      <a:pt x="73" y="1048"/>
                    </a:lnTo>
                    <a:lnTo>
                      <a:pt x="0" y="1389"/>
                    </a:lnTo>
                    <a:lnTo>
                      <a:pt x="0" y="1730"/>
                    </a:lnTo>
                    <a:lnTo>
                      <a:pt x="25" y="2046"/>
                    </a:lnTo>
                    <a:lnTo>
                      <a:pt x="122" y="2387"/>
                    </a:lnTo>
                    <a:lnTo>
                      <a:pt x="268" y="2704"/>
                    </a:lnTo>
                    <a:lnTo>
                      <a:pt x="268" y="2704"/>
                    </a:lnTo>
                    <a:close/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3" name="Google Shape;33;p3"/>
              <p:cNvSpPr/>
              <p:nvPr/>
            </p:nvSpPr>
            <p:spPr>
              <a:xfrm>
                <a:off x="2662850" y="1699400"/>
                <a:ext cx="303250" cy="303250"/>
              </a:xfrm>
              <a:custGeom>
                <a:rect b="b" l="l" r="r" t="t"/>
                <a:pathLst>
                  <a:path extrusionOk="0" fill="none" h="12130" w="12130">
                    <a:moveTo>
                      <a:pt x="8038" y="1"/>
                    </a:moveTo>
                    <a:lnTo>
                      <a:pt x="4872" y="3191"/>
                    </a:lnTo>
                    <a:lnTo>
                      <a:pt x="4872" y="3191"/>
                    </a:lnTo>
                    <a:lnTo>
                      <a:pt x="4628" y="3094"/>
                    </a:lnTo>
                    <a:lnTo>
                      <a:pt x="4385" y="2997"/>
                    </a:lnTo>
                    <a:lnTo>
                      <a:pt x="4092" y="2899"/>
                    </a:lnTo>
                    <a:lnTo>
                      <a:pt x="3800" y="2850"/>
                    </a:lnTo>
                    <a:lnTo>
                      <a:pt x="3484" y="2777"/>
                    </a:lnTo>
                    <a:lnTo>
                      <a:pt x="3167" y="2729"/>
                    </a:lnTo>
                    <a:lnTo>
                      <a:pt x="2850" y="2704"/>
                    </a:lnTo>
                    <a:lnTo>
                      <a:pt x="2534" y="2704"/>
                    </a:lnTo>
                    <a:lnTo>
                      <a:pt x="2534" y="2704"/>
                    </a:lnTo>
                    <a:lnTo>
                      <a:pt x="2241" y="2704"/>
                    </a:lnTo>
                    <a:lnTo>
                      <a:pt x="1949" y="2729"/>
                    </a:lnTo>
                    <a:lnTo>
                      <a:pt x="1633" y="2777"/>
                    </a:lnTo>
                    <a:lnTo>
                      <a:pt x="1316" y="2850"/>
                    </a:lnTo>
                    <a:lnTo>
                      <a:pt x="999" y="2972"/>
                    </a:lnTo>
                    <a:lnTo>
                      <a:pt x="707" y="3094"/>
                    </a:lnTo>
                    <a:lnTo>
                      <a:pt x="415" y="3289"/>
                    </a:lnTo>
                    <a:lnTo>
                      <a:pt x="147" y="3508"/>
                    </a:lnTo>
                    <a:lnTo>
                      <a:pt x="147" y="3508"/>
                    </a:lnTo>
                    <a:lnTo>
                      <a:pt x="74" y="3581"/>
                    </a:lnTo>
                    <a:lnTo>
                      <a:pt x="25" y="3678"/>
                    </a:lnTo>
                    <a:lnTo>
                      <a:pt x="1" y="3776"/>
                    </a:lnTo>
                    <a:lnTo>
                      <a:pt x="1" y="3898"/>
                    </a:lnTo>
                    <a:lnTo>
                      <a:pt x="1" y="3898"/>
                    </a:lnTo>
                    <a:lnTo>
                      <a:pt x="1" y="3995"/>
                    </a:lnTo>
                    <a:lnTo>
                      <a:pt x="25" y="4093"/>
                    </a:lnTo>
                    <a:lnTo>
                      <a:pt x="74" y="4190"/>
                    </a:lnTo>
                    <a:lnTo>
                      <a:pt x="147" y="4287"/>
                    </a:lnTo>
                    <a:lnTo>
                      <a:pt x="7843" y="11984"/>
                    </a:lnTo>
                    <a:lnTo>
                      <a:pt x="7843" y="11984"/>
                    </a:lnTo>
                    <a:lnTo>
                      <a:pt x="7941" y="12057"/>
                    </a:lnTo>
                    <a:lnTo>
                      <a:pt x="8038" y="12105"/>
                    </a:lnTo>
                    <a:lnTo>
                      <a:pt x="8135" y="12130"/>
                    </a:lnTo>
                    <a:lnTo>
                      <a:pt x="8233" y="12130"/>
                    </a:lnTo>
                    <a:lnTo>
                      <a:pt x="8233" y="12130"/>
                    </a:lnTo>
                    <a:lnTo>
                      <a:pt x="8355" y="12130"/>
                    </a:lnTo>
                    <a:lnTo>
                      <a:pt x="8452" y="12105"/>
                    </a:lnTo>
                    <a:lnTo>
                      <a:pt x="8549" y="12057"/>
                    </a:lnTo>
                    <a:lnTo>
                      <a:pt x="8622" y="11984"/>
                    </a:lnTo>
                    <a:lnTo>
                      <a:pt x="8622" y="11984"/>
                    </a:lnTo>
                    <a:lnTo>
                      <a:pt x="8842" y="11716"/>
                    </a:lnTo>
                    <a:lnTo>
                      <a:pt x="9036" y="11423"/>
                    </a:lnTo>
                    <a:lnTo>
                      <a:pt x="9158" y="11131"/>
                    </a:lnTo>
                    <a:lnTo>
                      <a:pt x="9280" y="10814"/>
                    </a:lnTo>
                    <a:lnTo>
                      <a:pt x="9353" y="10498"/>
                    </a:lnTo>
                    <a:lnTo>
                      <a:pt x="9402" y="10181"/>
                    </a:lnTo>
                    <a:lnTo>
                      <a:pt x="9426" y="9889"/>
                    </a:lnTo>
                    <a:lnTo>
                      <a:pt x="9426" y="9597"/>
                    </a:lnTo>
                    <a:lnTo>
                      <a:pt x="9426" y="9597"/>
                    </a:lnTo>
                    <a:lnTo>
                      <a:pt x="9426" y="9280"/>
                    </a:lnTo>
                    <a:lnTo>
                      <a:pt x="9402" y="8964"/>
                    </a:lnTo>
                    <a:lnTo>
                      <a:pt x="9353" y="8647"/>
                    </a:lnTo>
                    <a:lnTo>
                      <a:pt x="9280" y="8330"/>
                    </a:lnTo>
                    <a:lnTo>
                      <a:pt x="9231" y="8038"/>
                    </a:lnTo>
                    <a:lnTo>
                      <a:pt x="9134" y="7746"/>
                    </a:lnTo>
                    <a:lnTo>
                      <a:pt x="9036" y="7502"/>
                    </a:lnTo>
                    <a:lnTo>
                      <a:pt x="8939" y="7259"/>
                    </a:lnTo>
                    <a:lnTo>
                      <a:pt x="12130" y="4093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34" name="Google Shape;34;p3"/>
              <p:cNvSpPr/>
              <p:nvPr/>
            </p:nvSpPr>
            <p:spPr>
              <a:xfrm>
                <a:off x="2801675" y="1740825"/>
                <a:ext cx="49950" cy="49950"/>
              </a:xfrm>
              <a:custGeom>
                <a:rect b="b" l="l" r="r" t="t"/>
                <a:pathLst>
                  <a:path extrusionOk="0" fill="none" h="1998" w="1998">
                    <a:moveTo>
                      <a:pt x="1" y="1997"/>
                    </a:moveTo>
                    <a:lnTo>
                      <a:pt x="1998" y="0"/>
                    </a:lnTo>
                  </a:path>
                </a:pathLst>
              </a:custGeom>
              <a:noFill/>
              <a:ln cap="rnd" cmpd="sng" w="952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35" name="Google Shape;35;p3"/>
          <p:cNvSpPr txBox="1"/>
          <p:nvPr>
            <p:ph idx="1" type="body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>
            <a:lvl1pPr indent="-393700" lvl="0" marL="4572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indent="-361950" lvl="1" marL="91440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4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4"/>
          <p:cNvSpPr txBox="1"/>
          <p:nvPr>
            <p:ph idx="1" type="body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>
            <a:lvl1pPr indent="-393700" lvl="0" marL="457200" rtl="0"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Char char="●"/>
              <a:defRPr/>
            </a:lvl1pPr>
            <a:lvl2pPr indent="-361950" lvl="1" marL="914400" rtl="0">
              <a:spcBef>
                <a:spcPts val="300"/>
              </a:spcBef>
              <a:spcAft>
                <a:spcPts val="0"/>
              </a:spcAft>
              <a:buSzPts val="2100"/>
              <a:buChar char="○"/>
              <a:defRPr/>
            </a:lvl2pPr>
            <a:lvl3pPr indent="-323850" lvl="2" marL="1371600" rtl="0">
              <a:spcBef>
                <a:spcPts val="400"/>
              </a:spcBef>
              <a:spcAft>
                <a:spcPts val="0"/>
              </a:spcAft>
              <a:buSzPts val="1500"/>
              <a:buChar char="■"/>
              <a:defRPr/>
            </a:lvl3pPr>
            <a:lvl4pPr indent="-317500" lvl="3" marL="18288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rtl="0">
              <a:spcBef>
                <a:spcPts val="4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rtl="0">
              <a:spcBef>
                <a:spcPts val="4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rtl="0">
              <a:spcBef>
                <a:spcPts val="4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rtl="0">
              <a:spcBef>
                <a:spcPts val="400"/>
              </a:spcBef>
              <a:spcAft>
                <a:spcPts val="400"/>
              </a:spcAft>
              <a:buSzPts val="14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 1">
  <p:cSld name="OBJECT_1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"/>
          <p:cNvSpPr txBox="1"/>
          <p:nvPr>
            <p:ph type="title"/>
          </p:nvPr>
        </p:nvSpPr>
        <p:spPr>
          <a:xfrm>
            <a:off x="3315881" y="3446573"/>
            <a:ext cx="55902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cap="none"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cxnSp>
        <p:nvCxnSpPr>
          <p:cNvPr id="43" name="Google Shape;43;p6"/>
          <p:cNvCxnSpPr/>
          <p:nvPr/>
        </p:nvCxnSpPr>
        <p:spPr>
          <a:xfrm>
            <a:off x="138752" y="1917510"/>
            <a:ext cx="11914500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grpSp>
        <p:nvGrpSpPr>
          <p:cNvPr id="44" name="Google Shape;44;p6"/>
          <p:cNvGrpSpPr/>
          <p:nvPr/>
        </p:nvGrpSpPr>
        <p:grpSpPr>
          <a:xfrm>
            <a:off x="4736689" y="555664"/>
            <a:ext cx="2723981" cy="2723981"/>
            <a:chOff x="4360460" y="449353"/>
            <a:chExt cx="3282300" cy="3282300"/>
          </a:xfrm>
        </p:grpSpPr>
        <p:sp>
          <p:nvSpPr>
            <p:cNvPr id="45" name="Google Shape;45;p6"/>
            <p:cNvSpPr/>
            <p:nvPr/>
          </p:nvSpPr>
          <p:spPr>
            <a:xfrm>
              <a:off x="4360460" y="449353"/>
              <a:ext cx="3282300" cy="3282300"/>
            </a:xfrm>
            <a:prstGeom prst="ellipse">
              <a:avLst/>
            </a:prstGeom>
            <a:solidFill>
              <a:srgbClr val="B6A479"/>
            </a:solidFill>
            <a:ln>
              <a:noFill/>
            </a:ln>
          </p:spPr>
          <p:txBody>
            <a:bodyPr anchorCtr="0" anchor="ctr" bIns="44175" lIns="88375" spcFirstLastPara="1" rIns="88375" wrap="square" tIns="4417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/>
                <a:buNone/>
              </a:pPr>
              <a:r>
                <a:t/>
              </a:r>
              <a:endParaRPr b="0" i="0" sz="1800" u="none" cap="none" strike="noStrike">
                <a:solidFill>
                  <a:schemeClr val="lt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grpSp>
          <p:nvGrpSpPr>
            <p:cNvPr id="46" name="Google Shape;46;p6"/>
            <p:cNvGrpSpPr/>
            <p:nvPr/>
          </p:nvGrpSpPr>
          <p:grpSpPr>
            <a:xfrm>
              <a:off x="4868882" y="1003916"/>
              <a:ext cx="2265384" cy="2173111"/>
              <a:chOff x="5233525" y="4954450"/>
              <a:chExt cx="538275" cy="516350"/>
            </a:xfrm>
          </p:grpSpPr>
          <p:sp>
            <p:nvSpPr>
              <p:cNvPr id="47" name="Google Shape;47;p6"/>
              <p:cNvSpPr/>
              <p:nvPr/>
            </p:nvSpPr>
            <p:spPr>
              <a:xfrm>
                <a:off x="5637825" y="4954450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1023" y="3410"/>
                    </a:moveTo>
                    <a:lnTo>
                      <a:pt x="1023" y="3410"/>
                    </a:lnTo>
                    <a:lnTo>
                      <a:pt x="1193" y="3483"/>
                    </a:lnTo>
                    <a:lnTo>
                      <a:pt x="1388" y="3532"/>
                    </a:lnTo>
                    <a:lnTo>
                      <a:pt x="1583" y="3556"/>
                    </a:lnTo>
                    <a:lnTo>
                      <a:pt x="1778" y="3581"/>
                    </a:lnTo>
                    <a:lnTo>
                      <a:pt x="1778" y="3581"/>
                    </a:lnTo>
                    <a:lnTo>
                      <a:pt x="1973" y="3556"/>
                    </a:lnTo>
                    <a:lnTo>
                      <a:pt x="2143" y="3532"/>
                    </a:lnTo>
                    <a:lnTo>
                      <a:pt x="2314" y="3508"/>
                    </a:lnTo>
                    <a:lnTo>
                      <a:pt x="2484" y="3435"/>
                    </a:lnTo>
                    <a:lnTo>
                      <a:pt x="2630" y="3361"/>
                    </a:lnTo>
                    <a:lnTo>
                      <a:pt x="2776" y="3264"/>
                    </a:lnTo>
                    <a:lnTo>
                      <a:pt x="2923" y="3167"/>
                    </a:lnTo>
                    <a:lnTo>
                      <a:pt x="3044" y="3045"/>
                    </a:lnTo>
                    <a:lnTo>
                      <a:pt x="3166" y="2923"/>
                    </a:lnTo>
                    <a:lnTo>
                      <a:pt x="3264" y="2801"/>
                    </a:lnTo>
                    <a:lnTo>
                      <a:pt x="3361" y="2631"/>
                    </a:lnTo>
                    <a:lnTo>
                      <a:pt x="3434" y="2485"/>
                    </a:lnTo>
                    <a:lnTo>
                      <a:pt x="3483" y="2314"/>
                    </a:lnTo>
                    <a:lnTo>
                      <a:pt x="3531" y="2144"/>
                    </a:lnTo>
                    <a:lnTo>
                      <a:pt x="3556" y="1973"/>
                    </a:lnTo>
                    <a:lnTo>
                      <a:pt x="3580" y="1803"/>
                    </a:lnTo>
                    <a:lnTo>
                      <a:pt x="3580" y="1803"/>
                    </a:lnTo>
                    <a:lnTo>
                      <a:pt x="3556" y="1608"/>
                    </a:lnTo>
                    <a:lnTo>
                      <a:pt x="3531" y="1437"/>
                    </a:lnTo>
                    <a:lnTo>
                      <a:pt x="3483" y="1267"/>
                    </a:lnTo>
                    <a:lnTo>
                      <a:pt x="3434" y="1096"/>
                    </a:lnTo>
                    <a:lnTo>
                      <a:pt x="3361" y="950"/>
                    </a:lnTo>
                    <a:lnTo>
                      <a:pt x="3264" y="804"/>
                    </a:lnTo>
                    <a:lnTo>
                      <a:pt x="3166" y="658"/>
                    </a:lnTo>
                    <a:lnTo>
                      <a:pt x="3044" y="536"/>
                    </a:lnTo>
                    <a:lnTo>
                      <a:pt x="2923" y="414"/>
                    </a:lnTo>
                    <a:lnTo>
                      <a:pt x="2776" y="317"/>
                    </a:lnTo>
                    <a:lnTo>
                      <a:pt x="2630" y="220"/>
                    </a:lnTo>
                    <a:lnTo>
                      <a:pt x="2484" y="147"/>
                    </a:lnTo>
                    <a:lnTo>
                      <a:pt x="2314" y="98"/>
                    </a:lnTo>
                    <a:lnTo>
                      <a:pt x="2143" y="49"/>
                    </a:lnTo>
                    <a:lnTo>
                      <a:pt x="1973" y="25"/>
                    </a:lnTo>
                    <a:lnTo>
                      <a:pt x="1778" y="0"/>
                    </a:lnTo>
                    <a:lnTo>
                      <a:pt x="1778" y="0"/>
                    </a:lnTo>
                    <a:lnTo>
                      <a:pt x="1607" y="25"/>
                    </a:lnTo>
                    <a:lnTo>
                      <a:pt x="1437" y="49"/>
                    </a:lnTo>
                    <a:lnTo>
                      <a:pt x="1266" y="98"/>
                    </a:lnTo>
                    <a:lnTo>
                      <a:pt x="1096" y="147"/>
                    </a:lnTo>
                    <a:lnTo>
                      <a:pt x="925" y="220"/>
                    </a:lnTo>
                    <a:lnTo>
                      <a:pt x="779" y="317"/>
                    </a:lnTo>
                    <a:lnTo>
                      <a:pt x="658" y="414"/>
                    </a:lnTo>
                    <a:lnTo>
                      <a:pt x="536" y="536"/>
                    </a:lnTo>
                    <a:lnTo>
                      <a:pt x="414" y="658"/>
                    </a:lnTo>
                    <a:lnTo>
                      <a:pt x="317" y="804"/>
                    </a:lnTo>
                    <a:lnTo>
                      <a:pt x="219" y="950"/>
                    </a:lnTo>
                    <a:lnTo>
                      <a:pt x="146" y="1096"/>
                    </a:lnTo>
                    <a:lnTo>
                      <a:pt x="73" y="1267"/>
                    </a:lnTo>
                    <a:lnTo>
                      <a:pt x="49" y="1437"/>
                    </a:lnTo>
                    <a:lnTo>
                      <a:pt x="24" y="1608"/>
                    </a:lnTo>
                    <a:lnTo>
                      <a:pt x="0" y="1803"/>
                    </a:lnTo>
                    <a:lnTo>
                      <a:pt x="0" y="1803"/>
                    </a:lnTo>
                    <a:lnTo>
                      <a:pt x="24" y="2071"/>
                    </a:lnTo>
                    <a:lnTo>
                      <a:pt x="97" y="2339"/>
                    </a:lnTo>
                    <a:lnTo>
                      <a:pt x="195" y="2582"/>
                    </a:lnTo>
                    <a:lnTo>
                      <a:pt x="317" y="2801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8" name="Google Shape;48;p6"/>
              <p:cNvSpPr/>
              <p:nvPr/>
            </p:nvSpPr>
            <p:spPr>
              <a:xfrm>
                <a:off x="5323025" y="4980625"/>
                <a:ext cx="88925" cy="88925"/>
              </a:xfrm>
              <a:custGeom>
                <a:rect b="b" l="l" r="r" t="t"/>
                <a:pathLst>
                  <a:path extrusionOk="0" fill="none" h="3557" w="3557">
                    <a:moveTo>
                      <a:pt x="3191" y="2850"/>
                    </a:moveTo>
                    <a:lnTo>
                      <a:pt x="3191" y="2850"/>
                    </a:lnTo>
                    <a:lnTo>
                      <a:pt x="3313" y="2680"/>
                    </a:lnTo>
                    <a:lnTo>
                      <a:pt x="3410" y="2509"/>
                    </a:lnTo>
                    <a:lnTo>
                      <a:pt x="3483" y="2314"/>
                    </a:lnTo>
                    <a:lnTo>
                      <a:pt x="3532" y="2095"/>
                    </a:lnTo>
                    <a:lnTo>
                      <a:pt x="3532" y="2095"/>
                    </a:lnTo>
                    <a:lnTo>
                      <a:pt x="3556" y="1925"/>
                    </a:lnTo>
                    <a:lnTo>
                      <a:pt x="3556" y="1730"/>
                    </a:lnTo>
                    <a:lnTo>
                      <a:pt x="3556" y="1559"/>
                    </a:lnTo>
                    <a:lnTo>
                      <a:pt x="3508" y="1389"/>
                    </a:lnTo>
                    <a:lnTo>
                      <a:pt x="3459" y="1218"/>
                    </a:lnTo>
                    <a:lnTo>
                      <a:pt x="3410" y="1072"/>
                    </a:lnTo>
                    <a:lnTo>
                      <a:pt x="3337" y="902"/>
                    </a:lnTo>
                    <a:lnTo>
                      <a:pt x="3240" y="756"/>
                    </a:lnTo>
                    <a:lnTo>
                      <a:pt x="3142" y="634"/>
                    </a:lnTo>
                    <a:lnTo>
                      <a:pt x="3021" y="512"/>
                    </a:lnTo>
                    <a:lnTo>
                      <a:pt x="2899" y="390"/>
                    </a:lnTo>
                    <a:lnTo>
                      <a:pt x="2753" y="293"/>
                    </a:lnTo>
                    <a:lnTo>
                      <a:pt x="2606" y="196"/>
                    </a:lnTo>
                    <a:lnTo>
                      <a:pt x="2436" y="122"/>
                    </a:lnTo>
                    <a:lnTo>
                      <a:pt x="2266" y="74"/>
                    </a:lnTo>
                    <a:lnTo>
                      <a:pt x="2095" y="25"/>
                    </a:lnTo>
                    <a:lnTo>
                      <a:pt x="2095" y="25"/>
                    </a:lnTo>
                    <a:lnTo>
                      <a:pt x="1925" y="1"/>
                    </a:lnTo>
                    <a:lnTo>
                      <a:pt x="1730" y="1"/>
                    </a:lnTo>
                    <a:lnTo>
                      <a:pt x="1559" y="1"/>
                    </a:lnTo>
                    <a:lnTo>
                      <a:pt x="1389" y="25"/>
                    </a:lnTo>
                    <a:lnTo>
                      <a:pt x="1218" y="74"/>
                    </a:lnTo>
                    <a:lnTo>
                      <a:pt x="1072" y="147"/>
                    </a:lnTo>
                    <a:lnTo>
                      <a:pt x="902" y="220"/>
                    </a:lnTo>
                    <a:lnTo>
                      <a:pt x="756" y="317"/>
                    </a:lnTo>
                    <a:lnTo>
                      <a:pt x="634" y="415"/>
                    </a:lnTo>
                    <a:lnTo>
                      <a:pt x="512" y="537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1"/>
                    </a:lnTo>
                    <a:lnTo>
                      <a:pt x="122" y="1097"/>
                    </a:lnTo>
                    <a:lnTo>
                      <a:pt x="74" y="1267"/>
                    </a:lnTo>
                    <a:lnTo>
                      <a:pt x="25" y="1462"/>
                    </a:lnTo>
                    <a:lnTo>
                      <a:pt x="25" y="1462"/>
                    </a:lnTo>
                    <a:lnTo>
                      <a:pt x="1" y="1633"/>
                    </a:lnTo>
                    <a:lnTo>
                      <a:pt x="1" y="1803"/>
                    </a:lnTo>
                    <a:lnTo>
                      <a:pt x="1" y="1998"/>
                    </a:lnTo>
                    <a:lnTo>
                      <a:pt x="25" y="2168"/>
                    </a:lnTo>
                    <a:lnTo>
                      <a:pt x="74" y="2339"/>
                    </a:lnTo>
                    <a:lnTo>
                      <a:pt x="147" y="2485"/>
                    </a:lnTo>
                    <a:lnTo>
                      <a:pt x="220" y="2655"/>
                    </a:lnTo>
                    <a:lnTo>
                      <a:pt x="317" y="2777"/>
                    </a:lnTo>
                    <a:lnTo>
                      <a:pt x="415" y="2923"/>
                    </a:lnTo>
                    <a:lnTo>
                      <a:pt x="536" y="3045"/>
                    </a:lnTo>
                    <a:lnTo>
                      <a:pt x="658" y="3167"/>
                    </a:lnTo>
                    <a:lnTo>
                      <a:pt x="804" y="3264"/>
                    </a:lnTo>
                    <a:lnTo>
                      <a:pt x="950" y="3362"/>
                    </a:lnTo>
                    <a:lnTo>
                      <a:pt x="1096" y="3435"/>
                    </a:lnTo>
                    <a:lnTo>
                      <a:pt x="1267" y="3483"/>
                    </a:lnTo>
                    <a:lnTo>
                      <a:pt x="1462" y="3532"/>
                    </a:lnTo>
                    <a:lnTo>
                      <a:pt x="1462" y="3532"/>
                    </a:lnTo>
                    <a:lnTo>
                      <a:pt x="1705" y="3557"/>
                    </a:lnTo>
                    <a:lnTo>
                      <a:pt x="1973" y="3557"/>
                    </a:lnTo>
                    <a:lnTo>
                      <a:pt x="2217" y="3508"/>
                    </a:lnTo>
                    <a:lnTo>
                      <a:pt x="2460" y="3435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49" name="Google Shape;49;p6"/>
              <p:cNvSpPr/>
              <p:nvPr/>
            </p:nvSpPr>
            <p:spPr>
              <a:xfrm>
                <a:off x="5233525" y="5255225"/>
                <a:ext cx="89525" cy="89525"/>
              </a:xfrm>
              <a:custGeom>
                <a:rect b="b" l="l" r="r" t="t"/>
                <a:pathLst>
                  <a:path extrusionOk="0" fill="none" h="3581" w="3581">
                    <a:moveTo>
                      <a:pt x="3215" y="707"/>
                    </a:moveTo>
                    <a:lnTo>
                      <a:pt x="3215" y="707"/>
                    </a:lnTo>
                    <a:lnTo>
                      <a:pt x="3093" y="585"/>
                    </a:lnTo>
                    <a:lnTo>
                      <a:pt x="2972" y="464"/>
                    </a:lnTo>
                    <a:lnTo>
                      <a:pt x="2850" y="342"/>
                    </a:lnTo>
                    <a:lnTo>
                      <a:pt x="2679" y="244"/>
                    </a:lnTo>
                    <a:lnTo>
                      <a:pt x="2679" y="244"/>
                    </a:lnTo>
                    <a:lnTo>
                      <a:pt x="2533" y="171"/>
                    </a:lnTo>
                    <a:lnTo>
                      <a:pt x="2363" y="98"/>
                    </a:lnTo>
                    <a:lnTo>
                      <a:pt x="2192" y="50"/>
                    </a:lnTo>
                    <a:lnTo>
                      <a:pt x="2022" y="25"/>
                    </a:lnTo>
                    <a:lnTo>
                      <a:pt x="1851" y="1"/>
                    </a:lnTo>
                    <a:lnTo>
                      <a:pt x="1681" y="25"/>
                    </a:lnTo>
                    <a:lnTo>
                      <a:pt x="1510" y="25"/>
                    </a:lnTo>
                    <a:lnTo>
                      <a:pt x="1340" y="74"/>
                    </a:lnTo>
                    <a:lnTo>
                      <a:pt x="1169" y="123"/>
                    </a:lnTo>
                    <a:lnTo>
                      <a:pt x="1023" y="196"/>
                    </a:lnTo>
                    <a:lnTo>
                      <a:pt x="877" y="269"/>
                    </a:lnTo>
                    <a:lnTo>
                      <a:pt x="731" y="366"/>
                    </a:lnTo>
                    <a:lnTo>
                      <a:pt x="585" y="488"/>
                    </a:lnTo>
                    <a:lnTo>
                      <a:pt x="463" y="610"/>
                    </a:lnTo>
                    <a:lnTo>
                      <a:pt x="341" y="731"/>
                    </a:lnTo>
                    <a:lnTo>
                      <a:pt x="244" y="902"/>
                    </a:lnTo>
                    <a:lnTo>
                      <a:pt x="244" y="902"/>
                    </a:lnTo>
                    <a:lnTo>
                      <a:pt x="171" y="1048"/>
                    </a:lnTo>
                    <a:lnTo>
                      <a:pt x="98" y="1219"/>
                    </a:lnTo>
                    <a:lnTo>
                      <a:pt x="49" y="1389"/>
                    </a:lnTo>
                    <a:lnTo>
                      <a:pt x="25" y="1560"/>
                    </a:lnTo>
                    <a:lnTo>
                      <a:pt x="0" y="1730"/>
                    </a:lnTo>
                    <a:lnTo>
                      <a:pt x="0" y="1900"/>
                    </a:lnTo>
                    <a:lnTo>
                      <a:pt x="25" y="2071"/>
                    </a:lnTo>
                    <a:lnTo>
                      <a:pt x="73" y="2241"/>
                    </a:lnTo>
                    <a:lnTo>
                      <a:pt x="122" y="2412"/>
                    </a:lnTo>
                    <a:lnTo>
                      <a:pt x="195" y="2558"/>
                    </a:lnTo>
                    <a:lnTo>
                      <a:pt x="268" y="2729"/>
                    </a:lnTo>
                    <a:lnTo>
                      <a:pt x="366" y="2850"/>
                    </a:lnTo>
                    <a:lnTo>
                      <a:pt x="463" y="2996"/>
                    </a:lnTo>
                    <a:lnTo>
                      <a:pt x="609" y="3118"/>
                    </a:lnTo>
                    <a:lnTo>
                      <a:pt x="731" y="3240"/>
                    </a:lnTo>
                    <a:lnTo>
                      <a:pt x="901" y="3337"/>
                    </a:lnTo>
                    <a:lnTo>
                      <a:pt x="901" y="3337"/>
                    </a:lnTo>
                    <a:lnTo>
                      <a:pt x="1048" y="3410"/>
                    </a:lnTo>
                    <a:lnTo>
                      <a:pt x="1218" y="3484"/>
                    </a:lnTo>
                    <a:lnTo>
                      <a:pt x="1389" y="3532"/>
                    </a:lnTo>
                    <a:lnTo>
                      <a:pt x="1559" y="3557"/>
                    </a:lnTo>
                    <a:lnTo>
                      <a:pt x="1730" y="3581"/>
                    </a:lnTo>
                    <a:lnTo>
                      <a:pt x="1900" y="3581"/>
                    </a:lnTo>
                    <a:lnTo>
                      <a:pt x="2071" y="3557"/>
                    </a:lnTo>
                    <a:lnTo>
                      <a:pt x="2241" y="3508"/>
                    </a:lnTo>
                    <a:lnTo>
                      <a:pt x="2411" y="3459"/>
                    </a:lnTo>
                    <a:lnTo>
                      <a:pt x="2558" y="3410"/>
                    </a:lnTo>
                    <a:lnTo>
                      <a:pt x="2704" y="3313"/>
                    </a:lnTo>
                    <a:lnTo>
                      <a:pt x="2850" y="3216"/>
                    </a:lnTo>
                    <a:lnTo>
                      <a:pt x="2996" y="3118"/>
                    </a:lnTo>
                    <a:lnTo>
                      <a:pt x="3118" y="2996"/>
                    </a:lnTo>
                    <a:lnTo>
                      <a:pt x="3240" y="2850"/>
                    </a:lnTo>
                    <a:lnTo>
                      <a:pt x="3337" y="2704"/>
                    </a:lnTo>
                    <a:lnTo>
                      <a:pt x="3337" y="2704"/>
                    </a:lnTo>
                    <a:lnTo>
                      <a:pt x="3459" y="2412"/>
                    </a:lnTo>
                    <a:lnTo>
                      <a:pt x="3532" y="2144"/>
                    </a:lnTo>
                    <a:lnTo>
                      <a:pt x="3581" y="1852"/>
                    </a:lnTo>
                    <a:lnTo>
                      <a:pt x="3556" y="1560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0" name="Google Shape;50;p6"/>
              <p:cNvSpPr/>
              <p:nvPr/>
            </p:nvSpPr>
            <p:spPr>
              <a:xfrm>
                <a:off x="5453325" y="5382475"/>
                <a:ext cx="88925" cy="88325"/>
              </a:xfrm>
              <a:custGeom>
                <a:rect b="b" l="l" r="r" t="t"/>
                <a:pathLst>
                  <a:path extrusionOk="0" fill="none" h="3533" w="3557">
                    <a:moveTo>
                      <a:pt x="1389" y="1"/>
                    </a:moveTo>
                    <a:lnTo>
                      <a:pt x="1389" y="1"/>
                    </a:lnTo>
                    <a:lnTo>
                      <a:pt x="1194" y="50"/>
                    </a:lnTo>
                    <a:lnTo>
                      <a:pt x="999" y="147"/>
                    </a:lnTo>
                    <a:lnTo>
                      <a:pt x="804" y="245"/>
                    </a:lnTo>
                    <a:lnTo>
                      <a:pt x="634" y="366"/>
                    </a:lnTo>
                    <a:lnTo>
                      <a:pt x="634" y="366"/>
                    </a:lnTo>
                    <a:lnTo>
                      <a:pt x="488" y="488"/>
                    </a:lnTo>
                    <a:lnTo>
                      <a:pt x="390" y="634"/>
                    </a:lnTo>
                    <a:lnTo>
                      <a:pt x="268" y="780"/>
                    </a:lnTo>
                    <a:lnTo>
                      <a:pt x="195" y="926"/>
                    </a:lnTo>
                    <a:lnTo>
                      <a:pt x="122" y="1073"/>
                    </a:lnTo>
                    <a:lnTo>
                      <a:pt x="74" y="1243"/>
                    </a:lnTo>
                    <a:lnTo>
                      <a:pt x="25" y="1414"/>
                    </a:lnTo>
                    <a:lnTo>
                      <a:pt x="0" y="1584"/>
                    </a:lnTo>
                    <a:lnTo>
                      <a:pt x="0" y="1755"/>
                    </a:lnTo>
                    <a:lnTo>
                      <a:pt x="0" y="1925"/>
                    </a:lnTo>
                    <a:lnTo>
                      <a:pt x="25" y="2096"/>
                    </a:lnTo>
                    <a:lnTo>
                      <a:pt x="74" y="2266"/>
                    </a:lnTo>
                    <a:lnTo>
                      <a:pt x="122" y="2412"/>
                    </a:lnTo>
                    <a:lnTo>
                      <a:pt x="195" y="2583"/>
                    </a:lnTo>
                    <a:lnTo>
                      <a:pt x="293" y="2729"/>
                    </a:lnTo>
                    <a:lnTo>
                      <a:pt x="415" y="2875"/>
                    </a:lnTo>
                    <a:lnTo>
                      <a:pt x="415" y="2875"/>
                    </a:lnTo>
                    <a:lnTo>
                      <a:pt x="536" y="3021"/>
                    </a:lnTo>
                    <a:lnTo>
                      <a:pt x="658" y="3143"/>
                    </a:lnTo>
                    <a:lnTo>
                      <a:pt x="804" y="3240"/>
                    </a:lnTo>
                    <a:lnTo>
                      <a:pt x="950" y="3313"/>
                    </a:lnTo>
                    <a:lnTo>
                      <a:pt x="1121" y="3386"/>
                    </a:lnTo>
                    <a:lnTo>
                      <a:pt x="1267" y="3459"/>
                    </a:lnTo>
                    <a:lnTo>
                      <a:pt x="1437" y="3484"/>
                    </a:lnTo>
                    <a:lnTo>
                      <a:pt x="1608" y="3508"/>
                    </a:lnTo>
                    <a:lnTo>
                      <a:pt x="1778" y="3532"/>
                    </a:lnTo>
                    <a:lnTo>
                      <a:pt x="1949" y="3508"/>
                    </a:lnTo>
                    <a:lnTo>
                      <a:pt x="2119" y="3484"/>
                    </a:lnTo>
                    <a:lnTo>
                      <a:pt x="2290" y="3435"/>
                    </a:lnTo>
                    <a:lnTo>
                      <a:pt x="2460" y="3386"/>
                    </a:lnTo>
                    <a:lnTo>
                      <a:pt x="2606" y="3313"/>
                    </a:lnTo>
                    <a:lnTo>
                      <a:pt x="2777" y="3216"/>
                    </a:lnTo>
                    <a:lnTo>
                      <a:pt x="2923" y="3118"/>
                    </a:lnTo>
                    <a:lnTo>
                      <a:pt x="2923" y="3118"/>
                    </a:lnTo>
                    <a:lnTo>
                      <a:pt x="3045" y="2997"/>
                    </a:lnTo>
                    <a:lnTo>
                      <a:pt x="3167" y="2851"/>
                    </a:lnTo>
                    <a:lnTo>
                      <a:pt x="3264" y="2704"/>
                    </a:lnTo>
                    <a:lnTo>
                      <a:pt x="3361" y="2558"/>
                    </a:lnTo>
                    <a:lnTo>
                      <a:pt x="3435" y="2412"/>
                    </a:lnTo>
                    <a:lnTo>
                      <a:pt x="3483" y="2242"/>
                    </a:lnTo>
                    <a:lnTo>
                      <a:pt x="3532" y="2071"/>
                    </a:lnTo>
                    <a:lnTo>
                      <a:pt x="3556" y="1901"/>
                    </a:lnTo>
                    <a:lnTo>
                      <a:pt x="3556" y="1730"/>
                    </a:lnTo>
                    <a:lnTo>
                      <a:pt x="3556" y="1560"/>
                    </a:lnTo>
                    <a:lnTo>
                      <a:pt x="3532" y="1389"/>
                    </a:lnTo>
                    <a:lnTo>
                      <a:pt x="3483" y="1219"/>
                    </a:lnTo>
                    <a:lnTo>
                      <a:pt x="3410" y="1048"/>
                    </a:lnTo>
                    <a:lnTo>
                      <a:pt x="3337" y="902"/>
                    </a:lnTo>
                    <a:lnTo>
                      <a:pt x="3264" y="756"/>
                    </a:lnTo>
                    <a:lnTo>
                      <a:pt x="3142" y="610"/>
                    </a:lnTo>
                    <a:lnTo>
                      <a:pt x="3142" y="610"/>
                    </a:lnTo>
                    <a:lnTo>
                      <a:pt x="2972" y="415"/>
                    </a:lnTo>
                    <a:lnTo>
                      <a:pt x="2753" y="245"/>
                    </a:lnTo>
                    <a:lnTo>
                      <a:pt x="2533" y="123"/>
                    </a:lnTo>
                    <a:lnTo>
                      <a:pt x="2314" y="50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1" name="Google Shape;51;p6"/>
              <p:cNvSpPr/>
              <p:nvPr/>
            </p:nvSpPr>
            <p:spPr>
              <a:xfrm>
                <a:off x="5682875" y="5188875"/>
                <a:ext cx="88925" cy="89525"/>
              </a:xfrm>
              <a:custGeom>
                <a:rect b="b" l="l" r="r" t="t"/>
                <a:pathLst>
                  <a:path extrusionOk="0" fill="none" h="3581" w="3557">
                    <a:moveTo>
                      <a:pt x="0" y="2022"/>
                    </a:moveTo>
                    <a:lnTo>
                      <a:pt x="0" y="2022"/>
                    </a:lnTo>
                    <a:lnTo>
                      <a:pt x="25" y="2216"/>
                    </a:lnTo>
                    <a:lnTo>
                      <a:pt x="98" y="2411"/>
                    </a:lnTo>
                    <a:lnTo>
                      <a:pt x="98" y="2411"/>
                    </a:lnTo>
                    <a:lnTo>
                      <a:pt x="171" y="2557"/>
                    </a:lnTo>
                    <a:lnTo>
                      <a:pt x="244" y="2728"/>
                    </a:lnTo>
                    <a:lnTo>
                      <a:pt x="341" y="2874"/>
                    </a:lnTo>
                    <a:lnTo>
                      <a:pt x="463" y="2996"/>
                    </a:lnTo>
                    <a:lnTo>
                      <a:pt x="585" y="3118"/>
                    </a:lnTo>
                    <a:lnTo>
                      <a:pt x="707" y="3239"/>
                    </a:lnTo>
                    <a:lnTo>
                      <a:pt x="853" y="3337"/>
                    </a:lnTo>
                    <a:lnTo>
                      <a:pt x="999" y="3410"/>
                    </a:lnTo>
                    <a:lnTo>
                      <a:pt x="1169" y="3483"/>
                    </a:lnTo>
                    <a:lnTo>
                      <a:pt x="1340" y="3532"/>
                    </a:lnTo>
                    <a:lnTo>
                      <a:pt x="1510" y="3556"/>
                    </a:lnTo>
                    <a:lnTo>
                      <a:pt x="1681" y="3580"/>
                    </a:lnTo>
                    <a:lnTo>
                      <a:pt x="1851" y="3580"/>
                    </a:lnTo>
                    <a:lnTo>
                      <a:pt x="2022" y="3556"/>
                    </a:lnTo>
                    <a:lnTo>
                      <a:pt x="2192" y="3532"/>
                    </a:lnTo>
                    <a:lnTo>
                      <a:pt x="2363" y="3459"/>
                    </a:lnTo>
                    <a:lnTo>
                      <a:pt x="2363" y="3459"/>
                    </a:lnTo>
                    <a:lnTo>
                      <a:pt x="2533" y="3410"/>
                    </a:lnTo>
                    <a:lnTo>
                      <a:pt x="2704" y="3312"/>
                    </a:lnTo>
                    <a:lnTo>
                      <a:pt x="2850" y="3215"/>
                    </a:lnTo>
                    <a:lnTo>
                      <a:pt x="2972" y="3093"/>
                    </a:lnTo>
                    <a:lnTo>
                      <a:pt x="3093" y="2971"/>
                    </a:lnTo>
                    <a:lnTo>
                      <a:pt x="3215" y="2850"/>
                    </a:lnTo>
                    <a:lnTo>
                      <a:pt x="3288" y="2704"/>
                    </a:lnTo>
                    <a:lnTo>
                      <a:pt x="3386" y="2557"/>
                    </a:lnTo>
                    <a:lnTo>
                      <a:pt x="3434" y="2387"/>
                    </a:lnTo>
                    <a:lnTo>
                      <a:pt x="3483" y="2216"/>
                    </a:lnTo>
                    <a:lnTo>
                      <a:pt x="3532" y="2070"/>
                    </a:lnTo>
                    <a:lnTo>
                      <a:pt x="3556" y="1875"/>
                    </a:lnTo>
                    <a:lnTo>
                      <a:pt x="3556" y="1705"/>
                    </a:lnTo>
                    <a:lnTo>
                      <a:pt x="3532" y="1534"/>
                    </a:lnTo>
                    <a:lnTo>
                      <a:pt x="3507" y="1364"/>
                    </a:lnTo>
                    <a:lnTo>
                      <a:pt x="3434" y="1194"/>
                    </a:lnTo>
                    <a:lnTo>
                      <a:pt x="3434" y="1194"/>
                    </a:lnTo>
                    <a:lnTo>
                      <a:pt x="3361" y="1023"/>
                    </a:lnTo>
                    <a:lnTo>
                      <a:pt x="3288" y="853"/>
                    </a:lnTo>
                    <a:lnTo>
                      <a:pt x="3191" y="706"/>
                    </a:lnTo>
                    <a:lnTo>
                      <a:pt x="3069" y="585"/>
                    </a:lnTo>
                    <a:lnTo>
                      <a:pt x="2947" y="463"/>
                    </a:lnTo>
                    <a:lnTo>
                      <a:pt x="2825" y="341"/>
                    </a:lnTo>
                    <a:lnTo>
                      <a:pt x="2679" y="268"/>
                    </a:lnTo>
                    <a:lnTo>
                      <a:pt x="2533" y="171"/>
                    </a:lnTo>
                    <a:lnTo>
                      <a:pt x="2363" y="122"/>
                    </a:lnTo>
                    <a:lnTo>
                      <a:pt x="2192" y="73"/>
                    </a:lnTo>
                    <a:lnTo>
                      <a:pt x="2022" y="24"/>
                    </a:lnTo>
                    <a:lnTo>
                      <a:pt x="1851" y="24"/>
                    </a:lnTo>
                    <a:lnTo>
                      <a:pt x="1681" y="0"/>
                    </a:lnTo>
                    <a:lnTo>
                      <a:pt x="1510" y="24"/>
                    </a:lnTo>
                    <a:lnTo>
                      <a:pt x="1340" y="73"/>
                    </a:lnTo>
                    <a:lnTo>
                      <a:pt x="1169" y="122"/>
                    </a:lnTo>
                    <a:lnTo>
                      <a:pt x="1169" y="122"/>
                    </a:lnTo>
                    <a:lnTo>
                      <a:pt x="974" y="195"/>
                    </a:lnTo>
                    <a:lnTo>
                      <a:pt x="804" y="292"/>
                    </a:lnTo>
                    <a:lnTo>
                      <a:pt x="658" y="390"/>
                    </a:lnTo>
                    <a:lnTo>
                      <a:pt x="512" y="512"/>
                    </a:lnTo>
                    <a:lnTo>
                      <a:pt x="390" y="658"/>
                    </a:lnTo>
                    <a:lnTo>
                      <a:pt x="293" y="804"/>
                    </a:lnTo>
                    <a:lnTo>
                      <a:pt x="195" y="950"/>
                    </a:lnTo>
                    <a:lnTo>
                      <a:pt x="122" y="1120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2" name="Google Shape;52;p6"/>
              <p:cNvSpPr/>
              <p:nvPr/>
            </p:nvSpPr>
            <p:spPr>
              <a:xfrm>
                <a:off x="5411925" y="5110925"/>
                <a:ext cx="188775" cy="189400"/>
              </a:xfrm>
              <a:custGeom>
                <a:rect b="b" l="l" r="r" t="t"/>
                <a:pathLst>
                  <a:path extrusionOk="0" fill="none" h="7576" w="7551">
                    <a:moveTo>
                      <a:pt x="0" y="3776"/>
                    </a:moveTo>
                    <a:lnTo>
                      <a:pt x="0" y="3776"/>
                    </a:lnTo>
                    <a:lnTo>
                      <a:pt x="25" y="3410"/>
                    </a:lnTo>
                    <a:lnTo>
                      <a:pt x="73" y="3021"/>
                    </a:lnTo>
                    <a:lnTo>
                      <a:pt x="171" y="2655"/>
                    </a:lnTo>
                    <a:lnTo>
                      <a:pt x="293" y="2314"/>
                    </a:lnTo>
                    <a:lnTo>
                      <a:pt x="463" y="1973"/>
                    </a:lnTo>
                    <a:lnTo>
                      <a:pt x="658" y="1681"/>
                    </a:lnTo>
                    <a:lnTo>
                      <a:pt x="877" y="1389"/>
                    </a:lnTo>
                    <a:lnTo>
                      <a:pt x="1121" y="1121"/>
                    </a:lnTo>
                    <a:lnTo>
                      <a:pt x="1389" y="877"/>
                    </a:lnTo>
                    <a:lnTo>
                      <a:pt x="1656" y="658"/>
                    </a:lnTo>
                    <a:lnTo>
                      <a:pt x="1973" y="463"/>
                    </a:lnTo>
                    <a:lnTo>
                      <a:pt x="2314" y="293"/>
                    </a:lnTo>
                    <a:lnTo>
                      <a:pt x="2655" y="171"/>
                    </a:lnTo>
                    <a:lnTo>
                      <a:pt x="3020" y="74"/>
                    </a:lnTo>
                    <a:lnTo>
                      <a:pt x="3386" y="25"/>
                    </a:lnTo>
                    <a:lnTo>
                      <a:pt x="3775" y="1"/>
                    </a:lnTo>
                    <a:lnTo>
                      <a:pt x="3775" y="1"/>
                    </a:lnTo>
                    <a:lnTo>
                      <a:pt x="4165" y="25"/>
                    </a:lnTo>
                    <a:lnTo>
                      <a:pt x="4555" y="74"/>
                    </a:lnTo>
                    <a:lnTo>
                      <a:pt x="4896" y="171"/>
                    </a:lnTo>
                    <a:lnTo>
                      <a:pt x="5261" y="293"/>
                    </a:lnTo>
                    <a:lnTo>
                      <a:pt x="5578" y="463"/>
                    </a:lnTo>
                    <a:lnTo>
                      <a:pt x="5894" y="658"/>
                    </a:lnTo>
                    <a:lnTo>
                      <a:pt x="6186" y="877"/>
                    </a:lnTo>
                    <a:lnTo>
                      <a:pt x="6454" y="1121"/>
                    </a:lnTo>
                    <a:lnTo>
                      <a:pt x="6698" y="1389"/>
                    </a:lnTo>
                    <a:lnTo>
                      <a:pt x="6917" y="1681"/>
                    </a:lnTo>
                    <a:lnTo>
                      <a:pt x="7112" y="1973"/>
                    </a:lnTo>
                    <a:lnTo>
                      <a:pt x="7258" y="2314"/>
                    </a:lnTo>
                    <a:lnTo>
                      <a:pt x="7404" y="2655"/>
                    </a:lnTo>
                    <a:lnTo>
                      <a:pt x="7477" y="3021"/>
                    </a:lnTo>
                    <a:lnTo>
                      <a:pt x="7550" y="3410"/>
                    </a:lnTo>
                    <a:lnTo>
                      <a:pt x="7550" y="3776"/>
                    </a:lnTo>
                    <a:lnTo>
                      <a:pt x="7550" y="3776"/>
                    </a:lnTo>
                    <a:lnTo>
                      <a:pt x="7550" y="4165"/>
                    </a:lnTo>
                    <a:lnTo>
                      <a:pt x="7477" y="4555"/>
                    </a:lnTo>
                    <a:lnTo>
                      <a:pt x="7404" y="4920"/>
                    </a:lnTo>
                    <a:lnTo>
                      <a:pt x="7258" y="5261"/>
                    </a:lnTo>
                    <a:lnTo>
                      <a:pt x="7112" y="5578"/>
                    </a:lnTo>
                    <a:lnTo>
                      <a:pt x="6917" y="5895"/>
                    </a:lnTo>
                    <a:lnTo>
                      <a:pt x="6698" y="6187"/>
                    </a:lnTo>
                    <a:lnTo>
                      <a:pt x="6454" y="6455"/>
                    </a:lnTo>
                    <a:lnTo>
                      <a:pt x="6186" y="6698"/>
                    </a:lnTo>
                    <a:lnTo>
                      <a:pt x="5894" y="6917"/>
                    </a:lnTo>
                    <a:lnTo>
                      <a:pt x="5578" y="7112"/>
                    </a:lnTo>
                    <a:lnTo>
                      <a:pt x="5261" y="7258"/>
                    </a:lnTo>
                    <a:lnTo>
                      <a:pt x="4896" y="7405"/>
                    </a:lnTo>
                    <a:lnTo>
                      <a:pt x="4555" y="7478"/>
                    </a:lnTo>
                    <a:lnTo>
                      <a:pt x="4165" y="7551"/>
                    </a:lnTo>
                    <a:lnTo>
                      <a:pt x="3775" y="7575"/>
                    </a:lnTo>
                    <a:lnTo>
                      <a:pt x="3775" y="7575"/>
                    </a:lnTo>
                    <a:lnTo>
                      <a:pt x="3386" y="7551"/>
                    </a:lnTo>
                    <a:lnTo>
                      <a:pt x="3020" y="7478"/>
                    </a:lnTo>
                    <a:lnTo>
                      <a:pt x="2655" y="7405"/>
                    </a:lnTo>
                    <a:lnTo>
                      <a:pt x="2314" y="7258"/>
                    </a:lnTo>
                    <a:lnTo>
                      <a:pt x="1973" y="7112"/>
                    </a:lnTo>
                    <a:lnTo>
                      <a:pt x="1656" y="6917"/>
                    </a:lnTo>
                    <a:lnTo>
                      <a:pt x="1389" y="6698"/>
                    </a:lnTo>
                    <a:lnTo>
                      <a:pt x="1121" y="6455"/>
                    </a:lnTo>
                    <a:lnTo>
                      <a:pt x="877" y="6187"/>
                    </a:lnTo>
                    <a:lnTo>
                      <a:pt x="658" y="5895"/>
                    </a:lnTo>
                    <a:lnTo>
                      <a:pt x="463" y="5578"/>
                    </a:lnTo>
                    <a:lnTo>
                      <a:pt x="293" y="5261"/>
                    </a:lnTo>
                    <a:lnTo>
                      <a:pt x="171" y="4920"/>
                    </a:lnTo>
                    <a:lnTo>
                      <a:pt x="73" y="4555"/>
                    </a:lnTo>
                    <a:lnTo>
                      <a:pt x="25" y="4165"/>
                    </a:lnTo>
                    <a:lnTo>
                      <a:pt x="0" y="3776"/>
                    </a:lnTo>
                    <a:lnTo>
                      <a:pt x="0" y="3776"/>
                    </a:lnTo>
                    <a:close/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3" name="Google Shape;53;p6"/>
              <p:cNvSpPr/>
              <p:nvPr/>
            </p:nvSpPr>
            <p:spPr>
              <a:xfrm>
                <a:off x="5367475" y="5025075"/>
                <a:ext cx="81600" cy="105975"/>
              </a:xfrm>
              <a:custGeom>
                <a:rect b="b" l="l" r="r" t="t"/>
                <a:pathLst>
                  <a:path extrusionOk="0" fill="none" h="4239" w="3264">
                    <a:moveTo>
                      <a:pt x="0" y="1"/>
                    </a:moveTo>
                    <a:lnTo>
                      <a:pt x="3264" y="4238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4" name="Google Shape;54;p6"/>
              <p:cNvSpPr/>
              <p:nvPr/>
            </p:nvSpPr>
            <p:spPr>
              <a:xfrm>
                <a:off x="5567800" y="4999500"/>
                <a:ext cx="115100" cy="133975"/>
              </a:xfrm>
              <a:custGeom>
                <a:rect b="b" l="l" r="r" t="t"/>
                <a:pathLst>
                  <a:path extrusionOk="0" fill="none" h="5359" w="4604">
                    <a:moveTo>
                      <a:pt x="0" y="5359"/>
                    </a:moveTo>
                    <a:lnTo>
                      <a:pt x="4603" y="1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5" name="Google Shape;55;p6"/>
              <p:cNvSpPr/>
              <p:nvPr/>
            </p:nvSpPr>
            <p:spPr>
              <a:xfrm>
                <a:off x="5600075" y="5217475"/>
                <a:ext cx="127275" cy="16475"/>
              </a:xfrm>
              <a:custGeom>
                <a:rect b="b" l="l" r="r" t="t"/>
                <a:pathLst>
                  <a:path extrusionOk="0" fill="none" h="659" w="5091">
                    <a:moveTo>
                      <a:pt x="5090" y="658"/>
                    </a:moveTo>
                    <a:lnTo>
                      <a:pt x="0" y="1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6" name="Google Shape;56;p6"/>
              <p:cNvSpPr/>
              <p:nvPr/>
            </p:nvSpPr>
            <p:spPr>
              <a:xfrm>
                <a:off x="5497775" y="5299675"/>
                <a:ext cx="4900" cy="126675"/>
              </a:xfrm>
              <a:custGeom>
                <a:rect b="b" l="l" r="r" t="t"/>
                <a:pathLst>
                  <a:path extrusionOk="0" fill="none" h="5067" w="196">
                    <a:moveTo>
                      <a:pt x="0" y="5067"/>
                    </a:moveTo>
                    <a:lnTo>
                      <a:pt x="195" y="1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  <p:sp>
            <p:nvSpPr>
              <p:cNvPr id="57" name="Google Shape;57;p6"/>
              <p:cNvSpPr/>
              <p:nvPr/>
            </p:nvSpPr>
            <p:spPr>
              <a:xfrm>
                <a:off x="5277975" y="5241825"/>
                <a:ext cx="141275" cy="58500"/>
              </a:xfrm>
              <a:custGeom>
                <a:rect b="b" l="l" r="r" t="t"/>
                <a:pathLst>
                  <a:path extrusionOk="0" fill="none" h="2340" w="5651">
                    <a:moveTo>
                      <a:pt x="0" y="2339"/>
                    </a:moveTo>
                    <a:lnTo>
                      <a:pt x="5651" y="1"/>
                    </a:lnTo>
                  </a:path>
                </a:pathLst>
              </a:custGeom>
              <a:noFill/>
              <a:ln cap="rnd" cmpd="sng" w="28575">
                <a:solidFill>
                  <a:srgbClr val="0000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88375" lIns="88375" spcFirstLastPara="1" rIns="88375" wrap="square" tIns="8837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800"/>
                  <a:buFont typeface="Twentieth Century"/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dk1"/>
                  </a:solidFill>
                  <a:latin typeface="Twentieth Century"/>
                  <a:ea typeface="Twentieth Century"/>
                  <a:cs typeface="Twentieth Century"/>
                  <a:sym typeface="Twentieth Century"/>
                </a:endParaRPr>
              </a:p>
            </p:txBody>
          </p:sp>
        </p:grpSp>
      </p:grpSp>
      <p:sp>
        <p:nvSpPr>
          <p:cNvPr id="58" name="Google Shape;58;p6"/>
          <p:cNvSpPr txBox="1"/>
          <p:nvPr>
            <p:ph idx="1" type="body"/>
          </p:nvPr>
        </p:nvSpPr>
        <p:spPr>
          <a:xfrm>
            <a:off x="3315880" y="4628428"/>
            <a:ext cx="5590200" cy="1463100"/>
          </a:xfrm>
          <a:prstGeom prst="rect">
            <a:avLst/>
          </a:prstGeom>
          <a:noFill/>
          <a:ln>
            <a:noFill/>
          </a:ln>
        </p:spPr>
        <p:txBody>
          <a:bodyPr anchorCtr="0" anchor="t" bIns="44175" lIns="88375" spcFirstLastPara="1" rIns="88375" wrap="square" tIns="441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6"/>
          <p:cNvSpPr/>
          <p:nvPr/>
        </p:nvSpPr>
        <p:spPr>
          <a:xfrm>
            <a:off x="272955" y="0"/>
            <a:ext cx="422700" cy="15624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4175" lIns="88375" spcFirstLastPara="1" rIns="88375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>
  <p:cSld name="Compariso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7"/>
          <p:cNvSpPr txBox="1"/>
          <p:nvPr>
            <p:ph idx="1" type="body"/>
          </p:nvPr>
        </p:nvSpPr>
        <p:spPr>
          <a:xfrm>
            <a:off x="6364809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175" lIns="44175" spcFirstLastPara="1" rIns="44175" wrap="square" tIns="441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2" name="Google Shape;62;p7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1800"/>
              <a:buNone/>
              <a:defRPr/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7"/>
          <p:cNvSpPr txBox="1"/>
          <p:nvPr>
            <p:ph idx="2" type="body"/>
          </p:nvPr>
        </p:nvSpPr>
        <p:spPr>
          <a:xfrm>
            <a:off x="575239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132575" spcFirstLastPara="1" rIns="132575" wrap="square" tIns="441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b="1" sz="1500"/>
            </a:lvl9pPr>
          </a:lstStyle>
          <a:p/>
        </p:txBody>
      </p:sp>
      <p:sp>
        <p:nvSpPr>
          <p:cNvPr id="64" name="Google Shape;64;p7"/>
          <p:cNvSpPr txBox="1"/>
          <p:nvPr>
            <p:ph idx="3" type="body"/>
          </p:nvPr>
        </p:nvSpPr>
        <p:spPr>
          <a:xfrm>
            <a:off x="584218" y="2096446"/>
            <a:ext cx="5397600" cy="433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4175" lIns="44175" spcFirstLastPara="1" rIns="44175" wrap="square" tIns="44175">
            <a:normAutofit/>
          </a:bodyPr>
          <a:lstStyle>
            <a:lvl1pPr indent="-342900" lvl="0" marL="45720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 "/>
              <a:defRPr/>
            </a:lvl1pPr>
            <a:lvl2pPr indent="-3429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Char char="-"/>
              <a:defRPr/>
            </a:lvl2pPr>
            <a:lvl3pPr indent="-3429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3pPr>
            <a:lvl4pPr indent="-3429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4pPr>
            <a:lvl5pPr indent="-3429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-"/>
              <a:defRPr/>
            </a:lvl5pPr>
            <a:lvl6pPr indent="-3429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6pPr>
            <a:lvl7pPr indent="-3429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7pPr>
            <a:lvl8pPr indent="-3429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Char char="?"/>
              <a:defRPr/>
            </a:lvl8pPr>
            <a:lvl9pPr indent="-3429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800"/>
              <a:buChar char="?"/>
              <a:defRPr/>
            </a:lvl9pPr>
          </a:lstStyle>
          <a:p/>
        </p:txBody>
      </p:sp>
      <p:sp>
        <p:nvSpPr>
          <p:cNvPr id="65" name="Google Shape;65;p7"/>
          <p:cNvSpPr txBox="1"/>
          <p:nvPr>
            <p:ph idx="4" type="body"/>
          </p:nvPr>
        </p:nvSpPr>
        <p:spPr>
          <a:xfrm>
            <a:off x="6355830" y="1531279"/>
            <a:ext cx="5397600" cy="44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132575" spcFirstLastPara="1" rIns="132575" wrap="square" tIns="44175">
            <a:normAutofit/>
          </a:bodyPr>
          <a:lstStyle>
            <a:lvl1pPr indent="-228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b="0" sz="1800" cap="none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900"/>
              <a:buNone/>
              <a:defRPr b="1" sz="1900"/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b="1" sz="1500"/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500"/>
              <a:buNone/>
              <a:defRPr b="1" sz="15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Introduction">
  <p:cSld name="2_Custom Layou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7" name="Google Shape;67;p8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8" name="Google Shape;68;p8"/>
          <p:cNvSpPr txBox="1"/>
          <p:nvPr>
            <p:ph type="title"/>
          </p:nvPr>
        </p:nvSpPr>
        <p:spPr>
          <a:xfrm>
            <a:off x="1902775" y="3262680"/>
            <a:ext cx="6504300" cy="5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spAutoFit/>
          </a:bodyPr>
          <a:lstStyle>
            <a:lvl1pPr lv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3400"/>
              <a:buFont typeface="Quattrocento Sans"/>
              <a:buNone/>
              <a:defRPr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2pPr>
            <a:lvl3pPr lvl="2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3pPr>
            <a:lvl4pPr lvl="3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4pPr>
            <a:lvl5pPr lvl="4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5pPr>
            <a:lvl6pPr lvl="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6pPr>
            <a:lvl7pPr lvl="6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7pPr>
            <a:lvl8pPr lvl="7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8pPr>
            <a:lvl9pPr lvl="8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400"/>
              <a:buNone/>
              <a:defRPr sz="3400">
                <a:highlight>
                  <a:srgbClr val="000000"/>
                </a:highlight>
              </a:defRPr>
            </a:lvl9pPr>
          </a:lstStyle>
          <a:p/>
        </p:txBody>
      </p:sp>
      <p:sp>
        <p:nvSpPr>
          <p:cNvPr id="69" name="Google Shape;69;p8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anchorCtr="0" anchor="ctr" bIns="44175" lIns="88375" spcFirstLastPara="1" rIns="88375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0" name="Google Shape;70;p8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4175" lIns="88375" spcFirstLastPara="1" rIns="88375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grpSp>
        <p:nvGrpSpPr>
          <p:cNvPr id="71" name="Google Shape;71;p8"/>
          <p:cNvGrpSpPr/>
          <p:nvPr/>
        </p:nvGrpSpPr>
        <p:grpSpPr>
          <a:xfrm>
            <a:off x="1092976" y="3287056"/>
            <a:ext cx="299911" cy="424768"/>
            <a:chOff x="3979850" y="1598950"/>
            <a:chExt cx="356825" cy="505375"/>
          </a:xfrm>
        </p:grpSpPr>
        <p:sp>
          <p:nvSpPr>
            <p:cNvPr id="72" name="Google Shape;72;p8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  <p:sp>
        <p:nvSpPr>
          <p:cNvPr id="74" name="Google Shape;74;p8"/>
          <p:cNvSpPr txBox="1"/>
          <p:nvPr>
            <p:ph idx="1" type="body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175" lIns="88375" spcFirstLastPara="1" rIns="88375" wrap="square" tIns="441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s Slide">
  <p:cSld name="2_Custom Layout_1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Google Shape;76;p9"/>
          <p:cNvCxnSpPr/>
          <p:nvPr/>
        </p:nvCxnSpPr>
        <p:spPr>
          <a:xfrm>
            <a:off x="127669" y="3557888"/>
            <a:ext cx="11914500" cy="0"/>
          </a:xfrm>
          <a:prstGeom prst="straightConnector1">
            <a:avLst/>
          </a:prstGeom>
          <a:noFill/>
          <a:ln cap="flat" cmpd="sng" w="19050">
            <a:solidFill>
              <a:srgbClr val="D8D8D8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77" name="Google Shape;77;p9"/>
          <p:cNvSpPr/>
          <p:nvPr/>
        </p:nvSpPr>
        <p:spPr>
          <a:xfrm>
            <a:off x="743453" y="3050554"/>
            <a:ext cx="898200" cy="897900"/>
          </a:xfrm>
          <a:prstGeom prst="ellipse">
            <a:avLst/>
          </a:prstGeom>
          <a:solidFill>
            <a:srgbClr val="B6A479"/>
          </a:solidFill>
          <a:ln>
            <a:noFill/>
          </a:ln>
        </p:spPr>
        <p:txBody>
          <a:bodyPr anchorCtr="0" anchor="ctr" bIns="44175" lIns="88375" spcFirstLastPara="1" rIns="88375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8" name="Google Shape;78;p9"/>
          <p:cNvSpPr/>
          <p:nvPr/>
        </p:nvSpPr>
        <p:spPr>
          <a:xfrm>
            <a:off x="321425" y="60960"/>
            <a:ext cx="171900" cy="1474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4175" lIns="88375" spcFirstLastPara="1" rIns="88375" wrap="square" tIns="441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Twentieth Century"/>
              <a:ea typeface="Twentieth Century"/>
              <a:cs typeface="Twentieth Century"/>
              <a:sym typeface="Twentieth Century"/>
            </a:endParaRPr>
          </a:p>
        </p:txBody>
      </p:sp>
      <p:sp>
        <p:nvSpPr>
          <p:cNvPr id="79" name="Google Shape;79;p9"/>
          <p:cNvSpPr txBox="1"/>
          <p:nvPr>
            <p:ph idx="1" type="body"/>
          </p:nvPr>
        </p:nvSpPr>
        <p:spPr>
          <a:xfrm>
            <a:off x="1902775" y="3931493"/>
            <a:ext cx="6504300" cy="5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175" lIns="88375" spcFirstLastPara="1" rIns="88375" wrap="square" tIns="44175">
            <a:spAutoFit/>
          </a:bodyPr>
          <a:lstStyle>
            <a:lvl1pPr indent="-2286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indent="-228600" lvl="3" marL="18288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0" name="Google Shape;80;p9"/>
          <p:cNvSpPr txBox="1"/>
          <p:nvPr/>
        </p:nvSpPr>
        <p:spPr>
          <a:xfrm>
            <a:off x="1902775" y="3120050"/>
            <a:ext cx="4117500" cy="70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400"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Questions?</a:t>
            </a:r>
            <a:endParaRPr sz="3400"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81" name="Google Shape;81;p9"/>
          <p:cNvGrpSpPr/>
          <p:nvPr/>
        </p:nvGrpSpPr>
        <p:grpSpPr>
          <a:xfrm>
            <a:off x="886061" y="3204612"/>
            <a:ext cx="613795" cy="588742"/>
            <a:chOff x="5233525" y="4954450"/>
            <a:chExt cx="538275" cy="516350"/>
          </a:xfrm>
        </p:grpSpPr>
        <p:sp>
          <p:nvSpPr>
            <p:cNvPr id="82" name="Google Shape;82;p9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3" name="Google Shape;83;p9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4" name="Google Shape;84;p9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5" name="Google Shape;85;p9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6" name="Google Shape;86;p9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7" name="Google Shape;87;p9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8" name="Google Shape;88;p9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89" name="Google Shape;89;p9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0" name="Google Shape;90;p9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1" name="Google Shape;91;p9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  <p:sp>
          <p:nvSpPr>
            <p:cNvPr id="92" name="Google Shape;92;p9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9050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88375" lIns="88375" spcFirstLastPara="1" rIns="88375" wrap="square" tIns="8837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Twentieth Century"/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endParaRPr>
            </a:p>
          </p:txBody>
        </p: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letely blank">
  <p:cSld name="Completely blank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4175" lIns="88375" spcFirstLastPara="1" rIns="88375" wrap="square" tIns="44175">
            <a:normAutofit/>
          </a:bodyPr>
          <a:lstStyle>
            <a:lvl1pPr lvl="0" marR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C0C0C"/>
              </a:buClr>
              <a:buSzPts val="4300"/>
              <a:buFont typeface="Quattrocento Sans"/>
              <a:buNone/>
              <a:defRPr b="0" i="0" sz="4300" u="none" cap="none" strike="noStrike">
                <a:solidFill>
                  <a:srgbClr val="0C0C0C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575240" y="1463857"/>
            <a:ext cx="11187000" cy="48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4175" lIns="44175" spcFirstLastPara="1" rIns="44175" wrap="square" tIns="44175">
            <a:spAutoFit/>
          </a:bodyPr>
          <a:lstStyle>
            <a:lvl1pPr indent="-393700" lvl="0" marL="457200" marR="0" rtl="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4C3282"/>
              </a:buClr>
              <a:buSzPts val="2600"/>
              <a:buFont typeface="Twentieth Century"/>
              <a:buChar char=" "/>
              <a:defRPr b="0" i="0" sz="26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6195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B6A479"/>
              </a:buClr>
              <a:buSzPts val="2100"/>
              <a:buFont typeface="Quattrocento Sans"/>
              <a:buChar char="-"/>
              <a:defRPr b="0" i="0" sz="21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23850" lvl="2" marL="1371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500"/>
              <a:buFont typeface="Quattrocento Sans"/>
              <a:buChar char="-"/>
              <a:defRPr b="0" i="0" sz="1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17500" lvl="3" marL="18288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17500" lvl="4" marL="22860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B6A479"/>
              </a:buClr>
              <a:buSzPts val="1400"/>
              <a:buFont typeface="Quattrocento Sans"/>
              <a:buChar char="-"/>
              <a:defRPr b="0" i="0" sz="1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17500" lvl="5" marL="27432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6pPr>
            <a:lvl7pPr indent="-317500" lvl="6" marL="32004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7pPr>
            <a:lvl8pPr indent="-317500" lvl="7" marL="36576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8pPr>
            <a:lvl9pPr indent="-317500" lvl="8" marL="4114800" marR="0" rtl="0" algn="l">
              <a:lnSpc>
                <a:spcPct val="90000"/>
              </a:lnSpc>
              <a:spcBef>
                <a:spcPts val="400"/>
              </a:spcBef>
              <a:spcAft>
                <a:spcPts val="400"/>
              </a:spcAft>
              <a:buClr>
                <a:schemeClr val="accent1"/>
              </a:buClr>
              <a:buSzPts val="1400"/>
              <a:buFont typeface="Noto Sans Symbols"/>
              <a:buChar char="🢝"/>
              <a:defRPr b="0" i="0" sz="1400" u="none" cap="none" strike="noStrike">
                <a:solidFill>
                  <a:schemeClr val="dk1"/>
                </a:solidFill>
                <a:latin typeface="Twentieth Century"/>
                <a:ea typeface="Twentieth Century"/>
                <a:cs typeface="Twentieth Century"/>
                <a:sym typeface="Twentieth Century"/>
              </a:defRPr>
            </a:lvl9pPr>
          </a:lstStyle>
          <a:p/>
        </p:txBody>
      </p:sp>
      <p:cxnSp>
        <p:nvCxnSpPr>
          <p:cNvPr id="12" name="Google Shape;12;p1"/>
          <p:cNvCxnSpPr/>
          <p:nvPr/>
        </p:nvCxnSpPr>
        <p:spPr>
          <a:xfrm rot="10800000">
            <a:off x="429491" y="172429"/>
            <a:ext cx="0" cy="1196400"/>
          </a:xfrm>
          <a:prstGeom prst="straightConnector1">
            <a:avLst/>
          </a:prstGeom>
          <a:noFill/>
          <a:ln cap="flat" cmpd="sng" w="19050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1"/>
          <p:cNvSpPr txBox="1"/>
          <p:nvPr/>
        </p:nvSpPr>
        <p:spPr>
          <a:xfrm>
            <a:off x="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CSE 373 23SP </a:t>
            </a:r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" name="Google Shape;14;p1"/>
          <p:cNvSpPr txBox="1"/>
          <p:nvPr/>
        </p:nvSpPr>
        <p:spPr>
          <a:xfrm>
            <a:off x="7913400" y="6495350"/>
            <a:ext cx="4278900" cy="363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88375" lIns="88375" spcFirstLastPara="1" rIns="88375" wrap="square" tIns="8837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fld id="{00000000-1234-1234-1234-123412341234}" type="slidenum">
              <a:rPr lang="en-US" sz="1200">
                <a:solidFill>
                  <a:srgbClr val="595959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‹#›</a:t>
            </a:fld>
            <a:endParaRPr sz="1200">
              <a:solidFill>
                <a:srgbClr val="595959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pollev.com/champk" TargetMode="External"/><Relationship Id="rId4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6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0.png"/><Relationship Id="rId4" Type="http://schemas.openxmlformats.org/officeDocument/2006/relationships/image" Target="../media/image16.png"/><Relationship Id="rId5" Type="http://schemas.openxmlformats.org/officeDocument/2006/relationships/image" Target="../media/image11.png"/><Relationship Id="rId6" Type="http://schemas.openxmlformats.org/officeDocument/2006/relationships/hyperlink" Target="https://www.youtube.com/watch?v=Xw2D9aJRBY4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2.png"/><Relationship Id="rId4" Type="http://schemas.openxmlformats.org/officeDocument/2006/relationships/image" Target="../media/image13.png"/><Relationship Id="rId5" Type="http://schemas.openxmlformats.org/officeDocument/2006/relationships/image" Target="../media/image8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visualgo.net/en/sorting" TargetMode="External"/><Relationship Id="rId4" Type="http://schemas.openxmlformats.org/officeDocument/2006/relationships/hyperlink" Target="https://pollev.com/champk" TargetMode="External"/><Relationship Id="rId5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www.youtube.com/watch?v=VuXbEb5ywrU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www.youtube.com/watch?v=nu4gDuFabI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edstem.org/us/courses/50616/discussion/4421616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en.wikipedia.org/wiki/Counting_sort" TargetMode="External"/><Relationship Id="rId4" Type="http://schemas.openxmlformats.org/officeDocument/2006/relationships/hyperlink" Target="https://en.wikipedia.org/wiki/External_sorting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2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www.youtube.com/watch?v=ywWBy6J5gz8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5.png"/><Relationship Id="rId4" Type="http://schemas.openxmlformats.org/officeDocument/2006/relationships/image" Target="../media/image7.png"/><Relationship Id="rId5" Type="http://schemas.openxmlformats.org/officeDocument/2006/relationships/image" Target="../media/image5.png"/><Relationship Id="rId6" Type="http://schemas.openxmlformats.org/officeDocument/2006/relationships/image" Target="../media/image4.png"/><Relationship Id="rId7" Type="http://schemas.openxmlformats.org/officeDocument/2006/relationships/image" Target="../media/image9.png"/><Relationship Id="rId8" Type="http://schemas.openxmlformats.org/officeDocument/2006/relationships/hyperlink" Target="https://docs.oracle.com/javase/7/docs/api/java/util/Arrays.html#sort(byte%5B%5D)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7"/>
          <p:cNvSpPr txBox="1"/>
          <p:nvPr>
            <p:ph type="ctrTitle"/>
          </p:nvPr>
        </p:nvSpPr>
        <p:spPr>
          <a:xfrm>
            <a:off x="457200" y="4960137"/>
            <a:ext cx="7772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5000"/>
              <a:buFont typeface="Quattrocento Sans"/>
              <a:buNone/>
            </a:pPr>
            <a:r>
              <a:rPr lang="en-US"/>
              <a:t>Lecture 20: Introduction to Sorting II</a:t>
            </a:r>
            <a:endParaRPr/>
          </a:p>
        </p:txBody>
      </p:sp>
      <p:sp>
        <p:nvSpPr>
          <p:cNvPr id="125" name="Google Shape;125;p17"/>
          <p:cNvSpPr txBox="1"/>
          <p:nvPr>
            <p:ph idx="1" type="subTitle"/>
          </p:nvPr>
        </p:nvSpPr>
        <p:spPr>
          <a:xfrm>
            <a:off x="8610600" y="4960137"/>
            <a:ext cx="3200400" cy="1463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CSE 373: Data Structures and Algorithms</a:t>
            </a:r>
            <a:endParaRPr/>
          </a:p>
        </p:txBody>
      </p:sp>
      <p:sp>
        <p:nvSpPr>
          <p:cNvPr id="126" name="Google Shape;126;p17"/>
          <p:cNvSpPr txBox="1"/>
          <p:nvPr/>
        </p:nvSpPr>
        <p:spPr>
          <a:xfrm>
            <a:off x="8610600" y="351000"/>
            <a:ext cx="3200400" cy="2154900"/>
          </a:xfrm>
          <a:prstGeom prst="rect">
            <a:avLst/>
          </a:prstGeom>
          <a:solidFill>
            <a:srgbClr val="4C3282"/>
          </a:solidFill>
          <a:ln cap="flat" cmpd="sng" w="285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Answer the Warm Up:</a:t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u="sng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PollEv.com/champk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rgbClr val="FFFFFF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27" name="Google Shape;127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9615178" y="1215900"/>
            <a:ext cx="1191250" cy="1203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26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Can we do better?</a:t>
            </a:r>
            <a:endParaRPr/>
          </a:p>
        </p:txBody>
      </p:sp>
      <p:sp>
        <p:nvSpPr>
          <p:cNvPr id="333" name="Google Shape;333;p26"/>
          <p:cNvSpPr txBox="1"/>
          <p:nvPr>
            <p:ph idx="1" type="body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to avoid hitting the worst case?</a:t>
            </a:r>
            <a:endParaRPr/>
          </a:p>
          <a:p>
            <a:pPr indent="-3683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It all comes down to the pivot. If the pivot divides each array in half, we get better behavior</a:t>
            </a:r>
            <a:endParaRPr sz="2200"/>
          </a:p>
          <a:p>
            <a:pPr indent="-22859" lvl="1" marL="265176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rPr lang="en-US"/>
              <a:t>Here are four options for finding a pivot. What are the tradeoffs?</a:t>
            </a:r>
            <a:endParaRPr/>
          </a:p>
          <a:p>
            <a:pPr indent="-3683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Just take the first element</a:t>
            </a:r>
            <a:endParaRPr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Take the median of the full array</a:t>
            </a:r>
            <a:endParaRPr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Take the median of the first, last, and middle element</a:t>
            </a:r>
            <a:endParaRPr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Pick a random element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7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Strategies for Choosing a Pivot</a:t>
            </a:r>
            <a:endParaRPr/>
          </a:p>
        </p:txBody>
      </p:sp>
      <p:pic>
        <p:nvPicPr>
          <p:cNvPr descr="Welcome - Advantage Awards and Engraving" id="339" name="Google Shape;3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5564" y="4021563"/>
            <a:ext cx="1147208" cy="998376"/>
          </a:xfrm>
          <a:prstGeom prst="rect">
            <a:avLst/>
          </a:prstGeom>
          <a:noFill/>
          <a:ln>
            <a:noFill/>
          </a:ln>
        </p:spPr>
      </p:pic>
      <p:sp>
        <p:nvSpPr>
          <p:cNvPr id="340" name="Google Shape;340;p27"/>
          <p:cNvSpPr txBox="1"/>
          <p:nvPr/>
        </p:nvSpPr>
        <p:spPr>
          <a:xfrm>
            <a:off x="9841526" y="3752875"/>
            <a:ext cx="2355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Most commonly used</a:t>
            </a:r>
            <a:endParaRPr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41" name="Google Shape;341;p27"/>
          <p:cNvSpPr txBox="1"/>
          <p:nvPr/>
        </p:nvSpPr>
        <p:spPr>
          <a:xfrm>
            <a:off x="648550" y="1250550"/>
            <a:ext cx="9786600" cy="46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Quattrocento Sans"/>
                <a:ea typeface="Quattrocento Sans"/>
                <a:cs typeface="Quattrocento Sans"/>
                <a:sym typeface="Quattrocento Sans"/>
              </a:rPr>
              <a:t>Just take the first element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000"/>
              <a:buFont typeface="Quattrocento Sans"/>
              <a:buChar char="●"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Very fast!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000"/>
              <a:buFont typeface="Quattrocento Sans"/>
              <a:buChar char="●"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But has worst case: for example, sorted lists have Ω(</a:t>
            </a:r>
            <a:r>
              <a:rPr i="1"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²) behavior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Quattrocento Sans"/>
                <a:ea typeface="Quattrocento Sans"/>
                <a:cs typeface="Quattrocento Sans"/>
                <a:sym typeface="Quattrocento Sans"/>
              </a:rPr>
              <a:t>Take the median of the full array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000"/>
              <a:buFont typeface="Quattrocento Sans"/>
              <a:buChar char="●"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Can actually find the median in O(</a:t>
            </a:r>
            <a:r>
              <a:rPr i="1"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) time (google QuickSelect). It’s </a:t>
            </a:r>
            <a:r>
              <a:rPr b="1"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complicated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000"/>
              <a:buFont typeface="Quattrocento Sans"/>
              <a:buChar char="●"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O(</a:t>
            </a:r>
            <a:r>
              <a:rPr i="1"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n log n</a:t>
            </a: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) even in the worst case… but the constant factors are </a:t>
            </a:r>
            <a:r>
              <a:rPr b="1"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awful</a:t>
            </a: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. No one does quicksort this way.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latin typeface="Quattrocento Sans"/>
                <a:ea typeface="Quattrocento Sans"/>
                <a:cs typeface="Quattrocento Sans"/>
                <a:sym typeface="Quattrocento Sans"/>
              </a:rPr>
              <a:t>Take the median of the first, last, and middle element</a:t>
            </a:r>
            <a:endParaRPr sz="22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000"/>
              <a:buFont typeface="Quattrocento Sans"/>
              <a:buChar char="●"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Makes pivot slightly more content-aware, at least won’t select very smallest/largest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000"/>
              <a:buFont typeface="Quattrocento Sans"/>
              <a:buChar char="●"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Worst case is still </a:t>
            </a: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Ω(</a:t>
            </a:r>
            <a:r>
              <a:rPr i="1"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²) , but on real-world data tends to perform well!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Pick a random element</a:t>
            </a:r>
            <a:endParaRPr sz="22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Get O(</a:t>
            </a:r>
            <a:r>
              <a:rPr i="1"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 log n</a:t>
            </a: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) runtime with probability at least </a:t>
            </a:r>
            <a:r>
              <a:rPr b="1"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1-1/</a:t>
            </a:r>
            <a:r>
              <a:rPr b="1" i="1"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b="1"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²</a:t>
            </a:r>
            <a:endParaRPr b="1"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000"/>
              <a:buFont typeface="Quattrocento Sans"/>
              <a:buChar char="●"/>
            </a:pPr>
            <a:r>
              <a:rPr lang="en-US" sz="20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 simple worst-case input (e.g. sorted, reverse sorted)</a:t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2000"/>
                                        <p:tgtEl>
                                          <p:spTgt spid="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28"/>
          <p:cNvSpPr txBox="1"/>
          <p:nvPr>
            <p:ph type="title"/>
          </p:nvPr>
        </p:nvSpPr>
        <p:spPr>
          <a:xfrm>
            <a:off x="838200" y="329487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Quick Sort (v2: In-Place) </a:t>
            </a:r>
            <a:endParaRPr/>
          </a:p>
        </p:txBody>
      </p:sp>
      <p:graphicFrame>
        <p:nvGraphicFramePr>
          <p:cNvPr id="347" name="Google Shape;347;p28"/>
          <p:cNvGraphicFramePr/>
          <p:nvPr/>
        </p:nvGraphicFramePr>
        <p:xfrm>
          <a:off x="1771929" y="113410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8" name="Google Shape;348;p28"/>
          <p:cNvGraphicFramePr/>
          <p:nvPr/>
        </p:nvGraphicFramePr>
        <p:xfrm>
          <a:off x="1771929" y="20962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sp>
        <p:nvSpPr>
          <p:cNvPr id="349" name="Google Shape;349;p28"/>
          <p:cNvSpPr/>
          <p:nvPr/>
        </p:nvSpPr>
        <p:spPr>
          <a:xfrm rot="10800000">
            <a:off x="3107652" y="2971714"/>
            <a:ext cx="354300" cy="65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0" name="Google Shape;350;p28"/>
          <p:cNvSpPr/>
          <p:nvPr/>
        </p:nvSpPr>
        <p:spPr>
          <a:xfrm rot="10800000">
            <a:off x="11170178" y="2971715"/>
            <a:ext cx="354300" cy="6516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1" name="Google Shape;351;p28"/>
          <p:cNvSpPr txBox="1"/>
          <p:nvPr/>
        </p:nvSpPr>
        <p:spPr>
          <a:xfrm>
            <a:off x="2952524" y="3675874"/>
            <a:ext cx="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X &lt; 6</a:t>
            </a:r>
            <a:endParaRPr/>
          </a:p>
        </p:txBody>
      </p:sp>
      <p:sp>
        <p:nvSpPr>
          <p:cNvPr id="352" name="Google Shape;352;p28"/>
          <p:cNvSpPr txBox="1"/>
          <p:nvPr/>
        </p:nvSpPr>
        <p:spPr>
          <a:xfrm>
            <a:off x="10968042" y="3675873"/>
            <a:ext cx="7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X &gt;= 6</a:t>
            </a:r>
            <a:endParaRPr/>
          </a:p>
        </p:txBody>
      </p:sp>
      <p:sp>
        <p:nvSpPr>
          <p:cNvPr id="353" name="Google Shape;353;p28"/>
          <p:cNvSpPr/>
          <p:nvPr/>
        </p:nvSpPr>
        <p:spPr>
          <a:xfrm>
            <a:off x="2779901" y="2454868"/>
            <a:ext cx="1008600" cy="370800"/>
          </a:xfrm>
          <a:prstGeom prst="rect">
            <a:avLst/>
          </a:prstGeom>
          <a:solidFill>
            <a:schemeClr val="accent5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4" name="Google Shape;354;p28"/>
          <p:cNvSpPr/>
          <p:nvPr/>
        </p:nvSpPr>
        <p:spPr>
          <a:xfrm>
            <a:off x="10856651" y="2462850"/>
            <a:ext cx="1008600" cy="370800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5" name="Google Shape;355;p28"/>
          <p:cNvSpPr/>
          <p:nvPr/>
        </p:nvSpPr>
        <p:spPr>
          <a:xfrm>
            <a:off x="3788473" y="2459374"/>
            <a:ext cx="1008600" cy="370800"/>
          </a:xfrm>
          <a:prstGeom prst="rect">
            <a:avLst/>
          </a:prstGeom>
          <a:solidFill>
            <a:schemeClr val="accent5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p28"/>
          <p:cNvSpPr/>
          <p:nvPr/>
        </p:nvSpPr>
        <p:spPr>
          <a:xfrm>
            <a:off x="9834455" y="2457134"/>
            <a:ext cx="1008600" cy="370800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57" name="Google Shape;357;p28"/>
          <p:cNvGraphicFramePr/>
          <p:nvPr/>
        </p:nvGraphicFramePr>
        <p:xfrm>
          <a:off x="1771929" y="43222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sp>
        <p:nvSpPr>
          <p:cNvPr id="358" name="Google Shape;358;p28"/>
          <p:cNvSpPr/>
          <p:nvPr/>
        </p:nvSpPr>
        <p:spPr>
          <a:xfrm>
            <a:off x="2761102" y="4677701"/>
            <a:ext cx="1008600" cy="370800"/>
          </a:xfrm>
          <a:prstGeom prst="rect">
            <a:avLst/>
          </a:prstGeom>
          <a:solidFill>
            <a:schemeClr val="accent5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8"/>
          <p:cNvSpPr/>
          <p:nvPr/>
        </p:nvSpPr>
        <p:spPr>
          <a:xfrm>
            <a:off x="10837252" y="4673421"/>
            <a:ext cx="1008600" cy="370800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8"/>
          <p:cNvSpPr/>
          <p:nvPr/>
        </p:nvSpPr>
        <p:spPr>
          <a:xfrm>
            <a:off x="3769674" y="4682207"/>
            <a:ext cx="1008600" cy="370800"/>
          </a:xfrm>
          <a:prstGeom prst="rect">
            <a:avLst/>
          </a:prstGeom>
          <a:solidFill>
            <a:schemeClr val="accent5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1" name="Google Shape;361;p28"/>
          <p:cNvSpPr/>
          <p:nvPr/>
        </p:nvSpPr>
        <p:spPr>
          <a:xfrm>
            <a:off x="9834455" y="4698351"/>
            <a:ext cx="1008600" cy="370800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2" name="Google Shape;362;p28"/>
          <p:cNvSpPr/>
          <p:nvPr/>
        </p:nvSpPr>
        <p:spPr>
          <a:xfrm>
            <a:off x="4797645" y="4677701"/>
            <a:ext cx="1008600" cy="370800"/>
          </a:xfrm>
          <a:prstGeom prst="rect">
            <a:avLst/>
          </a:prstGeom>
          <a:solidFill>
            <a:schemeClr val="accent5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3" name="Google Shape;363;p28"/>
          <p:cNvSpPr/>
          <p:nvPr/>
        </p:nvSpPr>
        <p:spPr>
          <a:xfrm>
            <a:off x="8825883" y="4682430"/>
            <a:ext cx="1008600" cy="370800"/>
          </a:xfrm>
          <a:prstGeom prst="rect">
            <a:avLst/>
          </a:prstGeom>
          <a:solidFill>
            <a:schemeClr val="accent6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4" name="Google Shape;364;p28"/>
          <p:cNvSpPr/>
          <p:nvPr/>
        </p:nvSpPr>
        <p:spPr>
          <a:xfrm rot="10800000">
            <a:off x="6130350" y="5218097"/>
            <a:ext cx="354300" cy="4869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5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5" name="Google Shape;365;p28"/>
          <p:cNvSpPr/>
          <p:nvPr/>
        </p:nvSpPr>
        <p:spPr>
          <a:xfrm rot="10800000">
            <a:off x="9153125" y="5145200"/>
            <a:ext cx="354300" cy="583800"/>
          </a:xfrm>
          <a:prstGeom prst="downArrow">
            <a:avLst>
              <a:gd fmla="val 50000" name="adj1"/>
              <a:gd fmla="val 50000" name="adj2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8"/>
          <p:cNvSpPr txBox="1"/>
          <p:nvPr/>
        </p:nvSpPr>
        <p:spPr>
          <a:xfrm>
            <a:off x="5966514" y="5704990"/>
            <a:ext cx="643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Low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5"/>
                </a:solidFill>
                <a:latin typeface="Calibri"/>
                <a:ea typeface="Calibri"/>
                <a:cs typeface="Calibri"/>
                <a:sym typeface="Calibri"/>
              </a:rPr>
              <a:t>X &lt; 6</a:t>
            </a:r>
            <a:endParaRPr/>
          </a:p>
        </p:txBody>
      </p:sp>
      <p:sp>
        <p:nvSpPr>
          <p:cNvPr id="367" name="Google Shape;367;p28"/>
          <p:cNvSpPr txBox="1"/>
          <p:nvPr/>
        </p:nvSpPr>
        <p:spPr>
          <a:xfrm>
            <a:off x="8950981" y="5705004"/>
            <a:ext cx="75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High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X &gt;= 6</a:t>
            </a:r>
            <a:endParaRPr/>
          </a:p>
        </p:txBody>
      </p:sp>
      <p:sp>
        <p:nvSpPr>
          <p:cNvPr id="368" name="Google Shape;368;p28"/>
          <p:cNvSpPr/>
          <p:nvPr/>
        </p:nvSpPr>
        <p:spPr>
          <a:xfrm>
            <a:off x="5825616" y="4673421"/>
            <a:ext cx="1008600" cy="370800"/>
          </a:xfrm>
          <a:prstGeom prst="rect">
            <a:avLst/>
          </a:prstGeom>
          <a:solidFill>
            <a:schemeClr val="accent5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8"/>
          <p:cNvSpPr/>
          <p:nvPr/>
        </p:nvSpPr>
        <p:spPr>
          <a:xfrm>
            <a:off x="6802065" y="4682207"/>
            <a:ext cx="1008600" cy="370800"/>
          </a:xfrm>
          <a:prstGeom prst="rect">
            <a:avLst/>
          </a:prstGeom>
          <a:solidFill>
            <a:schemeClr val="accent5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8"/>
          <p:cNvSpPr/>
          <p:nvPr/>
        </p:nvSpPr>
        <p:spPr>
          <a:xfrm>
            <a:off x="7819173" y="4690993"/>
            <a:ext cx="1008600" cy="370800"/>
          </a:xfrm>
          <a:prstGeom prst="rect">
            <a:avLst/>
          </a:prstGeom>
          <a:solidFill>
            <a:schemeClr val="accent5">
              <a:alpha val="6980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371" name="Google Shape;371;p28"/>
          <p:cNvGraphicFramePr/>
          <p:nvPr/>
        </p:nvGraphicFramePr>
        <p:xfrm>
          <a:off x="1731289" y="605956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grpSp>
        <p:nvGrpSpPr>
          <p:cNvPr id="372" name="Google Shape;372;p28"/>
          <p:cNvGrpSpPr/>
          <p:nvPr/>
        </p:nvGrpSpPr>
        <p:grpSpPr>
          <a:xfrm>
            <a:off x="1747509" y="1146631"/>
            <a:ext cx="1055700" cy="859400"/>
            <a:chOff x="5509626" y="861965"/>
            <a:chExt cx="1055700" cy="859400"/>
          </a:xfrm>
        </p:grpSpPr>
        <p:sp>
          <p:nvSpPr>
            <p:cNvPr id="373" name="Google Shape;373;p28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4" name="Google Shape;374;p28"/>
            <p:cNvSpPr/>
            <p:nvPr/>
          </p:nvSpPr>
          <p:spPr>
            <a:xfrm>
              <a:off x="5509626" y="861965"/>
              <a:ext cx="10557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PIVOT?</a:t>
              </a:r>
              <a:endParaRPr/>
            </a:p>
          </p:txBody>
        </p:sp>
      </p:grpSp>
      <p:grpSp>
        <p:nvGrpSpPr>
          <p:cNvPr id="375" name="Google Shape;375;p28"/>
          <p:cNvGrpSpPr/>
          <p:nvPr/>
        </p:nvGrpSpPr>
        <p:grpSpPr>
          <a:xfrm>
            <a:off x="5778590" y="1158237"/>
            <a:ext cx="1055700" cy="859400"/>
            <a:chOff x="5509626" y="861965"/>
            <a:chExt cx="1055700" cy="859400"/>
          </a:xfrm>
        </p:grpSpPr>
        <p:sp>
          <p:nvSpPr>
            <p:cNvPr id="376" name="Google Shape;376;p28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77" name="Google Shape;377;p28"/>
            <p:cNvSpPr/>
            <p:nvPr/>
          </p:nvSpPr>
          <p:spPr>
            <a:xfrm>
              <a:off x="5509626" y="861965"/>
              <a:ext cx="10557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PIVOT?</a:t>
              </a:r>
              <a:endParaRPr/>
            </a:p>
          </p:txBody>
        </p:sp>
      </p:grpSp>
      <p:grpSp>
        <p:nvGrpSpPr>
          <p:cNvPr id="378" name="Google Shape;378;p28"/>
          <p:cNvGrpSpPr/>
          <p:nvPr/>
        </p:nvGrpSpPr>
        <p:grpSpPr>
          <a:xfrm>
            <a:off x="10813739" y="1146631"/>
            <a:ext cx="1055700" cy="859400"/>
            <a:chOff x="5509626" y="861965"/>
            <a:chExt cx="1055700" cy="859400"/>
          </a:xfrm>
        </p:grpSpPr>
        <p:sp>
          <p:nvSpPr>
            <p:cNvPr id="379" name="Google Shape;379;p28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80" name="Google Shape;380;p28"/>
            <p:cNvSpPr/>
            <p:nvPr/>
          </p:nvSpPr>
          <p:spPr>
            <a:xfrm>
              <a:off x="5509626" y="861965"/>
              <a:ext cx="10557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PIVOT?</a:t>
              </a:r>
              <a:endParaRPr/>
            </a:p>
          </p:txBody>
        </p:sp>
      </p:grpSp>
      <p:sp>
        <p:nvSpPr>
          <p:cNvPr id="381" name="Google Shape;381;p28"/>
          <p:cNvSpPr txBox="1"/>
          <p:nvPr/>
        </p:nvSpPr>
        <p:spPr>
          <a:xfrm>
            <a:off x="117746" y="1506457"/>
            <a:ext cx="1440900" cy="338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Select a pivot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2" name="Google Shape;382;p28"/>
          <p:cNvSpPr txBox="1"/>
          <p:nvPr/>
        </p:nvSpPr>
        <p:spPr>
          <a:xfrm>
            <a:off x="114855" y="2457134"/>
            <a:ext cx="16164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Move pivot out of the way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3" name="Google Shape;383;p28"/>
          <p:cNvSpPr txBox="1"/>
          <p:nvPr/>
        </p:nvSpPr>
        <p:spPr>
          <a:xfrm>
            <a:off x="105578" y="3123158"/>
            <a:ext cx="2025600" cy="10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Bring low and high pointers together, swapping elements if needed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4" name="Google Shape;384;p28"/>
          <p:cNvSpPr txBox="1"/>
          <p:nvPr/>
        </p:nvSpPr>
        <p:spPr>
          <a:xfrm>
            <a:off x="23725" y="4826100"/>
            <a:ext cx="1709400" cy="156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Meeting point is where pivot belongs; swap in. Now recurse on smaller portions of same array!</a:t>
            </a:r>
            <a:endParaRPr sz="12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85" name="Google Shape;385;p28"/>
          <p:cNvSpPr txBox="1"/>
          <p:nvPr/>
        </p:nvSpPr>
        <p:spPr>
          <a:xfrm>
            <a:off x="1010045" y="1092122"/>
            <a:ext cx="8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Divide</a:t>
            </a:r>
            <a:endParaRPr/>
          </a:p>
        </p:txBody>
      </p:sp>
      <p:sp>
        <p:nvSpPr>
          <p:cNvPr id="386" name="Google Shape;386;p28"/>
          <p:cNvSpPr/>
          <p:nvPr/>
        </p:nvSpPr>
        <p:spPr>
          <a:xfrm>
            <a:off x="11018759" y="1353006"/>
            <a:ext cx="645600" cy="645600"/>
          </a:xfrm>
          <a:prstGeom prst="ellipse">
            <a:avLst/>
          </a:prstGeom>
          <a:noFill/>
          <a:ln cap="flat" cmpd="sng" w="152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7" name="Google Shape;387;p28"/>
          <p:cNvSpPr/>
          <p:nvPr/>
        </p:nvSpPr>
        <p:spPr>
          <a:xfrm rot="5400000">
            <a:off x="7115331" y="215030"/>
            <a:ext cx="369300" cy="3984600"/>
          </a:xfrm>
          <a:prstGeom prst="leftBracket">
            <a:avLst>
              <a:gd fmla="val 0" name="adj"/>
            </a:avLst>
          </a:prstGeom>
          <a:noFill/>
          <a:ln cap="flat" cmpd="sng" w="7620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8" name="Google Shape;388;p28"/>
          <p:cNvSpPr/>
          <p:nvPr/>
        </p:nvSpPr>
        <p:spPr>
          <a:xfrm>
            <a:off x="10813739" y="1145252"/>
            <a:ext cx="1055700" cy="235200"/>
          </a:xfrm>
          <a:prstGeom prst="roundRect">
            <a:avLst>
              <a:gd fmla="val 50000" name="adj"/>
            </a:avLst>
          </a:prstGeom>
          <a:solidFill>
            <a:schemeClr val="accent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PIVOT!</a:t>
            </a:r>
            <a:endParaRPr/>
          </a:p>
        </p:txBody>
      </p:sp>
      <p:sp>
        <p:nvSpPr>
          <p:cNvPr id="389" name="Google Shape;389;p28"/>
          <p:cNvSpPr/>
          <p:nvPr/>
        </p:nvSpPr>
        <p:spPr>
          <a:xfrm>
            <a:off x="2307000" y="3985025"/>
            <a:ext cx="6644100" cy="338700"/>
          </a:xfrm>
          <a:prstGeom prst="uturnArrow">
            <a:avLst>
              <a:gd fmla="val 25000" name="adj1"/>
              <a:gd fmla="val 25000" name="adj2"/>
              <a:gd fmla="val 25000" name="adj3"/>
              <a:gd fmla="val 43750" name="adj4"/>
              <a:gd fmla="val 75000" name="adj5"/>
            </a:avLst>
          </a:prstGeom>
          <a:solidFill>
            <a:schemeClr val="accent1"/>
          </a:solidFill>
          <a:ln cap="flat" cmpd="sng" w="9525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fill="hold" nodeType="withEffect" presetClass="entr" presetID="23" presetSubtype="16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dur="500"/>
                                        <p:tgtEl>
                                          <p:spTgt spid="3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fmla="" tm="0">
                                          <p:val>
                                            <p:strVal val="0"/>
                                          </p:val>
                                        </p:tav>
                                        <p:tav fmla=""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9"/>
          <p:cNvSpPr txBox="1"/>
          <p:nvPr/>
        </p:nvSpPr>
        <p:spPr>
          <a:xfrm>
            <a:off x="1870000" y="32778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</a:t>
            </a: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Sort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Bucket Sort</a:t>
            </a:r>
            <a:endParaRPr sz="3500">
              <a:solidFill>
                <a:srgbClr val="888888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Radix Sort</a:t>
            </a:r>
            <a:endParaRPr sz="3500">
              <a:solidFill>
                <a:srgbClr val="888888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Sorting Summary</a:t>
            </a:r>
            <a:endParaRPr sz="3500">
              <a:solidFill>
                <a:srgbClr val="888888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8" name="Shape 3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" name="Google Shape;399;p30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Heap Sort</a:t>
            </a:r>
            <a:endParaRPr/>
          </a:p>
        </p:txBody>
      </p:sp>
      <p:sp>
        <p:nvSpPr>
          <p:cNvPr id="400" name="Google Shape;400;p30"/>
          <p:cNvSpPr txBox="1"/>
          <p:nvPr>
            <p:ph idx="1" type="body"/>
          </p:nvPr>
        </p:nvSpPr>
        <p:spPr>
          <a:xfrm>
            <a:off x="746175" y="1568275"/>
            <a:ext cx="96129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1. run Floyd’s buildHeap on your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lang="en-US"/>
              <a:t>2. call removeMin n times</a:t>
            </a:r>
            <a:endParaRPr/>
          </a:p>
        </p:txBody>
      </p:sp>
      <p:sp>
        <p:nvSpPr>
          <p:cNvPr id="401" name="Google Shape;401;p30"/>
          <p:cNvSpPr txBox="1"/>
          <p:nvPr/>
        </p:nvSpPr>
        <p:spPr>
          <a:xfrm>
            <a:off x="677641" y="2894236"/>
            <a:ext cx="3729000" cy="16008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heapSort(input)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E[] heap = buildHeap(input)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E[] output = new E[n]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(n)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output[i] = removeMin(heap)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02" name="Google Shape;402;p30"/>
          <p:cNvSpPr txBox="1"/>
          <p:nvPr/>
        </p:nvSpPr>
        <p:spPr>
          <a:xfrm>
            <a:off x="7657163" y="2808820"/>
            <a:ext cx="2257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case runtime?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In-practice runtime?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Stable?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In-place?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3" name="Google Shape;403;p30"/>
          <p:cNvSpPr txBox="1"/>
          <p:nvPr/>
        </p:nvSpPr>
        <p:spPr>
          <a:xfrm>
            <a:off x="9914321" y="2813200"/>
            <a:ext cx="12819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99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4" name="Google Shape;404;p30"/>
          <p:cNvSpPr txBox="1"/>
          <p:nvPr/>
        </p:nvSpPr>
        <p:spPr>
          <a:xfrm>
            <a:off x="9956249" y="3347911"/>
            <a:ext cx="7362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78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5" name="Google Shape;405;p30"/>
          <p:cNvSpPr txBox="1"/>
          <p:nvPr/>
        </p:nvSpPr>
        <p:spPr>
          <a:xfrm>
            <a:off x="9956248" y="4430593"/>
            <a:ext cx="498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6" name="Google Shape;406;p30"/>
          <p:cNvSpPr txBox="1"/>
          <p:nvPr/>
        </p:nvSpPr>
        <p:spPr>
          <a:xfrm>
            <a:off x="9911363" y="3909232"/>
            <a:ext cx="12819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07" name="Google Shape;407;p30"/>
          <p:cNvSpPr/>
          <p:nvPr/>
        </p:nvSpPr>
        <p:spPr>
          <a:xfrm>
            <a:off x="6729679" y="263276"/>
            <a:ext cx="5163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https://www.youtube.com/watch?v=Xw2D9aJRBY4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8" name="Google Shape;408;p30"/>
          <p:cNvSpPr txBox="1"/>
          <p:nvPr/>
        </p:nvSpPr>
        <p:spPr>
          <a:xfrm>
            <a:off x="9956248" y="4985839"/>
            <a:ext cx="1806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we get clever…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p31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Principle 3</a:t>
            </a:r>
            <a:endParaRPr/>
          </a:p>
        </p:txBody>
      </p:sp>
      <p:sp>
        <p:nvSpPr>
          <p:cNvPr id="414" name="Google Shape;414;p31"/>
          <p:cNvSpPr txBox="1"/>
          <p:nvPr/>
        </p:nvSpPr>
        <p:spPr>
          <a:xfrm>
            <a:off x="575250" y="1728150"/>
            <a:ext cx="9969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Quattrocento Sans"/>
                <a:ea typeface="Quattrocento Sans"/>
                <a:cs typeface="Quattrocento Sans"/>
                <a:sym typeface="Quattrocento Sans"/>
              </a:rPr>
              <a:t>Selection sort:</a:t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After </a:t>
            </a:r>
            <a:r>
              <a:rPr i="1"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 iterations of the loop, the </a:t>
            </a:r>
            <a:r>
              <a:rPr i="1"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k</a:t>
            </a: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 smallest elements of the array are (sorted) in indices 0, … , k-1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Runs in Θ(n²) time no matter what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Quattrocento Sans"/>
                <a:ea typeface="Quattrocento Sans"/>
                <a:cs typeface="Quattrocento Sans"/>
                <a:sym typeface="Quattrocento Sans"/>
              </a:rPr>
              <a:t>Using data structures</a:t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Speed up our existing ideas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Quattrocento Sans"/>
                <a:ea typeface="Quattrocento Sans"/>
                <a:cs typeface="Quattrocento Sans"/>
                <a:sym typeface="Quattrocento Sans"/>
              </a:rPr>
              <a:t>If only we had a data structure that was good at getting the smallest item remaining in our dataset… </a:t>
            </a:r>
            <a:endParaRPr sz="2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6195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2100"/>
              <a:buFont typeface="Quattrocento Sans"/>
              <a:buChar char="●"/>
            </a:pPr>
            <a:r>
              <a:rPr lang="en-US" sz="2100">
                <a:latin typeface="Quattrocento Sans"/>
                <a:ea typeface="Quattrocento Sans"/>
                <a:cs typeface="Quattrocento Sans"/>
                <a:sym typeface="Quattrocento Sans"/>
              </a:rPr>
              <a:t>We do!</a:t>
            </a:r>
            <a:endParaRPr sz="2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2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In Place Heap Sort</a:t>
            </a:r>
            <a:endParaRPr/>
          </a:p>
        </p:txBody>
      </p:sp>
      <p:graphicFrame>
        <p:nvGraphicFramePr>
          <p:cNvPr id="420" name="Google Shape;420;p32"/>
          <p:cNvGraphicFramePr/>
          <p:nvPr/>
        </p:nvGraphicFramePr>
        <p:xfrm>
          <a:off x="1056165" y="119518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</a:tr>
            </a:tbl>
          </a:graphicData>
        </a:graphic>
      </p:graphicFrame>
      <p:sp>
        <p:nvSpPr>
          <p:cNvPr id="421" name="Google Shape;421;p32"/>
          <p:cNvSpPr/>
          <p:nvPr/>
        </p:nvSpPr>
        <p:spPr>
          <a:xfrm rot="-5400000">
            <a:off x="5926812" y="-2822619"/>
            <a:ext cx="338400" cy="10079700"/>
          </a:xfrm>
          <a:prstGeom prst="leftBrace">
            <a:avLst>
              <a:gd fmla="val 8333" name="adj1"/>
              <a:gd fmla="val 50792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2" name="Google Shape;422;p32"/>
          <p:cNvSpPr/>
          <p:nvPr/>
        </p:nvSpPr>
        <p:spPr>
          <a:xfrm rot="-5400000">
            <a:off x="10943720" y="2194431"/>
            <a:ext cx="338400" cy="45600"/>
          </a:xfrm>
          <a:prstGeom prst="leftBrace">
            <a:avLst>
              <a:gd fmla="val 8333" name="adj1"/>
              <a:gd fmla="val 50792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3" name="Google Shape;423;p32"/>
          <p:cNvSpPr txBox="1"/>
          <p:nvPr/>
        </p:nvSpPr>
        <p:spPr>
          <a:xfrm>
            <a:off x="5812841" y="2365415"/>
            <a:ext cx="71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/>
          </a:p>
        </p:txBody>
      </p:sp>
      <p:sp>
        <p:nvSpPr>
          <p:cNvPr id="424" name="Google Shape;424;p32"/>
          <p:cNvSpPr txBox="1"/>
          <p:nvPr/>
        </p:nvSpPr>
        <p:spPr>
          <a:xfrm>
            <a:off x="10367870" y="2370124"/>
            <a:ext cx="14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Items</a:t>
            </a:r>
            <a:endParaRPr/>
          </a:p>
        </p:txBody>
      </p:sp>
      <p:sp>
        <p:nvSpPr>
          <p:cNvPr id="425" name="Google Shape;425;p32"/>
          <p:cNvSpPr txBox="1"/>
          <p:nvPr/>
        </p:nvSpPr>
        <p:spPr>
          <a:xfrm>
            <a:off x="834447" y="258785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Item</a:t>
            </a:r>
            <a:endParaRPr/>
          </a:p>
        </p:txBody>
      </p:sp>
      <p:sp>
        <p:nvSpPr>
          <p:cNvPr id="426" name="Google Shape;426;p32"/>
          <p:cNvSpPr/>
          <p:nvPr/>
        </p:nvSpPr>
        <p:spPr>
          <a:xfrm rot="10800000">
            <a:off x="1390937" y="1992645"/>
            <a:ext cx="318900" cy="56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7" name="Google Shape;427;p32"/>
          <p:cNvSpPr/>
          <p:nvPr/>
        </p:nvSpPr>
        <p:spPr>
          <a:xfrm flipH="1" rot="10800000">
            <a:off x="1658138" y="577387"/>
            <a:ext cx="9102000" cy="685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8" name="Google Shape;428;p32"/>
          <p:cNvSpPr/>
          <p:nvPr/>
        </p:nvSpPr>
        <p:spPr>
          <a:xfrm rot="10800000">
            <a:off x="1498660" y="207503"/>
            <a:ext cx="9102000" cy="812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29" name="Google Shape;429;p32"/>
          <p:cNvGraphicFramePr/>
          <p:nvPr/>
        </p:nvGraphicFramePr>
        <p:xfrm>
          <a:off x="1056165" y="304907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30" name="Google Shape;430;p32"/>
          <p:cNvSpPr/>
          <p:nvPr/>
        </p:nvSpPr>
        <p:spPr>
          <a:xfrm rot="-5400000">
            <a:off x="5402412" y="-444329"/>
            <a:ext cx="338400" cy="9030900"/>
          </a:xfrm>
          <a:prstGeom prst="leftBrace">
            <a:avLst>
              <a:gd fmla="val 8333" name="adj1"/>
              <a:gd fmla="val 50792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1" name="Google Shape;431;p32"/>
          <p:cNvSpPr/>
          <p:nvPr/>
        </p:nvSpPr>
        <p:spPr>
          <a:xfrm rot="-5400000">
            <a:off x="10442319" y="3546721"/>
            <a:ext cx="338400" cy="1048800"/>
          </a:xfrm>
          <a:prstGeom prst="leftBrace">
            <a:avLst>
              <a:gd fmla="val 8333" name="adj1"/>
              <a:gd fmla="val 50792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2" name="Google Shape;432;p32"/>
          <p:cNvSpPr txBox="1"/>
          <p:nvPr/>
        </p:nvSpPr>
        <p:spPr>
          <a:xfrm>
            <a:off x="5287864" y="4220428"/>
            <a:ext cx="71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/>
          </a:p>
        </p:txBody>
      </p:sp>
      <p:sp>
        <p:nvSpPr>
          <p:cNvPr id="433" name="Google Shape;433;p32"/>
          <p:cNvSpPr txBox="1"/>
          <p:nvPr/>
        </p:nvSpPr>
        <p:spPr>
          <a:xfrm>
            <a:off x="9889230" y="4240321"/>
            <a:ext cx="14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Items</a:t>
            </a:r>
            <a:endParaRPr/>
          </a:p>
        </p:txBody>
      </p:sp>
      <p:sp>
        <p:nvSpPr>
          <p:cNvPr id="434" name="Google Shape;434;p32"/>
          <p:cNvSpPr txBox="1"/>
          <p:nvPr/>
        </p:nvSpPr>
        <p:spPr>
          <a:xfrm>
            <a:off x="834447" y="4441745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Item</a:t>
            </a:r>
            <a:endParaRPr/>
          </a:p>
        </p:txBody>
      </p:sp>
      <p:sp>
        <p:nvSpPr>
          <p:cNvPr id="435" name="Google Shape;435;p32"/>
          <p:cNvSpPr/>
          <p:nvPr/>
        </p:nvSpPr>
        <p:spPr>
          <a:xfrm rot="10800000">
            <a:off x="1390937" y="3846535"/>
            <a:ext cx="318900" cy="56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436" name="Google Shape;436;p32"/>
          <p:cNvGraphicFramePr/>
          <p:nvPr/>
        </p:nvGraphicFramePr>
        <p:xfrm>
          <a:off x="960083" y="492903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37" name="Google Shape;437;p32"/>
          <p:cNvSpPr/>
          <p:nvPr/>
        </p:nvSpPr>
        <p:spPr>
          <a:xfrm rot="-5400000">
            <a:off x="5306330" y="1435629"/>
            <a:ext cx="338400" cy="9030900"/>
          </a:xfrm>
          <a:prstGeom prst="leftBrace">
            <a:avLst>
              <a:gd fmla="val 8333" name="adj1"/>
              <a:gd fmla="val 50792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8" name="Google Shape;438;p32"/>
          <p:cNvSpPr/>
          <p:nvPr/>
        </p:nvSpPr>
        <p:spPr>
          <a:xfrm rot="-5400000">
            <a:off x="10346237" y="5426679"/>
            <a:ext cx="338400" cy="1048800"/>
          </a:xfrm>
          <a:prstGeom prst="leftBrace">
            <a:avLst>
              <a:gd fmla="val 8333" name="adj1"/>
              <a:gd fmla="val 50792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9" name="Google Shape;439;p32"/>
          <p:cNvSpPr txBox="1"/>
          <p:nvPr/>
        </p:nvSpPr>
        <p:spPr>
          <a:xfrm>
            <a:off x="5191782" y="6100386"/>
            <a:ext cx="71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/>
          </a:p>
        </p:txBody>
      </p:sp>
      <p:sp>
        <p:nvSpPr>
          <p:cNvPr id="440" name="Google Shape;440;p32"/>
          <p:cNvSpPr txBox="1"/>
          <p:nvPr/>
        </p:nvSpPr>
        <p:spPr>
          <a:xfrm>
            <a:off x="9793148" y="6120279"/>
            <a:ext cx="14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Items</a:t>
            </a:r>
            <a:endParaRPr/>
          </a:p>
        </p:txBody>
      </p:sp>
      <p:sp>
        <p:nvSpPr>
          <p:cNvPr id="441" name="Google Shape;441;p32"/>
          <p:cNvSpPr txBox="1"/>
          <p:nvPr/>
        </p:nvSpPr>
        <p:spPr>
          <a:xfrm>
            <a:off x="738365" y="6321703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Item</a:t>
            </a:r>
            <a:endParaRPr/>
          </a:p>
        </p:txBody>
      </p:sp>
      <p:sp>
        <p:nvSpPr>
          <p:cNvPr id="442" name="Google Shape;442;p32"/>
          <p:cNvSpPr/>
          <p:nvPr/>
        </p:nvSpPr>
        <p:spPr>
          <a:xfrm rot="10800000">
            <a:off x="1294855" y="5726493"/>
            <a:ext cx="318900" cy="56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3" name="Google Shape;443;p32"/>
          <p:cNvSpPr/>
          <p:nvPr/>
        </p:nvSpPr>
        <p:spPr>
          <a:xfrm rot="10800000">
            <a:off x="1390394" y="3861587"/>
            <a:ext cx="318900" cy="56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A479"/>
          </a:solidFill>
          <a:ln cap="flat" cmpd="sng" w="15875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4" name="Google Shape;444;p32"/>
          <p:cNvSpPr txBox="1"/>
          <p:nvPr/>
        </p:nvSpPr>
        <p:spPr>
          <a:xfrm>
            <a:off x="1731684" y="4105264"/>
            <a:ext cx="206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B050"/>
                </a:solidFill>
                <a:latin typeface="Calibri"/>
                <a:ea typeface="Calibri"/>
                <a:cs typeface="Calibri"/>
                <a:sym typeface="Calibri"/>
              </a:rPr>
              <a:t>percolateDown(22)</a:t>
            </a:r>
            <a:endParaRPr/>
          </a:p>
        </p:txBody>
      </p:sp>
      <p:sp>
        <p:nvSpPr>
          <p:cNvPr id="445" name="Google Shape;445;p32"/>
          <p:cNvSpPr/>
          <p:nvPr/>
        </p:nvSpPr>
        <p:spPr>
          <a:xfrm flipH="1" rot="10800000">
            <a:off x="1390318" y="4472699"/>
            <a:ext cx="8402700" cy="6852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46" name="Google Shape;446;p32"/>
          <p:cNvSpPr/>
          <p:nvPr/>
        </p:nvSpPr>
        <p:spPr>
          <a:xfrm rot="10800000">
            <a:off x="1230741" y="4102815"/>
            <a:ext cx="8460600" cy="812100"/>
          </a:xfrm>
          <a:prstGeom prst="curvedUpArrow">
            <a:avLst>
              <a:gd fmla="val 25000" name="adj1"/>
              <a:gd fmla="val 50000" name="adj2"/>
              <a:gd fmla="val 25000" name="adj3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33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In Place Heap Sort</a:t>
            </a:r>
            <a:endParaRPr/>
          </a:p>
        </p:txBody>
      </p:sp>
      <p:sp>
        <p:nvSpPr>
          <p:cNvPr id="452" name="Google Shape;452;p33"/>
          <p:cNvSpPr txBox="1"/>
          <p:nvPr/>
        </p:nvSpPr>
        <p:spPr>
          <a:xfrm>
            <a:off x="575239" y="3429000"/>
            <a:ext cx="5017800" cy="11697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public void inPlaceHeapSort(input)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buildHeap(input) // alters original array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for (n : input)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input[n – i - 1] = removeMin(heap)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  <p:sp>
        <p:nvSpPr>
          <p:cNvPr id="453" name="Google Shape;453;p33"/>
          <p:cNvSpPr txBox="1"/>
          <p:nvPr/>
        </p:nvSpPr>
        <p:spPr>
          <a:xfrm>
            <a:off x="6409926" y="3525775"/>
            <a:ext cx="23712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Worst case runtime?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Best case runtime?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In-practice runtime?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Stable?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In-place?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4" name="Google Shape;454;p33"/>
          <p:cNvSpPr txBox="1"/>
          <p:nvPr/>
        </p:nvSpPr>
        <p:spPr>
          <a:xfrm>
            <a:off x="8781188" y="3530155"/>
            <a:ext cx="1346700" cy="3693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5" name="Google Shape;455;p33"/>
          <p:cNvSpPr txBox="1"/>
          <p:nvPr/>
        </p:nvSpPr>
        <p:spPr>
          <a:xfrm>
            <a:off x="8825235" y="4064866"/>
            <a:ext cx="773400" cy="3693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6" name="Google Shape;456;p33"/>
          <p:cNvSpPr txBox="1"/>
          <p:nvPr/>
        </p:nvSpPr>
        <p:spPr>
          <a:xfrm>
            <a:off x="8825234" y="5147548"/>
            <a:ext cx="5238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7" name="Google Shape;457;p33"/>
          <p:cNvSpPr txBox="1"/>
          <p:nvPr/>
        </p:nvSpPr>
        <p:spPr>
          <a:xfrm>
            <a:off x="8841074" y="5682259"/>
            <a:ext cx="543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8" name="Google Shape;458;p33"/>
          <p:cNvSpPr txBox="1"/>
          <p:nvPr/>
        </p:nvSpPr>
        <p:spPr>
          <a:xfrm>
            <a:off x="8778080" y="4626187"/>
            <a:ext cx="1346700" cy="3693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3329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Quattrocento Sans"/>
                <a:ea typeface="Quattrocento Sans"/>
                <a:cs typeface="Quattrocento Sans"/>
                <a:sym typeface="Quattrocento Sans"/>
              </a:rPr>
              <a:t> 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59" name="Google Shape;459;p33"/>
          <p:cNvGraphicFramePr/>
          <p:nvPr/>
        </p:nvGraphicFramePr>
        <p:xfrm>
          <a:off x="1056165" y="109219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</a:rPr>
                        <a:t>9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FFCC"/>
                    </a:solidFill>
                  </a:tcPr>
                </a:tc>
              </a:tr>
            </a:tbl>
          </a:graphicData>
        </a:graphic>
      </p:graphicFrame>
      <p:sp>
        <p:nvSpPr>
          <p:cNvPr id="460" name="Google Shape;460;p33"/>
          <p:cNvSpPr/>
          <p:nvPr/>
        </p:nvSpPr>
        <p:spPr>
          <a:xfrm rot="-5400000">
            <a:off x="3920862" y="-919666"/>
            <a:ext cx="338400" cy="6067800"/>
          </a:xfrm>
          <a:prstGeom prst="leftBrace">
            <a:avLst>
              <a:gd fmla="val 8333" name="adj1"/>
              <a:gd fmla="val 50792" name="adj2"/>
            </a:avLst>
          </a:prstGeom>
          <a:noFill/>
          <a:ln cap="flat" cmpd="sng" w="19050">
            <a:solidFill>
              <a:srgbClr val="00B05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1" name="Google Shape;461;p33"/>
          <p:cNvSpPr/>
          <p:nvPr/>
        </p:nvSpPr>
        <p:spPr>
          <a:xfrm rot="-5400000">
            <a:off x="8960565" y="108283"/>
            <a:ext cx="338400" cy="4011900"/>
          </a:xfrm>
          <a:prstGeom prst="leftBrace">
            <a:avLst>
              <a:gd fmla="val 8333" name="adj1"/>
              <a:gd fmla="val 50792" name="adj2"/>
            </a:avLst>
          </a:prstGeom>
          <a:noFill/>
          <a:ln cap="flat" cmpd="sng" w="1905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2" name="Google Shape;462;p33"/>
          <p:cNvSpPr txBox="1"/>
          <p:nvPr/>
        </p:nvSpPr>
        <p:spPr>
          <a:xfrm>
            <a:off x="3758678" y="2260007"/>
            <a:ext cx="712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Heap</a:t>
            </a:r>
            <a:endParaRPr/>
          </a:p>
        </p:txBody>
      </p:sp>
      <p:sp>
        <p:nvSpPr>
          <p:cNvPr id="463" name="Google Shape;463;p33"/>
          <p:cNvSpPr txBox="1"/>
          <p:nvPr/>
        </p:nvSpPr>
        <p:spPr>
          <a:xfrm>
            <a:off x="8433323" y="2270374"/>
            <a:ext cx="1444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Sorted Items</a:t>
            </a:r>
            <a:endParaRPr/>
          </a:p>
        </p:txBody>
      </p:sp>
      <p:sp>
        <p:nvSpPr>
          <p:cNvPr id="464" name="Google Shape;464;p33"/>
          <p:cNvSpPr txBox="1"/>
          <p:nvPr/>
        </p:nvSpPr>
        <p:spPr>
          <a:xfrm>
            <a:off x="834447" y="2484858"/>
            <a:ext cx="1431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Current Item</a:t>
            </a:r>
            <a:endParaRPr/>
          </a:p>
        </p:txBody>
      </p:sp>
      <p:sp>
        <p:nvSpPr>
          <p:cNvPr id="465" name="Google Shape;465;p33"/>
          <p:cNvSpPr/>
          <p:nvPr/>
        </p:nvSpPr>
        <p:spPr>
          <a:xfrm rot="10800000">
            <a:off x="1390937" y="1889648"/>
            <a:ext cx="318900" cy="563400"/>
          </a:xfrm>
          <a:prstGeom prst="downArrow">
            <a:avLst>
              <a:gd fmla="val 50000" name="adj1"/>
              <a:gd fmla="val 50000" name="adj2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66" name="Google Shape;466;p33"/>
          <p:cNvSpPr txBox="1"/>
          <p:nvPr/>
        </p:nvSpPr>
        <p:spPr>
          <a:xfrm>
            <a:off x="575250" y="4995475"/>
            <a:ext cx="5620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Complication: final array is reversed! Lots of fixes: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700"/>
              <a:buFont typeface="Quattrocento Sans"/>
              <a:buChar char="●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Run reverse afterwards O(</a:t>
            </a:r>
            <a:r>
              <a:rPr i="1"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n</a:t>
            </a: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)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700"/>
              <a:buFont typeface="Quattrocento Sans"/>
              <a:buChar char="●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Use a max heap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700"/>
              <a:buFont typeface="Quattrocento Sans"/>
              <a:buChar char="●"/>
            </a:pPr>
            <a:r>
              <a:rPr lang="en-US" sz="1700">
                <a:latin typeface="Quattrocento Sans"/>
                <a:ea typeface="Quattrocento Sans"/>
                <a:cs typeface="Quattrocento Sans"/>
                <a:sym typeface="Quattrocento Sans"/>
              </a:rPr>
              <a:t>Reverse compare function to emulate max heap</a:t>
            </a:r>
            <a:endParaRPr sz="17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4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0" name="Shape 4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" name="Google Shape;471;p34"/>
          <p:cNvSpPr txBox="1"/>
          <p:nvPr/>
        </p:nvSpPr>
        <p:spPr>
          <a:xfrm>
            <a:off x="1870000" y="2677325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Sort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Bucket Sort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Radix Sort</a:t>
            </a:r>
            <a:endParaRPr sz="3500">
              <a:solidFill>
                <a:srgbClr val="888888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Sorting Summary</a:t>
            </a:r>
            <a:endParaRPr sz="3500">
              <a:solidFill>
                <a:srgbClr val="888888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6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Bucket Sort (aka Bin Sort)</a:t>
            </a:r>
            <a:endParaRPr/>
          </a:p>
        </p:txBody>
      </p:sp>
      <p:sp>
        <p:nvSpPr>
          <p:cNvPr id="478" name="Google Shape;478;p35"/>
          <p:cNvSpPr txBox="1"/>
          <p:nvPr>
            <p:ph idx="1" type="body"/>
          </p:nvPr>
        </p:nvSpPr>
        <p:spPr>
          <a:xfrm>
            <a:off x="746175" y="1568275"/>
            <a:ext cx="10829400" cy="18210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/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If all values are ints known to be in the range of 1 - K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Create array of size K and put each element in its proper bucket (“scatter”)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If elements are only ints simply store count of ints in each bucket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Output results via linear pass through array of buckets (“gather”)</a:t>
            </a:r>
            <a:endParaRPr/>
          </a:p>
        </p:txBody>
      </p:sp>
      <p:sp>
        <p:nvSpPr>
          <p:cNvPr id="479" name="Google Shape;479;p35"/>
          <p:cNvSpPr txBox="1"/>
          <p:nvPr/>
        </p:nvSpPr>
        <p:spPr>
          <a:xfrm>
            <a:off x="806800" y="3679375"/>
            <a:ext cx="312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[5, 1, 3, 4, 3, 2, 1, 1, 5, 4, 5]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80" name="Google Shape;480;p35"/>
          <p:cNvGraphicFramePr/>
          <p:nvPr/>
        </p:nvGraphicFramePr>
        <p:xfrm>
          <a:off x="4551650" y="3882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{B9E7F1F2-41E4-44BE-B37D-DD0A10E8CA80}</a:tableStyleId>
              </a:tblPr>
              <a:tblGrid>
                <a:gridCol w="671325"/>
                <a:gridCol w="671325"/>
              </a:tblGrid>
              <a:tr h="4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2000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4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1</a:t>
                      </a:r>
                      <a:endParaRPr sz="2000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4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2</a:t>
                      </a:r>
                      <a:endParaRPr sz="2000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4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4</a:t>
                      </a:r>
                      <a:endParaRPr sz="2000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493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solidFill>
                            <a:srgbClr val="4C3282"/>
                          </a:solidFill>
                          <a:latin typeface="Quattrocento Sans"/>
                          <a:ea typeface="Quattrocento Sans"/>
                          <a:cs typeface="Quattrocento Sans"/>
                          <a:sym typeface="Quattrocento Sans"/>
                        </a:rPr>
                        <a:t>3</a:t>
                      </a:r>
                      <a:endParaRPr sz="2000"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81" name="Google Shape;481;p35"/>
          <p:cNvSpPr txBox="1"/>
          <p:nvPr/>
        </p:nvSpPr>
        <p:spPr>
          <a:xfrm>
            <a:off x="6632175" y="5361750"/>
            <a:ext cx="31266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[1, 1, 1, 2, 3, 3, 4, 4, 5, 5, 5]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82" name="Google Shape;482;p35"/>
          <p:cNvSpPr/>
          <p:nvPr/>
        </p:nvSpPr>
        <p:spPr>
          <a:xfrm flipH="1" rot="10800000">
            <a:off x="3113865" y="4171969"/>
            <a:ext cx="1248000" cy="1014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3" name="Google Shape;483;p35"/>
          <p:cNvSpPr/>
          <p:nvPr/>
        </p:nvSpPr>
        <p:spPr>
          <a:xfrm rot="5400000">
            <a:off x="6080615" y="4161994"/>
            <a:ext cx="1248000" cy="1014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5"/>
          <p:cNvSpPr txBox="1"/>
          <p:nvPr/>
        </p:nvSpPr>
        <p:spPr>
          <a:xfrm>
            <a:off x="2281775" y="4563575"/>
            <a:ext cx="1014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 b="1" sz="22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5" name="Google Shape;485;p35"/>
          <p:cNvSpPr txBox="1"/>
          <p:nvPr/>
        </p:nvSpPr>
        <p:spPr>
          <a:xfrm>
            <a:off x="7212075" y="4274725"/>
            <a:ext cx="19320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O(K + n)</a:t>
            </a:r>
            <a:endParaRPr b="1" sz="22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86" name="Google Shape;486;p35"/>
          <p:cNvSpPr txBox="1"/>
          <p:nvPr/>
        </p:nvSpPr>
        <p:spPr>
          <a:xfrm>
            <a:off x="6871700" y="6052275"/>
            <a:ext cx="37431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2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Total Runtime: </a:t>
            </a:r>
            <a:r>
              <a:rPr b="1" lang="en-US" sz="22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O(K + n)</a:t>
            </a:r>
            <a:endParaRPr b="1" sz="22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Warm Up</a:t>
            </a:r>
            <a:endParaRPr/>
          </a:p>
        </p:txBody>
      </p:sp>
      <p:sp>
        <p:nvSpPr>
          <p:cNvPr id="134" name="Google Shape;134;p18"/>
          <p:cNvSpPr txBox="1"/>
          <p:nvPr>
            <p:ph idx="1" type="body"/>
          </p:nvPr>
        </p:nvSpPr>
        <p:spPr>
          <a:xfrm>
            <a:off x="593775" y="1492075"/>
            <a:ext cx="8697300" cy="7266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300"/>
              <a:t>What sorting algorithm do the following steps represent. The steps are not necessarily consecutive but they are in the correct sequence</a:t>
            </a:r>
            <a:endParaRPr sz="2300"/>
          </a:p>
        </p:txBody>
      </p:sp>
      <p:sp>
        <p:nvSpPr>
          <p:cNvPr id="135" name="Google Shape;135;p18"/>
          <p:cNvSpPr txBox="1"/>
          <p:nvPr/>
        </p:nvSpPr>
        <p:spPr>
          <a:xfrm>
            <a:off x="1210225" y="6189850"/>
            <a:ext cx="78288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hlinkClick r:id="rId3"/>
              </a:rPr>
              <a:t>https://visualgo.net/en/sorting</a:t>
            </a:r>
            <a:r>
              <a:rPr lang="en-US" sz="2600">
                <a:solidFill>
                  <a:schemeClr val="dk1"/>
                </a:solidFill>
              </a:rPr>
              <a:t> </a:t>
            </a:r>
            <a:endParaRPr/>
          </a:p>
        </p:txBody>
      </p:sp>
      <p:sp>
        <p:nvSpPr>
          <p:cNvPr id="136" name="Google Shape;136;p18"/>
          <p:cNvSpPr txBox="1"/>
          <p:nvPr/>
        </p:nvSpPr>
        <p:spPr>
          <a:xfrm>
            <a:off x="602329" y="28210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[23, 37, 48, 34, 11, 34, 37, 34, 23, 39, 41, 47]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602329" y="32782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[11, 37, 48, 34, 23, 34, 37, 34, 23, 39, 41, 47]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8" name="Google Shape;138;p18"/>
          <p:cNvSpPr txBox="1"/>
          <p:nvPr/>
        </p:nvSpPr>
        <p:spPr>
          <a:xfrm>
            <a:off x="602329" y="37354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[11, 23, 24, 34, 48, 34, 37, 34, 44, 39, 41, 47]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602329" y="41926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[11, 23, 24, 34, 34, 37, 48, 44, 37, 39, 41, 47]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0" name="Google Shape;140;p18"/>
          <p:cNvSpPr txBox="1"/>
          <p:nvPr/>
        </p:nvSpPr>
        <p:spPr>
          <a:xfrm>
            <a:off x="6393529" y="28210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[2, 27, 18, 12, 14, 43, 8, 5, 41, 32, 48, 10, 37]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6393529" y="32782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[2, 27, 12, 18, 14, 43, 8, 5, 41, 32, 48, 10, 37]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2" name="Google Shape;142;p18"/>
          <p:cNvSpPr txBox="1"/>
          <p:nvPr/>
        </p:nvSpPr>
        <p:spPr>
          <a:xfrm>
            <a:off x="6393529" y="37354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[2, 8, 12, 14, 18, 27, 43, 5, 41, 32, 48, 10, 37]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3" name="Google Shape;143;p18"/>
          <p:cNvSpPr txBox="1"/>
          <p:nvPr/>
        </p:nvSpPr>
        <p:spPr>
          <a:xfrm>
            <a:off x="6393529" y="4192675"/>
            <a:ext cx="7261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Courier New"/>
                <a:ea typeface="Courier New"/>
                <a:cs typeface="Courier New"/>
                <a:sym typeface="Courier New"/>
              </a:rPr>
              <a:t>[2, 8, 12, 14, 18, 27, 43, 5, 10, 32, 37, 41, 48]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4" name="Google Shape;144;p18"/>
          <p:cNvSpPr txBox="1"/>
          <p:nvPr/>
        </p:nvSpPr>
        <p:spPr>
          <a:xfrm>
            <a:off x="672075" y="2559150"/>
            <a:ext cx="72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Sort 1</a:t>
            </a:r>
            <a:endParaRPr b="1" sz="1600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45" name="Google Shape;145;p18"/>
          <p:cNvSpPr txBox="1"/>
          <p:nvPr/>
        </p:nvSpPr>
        <p:spPr>
          <a:xfrm>
            <a:off x="6463275" y="2559150"/>
            <a:ext cx="72615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Sort 2</a:t>
            </a:r>
            <a:endParaRPr b="1" sz="1600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146" name="Google Shape;146;p18"/>
          <p:cNvGrpSpPr/>
          <p:nvPr/>
        </p:nvGrpSpPr>
        <p:grpSpPr>
          <a:xfrm>
            <a:off x="9788325" y="73875"/>
            <a:ext cx="2281800" cy="1508400"/>
            <a:chOff x="9788325" y="73875"/>
            <a:chExt cx="2281800" cy="1508400"/>
          </a:xfrm>
        </p:grpSpPr>
        <p:sp>
          <p:nvSpPr>
            <p:cNvPr id="147" name="Google Shape;147;p18"/>
            <p:cNvSpPr txBox="1"/>
            <p:nvPr/>
          </p:nvSpPr>
          <p:spPr>
            <a:xfrm>
              <a:off x="9788325" y="73875"/>
              <a:ext cx="2281800" cy="1508400"/>
            </a:xfrm>
            <a:prstGeom prst="rect">
              <a:avLst/>
            </a:prstGeom>
            <a:solidFill>
              <a:srgbClr val="4C3282"/>
            </a:solidFill>
            <a:ln cap="flat" cmpd="sng" w="285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Answer the Warm Up:</a:t>
              </a:r>
              <a:endParaRPr sz="17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700" u="sng">
                  <a:solidFill>
                    <a:srgbClr val="FFFFFF"/>
                  </a:solidFill>
                  <a:latin typeface="Quattrocento Sans"/>
                  <a:ea typeface="Quattrocento Sans"/>
                  <a:cs typeface="Quattrocento Sans"/>
                  <a:sym typeface="Quattrocento Sans"/>
                  <a:hlinkClick r:id="rId4">
                    <a:extLst>
                      <a:ext uri="{A12FA001-AC4F-418D-AE19-62706E023703}">
                        <ahyp:hlinkClr val="tx"/>
                      </a:ext>
                    </a:extLst>
                  </a:hlinkClick>
                </a:rPr>
                <a:t>PollEv.com/champk</a:t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700"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700">
                <a:solidFill>
                  <a:srgbClr val="FFFFF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  <p:pic>
          <p:nvPicPr>
            <p:cNvPr id="148" name="Google Shape;148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0605224" y="794776"/>
              <a:ext cx="648000" cy="654428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1" name="Shape 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2" name="Google Shape;492;p36"/>
          <p:cNvSpPr txBox="1"/>
          <p:nvPr/>
        </p:nvSpPr>
        <p:spPr>
          <a:xfrm>
            <a:off x="4062850" y="4315550"/>
            <a:ext cx="27312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worst: </a:t>
            </a: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O(K + n</a:t>
            </a:r>
            <a:r>
              <a:rPr b="1" baseline="30000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2</a:t>
            </a: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best: O(K)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493" name="Google Shape;493;p36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Bucket Sort with Data</a:t>
            </a:r>
            <a:endParaRPr/>
          </a:p>
        </p:txBody>
      </p:sp>
      <p:sp>
        <p:nvSpPr>
          <p:cNvPr id="494" name="Google Shape;494;p36"/>
          <p:cNvSpPr txBox="1"/>
          <p:nvPr>
            <p:ph idx="1" type="body"/>
          </p:nvPr>
        </p:nvSpPr>
        <p:spPr>
          <a:xfrm>
            <a:off x="746175" y="1568275"/>
            <a:ext cx="11187000" cy="8097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/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Instead of using int counts, make buckets of array of lists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put items into bucket, use </a:t>
            </a:r>
            <a:r>
              <a:rPr b="1" lang="en-US"/>
              <a:t>insertion sort</a:t>
            </a:r>
            <a:r>
              <a:rPr lang="en-US"/>
              <a:t> to sort individual buckets</a:t>
            </a:r>
            <a:endParaRPr/>
          </a:p>
        </p:txBody>
      </p:sp>
      <p:sp>
        <p:nvSpPr>
          <p:cNvPr id="495" name="Google Shape;495;p36"/>
          <p:cNvSpPr txBox="1"/>
          <p:nvPr/>
        </p:nvSpPr>
        <p:spPr>
          <a:xfrm>
            <a:off x="327750" y="2377975"/>
            <a:ext cx="640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[0.78, 0.17, 0.39, 0.26, 0.72, 0.94, 0.21, 0.12, 0.23, 0.68]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496" name="Google Shape;496;p36"/>
          <p:cNvGraphicFramePr/>
          <p:nvPr/>
        </p:nvGraphicFramePr>
        <p:xfrm>
          <a:off x="2682600" y="28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{B9E7F1F2-41E4-44BE-B37D-DD0A10E8CA80}</a:tableStyleId>
              </a:tblPr>
              <a:tblGrid>
                <a:gridCol w="671325"/>
                <a:gridCol w="671325"/>
              </a:tblGrid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497" name="Google Shape;497;p36"/>
          <p:cNvSpPr txBox="1"/>
          <p:nvPr/>
        </p:nvSpPr>
        <p:spPr>
          <a:xfrm>
            <a:off x="8026475" y="6141475"/>
            <a:ext cx="41655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[0.12, 0.17, 0.21, 0.23, 0.26, 0.39, 0.68, 0.72, 0.78, 0.94]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98" name="Google Shape;498;p36"/>
          <p:cNvSpPr/>
          <p:nvPr/>
        </p:nvSpPr>
        <p:spPr>
          <a:xfrm flipH="1" rot="10800000">
            <a:off x="1348940" y="3030544"/>
            <a:ext cx="1248000" cy="1014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 rot="5400000">
            <a:off x="8185915" y="4941719"/>
            <a:ext cx="1248000" cy="1014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36"/>
          <p:cNvSpPr txBox="1"/>
          <p:nvPr/>
        </p:nvSpPr>
        <p:spPr>
          <a:xfrm>
            <a:off x="516850" y="3422150"/>
            <a:ext cx="10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1" name="Google Shape;501;p36"/>
          <p:cNvSpPr txBox="1"/>
          <p:nvPr/>
        </p:nvSpPr>
        <p:spPr>
          <a:xfrm>
            <a:off x="9317375" y="5054450"/>
            <a:ext cx="19320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O(K + n)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02" name="Google Shape;502;p36"/>
          <p:cNvSpPr txBox="1"/>
          <p:nvPr/>
        </p:nvSpPr>
        <p:spPr>
          <a:xfrm>
            <a:off x="3882850" y="5617600"/>
            <a:ext cx="5169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0.78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3" name="Google Shape;503;p36"/>
          <p:cNvSpPr txBox="1"/>
          <p:nvPr/>
        </p:nvSpPr>
        <p:spPr>
          <a:xfrm>
            <a:off x="3882850" y="3255400"/>
            <a:ext cx="5169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0.17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4" name="Google Shape;504;p36"/>
          <p:cNvSpPr txBox="1"/>
          <p:nvPr/>
        </p:nvSpPr>
        <p:spPr>
          <a:xfrm>
            <a:off x="3882850" y="4017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0.39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5" name="Google Shape;505;p36"/>
          <p:cNvSpPr txBox="1"/>
          <p:nvPr/>
        </p:nvSpPr>
        <p:spPr>
          <a:xfrm>
            <a:off x="3882850" y="3636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0.26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6" name="Google Shape;506;p36"/>
          <p:cNvSpPr txBox="1"/>
          <p:nvPr/>
        </p:nvSpPr>
        <p:spPr>
          <a:xfrm>
            <a:off x="4492450" y="56176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0.72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7" name="Google Shape;507;p36"/>
          <p:cNvSpPr txBox="1"/>
          <p:nvPr/>
        </p:nvSpPr>
        <p:spPr>
          <a:xfrm>
            <a:off x="3838750" y="6394825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0.94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8" name="Google Shape;508;p36"/>
          <p:cNvSpPr txBox="1"/>
          <p:nvPr/>
        </p:nvSpPr>
        <p:spPr>
          <a:xfrm>
            <a:off x="4568650" y="3636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0.21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09" name="Google Shape;509;p36"/>
          <p:cNvSpPr txBox="1"/>
          <p:nvPr/>
        </p:nvSpPr>
        <p:spPr>
          <a:xfrm>
            <a:off x="4568650" y="3255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0.12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0" name="Google Shape;510;p36"/>
          <p:cNvSpPr txBox="1"/>
          <p:nvPr/>
        </p:nvSpPr>
        <p:spPr>
          <a:xfrm>
            <a:off x="5254450" y="3636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0.23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1" name="Google Shape;511;p36"/>
          <p:cNvSpPr txBox="1"/>
          <p:nvPr/>
        </p:nvSpPr>
        <p:spPr>
          <a:xfrm>
            <a:off x="3877130" y="5206113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0.68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12" name="Google Shape;512;p36"/>
          <p:cNvGraphicFramePr/>
          <p:nvPr/>
        </p:nvGraphicFramePr>
        <p:xfrm>
          <a:off x="6140425" y="28441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{B9E7F1F2-41E4-44BE-B37D-DD0A10E8CA80}</a:tableStyleId>
              </a:tblPr>
              <a:tblGrid>
                <a:gridCol w="671325"/>
                <a:gridCol w="671325"/>
              </a:tblGrid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1682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13" name="Google Shape;513;p36"/>
          <p:cNvSpPr txBox="1"/>
          <p:nvPr/>
        </p:nvSpPr>
        <p:spPr>
          <a:xfrm>
            <a:off x="8026475" y="5617600"/>
            <a:ext cx="5169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0.78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4" name="Google Shape;514;p36"/>
          <p:cNvSpPr txBox="1"/>
          <p:nvPr/>
        </p:nvSpPr>
        <p:spPr>
          <a:xfrm>
            <a:off x="8026475" y="3255400"/>
            <a:ext cx="5169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0.17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5" name="Google Shape;515;p36"/>
          <p:cNvSpPr txBox="1"/>
          <p:nvPr/>
        </p:nvSpPr>
        <p:spPr>
          <a:xfrm>
            <a:off x="7340675" y="4017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0.39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6" name="Google Shape;516;p36"/>
          <p:cNvSpPr txBox="1"/>
          <p:nvPr/>
        </p:nvSpPr>
        <p:spPr>
          <a:xfrm>
            <a:off x="8712275" y="3636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0.26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7" name="Google Shape;517;p36"/>
          <p:cNvSpPr txBox="1"/>
          <p:nvPr/>
        </p:nvSpPr>
        <p:spPr>
          <a:xfrm>
            <a:off x="7340675" y="56176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0.72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8" name="Google Shape;518;p36"/>
          <p:cNvSpPr txBox="1"/>
          <p:nvPr/>
        </p:nvSpPr>
        <p:spPr>
          <a:xfrm>
            <a:off x="7296575" y="6394825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0.94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19" name="Google Shape;519;p36"/>
          <p:cNvSpPr txBox="1"/>
          <p:nvPr/>
        </p:nvSpPr>
        <p:spPr>
          <a:xfrm>
            <a:off x="7340675" y="3636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0.21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0" name="Google Shape;520;p36"/>
          <p:cNvSpPr txBox="1"/>
          <p:nvPr/>
        </p:nvSpPr>
        <p:spPr>
          <a:xfrm>
            <a:off x="7340675" y="3255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0.12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1" name="Google Shape;521;p36"/>
          <p:cNvSpPr txBox="1"/>
          <p:nvPr/>
        </p:nvSpPr>
        <p:spPr>
          <a:xfrm>
            <a:off x="8026475" y="3636400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0.23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2" name="Google Shape;522;p36"/>
          <p:cNvSpPr txBox="1"/>
          <p:nvPr/>
        </p:nvSpPr>
        <p:spPr>
          <a:xfrm>
            <a:off x="7334955" y="5206113"/>
            <a:ext cx="605100" cy="4002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0.68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23" name="Google Shape;523;p36"/>
          <p:cNvSpPr/>
          <p:nvPr/>
        </p:nvSpPr>
        <p:spPr>
          <a:xfrm>
            <a:off x="4589375" y="4639225"/>
            <a:ext cx="1248000" cy="400200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36"/>
          <p:cNvSpPr txBox="1"/>
          <p:nvPr/>
        </p:nvSpPr>
        <p:spPr>
          <a:xfrm>
            <a:off x="8302475" y="134775"/>
            <a:ext cx="3782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u="sng">
                <a:solidFill>
                  <a:schemeClr val="hlink"/>
                </a:solidFill>
                <a:hlinkClick r:id="rId3"/>
              </a:rPr>
              <a:t>Bucket Sort Example Video</a:t>
            </a:r>
            <a:r>
              <a:rPr lang="en-US" sz="2000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9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7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Bucket Sort</a:t>
            </a:r>
            <a:endParaRPr/>
          </a:p>
        </p:txBody>
      </p:sp>
      <p:sp>
        <p:nvSpPr>
          <p:cNvPr id="531" name="Google Shape;531;p37"/>
          <p:cNvSpPr txBox="1"/>
          <p:nvPr>
            <p:ph idx="1" type="body"/>
          </p:nvPr>
        </p:nvSpPr>
        <p:spPr>
          <a:xfrm>
            <a:off x="5256950" y="383250"/>
            <a:ext cx="6714300" cy="16407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function bucketSort(array, k) is</a:t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buckets ← new array of k empty lists</a:t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M ← 1 + the maximum key value in the array</a:t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for i = 0 to length(array) do</a:t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insert array[i] into buckets[floor(k × array[i] / M)]</a:t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for i = 0 to k do </a:t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    nextSort(buckets[i])</a:t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highlight>
                  <a:srgbClr val="F8F9FA"/>
                </a:highlight>
                <a:latin typeface="Courier New"/>
                <a:ea typeface="Courier New"/>
                <a:cs typeface="Courier New"/>
                <a:sym typeface="Courier New"/>
              </a:rPr>
              <a:t>    return the concatenation of buckets[0], ...., buckets[k]</a:t>
            </a:r>
            <a:endParaRPr sz="1400">
              <a:highlight>
                <a:srgbClr val="F8F9FA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2" name="Google Shape;532;p37"/>
          <p:cNvSpPr txBox="1"/>
          <p:nvPr/>
        </p:nvSpPr>
        <p:spPr>
          <a:xfrm>
            <a:off x="370118" y="2601965"/>
            <a:ext cx="2118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 runtime?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In-practice runtime?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Stable?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In-place?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3" name="Google Shape;533;p37"/>
          <p:cNvSpPr txBox="1"/>
          <p:nvPr/>
        </p:nvSpPr>
        <p:spPr>
          <a:xfrm>
            <a:off x="2622175" y="2503125"/>
            <a:ext cx="3592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O(K + n) fo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r ints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O(K + n</a:t>
            </a:r>
            <a:r>
              <a:rPr baseline="30000" lang="en-US">
                <a:latin typeface="Quattrocento Sans"/>
                <a:ea typeface="Quattrocento Sans"/>
                <a:cs typeface="Quattrocento Sans"/>
                <a:sym typeface="Quattrocento Sans"/>
              </a:rPr>
              <a:t>2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) for data if insertion sort is used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4" name="Google Shape;534;p37"/>
          <p:cNvSpPr txBox="1"/>
          <p:nvPr/>
        </p:nvSpPr>
        <p:spPr>
          <a:xfrm>
            <a:off x="2622175" y="3135125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O(n)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5" name="Google Shape;535;p37"/>
          <p:cNvSpPr txBox="1"/>
          <p:nvPr/>
        </p:nvSpPr>
        <p:spPr>
          <a:xfrm>
            <a:off x="2622175" y="3614725"/>
            <a:ext cx="61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O(n) if K ≅ n, always for ints, and if values are evenly distributed for data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6" name="Google Shape;536;p37"/>
          <p:cNvSpPr txBox="1"/>
          <p:nvPr/>
        </p:nvSpPr>
        <p:spPr>
          <a:xfrm>
            <a:off x="2622175" y="4246725"/>
            <a:ext cx="56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Can be because insertion sort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7" name="Google Shape;537;p37"/>
          <p:cNvSpPr txBox="1"/>
          <p:nvPr/>
        </p:nvSpPr>
        <p:spPr>
          <a:xfrm>
            <a:off x="2622175" y="4802525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38" name="Google Shape;538;p37"/>
          <p:cNvSpPr txBox="1"/>
          <p:nvPr/>
        </p:nvSpPr>
        <p:spPr>
          <a:xfrm>
            <a:off x="2622175" y="5358325"/>
            <a:ext cx="5887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When range, K, is smaller or not much larger than n (not many duplicates)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Not good when K &gt;&gt; N, wasted space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2" name="Shape 5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3" name="Google Shape;543;p38"/>
          <p:cNvSpPr txBox="1"/>
          <p:nvPr/>
        </p:nvSpPr>
        <p:spPr>
          <a:xfrm>
            <a:off x="1870000" y="21248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Sort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Bucket Sort</a:t>
            </a:r>
            <a:endParaRPr sz="3500">
              <a:solidFill>
                <a:srgbClr val="888888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Radix Sort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Sorting Summary</a:t>
            </a:r>
            <a:endParaRPr sz="3500">
              <a:solidFill>
                <a:srgbClr val="888888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48" name="Shape 5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9" name="Google Shape;549;p39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Moving away from comparison sorts</a:t>
            </a:r>
            <a:endParaRPr/>
          </a:p>
        </p:txBody>
      </p:sp>
      <p:sp>
        <p:nvSpPr>
          <p:cNvPr id="550" name="Google Shape;550;p39"/>
          <p:cNvSpPr txBox="1"/>
          <p:nvPr>
            <p:ph idx="1" type="body"/>
          </p:nvPr>
        </p:nvSpPr>
        <p:spPr>
          <a:xfrm>
            <a:off x="746175" y="1568275"/>
            <a:ext cx="10650300" cy="46701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So far we’ve learned about comparison sorts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work on any comparable object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have a best case lower bound of 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Ω</a:t>
            </a:r>
            <a:r>
              <a:rPr lang="en-US" sz="2400">
                <a:latin typeface="Georgia"/>
                <a:ea typeface="Georgia"/>
                <a:cs typeface="Georgia"/>
                <a:sym typeface="Georgia"/>
              </a:rPr>
              <a:t>(nlogn)</a:t>
            </a:r>
            <a:endParaRPr sz="2400">
              <a:latin typeface="Georgia"/>
              <a:ea typeface="Georgia"/>
              <a:cs typeface="Georgia"/>
              <a:sym typeface="Georg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This is because to sort using comparisons requires all elements to be compared against one another</a:t>
            </a:r>
            <a:endParaRPr sz="2400"/>
          </a:p>
          <a:p>
            <a:pPr indent="-381000" lvl="0" marL="457200" rtl="0" algn="l">
              <a:spcBef>
                <a:spcPts val="120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n runtime to process all values into some ordered structure (tree)</a:t>
            </a:r>
            <a:endParaRPr sz="2400"/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logn runtime to remove items from structure in sorted order</a:t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400"/>
              <a:t>What if we didn’t need to compare each element, what if we built a sort based on </a:t>
            </a:r>
            <a:r>
              <a:rPr lang="en-US" sz="2400"/>
              <a:t>inherent</a:t>
            </a:r>
            <a:r>
              <a:rPr lang="en-US" sz="2400"/>
              <a:t> </a:t>
            </a:r>
            <a:r>
              <a:rPr lang="en-US" sz="2400"/>
              <a:t>knowledge</a:t>
            </a:r>
            <a:r>
              <a:rPr lang="en-US" sz="2400"/>
              <a:t> about the ordering of specific data types ie numbers</a:t>
            </a:r>
            <a:endParaRPr sz="24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0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Specialized</a:t>
            </a:r>
            <a:r>
              <a:rPr lang="en-US"/>
              <a:t> Sorts (“Niche Sorts”)</a:t>
            </a:r>
            <a:endParaRPr/>
          </a:p>
        </p:txBody>
      </p:sp>
      <p:sp>
        <p:nvSpPr>
          <p:cNvPr id="557" name="Google Shape;557;p40"/>
          <p:cNvSpPr txBox="1"/>
          <p:nvPr>
            <p:ph idx="1" type="body"/>
          </p:nvPr>
        </p:nvSpPr>
        <p:spPr>
          <a:xfrm>
            <a:off x="746175" y="1568275"/>
            <a:ext cx="9371700" cy="16839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Sorting</a:t>
            </a:r>
            <a:r>
              <a:rPr lang="en-US"/>
              <a:t> algorithms that only work on data types with ordering already known to </a:t>
            </a:r>
            <a:r>
              <a:rPr lang="en-US"/>
              <a:t>computer</a:t>
            </a:r>
            <a:r>
              <a:rPr lang="en-US"/>
              <a:t> logic: numbers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-"/>
            </a:pPr>
            <a:r>
              <a:rPr lang="en-US"/>
              <a:t>Bucket Sort for ints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-"/>
            </a:pPr>
            <a:r>
              <a:rPr lang="en-US"/>
              <a:t>Radix Sort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2" name="Shape 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" name="Google Shape;563;p41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564" name="Google Shape;564;p41"/>
          <p:cNvSpPr txBox="1"/>
          <p:nvPr>
            <p:ph idx="1" type="body"/>
          </p:nvPr>
        </p:nvSpPr>
        <p:spPr>
          <a:xfrm>
            <a:off x="746175" y="1568275"/>
            <a:ext cx="9371700" cy="28323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/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Radix = “the base of a number system”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We will use “10” as we are comfortable with 10 based systems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Could use any value, such as 128 for ASCII strings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Idea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Bucket sort on one digit at a time</a:t>
            </a:r>
            <a:endParaRPr/>
          </a:p>
          <a:p>
            <a:pPr indent="-323850" lvl="2" marL="1371600" rtl="0" algn="l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/>
              <a:t>Only works on sequences of countable data: ints, doubles, stings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Number of buckets = radix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Start with least significant digit, do one pass of bucket sort per digit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Fun fact: invented in 1890 as part of US census</a:t>
            </a:r>
            <a:endParaRPr/>
          </a:p>
        </p:txBody>
      </p:sp>
      <p:sp>
        <p:nvSpPr>
          <p:cNvPr id="565" name="Google Shape;565;p41"/>
          <p:cNvSpPr txBox="1"/>
          <p:nvPr/>
        </p:nvSpPr>
        <p:spPr>
          <a:xfrm>
            <a:off x="2785050" y="4400575"/>
            <a:ext cx="39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[170, 45, 75, 90, 802, 24, 2, 66]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6" name="Google Shape;566;p41"/>
          <p:cNvSpPr txBox="1"/>
          <p:nvPr/>
        </p:nvSpPr>
        <p:spPr>
          <a:xfrm>
            <a:off x="2785050" y="4857775"/>
            <a:ext cx="39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[170, 90, 802, 2, 24, 45, 75, 66]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7" name="Google Shape;567;p41"/>
          <p:cNvSpPr txBox="1"/>
          <p:nvPr/>
        </p:nvSpPr>
        <p:spPr>
          <a:xfrm>
            <a:off x="2785050" y="5314975"/>
            <a:ext cx="39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[802, 2, 24, 45, 66, 170, 75, 90]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8" name="Google Shape;568;p41"/>
          <p:cNvSpPr txBox="1"/>
          <p:nvPr/>
        </p:nvSpPr>
        <p:spPr>
          <a:xfrm>
            <a:off x="2785050" y="5772175"/>
            <a:ext cx="39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[2, 24, 45, 66, 75, 90, 170, 802]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69" name="Google Shape;569;p41"/>
          <p:cNvSpPr txBox="1"/>
          <p:nvPr/>
        </p:nvSpPr>
        <p:spPr>
          <a:xfrm>
            <a:off x="2250150" y="4449012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Input:</a:t>
            </a:r>
            <a:endParaRPr b="1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0" name="Google Shape;570;p41"/>
          <p:cNvSpPr txBox="1"/>
          <p:nvPr/>
        </p:nvSpPr>
        <p:spPr>
          <a:xfrm>
            <a:off x="2250150" y="4906212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ones</a:t>
            </a:r>
            <a:r>
              <a:rPr b="1" lang="en-US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1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1" name="Google Shape;571;p41"/>
          <p:cNvSpPr txBox="1"/>
          <p:nvPr/>
        </p:nvSpPr>
        <p:spPr>
          <a:xfrm>
            <a:off x="2250150" y="5363412"/>
            <a:ext cx="84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tens</a:t>
            </a:r>
            <a:r>
              <a:rPr b="1" lang="en-US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1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2" name="Google Shape;572;p41"/>
          <p:cNvSpPr txBox="1"/>
          <p:nvPr/>
        </p:nvSpPr>
        <p:spPr>
          <a:xfrm>
            <a:off x="1903600" y="5820600"/>
            <a:ext cx="1191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hundreds</a:t>
            </a:r>
            <a:r>
              <a:rPr b="1" lang="en-US">
                <a:solidFill>
                  <a:srgbClr val="4C3282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b="1">
              <a:solidFill>
                <a:srgbClr val="4C3282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73" name="Google Shape;573;p41"/>
          <p:cNvSpPr txBox="1"/>
          <p:nvPr/>
        </p:nvSpPr>
        <p:spPr>
          <a:xfrm>
            <a:off x="3094600" y="635545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u="sng">
                <a:solidFill>
                  <a:schemeClr val="hlink"/>
                </a:solidFill>
                <a:hlinkClick r:id="rId3"/>
              </a:rPr>
              <a:t>Example Walk Through Video</a:t>
            </a:r>
            <a:r>
              <a:rPr b="1" lang="en-US">
                <a:solidFill>
                  <a:schemeClr val="dk1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8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42"/>
          <p:cNvSpPr txBox="1"/>
          <p:nvPr/>
        </p:nvSpPr>
        <p:spPr>
          <a:xfrm>
            <a:off x="7642925" y="2458175"/>
            <a:ext cx="10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0" name="Google Shape;580;p42"/>
          <p:cNvSpPr txBox="1"/>
          <p:nvPr/>
        </p:nvSpPr>
        <p:spPr>
          <a:xfrm>
            <a:off x="4086363" y="2458175"/>
            <a:ext cx="10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81" name="Google Shape;581;p42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Sort</a:t>
            </a:r>
            <a:endParaRPr/>
          </a:p>
        </p:txBody>
      </p:sp>
      <p:sp>
        <p:nvSpPr>
          <p:cNvPr id="582" name="Google Shape;582;p42"/>
          <p:cNvSpPr txBox="1"/>
          <p:nvPr/>
        </p:nvSpPr>
        <p:spPr>
          <a:xfrm>
            <a:off x="118050" y="1660800"/>
            <a:ext cx="35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[478, 537, 9, 721, 3, 38, 143, 67]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83" name="Google Shape;583;p42"/>
          <p:cNvGraphicFramePr/>
          <p:nvPr/>
        </p:nvGraphicFramePr>
        <p:xfrm>
          <a:off x="1222275" y="2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{B9E7F1F2-41E4-44BE-B37D-DD0A10E8CA80}</a:tableStyleId>
              </a:tblPr>
              <a:tblGrid>
                <a:gridCol w="382850"/>
                <a:gridCol w="934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721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3, 143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537, 67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478, 38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9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graphicFrame>
        <p:nvGraphicFramePr>
          <p:cNvPr id="584" name="Google Shape;584;p42"/>
          <p:cNvGraphicFramePr/>
          <p:nvPr/>
        </p:nvGraphicFramePr>
        <p:xfrm>
          <a:off x="4805350" y="2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{B9E7F1F2-41E4-44BE-B37D-DD0A10E8CA80}</a:tableStyleId>
              </a:tblPr>
              <a:tblGrid>
                <a:gridCol w="382850"/>
                <a:gridCol w="9340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</a:t>
                      </a:r>
                      <a:r>
                        <a:rPr lang="en-US"/>
                        <a:t>3, </a:t>
                      </a:r>
                      <a:r>
                        <a:rPr b="1" lang="en-US"/>
                        <a:t>0</a:t>
                      </a:r>
                      <a:r>
                        <a:rPr lang="en-US"/>
                        <a:t>9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721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537, 38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67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478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85" name="Google Shape;585;p42"/>
          <p:cNvSpPr txBox="1"/>
          <p:nvPr/>
        </p:nvSpPr>
        <p:spPr>
          <a:xfrm>
            <a:off x="3701125" y="1660800"/>
            <a:ext cx="35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[721, 3, 143, 537, 67, 478, 38, 9]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6" name="Google Shape;586;p42"/>
          <p:cNvSpPr txBox="1"/>
          <p:nvPr/>
        </p:nvSpPr>
        <p:spPr>
          <a:xfrm>
            <a:off x="7282525" y="1660800"/>
            <a:ext cx="35253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[3, 9, 721, 537, 38, 143, 67, 478]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587" name="Google Shape;587;p42"/>
          <p:cNvGraphicFramePr/>
          <p:nvPr/>
        </p:nvGraphicFramePr>
        <p:xfrm>
          <a:off x="8389263" y="2153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{B9E7F1F2-41E4-44BE-B37D-DD0A10E8CA80}</a:tableStyleId>
              </a:tblPr>
              <a:tblGrid>
                <a:gridCol w="382850"/>
                <a:gridCol w="1843375"/>
              </a:tblGrid>
              <a:tr h="609575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0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00</a:t>
                      </a:r>
                      <a:r>
                        <a:rPr lang="en-US"/>
                        <a:t>3, </a:t>
                      </a:r>
                      <a:r>
                        <a:rPr b="1" lang="en-US"/>
                        <a:t>00</a:t>
                      </a:r>
                      <a:r>
                        <a:rPr lang="en-US"/>
                        <a:t>9, </a:t>
                      </a:r>
                      <a:r>
                        <a:rPr b="1" lang="en-US"/>
                        <a:t>0</a:t>
                      </a:r>
                      <a:r>
                        <a:rPr lang="en-US"/>
                        <a:t>38, </a:t>
                      </a:r>
                      <a:r>
                        <a:rPr b="1" lang="en-US"/>
                        <a:t>0</a:t>
                      </a:r>
                      <a:r>
                        <a:rPr lang="en-US"/>
                        <a:t>67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1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143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2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3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4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478</a:t>
                      </a:r>
                      <a:endParaRPr/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5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537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6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7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721</a:t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8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>
                          <a:solidFill>
                            <a:srgbClr val="B6A479"/>
                          </a:solidFill>
                        </a:rPr>
                        <a:t>9</a:t>
                      </a:r>
                      <a:endParaRPr b="1">
                        <a:solidFill>
                          <a:srgbClr val="B6A479"/>
                        </a:solidFill>
                      </a:endParaRPr>
                    </a:p>
                  </a:txBody>
                  <a:tcPr marT="91425" marB="91425" marR="91425" marL="91425" anchor="ctr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4C3282"/>
                        </a:solidFill>
                        <a:latin typeface="Quattrocento Sans"/>
                        <a:ea typeface="Quattrocento Sans"/>
                        <a:cs typeface="Quattrocento Sans"/>
                        <a:sym typeface="Quattrocento Sans"/>
                      </a:endParaRPr>
                    </a:p>
                  </a:txBody>
                  <a:tcPr marT="91425" marB="91425" marR="91425" marL="91425" anchor="ctr"/>
                </a:tc>
              </a:tr>
            </a:tbl>
          </a:graphicData>
        </a:graphic>
      </p:graphicFrame>
      <p:sp>
        <p:nvSpPr>
          <p:cNvPr id="588" name="Google Shape;588;p42"/>
          <p:cNvSpPr txBox="1"/>
          <p:nvPr/>
        </p:nvSpPr>
        <p:spPr>
          <a:xfrm>
            <a:off x="8499500" y="6328875"/>
            <a:ext cx="39111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Quattrocento Sans"/>
                <a:ea typeface="Quattrocento Sans"/>
                <a:cs typeface="Quattrocento Sans"/>
                <a:sym typeface="Quattrocento Sans"/>
              </a:rPr>
              <a:t>[3, 9, 38, 67, 143, 478, 537, 721]</a:t>
            </a:r>
            <a:endParaRPr sz="20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89" name="Google Shape;589;p42"/>
          <p:cNvSpPr/>
          <p:nvPr/>
        </p:nvSpPr>
        <p:spPr>
          <a:xfrm flipH="1" rot="10800000">
            <a:off x="390845" y="2153397"/>
            <a:ext cx="605100" cy="50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0" name="Google Shape;590;p42"/>
          <p:cNvSpPr/>
          <p:nvPr/>
        </p:nvSpPr>
        <p:spPr>
          <a:xfrm flipH="1" rot="5400000">
            <a:off x="3108333" y="1743300"/>
            <a:ext cx="605100" cy="1325400"/>
          </a:xfrm>
          <a:prstGeom prst="bentArrow">
            <a:avLst>
              <a:gd fmla="val 25000" name="adj1"/>
              <a:gd fmla="val 29304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1" name="Google Shape;591;p42"/>
          <p:cNvSpPr/>
          <p:nvPr/>
        </p:nvSpPr>
        <p:spPr>
          <a:xfrm flipH="1" rot="10800000">
            <a:off x="4136907" y="2153397"/>
            <a:ext cx="605100" cy="50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42"/>
          <p:cNvSpPr/>
          <p:nvPr/>
        </p:nvSpPr>
        <p:spPr>
          <a:xfrm flipH="1" rot="5400000">
            <a:off x="6601483" y="1743300"/>
            <a:ext cx="605100" cy="1325400"/>
          </a:xfrm>
          <a:prstGeom prst="bentArrow">
            <a:avLst>
              <a:gd fmla="val 25000" name="adj1"/>
              <a:gd fmla="val 29304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42"/>
          <p:cNvSpPr/>
          <p:nvPr/>
        </p:nvSpPr>
        <p:spPr>
          <a:xfrm flipH="1" rot="10800000">
            <a:off x="7685857" y="2153397"/>
            <a:ext cx="605100" cy="5052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42"/>
          <p:cNvSpPr/>
          <p:nvPr/>
        </p:nvSpPr>
        <p:spPr>
          <a:xfrm rot="5400000">
            <a:off x="10630790" y="5256769"/>
            <a:ext cx="1248000" cy="1014900"/>
          </a:xfrm>
          <a:prstGeom prst="bentArrow">
            <a:avLst>
              <a:gd fmla="val 25000" name="adj1"/>
              <a:gd fmla="val 25000" name="adj2"/>
              <a:gd fmla="val 25000" name="adj3"/>
              <a:gd fmla="val 43750" name="adj4"/>
            </a:avLst>
          </a:prstGeom>
          <a:solidFill>
            <a:srgbClr val="B6A47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5" name="Google Shape;595;p42"/>
          <p:cNvSpPr txBox="1"/>
          <p:nvPr/>
        </p:nvSpPr>
        <p:spPr>
          <a:xfrm>
            <a:off x="151050" y="2353800"/>
            <a:ext cx="10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6" name="Google Shape;596;p42"/>
          <p:cNvSpPr txBox="1"/>
          <p:nvPr/>
        </p:nvSpPr>
        <p:spPr>
          <a:xfrm>
            <a:off x="2748175" y="2534375"/>
            <a:ext cx="1316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7" name="Google Shape;597;p42"/>
          <p:cNvSpPr txBox="1"/>
          <p:nvPr/>
        </p:nvSpPr>
        <p:spPr>
          <a:xfrm>
            <a:off x="6496100" y="2536025"/>
            <a:ext cx="10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  <p:sp>
        <p:nvSpPr>
          <p:cNvPr id="598" name="Google Shape;598;p42"/>
          <p:cNvSpPr txBox="1"/>
          <p:nvPr/>
        </p:nvSpPr>
        <p:spPr>
          <a:xfrm>
            <a:off x="10872850" y="4861375"/>
            <a:ext cx="1014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4C3282"/>
                </a:solidFill>
                <a:latin typeface="Georgia"/>
                <a:ea typeface="Georgia"/>
                <a:cs typeface="Georgia"/>
                <a:sym typeface="Georgia"/>
              </a:rPr>
              <a:t>O(n)</a:t>
            </a:r>
            <a:endParaRPr b="1" sz="1800">
              <a:solidFill>
                <a:srgbClr val="4C3282"/>
              </a:solidFill>
              <a:latin typeface="Georgia"/>
              <a:ea typeface="Georgia"/>
              <a:cs typeface="Georgia"/>
              <a:sym typeface="Georgia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3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" name="Google Shape;604;p43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Radix </a:t>
            </a:r>
            <a:r>
              <a:rPr lang="en-US"/>
              <a:t>Sort</a:t>
            </a:r>
            <a:endParaRPr/>
          </a:p>
        </p:txBody>
      </p:sp>
      <p:sp>
        <p:nvSpPr>
          <p:cNvPr id="605" name="Google Shape;605;p43"/>
          <p:cNvSpPr txBox="1"/>
          <p:nvPr/>
        </p:nvSpPr>
        <p:spPr>
          <a:xfrm>
            <a:off x="370118" y="2601965"/>
            <a:ext cx="2118600" cy="31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 runtime?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In-practice runtime?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Stable?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In-place?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6" name="Google Shape;606;p43"/>
          <p:cNvSpPr txBox="1"/>
          <p:nvPr/>
        </p:nvSpPr>
        <p:spPr>
          <a:xfrm>
            <a:off x="2622175" y="2619238"/>
            <a:ext cx="359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O(n)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7" name="Google Shape;607;p43"/>
          <p:cNvSpPr txBox="1"/>
          <p:nvPr/>
        </p:nvSpPr>
        <p:spPr>
          <a:xfrm>
            <a:off x="2622175" y="3135125"/>
            <a:ext cx="907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O(n)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8" name="Google Shape;608;p43"/>
          <p:cNvSpPr txBox="1"/>
          <p:nvPr/>
        </p:nvSpPr>
        <p:spPr>
          <a:xfrm>
            <a:off x="2622175" y="3614725"/>
            <a:ext cx="6152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O(n)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09" name="Google Shape;609;p43"/>
          <p:cNvSpPr txBox="1"/>
          <p:nvPr/>
        </p:nvSpPr>
        <p:spPr>
          <a:xfrm>
            <a:off x="2622175" y="4246725"/>
            <a:ext cx="561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Yes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0" name="Google Shape;610;p43"/>
          <p:cNvSpPr txBox="1"/>
          <p:nvPr/>
        </p:nvSpPr>
        <p:spPr>
          <a:xfrm>
            <a:off x="2622175" y="4802525"/>
            <a:ext cx="1500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No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11" name="Google Shape;611;p43"/>
          <p:cNvSpPr txBox="1"/>
          <p:nvPr/>
        </p:nvSpPr>
        <p:spPr>
          <a:xfrm>
            <a:off x="2622175" y="5358325"/>
            <a:ext cx="5887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Sorting ints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5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44"/>
          <p:cNvSpPr txBox="1"/>
          <p:nvPr/>
        </p:nvSpPr>
        <p:spPr>
          <a:xfrm>
            <a:off x="1870000" y="1584350"/>
            <a:ext cx="7257600" cy="22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Heap Sort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Bucket Sort</a:t>
            </a:r>
            <a:endParaRPr sz="3500">
              <a:solidFill>
                <a:srgbClr val="888888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Radix Sort</a:t>
            </a:r>
            <a:endParaRPr sz="3500">
              <a:solidFill>
                <a:srgbClr val="888888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chemeClr val="lt1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Sorting Summary</a:t>
            </a:r>
            <a:endParaRPr sz="3500">
              <a:solidFill>
                <a:schemeClr val="dk1"/>
              </a:solidFill>
              <a:highlight>
                <a:schemeClr val="lt1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0" name="Shape 6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1" name="Google Shape;621;p45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Sorting: Summary</a:t>
            </a:r>
            <a:endParaRPr/>
          </a:p>
        </p:txBody>
      </p:sp>
      <p:graphicFrame>
        <p:nvGraphicFramePr>
          <p:cNvPr id="622" name="Google Shape;622;p45"/>
          <p:cNvGraphicFramePr/>
          <p:nvPr/>
        </p:nvGraphicFramePr>
        <p:xfrm>
          <a:off x="200985" y="162522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2058325"/>
                <a:gridCol w="1446250"/>
                <a:gridCol w="1390250"/>
                <a:gridCol w="1305250"/>
                <a:gridCol w="11860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Best-Case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Worst-Case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Space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8DD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Stable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8DD3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Selection Sort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</a:t>
                      </a:r>
                      <a:r>
                        <a:rPr baseline="30000" lang="en-US" sz="1800"/>
                        <a:t>2</a:t>
                      </a:r>
                      <a:r>
                        <a:rPr lang="en-US" sz="1800"/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</a:t>
                      </a:r>
                      <a:r>
                        <a:rPr baseline="30000" lang="en-US" sz="1800"/>
                        <a:t>2</a:t>
                      </a:r>
                      <a:r>
                        <a:rPr lang="en-US" sz="1800"/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Insertion Sort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</a:t>
                      </a:r>
                      <a:r>
                        <a:rPr baseline="30000" lang="en-US" sz="1800"/>
                        <a:t>2</a:t>
                      </a:r>
                      <a:r>
                        <a:rPr lang="en-US" sz="1800"/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Heap Sort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(nlogn)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(nlogn)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In-Place Heap Sort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(nlogn)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(nlogn)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Merge Sort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(nlogn)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(nlogn)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(nlogn)</a:t>
                      </a:r>
                      <a:endParaRPr/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/>
                        <a:t>O</a:t>
                      </a:r>
                      <a:r>
                        <a:rPr lang="en-US" sz="1200"/>
                        <a:t>(n)* optimized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Quick Sort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(nlogn)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</a:t>
                      </a:r>
                      <a:r>
                        <a:rPr baseline="30000" lang="en-US" sz="1800"/>
                        <a:t>2</a:t>
                      </a:r>
                      <a:r>
                        <a:rPr lang="en-US" sz="1800"/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In-place Quick Sort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(nlogn)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(n</a:t>
                      </a:r>
                      <a:r>
                        <a:rPr baseline="30000" lang="en-US" sz="1800"/>
                        <a:t>2</a:t>
                      </a:r>
                      <a:r>
                        <a:rPr lang="en-US" sz="1800"/>
                        <a:t>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</a:t>
                      </a:r>
                      <a:r>
                        <a:rPr lang="en-US" sz="1800"/>
                        <a:t>(1)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No</a:t>
                      </a:r>
                      <a:endParaRPr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Bucket Sort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O(n)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/>
                        <a:buNone/>
                      </a:pPr>
                      <a:r>
                        <a:rPr lang="en-US" sz="1800"/>
                        <a:t>O(n</a:t>
                      </a:r>
                      <a:r>
                        <a:rPr baseline="30000" lang="en-US" sz="1800"/>
                        <a:t>2</a:t>
                      </a:r>
                      <a:r>
                        <a:rPr lang="en-US" sz="1800"/>
                        <a:t>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O(K+n)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Radix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O(n)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800"/>
                        <a:t>O(n)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O(n)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/>
                        <a:t>Yes</a:t>
                      </a:r>
                      <a:endParaRPr sz="1800"/>
                    </a:p>
                  </a:txBody>
                  <a:tcPr marT="45725" marB="45725" marR="91450" marL="91450">
                    <a:lnL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rgbClr val="D8D8D8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  <p:sp>
        <p:nvSpPr>
          <p:cNvPr id="623" name="Google Shape;623;p45"/>
          <p:cNvSpPr txBox="1"/>
          <p:nvPr/>
        </p:nvSpPr>
        <p:spPr>
          <a:xfrm>
            <a:off x="7740860" y="799902"/>
            <a:ext cx="4250100" cy="62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What does Java do?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900"/>
              <a:buFont typeface="Quattrocento Sans"/>
              <a:buChar char="●"/>
            </a:pPr>
            <a:r>
              <a:rPr lang="en-US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Actually uses a combination of </a:t>
            </a:r>
            <a:r>
              <a:rPr i="1" lang="en-US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3 different sorts</a:t>
            </a:r>
            <a:r>
              <a:rPr lang="en-US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: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900"/>
              <a:buFont typeface="Quattrocento Sans"/>
              <a:buChar char="○"/>
            </a:pPr>
            <a:r>
              <a:rPr i="0" lang="en-US" sz="1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objects: use Merge Sort* (stable!)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900"/>
              <a:buFont typeface="Quattrocento Sans"/>
              <a:buChar char="○"/>
            </a:pPr>
            <a:r>
              <a:rPr i="0" lang="en-US" sz="1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primitives: use Dual Pivot Quick Sort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1" marL="914400" marR="0" rtl="0" algn="l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900"/>
              <a:buFont typeface="Quattrocento Sans"/>
              <a:buChar char="○"/>
            </a:pPr>
            <a:r>
              <a:rPr i="0" lang="en-US" sz="19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If “reasonably short” array of primitives: use Insertion Sort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36550" lvl="2" marL="1371600" marR="0" rtl="0" algn="l">
              <a:spcBef>
                <a:spcPts val="0"/>
              </a:spcBef>
              <a:spcAft>
                <a:spcPts val="0"/>
              </a:spcAft>
              <a:buClr>
                <a:srgbClr val="B6A479"/>
              </a:buClr>
              <a:buSzPts val="1700"/>
              <a:buFont typeface="Quattrocento Sans"/>
              <a:buChar char="■"/>
            </a:pPr>
            <a:r>
              <a:rPr i="0" lang="en-US" sz="17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Researchers say 48 elements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190500" lvl="2" marL="12573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 u="none" cap="none" strike="noStrike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Key Takeaway: No single sorting algorithm is “the best”!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900"/>
              <a:buFont typeface="Quattrocento Sans"/>
              <a:buChar char="●"/>
            </a:pPr>
            <a:r>
              <a:rPr lang="en-US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Different sorts have different properties in different situations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492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900"/>
              <a:buFont typeface="Quattrocento Sans"/>
              <a:buChar char="●"/>
            </a:pPr>
            <a:r>
              <a:rPr lang="en-US" sz="19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The “best sort” is one that is well-suited to your data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24" name="Google Shape;624;p45"/>
          <p:cNvSpPr txBox="1"/>
          <p:nvPr/>
        </p:nvSpPr>
        <p:spPr>
          <a:xfrm>
            <a:off x="200985" y="6320518"/>
            <a:ext cx="7092600" cy="27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 They actually use Tim Sort, which is very similar to Merge Sort in theory, but has some minor details different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Announcements</a:t>
            </a:r>
            <a:endParaRPr/>
          </a:p>
        </p:txBody>
      </p:sp>
      <p:sp>
        <p:nvSpPr>
          <p:cNvPr id="155" name="Google Shape;155;p19"/>
          <p:cNvSpPr txBox="1"/>
          <p:nvPr>
            <p:ph idx="1" type="body"/>
          </p:nvPr>
        </p:nvSpPr>
        <p:spPr>
          <a:xfrm>
            <a:off x="746175" y="1568275"/>
            <a:ext cx="9371700" cy="48870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/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Final Exam Friday March 1st in class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 u="sng"/>
              <a:t>Topics</a:t>
            </a:r>
            <a:endParaRPr u="sng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/>
              <a:t>Classes Week 5 - Week 8</a:t>
            </a:r>
            <a:endParaRPr/>
          </a:p>
          <a:p>
            <a:pPr indent="-393700" lvl="0" marL="457200" rtl="0" algn="l">
              <a:spcBef>
                <a:spcPts val="120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Heaps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Graphs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Graph Modeling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BFS/DFS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Topological Sort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Dijkstra’s</a:t>
            </a:r>
            <a:endParaRPr/>
          </a:p>
          <a:p>
            <a:pPr indent="-361950" lvl="1" marL="914400" rtl="0" algn="l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/>
              <a:t>MSTs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Disjoint Sets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Sorting Algorithms</a:t>
            </a:r>
            <a:endParaRPr/>
          </a:p>
          <a:p>
            <a:pPr indent="-393700" lvl="0" marL="457200" rtl="0" algn="l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/>
              <a:t>All previous analysis, ADT, Data Structures</a:t>
            </a:r>
            <a:endParaRPr/>
          </a:p>
        </p:txBody>
      </p:sp>
      <p:sp>
        <p:nvSpPr>
          <p:cNvPr id="156" name="Google Shape;156;p19"/>
          <p:cNvSpPr txBox="1"/>
          <p:nvPr/>
        </p:nvSpPr>
        <p:spPr>
          <a:xfrm>
            <a:off x="8434650" y="6062225"/>
            <a:ext cx="3327600" cy="58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3"/>
              </a:rPr>
              <a:t>Question Thread</a:t>
            </a:r>
            <a:r>
              <a:rPr lang="en-US" sz="26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 sz="26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9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46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What Else is There?</a:t>
            </a:r>
            <a:endParaRPr/>
          </a:p>
        </p:txBody>
      </p:sp>
      <p:sp>
        <p:nvSpPr>
          <p:cNvPr id="631" name="Google Shape;631;p46"/>
          <p:cNvSpPr txBox="1"/>
          <p:nvPr>
            <p:ph idx="1" type="body"/>
          </p:nvPr>
        </p:nvSpPr>
        <p:spPr>
          <a:xfrm>
            <a:off x="746175" y="1568275"/>
            <a:ext cx="10099200" cy="3295500"/>
          </a:xfrm>
          <a:prstGeom prst="rect">
            <a:avLst/>
          </a:prstGeom>
        </p:spPr>
        <p:txBody>
          <a:bodyPr anchorCtr="0" anchor="t" bIns="44175" lIns="44175" spcFirstLastPara="1" rIns="44175" wrap="square" tIns="44175">
            <a:sp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b="1" lang="en-US" sz="2200"/>
              <a:t>Can we do better than n log n?</a:t>
            </a:r>
            <a:endParaRPr sz="18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For comparison sorts, </a:t>
            </a:r>
            <a:r>
              <a:rPr b="1" lang="en-US" sz="1900"/>
              <a:t>NO</a:t>
            </a:r>
            <a:r>
              <a:rPr lang="en-US" sz="1900"/>
              <a:t>. A proven lower bound!</a:t>
            </a:r>
            <a:endParaRPr sz="1500">
              <a:solidFill>
                <a:srgbClr val="000000"/>
              </a:solidFill>
            </a:endParaRPr>
          </a:p>
          <a:p>
            <a:pPr indent="-349250" lvl="1" marL="9144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lang="en-US" sz="1900"/>
              <a:t>Intuition: n elements to sort, no faster way to find “right place” than log n</a:t>
            </a:r>
            <a:endParaRPr sz="1500">
              <a:solidFill>
                <a:srgbClr val="000000"/>
              </a:solidFill>
            </a:endParaRPr>
          </a:p>
          <a:p>
            <a:pPr indent="-34925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However, niche sorts can do better in specific situations!</a:t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900"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Many cool niche sorts beyond the scope of 373!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Counting Sort (</a:t>
            </a:r>
            <a:r>
              <a:rPr lang="en-US" sz="1900" u="sng">
                <a:hlinkClick r:id="rId3"/>
              </a:rPr>
              <a:t>Wikipedia</a:t>
            </a:r>
            <a:r>
              <a:rPr lang="en-US" sz="1900"/>
              <a:t>)</a:t>
            </a:r>
            <a:endParaRPr sz="1500"/>
          </a:p>
          <a:p>
            <a:pPr indent="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/>
              <a:t>External Sorting Algorithms (</a:t>
            </a:r>
            <a:r>
              <a:rPr lang="en-US" sz="1900" u="sng">
                <a:hlinkClick r:id="rId4"/>
              </a:rPr>
              <a:t>Wikipedia</a:t>
            </a:r>
            <a:r>
              <a:rPr lang="en-US" sz="1900"/>
              <a:t>) - For big data™</a:t>
            </a:r>
            <a:endParaRPr sz="15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6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1" name="Shape 6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2" name="Google Shape;642;p48"/>
          <p:cNvSpPr txBox="1"/>
          <p:nvPr>
            <p:ph type="title"/>
          </p:nvPr>
        </p:nvSpPr>
        <p:spPr>
          <a:xfrm>
            <a:off x="1902775" y="3262680"/>
            <a:ext cx="6504300" cy="507900"/>
          </a:xfrm>
          <a:prstGeom prst="rect">
            <a:avLst/>
          </a:prstGeom>
        </p:spPr>
        <p:txBody>
          <a:bodyPr anchorCtr="0" anchor="ctr" bIns="44175" lIns="88375" spcFirstLastPara="1" rIns="88375" wrap="square" tIns="4417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That’s all!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 txBox="1"/>
          <p:nvPr/>
        </p:nvSpPr>
        <p:spPr>
          <a:xfrm>
            <a:off x="1870000" y="1019875"/>
            <a:ext cx="7257600" cy="45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Intro to Sorting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Selection Sort 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Insertion Sort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rgbClr val="888888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Merge Sort </a:t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lang="en-US" sz="3500">
                <a:solidFill>
                  <a:schemeClr val="dk1"/>
                </a:solidFill>
                <a:highlight>
                  <a:srgbClr val="FFFFFF"/>
                </a:highlight>
                <a:latin typeface="Quattrocento Sans"/>
                <a:ea typeface="Quattrocento Sans"/>
                <a:cs typeface="Quattrocento Sans"/>
                <a:sym typeface="Quattrocento Sans"/>
              </a:rPr>
              <a:t>Quick Sort</a:t>
            </a:r>
            <a:endParaRPr sz="3500">
              <a:solidFill>
                <a:schemeClr val="dk1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3500">
              <a:solidFill>
                <a:srgbClr val="888888"/>
              </a:solidFill>
              <a:highlight>
                <a:srgbClr val="FFFFFF"/>
              </a:highlight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1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Divide and Conquer</a:t>
            </a:r>
            <a:endParaRPr/>
          </a:p>
        </p:txBody>
      </p:sp>
      <p:sp>
        <p:nvSpPr>
          <p:cNvPr id="167" name="Google Shape;167;p21"/>
          <p:cNvSpPr txBox="1"/>
          <p:nvPr>
            <p:ph idx="1" type="body"/>
          </p:nvPr>
        </p:nvSpPr>
        <p:spPr>
          <a:xfrm>
            <a:off x="746175" y="1568275"/>
            <a:ext cx="9371700" cy="4654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45700" spcFirstLastPara="1" rIns="45700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There’s more than one way to divide!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C3282"/>
                </a:solidFill>
              </a:rPr>
              <a:t>Mergesort</a:t>
            </a:r>
            <a:endParaRPr b="1">
              <a:solidFill>
                <a:srgbClr val="4C3282"/>
              </a:solidFill>
            </a:endParaRPr>
          </a:p>
          <a:p>
            <a:pPr indent="-3683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Split into two arrays. </a:t>
            </a:r>
            <a:endParaRPr sz="2200"/>
          </a:p>
          <a:p>
            <a:pPr indent="-3683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Elements that just happened to be on the left and that happened to be on the right.</a:t>
            </a:r>
            <a:endParaRPr sz="2200"/>
          </a:p>
          <a:p>
            <a:pPr indent="0" lvl="0" marL="91440" rtl="0" algn="l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2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None/>
            </a:pPr>
            <a:r>
              <a:rPr b="1" lang="en-US">
                <a:solidFill>
                  <a:srgbClr val="4C3282"/>
                </a:solidFill>
              </a:rPr>
              <a:t>Quicksort</a:t>
            </a:r>
            <a:endParaRPr b="1">
              <a:solidFill>
                <a:srgbClr val="4C3282"/>
              </a:solidFill>
            </a:endParaRPr>
          </a:p>
          <a:p>
            <a:pPr indent="-355600" lvl="0" marL="45720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SzPts val="2000"/>
              <a:buChar char="●"/>
            </a:pPr>
            <a:r>
              <a:rPr lang="en-US" sz="2200"/>
              <a:t>Split into two arrays.</a:t>
            </a:r>
            <a:endParaRPr sz="22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200"/>
              <a:t>Roughly, elements that are “small” and elements that are “large”</a:t>
            </a:r>
            <a:endParaRPr sz="2200"/>
          </a:p>
          <a:p>
            <a:pPr indent="-3556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200"/>
              <a:t>How to define “small” and “large”? Choose a “</a:t>
            </a:r>
            <a:r>
              <a:rPr b="1" lang="en-US" sz="2200">
                <a:solidFill>
                  <a:schemeClr val="accent3"/>
                </a:solidFill>
              </a:rPr>
              <a:t>pivot</a:t>
            </a:r>
            <a:r>
              <a:rPr lang="en-US" sz="2200"/>
              <a:t>” value in the array that will </a:t>
            </a:r>
            <a:r>
              <a:rPr b="1" lang="en-US" sz="2200">
                <a:solidFill>
                  <a:schemeClr val="accent3"/>
                </a:solidFill>
              </a:rPr>
              <a:t>partition</a:t>
            </a:r>
            <a:r>
              <a:rPr lang="en-US" sz="2200"/>
              <a:t> the two arrays!</a:t>
            </a:r>
            <a:endParaRPr sz="22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72" name="Google Shape;172;p22"/>
          <p:cNvGraphicFramePr/>
          <p:nvPr/>
        </p:nvGraphicFramePr>
        <p:xfrm>
          <a:off x="7097711" y="23551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sp>
        <p:nvSpPr>
          <p:cNvPr id="173" name="Google Shape;173;p22"/>
          <p:cNvSpPr txBox="1"/>
          <p:nvPr>
            <p:ph type="title"/>
          </p:nvPr>
        </p:nvSpPr>
        <p:spPr>
          <a:xfrm>
            <a:off x="838200" y="444462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Quick Sort (v1)</a:t>
            </a:r>
            <a:endParaRPr/>
          </a:p>
        </p:txBody>
      </p:sp>
      <p:graphicFrame>
        <p:nvGraphicFramePr>
          <p:cNvPr id="174" name="Google Shape;174;p22"/>
          <p:cNvGraphicFramePr/>
          <p:nvPr/>
        </p:nvGraphicFramePr>
        <p:xfrm>
          <a:off x="3198894" y="1455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sp>
        <p:nvSpPr>
          <p:cNvPr id="175" name="Google Shape;175;p22"/>
          <p:cNvSpPr txBox="1"/>
          <p:nvPr/>
        </p:nvSpPr>
        <p:spPr>
          <a:xfrm>
            <a:off x="2472338" y="1455571"/>
            <a:ext cx="8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Divide</a:t>
            </a:r>
            <a:endParaRPr/>
          </a:p>
        </p:txBody>
      </p:sp>
      <p:graphicFrame>
        <p:nvGraphicFramePr>
          <p:cNvPr id="176" name="Google Shape;176;p22"/>
          <p:cNvGraphicFramePr/>
          <p:nvPr/>
        </p:nvGraphicFramePr>
        <p:xfrm>
          <a:off x="2652438" y="23528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7" name="Google Shape;177;p22"/>
          <p:cNvGraphicFramePr/>
          <p:nvPr/>
        </p:nvGraphicFramePr>
        <p:xfrm>
          <a:off x="8539554" y="2375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8" name="Google Shape;178;p22"/>
          <p:cNvGraphicFramePr/>
          <p:nvPr/>
        </p:nvGraphicFramePr>
        <p:xfrm>
          <a:off x="2359262" y="492878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79" name="Google Shape;179;p22"/>
          <p:cNvGraphicFramePr/>
          <p:nvPr/>
        </p:nvGraphicFramePr>
        <p:xfrm>
          <a:off x="3248515" y="579236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sp>
        <p:nvSpPr>
          <p:cNvPr id="180" name="Google Shape;180;p22"/>
          <p:cNvSpPr txBox="1"/>
          <p:nvPr/>
        </p:nvSpPr>
        <p:spPr>
          <a:xfrm>
            <a:off x="2472338" y="4630048"/>
            <a:ext cx="1035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Calibri"/>
                <a:ea typeface="Calibri"/>
                <a:cs typeface="Calibri"/>
                <a:sym typeface="Calibri"/>
              </a:rPr>
              <a:t>Combine</a:t>
            </a:r>
            <a:endParaRPr/>
          </a:p>
        </p:txBody>
      </p:sp>
      <p:cxnSp>
        <p:nvCxnSpPr>
          <p:cNvPr id="181" name="Google Shape;181;p22"/>
          <p:cNvCxnSpPr/>
          <p:nvPr/>
        </p:nvCxnSpPr>
        <p:spPr>
          <a:xfrm flipH="1">
            <a:off x="6684162" y="2197251"/>
            <a:ext cx="546600" cy="526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2" name="Google Shape;182;p22"/>
          <p:cNvCxnSpPr/>
          <p:nvPr/>
        </p:nvCxnSpPr>
        <p:spPr>
          <a:xfrm>
            <a:off x="7230762" y="2197251"/>
            <a:ext cx="1308900" cy="549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3" name="Google Shape;183;p22"/>
          <p:cNvCxnSpPr/>
          <p:nvPr/>
        </p:nvCxnSpPr>
        <p:spPr>
          <a:xfrm>
            <a:off x="6391130" y="5665383"/>
            <a:ext cx="861900" cy="465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84" name="Google Shape;184;p22"/>
          <p:cNvCxnSpPr/>
          <p:nvPr/>
        </p:nvCxnSpPr>
        <p:spPr>
          <a:xfrm flipH="1">
            <a:off x="7280261" y="5670463"/>
            <a:ext cx="766200" cy="4698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185" name="Google Shape;185;p22"/>
          <p:cNvGraphicFramePr/>
          <p:nvPr/>
        </p:nvGraphicFramePr>
        <p:xfrm>
          <a:off x="2472338" y="3640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3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6" name="Google Shape;186;p22"/>
          <p:cNvGraphicFramePr/>
          <p:nvPr/>
        </p:nvGraphicFramePr>
        <p:xfrm>
          <a:off x="3689609" y="3640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3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7" name="Google Shape;187;p22"/>
          <p:cNvGraphicFramePr/>
          <p:nvPr/>
        </p:nvGraphicFramePr>
        <p:xfrm>
          <a:off x="4906880" y="3640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1422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3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8" name="Google Shape;188;p22"/>
          <p:cNvGraphicFramePr/>
          <p:nvPr/>
        </p:nvGraphicFramePr>
        <p:xfrm>
          <a:off x="6124151" y="3640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3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9" name="Google Shape;189;p22"/>
          <p:cNvGraphicFramePr/>
          <p:nvPr/>
        </p:nvGraphicFramePr>
        <p:xfrm>
          <a:off x="7322283" y="3643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3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0" name="Google Shape;190;p22"/>
          <p:cNvGraphicFramePr/>
          <p:nvPr/>
        </p:nvGraphicFramePr>
        <p:xfrm>
          <a:off x="8539554" y="364394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3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1" name="Google Shape;191;p22"/>
          <p:cNvGraphicFramePr/>
          <p:nvPr/>
        </p:nvGraphicFramePr>
        <p:xfrm>
          <a:off x="8046461" y="49326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2" name="Google Shape;192;p22"/>
          <p:cNvGraphicFramePr/>
          <p:nvPr/>
        </p:nvGraphicFramePr>
        <p:xfrm>
          <a:off x="9756825" y="3640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3D5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93" name="Google Shape;193;p22"/>
          <p:cNvGraphicFramePr/>
          <p:nvPr/>
        </p:nvGraphicFramePr>
        <p:xfrm>
          <a:off x="10974096" y="364063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2E3D5"/>
                    </a:solidFill>
                  </a:tcPr>
                </a:tc>
              </a:tr>
            </a:tbl>
          </a:graphicData>
        </a:graphic>
      </p:graphicFrame>
      <p:sp>
        <p:nvSpPr>
          <p:cNvPr id="194" name="Google Shape;194;p22"/>
          <p:cNvSpPr txBox="1"/>
          <p:nvPr/>
        </p:nvSpPr>
        <p:spPr>
          <a:xfrm>
            <a:off x="7045949" y="3174087"/>
            <a:ext cx="3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5" name="Google Shape;195;p22"/>
          <p:cNvSpPr txBox="1"/>
          <p:nvPr/>
        </p:nvSpPr>
        <p:spPr>
          <a:xfrm>
            <a:off x="7045949" y="4544491"/>
            <a:ext cx="343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…</a:t>
            </a:r>
            <a:endParaRPr/>
          </a:p>
        </p:txBody>
      </p:sp>
      <p:sp>
        <p:nvSpPr>
          <p:cNvPr id="196" name="Google Shape;196;p22"/>
          <p:cNvSpPr txBox="1"/>
          <p:nvPr/>
        </p:nvSpPr>
        <p:spPr>
          <a:xfrm>
            <a:off x="2472338" y="3312648"/>
            <a:ext cx="9975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4"/>
                </a:solidFill>
                <a:latin typeface="Calibri"/>
                <a:ea typeface="Calibri"/>
                <a:cs typeface="Calibri"/>
                <a:sym typeface="Calibri"/>
              </a:rPr>
              <a:t>Conquer</a:t>
            </a:r>
            <a:endParaRPr/>
          </a:p>
        </p:txBody>
      </p:sp>
      <p:sp>
        <p:nvSpPr>
          <p:cNvPr id="197" name="Google Shape;197;p22"/>
          <p:cNvSpPr txBox="1"/>
          <p:nvPr/>
        </p:nvSpPr>
        <p:spPr>
          <a:xfrm>
            <a:off x="177047" y="1735586"/>
            <a:ext cx="22023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 a “pivot” element, partition array relative to it!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8" name="Google Shape;198;p22"/>
          <p:cNvSpPr txBox="1"/>
          <p:nvPr/>
        </p:nvSpPr>
        <p:spPr>
          <a:xfrm>
            <a:off x="177047" y="3608101"/>
            <a:ext cx="210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Again, no extra conquer step needed!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99" name="Google Shape;199;p22"/>
          <p:cNvSpPr txBox="1"/>
          <p:nvPr/>
        </p:nvSpPr>
        <p:spPr>
          <a:xfrm>
            <a:off x="177047" y="5285429"/>
            <a:ext cx="2105100" cy="92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Simply concatenate the now-sorted arrays!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00" name="Google Shape;200;p22"/>
          <p:cNvGrpSpPr/>
          <p:nvPr/>
        </p:nvGrpSpPr>
        <p:grpSpPr>
          <a:xfrm>
            <a:off x="3206253" y="1461856"/>
            <a:ext cx="950100" cy="859400"/>
            <a:chOff x="5562432" y="861965"/>
            <a:chExt cx="950100" cy="859400"/>
          </a:xfrm>
        </p:grpSpPr>
        <p:sp>
          <p:nvSpPr>
            <p:cNvPr id="201" name="Google Shape;201;p22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2" name="Google Shape;202;p22"/>
            <p:cNvSpPr/>
            <p:nvPr/>
          </p:nvSpPr>
          <p:spPr>
            <a:xfrm>
              <a:off x="5562432" y="861965"/>
              <a:ext cx="9501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</a:t>
              </a:r>
              <a:endParaRPr/>
            </a:p>
          </p:txBody>
        </p:sp>
      </p:grpSp>
      <p:cxnSp>
        <p:nvCxnSpPr>
          <p:cNvPr id="203" name="Google Shape;203;p22"/>
          <p:cNvCxnSpPr/>
          <p:nvPr/>
        </p:nvCxnSpPr>
        <p:spPr>
          <a:xfrm>
            <a:off x="7230762" y="2197251"/>
            <a:ext cx="91500" cy="526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graphicFrame>
        <p:nvGraphicFramePr>
          <p:cNvPr id="204" name="Google Shape;204;p22"/>
          <p:cNvGraphicFramePr/>
          <p:nvPr/>
        </p:nvGraphicFramePr>
        <p:xfrm>
          <a:off x="6762739" y="4917126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984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405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cxnSp>
        <p:nvCxnSpPr>
          <p:cNvPr id="205" name="Google Shape;205;p22"/>
          <p:cNvCxnSpPr/>
          <p:nvPr/>
        </p:nvCxnSpPr>
        <p:spPr>
          <a:xfrm>
            <a:off x="7266722" y="5681346"/>
            <a:ext cx="0" cy="3423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06" name="Google Shape;206;p22"/>
          <p:cNvSpPr/>
          <p:nvPr/>
        </p:nvSpPr>
        <p:spPr>
          <a:xfrm>
            <a:off x="6965505" y="242675"/>
            <a:ext cx="522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https://www.youtube.com/watch?v=ywWBy6J5gz8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1" name="Google Shape;211;p23"/>
          <p:cNvGraphicFramePr/>
          <p:nvPr/>
        </p:nvGraphicFramePr>
        <p:xfrm>
          <a:off x="7097711" y="23551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sp>
        <p:nvSpPr>
          <p:cNvPr id="212" name="Google Shape;212;p23"/>
          <p:cNvSpPr txBox="1"/>
          <p:nvPr>
            <p:ph type="title"/>
          </p:nvPr>
        </p:nvSpPr>
        <p:spPr>
          <a:xfrm>
            <a:off x="838200" y="444462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Quick Sort (v1): Divide Step</a:t>
            </a:r>
            <a:endParaRPr/>
          </a:p>
        </p:txBody>
      </p:sp>
      <p:graphicFrame>
        <p:nvGraphicFramePr>
          <p:cNvPr id="213" name="Google Shape;213;p23"/>
          <p:cNvGraphicFramePr/>
          <p:nvPr/>
        </p:nvGraphicFramePr>
        <p:xfrm>
          <a:off x="3198894" y="145557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sp>
        <p:nvSpPr>
          <p:cNvPr id="214" name="Google Shape;214;p23"/>
          <p:cNvSpPr txBox="1"/>
          <p:nvPr/>
        </p:nvSpPr>
        <p:spPr>
          <a:xfrm>
            <a:off x="2510093" y="1314764"/>
            <a:ext cx="804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2"/>
                </a:solidFill>
                <a:latin typeface="Calibri"/>
                <a:ea typeface="Calibri"/>
                <a:cs typeface="Calibri"/>
                <a:sym typeface="Calibri"/>
              </a:rPr>
              <a:t>Divide</a:t>
            </a:r>
            <a:endParaRPr/>
          </a:p>
        </p:txBody>
      </p:sp>
      <p:graphicFrame>
        <p:nvGraphicFramePr>
          <p:cNvPr id="215" name="Google Shape;215;p23"/>
          <p:cNvGraphicFramePr/>
          <p:nvPr/>
        </p:nvGraphicFramePr>
        <p:xfrm>
          <a:off x="2652438" y="235288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16" name="Google Shape;216;p23"/>
          <p:cNvGraphicFramePr/>
          <p:nvPr/>
        </p:nvGraphicFramePr>
        <p:xfrm>
          <a:off x="8539554" y="23756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cxnSp>
        <p:nvCxnSpPr>
          <p:cNvPr id="217" name="Google Shape;217;p23"/>
          <p:cNvCxnSpPr/>
          <p:nvPr/>
        </p:nvCxnSpPr>
        <p:spPr>
          <a:xfrm flipH="1">
            <a:off x="6684162" y="2197251"/>
            <a:ext cx="546600" cy="526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18" name="Google Shape;218;p23"/>
          <p:cNvCxnSpPr/>
          <p:nvPr/>
        </p:nvCxnSpPr>
        <p:spPr>
          <a:xfrm>
            <a:off x="7230762" y="2197251"/>
            <a:ext cx="1308900" cy="5493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19" name="Google Shape;219;p23"/>
          <p:cNvSpPr txBox="1"/>
          <p:nvPr/>
        </p:nvSpPr>
        <p:spPr>
          <a:xfrm>
            <a:off x="177047" y="1735586"/>
            <a:ext cx="2449200" cy="220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 Case: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500"/>
              <a:buFont typeface="Quattrocento Sans"/>
              <a:buChar char="●"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Choose a “pivot” element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500"/>
              <a:buFont typeface="Quattrocento Sans"/>
              <a:buChar char="●"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Partition: linear scan through array, add smaller elements to one array and larger elements to another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500"/>
              <a:buFont typeface="Quattrocento Sans"/>
              <a:buChar char="●"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Recursively partition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pSp>
        <p:nvGrpSpPr>
          <p:cNvPr id="220" name="Google Shape;220;p23"/>
          <p:cNvGrpSpPr/>
          <p:nvPr/>
        </p:nvGrpSpPr>
        <p:grpSpPr>
          <a:xfrm>
            <a:off x="3235243" y="1472711"/>
            <a:ext cx="950100" cy="859400"/>
            <a:chOff x="5562432" y="861965"/>
            <a:chExt cx="950100" cy="859400"/>
          </a:xfrm>
        </p:grpSpPr>
        <p:sp>
          <p:nvSpPr>
            <p:cNvPr id="221" name="Google Shape;221;p23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22" name="Google Shape;222;p23"/>
            <p:cNvSpPr/>
            <p:nvPr/>
          </p:nvSpPr>
          <p:spPr>
            <a:xfrm>
              <a:off x="5562432" y="861965"/>
              <a:ext cx="9501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</a:t>
              </a:r>
              <a:endParaRPr/>
            </a:p>
          </p:txBody>
        </p:sp>
      </p:grpSp>
      <p:cxnSp>
        <p:nvCxnSpPr>
          <p:cNvPr id="223" name="Google Shape;223;p23"/>
          <p:cNvCxnSpPr/>
          <p:nvPr/>
        </p:nvCxnSpPr>
        <p:spPr>
          <a:xfrm>
            <a:off x="7230762" y="2197251"/>
            <a:ext cx="91500" cy="5265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24" name="Google Shape;224;p23"/>
          <p:cNvSpPr txBox="1"/>
          <p:nvPr/>
        </p:nvSpPr>
        <p:spPr>
          <a:xfrm>
            <a:off x="177046" y="4301680"/>
            <a:ext cx="2361000" cy="81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Base Case:</a:t>
            </a:r>
            <a:endParaRPr sz="1300">
              <a:latin typeface="Quattrocento Sans"/>
              <a:ea typeface="Quattrocento Sans"/>
              <a:cs typeface="Quattrocento Sans"/>
              <a:sym typeface="Quattrocento Sans"/>
            </a:endParaRPr>
          </a:p>
          <a:p>
            <a:pPr indent="-323850" lvl="0" marL="457200" marR="0" rtl="0" algn="l"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1500"/>
              <a:buFont typeface="Quattrocento Sans"/>
              <a:buChar char="●"/>
            </a:pPr>
            <a:r>
              <a:rPr lang="en-US" sz="15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When array hits size 1, stop dividing</a:t>
            </a:r>
            <a:endParaRPr sz="1100"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25" name="Google Shape;225;p23"/>
          <p:cNvGraphicFramePr/>
          <p:nvPr/>
        </p:nvGraphicFramePr>
        <p:xfrm>
          <a:off x="5214828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6" name="Google Shape;226;p23"/>
          <p:cNvGraphicFramePr/>
          <p:nvPr/>
        </p:nvGraphicFramePr>
        <p:xfrm>
          <a:off x="2702269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27" name="Google Shape;227;p23"/>
          <p:cNvGraphicFramePr/>
          <p:nvPr/>
        </p:nvGraphicFramePr>
        <p:xfrm>
          <a:off x="3947431" y="34290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cxnSp>
        <p:nvCxnSpPr>
          <p:cNvPr id="228" name="Google Shape;228;p23"/>
          <p:cNvCxnSpPr/>
          <p:nvPr/>
        </p:nvCxnSpPr>
        <p:spPr>
          <a:xfrm flipH="1">
            <a:off x="3710092" y="3104997"/>
            <a:ext cx="54660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29" name="Google Shape;229;p23"/>
          <p:cNvCxnSpPr/>
          <p:nvPr/>
        </p:nvCxnSpPr>
        <p:spPr>
          <a:xfrm>
            <a:off x="4256692" y="3104997"/>
            <a:ext cx="95820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30" name="Google Shape;230;p23"/>
          <p:cNvCxnSpPr/>
          <p:nvPr/>
        </p:nvCxnSpPr>
        <p:spPr>
          <a:xfrm>
            <a:off x="4256692" y="3104997"/>
            <a:ext cx="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31" name="Google Shape;231;p23"/>
          <p:cNvGrpSpPr/>
          <p:nvPr/>
        </p:nvGrpSpPr>
        <p:grpSpPr>
          <a:xfrm>
            <a:off x="2677083" y="2375672"/>
            <a:ext cx="950100" cy="859400"/>
            <a:chOff x="5562432" y="861965"/>
            <a:chExt cx="950100" cy="859400"/>
          </a:xfrm>
        </p:grpSpPr>
        <p:sp>
          <p:nvSpPr>
            <p:cNvPr id="232" name="Google Shape;232;p23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23"/>
            <p:cNvSpPr/>
            <p:nvPr/>
          </p:nvSpPr>
          <p:spPr>
            <a:xfrm>
              <a:off x="5562432" y="861965"/>
              <a:ext cx="9501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</a:t>
              </a:r>
              <a:endParaRPr/>
            </a:p>
          </p:txBody>
        </p:sp>
      </p:grpSp>
      <p:grpSp>
        <p:nvGrpSpPr>
          <p:cNvPr id="234" name="Google Shape;234;p23"/>
          <p:cNvGrpSpPr/>
          <p:nvPr/>
        </p:nvGrpSpPr>
        <p:grpSpPr>
          <a:xfrm>
            <a:off x="8561788" y="2380648"/>
            <a:ext cx="950100" cy="859400"/>
            <a:chOff x="5562432" y="861965"/>
            <a:chExt cx="950100" cy="859400"/>
          </a:xfrm>
        </p:grpSpPr>
        <p:sp>
          <p:nvSpPr>
            <p:cNvPr id="235" name="Google Shape;235;p23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23"/>
            <p:cNvSpPr/>
            <p:nvPr/>
          </p:nvSpPr>
          <p:spPr>
            <a:xfrm>
              <a:off x="5562432" y="861965"/>
              <a:ext cx="9501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</a:t>
              </a:r>
              <a:endParaRPr/>
            </a:p>
          </p:txBody>
        </p:sp>
      </p:grpSp>
      <p:graphicFrame>
        <p:nvGraphicFramePr>
          <p:cNvPr id="237" name="Google Shape;237;p23"/>
          <p:cNvGraphicFramePr/>
          <p:nvPr/>
        </p:nvGraphicFramePr>
        <p:xfrm>
          <a:off x="8509503" y="34264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38" name="Google Shape;238;p23"/>
          <p:cNvGraphicFramePr/>
          <p:nvPr/>
        </p:nvGraphicFramePr>
        <p:xfrm>
          <a:off x="10758646" y="341477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cxnSp>
        <p:nvCxnSpPr>
          <p:cNvPr id="239" name="Google Shape;239;p23"/>
          <p:cNvCxnSpPr/>
          <p:nvPr/>
        </p:nvCxnSpPr>
        <p:spPr>
          <a:xfrm>
            <a:off x="10250918" y="3117352"/>
            <a:ext cx="507600" cy="6684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40" name="Google Shape;240;p23"/>
          <p:cNvCxnSpPr/>
          <p:nvPr/>
        </p:nvCxnSpPr>
        <p:spPr>
          <a:xfrm>
            <a:off x="10250918" y="3117352"/>
            <a:ext cx="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241" name="Google Shape;241;p23"/>
          <p:cNvGrpSpPr/>
          <p:nvPr/>
        </p:nvGrpSpPr>
        <p:grpSpPr>
          <a:xfrm>
            <a:off x="5238302" y="3442270"/>
            <a:ext cx="950100" cy="859400"/>
            <a:chOff x="5562432" y="861965"/>
            <a:chExt cx="950100" cy="859400"/>
          </a:xfrm>
        </p:grpSpPr>
        <p:sp>
          <p:nvSpPr>
            <p:cNvPr id="242" name="Google Shape;242;p23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3" name="Google Shape;243;p23"/>
            <p:cNvSpPr/>
            <p:nvPr/>
          </p:nvSpPr>
          <p:spPr>
            <a:xfrm>
              <a:off x="5562432" y="861965"/>
              <a:ext cx="9501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</a:t>
              </a:r>
              <a:endParaRPr/>
            </a:p>
          </p:txBody>
        </p:sp>
      </p:grpSp>
      <p:grpSp>
        <p:nvGrpSpPr>
          <p:cNvPr id="244" name="Google Shape;244;p23"/>
          <p:cNvGrpSpPr/>
          <p:nvPr/>
        </p:nvGrpSpPr>
        <p:grpSpPr>
          <a:xfrm>
            <a:off x="8539745" y="3442270"/>
            <a:ext cx="950100" cy="859400"/>
            <a:chOff x="5562432" y="861965"/>
            <a:chExt cx="950100" cy="859400"/>
          </a:xfrm>
        </p:grpSpPr>
        <p:sp>
          <p:nvSpPr>
            <p:cNvPr id="245" name="Google Shape;245;p23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6" name="Google Shape;246;p23"/>
            <p:cNvSpPr/>
            <p:nvPr/>
          </p:nvSpPr>
          <p:spPr>
            <a:xfrm>
              <a:off x="5562432" y="861965"/>
              <a:ext cx="9501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</a:t>
              </a:r>
              <a:endParaRPr/>
            </a:p>
          </p:txBody>
        </p:sp>
      </p:grpSp>
      <p:graphicFrame>
        <p:nvGraphicFramePr>
          <p:cNvPr id="247" name="Google Shape;247;p23"/>
          <p:cNvGraphicFramePr/>
          <p:nvPr/>
        </p:nvGraphicFramePr>
        <p:xfrm>
          <a:off x="5269189" y="44920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8" name="Google Shape;248;p23"/>
          <p:cNvGraphicFramePr/>
          <p:nvPr/>
        </p:nvGraphicFramePr>
        <p:xfrm>
          <a:off x="6453550" y="44920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49" name="Google Shape;249;p23"/>
          <p:cNvGraphicFramePr/>
          <p:nvPr/>
        </p:nvGraphicFramePr>
        <p:xfrm>
          <a:off x="8481764" y="44920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50" name="Google Shape;250;p23"/>
          <p:cNvGraphicFramePr/>
          <p:nvPr/>
        </p:nvGraphicFramePr>
        <p:xfrm>
          <a:off x="9731963" y="449208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cxnSp>
        <p:nvCxnSpPr>
          <p:cNvPr id="251" name="Google Shape;251;p23"/>
          <p:cNvCxnSpPr/>
          <p:nvPr/>
        </p:nvCxnSpPr>
        <p:spPr>
          <a:xfrm>
            <a:off x="9438728" y="4168084"/>
            <a:ext cx="29310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2" name="Google Shape;252;p23"/>
          <p:cNvCxnSpPr/>
          <p:nvPr/>
        </p:nvCxnSpPr>
        <p:spPr>
          <a:xfrm>
            <a:off x="9438728" y="4168084"/>
            <a:ext cx="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3" name="Google Shape;253;p23"/>
          <p:cNvCxnSpPr/>
          <p:nvPr/>
        </p:nvCxnSpPr>
        <p:spPr>
          <a:xfrm>
            <a:off x="6158998" y="4186791"/>
            <a:ext cx="29310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23"/>
          <p:cNvCxnSpPr/>
          <p:nvPr/>
        </p:nvCxnSpPr>
        <p:spPr>
          <a:xfrm>
            <a:off x="6158998" y="4186791"/>
            <a:ext cx="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5" name="Google Shape;255;p23"/>
          <p:cNvSpPr/>
          <p:nvPr/>
        </p:nvSpPr>
        <p:spPr>
          <a:xfrm>
            <a:off x="3544580" y="2265091"/>
            <a:ext cx="317100" cy="413700"/>
          </a:xfrm>
          <a:prstGeom prst="upArrow">
            <a:avLst>
              <a:gd fmla="val 50000" name="adj1"/>
              <a:gd fmla="val 50000" name="adj2"/>
            </a:avLst>
          </a:prstGeom>
          <a:solidFill>
            <a:schemeClr val="accent2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fill="hold">
                            <p:stCondLst>
                              <p:cond delay="50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4"/>
          <p:cNvSpPr txBox="1"/>
          <p:nvPr>
            <p:ph type="title"/>
          </p:nvPr>
        </p:nvSpPr>
        <p:spPr>
          <a:xfrm>
            <a:off x="838200" y="444462"/>
            <a:ext cx="10515600" cy="762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Quick Sort (v1): Combine Step</a:t>
            </a:r>
            <a:endParaRPr/>
          </a:p>
        </p:txBody>
      </p:sp>
      <p:sp>
        <p:nvSpPr>
          <p:cNvPr id="261" name="Google Shape;261;p24"/>
          <p:cNvSpPr txBox="1"/>
          <p:nvPr/>
        </p:nvSpPr>
        <p:spPr>
          <a:xfrm>
            <a:off x="2542215" y="1420925"/>
            <a:ext cx="1328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accent3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Combine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2" name="Google Shape;262;p24"/>
          <p:cNvSpPr txBox="1"/>
          <p:nvPr/>
        </p:nvSpPr>
        <p:spPr>
          <a:xfrm>
            <a:off x="157255" y="2918936"/>
            <a:ext cx="2449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Simply concatenate the arrays that were created earlier! Partition step already left them in order ☺</a:t>
            </a:r>
            <a:endParaRPr sz="1800">
              <a:solidFill>
                <a:schemeClr val="dk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graphicFrame>
        <p:nvGraphicFramePr>
          <p:cNvPr id="263" name="Google Shape;263;p24"/>
          <p:cNvGraphicFramePr/>
          <p:nvPr/>
        </p:nvGraphicFramePr>
        <p:xfrm>
          <a:off x="7473797" y="3266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4" name="Google Shape;264;p24"/>
          <p:cNvGraphicFramePr/>
          <p:nvPr/>
        </p:nvGraphicFramePr>
        <p:xfrm>
          <a:off x="2702269" y="2292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5" name="Google Shape;265;p24"/>
          <p:cNvGraphicFramePr/>
          <p:nvPr/>
        </p:nvGraphicFramePr>
        <p:xfrm>
          <a:off x="4030322" y="2292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6" name="Google Shape;266;p24"/>
          <p:cNvGraphicFramePr/>
          <p:nvPr/>
        </p:nvGraphicFramePr>
        <p:xfrm>
          <a:off x="10902193" y="22924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7" name="Google Shape;267;p24"/>
          <p:cNvGraphicFramePr/>
          <p:nvPr/>
        </p:nvGraphicFramePr>
        <p:xfrm>
          <a:off x="5269189" y="1420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8" name="Google Shape;268;p24"/>
          <p:cNvGraphicFramePr/>
          <p:nvPr/>
        </p:nvGraphicFramePr>
        <p:xfrm>
          <a:off x="6453550" y="1420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69" name="Google Shape;269;p24"/>
          <p:cNvGraphicFramePr/>
          <p:nvPr/>
        </p:nvGraphicFramePr>
        <p:xfrm>
          <a:off x="8481764" y="1420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0" name="Google Shape;270;p24"/>
          <p:cNvGraphicFramePr/>
          <p:nvPr/>
        </p:nvGraphicFramePr>
        <p:xfrm>
          <a:off x="9731963" y="14209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1" name="Google Shape;271;p24"/>
          <p:cNvGraphicFramePr/>
          <p:nvPr/>
        </p:nvGraphicFramePr>
        <p:xfrm>
          <a:off x="5358375" y="2293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2" name="Google Shape;272;p24"/>
          <p:cNvGraphicFramePr/>
          <p:nvPr/>
        </p:nvGraphicFramePr>
        <p:xfrm>
          <a:off x="8621359" y="229375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3" name="Google Shape;273;p24"/>
          <p:cNvGraphicFramePr/>
          <p:nvPr/>
        </p:nvGraphicFramePr>
        <p:xfrm>
          <a:off x="3342441" y="452603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4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8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4" name="Google Shape;274;p24"/>
          <p:cNvGraphicFramePr/>
          <p:nvPr/>
        </p:nvGraphicFramePr>
        <p:xfrm>
          <a:off x="2925665" y="3266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75" name="Google Shape;275;p24"/>
          <p:cNvGraphicFramePr/>
          <p:nvPr/>
        </p:nvGraphicFramePr>
        <p:xfrm>
          <a:off x="8991053" y="326662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55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91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cxnSp>
        <p:nvCxnSpPr>
          <p:cNvPr id="276" name="Google Shape;276;p24"/>
          <p:cNvCxnSpPr/>
          <p:nvPr/>
        </p:nvCxnSpPr>
        <p:spPr>
          <a:xfrm flipH="1">
            <a:off x="6373305" y="2158235"/>
            <a:ext cx="242100" cy="504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7" name="Google Shape;277;p24"/>
          <p:cNvCxnSpPr/>
          <p:nvPr/>
        </p:nvCxnSpPr>
        <p:spPr>
          <a:xfrm>
            <a:off x="6096000" y="2158235"/>
            <a:ext cx="237900" cy="504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8" name="Google Shape;278;p24"/>
          <p:cNvCxnSpPr/>
          <p:nvPr/>
        </p:nvCxnSpPr>
        <p:spPr>
          <a:xfrm flipH="1">
            <a:off x="9633530" y="2150354"/>
            <a:ext cx="242100" cy="504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79" name="Google Shape;279;p24"/>
          <p:cNvCxnSpPr/>
          <p:nvPr/>
        </p:nvCxnSpPr>
        <p:spPr>
          <a:xfrm>
            <a:off x="9356225" y="2150354"/>
            <a:ext cx="237900" cy="504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0" name="Google Shape;280;p24"/>
          <p:cNvCxnSpPr/>
          <p:nvPr/>
        </p:nvCxnSpPr>
        <p:spPr>
          <a:xfrm>
            <a:off x="4979244" y="3040458"/>
            <a:ext cx="0" cy="617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1" name="Google Shape;281;p24"/>
          <p:cNvCxnSpPr/>
          <p:nvPr/>
        </p:nvCxnSpPr>
        <p:spPr>
          <a:xfrm>
            <a:off x="3206252" y="3034107"/>
            <a:ext cx="1725000" cy="608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2" name="Google Shape;282;p24"/>
          <p:cNvCxnSpPr/>
          <p:nvPr/>
        </p:nvCxnSpPr>
        <p:spPr>
          <a:xfrm flipH="1">
            <a:off x="5038242" y="3035439"/>
            <a:ext cx="1328100" cy="60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3" name="Google Shape;283;p24"/>
          <p:cNvCxnSpPr/>
          <p:nvPr/>
        </p:nvCxnSpPr>
        <p:spPr>
          <a:xfrm>
            <a:off x="9629326" y="3035439"/>
            <a:ext cx="690300" cy="606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4" name="Google Shape;284;p24"/>
          <p:cNvCxnSpPr/>
          <p:nvPr/>
        </p:nvCxnSpPr>
        <p:spPr>
          <a:xfrm flipH="1">
            <a:off x="10329176" y="3034107"/>
            <a:ext cx="1077000" cy="608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5" name="Google Shape;285;p24"/>
          <p:cNvCxnSpPr/>
          <p:nvPr/>
        </p:nvCxnSpPr>
        <p:spPr>
          <a:xfrm>
            <a:off x="6881597" y="4008303"/>
            <a:ext cx="625200" cy="854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24"/>
          <p:cNvCxnSpPr/>
          <p:nvPr/>
        </p:nvCxnSpPr>
        <p:spPr>
          <a:xfrm>
            <a:off x="7595118" y="4008303"/>
            <a:ext cx="0" cy="854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24"/>
          <p:cNvCxnSpPr/>
          <p:nvPr/>
        </p:nvCxnSpPr>
        <p:spPr>
          <a:xfrm flipH="1">
            <a:off x="7683540" y="4008303"/>
            <a:ext cx="1441800" cy="8541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5"/>
          <p:cNvSpPr txBox="1"/>
          <p:nvPr>
            <p:ph type="title"/>
          </p:nvPr>
        </p:nvSpPr>
        <p:spPr>
          <a:xfrm>
            <a:off x="575239" y="263276"/>
            <a:ext cx="11187000" cy="101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4C3282"/>
              </a:buClr>
              <a:buSzPts val="4400"/>
              <a:buFont typeface="Quattrocento Sans"/>
              <a:buNone/>
            </a:pPr>
            <a:r>
              <a:rPr lang="en-US"/>
              <a:t>Quick Sort (v1)</a:t>
            </a:r>
            <a:endParaRPr/>
          </a:p>
        </p:txBody>
      </p:sp>
      <p:sp>
        <p:nvSpPr>
          <p:cNvPr id="293" name="Google Shape;293;p25"/>
          <p:cNvSpPr txBox="1"/>
          <p:nvPr/>
        </p:nvSpPr>
        <p:spPr>
          <a:xfrm>
            <a:off x="604033" y="1123520"/>
            <a:ext cx="5650800" cy="2031900"/>
          </a:xfrm>
          <a:prstGeom prst="rect">
            <a:avLst/>
          </a:prstGeom>
          <a:noFill/>
          <a:ln cap="flat" cmpd="sng" w="9525">
            <a:solidFill>
              <a:srgbClr val="4C328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(list)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(list.length == </a:t>
            </a:r>
            <a:r>
              <a:rPr lang="en-US" sz="1400">
                <a:solidFill>
                  <a:schemeClr val="accent5"/>
                </a:solidFill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list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</a:t>
            </a:r>
            <a:r>
              <a:rPr lang="en-US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pivot =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choosePivot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(list)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smallerHalf =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getSmaller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(pivot, list))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largerHalf = 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quickSort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getBigger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(pivot, list))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</a:t>
            </a:r>
            <a:r>
              <a:rPr lang="en-US" sz="1400">
                <a:solidFill>
                  <a:schemeClr val="accent2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smallerHalf + pivot + largerHalf</a:t>
            </a:r>
            <a:endParaRPr sz="14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4" name="Google Shape;294;p25"/>
          <p:cNvSpPr txBox="1"/>
          <p:nvPr/>
        </p:nvSpPr>
        <p:spPr>
          <a:xfrm>
            <a:off x="370118" y="3287765"/>
            <a:ext cx="21186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 runtime?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 runtime?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In-practice runtime?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Stable?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In-place?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Useful for: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5"/>
          <p:cNvSpPr txBox="1"/>
          <p:nvPr/>
        </p:nvSpPr>
        <p:spPr>
          <a:xfrm>
            <a:off x="1849542" y="5157444"/>
            <a:ext cx="486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</a:t>
            </a:r>
            <a:endParaRPr/>
          </a:p>
        </p:txBody>
      </p:sp>
      <p:sp>
        <p:nvSpPr>
          <p:cNvPr id="296" name="Google Shape;296;p25"/>
          <p:cNvSpPr txBox="1"/>
          <p:nvPr/>
        </p:nvSpPr>
        <p:spPr>
          <a:xfrm>
            <a:off x="1864241" y="5747597"/>
            <a:ext cx="1559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Can be done!</a:t>
            </a:r>
            <a:endParaRPr/>
          </a:p>
        </p:txBody>
      </p:sp>
      <p:sp>
        <p:nvSpPr>
          <p:cNvPr id="297" name="Google Shape;297;p25"/>
          <p:cNvSpPr txBox="1"/>
          <p:nvPr/>
        </p:nvSpPr>
        <p:spPr>
          <a:xfrm>
            <a:off x="2488583" y="4692368"/>
            <a:ext cx="3749100" cy="5385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4649" l="-1009" r="0" t="-464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298" name="Google Shape;298;p25"/>
          <p:cNvGraphicFramePr/>
          <p:nvPr/>
        </p:nvGraphicFramePr>
        <p:xfrm>
          <a:off x="7077069" y="99084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299" name="Google Shape;299;p25"/>
          <p:cNvGraphicFramePr/>
          <p:nvPr/>
        </p:nvGraphicFramePr>
        <p:xfrm>
          <a:off x="9639459" y="2066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0" name="Google Shape;300;p25"/>
          <p:cNvGraphicFramePr/>
          <p:nvPr/>
        </p:nvGraphicFramePr>
        <p:xfrm>
          <a:off x="7126900" y="2066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01" name="Google Shape;301;p25"/>
          <p:cNvGraphicFramePr/>
          <p:nvPr/>
        </p:nvGraphicFramePr>
        <p:xfrm>
          <a:off x="8372062" y="206696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cxnSp>
        <p:nvCxnSpPr>
          <p:cNvPr id="302" name="Google Shape;302;p25"/>
          <p:cNvCxnSpPr/>
          <p:nvPr/>
        </p:nvCxnSpPr>
        <p:spPr>
          <a:xfrm flipH="1">
            <a:off x="8134723" y="1742960"/>
            <a:ext cx="54660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3" name="Google Shape;303;p25"/>
          <p:cNvCxnSpPr/>
          <p:nvPr/>
        </p:nvCxnSpPr>
        <p:spPr>
          <a:xfrm>
            <a:off x="8681323" y="1742960"/>
            <a:ext cx="95820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04" name="Google Shape;304;p25"/>
          <p:cNvCxnSpPr/>
          <p:nvPr/>
        </p:nvCxnSpPr>
        <p:spPr>
          <a:xfrm>
            <a:off x="8681323" y="1742960"/>
            <a:ext cx="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grpSp>
        <p:nvGrpSpPr>
          <p:cNvPr id="305" name="Google Shape;305;p25"/>
          <p:cNvGrpSpPr/>
          <p:nvPr/>
        </p:nvGrpSpPr>
        <p:grpSpPr>
          <a:xfrm>
            <a:off x="7101714" y="1013635"/>
            <a:ext cx="950100" cy="859400"/>
            <a:chOff x="5562432" y="861965"/>
            <a:chExt cx="950100" cy="859400"/>
          </a:xfrm>
        </p:grpSpPr>
        <p:sp>
          <p:nvSpPr>
            <p:cNvPr id="306" name="Google Shape;306;p25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7" name="Google Shape;307;p25"/>
            <p:cNvSpPr/>
            <p:nvPr/>
          </p:nvSpPr>
          <p:spPr>
            <a:xfrm>
              <a:off x="5562432" y="861965"/>
              <a:ext cx="9501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</a:t>
              </a:r>
              <a:endParaRPr/>
            </a:p>
          </p:txBody>
        </p:sp>
      </p:grpSp>
      <p:grpSp>
        <p:nvGrpSpPr>
          <p:cNvPr id="308" name="Google Shape;308;p25"/>
          <p:cNvGrpSpPr/>
          <p:nvPr/>
        </p:nvGrpSpPr>
        <p:grpSpPr>
          <a:xfrm>
            <a:off x="9662933" y="2080233"/>
            <a:ext cx="950100" cy="859400"/>
            <a:chOff x="5562432" y="861965"/>
            <a:chExt cx="950100" cy="859400"/>
          </a:xfrm>
        </p:grpSpPr>
        <p:sp>
          <p:nvSpPr>
            <p:cNvPr id="309" name="Google Shape;309;p25"/>
            <p:cNvSpPr/>
            <p:nvPr/>
          </p:nvSpPr>
          <p:spPr>
            <a:xfrm>
              <a:off x="5714696" y="1075765"/>
              <a:ext cx="645600" cy="645600"/>
            </a:xfrm>
            <a:prstGeom prst="ellipse">
              <a:avLst/>
            </a:prstGeom>
            <a:noFill/>
            <a:ln cap="flat" cmpd="sng" w="152400">
              <a:solidFill>
                <a:schemeClr val="accent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10" name="Google Shape;310;p25"/>
            <p:cNvSpPr/>
            <p:nvPr/>
          </p:nvSpPr>
          <p:spPr>
            <a:xfrm>
              <a:off x="5562432" y="861965"/>
              <a:ext cx="950100" cy="235200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6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PIVOT</a:t>
              </a:r>
              <a:endParaRPr/>
            </a:p>
          </p:txBody>
        </p:sp>
      </p:grpSp>
      <p:graphicFrame>
        <p:nvGraphicFramePr>
          <p:cNvPr id="311" name="Google Shape;311;p25"/>
          <p:cNvGraphicFramePr/>
          <p:nvPr/>
        </p:nvGraphicFramePr>
        <p:xfrm>
          <a:off x="9693820" y="313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2" name="Google Shape;312;p25"/>
          <p:cNvGraphicFramePr/>
          <p:nvPr/>
        </p:nvGraphicFramePr>
        <p:xfrm>
          <a:off x="10878181" y="313005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2CDED"/>
                    </a:solidFill>
                  </a:tcPr>
                </a:tc>
              </a:tr>
            </a:tbl>
          </a:graphicData>
        </a:graphic>
      </p:graphicFrame>
      <p:cxnSp>
        <p:nvCxnSpPr>
          <p:cNvPr id="313" name="Google Shape;313;p25"/>
          <p:cNvCxnSpPr/>
          <p:nvPr/>
        </p:nvCxnSpPr>
        <p:spPr>
          <a:xfrm>
            <a:off x="10583629" y="2824754"/>
            <a:ext cx="29310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14" name="Google Shape;314;p25"/>
          <p:cNvCxnSpPr/>
          <p:nvPr/>
        </p:nvCxnSpPr>
        <p:spPr>
          <a:xfrm>
            <a:off x="10583629" y="2824754"/>
            <a:ext cx="0" cy="694800"/>
          </a:xfrm>
          <a:prstGeom prst="straightConnector1">
            <a:avLst/>
          </a:prstGeom>
          <a:noFill/>
          <a:ln cap="flat" cmpd="sng" w="28575">
            <a:solidFill>
              <a:schemeClr val="accent2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15" name="Google Shape;315;p25"/>
          <p:cNvSpPr txBox="1"/>
          <p:nvPr/>
        </p:nvSpPr>
        <p:spPr>
          <a:xfrm>
            <a:off x="2488583" y="3109975"/>
            <a:ext cx="3588300" cy="710100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287232" l="-6359" r="0" t="-19814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16" name="Google Shape;316;p25"/>
          <p:cNvSpPr txBox="1"/>
          <p:nvPr/>
        </p:nvSpPr>
        <p:spPr>
          <a:xfrm>
            <a:off x="2361745" y="3807269"/>
            <a:ext cx="3588300" cy="976500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94780" l="-18019" r="0" t="-20517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graphicFrame>
        <p:nvGraphicFramePr>
          <p:cNvPr id="317" name="Google Shape;317;p25"/>
          <p:cNvGraphicFramePr/>
          <p:nvPr/>
        </p:nvGraphicFramePr>
        <p:xfrm>
          <a:off x="7101714" y="502269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3</a:t>
                      </a:r>
                      <a:endParaRPr/>
                    </a:p>
                  </a:txBody>
                  <a:tcPr marT="45725" marB="45725" marR="91450" marL="91450" anchor="ctr"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2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18" name="Google Shape;318;p25"/>
          <p:cNvGraphicFramePr/>
          <p:nvPr/>
        </p:nvGraphicFramePr>
        <p:xfrm>
          <a:off x="9637904" y="4104398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{D92891CD-5C8A-4498-BCE1-D59AB501A684}</a:tableStyleId>
              </a:tblPr>
              <a:tblGrid>
                <a:gridCol w="1007975"/>
                <a:gridCol w="1007975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0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1800" u="none" cap="none" strike="noStrike">
                          <a:solidFill>
                            <a:srgbClr val="B6A479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1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6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7</a:t>
                      </a:r>
                      <a:endParaRPr/>
                    </a:p>
                  </a:txBody>
                  <a:tcPr marT="45725" marB="45725" marR="91450" marL="91450" anchor="ctr">
                    <a:lnL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12700">
                      <a:solidFill>
                        <a:schemeClr val="dk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7EBEF"/>
                    </a:solidFill>
                  </a:tcPr>
                </a:tc>
              </a:tr>
            </a:tbl>
          </a:graphicData>
        </a:graphic>
      </p:graphicFrame>
      <p:cxnSp>
        <p:nvCxnSpPr>
          <p:cNvPr id="319" name="Google Shape;319;p25"/>
          <p:cNvCxnSpPr/>
          <p:nvPr/>
        </p:nvCxnSpPr>
        <p:spPr>
          <a:xfrm>
            <a:off x="10582312" y="3871731"/>
            <a:ext cx="119400" cy="603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0" name="Google Shape;320;p25"/>
          <p:cNvCxnSpPr/>
          <p:nvPr/>
        </p:nvCxnSpPr>
        <p:spPr>
          <a:xfrm flipH="1">
            <a:off x="10751465" y="3871730"/>
            <a:ext cx="125400" cy="603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1" name="Google Shape;321;p25"/>
          <p:cNvCxnSpPr/>
          <p:nvPr/>
        </p:nvCxnSpPr>
        <p:spPr>
          <a:xfrm>
            <a:off x="8681764" y="2824754"/>
            <a:ext cx="0" cy="25689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2" name="Google Shape;322;p25"/>
          <p:cNvCxnSpPr/>
          <p:nvPr/>
        </p:nvCxnSpPr>
        <p:spPr>
          <a:xfrm flipH="1">
            <a:off x="9925510" y="4846078"/>
            <a:ext cx="125400" cy="6036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23" name="Google Shape;323;p25"/>
          <p:cNvCxnSpPr/>
          <p:nvPr/>
        </p:nvCxnSpPr>
        <p:spPr>
          <a:xfrm>
            <a:off x="8051700" y="2820006"/>
            <a:ext cx="0" cy="2573400"/>
          </a:xfrm>
          <a:prstGeom prst="straightConnector1">
            <a:avLst/>
          </a:prstGeom>
          <a:noFill/>
          <a:ln cap="flat" cmpd="sng" w="28575">
            <a:solidFill>
              <a:schemeClr val="accent3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324" name="Google Shape;324;p25"/>
          <p:cNvSpPr txBox="1"/>
          <p:nvPr/>
        </p:nvSpPr>
        <p:spPr>
          <a:xfrm>
            <a:off x="6014133" y="3287765"/>
            <a:ext cx="1062300" cy="36930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723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5" name="Google Shape;325;p25"/>
          <p:cNvSpPr txBox="1"/>
          <p:nvPr/>
        </p:nvSpPr>
        <p:spPr>
          <a:xfrm>
            <a:off x="6015758" y="4110910"/>
            <a:ext cx="1467000" cy="36930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1378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326" name="Google Shape;326;p25"/>
          <p:cNvSpPr txBox="1"/>
          <p:nvPr/>
        </p:nvSpPr>
        <p:spPr>
          <a:xfrm>
            <a:off x="7076347" y="301698"/>
            <a:ext cx="4133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Worst case: Pivot only chops off one value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case: Pivot divides each array in half</a:t>
            </a:r>
            <a:endParaRPr/>
          </a:p>
        </p:txBody>
      </p:sp>
      <p:sp>
        <p:nvSpPr>
          <p:cNvPr id="327" name="Google Shape;327;p25"/>
          <p:cNvSpPr txBox="1"/>
          <p:nvPr/>
        </p:nvSpPr>
        <p:spPr>
          <a:xfrm>
            <a:off x="1864263" y="6204800"/>
            <a:ext cx="38622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Fast sorting of primitives! 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</a:t>
            </a:r>
            <a:r>
              <a:rPr lang="en-US" sz="18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8"/>
              </a:rPr>
              <a:t>This is what Java uses for Primitives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Integral">
  <a:themeElements>
    <a:clrScheme name="Custom 2">
      <a:dk1>
        <a:srgbClr val="000000"/>
      </a:dk1>
      <a:lt1>
        <a:srgbClr val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33006F"/>
      </a:hlink>
      <a:folHlink>
        <a:srgbClr val="9A7B4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