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6" r:id="rId2"/>
    <p:sldId id="555" r:id="rId3"/>
    <p:sldId id="557" r:id="rId4"/>
    <p:sldId id="564" r:id="rId5"/>
    <p:sldId id="576" r:id="rId6"/>
    <p:sldId id="578" r:id="rId7"/>
    <p:sldId id="566" r:id="rId8"/>
    <p:sldId id="351" r:id="rId9"/>
    <p:sldId id="257" r:id="rId10"/>
    <p:sldId id="352" r:id="rId11"/>
    <p:sldId id="559" r:id="rId12"/>
    <p:sldId id="563" r:id="rId13"/>
    <p:sldId id="568" r:id="rId14"/>
    <p:sldId id="571" r:id="rId15"/>
    <p:sldId id="574" r:id="rId16"/>
    <p:sldId id="383" r:id="rId17"/>
    <p:sldId id="554" r:id="rId18"/>
    <p:sldId id="354" r:id="rId19"/>
    <p:sldId id="357" r:id="rId20"/>
    <p:sldId id="384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1F7D32-A5D4-44C8-A28D-1F95E29E1B1E}" v="1" dt="2025-09-24T02:24:36.42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6176" autoAdjust="0"/>
    <p:restoredTop sz="93609"/>
  </p:normalViewPr>
  <p:slideViewPr>
    <p:cSldViewPr>
      <p:cViewPr varScale="1">
        <p:scale>
          <a:sx n="77" d="100"/>
          <a:sy n="77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629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onghua Gu" userId="9a7e1853e1951ef5" providerId="LiveId" clId="{CF1FAA12-072C-4ED5-BA76-0FFFAEFDB88A}"/>
    <pc:docChg chg="delSld modSld">
      <pc:chgData name="Zonghua Gu" userId="9a7e1853e1951ef5" providerId="LiveId" clId="{CF1FAA12-072C-4ED5-BA76-0FFFAEFDB88A}" dt="2025-09-25T15:39:53.846" v="24" actId="47"/>
      <pc:docMkLst>
        <pc:docMk/>
      </pc:docMkLst>
      <pc:sldChg chg="modSp mod">
        <pc:chgData name="Zonghua Gu" userId="9a7e1853e1951ef5" providerId="LiveId" clId="{CF1FAA12-072C-4ED5-BA76-0FFFAEFDB88A}" dt="2025-09-24T02:21:52.230" v="0" actId="20577"/>
        <pc:sldMkLst>
          <pc:docMk/>
          <pc:sldMk cId="1227639730" sldId="256"/>
        </pc:sldMkLst>
        <pc:spChg chg="mod">
          <ac:chgData name="Zonghua Gu" userId="9a7e1853e1951ef5" providerId="LiveId" clId="{CF1FAA12-072C-4ED5-BA76-0FFFAEFDB88A}" dt="2025-09-24T02:21:52.230" v="0" actId="20577"/>
          <ac:spMkLst>
            <pc:docMk/>
            <pc:sldMk cId="1227639730" sldId="256"/>
            <ac:spMk id="5" creationId="{00000000-0000-0000-0000-000000000000}"/>
          </ac:spMkLst>
        </pc:spChg>
      </pc:sldChg>
      <pc:sldChg chg="del">
        <pc:chgData name="Zonghua Gu" userId="9a7e1853e1951ef5" providerId="LiveId" clId="{CF1FAA12-072C-4ED5-BA76-0FFFAEFDB88A}" dt="2025-09-24T02:22:03.806" v="7" actId="47"/>
        <pc:sldMkLst>
          <pc:docMk/>
          <pc:sldMk cId="3148296310" sldId="258"/>
        </pc:sldMkLst>
      </pc:sldChg>
      <pc:sldChg chg="del">
        <pc:chgData name="Zonghua Gu" userId="9a7e1853e1951ef5" providerId="LiveId" clId="{CF1FAA12-072C-4ED5-BA76-0FFFAEFDB88A}" dt="2025-09-24T02:22:05.319" v="8" actId="47"/>
        <pc:sldMkLst>
          <pc:docMk/>
          <pc:sldMk cId="2350803268" sldId="259"/>
        </pc:sldMkLst>
      </pc:sldChg>
      <pc:sldChg chg="del">
        <pc:chgData name="Zonghua Gu" userId="9a7e1853e1951ef5" providerId="LiveId" clId="{CF1FAA12-072C-4ED5-BA76-0FFFAEFDB88A}" dt="2025-09-24T02:22:08.382" v="9" actId="47"/>
        <pc:sldMkLst>
          <pc:docMk/>
          <pc:sldMk cId="3642733396" sldId="260"/>
        </pc:sldMkLst>
      </pc:sldChg>
      <pc:sldChg chg="del">
        <pc:chgData name="Zonghua Gu" userId="9a7e1853e1951ef5" providerId="LiveId" clId="{CF1FAA12-072C-4ED5-BA76-0FFFAEFDB88A}" dt="2025-09-24T02:22:08.382" v="9" actId="47"/>
        <pc:sldMkLst>
          <pc:docMk/>
          <pc:sldMk cId="3881216825" sldId="261"/>
        </pc:sldMkLst>
      </pc:sldChg>
      <pc:sldChg chg="del">
        <pc:chgData name="Zonghua Gu" userId="9a7e1853e1951ef5" providerId="LiveId" clId="{CF1FAA12-072C-4ED5-BA76-0FFFAEFDB88A}" dt="2025-09-25T15:39:53.846" v="24" actId="47"/>
        <pc:sldMkLst>
          <pc:docMk/>
          <pc:sldMk cId="2531244333" sldId="262"/>
        </pc:sldMkLst>
      </pc:sldChg>
      <pc:sldChg chg="del">
        <pc:chgData name="Zonghua Gu" userId="9a7e1853e1951ef5" providerId="LiveId" clId="{CF1FAA12-072C-4ED5-BA76-0FFFAEFDB88A}" dt="2025-09-24T02:22:09.684" v="10" actId="47"/>
        <pc:sldMkLst>
          <pc:docMk/>
          <pc:sldMk cId="3254334378" sldId="353"/>
        </pc:sldMkLst>
      </pc:sldChg>
      <pc:sldChg chg="del">
        <pc:chgData name="Zonghua Gu" userId="9a7e1853e1951ef5" providerId="LiveId" clId="{CF1FAA12-072C-4ED5-BA76-0FFFAEFDB88A}" dt="2025-09-24T02:22:24.782" v="18" actId="47"/>
        <pc:sldMkLst>
          <pc:docMk/>
          <pc:sldMk cId="3592227053" sldId="356"/>
        </pc:sldMkLst>
      </pc:sldChg>
      <pc:sldChg chg="del">
        <pc:chgData name="Zonghua Gu" userId="9a7e1853e1951ef5" providerId="LiveId" clId="{CF1FAA12-072C-4ED5-BA76-0FFFAEFDB88A}" dt="2025-09-24T02:22:26.628" v="19" actId="47"/>
        <pc:sldMkLst>
          <pc:docMk/>
          <pc:sldMk cId="1087692432" sldId="358"/>
        </pc:sldMkLst>
      </pc:sldChg>
      <pc:sldChg chg="del">
        <pc:chgData name="Zonghua Gu" userId="9a7e1853e1951ef5" providerId="LiveId" clId="{CF1FAA12-072C-4ED5-BA76-0FFFAEFDB88A}" dt="2025-09-24T02:22:27.907" v="20" actId="47"/>
        <pc:sldMkLst>
          <pc:docMk/>
          <pc:sldMk cId="3808152940" sldId="385"/>
        </pc:sldMkLst>
      </pc:sldChg>
      <pc:sldChg chg="del">
        <pc:chgData name="Zonghua Gu" userId="9a7e1853e1951ef5" providerId="LiveId" clId="{CF1FAA12-072C-4ED5-BA76-0FFFAEFDB88A}" dt="2025-09-24T02:22:28.676" v="21" actId="47"/>
        <pc:sldMkLst>
          <pc:docMk/>
          <pc:sldMk cId="1496054644" sldId="387"/>
        </pc:sldMkLst>
      </pc:sldChg>
      <pc:sldChg chg="del">
        <pc:chgData name="Zonghua Gu" userId="9a7e1853e1951ef5" providerId="LiveId" clId="{CF1FAA12-072C-4ED5-BA76-0FFFAEFDB88A}" dt="2025-09-24T02:21:55.533" v="1" actId="47"/>
        <pc:sldMkLst>
          <pc:docMk/>
          <pc:sldMk cId="3198797166" sldId="556"/>
        </pc:sldMkLst>
      </pc:sldChg>
      <pc:sldChg chg="del">
        <pc:chgData name="Zonghua Gu" userId="9a7e1853e1951ef5" providerId="LiveId" clId="{CF1FAA12-072C-4ED5-BA76-0FFFAEFDB88A}" dt="2025-09-24T02:21:56.684" v="2" actId="47"/>
        <pc:sldMkLst>
          <pc:docMk/>
          <pc:sldMk cId="3001218416" sldId="558"/>
        </pc:sldMkLst>
      </pc:sldChg>
      <pc:sldChg chg="del">
        <pc:chgData name="Zonghua Gu" userId="9a7e1853e1951ef5" providerId="LiveId" clId="{CF1FAA12-072C-4ED5-BA76-0FFFAEFDB88A}" dt="2025-09-24T02:22:10.688" v="11" actId="47"/>
        <pc:sldMkLst>
          <pc:docMk/>
          <pc:sldMk cId="1329116476" sldId="560"/>
        </pc:sldMkLst>
      </pc:sldChg>
      <pc:sldChg chg="del">
        <pc:chgData name="Zonghua Gu" userId="9a7e1853e1951ef5" providerId="LiveId" clId="{CF1FAA12-072C-4ED5-BA76-0FFFAEFDB88A}" dt="2025-09-24T02:22:11.606" v="12" actId="47"/>
        <pc:sldMkLst>
          <pc:docMk/>
          <pc:sldMk cId="3280752258" sldId="561"/>
        </pc:sldMkLst>
      </pc:sldChg>
      <pc:sldChg chg="del">
        <pc:chgData name="Zonghua Gu" userId="9a7e1853e1951ef5" providerId="LiveId" clId="{CF1FAA12-072C-4ED5-BA76-0FFFAEFDB88A}" dt="2025-09-24T02:22:12.953" v="13" actId="47"/>
        <pc:sldMkLst>
          <pc:docMk/>
          <pc:sldMk cId="2226504781" sldId="562"/>
        </pc:sldMkLst>
      </pc:sldChg>
      <pc:sldChg chg="del">
        <pc:chgData name="Zonghua Gu" userId="9a7e1853e1951ef5" providerId="LiveId" clId="{CF1FAA12-072C-4ED5-BA76-0FFFAEFDB88A}" dt="2025-09-24T02:21:57.566" v="3" actId="47"/>
        <pc:sldMkLst>
          <pc:docMk/>
          <pc:sldMk cId="3678485956" sldId="565"/>
        </pc:sldMkLst>
      </pc:sldChg>
      <pc:sldChg chg="del">
        <pc:chgData name="Zonghua Gu" userId="9a7e1853e1951ef5" providerId="LiveId" clId="{CF1FAA12-072C-4ED5-BA76-0FFFAEFDB88A}" dt="2025-09-24T02:22:01.402" v="6" actId="47"/>
        <pc:sldMkLst>
          <pc:docMk/>
          <pc:sldMk cId="4150398855" sldId="567"/>
        </pc:sldMkLst>
      </pc:sldChg>
      <pc:sldChg chg="modSp mod">
        <pc:chgData name="Zonghua Gu" userId="9a7e1853e1951ef5" providerId="LiveId" clId="{CF1FAA12-072C-4ED5-BA76-0FFFAEFDB88A}" dt="2025-09-24T02:24:36.422" v="23"/>
        <pc:sldMkLst>
          <pc:docMk/>
          <pc:sldMk cId="570184693" sldId="568"/>
        </pc:sldMkLst>
        <pc:spChg chg="mod">
          <ac:chgData name="Zonghua Gu" userId="9a7e1853e1951ef5" providerId="LiveId" clId="{CF1FAA12-072C-4ED5-BA76-0FFFAEFDB88A}" dt="2025-09-24T02:24:36.422" v="23"/>
          <ac:spMkLst>
            <pc:docMk/>
            <pc:sldMk cId="570184693" sldId="568"/>
            <ac:spMk id="4" creationId="{90B6A678-F78A-5E7F-A0E9-3A3B773CE733}"/>
          </ac:spMkLst>
        </pc:spChg>
      </pc:sldChg>
      <pc:sldChg chg="del">
        <pc:chgData name="Zonghua Gu" userId="9a7e1853e1951ef5" providerId="LiveId" clId="{CF1FAA12-072C-4ED5-BA76-0FFFAEFDB88A}" dt="2025-09-24T02:22:17.008" v="14" actId="47"/>
        <pc:sldMkLst>
          <pc:docMk/>
          <pc:sldMk cId="979784967" sldId="569"/>
        </pc:sldMkLst>
      </pc:sldChg>
      <pc:sldChg chg="del">
        <pc:chgData name="Zonghua Gu" userId="9a7e1853e1951ef5" providerId="LiveId" clId="{CF1FAA12-072C-4ED5-BA76-0FFFAEFDB88A}" dt="2025-09-24T02:22:18.506" v="15" actId="47"/>
        <pc:sldMkLst>
          <pc:docMk/>
          <pc:sldMk cId="210341446" sldId="570"/>
        </pc:sldMkLst>
      </pc:sldChg>
      <pc:sldChg chg="del">
        <pc:chgData name="Zonghua Gu" userId="9a7e1853e1951ef5" providerId="LiveId" clId="{CF1FAA12-072C-4ED5-BA76-0FFFAEFDB88A}" dt="2025-09-24T02:22:20.409" v="16" actId="47"/>
        <pc:sldMkLst>
          <pc:docMk/>
          <pc:sldMk cId="1649707196" sldId="572"/>
        </pc:sldMkLst>
      </pc:sldChg>
      <pc:sldChg chg="del">
        <pc:chgData name="Zonghua Gu" userId="9a7e1853e1951ef5" providerId="LiveId" clId="{CF1FAA12-072C-4ED5-BA76-0FFFAEFDB88A}" dt="2025-09-24T02:22:21.595" v="17" actId="47"/>
        <pc:sldMkLst>
          <pc:docMk/>
          <pc:sldMk cId="4233569648" sldId="573"/>
        </pc:sldMkLst>
      </pc:sldChg>
      <pc:sldChg chg="del">
        <pc:chgData name="Zonghua Gu" userId="9a7e1853e1951ef5" providerId="LiveId" clId="{CF1FAA12-072C-4ED5-BA76-0FFFAEFDB88A}" dt="2025-09-24T02:21:59.311" v="4" actId="47"/>
        <pc:sldMkLst>
          <pc:docMk/>
          <pc:sldMk cId="736856981" sldId="575"/>
        </pc:sldMkLst>
      </pc:sldChg>
      <pc:sldChg chg="del">
        <pc:chgData name="Zonghua Gu" userId="9a7e1853e1951ef5" providerId="LiveId" clId="{CF1FAA12-072C-4ED5-BA76-0FFFAEFDB88A}" dt="2025-09-24T02:22:00.289" v="5" actId="47"/>
        <pc:sldMkLst>
          <pc:docMk/>
          <pc:sldMk cId="183442351" sldId="57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C3A17A-95E8-4381-B66B-5D6DE2B3048A}" type="datetimeFigureOut">
              <a:rPr lang="en-US" smtClean="0"/>
              <a:pPr/>
              <a:t>9/25/2025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0C9D69-9831-4844-8B1E-062B2DA58B0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3904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Gill Sans Light"/>
              </a:rPr>
              <a:t>Useful for multiword shifts and certain crypto/bit-</a:t>
            </a:r>
            <a:r>
              <a:rPr lang="en-US" dirty="0" err="1">
                <a:latin typeface="Gill Sans Light"/>
              </a:rPr>
              <a:t>manip</a:t>
            </a:r>
            <a:r>
              <a:rPr lang="en-US" dirty="0">
                <a:latin typeface="Gill Sans Light"/>
              </a:rPr>
              <a:t> patterns</a:t>
            </a: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LSR (used here)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Always fills with zeros, converting the negative value to a large positive number</a:t>
            </a: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Would preserve the sign bit, maintaining the negative value (-4096)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0C9D69-9831-4844-8B1E-062B2DA58B0D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5501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0C9D69-9831-4844-8B1E-062B2DA58B0D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5933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ANS: count ones, then subtract from 32</a:t>
            </a:r>
          </a:p>
          <a:p>
            <a:r>
              <a:rPr lang="pt-BR" dirty="0"/>
              <a:t>Or </a:t>
            </a:r>
            <a:r>
              <a:rPr lang="en-US" dirty="0"/>
              <a:t>Invert r0 to get r4, then count 0’s in r4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0C9D69-9831-4844-8B1E-062B2DA58B0D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0145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4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C is cleared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+mn-ea"/>
                <a:cs typeface="Times New Roman" pitchFamily="18" charset="0"/>
              </a:rPr>
              <a:t>upon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an </a:t>
            </a:r>
            <a:r>
              <a:rPr kumimoji="0" lang="en-US" sz="1200" b="1" i="0" u="sng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unsigned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 subtract if the answer is wrong</a:t>
            </a:r>
            <a:endParaRPr kumimoji="0" lang="en-US" sz="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4508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/>
              <a:t>r0 = 0xffffffff</a:t>
            </a:r>
          </a:p>
          <a:p>
            <a:pPr lvl="1"/>
            <a:r>
              <a:rPr lang="en-US" dirty="0"/>
              <a:t>r1 = 0x00000001</a:t>
            </a:r>
          </a:p>
          <a:p>
            <a:pPr lvl="1"/>
            <a:r>
              <a:rPr lang="en-US" dirty="0"/>
              <a:t>r2 = 0x00000003</a:t>
            </a:r>
          </a:p>
          <a:p>
            <a:pPr lvl="1"/>
            <a:r>
              <a:rPr lang="en-US" dirty="0"/>
              <a:t>r3 = 0xfffffff0</a:t>
            </a:r>
          </a:p>
          <a:p>
            <a:endParaRPr lang="en-US" dirty="0"/>
          </a:p>
          <a:p>
            <a:r>
              <a:rPr lang="en-US" dirty="0"/>
              <a:t>The N, Z, C, and V flags start out as zero.</a:t>
            </a:r>
          </a:p>
          <a:p>
            <a:r>
              <a:rPr lang="en-US" dirty="0"/>
              <a:t>After the execution of the following instructions, fill in the flag values.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0C9D69-9831-4844-8B1E-062B2DA58B0D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6977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pPr eaLnBrk="1" latinLnBrk="0" hangingPunct="1"/>
            <a:fld id="{966FEA0E-C2DF-4252-97AD-54F2B7E07EAC}" type="datetime1">
              <a:rPr lang="en-US" smtClean="0"/>
              <a:pPr eaLnBrk="1" latinLnBrk="0" hangingPunct="1"/>
              <a:t>9/25/2025</a:t>
            </a:fld>
            <a:endParaRPr lang="en-US" sz="1600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69EF9524-0CAA-4F98-BAC2-CE6B712F5E94}" type="datetime1">
              <a:rPr lang="en-US" smtClean="0"/>
              <a:pPr eaLnBrk="1" latinLnBrk="0" hangingPunct="1"/>
              <a:t>9/25/2025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CB20516D-6F89-4C89-8307-32A716E22875}" type="datetime1">
              <a:rPr lang="en-US" smtClean="0"/>
              <a:pPr eaLnBrk="1" latinLnBrk="0" hangingPunct="1"/>
              <a:t>9/25/2025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0CD88620-7329-4FC3-B65D-4EA691138F1B}" type="datetime1">
              <a:rPr lang="en-US" smtClean="0"/>
              <a:pPr eaLnBrk="1" latinLnBrk="0" hangingPunct="1"/>
              <a:t>9/25/2025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pPr eaLnBrk="1" latinLnBrk="0" hangingPunct="1"/>
            <a:fld id="{0E46F3A1-5653-427D-9F78-56077401431A}" type="datetime1">
              <a:rPr lang="en-US" smtClean="0"/>
              <a:pPr eaLnBrk="1" latinLnBrk="0" hangingPunct="1"/>
              <a:t>9/25/2025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CB67FC03-415A-45F0-B002-DF181377F7DC}" type="datetime1">
              <a:rPr lang="en-US" smtClean="0"/>
              <a:pPr eaLnBrk="1" latinLnBrk="0" hangingPunct="1"/>
              <a:t>9/25/2025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1B6FC726-A0B4-4FC7-90F5-F17415A5C1A3}" type="datetime1">
              <a:rPr lang="en-US" smtClean="0"/>
              <a:pPr eaLnBrk="1" latinLnBrk="0" hangingPunct="1"/>
              <a:t>9/25/2025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BE217211-C3F9-4892-9CC3-C7105638567D}" type="datetime1">
              <a:rPr lang="en-US" smtClean="0"/>
              <a:pPr eaLnBrk="1" latinLnBrk="0" hangingPunct="1"/>
              <a:t>9/25/2025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BA713E6A-6B26-4373-A75B-EF395DC64F9E}" type="datetime1">
              <a:rPr lang="en-US" smtClean="0"/>
              <a:pPr eaLnBrk="1" latinLnBrk="0" hangingPunct="1"/>
              <a:t>9/25/2025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7EB41EF-4260-415A-8DD6-FEDCC46E7EFC}" type="datetime1">
              <a:rPr lang="en-US" smtClean="0"/>
              <a:pPr eaLnBrk="1" latinLnBrk="0" hangingPunct="1"/>
              <a:t>9/25/2025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6BDA80A0-06CC-4492-94A0-E8516751045E}" type="datetime1">
              <a:rPr lang="en-US" smtClean="0"/>
              <a:pPr eaLnBrk="1" latinLnBrk="0" hangingPunct="1"/>
              <a:t>9/25/2025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eaLnBrk="1" latinLnBrk="0" hangingPunct="1"/>
            <a:fld id="{A25B5B4B-57EE-495D-8E74-A657CFD8BB6C}" type="datetime1">
              <a:rPr lang="en-US" smtClean="0"/>
              <a:pPr eaLnBrk="1" latinLnBrk="0" hangingPunct="1"/>
              <a:t>9/25/2025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l" eaLnBrk="1" latinLnBrk="0" hangingPunct="1"/>
            <a:fld id="{EA7C8D44-3667-46F6-9772-CC52308E2A7F}" type="slidenum">
              <a:rPr kumimoji="0" lang="en-US" smtClean="0"/>
              <a:pPr algn="l" eaLnBrk="1" latinLnBrk="0" hangingPunct="1"/>
              <a:t>‹#›</a:t>
            </a:fld>
            <a:endParaRPr kumimoji="0" lang="en-US" sz="1600" dirty="0">
              <a:solidFill>
                <a:schemeClr val="tx2"/>
              </a:solidFill>
            </a:endParaRPr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eb.eece.maine.edu/~zhu/book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BIn6iyYIGio&amp;list=PLRJhV4hUhIymmp5CCeIFPyxbknsdcXCc8&amp;index=3" TargetMode="External"/><Relationship Id="rId2" Type="http://schemas.openxmlformats.org/officeDocument/2006/relationships/hyperlink" Target="https://www.youtube.com/watch?v=MxGW2WurKuM&amp;list=PLRJhV4hUhIymmp5CCeIFPyxbknsdcXCc8&amp;index=2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Z. Gu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Fall 2025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28800" y="337547"/>
            <a:ext cx="6477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>
                <a:latin typeface="Bookman Old Style (Headings)"/>
              </a:rPr>
              <a:t>Embedded Systems with ARM Cortex-M Microcontrollers in Assembly Language and C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455111" y="1828800"/>
            <a:ext cx="581428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b="1" dirty="0">
                <a:solidFill>
                  <a:srgbClr val="C00000"/>
                </a:solidFill>
              </a:rPr>
              <a:t>Chapter 4</a:t>
            </a:r>
          </a:p>
          <a:p>
            <a:pPr algn="r"/>
            <a:r>
              <a:rPr lang="en-US" sz="2400" b="1" dirty="0">
                <a:solidFill>
                  <a:srgbClr val="C00000"/>
                </a:solidFill>
              </a:rPr>
              <a:t>ARM Arithmetic and Logic Instructions</a:t>
            </a:r>
          </a:p>
          <a:p>
            <a:pPr algn="r"/>
            <a:r>
              <a:rPr lang="en-US" sz="2400" b="1" dirty="0">
                <a:solidFill>
                  <a:srgbClr val="C00000"/>
                </a:solidFill>
              </a:rPr>
              <a:t>Exercises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1</a:t>
            </a:fld>
            <a:endParaRPr kumimoji="0"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F69590-944C-2F0D-5FE5-A89C06E0D2BF}"/>
              </a:ext>
            </a:extLst>
          </p:cNvPr>
          <p:cNvSpPr txBox="1"/>
          <p:nvPr/>
        </p:nvSpPr>
        <p:spPr>
          <a:xfrm>
            <a:off x="709138" y="6355080"/>
            <a:ext cx="7725724" cy="461665"/>
          </a:xfrm>
          <a:prstGeom prst="rect">
            <a:avLst/>
          </a:prstGeom>
          <a:ln w="952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tx1"/>
                </a:solidFill>
                <a:latin typeface="Gill Sans Light"/>
              </a:rPr>
              <a:t>Acknowledgement: Lecture slides based on Embedded Systems with ARM Cortex-M Microcontrollers in Assembly Language and C, University of Maine </a:t>
            </a:r>
            <a:r>
              <a:rPr lang="en-US" altLang="zh-CN" sz="1200" dirty="0">
                <a:solidFill>
                  <a:schemeClr val="tx1"/>
                </a:solidFill>
                <a:latin typeface="Gill Sans Light"/>
                <a:hlinkClick r:id="rId2"/>
              </a:rPr>
              <a:t>https://web.eece.maine.edu/~zhu/book/</a:t>
            </a:r>
            <a:r>
              <a:rPr lang="en-US" altLang="zh-CN" sz="1200" dirty="0">
                <a:solidFill>
                  <a:schemeClr val="tx1"/>
                </a:solidFill>
                <a:latin typeface="Gill Sans Light"/>
              </a:rPr>
              <a:t> </a:t>
            </a:r>
            <a:endParaRPr lang="en-SE" sz="1200" dirty="0">
              <a:solidFill>
                <a:schemeClr val="tx1"/>
              </a:solidFill>
              <a:latin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12276397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933DF-9610-809C-11B2-6E559AD6F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Assembly Programming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351F047-7DC1-1269-97CA-1BFB3E386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10</a:t>
            </a:fld>
            <a:endParaRPr kumimoji="0"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5194D1-447C-6A4E-281D-DAB9A59A84C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Write ARMv7 assembly for pseudocode</a:t>
            </a:r>
          </a:p>
          <a:p>
            <a:pPr lvl="1"/>
            <a:r>
              <a:rPr lang="en-US" dirty="0"/>
              <a:t>r1 = (r0 &gt;&gt; 4) &amp; 15</a:t>
            </a:r>
          </a:p>
        </p:txBody>
      </p:sp>
    </p:spTree>
    <p:extLst>
      <p:ext uri="{BB962C8B-B14F-4D97-AF65-F5344CB8AC3E}">
        <p14:creationId xmlns:p14="http://schemas.microsoft.com/office/powerpoint/2010/main" val="10874811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A276C-A661-6DC1-DE38-563A3E2C7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Shift LSL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9C51E37-E0A0-F2D9-EFE6-91A91F495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11</a:t>
            </a:fld>
            <a:endParaRPr kumimoji="0"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AEC62D-8983-5B00-CA77-5B8D7EF4098B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257800"/>
          </a:xfrm>
        </p:spPr>
        <p:txBody>
          <a:bodyPr>
            <a:normAutofit/>
          </a:bodyPr>
          <a:lstStyle/>
          <a:p>
            <a:r>
              <a:rPr lang="pt-BR" dirty="0"/>
              <a:t>Compute register values:</a:t>
            </a:r>
          </a:p>
          <a:p>
            <a:pPr lvl="1"/>
            <a:r>
              <a:rPr lang="pt-BR" dirty="0"/>
              <a:t>LDR R1, =0X11223344</a:t>
            </a:r>
          </a:p>
          <a:p>
            <a:pPr lvl="1"/>
            <a:r>
              <a:rPr lang="pt-BR" dirty="0"/>
              <a:t>MOV R2, R1, LSL #4</a:t>
            </a:r>
          </a:p>
          <a:p>
            <a:pPr lvl="1"/>
            <a:r>
              <a:rPr lang="pt-BR" dirty="0"/>
              <a:t>MOV R3, R1, LSL #8</a:t>
            </a:r>
          </a:p>
          <a:p>
            <a:pPr lvl="1"/>
            <a:r>
              <a:rPr lang="pt-BR" dirty="0"/>
              <a:t>MOV R4, R1, LSL #16</a:t>
            </a:r>
          </a:p>
          <a:p>
            <a:pPr lvl="1"/>
            <a:r>
              <a:rPr lang="en-US" dirty="0"/>
              <a:t>MOV R5, R1, LSL #6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992898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91839C-F6D4-9964-61E4-7718ED85E7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4A20A-F498-3EB6-F940-C1894F1C5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Shift ASR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8B4EF46-F247-D5D5-B0F5-6E0D20018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12</a:t>
            </a:fld>
            <a:endParaRPr kumimoji="0"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E383C9-4457-CE5C-9276-DDEA44D3054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Compute register values:</a:t>
            </a:r>
          </a:p>
          <a:p>
            <a:r>
              <a:rPr lang="pt-BR" dirty="0"/>
              <a:t>LDR R1, =0x81223344</a:t>
            </a:r>
          </a:p>
          <a:p>
            <a:r>
              <a:rPr lang="pt-BR" dirty="0"/>
              <a:t>MOV R2, R1, ASR #4</a:t>
            </a:r>
          </a:p>
          <a:p>
            <a:r>
              <a:rPr lang="pt-BR" dirty="0"/>
              <a:t>MOV R3, R1, ASR #8</a:t>
            </a:r>
          </a:p>
          <a:p>
            <a:r>
              <a:rPr lang="pt-BR" dirty="0"/>
              <a:t>MOV R4, R1, ASR #16</a:t>
            </a:r>
          </a:p>
        </p:txBody>
      </p:sp>
    </p:spTree>
    <p:extLst>
      <p:ext uri="{BB962C8B-B14F-4D97-AF65-F5344CB8AC3E}">
        <p14:creationId xmlns:p14="http://schemas.microsoft.com/office/powerpoint/2010/main" val="11511600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E5212-EBBF-507A-8939-5B24EAC68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Multiply without MUL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D282959-239B-7B59-648D-A0210CB0F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13</a:t>
            </a:fld>
            <a:endParaRPr kumimoji="0"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B6A678-F78A-5E7F-A0E9-3A3B773CE73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Without using MUL instruction, give instructions that multiply a register, r3 by</a:t>
            </a:r>
          </a:p>
          <a:p>
            <a:pPr lvl="1"/>
            <a:r>
              <a:rPr lang="en-US" dirty="0"/>
              <a:t>135</a:t>
            </a:r>
          </a:p>
          <a:p>
            <a:pPr lvl="1"/>
            <a:r>
              <a:rPr lang="en-US" dirty="0"/>
              <a:t>153</a:t>
            </a:r>
          </a:p>
          <a:p>
            <a:pPr lvl="1"/>
            <a:r>
              <a:rPr lang="en-US" dirty="0"/>
              <a:t>255</a:t>
            </a:r>
          </a:p>
          <a:p>
            <a:pPr lvl="1"/>
            <a:r>
              <a:rPr lang="en-US" dirty="0"/>
              <a:t>18</a:t>
            </a:r>
          </a:p>
          <a:p>
            <a:pPr lvl="1"/>
            <a:r>
              <a:rPr lang="en-US"/>
              <a:t>16384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1846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0680A-E82D-BBE9-C61F-EB0A6FEBF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 number of ones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7C6C243-F37B-89BF-2B6A-9A56B69C5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14</a:t>
            </a:fld>
            <a:endParaRPr kumimoji="0"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C41A2D-28FB-F7BC-6CAD-42CE944332B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Write a program to count the number of ones in a 32-bit register r0.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6545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E47DC9-FEC2-35B7-BE17-C800232773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93014-01D8-9E5D-845A-870F048F2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 the number of zeros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D51E58-1BCE-C9D5-7122-108C438ED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15</a:t>
            </a:fld>
            <a:endParaRPr kumimoji="0"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E59F7F-A91F-C3AC-6F2E-7E041BC2CCCA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486400"/>
          </a:xfrm>
        </p:spPr>
        <p:txBody>
          <a:bodyPr>
            <a:normAutofit/>
          </a:bodyPr>
          <a:lstStyle/>
          <a:p>
            <a:r>
              <a:rPr lang="en-US" dirty="0"/>
              <a:t>Based on the program that counts 1’s, modify it to count the number of zeros a 32-bit register r0. </a:t>
            </a:r>
          </a:p>
        </p:txBody>
      </p:sp>
    </p:spTree>
    <p:extLst>
      <p:ext uri="{BB962C8B-B14F-4D97-AF65-F5344CB8AC3E}">
        <p14:creationId xmlns:p14="http://schemas.microsoft.com/office/powerpoint/2010/main" val="29522820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1024745" y="39747"/>
            <a:ext cx="8229600" cy="990600"/>
          </a:xfrm>
          <a:ln>
            <a:miter lim="800000"/>
            <a:headEnd/>
            <a:tailEnd/>
          </a:ln>
        </p:spPr>
        <p:txBody>
          <a:bodyPr/>
          <a:lstStyle/>
          <a:p>
            <a:r>
              <a:rPr lang="en-US" sz="3600" dirty="0">
                <a:solidFill>
                  <a:srgbClr val="FF0000"/>
                </a:solidFill>
                <a:latin typeface="Gill Sans MT"/>
                <a:cs typeface="Times New Roman" pitchFamily="18" charset="0"/>
              </a:rPr>
              <a:t>Summary of Carry and Overflow Flags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56C4D0-D1DD-434F-9E39-17578F101405}" type="slidenum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323586" name="Date Placeholder 3"/>
          <p:cNvSpPr txBox="1">
            <a:spLocks noGrp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EEECE1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323587" name="Slide Number Placeholder 5"/>
          <p:cNvSpPr txBox="1">
            <a:spLocks noGrp="1"/>
          </p:cNvSpPr>
          <p:nvPr/>
        </p:nvSpPr>
        <p:spPr bwMode="auto">
          <a:xfrm>
            <a:off x="6553200" y="5864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33D14BE-FE52-4332-969F-3696FB65ED39}" type="slidenum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EEECE1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EEECE1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38917" name="Rectangle 5"/>
          <p:cNvSpPr>
            <a:spLocks noChangeArrowheads="1"/>
          </p:cNvSpPr>
          <p:nvPr/>
        </p:nvSpPr>
        <p:spPr bwMode="auto">
          <a:xfrm>
            <a:off x="609600" y="3370151"/>
            <a:ext cx="8083550" cy="2354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cs typeface="Times New Roman" pitchFamily="18" charset="0"/>
              </a:rPr>
              <a:t>Carry flag C = 1 upon an </a:t>
            </a:r>
            <a:r>
              <a:rPr kumimoji="0" lang="en-US" b="1" i="0" u="sng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Gill Sans MT"/>
                <a:cs typeface="Times New Roman" pitchFamily="18" charset="0"/>
              </a:rPr>
              <a:t>unsigned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cs typeface="Times New Roman" pitchFamily="18" charset="0"/>
              </a:rPr>
              <a:t> addition if the answer is wrong (true result &gt; 2</a:t>
            </a:r>
            <a:r>
              <a:rPr kumimoji="0" lang="en-US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cs typeface="Times New Roman" pitchFamily="18" charset="0"/>
              </a:rPr>
              <a:t>n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cs typeface="Times New Roman" pitchFamily="18" charset="0"/>
              </a:rPr>
              <a:t>-1)</a:t>
            </a:r>
          </a:p>
          <a:p>
            <a:pPr lvl="0" fontAlgn="auto">
              <a:spcBef>
                <a:spcPts val="0"/>
              </a:spcBef>
              <a:spcAft>
                <a:spcPts val="0"/>
              </a:spcAft>
            </a:pPr>
            <a:r>
              <a:rPr lang="en-US" b="0" dirty="0">
                <a:solidFill>
                  <a:prstClr val="black"/>
                </a:solidFill>
                <a:latin typeface="Gill Sans MT"/>
                <a:cs typeface="Times New Roman" pitchFamily="18" charset="0"/>
              </a:rPr>
              <a:t>Carry flag </a:t>
            </a:r>
            <a:r>
              <a:rPr lang="en-US" b="0" dirty="0">
                <a:solidFill>
                  <a:prstClr val="black"/>
                </a:solidFill>
                <a:latin typeface="Gill Sans MT"/>
              </a:rPr>
              <a:t>C = 0 (Borrow flag = 1) </a:t>
            </a:r>
            <a:r>
              <a:rPr lang="en-US" b="0" dirty="0">
                <a:solidFill>
                  <a:prstClr val="black"/>
                </a:solidFill>
                <a:latin typeface="Gill Sans MT"/>
                <a:cs typeface="Times New Roman" pitchFamily="18" charset="0"/>
              </a:rPr>
              <a:t>upon </a:t>
            </a:r>
            <a:r>
              <a:rPr lang="en-US" b="0" dirty="0">
                <a:solidFill>
                  <a:prstClr val="black"/>
                </a:solidFill>
                <a:latin typeface="Gill Sans MT"/>
              </a:rPr>
              <a:t>an </a:t>
            </a:r>
            <a:r>
              <a:rPr lang="en-US" u="sng" dirty="0">
                <a:solidFill>
                  <a:srgbClr val="800000"/>
                </a:solidFill>
                <a:latin typeface="Gill Sans MT"/>
              </a:rPr>
              <a:t>unsigned</a:t>
            </a:r>
            <a:r>
              <a:rPr lang="en-US" b="0" dirty="0">
                <a:solidFill>
                  <a:prstClr val="black"/>
                </a:solidFill>
                <a:latin typeface="Gill Sans MT"/>
              </a:rPr>
              <a:t> subtraction </a:t>
            </a:r>
            <a:r>
              <a:rPr lang="en-US" b="0" dirty="0">
                <a:solidFill>
                  <a:prstClr val="black"/>
                </a:solidFill>
                <a:latin typeface="Gill Sans MT"/>
                <a:cs typeface="Times New Roman" pitchFamily="18" charset="0"/>
              </a:rPr>
              <a:t>if the answer is wrong </a:t>
            </a:r>
            <a:r>
              <a:rPr lang="en-US" b="0" dirty="0">
                <a:solidFill>
                  <a:prstClr val="black"/>
                </a:solidFill>
                <a:latin typeface="Gill Sans MT"/>
              </a:rPr>
              <a:t> (</a:t>
            </a:r>
            <a:r>
              <a:rPr lang="en-US" b="0" dirty="0">
                <a:solidFill>
                  <a:prstClr val="black"/>
                </a:solidFill>
                <a:latin typeface="Gill Sans MT"/>
                <a:cs typeface="Times New Roman" pitchFamily="18" charset="0"/>
              </a:rPr>
              <a:t>true result &lt; 0)</a:t>
            </a:r>
            <a:endParaRPr lang="en-US" sz="700" b="0" dirty="0">
              <a:solidFill>
                <a:prstClr val="black"/>
              </a:solidFill>
              <a:latin typeface="Gill Sans MT"/>
            </a:endParaRPr>
          </a:p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cs typeface="Times New Roman" pitchFamily="18" charset="0"/>
              </a:rPr>
              <a:t>Overflow</a:t>
            </a:r>
            <a:r>
              <a:rPr kumimoji="0" lang="en-US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cs typeface="Times New Roman" pitchFamily="18" charset="0"/>
              </a:rPr>
              <a:t> flag 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cs typeface="Times New Roman" pitchFamily="18" charset="0"/>
              </a:rPr>
              <a:t>V =1 upon a </a:t>
            </a:r>
            <a:r>
              <a:rPr kumimoji="0" lang="en-US" b="1" i="0" u="sng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Gill Sans MT"/>
                <a:cs typeface="Times New Roman" pitchFamily="18" charset="0"/>
              </a:rPr>
              <a:t>signed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cs typeface="Times New Roman" pitchFamily="18" charset="0"/>
              </a:rPr>
              <a:t> addition </a:t>
            </a:r>
            <a:r>
              <a:rPr lang="en-US" b="0" dirty="0">
                <a:solidFill>
                  <a:prstClr val="black"/>
                </a:solidFill>
                <a:latin typeface="Gill Sans MT"/>
                <a:cs typeface="Times New Roman" pitchFamily="18" charset="0"/>
              </a:rPr>
              <a:t>if the answer is wrong (true result &gt; 2</a:t>
            </a:r>
            <a:r>
              <a:rPr lang="en-US" b="0" baseline="30000" dirty="0">
                <a:solidFill>
                  <a:prstClr val="black"/>
                </a:solidFill>
                <a:latin typeface="Gill Sans MT"/>
                <a:cs typeface="Times New Roman" pitchFamily="18" charset="0"/>
              </a:rPr>
              <a:t>n</a:t>
            </a:r>
            <a:r>
              <a:rPr lang="en-US" altLang="zh-CN" b="0" baseline="30000" dirty="0">
                <a:solidFill>
                  <a:prstClr val="black"/>
                </a:solidFill>
                <a:latin typeface="Gill Sans MT"/>
                <a:cs typeface="Times New Roman" pitchFamily="18" charset="0"/>
              </a:rPr>
              <a:t>-1</a:t>
            </a:r>
            <a:r>
              <a:rPr lang="en-US" b="0" dirty="0">
                <a:solidFill>
                  <a:prstClr val="black"/>
                </a:solidFill>
                <a:latin typeface="Gill Sans MT"/>
                <a:cs typeface="Times New Roman" pitchFamily="18" charset="0"/>
              </a:rPr>
              <a:t>-1 </a:t>
            </a:r>
            <a:r>
              <a:rPr lang="en-US" altLang="zh-CN" b="0" dirty="0">
                <a:solidFill>
                  <a:prstClr val="black"/>
                </a:solidFill>
                <a:latin typeface="Gill Sans MT"/>
                <a:cs typeface="Times New Roman" pitchFamily="18" charset="0"/>
              </a:rPr>
              <a:t>or true result &lt; -</a:t>
            </a:r>
            <a:r>
              <a:rPr lang="en-US" b="0" dirty="0">
                <a:solidFill>
                  <a:prstClr val="black"/>
                </a:solidFill>
                <a:latin typeface="Gill Sans MT"/>
                <a:cs typeface="Times New Roman" pitchFamily="18" charset="0"/>
              </a:rPr>
              <a:t>2</a:t>
            </a:r>
            <a:r>
              <a:rPr lang="en-US" b="0" baseline="30000" dirty="0">
                <a:solidFill>
                  <a:prstClr val="black"/>
                </a:solidFill>
                <a:latin typeface="Gill Sans MT"/>
                <a:cs typeface="Times New Roman" pitchFamily="18" charset="0"/>
              </a:rPr>
              <a:t>n</a:t>
            </a:r>
            <a:r>
              <a:rPr lang="en-US" altLang="zh-CN" b="0" baseline="30000" dirty="0">
                <a:solidFill>
                  <a:prstClr val="black"/>
                </a:solidFill>
                <a:latin typeface="Gill Sans MT"/>
                <a:cs typeface="Times New Roman" pitchFamily="18" charset="0"/>
              </a:rPr>
              <a:t>-1</a:t>
            </a:r>
            <a:r>
              <a:rPr lang="en-US" altLang="zh-CN" b="0" dirty="0">
                <a:solidFill>
                  <a:prstClr val="black"/>
                </a:solidFill>
                <a:latin typeface="Gill Sans MT"/>
                <a:cs typeface="Times New Roman" pitchFamily="18" charset="0"/>
              </a:rPr>
              <a:t>)</a:t>
            </a:r>
            <a:endParaRPr kumimoji="0" lang="en-US" b="0" i="0" u="none" strike="noStrike" kern="1200" cap="none" spc="0" normalizeH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  <a:cs typeface="Times New Roman" pitchFamily="18" charset="0"/>
            </a:endParaRPr>
          </a:p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  <a:cs typeface="Times New Roman" pitchFamily="18" charset="0"/>
            </a:endParaRPr>
          </a:p>
        </p:txBody>
      </p:sp>
      <p:graphicFrame>
        <p:nvGraphicFramePr>
          <p:cNvPr id="39012" name="Group 10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4443522"/>
              </p:ext>
            </p:extLst>
          </p:nvPr>
        </p:nvGraphicFramePr>
        <p:xfrm>
          <a:off x="1447800" y="1143000"/>
          <a:ext cx="5715000" cy="2362201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5857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9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496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307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Bit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Name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Meaning after add or sub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148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N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negative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result is negative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307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Z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zero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result is zero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148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V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overflow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signed overflow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307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C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carry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unsigned overflow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7" name="Rectangle 20"/>
          <p:cNvSpPr>
            <a:spLocks noChangeArrowheads="1"/>
          </p:cNvSpPr>
          <p:nvPr/>
        </p:nvSpPr>
        <p:spPr bwMode="auto">
          <a:xfrm>
            <a:off x="3340970" y="5575300"/>
            <a:ext cx="1943100" cy="40005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defTabSz="3429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350" b="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8" name="Text Box 21"/>
          <p:cNvSpPr txBox="1">
            <a:spLocks noChangeArrowheads="1"/>
          </p:cNvSpPr>
          <p:nvPr/>
        </p:nvSpPr>
        <p:spPr bwMode="auto">
          <a:xfrm>
            <a:off x="3271914" y="5336505"/>
            <a:ext cx="380232" cy="32316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defTabSz="3429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500" b="0">
                <a:solidFill>
                  <a:prstClr val="black"/>
                </a:solidFill>
                <a:latin typeface="Calibri"/>
              </a:rPr>
              <a:t>31</a:t>
            </a:r>
          </a:p>
        </p:txBody>
      </p:sp>
      <p:sp>
        <p:nvSpPr>
          <p:cNvPr id="19" name="Text Box 22"/>
          <p:cNvSpPr txBox="1">
            <a:spLocks noChangeArrowheads="1"/>
          </p:cNvSpPr>
          <p:nvPr/>
        </p:nvSpPr>
        <p:spPr bwMode="auto">
          <a:xfrm>
            <a:off x="4998320" y="5325789"/>
            <a:ext cx="282450" cy="32316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defTabSz="3429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500" b="0" dirty="0">
                <a:solidFill>
                  <a:prstClr val="black"/>
                </a:solidFill>
                <a:latin typeface="Calibri"/>
              </a:rPr>
              <a:t>0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340970" y="5575300"/>
            <a:ext cx="159741" cy="39977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3429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50" b="0" dirty="0">
                <a:solidFill>
                  <a:prstClr val="black"/>
                </a:solidFill>
                <a:latin typeface="Calibri"/>
              </a:rPr>
              <a:t>N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503092" y="5575022"/>
            <a:ext cx="159741" cy="39977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3429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50" b="0" dirty="0">
                <a:solidFill>
                  <a:prstClr val="black"/>
                </a:solidFill>
                <a:latin typeface="Calibri"/>
              </a:rPr>
              <a:t>Z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665215" y="5574465"/>
            <a:ext cx="159741" cy="39977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3429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50" b="0" dirty="0">
                <a:solidFill>
                  <a:prstClr val="black"/>
                </a:solidFill>
                <a:latin typeface="Calibri"/>
              </a:rPr>
              <a:t>C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824956" y="5574464"/>
            <a:ext cx="159741" cy="39977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3429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50" b="0" dirty="0">
                <a:solidFill>
                  <a:prstClr val="black"/>
                </a:solidFill>
                <a:latin typeface="Calibri"/>
              </a:rPr>
              <a:t>V</a:t>
            </a:r>
          </a:p>
        </p:txBody>
      </p:sp>
      <p:sp>
        <p:nvSpPr>
          <p:cNvPr id="24" name="Rectangle 23"/>
          <p:cNvSpPr/>
          <p:nvPr/>
        </p:nvSpPr>
        <p:spPr>
          <a:xfrm>
            <a:off x="2878666" y="6009879"/>
            <a:ext cx="2941896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3429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50" b="0" dirty="0">
                <a:solidFill>
                  <a:prstClr val="black"/>
                </a:solidFill>
                <a:latin typeface="Calibri"/>
              </a:rPr>
              <a:t>CPSR (Current Program Status Register)</a:t>
            </a:r>
          </a:p>
        </p:txBody>
      </p:sp>
      <p:sp>
        <p:nvSpPr>
          <p:cNvPr id="16" name="Horizontal Scroll 15"/>
          <p:cNvSpPr/>
          <p:nvPr/>
        </p:nvSpPr>
        <p:spPr>
          <a:xfrm>
            <a:off x="76200" y="-23210"/>
            <a:ext cx="1265712" cy="762000"/>
          </a:xfrm>
          <a:prstGeom prst="horizontalScroll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Review</a:t>
            </a:r>
          </a:p>
        </p:txBody>
      </p:sp>
    </p:spTree>
    <p:extLst>
      <p:ext uri="{BB962C8B-B14F-4D97-AF65-F5344CB8AC3E}">
        <p14:creationId xmlns:p14="http://schemas.microsoft.com/office/powerpoint/2010/main" val="2623990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7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CB23D-EFE6-FA45-DAF9-9FF26087A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866A56-D44E-D648-C861-46FA398FDE4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Lecture 2: Carry flag for unsigned addition and subtraction</a:t>
            </a:r>
          </a:p>
          <a:p>
            <a:pPr lvl="1"/>
            <a:r>
              <a:rPr lang="en-US" dirty="0">
                <a:hlinkClick r:id="rId2"/>
              </a:rPr>
              <a:t>https://www.youtube.com/watch?v=MxGW2WurKuM&amp;list=PLRJhV4hUhIymmp5CCeIFPyxbknsdcXCc8&amp;index=2</a:t>
            </a:r>
            <a:endParaRPr lang="en-US" dirty="0"/>
          </a:p>
          <a:p>
            <a:r>
              <a:rPr lang="en-US" dirty="0"/>
              <a:t>Lecture 3: Overflow flag for signed addition and subtraction</a:t>
            </a:r>
          </a:p>
          <a:p>
            <a:pPr lvl="1"/>
            <a:r>
              <a:rPr lang="en-US" dirty="0">
                <a:hlinkClick r:id="rId3"/>
              </a:rPr>
              <a:t>https://www.youtube.com/watch?v=BIn6iyYIGio&amp;list=PLRJhV4hUhIymmp5CCeIFPyxbknsdcXCc8&amp;index=3</a:t>
            </a:r>
            <a:r>
              <a:rPr lang="en-US" dirty="0"/>
              <a:t> </a:t>
            </a:r>
          </a:p>
        </p:txBody>
      </p:sp>
      <p:sp>
        <p:nvSpPr>
          <p:cNvPr id="4" name="Horizontal Scroll 15">
            <a:extLst>
              <a:ext uri="{FF2B5EF4-FFF2-40B4-BE49-F238E27FC236}">
                <a16:creationId xmlns:a16="http://schemas.microsoft.com/office/drawing/2014/main" id="{91B1BB63-1586-6983-A850-9ABE39B4AF7D}"/>
              </a:ext>
            </a:extLst>
          </p:cNvPr>
          <p:cNvSpPr/>
          <p:nvPr/>
        </p:nvSpPr>
        <p:spPr>
          <a:xfrm>
            <a:off x="76200" y="-23210"/>
            <a:ext cx="1265712" cy="762000"/>
          </a:xfrm>
          <a:prstGeom prst="horizontalScroll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Review</a:t>
            </a:r>
          </a:p>
        </p:txBody>
      </p:sp>
    </p:spTree>
    <p:extLst>
      <p:ext uri="{BB962C8B-B14F-4D97-AF65-F5344CB8AC3E}">
        <p14:creationId xmlns:p14="http://schemas.microsoft.com/office/powerpoint/2010/main" val="40097541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52526-FDDF-35FA-A44E-1A2334442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Flags ANDS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CB70333-70B3-0D05-E999-759739E50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18</a:t>
            </a:fld>
            <a:endParaRPr kumimoji="0"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995D49-573C-6129-4E24-762AAEB6BD07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What are value of r2, and NZCV flags after execution, assuming all flags are initially 0.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CB598EB-3D73-A532-9DE0-CBC965E702FA}"/>
              </a:ext>
            </a:extLst>
          </p:cNvPr>
          <p:cNvSpPr/>
          <p:nvPr/>
        </p:nvSpPr>
        <p:spPr>
          <a:xfrm>
            <a:off x="860298" y="2213036"/>
            <a:ext cx="3467100" cy="10156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sz="2000" dirty="0">
                <a:latin typeface="Consolas" panose="020B0609020204030204" pitchFamily="49" charset="0"/>
                <a:cs typeface="Consolas" panose="020B0609020204030204" pitchFamily="49" charset="0"/>
              </a:rPr>
              <a:t>LDR r0, =0xFFFFFFF00</a:t>
            </a:r>
          </a:p>
          <a:p>
            <a:r>
              <a:rPr lang="pt-BR" sz="2000" dirty="0">
                <a:latin typeface="Consolas" panose="020B0609020204030204" pitchFamily="49" charset="0"/>
                <a:cs typeface="Consolas" panose="020B0609020204030204" pitchFamily="49" charset="0"/>
              </a:rPr>
              <a:t>LDR r1, =0x00000001</a:t>
            </a:r>
          </a:p>
          <a:p>
            <a:r>
              <a:rPr lang="pt-BR" sz="2000" dirty="0">
                <a:latin typeface="Consolas" panose="020B0609020204030204" pitchFamily="49" charset="0"/>
                <a:cs typeface="Consolas" panose="020B0609020204030204" pitchFamily="49" charset="0"/>
              </a:rPr>
              <a:t>ANDS r2, r1, r0, LSL #1</a:t>
            </a:r>
            <a:endParaRPr lang="en-US" sz="200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14452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709F9-4905-FD89-18E1-B8EB2F602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Flags ADDS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0E8A52C-2E2E-54F3-49AA-2CABED2CB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19</a:t>
            </a:fld>
            <a:endParaRPr kumimoji="0" lang="en-US" dirty="0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B21BD5E1-8C43-5CBF-BEB4-B430BDD4D73C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r>
              <a:rPr lang="en-US" dirty="0"/>
              <a:t>What are value of r2, and NZCV flags after execution, assuming all flags are initially 0.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43F8B0C-9B9C-5AAA-26B5-003AE580EB61}"/>
              </a:ext>
            </a:extLst>
          </p:cNvPr>
          <p:cNvSpPr/>
          <p:nvPr/>
        </p:nvSpPr>
        <p:spPr>
          <a:xfrm>
            <a:off x="860298" y="2133600"/>
            <a:ext cx="3467100" cy="10156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sz="2000" dirty="0">
                <a:latin typeface="Consolas" panose="020B0609020204030204" pitchFamily="49" charset="0"/>
                <a:cs typeface="Consolas" panose="020B0609020204030204" pitchFamily="49" charset="0"/>
              </a:rPr>
              <a:t>LDR r0, =0xFFFFFFF00</a:t>
            </a:r>
          </a:p>
          <a:p>
            <a:r>
              <a:rPr lang="pt-BR" sz="2000" dirty="0">
                <a:latin typeface="Consolas" panose="020B0609020204030204" pitchFamily="49" charset="0"/>
                <a:cs typeface="Consolas" panose="020B0609020204030204" pitchFamily="49" charset="0"/>
              </a:rPr>
              <a:t>LDR r1, =0x00000001</a:t>
            </a:r>
          </a:p>
          <a:p>
            <a:r>
              <a:rPr lang="pt-BR" sz="2000" dirty="0">
                <a:latin typeface="Consolas" panose="020B0609020204030204" pitchFamily="49" charset="0"/>
                <a:cs typeface="Consolas" panose="020B0609020204030204" pitchFamily="49" charset="0"/>
              </a:rPr>
              <a:t>ADDS r2, r1, r0, LSL #1</a:t>
            </a:r>
            <a:endParaRPr lang="en-US" sz="200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1545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372BA-4E36-5939-EA5D-65E91EDB3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 Manipulations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B2DE8FE-731E-0AC7-29AB-17D9745E1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2</a:t>
            </a:fld>
            <a:endParaRPr kumimoji="0"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BB9D86-D583-CABE-4B85-A5314A655FC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Compute register values after each instruction</a:t>
            </a:r>
          </a:p>
          <a:p>
            <a:r>
              <a:rPr lang="pt-BR" dirty="0"/>
              <a:t>MOV R0, #0xABC</a:t>
            </a:r>
          </a:p>
          <a:p>
            <a:r>
              <a:rPr lang="pt-BR" dirty="0"/>
              <a:t>MOV R1, #0xDEF</a:t>
            </a:r>
          </a:p>
          <a:p>
            <a:r>
              <a:rPr lang="pt-BR" dirty="0"/>
              <a:t>AND R2, R0, R1</a:t>
            </a:r>
          </a:p>
          <a:p>
            <a:r>
              <a:rPr lang="pt-BR" dirty="0"/>
              <a:t>ORR R3, R0, R1</a:t>
            </a:r>
          </a:p>
          <a:p>
            <a:r>
              <a:rPr lang="pt-BR" dirty="0"/>
              <a:t>EOR R4, R0, R1</a:t>
            </a:r>
          </a:p>
          <a:p>
            <a:r>
              <a:rPr lang="pt-BR" dirty="0"/>
              <a:t>ORN R5, R0, R1</a:t>
            </a:r>
          </a:p>
          <a:p>
            <a:r>
              <a:rPr lang="pt-BR" dirty="0"/>
              <a:t>BIC r6, R0, R1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6224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CE9CC-DEC3-BC36-FF0A-FD088EB33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Flags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EDFB2C4-0E87-791F-5E7D-1A0D8DB24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20</a:t>
            </a:fld>
            <a:endParaRPr kumimoji="0"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21DA5F-0B0C-5E4B-FFBA-4A8692F7A97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Suppose registers have the following values:</a:t>
            </a:r>
          </a:p>
          <a:p>
            <a:r>
              <a:rPr lang="en-US" dirty="0"/>
              <a:t>What are value of r4, and NZCV flags after execution, assuming all flags are initially 0. (Each instruction runs individually.)</a:t>
            </a:r>
          </a:p>
          <a:p>
            <a:r>
              <a:rPr lang="pt-BR" dirty="0"/>
              <a:t>(a) ADD r4, r0, r2, ASR #3</a:t>
            </a:r>
          </a:p>
          <a:p>
            <a:r>
              <a:rPr lang="pt-BR" dirty="0"/>
              <a:t>(b) ADDS r4, r0, r1</a:t>
            </a:r>
          </a:p>
          <a:p>
            <a:r>
              <a:rPr lang="pt-BR" dirty="0"/>
              <a:t>(c) LSRS r4, r0, #1</a:t>
            </a:r>
          </a:p>
          <a:p>
            <a:r>
              <a:rPr lang="pt-BR" dirty="0"/>
              <a:t>(d) ANDS r4, r0, r3</a:t>
            </a:r>
          </a:p>
          <a:p>
            <a:r>
              <a:rPr lang="en-US" dirty="0"/>
              <a:t>(e) CMP r2, #3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6C027E4-0F54-2503-6E54-155E1BC927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9088588"/>
              </p:ext>
            </p:extLst>
          </p:nvPr>
        </p:nvGraphicFramePr>
        <p:xfrm>
          <a:off x="7070034" y="69573"/>
          <a:ext cx="1984513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6128">
                  <a:extLst>
                    <a:ext uri="{9D8B030D-6E8A-4147-A177-3AD203B41FA5}">
                      <a16:colId xmlns:a16="http://schemas.microsoft.com/office/drawing/2014/main" val="1977830853"/>
                    </a:ext>
                  </a:extLst>
                </a:gridCol>
                <a:gridCol w="1488385">
                  <a:extLst>
                    <a:ext uri="{9D8B030D-6E8A-4147-A177-3AD203B41FA5}">
                      <a16:colId xmlns:a16="http://schemas.microsoft.com/office/drawing/2014/main" val="12896459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r0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0xffffffff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1725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r1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0x00000001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1187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r2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0x00000003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0044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r3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0xfffffff0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90180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6166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28AA0-0F84-7DF4-92EB-BAB974776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 Manipulations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40E95F9-96B3-6E8B-DE8A-BBFC8F51F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3</a:t>
            </a:fld>
            <a:endParaRPr kumimoji="0"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B60A19-0F6C-A6C2-28CD-C5006FC4799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Find the Register Value to Complement, CLEAR &amp; SET 5th, 7th, 12th bit of the given value and also find the result: 0xDECB.</a:t>
            </a:r>
          </a:p>
        </p:txBody>
      </p:sp>
    </p:spTree>
    <p:extLst>
      <p:ext uri="{BB962C8B-B14F-4D97-AF65-F5344CB8AC3E}">
        <p14:creationId xmlns:p14="http://schemas.microsoft.com/office/powerpoint/2010/main" val="3231632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8574D-6CB2-432B-DAD7-C3017391D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Clearing a Register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A9D246E-9C61-6404-3827-3323EB63D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4</a:t>
            </a:fld>
            <a:endParaRPr kumimoji="0"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3E4A31-F545-9835-7A37-FDD37464641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are the different ways by which all bits in register r12 can be cleared? No other register is to be used.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2866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52185E-E5D0-53FE-9025-6E1E1F544A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1E9D1-8834-4A04-E3FB-A8A892930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bits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BAF3843-F3F6-8D87-7E25-5C354332C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5</a:t>
            </a:fld>
            <a:endParaRPr kumimoji="0"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0617DE-1F04-17A2-9FAA-2F9FDE23E53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Write an instruction that sets bits 0, 4, and 12 in register r6 and leave the remaining bits unchanged</a:t>
            </a:r>
          </a:p>
          <a:p>
            <a:r>
              <a:rPr lang="en-US" dirty="0"/>
              <a:t>Write an instruction that clears bits 0, 4, and 12 in register r6 and leave the remaining bits unchanged</a:t>
            </a:r>
          </a:p>
        </p:txBody>
      </p:sp>
    </p:spTree>
    <p:extLst>
      <p:ext uri="{BB962C8B-B14F-4D97-AF65-F5344CB8AC3E}">
        <p14:creationId xmlns:p14="http://schemas.microsoft.com/office/powerpoint/2010/main" val="1974797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474415-1D59-D54C-AAA5-43110D422C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5474F-F6FD-D4BC-236C-33597AE29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two 128-bit numbers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6E68F60-170B-C439-5529-D4FFE3833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6</a:t>
            </a:fld>
            <a:endParaRPr kumimoji="0"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1B9F09-071E-CC84-8518-D0A895AF2677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Add two 128-bit numbers, assuming one number is stored in r4, r5, r6, r7 registers and the other stored in r8, r9, r10, r11. Store the result in r0, r1, r2, </a:t>
            </a:r>
            <a:r>
              <a:rPr lang="en-US"/>
              <a:t>r3.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594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8FA36-801E-6E7F-57F4-2BD21817F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</a:t>
            </a:r>
            <a:r>
              <a:rPr lang="en-US" dirty="0"/>
              <a:t>bsolute value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DC6F1F3-3211-DD87-BF7B-B9BC7FFCB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7</a:t>
            </a:fld>
            <a:endParaRPr kumimoji="0"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C864E1-964B-A3AB-442A-DD3628D6986C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Write a program to calculate the absolute value of a number by using only two instructions (HINT: Check CMP and RSB)</a:t>
            </a:r>
          </a:p>
        </p:txBody>
      </p:sp>
    </p:spTree>
    <p:extLst>
      <p:ext uri="{BB962C8B-B14F-4D97-AF65-F5344CB8AC3E}">
        <p14:creationId xmlns:p14="http://schemas.microsoft.com/office/powerpoint/2010/main" val="42131286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6F502-DB5A-8F9C-A5EB-10BBD9248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Barrel Shifter: Explanations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25D8ACB-98F6-A4F1-CB73-635D27ADC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8</a:t>
            </a:fld>
            <a:endParaRPr kumimoji="0"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B7C9F849-B760-6B86-0795-1026F14FB21B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>
                    <a:latin typeface="Gill Sans Light"/>
                  </a:rPr>
                  <a:t>LSL (logical shift left): </a:t>
                </a:r>
                <a:r>
                  <a:rPr lang="en-US" dirty="0">
                    <a:solidFill>
                      <a:srgbClr val="FF0000"/>
                    </a:solidFill>
                    <a:latin typeface="Gill Sans Light"/>
                  </a:rPr>
                  <a:t>shifts left, fills zeros on the right; </a:t>
                </a:r>
                <a:r>
                  <a:rPr lang="en-US" dirty="0">
                    <a:latin typeface="Gill Sans Light"/>
                  </a:rPr>
                  <a:t>C gets the last bit shifted out of bit 31. This is multiply by 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ar-AE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ar-AE" dirty="0">
                    <a:latin typeface="Gill Sans Light"/>
                  </a:rPr>
                  <a:t> </a:t>
                </a:r>
                <a:r>
                  <a:rPr lang="en-US" dirty="0">
                    <a:latin typeface="Gill Sans Light"/>
                  </a:rPr>
                  <a:t>for non-overflowing values.</a:t>
                </a:r>
              </a:p>
              <a:p>
                <a:r>
                  <a:rPr lang="en-US" dirty="0">
                    <a:latin typeface="Gill Sans Light"/>
                  </a:rPr>
                  <a:t>LSR (logical shift right): </a:t>
                </a:r>
                <a:r>
                  <a:rPr lang="en-US" dirty="0">
                    <a:solidFill>
                      <a:srgbClr val="FF0000"/>
                    </a:solidFill>
                    <a:latin typeface="Gill Sans Light"/>
                  </a:rPr>
                  <a:t>shifts right, fills zeros on the left; </a:t>
                </a:r>
                <a:r>
                  <a:rPr lang="en-US" dirty="0">
                    <a:latin typeface="Gill Sans Light"/>
                  </a:rPr>
                  <a:t>C gets the last bit shifted out of bit 0. This is unsigned division by 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ar-AE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ar-AE" dirty="0">
                    <a:latin typeface="Gill Sans Light"/>
                  </a:rPr>
                  <a:t>.</a:t>
                </a:r>
                <a:r>
                  <a:rPr lang="en-US" dirty="0">
                    <a:latin typeface="Gill Sans Light"/>
                  </a:rPr>
                  <a:t> </a:t>
                </a:r>
              </a:p>
              <a:p>
                <a:r>
                  <a:rPr lang="en-US" dirty="0">
                    <a:latin typeface="Gill Sans Light"/>
                  </a:rPr>
                  <a:t>ASR (arithmetic shift right): </a:t>
                </a:r>
                <a:r>
                  <a:rPr lang="en-US" dirty="0">
                    <a:solidFill>
                      <a:srgbClr val="FF0000"/>
                    </a:solidFill>
                    <a:latin typeface="Gill Sans Light"/>
                  </a:rPr>
                  <a:t>shifts right, fills the sign bit on the left </a:t>
                </a:r>
                <a:r>
                  <a:rPr lang="en-US" dirty="0">
                    <a:latin typeface="Gill Sans Light"/>
                  </a:rPr>
                  <a:t>to preserving the sign; C gets the last bit shifted out of bit 0. This is signed division by 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ar-AE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ar-AE" dirty="0">
                    <a:latin typeface="Gill Sans Light"/>
                  </a:rPr>
                  <a:t> </a:t>
                </a:r>
                <a:r>
                  <a:rPr lang="en-US" dirty="0">
                    <a:latin typeface="Gill Sans Light"/>
                  </a:rPr>
                  <a:t>with sign extension</a:t>
                </a:r>
              </a:p>
              <a:p>
                <a:r>
                  <a:rPr lang="en-US" dirty="0">
                    <a:latin typeface="Gill Sans Light"/>
                  </a:rPr>
                  <a:t>ROR (rotate right): </a:t>
                </a:r>
                <a:r>
                  <a:rPr lang="en-US" dirty="0">
                    <a:solidFill>
                      <a:srgbClr val="FF0000"/>
                    </a:solidFill>
                    <a:latin typeface="Gill Sans Light"/>
                  </a:rPr>
                  <a:t>rotates bits right with wraparound</a:t>
                </a:r>
                <a:r>
                  <a:rPr lang="en-US" dirty="0">
                    <a:latin typeface="Gill Sans Light"/>
                  </a:rPr>
                  <a:t>; bits leaving bit 0 re-enter at bit 31, and C receives the bit that wrapped. This is a pure rotation without data loss.</a:t>
                </a:r>
              </a:p>
              <a:p>
                <a:r>
                  <a:rPr lang="en-US" dirty="0">
                    <a:latin typeface="Gill Sans Light"/>
                  </a:rPr>
                  <a:t>RRX (rotate right extended): </a:t>
                </a:r>
                <a:r>
                  <a:rPr lang="en-US" dirty="0">
                    <a:solidFill>
                      <a:srgbClr val="FF0000"/>
                    </a:solidFill>
                    <a:latin typeface="Gill Sans Light"/>
                  </a:rPr>
                  <a:t>rotates right by one through the carry flag</a:t>
                </a:r>
                <a:r>
                  <a:rPr lang="en-US" dirty="0">
                    <a:latin typeface="Gill Sans Light"/>
                  </a:rPr>
                  <a:t>, treating C as a 33rd bit; new bit 31 comes from old C, and C receives old bit 0.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B7C9F849-B760-6B86-0795-1026F14FB2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3"/>
                <a:stretch>
                  <a:fillRect l="-519" t="-2222" r="-20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Horizontal Scroll 12">
            <a:extLst>
              <a:ext uri="{FF2B5EF4-FFF2-40B4-BE49-F238E27FC236}">
                <a16:creationId xmlns:a16="http://schemas.microsoft.com/office/drawing/2014/main" id="{E5E988BA-EC48-9C00-F0B8-EA356F0F3223}"/>
              </a:ext>
            </a:extLst>
          </p:cNvPr>
          <p:cNvSpPr/>
          <p:nvPr/>
        </p:nvSpPr>
        <p:spPr>
          <a:xfrm>
            <a:off x="76200" y="-19878"/>
            <a:ext cx="1265712" cy="762000"/>
          </a:xfrm>
          <a:prstGeom prst="horizontalScroll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Review</a:t>
            </a:r>
          </a:p>
        </p:txBody>
      </p:sp>
    </p:spTree>
    <p:extLst>
      <p:ext uri="{BB962C8B-B14F-4D97-AF65-F5344CB8AC3E}">
        <p14:creationId xmlns:p14="http://schemas.microsoft.com/office/powerpoint/2010/main" val="27168117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FB880-04B3-ECE3-3ABD-F33567012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Arithmetic with Shifts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814B1B2-C5F4-2713-F5B6-3B26A2BAA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9</a:t>
            </a:fld>
            <a:endParaRPr kumimoji="0"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B7521E-4543-F7E4-701C-9D4CAFA526F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dirty="0"/>
              <a:t>Assuimg 32-bit registers:</a:t>
            </a:r>
          </a:p>
          <a:p>
            <a:r>
              <a:rPr lang="pt-BR" dirty="0"/>
              <a:t>Q1: </a:t>
            </a:r>
          </a:p>
          <a:p>
            <a:pPr lvl="1"/>
            <a:r>
              <a:rPr lang="pt-BR" dirty="0"/>
              <a:t>LDR r0, =0x00000007</a:t>
            </a:r>
          </a:p>
          <a:p>
            <a:pPr lvl="1"/>
            <a:r>
              <a:rPr lang="pt-BR" dirty="0"/>
              <a:t>MOV r0, r0, LSL 7</a:t>
            </a:r>
          </a:p>
          <a:p>
            <a:r>
              <a:rPr lang="pt-BR" dirty="0"/>
              <a:t>Q2:</a:t>
            </a:r>
          </a:p>
          <a:p>
            <a:pPr lvl="1"/>
            <a:r>
              <a:rPr lang="pt-BR" dirty="0"/>
              <a:t>LDR r0, =0x00000400</a:t>
            </a:r>
          </a:p>
          <a:p>
            <a:pPr lvl="1"/>
            <a:r>
              <a:rPr lang="pt-BR" dirty="0"/>
              <a:t>MOV r0, r0, LSR 2</a:t>
            </a:r>
          </a:p>
          <a:p>
            <a:r>
              <a:rPr lang="pt-BR" dirty="0"/>
              <a:t>Q3:</a:t>
            </a:r>
          </a:p>
          <a:p>
            <a:pPr lvl="1"/>
            <a:r>
              <a:rPr lang="pt-BR" dirty="0"/>
              <a:t>LDR r0, =</a:t>
            </a:r>
            <a:r>
              <a:rPr lang="en-US" dirty="0"/>
              <a:t>0xFFFFC000</a:t>
            </a:r>
          </a:p>
          <a:p>
            <a:pPr lvl="1"/>
            <a:r>
              <a:rPr lang="pt-BR" dirty="0"/>
              <a:t>MOV r0, r0, LSR 2</a:t>
            </a:r>
            <a:endParaRPr lang="en-US" dirty="0"/>
          </a:p>
          <a:p>
            <a:r>
              <a:rPr lang="pt-BR" dirty="0"/>
              <a:t>Q4:</a:t>
            </a:r>
          </a:p>
          <a:p>
            <a:pPr lvl="1"/>
            <a:r>
              <a:rPr lang="pt-BR" dirty="0"/>
              <a:t>LDR r0, =</a:t>
            </a:r>
            <a:r>
              <a:rPr lang="en-US" dirty="0"/>
              <a:t>0xFFFFC000</a:t>
            </a:r>
          </a:p>
          <a:p>
            <a:pPr lvl="1"/>
            <a:r>
              <a:rPr lang="pt-BR" dirty="0"/>
              <a:t>MOV r0, r0, ASR 2</a:t>
            </a:r>
          </a:p>
          <a:p>
            <a:r>
              <a:rPr lang="pt-BR" dirty="0"/>
              <a:t>Q5:</a:t>
            </a:r>
          </a:p>
          <a:p>
            <a:pPr lvl="1"/>
            <a:r>
              <a:rPr lang="pt-BR" dirty="0"/>
              <a:t>LDR r0, =0x00000007</a:t>
            </a:r>
          </a:p>
          <a:p>
            <a:pPr lvl="1"/>
            <a:r>
              <a:rPr lang="pt-BR" dirty="0"/>
              <a:t>MOV r0, r0, ROR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3965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3433</TotalTime>
  <Words>1203</Words>
  <Application>Microsoft Office PowerPoint</Application>
  <PresentationFormat>On-screen Show (4:3)</PresentationFormat>
  <Paragraphs>175</Paragraphs>
  <Slides>20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1" baseType="lpstr">
      <vt:lpstr>Bookman Old Style (Headings)</vt:lpstr>
      <vt:lpstr>Gill Sans Light</vt:lpstr>
      <vt:lpstr>Arial</vt:lpstr>
      <vt:lpstr>Bookman Old Style</vt:lpstr>
      <vt:lpstr>Calibri</vt:lpstr>
      <vt:lpstr>Cambria Math</vt:lpstr>
      <vt:lpstr>Consolas</vt:lpstr>
      <vt:lpstr>Gill Sans MT</vt:lpstr>
      <vt:lpstr>Wingdings</vt:lpstr>
      <vt:lpstr>Wingdings 3</vt:lpstr>
      <vt:lpstr>Origin</vt:lpstr>
      <vt:lpstr>Z. Gu</vt:lpstr>
      <vt:lpstr>Bit Manipulations</vt:lpstr>
      <vt:lpstr>Bit Manipulations</vt:lpstr>
      <vt:lpstr>Clearing a Register </vt:lpstr>
      <vt:lpstr>Set bits</vt:lpstr>
      <vt:lpstr>Add two 128-bit numbers</vt:lpstr>
      <vt:lpstr>Absolute value</vt:lpstr>
      <vt:lpstr>Barrel Shifter: Explanations</vt:lpstr>
      <vt:lpstr>Arithmetic with Shifts</vt:lpstr>
      <vt:lpstr>Assembly Programming</vt:lpstr>
      <vt:lpstr>Shift LSL</vt:lpstr>
      <vt:lpstr>Shift ASR</vt:lpstr>
      <vt:lpstr>Multiply without MUL</vt:lpstr>
      <vt:lpstr>Count number of ones</vt:lpstr>
      <vt:lpstr>Count the number of zeros</vt:lpstr>
      <vt:lpstr>Summary of Carry and Overflow Flags</vt:lpstr>
      <vt:lpstr>References</vt:lpstr>
      <vt:lpstr>Flags ANDS</vt:lpstr>
      <vt:lpstr>Flags ADDS</vt:lpstr>
      <vt:lpstr>Flags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Dr. Yifeng Zhu Electrical and Computer Engineering University of Maine</dc:title>
  <dc:creator>zhu</dc:creator>
  <cp:lastModifiedBy>Zonghua Gu</cp:lastModifiedBy>
  <cp:revision>346</cp:revision>
  <dcterms:created xsi:type="dcterms:W3CDTF">2014-02-05T02:41:42Z</dcterms:created>
  <dcterms:modified xsi:type="dcterms:W3CDTF">2025-09-25T15:39:55Z</dcterms:modified>
</cp:coreProperties>
</file>