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70" r:id="rId3"/>
    <p:sldId id="343" r:id="rId4"/>
    <p:sldId id="266" r:id="rId5"/>
    <p:sldId id="344" r:id="rId6"/>
    <p:sldId id="371" r:id="rId7"/>
    <p:sldId id="305" r:id="rId8"/>
    <p:sldId id="364" r:id="rId9"/>
    <p:sldId id="346" r:id="rId10"/>
    <p:sldId id="366" r:id="rId11"/>
    <p:sldId id="368" r:id="rId12"/>
    <p:sldId id="365" r:id="rId13"/>
    <p:sldId id="369" r:id="rId14"/>
    <p:sldId id="367" r:id="rId15"/>
    <p:sldId id="372" r:id="rId16"/>
    <p:sldId id="345" r:id="rId17"/>
    <p:sldId id="363" r:id="rId18"/>
    <p:sldId id="377" r:id="rId19"/>
    <p:sldId id="378" r:id="rId20"/>
    <p:sldId id="347" r:id="rId21"/>
    <p:sldId id="374" r:id="rId22"/>
    <p:sldId id="375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2" r:id="rId37"/>
    <p:sldId id="361" r:id="rId38"/>
    <p:sldId id="373" r:id="rId39"/>
    <p:sldId id="376" r:id="rId4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1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089A3-B8F3-4495-8EC2-B25A10EF758C}" v="89" dt="2025-09-24T01:13:50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/>
    <p:restoredTop sz="74118" autoAdjust="0"/>
  </p:normalViewPr>
  <p:slideViewPr>
    <p:cSldViewPr>
      <p:cViewPr varScale="1">
        <p:scale>
          <a:sx n="61" d="100"/>
          <a:sy n="61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4T01:15:04.189" v="1163" actId="20577"/>
      <pc:docMkLst>
        <pc:docMk/>
      </pc:docMkLst>
      <pc:sldChg chg="modSp mod">
        <pc:chgData name="Zonghua Gu" userId="9a7e1853e1951ef5" providerId="LiveId" clId="{CF1FAA12-072C-4ED5-BA76-0FFFAEFDB88A}" dt="2025-09-21T23:15:26.630" v="29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1T23:15:22.214" v="24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1T23:15:26.630" v="29" actId="20577"/>
          <ac:spMkLst>
            <pc:docMk/>
            <pc:sldMk cId="1683281344" sldId="256"/>
            <ac:spMk id="3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22T00:07:57.409" v="83" actId="47"/>
        <pc:sldMkLst>
          <pc:docMk/>
          <pc:sldMk cId="1269508663" sldId="307"/>
        </pc:sldMkLst>
      </pc:sldChg>
      <pc:sldChg chg="del">
        <pc:chgData name="Zonghua Gu" userId="9a7e1853e1951ef5" providerId="LiveId" clId="{CF1FAA12-072C-4ED5-BA76-0FFFAEFDB88A}" dt="2025-09-23T19:56:58.643" v="224" actId="47"/>
        <pc:sldMkLst>
          <pc:docMk/>
          <pc:sldMk cId="3925431262" sldId="342"/>
        </pc:sldMkLst>
      </pc:sldChg>
      <pc:sldChg chg="modSp mod">
        <pc:chgData name="Zonghua Gu" userId="9a7e1853e1951ef5" providerId="LiveId" clId="{CF1FAA12-072C-4ED5-BA76-0FFFAEFDB88A}" dt="2025-09-24T01:15:04.189" v="1163" actId="20577"/>
        <pc:sldMkLst>
          <pc:docMk/>
          <pc:sldMk cId="2764170415" sldId="344"/>
        </pc:sldMkLst>
        <pc:spChg chg="mod">
          <ac:chgData name="Zonghua Gu" userId="9a7e1853e1951ef5" providerId="LiveId" clId="{CF1FAA12-072C-4ED5-BA76-0FFFAEFDB88A}" dt="2025-09-24T01:15:04.189" v="1163" actId="20577"/>
          <ac:spMkLst>
            <pc:docMk/>
            <pc:sldMk cId="2764170415" sldId="344"/>
            <ac:spMk id="3" creationId="{00000000-0000-0000-0000-000000000000}"/>
          </ac:spMkLst>
        </pc:spChg>
      </pc:sldChg>
      <pc:sldChg chg="delSp modSp mod delAnim">
        <pc:chgData name="Zonghua Gu" userId="9a7e1853e1951ef5" providerId="LiveId" clId="{CF1FAA12-072C-4ED5-BA76-0FFFAEFDB88A}" dt="2025-09-22T00:03:02.951" v="76" actId="478"/>
        <pc:sldMkLst>
          <pc:docMk/>
          <pc:sldMk cId="3919809568" sldId="348"/>
        </pc:sldMkLst>
      </pc:sldChg>
      <pc:sldChg chg="delSp modSp mod delAnim">
        <pc:chgData name="Zonghua Gu" userId="9a7e1853e1951ef5" providerId="LiveId" clId="{CF1FAA12-072C-4ED5-BA76-0FFFAEFDB88A}" dt="2025-09-22T00:03:29.889" v="78" actId="478"/>
        <pc:sldMkLst>
          <pc:docMk/>
          <pc:sldMk cId="2521967986" sldId="352"/>
        </pc:sldMkLst>
      </pc:sldChg>
      <pc:sldChg chg="modSp mod">
        <pc:chgData name="Zonghua Gu" userId="9a7e1853e1951ef5" providerId="LiveId" clId="{CF1FAA12-072C-4ED5-BA76-0FFFAEFDB88A}" dt="2025-09-23T19:58:58.430" v="255" actId="20577"/>
        <pc:sldMkLst>
          <pc:docMk/>
          <pc:sldMk cId="3642339193" sldId="363"/>
        </pc:sldMkLst>
        <pc:graphicFrameChg chg="mod modGraphic">
          <ac:chgData name="Zonghua Gu" userId="9a7e1853e1951ef5" providerId="LiveId" clId="{CF1FAA12-072C-4ED5-BA76-0FFFAEFDB88A}" dt="2025-09-23T19:58:58.430" v="255" actId="20577"/>
          <ac:graphicFrameMkLst>
            <pc:docMk/>
            <pc:sldMk cId="3642339193" sldId="363"/>
            <ac:graphicFrameMk id="5" creationId="{00000000-0000-0000-0000-000000000000}"/>
          </ac:graphicFrameMkLst>
        </pc:graphicFrameChg>
      </pc:sldChg>
      <pc:sldChg chg="modSp">
        <pc:chgData name="Zonghua Gu" userId="9a7e1853e1951ef5" providerId="LiveId" clId="{CF1FAA12-072C-4ED5-BA76-0FFFAEFDB88A}" dt="2025-09-21T23:16:00.969" v="32" actId="20577"/>
        <pc:sldMkLst>
          <pc:docMk/>
          <pc:sldMk cId="4257716461" sldId="367"/>
        </pc:sldMkLst>
        <pc:spChg chg="mod">
          <ac:chgData name="Zonghua Gu" userId="9a7e1853e1951ef5" providerId="LiveId" clId="{CF1FAA12-072C-4ED5-BA76-0FFFAEFDB88A}" dt="2025-09-21T23:16:00.969" v="32" actId="20577"/>
          <ac:spMkLst>
            <pc:docMk/>
            <pc:sldMk cId="4257716461" sldId="367"/>
            <ac:spMk id="23" creationId="{00000000-0000-0000-0000-000000000000}"/>
          </ac:spMkLst>
        </pc:spChg>
      </pc:sldChg>
      <pc:sldChg chg="addSp delSp modSp new mod">
        <pc:chgData name="Zonghua Gu" userId="9a7e1853e1951ef5" providerId="LiveId" clId="{CF1FAA12-072C-4ED5-BA76-0FFFAEFDB88A}" dt="2025-09-22T00:02:31.772" v="74"/>
        <pc:sldMkLst>
          <pc:docMk/>
          <pc:sldMk cId="75619375" sldId="374"/>
        </pc:sldMkLst>
        <pc:spChg chg="mod">
          <ac:chgData name="Zonghua Gu" userId="9a7e1853e1951ef5" providerId="LiveId" clId="{CF1FAA12-072C-4ED5-BA76-0FFFAEFDB88A}" dt="2025-09-22T00:02:31.772" v="74"/>
          <ac:spMkLst>
            <pc:docMk/>
            <pc:sldMk cId="75619375" sldId="374"/>
            <ac:spMk id="2" creationId="{8C466A76-CD50-3559-3AEE-C44E77FF3255}"/>
          </ac:spMkLst>
        </pc:spChg>
        <pc:spChg chg="add mod">
          <ac:chgData name="Zonghua Gu" userId="9a7e1853e1951ef5" providerId="LiveId" clId="{CF1FAA12-072C-4ED5-BA76-0FFFAEFDB88A}" dt="2025-09-22T00:02:26.784" v="73" actId="1076"/>
          <ac:spMkLst>
            <pc:docMk/>
            <pc:sldMk cId="75619375" sldId="374"/>
            <ac:spMk id="6" creationId="{0F9C45FC-EB05-6566-3F0F-E99A8F69C9EC}"/>
          </ac:spMkLst>
        </pc:spChg>
      </pc:sldChg>
      <pc:sldChg chg="modSp add mod">
        <pc:chgData name="Zonghua Gu" userId="9a7e1853e1951ef5" providerId="LiveId" clId="{CF1FAA12-072C-4ED5-BA76-0FFFAEFDB88A}" dt="2025-09-22T00:07:45.409" v="82" actId="113"/>
        <pc:sldMkLst>
          <pc:docMk/>
          <pc:sldMk cId="831910973" sldId="375"/>
        </pc:sldMkLst>
        <pc:spChg chg="mod">
          <ac:chgData name="Zonghua Gu" userId="9a7e1853e1951ef5" providerId="LiveId" clId="{CF1FAA12-072C-4ED5-BA76-0FFFAEFDB88A}" dt="2025-09-22T00:07:45.409" v="82" actId="113"/>
          <ac:spMkLst>
            <pc:docMk/>
            <pc:sldMk cId="831910973" sldId="375"/>
            <ac:spMk id="2" creationId="{00000000-0000-0000-0000-000000000000}"/>
          </ac:spMkLst>
        </pc:spChg>
      </pc:sldChg>
      <pc:sldChg chg="modSp new mod">
        <pc:chgData name="Zonghua Gu" userId="9a7e1853e1951ef5" providerId="LiveId" clId="{CF1FAA12-072C-4ED5-BA76-0FFFAEFDB88A}" dt="2025-09-22T00:18:13.660" v="98" actId="20577"/>
        <pc:sldMkLst>
          <pc:docMk/>
          <pc:sldMk cId="3663400516" sldId="376"/>
        </pc:sldMkLst>
        <pc:spChg chg="mod">
          <ac:chgData name="Zonghua Gu" userId="9a7e1853e1951ef5" providerId="LiveId" clId="{CF1FAA12-072C-4ED5-BA76-0FFFAEFDB88A}" dt="2025-09-22T00:13:19.209" v="92"/>
          <ac:spMkLst>
            <pc:docMk/>
            <pc:sldMk cId="3663400516" sldId="376"/>
            <ac:spMk id="2" creationId="{2D74D106-5672-D2D0-91A6-33EAE728340F}"/>
          </ac:spMkLst>
        </pc:spChg>
        <pc:spChg chg="mod">
          <ac:chgData name="Zonghua Gu" userId="9a7e1853e1951ef5" providerId="LiveId" clId="{CF1FAA12-072C-4ED5-BA76-0FFFAEFDB88A}" dt="2025-09-22T00:18:13.660" v="98" actId="20577"/>
          <ac:spMkLst>
            <pc:docMk/>
            <pc:sldMk cId="3663400516" sldId="376"/>
            <ac:spMk id="4" creationId="{C3EB6FC8-0A57-C4F7-A418-87CC97372C95}"/>
          </ac:spMkLst>
        </pc:spChg>
      </pc:sldChg>
      <pc:sldChg chg="modSp new mod">
        <pc:chgData name="Zonghua Gu" userId="9a7e1853e1951ef5" providerId="LiveId" clId="{CF1FAA12-072C-4ED5-BA76-0FFFAEFDB88A}" dt="2025-09-23T20:24:32.595" v="1001" actId="1076"/>
        <pc:sldMkLst>
          <pc:docMk/>
          <pc:sldMk cId="39156826" sldId="377"/>
        </pc:sldMkLst>
        <pc:spChg chg="mod">
          <ac:chgData name="Zonghua Gu" userId="9a7e1853e1951ef5" providerId="LiveId" clId="{CF1FAA12-072C-4ED5-BA76-0FFFAEFDB88A}" dt="2025-09-23T20:06:45.185" v="557" actId="20577"/>
          <ac:spMkLst>
            <pc:docMk/>
            <pc:sldMk cId="39156826" sldId="377"/>
            <ac:spMk id="2" creationId="{725A7369-35F5-0B09-D312-6B2E96B9BA41}"/>
          </ac:spMkLst>
        </pc:spChg>
        <pc:spChg chg="mod">
          <ac:chgData name="Zonghua Gu" userId="9a7e1853e1951ef5" providerId="LiveId" clId="{CF1FAA12-072C-4ED5-BA76-0FFFAEFDB88A}" dt="2025-09-23T20:24:32.595" v="1001" actId="1076"/>
          <ac:spMkLst>
            <pc:docMk/>
            <pc:sldMk cId="39156826" sldId="377"/>
            <ac:spMk id="4" creationId="{C1786C3D-08DC-C58F-4594-039552E0CEB9}"/>
          </ac:spMkLst>
        </pc:spChg>
      </pc:sldChg>
      <pc:sldChg chg="addSp delSp modSp new del mod">
        <pc:chgData name="Zonghua Gu" userId="9a7e1853e1951ef5" providerId="LiveId" clId="{CF1FAA12-072C-4ED5-BA76-0FFFAEFDB88A}" dt="2025-09-23T18:51:39.638" v="223" actId="2696"/>
        <pc:sldMkLst>
          <pc:docMk/>
          <pc:sldMk cId="2834520986" sldId="377"/>
        </pc:sldMkLst>
        <pc:spChg chg="mod">
          <ac:chgData name="Zonghua Gu" userId="9a7e1853e1951ef5" providerId="LiveId" clId="{CF1FAA12-072C-4ED5-BA76-0FFFAEFDB88A}" dt="2025-09-23T18:28:27.613" v="222" actId="1076"/>
          <ac:spMkLst>
            <pc:docMk/>
            <pc:sldMk cId="2834520986" sldId="377"/>
            <ac:spMk id="2" creationId="{7BAE58F7-DD2C-7131-891F-4C21E8AC642B}"/>
          </ac:spMkLst>
        </pc:spChg>
        <pc:spChg chg="del">
          <ac:chgData name="Zonghua Gu" userId="9a7e1853e1951ef5" providerId="LiveId" clId="{CF1FAA12-072C-4ED5-BA76-0FFFAEFDB88A}" dt="2025-09-23T18:14:40.182" v="100" actId="478"/>
          <ac:spMkLst>
            <pc:docMk/>
            <pc:sldMk cId="2834520986" sldId="377"/>
            <ac:spMk id="4" creationId="{09612E98-FDB2-DEB4-0C7F-7509FD422D9C}"/>
          </ac:spMkLst>
        </pc:spChg>
        <pc:graphicFrameChg chg="add mod">
          <ac:chgData name="Zonghua Gu" userId="9a7e1853e1951ef5" providerId="LiveId" clId="{CF1FAA12-072C-4ED5-BA76-0FFFAEFDB88A}" dt="2025-09-23T18:14:40.991" v="101"/>
          <ac:graphicFrameMkLst>
            <pc:docMk/>
            <pc:sldMk cId="2834520986" sldId="377"/>
            <ac:graphicFrameMk id="5" creationId="{8BE0B121-E48E-624B-8550-053722E08311}"/>
          </ac:graphicFrameMkLst>
        </pc:graphicFrameChg>
        <pc:graphicFrameChg chg="add mod">
          <ac:chgData name="Zonghua Gu" userId="9a7e1853e1951ef5" providerId="LiveId" clId="{CF1FAA12-072C-4ED5-BA76-0FFFAEFDB88A}" dt="2025-09-23T18:14:44.855" v="102"/>
          <ac:graphicFrameMkLst>
            <pc:docMk/>
            <pc:sldMk cId="2834520986" sldId="377"/>
            <ac:graphicFrameMk id="6" creationId="{C3898580-4EFA-DD34-A42D-6F12F9FE1382}"/>
          </ac:graphicFrameMkLst>
        </pc:graphicFrameChg>
        <pc:graphicFrameChg chg="add mod modGraphic">
          <ac:chgData name="Zonghua Gu" userId="9a7e1853e1951ef5" providerId="LiveId" clId="{CF1FAA12-072C-4ED5-BA76-0FFFAEFDB88A}" dt="2025-09-23T18:28:25.117" v="221" actId="1076"/>
          <ac:graphicFrameMkLst>
            <pc:docMk/>
            <pc:sldMk cId="2834520986" sldId="377"/>
            <ac:graphicFrameMk id="7" creationId="{2953B4AB-BCAF-439D-6351-9E157BE57934}"/>
          </ac:graphicFrameMkLst>
        </pc:graphicFrameChg>
      </pc:sldChg>
      <pc:sldChg chg="modSp new mod modNotesTx">
        <pc:chgData name="Zonghua Gu" userId="9a7e1853e1951ef5" providerId="LiveId" clId="{CF1FAA12-072C-4ED5-BA76-0FFFAEFDB88A}" dt="2025-09-23T20:24:15.995" v="998" actId="20577"/>
        <pc:sldMkLst>
          <pc:docMk/>
          <pc:sldMk cId="898773783" sldId="378"/>
        </pc:sldMkLst>
        <pc:spChg chg="mod">
          <ac:chgData name="Zonghua Gu" userId="9a7e1853e1951ef5" providerId="LiveId" clId="{CF1FAA12-072C-4ED5-BA76-0FFFAEFDB88A}" dt="2025-09-23T20:06:47.601" v="558"/>
          <ac:spMkLst>
            <pc:docMk/>
            <pc:sldMk cId="898773783" sldId="378"/>
            <ac:spMk id="2" creationId="{D26AD8D5-0B95-0457-7B5C-9D0337D659B1}"/>
          </ac:spMkLst>
        </pc:spChg>
        <pc:spChg chg="mod">
          <ac:chgData name="Zonghua Gu" userId="9a7e1853e1951ef5" providerId="LiveId" clId="{CF1FAA12-072C-4ED5-BA76-0FFFAEFDB88A}" dt="2025-09-23T20:23:43.115" v="997" actId="14100"/>
          <ac:spMkLst>
            <pc:docMk/>
            <pc:sldMk cId="898773783" sldId="378"/>
            <ac:spMk id="4" creationId="{03982D35-1A09-6E6A-B056-F112896EAB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531B6B-01ED-4B91-B944-2A70B0C5B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3369-F6FC-499D-A990-3E9060F01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1579-C726-4AFD-89FC-66D961EAF8E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8850-16A6-41CF-85AD-8061DE066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8DEA-CE56-47ED-9B81-B4AC3703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652-CBF3-40A7-8FE7-9A3810BF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uetorun.com/blog/20230614/arm-stack-modes/" TargetMode="External"/><Relationship Id="rId3" Type="http://schemas.openxmlformats.org/officeDocument/2006/relationships/hyperlink" Target="https://developer.arm.com/documentation/dui0489/e/arm-and-thumb-instructions/memory-access-instructions/push-and-pop" TargetMode="External"/><Relationship Id="rId7" Type="http://schemas.openxmlformats.org/officeDocument/2006/relationships/hyperlink" Target="https://ad2001.gitbook.io/a-noobs-guide-to-arm-exploitation/introduction-to-ar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s.uaf.edu/2012/fall/cs301/lecture/11_26_ARM.html" TargetMode="External"/><Relationship Id="rId5" Type="http://schemas.openxmlformats.org/officeDocument/2006/relationships/hyperlink" Target="https://stackoverflow.com/questions/16622877/arm-assembly-instructions-pop-what-means-as-return-of-a-function" TargetMode="External"/><Relationship Id="rId10" Type="http://schemas.openxmlformats.org/officeDocument/2006/relationships/hyperlink" Target="https://azeria-labs.com/functions-and-the-stack-part-7/" TargetMode="External"/><Relationship Id="rId4" Type="http://schemas.openxmlformats.org/officeDocument/2006/relationships/hyperlink" Target="https://developer.arm.com/documentation/dui0231/latest/thumb-instruction-reference/thumb-memory-access-instructions/push-and-pop" TargetMode="External"/><Relationship Id="rId9" Type="http://schemas.openxmlformats.org/officeDocument/2006/relationships/hyperlink" Target="https://keleshev.com/compiling-to-assembly-from-scratch/07-arm-assembly-programming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vFqvlPukHg" TargetMode="External"/><Relationship Id="rId3" Type="http://schemas.openxmlformats.org/officeDocument/2006/relationships/hyperlink" Target="https://stackoverflow.com/questions/73851756/what-is-the-purpose-of-adr-instructions-in-arm" TargetMode="External"/><Relationship Id="rId7" Type="http://schemas.openxmlformats.org/officeDocument/2006/relationships/hyperlink" Target="https://www.youtube.com/watch?v=NJTlN2o2Xuo" TargetMode="External"/><Relationship Id="rId12" Type="http://schemas.openxmlformats.org/officeDocument/2006/relationships/hyperlink" Target="https://developer.arm.com/documentation/dui0489/latest/arm-and-thumb-instructions/adrl-pseudo-instructi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uetorun.com/blog/20230610/arm-adr2ldr/" TargetMode="External"/><Relationship Id="rId11" Type="http://schemas.openxmlformats.org/officeDocument/2006/relationships/hyperlink" Target="https://developer.arm.com/documentation/dui0231/latest/writing-arm-and-thumb-assembly-language/loading-addresses-into-registers/direct-loading-with-adr-and-adrl" TargetMode="External"/><Relationship Id="rId5" Type="http://schemas.openxmlformats.org/officeDocument/2006/relationships/hyperlink" Target="https://en.eeworld.com.cn/news/mcu/eic302608.html" TargetMode="External"/><Relationship Id="rId10" Type="http://schemas.openxmlformats.org/officeDocument/2006/relationships/hyperlink" Target="https://en.eeworld.com.cn/news/mcu/eic281184.html" TargetMode="External"/><Relationship Id="rId4" Type="http://schemas.openxmlformats.org/officeDocument/2006/relationships/hyperlink" Target="https://duetorun.com/blog/20230610/arm-adr-ldr/" TargetMode="External"/><Relationship Id="rId9" Type="http://schemas.openxmlformats.org/officeDocument/2006/relationships/hyperlink" Target="https://stackoverflow.com/questions/73600196/why-use-adr-and-ldr-x2-var-to-get-the-address-of-a-variabl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Caller-saved registers - subprogram can use them as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scratch registers, but it must also save any needed values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calling another subprogram.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Callee-saved registers - it can rely on an subprogram it calls not to change them (so a subprogram wishing to use these registers must save them on entry and restore them before it exits)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</a:rPr>
              <a:t>LR does not have to contain the same value after a subroutine has completed.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2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loading the PC from the stack both restores the return address and performs a branch, and BX is the branch that also restores the correct instruction set state.</a:t>
            </a:r>
          </a:p>
          <a:p>
            <a:r>
              <a:rPr lang="en-US" dirty="0"/>
              <a:t>POP {pc} is defined to read a word from [</a:t>
            </a:r>
            <a:r>
              <a:rPr lang="en-US" dirty="0" err="1"/>
              <a:t>sp</a:t>
            </a:r>
            <a:r>
              <a:rPr lang="en-US" dirty="0"/>
              <a:t>], increment </a:t>
            </a:r>
            <a:r>
              <a:rPr lang="en-US" dirty="0" err="1"/>
              <a:t>sp</a:t>
            </a:r>
            <a:r>
              <a:rPr lang="en-US" dirty="0"/>
              <a:t>, and write that value into PC; writing PC causes an immediate control-flow change to that address, effectively “returning” to the caller [this is how POP-with-PC is specified on ARM/Thumb].</a:t>
            </a:r>
          </a:p>
          <a:p>
            <a:r>
              <a:rPr lang="en-US" dirty="0"/>
              <a:t>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r>
              <a:rPr lang="en-US" dirty="0"/>
              <a:t> does the same in two steps: first restore the saved return address into LR from the stack, then branch-exchange to LR, which updates PC and switches to ARM or Thumb according to bit 0 of LR, just like a return via PC does.</a:t>
            </a:r>
          </a:p>
          <a:p>
            <a:r>
              <a:rPr lang="en-US" dirty="0"/>
              <a:t>Therefore, POP {pc} ≡ 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r>
              <a:rPr lang="en-US" dirty="0"/>
              <a:t>, because both end with PC loaded from the saved return address and state (Thumb/ARM) determined by the low bit of that address.</a:t>
            </a:r>
          </a:p>
          <a:p>
            <a:r>
              <a:rPr lang="en-US" dirty="0">
                <a:hlinkClick r:id="rId3"/>
              </a:rPr>
              <a:t>https://developer.arm.com/documentation/dui0489/e/arm-and-thumb-instructions/memory-access-instructions/push-and-pop</a:t>
            </a:r>
            <a:endParaRPr lang="en-US" dirty="0"/>
          </a:p>
          <a:p>
            <a:r>
              <a:rPr lang="en-US" dirty="0">
                <a:hlinkClick r:id="rId4"/>
              </a:rPr>
              <a:t>https://developer.arm.com/documentation/dui0231/latest/thumb-instruction-reference/thumb-memory-access-instructions/push-and-pop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https://stackoverflow.com/questions/16622877/arm-assembly-instructions-pop-what-means-as-return-of-a-function</a:t>
            </a:r>
            <a:endParaRPr lang="en-US" dirty="0"/>
          </a:p>
          <a:p>
            <a:r>
              <a:rPr lang="en-US" dirty="0">
                <a:hlinkClick r:id="rId6"/>
              </a:rPr>
              <a:t>https://www.cs.uaf.edu/2012/fall/cs301/lecture/11_26_ARM.html</a:t>
            </a:r>
            <a:endParaRPr lang="en-US" dirty="0"/>
          </a:p>
          <a:p>
            <a:r>
              <a:rPr lang="en-US" dirty="0">
                <a:hlinkClick r:id="rId7"/>
              </a:rPr>
              <a:t>https://ad2001.gitbook.io/a-noobs-guide-to-arm-exploitation/introduction-to-arm</a:t>
            </a:r>
            <a:endParaRPr lang="en-US" dirty="0"/>
          </a:p>
          <a:p>
            <a:r>
              <a:rPr lang="en-US" dirty="0">
                <a:hlinkClick r:id="rId8"/>
              </a:rPr>
              <a:t>https://duetorun.com/blog/20230614/arm-stack-modes/</a:t>
            </a:r>
            <a:endParaRPr lang="en-US" dirty="0"/>
          </a:p>
          <a:p>
            <a:r>
              <a:rPr lang="en-US" dirty="0">
                <a:hlinkClick r:id="rId9"/>
              </a:rPr>
              <a:t>https://keleshev.com/compiling-to-assembly-from-scratch/07-arm-assembly-programming</a:t>
            </a:r>
            <a:endParaRPr lang="en-US" dirty="0"/>
          </a:p>
          <a:p>
            <a:r>
              <a:rPr lang="en-US" dirty="0">
                <a:hlinkClick r:id="rId10"/>
              </a:rPr>
              <a:t>https://azeria-labs.com/functions-and-the-stack-part-7/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0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https://www.cs.uaf.edu/2012/fall/cs301/lecture/11_26_ARM.html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loads a PC‑relative address to a constant, reads the word stored there into r0, then returns.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 r2,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Compute the address of label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PC‑relative add and put that address in r2; adr is a pseudo‑instruction that forms a nearby address without touching memory.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r0, [r2]: Dereference that address, loading the 32‑bit word stored 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r0; after this, r0 = 123.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Branch to the address in the link register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i.e., return from the subroutine, preserving ARM/Thumb state via the low bit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.word 123: Assembles a 32‑bit literal 123 placed in the code/data section right after the code; adr targets this label so the code can read the literal at runtime.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Short answer: Not always. They can both put the address of </a:t>
            </a:r>
            <a:r>
              <a:rPr lang="en-US" dirty="0" err="1"/>
              <a:t>mydata</a:t>
            </a:r>
            <a:r>
              <a:rPr lang="en-US" dirty="0"/>
              <a:t> into r2, but they work differently and have different limits.</a:t>
            </a:r>
          </a:p>
          <a:p>
            <a:r>
              <a:rPr lang="en-US" b="1" dirty="0"/>
              <a:t>What adr does</a:t>
            </a:r>
          </a:p>
          <a:p>
            <a:r>
              <a:rPr lang="en-US" dirty="0"/>
              <a:t>adr r2, </a:t>
            </a:r>
            <a:r>
              <a:rPr lang="en-US" dirty="0" err="1"/>
              <a:t>mydata</a:t>
            </a:r>
            <a:r>
              <a:rPr lang="en-US" dirty="0"/>
              <a:t> computes the address of </a:t>
            </a:r>
            <a:r>
              <a:rPr lang="en-US" dirty="0" err="1"/>
              <a:t>mydata</a:t>
            </a:r>
            <a:r>
              <a:rPr lang="en-US" dirty="0"/>
              <a:t> relative to the current PC and places it in r2, producing position‑independent code.</a:t>
            </a:r>
          </a:p>
          <a:p>
            <a:r>
              <a:rPr lang="en-US" dirty="0"/>
              <a:t>It assembles to a single add/sub with PC and only works if </a:t>
            </a:r>
            <a:r>
              <a:rPr lang="en-US" dirty="0" err="1"/>
              <a:t>mydata</a:t>
            </a:r>
            <a:r>
              <a:rPr lang="en-US" dirty="0"/>
              <a:t> is within the encodable PC‑relative range for that instruction; otherwise it fails to assemble.</a:t>
            </a:r>
          </a:p>
          <a:p>
            <a:r>
              <a:rPr lang="en-US" b="1" dirty="0"/>
              <a:t>What </a:t>
            </a:r>
            <a:r>
              <a:rPr lang="en-US" b="1" dirty="0" err="1"/>
              <a:t>ldr</a:t>
            </a:r>
            <a:r>
              <a:rPr lang="en-US" b="1" dirty="0"/>
              <a:t> r2,=</a:t>
            </a:r>
            <a:r>
              <a:rPr lang="en-US" b="1" dirty="0" err="1"/>
              <a:t>mydata</a:t>
            </a:r>
            <a:r>
              <a:rPr lang="en-US" b="1" dirty="0"/>
              <a:t> does</a:t>
            </a:r>
          </a:p>
          <a:p>
            <a:r>
              <a:rPr lang="en-US" dirty="0" err="1"/>
              <a:t>ldr</a:t>
            </a:r>
            <a:r>
              <a:rPr lang="en-US" dirty="0"/>
              <a:t> r2,=</a:t>
            </a:r>
            <a:r>
              <a:rPr lang="en-US" dirty="0" err="1"/>
              <a:t>mydata</a:t>
            </a:r>
            <a:r>
              <a:rPr lang="en-US" dirty="0"/>
              <a:t> is a pseudo‑instruction that typically loads the absolute address of </a:t>
            </a:r>
            <a:r>
              <a:rPr lang="en-US" dirty="0" err="1"/>
              <a:t>mydata</a:t>
            </a:r>
            <a:r>
              <a:rPr lang="en-US" dirty="0"/>
              <a:t> from a nearby literal pool into r2.</a:t>
            </a:r>
          </a:p>
          <a:p>
            <a:r>
              <a:rPr lang="en-US" dirty="0"/>
              <a:t>It is not limited by small PC‑relative ranges but costs an extra memory read and usually produces non‑position‑independent code unless using relocations suited for PIC.</a:t>
            </a:r>
          </a:p>
          <a:p>
            <a:r>
              <a:rPr lang="en-US" b="1" dirty="0"/>
              <a:t>When they are equivalent</a:t>
            </a:r>
          </a:p>
          <a:p>
            <a:r>
              <a:rPr lang="en-US" dirty="0"/>
              <a:t>If </a:t>
            </a:r>
            <a:r>
              <a:rPr lang="en-US" dirty="0" err="1"/>
              <a:t>mydata</a:t>
            </a:r>
            <a:r>
              <a:rPr lang="en-US" dirty="0"/>
              <a:t> is in range for adr, both forms will leave r2 holding the same address at run time.</a:t>
            </a:r>
          </a:p>
          <a:p>
            <a:r>
              <a:rPr lang="en-US" b="1" dirty="0"/>
              <a:t>When they differ</a:t>
            </a:r>
          </a:p>
          <a:p>
            <a:r>
              <a:rPr lang="en-US" dirty="0"/>
              <a:t>Out‑of‑range labels: adr may fail;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still works by using a literal pool entry.</a:t>
            </a:r>
          </a:p>
          <a:p>
            <a:r>
              <a:rPr lang="en-US" dirty="0"/>
              <a:t>Performance/side effects: adr is one instruction and no memory access;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fetches from memory and can be affected by literal pool placement and timing.</a:t>
            </a:r>
          </a:p>
          <a:p>
            <a:r>
              <a:rPr lang="en-US" dirty="0"/>
              <a:t>Code model: adr yields PC‑relative, PIC‑friendly code;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commonly yields absolute addresses unless assembled/linker‑relocated for PIC.</a:t>
            </a:r>
          </a:p>
          <a:p>
            <a:r>
              <a:rPr lang="en-US" dirty="0">
                <a:hlinkClick r:id="rId3"/>
              </a:rPr>
              <a:t>https://stackoverflow.com/questions/73851756/what-is-the-purpose-of-adr-instructions-in-arm</a:t>
            </a:r>
            <a:endParaRPr lang="en-US" dirty="0"/>
          </a:p>
          <a:p>
            <a:r>
              <a:rPr lang="en-US" dirty="0">
                <a:hlinkClick r:id="rId4"/>
              </a:rPr>
              <a:t>https://duetorun.com/blog/20230610/arm-adr-ldr/</a:t>
            </a:r>
            <a:endParaRPr lang="en-US" dirty="0"/>
          </a:p>
          <a:p>
            <a:r>
              <a:rPr lang="en-US" dirty="0">
                <a:hlinkClick r:id="rId5"/>
              </a:rPr>
              <a:t>https://en.eeworld.com.cn/news/mcu/eic302608.html</a:t>
            </a:r>
            <a:endParaRPr lang="en-US" dirty="0"/>
          </a:p>
          <a:p>
            <a:r>
              <a:rPr lang="en-US" dirty="0">
                <a:hlinkClick r:id="rId6"/>
              </a:rPr>
              <a:t>https://duetorun.com/blog/20230610/arm-adr2ldr/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https://www.youtube.com/watch?v=NJTlN2o2Xuo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https://www.youtube.com/watch?v=rvFqvlPukHg</a:t>
            </a:r>
            <a:endParaRPr lang="en-US" dirty="0"/>
          </a:p>
          <a:p>
            <a:r>
              <a:rPr lang="en-US" dirty="0">
                <a:hlinkClick r:id="rId9"/>
              </a:rPr>
              <a:t>https://stackoverflow.com/questions/73600196/why-use-adr-and-ldr-x2-var-to-get-the-address-of-a-variable</a:t>
            </a:r>
            <a:endParaRPr lang="en-US" dirty="0"/>
          </a:p>
          <a:p>
            <a:r>
              <a:rPr lang="en-US" dirty="0">
                <a:hlinkClick r:id="rId10"/>
              </a:rPr>
              <a:t>https://en.eeworld.com.cn/news/mcu/eic281184.html</a:t>
            </a:r>
            <a:endParaRPr lang="en-US" dirty="0"/>
          </a:p>
          <a:p>
            <a:r>
              <a:rPr lang="en-US" dirty="0">
                <a:hlinkClick r:id="rId11"/>
              </a:rPr>
              <a:t>https://developer.arm.com/documentation/dui0231/latest/writing-arm-and-thumb-assembly-language/loading-addresses-into-registers/direct-loading-with-adr-and-adrl</a:t>
            </a:r>
            <a:endParaRPr lang="en-US" dirty="0"/>
          </a:p>
          <a:p>
            <a:r>
              <a:rPr lang="en-US" dirty="0">
                <a:hlinkClick r:id="rId12"/>
              </a:rPr>
              <a:t>https://developer.arm.com/documentation/dui0489/latest/arm-and-thumb-instructions/adrl-pseudo-instruction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In fact, PC is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0x08000129</a:t>
            </a:r>
            <a:r>
              <a:rPr lang="en-US" sz="1200" b="1" dirty="0">
                <a:solidFill>
                  <a:schemeClr val="bg1"/>
                </a:solidFill>
              </a:rPr>
              <a:t> because bit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chemeClr val="bg1"/>
                </a:solidFill>
              </a:rPr>
              <a:t> of PC should always be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 for ARM Cortex-M to indicate thumb mode.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In fact, LR is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0x08000135</a:t>
            </a:r>
            <a:r>
              <a:rPr lang="en-US" sz="1200" b="1" dirty="0">
                <a:solidFill>
                  <a:schemeClr val="bg1"/>
                </a:solidFill>
              </a:rPr>
              <a:t> because bit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chemeClr val="bg1"/>
                </a:solidFill>
              </a:rPr>
              <a:t> of PC should always be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 for ARM Cortex-M to indicate thumb mode.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9/23/2025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9/23/2025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GKjFKjxAYs&amp;list=PLRJhV4hUhIymmp5CCeIFPyxbknsdcXCc8&amp;index=31" TargetMode="External"/><Relationship Id="rId2" Type="http://schemas.openxmlformats.org/officeDocument/2006/relationships/hyperlink" Target="https://www.youtube.com/watch?v=xt2Q9n1Udb4&amp;list=PLRJhV4hUhIymmp5CCeIFPyxbknsdcXCc8&amp;index=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635" y="1828800"/>
            <a:ext cx="5209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Passing Parameters to Subroutines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via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a8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b8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8041" y="29442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7850" y="29718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51" y="3296225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036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6542" y="314825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" y="225194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 = sum(1, 2, 3, 4);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142" y="3657600"/>
            <a:ext cx="271741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d16</a:t>
            </a:r>
          </a:p>
          <a:p>
            <a:r>
              <a:rPr lang="en-US" dirty="0">
                <a:latin typeface="Consolas" panose="020B0609020204030204" pitchFamily="49" charset="0"/>
              </a:rPr>
              <a:t>  BL   sum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4142" y="314825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64142" y="3657600"/>
            <a:ext cx="360387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 PROC  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 + b8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c16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d16</a:t>
            </a:r>
          </a:p>
          <a:p>
            <a:r>
              <a:rPr lang="en-US" dirty="0">
                <a:latin typeface="Consolas" panose="020B0609020204030204" pitchFamily="49" charset="0"/>
              </a:rPr>
              <a:t>  BX  LR</a:t>
            </a:r>
          </a:p>
          <a:p>
            <a:r>
              <a:rPr lang="en-US" dirty="0">
                <a:latin typeface="Consolas" panose="020B0609020204030204" pitchFamily="49" charset="0"/>
              </a:rPr>
              <a:t>  ENDP</a:t>
            </a:r>
          </a:p>
        </p:txBody>
      </p:sp>
    </p:spTree>
    <p:extLst>
      <p:ext uri="{BB962C8B-B14F-4D97-AF65-F5344CB8AC3E}">
        <p14:creationId xmlns:p14="http://schemas.microsoft.com/office/powerpoint/2010/main" val="406377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345300"/>
            <a:ext cx="6667500" cy="3628549"/>
            <a:chOff x="1219200" y="2590800"/>
            <a:chExt cx="6667500" cy="3628549"/>
          </a:xfrm>
        </p:grpSpPr>
        <p:sp>
          <p:nvSpPr>
            <p:cNvPr id="5" name="Rectangle 4"/>
            <p:cNvSpPr/>
            <p:nvPr/>
          </p:nvSpPr>
          <p:spPr>
            <a:xfrm>
              <a:off x="12192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a8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b8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44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c16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389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d16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08438" y="4053483"/>
              <a:ext cx="4495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Subroutine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8041" y="2944217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0750" y="297180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152" y="297180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7850" y="2971800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R3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940328" y="3285966"/>
              <a:ext cx="1038809" cy="648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261151" y="3296225"/>
              <a:ext cx="1038809" cy="648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705159" y="3341132"/>
              <a:ext cx="392313" cy="5450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055068" y="3327042"/>
              <a:ext cx="392313" cy="5450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48100" y="5489615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value 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556338" y="5000090"/>
              <a:ext cx="15661" cy="4572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37050" y="5850017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R0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a, uint8_t b, uint16_t c, uint16_t d,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uint32_t 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8861" y="3674077"/>
            <a:ext cx="32820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Caller pushes e32 onto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Callee</a:t>
            </a:r>
            <a:r>
              <a:rPr lang="en-US" sz="1600" dirty="0">
                <a:solidFill>
                  <a:srgbClr val="FF0000"/>
                </a:solidFill>
              </a:rPr>
              <a:t> loads (not pops) e32 from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Caller pop e32 off the stack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599" y="23453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e32</a:t>
            </a:r>
          </a:p>
        </p:txBody>
      </p:sp>
    </p:spTree>
    <p:extLst>
      <p:ext uri="{BB962C8B-B14F-4D97-AF65-F5344CB8AC3E}">
        <p14:creationId xmlns:p14="http://schemas.microsoft.com/office/powerpoint/2010/main" val="29528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a8, uint8_t b8, uint16_t c16, uint16_t d16,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uint32_t e32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75403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" y="225194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 = sum(1, 2, 3, 4, 5);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580" y="3256122"/>
            <a:ext cx="259077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#5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e32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PUSH {r0}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MOVS r0, #1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d16</a:t>
            </a:r>
          </a:p>
          <a:p>
            <a:r>
              <a:rPr lang="en-US" dirty="0">
                <a:latin typeface="Consolas" panose="020B0609020204030204" pitchFamily="49" charset="0"/>
              </a:rPr>
              <a:t>  BL   sum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POP {r0}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28409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07914" y="3305718"/>
            <a:ext cx="499688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</a:rPr>
              <a:t> PROC    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r1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 + b8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r2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c16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r3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d16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LDR r1, [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#0]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argument e32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 r0, r0, r1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e32</a:t>
            </a:r>
          </a:p>
          <a:p>
            <a:r>
              <a:rPr lang="en-US" dirty="0">
                <a:latin typeface="Consolas" panose="020B0609020204030204" pitchFamily="49" charset="0"/>
              </a:rPr>
              <a:t>  BX  LR</a:t>
            </a:r>
          </a:p>
          <a:p>
            <a:r>
              <a:rPr lang="en-US" dirty="0">
                <a:latin typeface="Consolas" panose="020B0609020204030204" pitchFamily="49" charset="0"/>
              </a:rPr>
              <a:t>  ENDP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854799"/>
            <a:ext cx="4861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caller is responsible to pop extra arguments out of the stack after the subroutine returns.</a:t>
            </a:r>
          </a:p>
        </p:txBody>
      </p:sp>
    </p:spTree>
    <p:extLst>
      <p:ext uri="{BB962C8B-B14F-4D97-AF65-F5344CB8AC3E}">
        <p14:creationId xmlns:p14="http://schemas.microsoft.com/office/powerpoint/2010/main" val="234575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a64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b8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6316" y="292689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R1:R0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uint64_t sum(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uint64_t</a:t>
            </a:r>
            <a:r>
              <a:rPr lang="en-US" b="1" dirty="0">
                <a:latin typeface="Consolas" panose="020B0609020204030204" pitchFamily="49" charset="0"/>
              </a:rPr>
              <a:t> a64, uint8_t b8, uint16_t c16, uint16_t d16);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297" y="3233683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Caller pushes d16 onto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Callee reads d16 from stack</a:t>
            </a:r>
          </a:p>
        </p:txBody>
      </p:sp>
    </p:spTree>
    <p:extLst>
      <p:ext uri="{BB962C8B-B14F-4D97-AF65-F5344CB8AC3E}">
        <p14:creationId xmlns:p14="http://schemas.microsoft.com/office/powerpoint/2010/main" val="42577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1279412"/>
            <a:ext cx="916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s32;</a:t>
            </a:r>
          </a:p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2062155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s32 = sum(1, 2, 3, 4) + 100;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3048000"/>
            <a:ext cx="600997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1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4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d16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41FF"/>
                </a:solidFill>
                <a:latin typeface="Consolas" panose="020B0609020204030204" pitchFamily="49" charset="0"/>
              </a:rPr>
              <a:t>BL   sum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 result is returned in r0</a:t>
            </a:r>
          </a:p>
          <a:p>
            <a:r>
              <a:rPr lang="en-US" dirty="0">
                <a:latin typeface="Consolas" panose="020B0609020204030204" pitchFamily="49" charset="0"/>
              </a:rPr>
              <a:t>  ADDS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#100</a:t>
            </a:r>
          </a:p>
          <a:p>
            <a:r>
              <a:rPr lang="en-US" dirty="0">
                <a:latin typeface="Consolas" panose="020B0609020204030204" pitchFamily="49" charset="0"/>
              </a:rPr>
              <a:t>  LDR  r4, =s32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Get memory address of s32</a:t>
            </a:r>
          </a:p>
          <a:p>
            <a:r>
              <a:rPr lang="en-US" dirty="0">
                <a:latin typeface="Consolas" panose="020B0609020204030204" pitchFamily="49" charset="0"/>
              </a:rPr>
              <a:t>  STR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[r4]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Save returned result to s32</a:t>
            </a:r>
          </a:p>
        </p:txBody>
      </p:sp>
    </p:spTree>
    <p:extLst>
      <p:ext uri="{BB962C8B-B14F-4D97-AF65-F5344CB8AC3E}">
        <p14:creationId xmlns:p14="http://schemas.microsoft.com/office/powerpoint/2010/main" val="334903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Callee</a:t>
            </a:r>
            <a:r>
              <a:rPr lang="en-US" dirty="0"/>
              <a:t> Saved Registers </a:t>
            </a:r>
            <a:r>
              <a:rPr lang="en-US" i="1" dirty="0"/>
              <a:t>vs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Caller Saved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85682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051550" imgH="4239368" progId="Visio.Drawing.11">
                  <p:embed/>
                </p:oleObj>
              </mc:Choice>
              <mc:Fallback>
                <p:oleObj name="Visio" r:id="rId3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24300" y="1742441"/>
            <a:ext cx="521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FF"/>
                </a:solidFill>
              </a:rPr>
              <a:t>Callee</a:t>
            </a:r>
            <a:r>
              <a:rPr lang="en-US" altLang="zh-CN" b="1" dirty="0">
                <a:solidFill>
                  <a:srgbClr val="0000FF"/>
                </a:solidFill>
              </a:rPr>
              <a:t> can freely modify R0, R1, R2, and R3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If caller expects their values are retained, caller should push them onto the stack before calling the </a:t>
            </a:r>
            <a:r>
              <a:rPr lang="en-US" b="1" dirty="0" err="1">
                <a:solidFill>
                  <a:srgbClr val="0000FF"/>
                </a:solidFill>
              </a:rPr>
              <a:t>callee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1828800"/>
            <a:ext cx="3505200" cy="1143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3012260"/>
            <a:ext cx="3505200" cy="2133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3424695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Caller expects these values are retained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Callee</a:t>
            </a:r>
            <a:r>
              <a:rPr lang="en-US" b="1" dirty="0">
                <a:solidFill>
                  <a:srgbClr val="FF0000"/>
                </a:solidFill>
              </a:rPr>
              <a:t> modifies them, </a:t>
            </a:r>
            <a:r>
              <a:rPr lang="en-US" b="1" dirty="0" err="1">
                <a:solidFill>
                  <a:srgbClr val="FF0000"/>
                </a:solidFill>
              </a:rPr>
              <a:t>callee</a:t>
            </a:r>
            <a:r>
              <a:rPr lang="en-US" b="1" dirty="0">
                <a:solidFill>
                  <a:srgbClr val="FF0000"/>
                </a:solidFill>
              </a:rPr>
              <a:t> must restore their values upon leaving the function.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B32F7-18FD-CC41-B3AE-C8B15412E8A3}"/>
              </a:ext>
            </a:extLst>
          </p:cNvPr>
          <p:cNvSpPr txBox="1"/>
          <p:nvPr/>
        </p:nvSpPr>
        <p:spPr>
          <a:xfrm>
            <a:off x="237422" y="1845644"/>
            <a:ext cx="10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Caller Saved Registers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0456-D947-CB47-988A-95C7E0B46A67}"/>
              </a:ext>
            </a:extLst>
          </p:cNvPr>
          <p:cNvSpPr txBox="1"/>
          <p:nvPr/>
        </p:nvSpPr>
        <p:spPr>
          <a:xfrm>
            <a:off x="237421" y="3357860"/>
            <a:ext cx="10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Callee</a:t>
            </a:r>
            <a:r>
              <a:rPr lang="en-US" dirty="0">
                <a:solidFill>
                  <a:srgbClr val="FF0000"/>
                </a:solidFill>
              </a:rPr>
              <a:t> Saved Registers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A1816A-8921-C142-9A06-038FB767D728}"/>
              </a:ext>
            </a:extLst>
          </p:cNvPr>
          <p:cNvSpPr/>
          <p:nvPr/>
        </p:nvSpPr>
        <p:spPr>
          <a:xfrm>
            <a:off x="227798" y="5690135"/>
            <a:ext cx="3505200" cy="253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0" grpId="0" animBg="1"/>
      <p:bldP spid="12" grpId="0"/>
      <p:bldP spid="6" grpId="0"/>
      <p:bldP spid="11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Procedure Call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13406"/>
              </p:ext>
            </p:extLst>
          </p:nvPr>
        </p:nvGraphicFramePr>
        <p:xfrm>
          <a:off x="76201" y="1219201"/>
          <a:ext cx="8991599" cy="49427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Subroutine Preserved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and return value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return has 64 bits, then r0:r1 hold it. If argument 1 has 64 bits, r0:r1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the return has 128 bits, r0-r3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more than 4 arguments, use the stack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1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General-purpose V2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2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3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V4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4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V5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Variable register 5 holds a local variable.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Platform specific/V6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Yes/No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Usage is platform-dependent.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V7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7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V8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8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r12 (IP)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Intra-procedure-call register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It holds intermediate values between a procedure and the sub-procedure it calls.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r13 (SP)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Stack pointer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SP has to be the same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r14 (LR)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Link register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Receives return address on BL call to procedure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r15 (PC)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Program counter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N/A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Do not directly change PC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3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7369-35F5-0B09-D312-6B2E96B9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Coding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3F0E3D-2288-F91F-BA25-57F605AB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86C3D-08DC-C58F-4594-039552E0CE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Callee returns a constant in r0.</a:t>
            </a:r>
          </a:p>
          <a:p>
            <a:pPr lvl="1"/>
            <a:r>
              <a:rPr lang="en-US" dirty="0"/>
              <a:t>mov r0,#17   @ r0 is return value register</a:t>
            </a:r>
          </a:p>
          <a:p>
            <a:pPr lvl="1"/>
            <a:r>
              <a:rPr lang="en-US" dirty="0"/>
              <a:t>bx </a:t>
            </a:r>
            <a:r>
              <a:rPr lang="en-US" dirty="0" err="1"/>
              <a:t>lr</a:t>
            </a:r>
            <a:r>
              <a:rPr lang="en-US" dirty="0"/>
              <a:t>    @ return from function</a:t>
            </a:r>
          </a:p>
          <a:p>
            <a:r>
              <a:rPr lang="en-US" dirty="0"/>
              <a:t>Callee saves some registers, does some arithmetic, and returns the result in r0.</a:t>
            </a:r>
          </a:p>
          <a:p>
            <a:pPr lvl="1"/>
            <a:r>
              <a:rPr lang="en-US" dirty="0"/>
              <a:t>push {r4-r7,lr}</a:t>
            </a:r>
          </a:p>
          <a:p>
            <a:pPr lvl="1"/>
            <a:r>
              <a:rPr lang="en-US" dirty="0"/>
              <a:t>mov r4, #10</a:t>
            </a:r>
          </a:p>
          <a:p>
            <a:pPr lvl="1"/>
            <a:r>
              <a:rPr lang="en-US" dirty="0"/>
              <a:t>mov r5, #100</a:t>
            </a:r>
          </a:p>
          <a:p>
            <a:pPr lvl="1"/>
            <a:r>
              <a:rPr lang="en-US" dirty="0"/>
              <a:t>add r0,r4,r5</a:t>
            </a:r>
          </a:p>
          <a:p>
            <a:pPr lvl="1"/>
            <a:r>
              <a:rPr lang="en-US" dirty="0"/>
              <a:t>pop {r4-r7,pc}   @ pop saved </a:t>
            </a:r>
            <a:r>
              <a:rPr lang="en-US" dirty="0" err="1"/>
              <a:t>lr</a:t>
            </a:r>
            <a:r>
              <a:rPr lang="en-US" dirty="0"/>
              <a:t> value into PC to return from function</a:t>
            </a:r>
          </a:p>
          <a:p>
            <a:r>
              <a:rPr lang="en-US" dirty="0"/>
              <a:t>Callee calls another function (nested function calls)</a:t>
            </a:r>
          </a:p>
          <a:p>
            <a:pPr lvl="1"/>
            <a:r>
              <a:rPr lang="en-US" dirty="0"/>
              <a:t>push {</a:t>
            </a:r>
            <a:r>
              <a:rPr lang="en-US" dirty="0" err="1"/>
              <a:t>lr</a:t>
            </a:r>
            <a:r>
              <a:rPr lang="en-US" dirty="0"/>
              <a:t>}   @ must save LR if we call our own function</a:t>
            </a:r>
          </a:p>
          <a:p>
            <a:pPr lvl="1"/>
            <a:r>
              <a:rPr lang="en-US" dirty="0"/>
              <a:t>mov r0, #123   @ r0 is first function parameter </a:t>
            </a:r>
          </a:p>
          <a:p>
            <a:pPr lvl="1"/>
            <a:r>
              <a:rPr lang="en-US" dirty="0"/>
              <a:t>bl </a:t>
            </a:r>
            <a:r>
              <a:rPr lang="en-US" dirty="0" err="1"/>
              <a:t>print_int</a:t>
            </a:r>
            <a:r>
              <a:rPr lang="en-US" dirty="0"/>
              <a:t>  @ call function </a:t>
            </a:r>
            <a:r>
              <a:rPr lang="en-US" dirty="0" err="1"/>
              <a:t>print_int</a:t>
            </a:r>
            <a:r>
              <a:rPr lang="en-US" dirty="0"/>
              <a:t>(123)</a:t>
            </a:r>
          </a:p>
          <a:p>
            <a:pPr lvl="1"/>
            <a:r>
              <a:rPr lang="en-US" dirty="0"/>
              <a:t>pop {pc}   @ pop saved </a:t>
            </a:r>
            <a:r>
              <a:rPr lang="en-US" dirty="0" err="1"/>
              <a:t>lr</a:t>
            </a:r>
            <a:r>
              <a:rPr lang="en-US" dirty="0"/>
              <a:t> into PC to return from function</a:t>
            </a:r>
          </a:p>
          <a:p>
            <a:r>
              <a:rPr lang="en-US" dirty="0"/>
              <a:t>Callee return: restore previously-pushed LR, then jump to LR (POP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r>
              <a:rPr lang="en-US" dirty="0"/>
              <a:t>), or equivalently, pop previously-pushed LR to PC</a:t>
            </a:r>
          </a:p>
          <a:p>
            <a:pPr lvl="1"/>
            <a:r>
              <a:rPr lang="en-US" dirty="0"/>
              <a:t>POP {pc} ≡ 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D8D5-0B95-0457-7B5C-9D0337D6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Coding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69938-6E2B-10D6-858A-98763C5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82D35-1A09-6E6A-B056-F112896EAB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access: first put memory address into register, then load memory content at that address </a:t>
            </a:r>
          </a:p>
          <a:p>
            <a:pPr lvl="1"/>
            <a:r>
              <a:rPr lang="en-US" dirty="0"/>
              <a:t>adr r2, </a:t>
            </a:r>
            <a:r>
              <a:rPr lang="en-US" dirty="0" err="1"/>
              <a:t>mydata</a:t>
            </a:r>
            <a:r>
              <a:rPr lang="en-US" dirty="0"/>
              <a:t>      @Compute address of label </a:t>
            </a:r>
            <a:r>
              <a:rPr lang="en-US" dirty="0" err="1"/>
              <a:t>mydata</a:t>
            </a:r>
            <a:r>
              <a:rPr lang="en-US" dirty="0"/>
              <a:t> using a PC‑relative add and put that address in r2</a:t>
            </a:r>
          </a:p>
          <a:p>
            <a:pPr lvl="1"/>
            <a:r>
              <a:rPr lang="en-US" dirty="0" err="1"/>
              <a:t>ldr</a:t>
            </a:r>
            <a:r>
              <a:rPr lang="en-US" dirty="0"/>
              <a:t> r0,[r2]            @Dereference that address, loading the 32‑bit word stored at </a:t>
            </a:r>
            <a:r>
              <a:rPr lang="en-US" dirty="0" err="1"/>
              <a:t>mydata</a:t>
            </a:r>
            <a:r>
              <a:rPr lang="en-US" dirty="0"/>
              <a:t> into r0; after this, r0 = 123. </a:t>
            </a:r>
          </a:p>
          <a:p>
            <a:pPr lvl="1"/>
            <a:r>
              <a:rPr lang="en-US" dirty="0"/>
              <a:t>bx </a:t>
            </a:r>
            <a:r>
              <a:rPr lang="en-US" dirty="0" err="1"/>
              <a:t>lr</a:t>
            </a:r>
            <a:endParaRPr lang="en-US" dirty="0"/>
          </a:p>
          <a:p>
            <a:pPr lvl="1"/>
            <a:r>
              <a:rPr lang="en-US" dirty="0" err="1"/>
              <a:t>mydata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	.word 123</a:t>
            </a:r>
          </a:p>
          <a:p>
            <a:r>
              <a:rPr lang="en-US" dirty="0"/>
              <a:t>Or</a:t>
            </a:r>
          </a:p>
          <a:p>
            <a:pPr lvl="1"/>
            <a:r>
              <a:rPr lang="en-US" dirty="0" err="1"/>
              <a:t>ldr</a:t>
            </a:r>
            <a:r>
              <a:rPr lang="en-US" dirty="0"/>
              <a:t> r2,=</a:t>
            </a:r>
            <a:r>
              <a:rPr lang="en-US" dirty="0" err="1"/>
              <a:t>mydata</a:t>
            </a:r>
            <a:r>
              <a:rPr lang="en-US" dirty="0"/>
              <a:t> @ pseudo‑instruction that loads absolute address of </a:t>
            </a:r>
            <a:r>
              <a:rPr lang="en-US" dirty="0" err="1"/>
              <a:t>mydata</a:t>
            </a:r>
            <a:r>
              <a:rPr lang="en-US" dirty="0"/>
              <a:t> from a nearby literal pool into r2</a:t>
            </a:r>
          </a:p>
          <a:p>
            <a:pPr lvl="1"/>
            <a:r>
              <a:rPr lang="en-US" dirty="0" err="1"/>
              <a:t>ldr</a:t>
            </a:r>
            <a:r>
              <a:rPr lang="en-US" dirty="0"/>
              <a:t> r0,[r2]</a:t>
            </a:r>
          </a:p>
          <a:p>
            <a:pPr lvl="1"/>
            <a:r>
              <a:rPr lang="en-US" dirty="0"/>
              <a:t>bx </a:t>
            </a:r>
            <a:r>
              <a:rPr lang="en-US" dirty="0" err="1"/>
              <a:t>lr</a:t>
            </a:r>
            <a:endParaRPr lang="en-US" dirty="0"/>
          </a:p>
          <a:p>
            <a:pPr lvl="1"/>
            <a:r>
              <a:rPr lang="en-US" dirty="0" err="1"/>
              <a:t>mydata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	.word 123</a:t>
            </a:r>
          </a:p>
          <a:p>
            <a:r>
              <a:rPr lang="en-US" dirty="0"/>
              <a:t>adr vs. </a:t>
            </a:r>
            <a:r>
              <a:rPr lang="en-US" dirty="0" err="1"/>
              <a:t>ldr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mydata</a:t>
            </a:r>
            <a:r>
              <a:rPr lang="en-US" dirty="0"/>
              <a:t> is in range for adr, both forms will leave r2 holding the same address at run time.</a:t>
            </a:r>
          </a:p>
          <a:p>
            <a:pPr lvl="1"/>
            <a:r>
              <a:rPr lang="en-US" dirty="0"/>
              <a:t>Out‑of‑range labels: adr may fail;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still works.</a:t>
            </a:r>
          </a:p>
        </p:txBody>
      </p:sp>
    </p:spTree>
    <p:extLst>
      <p:ext uri="{BB962C8B-B14F-4D97-AF65-F5344CB8AC3E}">
        <p14:creationId xmlns:p14="http://schemas.microsoft.com/office/powerpoint/2010/main" val="89877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call a subroutine?</a:t>
            </a:r>
          </a:p>
          <a:p>
            <a:r>
              <a:rPr lang="en-US" dirty="0"/>
              <a:t>How to return the control back to the caller?</a:t>
            </a:r>
          </a:p>
          <a:p>
            <a:r>
              <a:rPr lang="en-US" dirty="0"/>
              <a:t>How to pass arguments into a subroutine?</a:t>
            </a:r>
          </a:p>
          <a:p>
            <a:r>
              <a:rPr lang="en-US" dirty="0"/>
              <a:t>How to return a value in a subroutine?</a:t>
            </a:r>
          </a:p>
          <a:p>
            <a:r>
              <a:rPr lang="en-US" dirty="0"/>
              <a:t>How to preserve the running environment for the caller?</a:t>
            </a:r>
          </a:p>
        </p:txBody>
      </p:sp>
    </p:spTree>
    <p:extLst>
      <p:ext uri="{BB962C8B-B14F-4D97-AF65-F5344CB8AC3E}">
        <p14:creationId xmlns:p14="http://schemas.microsoft.com/office/powerpoint/2010/main" val="682337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55029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3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MOV R0,#3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R1,#4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BL  SSQ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R2,R0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B ENDL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SSQ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PROC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R2,R0,R0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R3,R1,R1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ADD R2,R2,R3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R0,R2	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BX LR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ENDP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665284"/>
            <a:ext cx="297068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SSQ(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z = x*x + y*y;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Freeform 9"/>
          <p:cNvSpPr/>
          <p:nvPr/>
        </p:nvSpPr>
        <p:spPr>
          <a:xfrm rot="21318957">
            <a:off x="3417804" y="3241256"/>
            <a:ext cx="3305827" cy="729008"/>
          </a:xfrm>
          <a:custGeom>
            <a:avLst/>
            <a:gdLst>
              <a:gd name="connsiteX0" fmla="*/ 2989089 w 2989089"/>
              <a:gd name="connsiteY0" fmla="*/ 583990 h 591674"/>
              <a:gd name="connsiteX1" fmla="*/ 1452282 w 2989089"/>
              <a:gd name="connsiteY1" fmla="*/ 4 h 591674"/>
              <a:gd name="connsiteX2" fmla="*/ 0 w 2989089"/>
              <a:gd name="connsiteY2" fmla="*/ 591674 h 5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9089" h="591674">
                <a:moveTo>
                  <a:pt x="2989089" y="583990"/>
                </a:moveTo>
                <a:cubicBezTo>
                  <a:pt x="2469776" y="291356"/>
                  <a:pt x="1950463" y="-1277"/>
                  <a:pt x="1452282" y="4"/>
                </a:cubicBezTo>
                <a:cubicBezTo>
                  <a:pt x="954101" y="1285"/>
                  <a:pt x="0" y="591674"/>
                  <a:pt x="0" y="59167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1448633">
            <a:off x="2661517" y="2348360"/>
            <a:ext cx="4953289" cy="1982238"/>
          </a:xfrm>
          <a:custGeom>
            <a:avLst/>
            <a:gdLst>
              <a:gd name="connsiteX0" fmla="*/ 4141694 w 4141694"/>
              <a:gd name="connsiteY0" fmla="*/ 1080338 h 1449172"/>
              <a:gd name="connsiteX1" fmla="*/ 2074689 w 4141694"/>
              <a:gd name="connsiteY1" fmla="*/ 4573 h 1449172"/>
              <a:gd name="connsiteX2" fmla="*/ 0 w 4141694"/>
              <a:gd name="connsiteY2" fmla="*/ 1449172 h 14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1694" h="1449172">
                <a:moveTo>
                  <a:pt x="4141694" y="1080338"/>
                </a:moveTo>
                <a:cubicBezTo>
                  <a:pt x="3453332" y="511719"/>
                  <a:pt x="2764971" y="-56899"/>
                  <a:pt x="2074689" y="4573"/>
                </a:cubicBezTo>
                <a:cubicBezTo>
                  <a:pt x="1384407" y="66045"/>
                  <a:pt x="362430" y="1194318"/>
                  <a:pt x="0" y="1449172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0893" y="2871882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00"/>
                </a:solidFill>
              </a:rPr>
              <a:t>: first argument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8975" y="1928516"/>
            <a:ext cx="22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rgbClr val="0000FF"/>
                </a:solidFill>
              </a:rPr>
              <a:t>: second argument</a:t>
            </a:r>
          </a:p>
        </p:txBody>
      </p:sp>
      <p:sp>
        <p:nvSpPr>
          <p:cNvPr id="14" name="Freeform 13"/>
          <p:cNvSpPr/>
          <p:nvPr/>
        </p:nvSpPr>
        <p:spPr>
          <a:xfrm rot="21293509">
            <a:off x="2273234" y="4954028"/>
            <a:ext cx="4624985" cy="1163699"/>
          </a:xfrm>
          <a:custGeom>
            <a:avLst/>
            <a:gdLst>
              <a:gd name="connsiteX0" fmla="*/ 3949594 w 3949594"/>
              <a:gd name="connsiteY0" fmla="*/ 0 h 1163849"/>
              <a:gd name="connsiteX1" fmla="*/ 2543415 w 3949594"/>
              <a:gd name="connsiteY1" fmla="*/ 1160289 h 1163849"/>
              <a:gd name="connsiteX2" fmla="*/ 0 w 3949594"/>
              <a:gd name="connsiteY2" fmla="*/ 291993 h 11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9594" h="1163849">
                <a:moveTo>
                  <a:pt x="3949594" y="0"/>
                </a:moveTo>
                <a:cubicBezTo>
                  <a:pt x="3575637" y="555812"/>
                  <a:pt x="3201681" y="1111624"/>
                  <a:pt x="2543415" y="1160289"/>
                </a:cubicBezTo>
                <a:cubicBezTo>
                  <a:pt x="1885149" y="1208954"/>
                  <a:pt x="942574" y="750473"/>
                  <a:pt x="0" y="291993"/>
                </a:cubicBezTo>
              </a:path>
            </a:pathLst>
          </a:custGeom>
          <a:noFill/>
          <a:ln w="28575">
            <a:solidFill>
              <a:srgbClr val="FF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77605" y="5621421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FF"/>
                </a:solidFill>
              </a:rPr>
              <a:t>: Return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82567" y="1306147"/>
                <a:ext cx="1108124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567" y="1306147"/>
                <a:ext cx="1108124" cy="377667"/>
              </a:xfrm>
              <a:prstGeom prst="rect">
                <a:avLst/>
              </a:prstGeom>
              <a:blipFill>
                <a:blip r:embed="rId2"/>
                <a:stretch>
                  <a:fillRect l="-2747" r="-1648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38161" y="1277690"/>
            <a:ext cx="204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Square:</a:t>
            </a:r>
          </a:p>
        </p:txBody>
      </p:sp>
    </p:spTree>
    <p:extLst>
      <p:ext uri="{BB962C8B-B14F-4D97-AF65-F5344CB8AC3E}">
        <p14:creationId xmlns:p14="http://schemas.microsoft.com/office/powerpoint/2010/main" val="20890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6A76-CD50-3559-3AEE-C44E77F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E7956-E99D-739E-3C94-1C0E89DE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C45FC-EB05-6566-3F0F-E99A8F69C9EC}"/>
              </a:ext>
            </a:extLst>
          </p:cNvPr>
          <p:cNvSpPr/>
          <p:nvPr/>
        </p:nvSpPr>
        <p:spPr>
          <a:xfrm>
            <a:off x="457200" y="1325125"/>
            <a:ext cx="8458200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; Caller setup (passes x=3, y=4; calls SSQ; uses returned value)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R0, #3        ; Load arg1 x=3 into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R1, #4        ; Load arg2 y=4 into 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BL  SSQ           ; Call SSQ: LR ← return address, PC ← SSQ entry; R0,R1 carry </a:t>
            </a:r>
            <a:r>
              <a:rPr lang="en-US" sz="1400" dirty="0" err="1">
                <a:latin typeface="Consolas" panose="020B0609020204030204" pitchFamily="49" charset="0"/>
              </a:rPr>
              <a:t>x,y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MOV R2, R0        ; Save returned result z from R0 into caller temp R2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   ENDL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Callee (SSQ) computes z = x*x + y*y and returns it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SSQ PROC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MUL R2, R0, R0    ; R2 = R0 * R0 = x*x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MUL R3, R1, R1    ; R3 = R1 * R1 = y*y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ADD R2, R2, R3    ; R2 = (x*x) + (y*y) = 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R0, R2        ; Move result z into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BX  LR            ; Return to caller: branch to address in LR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ENDP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; Register roles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R0: x on entry, z on return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R1: y on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R2: temp for x*x and then z in callee; holds z in caller after MOV R2,R0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R3: temp for y*y in callee</a:t>
            </a:r>
          </a:p>
        </p:txBody>
      </p:sp>
    </p:spTree>
    <p:extLst>
      <p:ext uri="{BB962C8B-B14F-4D97-AF65-F5344CB8AC3E}">
        <p14:creationId xmlns:p14="http://schemas.microsoft.com/office/powerpoint/2010/main" val="7561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SSQ(3,4)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00400" cy="41424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   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B ENDL</a:t>
            </a:r>
          </a:p>
          <a:p>
            <a:pPr>
              <a:buNone/>
            </a:pP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  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10200" y="4114800"/>
            <a:ext cx="80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0674" y="443126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pc = 0x08000128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24328" y="236818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24328" y="267866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0x0800012C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24328" y="30480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24328" y="34290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24328" y="37338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24328" y="48006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24328" y="41148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24328" y="443126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4328" y="5186062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24328" y="5555394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24328" y="1838980"/>
            <a:ext cx="1467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itchFamily="49" charset="0"/>
                <a:cs typeface="Consolas" pitchFamily="49" charset="0"/>
              </a:rPr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83191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17" name="TextBox 16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</p:spTree>
    <p:extLst>
      <p:ext uri="{BB962C8B-B14F-4D97-AF65-F5344CB8AC3E}">
        <p14:creationId xmlns:p14="http://schemas.microsoft.com/office/powerpoint/2010/main" val="391980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13EEEF-4DFD-4F7F-9244-09578A7A852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F21DE2-5E54-4F37-88D3-9878371A1774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79FCFC-7249-4223-812E-12377A78C1FC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21613A-0F36-4B67-88DF-164735C5FF0B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AD005D-946A-48C0-9068-99A03C9855D1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AA74F5-1C32-447C-AC1B-0B93FDA0A1CD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18CFF5-7E83-48FF-ACAC-424FC7A54039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92B245-84E5-49E0-BBCC-7AD505C3F1A2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632DE2-F0AA-4439-9955-07B37E49742B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AEF8FF1-593D-40EB-A909-16EDBA233C81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F2A6E9-E624-4681-9490-B8EAE2CACD1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109AAE-9B57-4E44-8B77-0ECB12D5674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260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3" idx="1"/>
          </p:cNvCxnSpPr>
          <p:nvPr/>
        </p:nvCxnSpPr>
        <p:spPr>
          <a:xfrm flipV="1">
            <a:off x="5638800" y="2888940"/>
            <a:ext cx="589384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D3DFFB-5F97-4AEC-AF29-3139F2EB7DC2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F6B3F1-7E12-4A8D-B11C-6C5D5E31B85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171617-6EC0-4CDD-A807-34EAD5907C08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81C48E-95E7-4F0D-96EE-34A72861621E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02EB96-4108-43EF-935B-46607F7E64C4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9DD116-175D-4BFF-8CB7-99E3C2B5B6BA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289B09-E26A-40BB-A392-BDC41F5CDF24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5819B4-C691-473E-81CE-3E0807A8BF17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A9004F-3712-433A-A09D-F0DD5F5204CC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22B945-85F0-41E0-BAAF-FC4E6BC70F5A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8A918D-4277-450D-B297-07399150F92C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C9D0BD-5161-43C0-B304-5D31C160C459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72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3" idx="1"/>
          </p:cNvCxnSpPr>
          <p:nvPr/>
        </p:nvCxnSpPr>
        <p:spPr>
          <a:xfrm flipV="1"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342F35-6628-453A-9ACD-6EDA226A1DCF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B31DC8-55D0-417D-97E9-B4743D6883F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8A1171-6A69-4A13-8468-C419E2D7DC8F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A5E897-29EE-4008-9451-B8D91C910183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E002A9-3344-4223-B240-12C4A9DC0A00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07C7EC2-CE0F-44E7-A65D-69F945840FA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3362E-9357-4F63-9330-3EEF401CEB5C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7020DB-1479-43AD-8B3B-0FA34EA40C15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5792D4-BE85-4F86-84DD-427088997FB1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96F540-DF71-42A4-BEF4-13103EC67985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C500F0-7927-42C2-9DA1-F802BB37518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27B970-CCF1-4CB8-B616-1C52BDA5A62E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140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0410" y="6105254"/>
            <a:ext cx="3356248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 of the next instruction after the branch is saved into LR.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BC80DB-A2AD-4F63-B67A-E6F0689F8EE7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E95C9B-1387-4D61-A36B-B4C0161D85B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657347-DA13-46B6-BF63-0B5D2D2D18B1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C49258-2A40-4573-BACB-B68655340626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D8AB474-99DF-4FB1-A430-7CCB339D0377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30F94C-DE25-404F-BFF6-D869D047458B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81AA90-1385-4D46-A5F2-AB5F70DE5E42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63E71E-C6A4-4C0B-9DB9-103F0E7EF846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E21D3D-6EE7-4E72-A8AB-F85BB606FD72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9280C3-9103-47D4-BA39-9354562FBF8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E791070-8854-4AEF-8458-59B235FB62B1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8A1B24-BC9B-4BFD-8B6C-FF93154A9776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967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3EBCFC1-7C34-406C-B1AB-B42DF23B061D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9122E5-6EF5-405D-9D62-BD39B8B9DBCD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98C7F9-45D3-4739-BB89-BFA1234ACB24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6CF416-69F4-4D3D-A1FD-B658998C843A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AE3C5B-8F31-44F2-BB87-CC1BBCBE4951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BE3910-2F5E-4A6F-A40A-E5A6BB5E36D9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9545C9-BCBC-472F-892D-37F49D342DB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3DDEF2-A3F8-4189-91C7-5689CBBD3D20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A47EB9-B1CE-4C0A-869C-6145D63A752B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E37A58-A755-4476-9ADF-F86AD9094BC9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E0279A-5FAD-4296-A9CD-3FAD4228E73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3EFD8B-EB8D-4A57-90F4-2C444A56213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27" idx="1"/>
          </p:cNvCxnSpPr>
          <p:nvPr/>
        </p:nvCxnSpPr>
        <p:spPr>
          <a:xfrm>
            <a:off x="5638800" y="3609020"/>
            <a:ext cx="590665" cy="1053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67A031-DF01-4C3B-87C9-47CB6664253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A5465D-EA91-40B8-98C5-A59F286EFC2A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0AEDFE-F25F-4C60-9AA0-31ADF8E0EE35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1E1D31-3CC6-4203-A603-F77E982A8350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7A261F-4CBE-48C2-8A3A-3AE4D092B28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5218CC-7597-45A1-844C-4B7D9F29176C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BA43AD-9E4B-4B6D-BE91-CF32F97A610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CAD858-37CC-4184-8F98-B6FF75AFD5E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6B824E-85B0-4C77-AA82-6637CA1FC35D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E260464-D6C8-4780-9B72-95C525B26537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9E05CE-E9CE-41A9-8334-9E95B879E23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F3FB52-21A6-4045-BE1E-C8E89BCEBE33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3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Register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92184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1550" imgH="4239368" progId="Visio.Drawing.11">
                  <p:embed/>
                </p:oleObj>
              </mc:Choice>
              <mc:Fallback>
                <p:oleObj name="Visio" r:id="rId2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66800" y="5842590"/>
            <a:ext cx="5227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89568" y="5696394"/>
            <a:ext cx="1066800" cy="247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1828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Link Register (LR) holds the return address of a subroutine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The processor copies LR to PC after the program is finished.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486400"/>
            <a:ext cx="106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Link Register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631138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Bank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630783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Registers</a:t>
            </a:r>
          </a:p>
        </p:txBody>
      </p:sp>
    </p:spTree>
    <p:extLst>
      <p:ext uri="{BB962C8B-B14F-4D97-AF65-F5344CB8AC3E}">
        <p14:creationId xmlns:p14="http://schemas.microsoft.com/office/powerpoint/2010/main" val="214981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</p:cNvCxnSpPr>
          <p:nvPr/>
        </p:nvCxnSpPr>
        <p:spPr>
          <a:xfrm>
            <a:off x="5638800" y="3609020"/>
            <a:ext cx="576064" cy="14135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E21C11-975B-4401-B298-77E9659158A5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CB9CDE-A0FD-446D-8A97-5CB79F56DDA2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CE8CE0-06F0-4A46-9849-2ED9C4D423AE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9483A1-4F1F-45CB-81CF-D04760027878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E221502-B2EB-47D8-A732-F74D95B3869C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FB1435-140D-4C88-84C4-DAA433F3DE4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B620544-D968-41CB-975F-60744B26A550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EA8015-2E21-4D6E-9C14-FD683AAFBC82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97396E-3E6E-46E8-8038-03C2AF2C55B6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D49321-BACD-4BE2-97D9-547F95128EC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E9AA9A-6FEC-4EAC-86F3-B0D1B307819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99C393-AC2D-438C-BA92-8FF1CD7637A5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604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16" idx="1"/>
          </p:cNvCxnSpPr>
          <p:nvPr/>
        </p:nvCxnSpPr>
        <p:spPr>
          <a:xfrm>
            <a:off x="5638800" y="3609020"/>
            <a:ext cx="590665" cy="1773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6A06A6-460E-4424-967B-37B0CD43BE3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E654C4A-49AE-4B38-A71C-52B3DDEDA38F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F1FF34-F5FD-4C6B-92CD-AABA675377D5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8EE238-C8BA-44E2-91B2-952D2657DDF8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3BC036-65D6-47D8-B08F-64A766614FA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3BD906-A667-44D8-BD75-3C5D2001537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068BB4-23F5-44E4-9548-FCD6402A7C42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506498-EC03-44C3-A097-F9FA389AFBF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A93A32-0134-4862-8F4B-68BBCEDB937E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475BBE-E649-4ED7-97D1-258B241199C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F22FCB-E6BE-4AF8-AFC0-1D969F050548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8AB541-4509-432B-8397-1445C7F0FBA3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0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48" idx="1"/>
          </p:cNvCxnSpPr>
          <p:nvPr/>
        </p:nvCxnSpPr>
        <p:spPr>
          <a:xfrm>
            <a:off x="5638800" y="3609020"/>
            <a:ext cx="593488" cy="2133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E013FD-9F1D-4D76-B6C4-AF2906ED2464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770BB6-8E58-4BE4-BCE7-1DD8A62A2129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0073C0-5B23-4141-B4E9-F8577A2DFB50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D3CB08-1861-4FEB-96E8-80F62A5ECC42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44FF2F-B465-4D39-9BAC-377A0AEA8BC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9B484-1F3F-436C-8FC9-489BDBEF5C13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622CE6-6981-4F20-962B-44BAF160209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091B43-323D-4850-893C-596903E3DF2D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7519E4-9D7D-4166-B3F3-CB33C13C7A5A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2F77C3-14FD-422B-A9A4-A8E332949ADA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4A7AA3-69AC-40A6-B9DE-379165FEE4F5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C38859C-E370-4D6E-BEFB-4EFF8F37CEA0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642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95700" y="4857605"/>
            <a:ext cx="3320552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Copy LR to PC when returning from a subroutine!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77D086-D74F-4141-B9F0-0BF9622BE59F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84F0AD8-E038-408D-B03A-DB256126A2CB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76AB0D-9FC5-4240-BE25-6B978E69DF3C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44E9D7-48FC-4781-AB2E-C9EC57746AEA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FF7414-701C-4FFA-A488-155D58F0B3D8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CC3EF8-5B80-4D3B-9C2D-DA1F68C4010B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9A5CF-53CC-46FA-8C6A-12EDC1E33866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06C237-EF76-4B27-BDB6-B152EEF4D880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9E1AF3-4BB0-4F42-B6EB-CD8D8E200280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3A4F6B-2A5A-4776-9479-E0139AD7904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93B0EA-DB35-4A27-89D4-043B1DC2C65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A51E73-38F1-4F30-9C07-C78C8C3C7201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46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D36E0E5-DC47-4F77-B80C-7C9D8C5F4510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24D77C-C75B-4425-AD81-B1F846C54040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868763-9105-4D02-B040-F38E007D524F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F34837-3FFF-4210-B087-1C0785670447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5D65B9-A1DD-44B5-8A92-5315A4AB683E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797D66-E6D3-4169-AE2A-14D52929E9DE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E2A5E5-3167-40AC-B925-719AA95B023A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659A7-B1DE-411F-BCC0-9817BBF4061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BC7B96-99C8-4D7F-BB18-348BEC945734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D0CC1E-E4DD-4D9E-89AC-E97BB5D058ED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898C88-32B4-4DCB-A1A9-F1D2C836C15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2C3456-E74D-42F0-BD10-76384CA75BE1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043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5" idx="1"/>
          </p:cNvCxnSpPr>
          <p:nvPr/>
        </p:nvCxnSpPr>
        <p:spPr>
          <a:xfrm>
            <a:off x="5638800" y="3609020"/>
            <a:ext cx="590665" cy="3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780EA1-FDCE-4467-8D65-1407C696091D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0FCF25-8A70-476C-B95E-2361C2C6911E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8ED133-8298-4CA3-91C5-B842C6899A93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9CBA39-3CA6-41A6-911E-070B78C3C7D9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0726E6-C3E3-4CA1-8687-60B2E2506836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192306-6970-4A96-A802-A719ACC3BFC0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009478-7B0A-4BF5-B77C-E6F224DDEE65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7E4B89-2E6C-431E-B71F-D2D74A5D50BF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030B9F-2A4C-4EAA-ACAA-E336D3FCF23A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EA333-13DF-40D9-9BF1-A063E7BA4ADB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8712A1-14C8-4B2A-9E12-995FE67F4F61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22AFBC-0F6A-42E5-B3AA-4DE300497BE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336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r>
              <a:rPr lang="en-US" dirty="0"/>
              <a:t>In the previous example, </a:t>
            </a:r>
          </a:p>
          <a:p>
            <a:pPr lvl="1"/>
            <a:r>
              <a:rPr lang="en-US" dirty="0"/>
              <a:t>PC is incremented by 2 or 4.</a:t>
            </a:r>
          </a:p>
          <a:p>
            <a:pPr lvl="1"/>
            <a:r>
              <a:rPr lang="en-US" dirty="0"/>
              <a:t>The least significant bit of LR is always 0.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Well, I lied!</a:t>
            </a:r>
          </a:p>
        </p:txBody>
      </p:sp>
    </p:spTree>
    <p:extLst>
      <p:ext uri="{BB962C8B-B14F-4D97-AF65-F5344CB8AC3E}">
        <p14:creationId xmlns:p14="http://schemas.microsoft.com/office/powerpoint/2010/main" val="2532744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 is always incremented by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time, 4 bytes are fetched from the instruction memory</a:t>
            </a:r>
          </a:p>
          <a:p>
            <a:pPr lvl="1"/>
            <a:r>
              <a:rPr lang="en-US" dirty="0"/>
              <a:t>It is either two 16-bit instructions or one 32-bit instruction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sz="1700" dirty="0"/>
              <a:t>		If bit [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sz="1700" dirty="0"/>
              <a:t>] =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11101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</a:t>
            </a:r>
            <a:r>
              <a:rPr lang="en-US" sz="1700" dirty="0"/>
              <a:t>, or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en-US" sz="1700" dirty="0"/>
              <a:t>,  then, it is the first half-word 		of a 32-bit instruction. Otherwise, it is a 16-bit instruction.</a:t>
            </a:r>
            <a:endParaRPr lang="en-US" dirty="0"/>
          </a:p>
          <a:p>
            <a:r>
              <a:rPr lang="en-US" dirty="0"/>
              <a:t>The least significant bit of LR is always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/>
              <a:t>for ARM Cortex-M</a:t>
            </a:r>
          </a:p>
          <a:p>
            <a:pPr lvl="1"/>
            <a:r>
              <a:rPr lang="en-US" dirty="0"/>
              <a:t>This bit is used to control the processor mode: </a:t>
            </a:r>
          </a:p>
          <a:p>
            <a:pPr lvl="2"/>
            <a:r>
              <a:rPr lang="en-US" dirty="0"/>
              <a:t>0 = ARM, 1 = THUMB</a:t>
            </a:r>
          </a:p>
          <a:p>
            <a:pPr lvl="1"/>
            <a:r>
              <a:rPr lang="en-US" dirty="0"/>
              <a:t>Cortex-M only supports THUMB.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C10BCB-F227-4415-BEEB-4F435F49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45" y="2514600"/>
            <a:ext cx="7010401" cy="96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014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call a subroutine?</a:t>
            </a:r>
          </a:p>
          <a:p>
            <a:pPr lvl="1"/>
            <a:r>
              <a:rPr lang="en-US" dirty="0"/>
              <a:t>Branch with link: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subroutine</a:t>
            </a:r>
          </a:p>
          <a:p>
            <a:r>
              <a:rPr lang="en-US" dirty="0"/>
              <a:t>How to return the control back to the caller?</a:t>
            </a:r>
          </a:p>
          <a:p>
            <a:pPr lvl="1"/>
            <a:r>
              <a:rPr lang="en-US" dirty="0"/>
              <a:t>Branch and exchange: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</a:p>
          <a:p>
            <a:r>
              <a:rPr lang="en-US" dirty="0"/>
              <a:t>How to pass arguments into a subroutine?</a:t>
            </a:r>
          </a:p>
          <a:p>
            <a:pPr lvl="1"/>
            <a:r>
              <a:rPr lang="en-US" dirty="0"/>
              <a:t>Each 8-, 16- or 32-bit variables is passed via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pPr lvl="1"/>
            <a:r>
              <a:rPr lang="en-US" dirty="0"/>
              <a:t>Extra parameters are passed via stack</a:t>
            </a:r>
          </a:p>
          <a:p>
            <a:r>
              <a:rPr lang="en-US" dirty="0"/>
              <a:t>How to return a value in a subroutine?</a:t>
            </a:r>
          </a:p>
          <a:p>
            <a:pPr lvl="1"/>
            <a:r>
              <a:rPr lang="en-US" dirty="0"/>
              <a:t>Value is returned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  <a:p>
            <a:r>
              <a:rPr lang="en-US" dirty="0"/>
              <a:t>How to preserve the running environment for the caller?</a:t>
            </a:r>
          </a:p>
          <a:p>
            <a:pPr lvl="1"/>
            <a:r>
              <a:rPr lang="en-US" dirty="0"/>
              <a:t>(to be covered)</a:t>
            </a:r>
          </a:p>
        </p:txBody>
      </p:sp>
    </p:spTree>
    <p:extLst>
      <p:ext uri="{BB962C8B-B14F-4D97-AF65-F5344CB8AC3E}">
        <p14:creationId xmlns:p14="http://schemas.microsoft.com/office/powerpoint/2010/main" val="1055677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D106-5672-D2D0-91A6-33EAE72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1870C-5DED-99FC-C81D-AC9E4EC4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B6FC8-0A57-C4F7-A418-87CC97372C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29. Calling a subroutine</a:t>
            </a:r>
          </a:p>
          <a:p>
            <a:pPr lvl="1"/>
            <a:r>
              <a:rPr lang="en-US">
                <a:hlinkClick r:id="rId2"/>
              </a:rPr>
              <a:t>https://www.youtube.com/watch?v=xt2Q9n1Udb4&amp;list=PLRJhV4hUhIymmp5CCeIFPyxbknsdcXCc8&amp;index=29</a:t>
            </a:r>
            <a:r>
              <a:rPr lang="en-US"/>
              <a:t> </a:t>
            </a:r>
          </a:p>
          <a:p>
            <a:r>
              <a:rPr lang="en-US" dirty="0"/>
              <a:t>Lecture 30. Passing Arguments to a Subroutine</a:t>
            </a:r>
          </a:p>
          <a:p>
            <a:pPr lvl="1"/>
            <a:r>
              <a:rPr lang="en-US" dirty="0">
                <a:hlinkClick r:id="rId3"/>
              </a:rPr>
              <a:t>https://www.youtube.com/watch?v=DGKjFKjxAYs&amp;list=PLRJhV4hUhIymmp5CCeIFPyxbknsdcXCc8&amp;index=31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40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a Subroutine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BL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9624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>
                <a:latin typeface="Gill Sans MT (Body)"/>
                <a:cs typeface="Courier New" pitchFamily="49" charset="0"/>
              </a:rPr>
              <a:t>Branch with Link </a:t>
            </a:r>
          </a:p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i="1" dirty="0">
                <a:solidFill>
                  <a:srgbClr val="FF0000"/>
                </a:solidFill>
              </a:rPr>
              <a:t>label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1: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PC + 4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2: PC = label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Notes:</a:t>
            </a:r>
          </a:p>
          <a:p>
            <a:pPr lvl="1"/>
            <a:r>
              <a:rPr lang="en-GB" i="1" dirty="0"/>
              <a:t>label</a:t>
            </a:r>
            <a:r>
              <a:rPr lang="en-GB" dirty="0"/>
              <a:t> is name of subroutine</a:t>
            </a:r>
          </a:p>
          <a:p>
            <a:pPr lvl="1"/>
            <a:r>
              <a:rPr lang="en-GB" dirty="0"/>
              <a:t>Compiler translates label to memory address</a:t>
            </a:r>
          </a:p>
          <a:p>
            <a:pPr lvl="1"/>
            <a:r>
              <a:rPr lang="en-GB" dirty="0">
                <a:cs typeface="Courier New" pitchFamily="49" charset="0"/>
              </a:rPr>
              <a:t>After call, LR</a:t>
            </a:r>
            <a:r>
              <a:rPr lang="en-GB" dirty="0"/>
              <a:t> holds return address (the instruction following the call)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6383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79385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4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from a Subroutine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105400" cy="51871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cs typeface="Courier New" pitchFamily="49" charset="0"/>
              </a:rPr>
              <a:t>Branch and Exchange</a:t>
            </a:r>
          </a:p>
          <a:p>
            <a:pPr>
              <a:buNone/>
            </a:pPr>
            <a:r>
              <a:rPr lang="en-GB" dirty="0">
                <a:solidFill>
                  <a:srgbClr val="0000FF"/>
                </a:solidFill>
                <a:cs typeface="Courier New" pitchFamily="49" charset="0"/>
              </a:rPr>
              <a:t>BX LR</a:t>
            </a:r>
          </a:p>
          <a:p>
            <a:r>
              <a:rPr lang="en-US" dirty="0">
                <a:cs typeface="Courier New" pitchFamily="49" charset="0"/>
              </a:rPr>
              <a:t>Equivalent to </a:t>
            </a:r>
            <a:r>
              <a:rPr lang="en-US" dirty="0">
                <a:solidFill>
                  <a:srgbClr val="0000FF"/>
                </a:solidFill>
                <a:cs typeface="Courier New" pitchFamily="49" charset="0"/>
              </a:rPr>
              <a:t>MOV PC, LR</a:t>
            </a:r>
          </a:p>
          <a:p>
            <a:r>
              <a:rPr lang="en-GB" dirty="0">
                <a:cs typeface="Courier New" pitchFamily="49" charset="0"/>
              </a:rPr>
              <a:t>Sets PC = LR, i.e., set program counter to LR and execute from </a:t>
            </a:r>
            <a:r>
              <a:rPr lang="en-GB">
                <a:cs typeface="Courier New" pitchFamily="49" charset="0"/>
              </a:rPr>
              <a:t>that line.</a:t>
            </a:r>
            <a:endParaRPr lang="en-GB" dirty="0">
              <a:cs typeface="Courier New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0726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80789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1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7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326982" y="3678537"/>
            <a:ext cx="6817018" cy="2777182"/>
            <a:chOff x="2326982" y="3678537"/>
            <a:chExt cx="6817018" cy="2777182"/>
          </a:xfrm>
        </p:grpSpPr>
        <p:sp>
          <p:nvSpPr>
            <p:cNvPr id="28" name="Rectangle 66"/>
            <p:cNvSpPr>
              <a:spLocks noChangeArrowheads="1"/>
            </p:cNvSpPr>
            <p:nvPr/>
          </p:nvSpPr>
          <p:spPr bwMode="auto">
            <a:xfrm>
              <a:off x="6400800" y="4151955"/>
              <a:ext cx="2438400" cy="2303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819400" y="3678537"/>
              <a:ext cx="1676400" cy="655638"/>
              <a:chOff x="2819400" y="3678537"/>
              <a:chExt cx="1676400" cy="655638"/>
            </a:xfrm>
          </p:grpSpPr>
          <p:sp>
            <p:nvSpPr>
              <p:cNvPr id="32" name="AutoShape 49"/>
              <p:cNvSpPr>
                <a:spLocks noChangeArrowheads="1"/>
              </p:cNvSpPr>
              <p:nvPr/>
            </p:nvSpPr>
            <p:spPr bwMode="auto">
              <a:xfrm>
                <a:off x="2819400" y="3678537"/>
                <a:ext cx="495300" cy="655638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 Box 69"/>
              <p:cNvSpPr txBox="1">
                <a:spLocks noChangeArrowheads="1"/>
              </p:cNvSpPr>
              <p:nvPr/>
            </p:nvSpPr>
            <p:spPr bwMode="auto">
              <a:xfrm>
                <a:off x="3200400" y="3807918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Compiler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326982" y="4402187"/>
              <a:ext cx="2245018" cy="79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 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foo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91300" y="4572000"/>
              <a:ext cx="25527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foo  PROC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● ● ●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        ● ● ●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BX   LR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latin typeface="Consolas" panose="020B0609020204030204" pitchFamily="49" charset="0"/>
                </a:rPr>
                <a:t>ENDP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390170" y="1295400"/>
            <a:ext cx="3334230" cy="23267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foo(void)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990600"/>
          </a:xfrm>
        </p:spPr>
        <p:txBody>
          <a:bodyPr/>
          <a:lstStyle/>
          <a:p>
            <a:r>
              <a:rPr lang="en-US" dirty="0"/>
              <a:t>BL and BX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29000" y="4778177"/>
            <a:ext cx="3009900" cy="1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14400" y="4639375"/>
            <a:ext cx="1575139" cy="639280"/>
            <a:chOff x="914400" y="4639375"/>
            <a:chExt cx="1575139" cy="639280"/>
          </a:xfrm>
        </p:grpSpPr>
        <p:sp>
          <p:nvSpPr>
            <p:cNvPr id="21" name="Rectangle 20"/>
            <p:cNvSpPr/>
            <p:nvPr/>
          </p:nvSpPr>
          <p:spPr>
            <a:xfrm>
              <a:off x="914400" y="4909323"/>
              <a:ext cx="94448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PC + 4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0860" y="4639375"/>
              <a:ext cx="43794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PC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808967" y="4824211"/>
              <a:ext cx="680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08967" y="5093989"/>
              <a:ext cx="680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5638800" y="1295400"/>
            <a:ext cx="2438400" cy="23037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1523952"/>
            <a:ext cx="25527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 (void)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● ● ●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  ● ● 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   return;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67000" y="1731935"/>
            <a:ext cx="3048000" cy="10715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00325" y="2595735"/>
            <a:ext cx="3724275" cy="4348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477072">
            <a:off x="3225159" y="1874634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Transfer control to </a:t>
            </a:r>
            <a:r>
              <a:rPr lang="en-US" sz="1400" b="1" dirty="0" err="1">
                <a:solidFill>
                  <a:srgbClr val="FF0000"/>
                </a:solidFill>
              </a:rPr>
              <a:t>callee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179992">
            <a:off x="3185172" y="2500658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Resume suspended caller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3584" y="4079021"/>
            <a:ext cx="15776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LR = PC + 4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foo</a:t>
            </a:r>
          </a:p>
        </p:txBody>
      </p:sp>
    </p:spTree>
    <p:extLst>
      <p:ext uri="{BB962C8B-B14F-4D97-AF65-F5344CB8AC3E}">
        <p14:creationId xmlns:p14="http://schemas.microsoft.com/office/powerpoint/2010/main" val="11260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 and BX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326982" y="3678537"/>
            <a:ext cx="6817018" cy="2777182"/>
            <a:chOff x="2326982" y="3678537"/>
            <a:chExt cx="6817018" cy="2777182"/>
          </a:xfrm>
        </p:grpSpPr>
        <p:sp>
          <p:nvSpPr>
            <p:cNvPr id="267330" name="Rectangle 66"/>
            <p:cNvSpPr>
              <a:spLocks noChangeArrowheads="1"/>
            </p:cNvSpPr>
            <p:nvPr/>
          </p:nvSpPr>
          <p:spPr bwMode="auto">
            <a:xfrm>
              <a:off x="6400800" y="4151955"/>
              <a:ext cx="2438400" cy="2303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819400" y="3678537"/>
              <a:ext cx="1676400" cy="655638"/>
              <a:chOff x="2819400" y="3678537"/>
              <a:chExt cx="1676400" cy="655638"/>
            </a:xfrm>
          </p:grpSpPr>
          <p:sp>
            <p:nvSpPr>
              <p:cNvPr id="267313" name="AutoShape 49"/>
              <p:cNvSpPr>
                <a:spLocks noChangeArrowheads="1"/>
              </p:cNvSpPr>
              <p:nvPr/>
            </p:nvSpPr>
            <p:spPr bwMode="auto">
              <a:xfrm>
                <a:off x="2819400" y="3678537"/>
                <a:ext cx="495300" cy="655638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333" name="Text Box 69"/>
              <p:cNvSpPr txBox="1">
                <a:spLocks noChangeArrowheads="1"/>
              </p:cNvSpPr>
              <p:nvPr/>
            </p:nvSpPr>
            <p:spPr bwMode="auto">
              <a:xfrm>
                <a:off x="3200400" y="3807918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Compiler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326982" y="4402187"/>
              <a:ext cx="2245018" cy="79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 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foo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1300" y="4572000"/>
              <a:ext cx="25527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foo  PROC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● ● ●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        ● ● ●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BX   LR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latin typeface="Consolas" panose="020B0609020204030204" pitchFamily="49" charset="0"/>
                </a:rPr>
                <a:t>ENDP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3429000" y="4778177"/>
            <a:ext cx="3009900" cy="11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67050" y="5093989"/>
            <a:ext cx="3943350" cy="52353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3584" y="4079021"/>
            <a:ext cx="15776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LR = PC + 4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foo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9592" y="5482621"/>
            <a:ext cx="24657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PC = LR =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PC</a:t>
            </a:r>
            <a:r>
              <a:rPr lang="en-US" b="1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old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+ 4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4572000"/>
            <a:ext cx="1879939" cy="706655"/>
            <a:chOff x="609600" y="4572000"/>
            <a:chExt cx="1879939" cy="706655"/>
          </a:xfrm>
        </p:grpSpPr>
        <p:sp>
          <p:nvSpPr>
            <p:cNvPr id="10" name="Rectangle 9"/>
            <p:cNvSpPr/>
            <p:nvPr/>
          </p:nvSpPr>
          <p:spPr>
            <a:xfrm>
              <a:off x="609600" y="4909323"/>
              <a:ext cx="1199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PC</a:t>
              </a:r>
              <a:r>
                <a:rPr lang="en-US" b="1" baseline="-25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old</a:t>
              </a: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+ 4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83155" y="4572000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PC</a:t>
              </a:r>
              <a:r>
                <a:rPr lang="en-US" b="1" baseline="-25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old</a:t>
              </a:r>
              <a:endParaRPr lang="en-US" b="1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808967" y="4824211"/>
              <a:ext cx="68057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08967" y="5093989"/>
              <a:ext cx="68057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390170" y="1295400"/>
            <a:ext cx="3334230" cy="23267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foo(void)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638800" y="1295400"/>
            <a:ext cx="2438400" cy="23037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5000" y="1523952"/>
            <a:ext cx="25527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 (void)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● ● ●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  ● ● 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   return;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67000" y="1731935"/>
            <a:ext cx="3048000" cy="107156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00325" y="2595735"/>
            <a:ext cx="3724275" cy="4348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AB2413-EACD-CF48-9D10-694A2EFD9907}"/>
              </a:ext>
            </a:extLst>
          </p:cNvPr>
          <p:cNvSpPr txBox="1"/>
          <p:nvPr/>
        </p:nvSpPr>
        <p:spPr>
          <a:xfrm rot="20477072">
            <a:off x="3225159" y="1874634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Transfer control to </a:t>
            </a:r>
            <a:r>
              <a:rPr lang="en-US" sz="1400" b="1" dirty="0" err="1">
                <a:solidFill>
                  <a:srgbClr val="FF0000"/>
                </a:solidFill>
              </a:rPr>
              <a:t>callee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E62DD-5C4F-884E-9A49-032F30AB4AB2}"/>
              </a:ext>
            </a:extLst>
          </p:cNvPr>
          <p:cNvSpPr txBox="1"/>
          <p:nvPr/>
        </p:nvSpPr>
        <p:spPr>
          <a:xfrm rot="21179992">
            <a:off x="3185172" y="2500658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Resume suspended caller</a:t>
            </a:r>
          </a:p>
        </p:txBody>
      </p:sp>
    </p:spTree>
    <p:extLst>
      <p:ext uri="{BB962C8B-B14F-4D97-AF65-F5344CB8AC3E}">
        <p14:creationId xmlns:p14="http://schemas.microsoft.com/office/powerpoint/2010/main" val="3016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48442"/>
            <a:ext cx="82296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ARM Architecture Procedure Call Standard (AAPCS) </a:t>
            </a:r>
          </a:p>
          <a:p>
            <a:r>
              <a:rPr lang="en-US" dirty="0"/>
              <a:t>First four registers are used to pass argument values into a subroutine and to return a value from a subroutine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#3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#4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8041" y="29442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7850" y="29718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51" y="3296225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9220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1"/>
            <a:ext cx="693515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2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2063</TotalTime>
  <Words>5376</Words>
  <Application>Microsoft Office PowerPoint</Application>
  <PresentationFormat>On-screen Show (4:3)</PresentationFormat>
  <Paragraphs>1174</Paragraphs>
  <Slides>39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Bookman Old Style (Headings)</vt:lpstr>
      <vt:lpstr>Gill Sans MT (Body)</vt:lpstr>
      <vt:lpstr>Arial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Wingdings</vt:lpstr>
      <vt:lpstr>Wingdings 3</vt:lpstr>
      <vt:lpstr>Origin</vt:lpstr>
      <vt:lpstr>Visio</vt:lpstr>
      <vt:lpstr>Z. Gu</vt:lpstr>
      <vt:lpstr>Overview</vt:lpstr>
      <vt:lpstr>Link Register (LR)</vt:lpstr>
      <vt:lpstr>Call a Subroutine (BL)</vt:lpstr>
      <vt:lpstr>Return from a Subroutine (BX LR)</vt:lpstr>
      <vt:lpstr>BL and BX</vt:lpstr>
      <vt:lpstr>BL and BX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Returning Value</vt:lpstr>
      <vt:lpstr>Callee Saved Registers vs  Caller Saved Registers</vt:lpstr>
      <vt:lpstr>ARM Procedure Call Standard</vt:lpstr>
      <vt:lpstr>Common Coding Patterns</vt:lpstr>
      <vt:lpstr>Common Coding Patterns</vt:lpstr>
      <vt:lpstr>Example: SSQ(3, 4)</vt:lpstr>
      <vt:lpstr>Example: SSQ(3, 4)</vt:lpstr>
      <vt:lpstr>Example: SSQ(3,4)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Realities</vt:lpstr>
      <vt:lpstr>Realities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184</cp:revision>
  <cp:lastPrinted>2018-03-21T12:46:41Z</cp:lastPrinted>
  <dcterms:created xsi:type="dcterms:W3CDTF">2012-11-17T20:04:56Z</dcterms:created>
  <dcterms:modified xsi:type="dcterms:W3CDTF">2025-09-24T01:15:06Z</dcterms:modified>
</cp:coreProperties>
</file>