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9"/>
  </p:notesMasterIdLst>
  <p:sldIdLst>
    <p:sldId id="256" r:id="rId3"/>
    <p:sldId id="285" r:id="rId4"/>
    <p:sldId id="283" r:id="rId5"/>
    <p:sldId id="286" r:id="rId6"/>
    <p:sldId id="284" r:id="rId7"/>
    <p:sldId id="270" r:id="rId8"/>
    <p:sldId id="272" r:id="rId9"/>
    <p:sldId id="271" r:id="rId10"/>
    <p:sldId id="261" r:id="rId11"/>
    <p:sldId id="262" r:id="rId12"/>
    <p:sldId id="263" r:id="rId13"/>
    <p:sldId id="264" r:id="rId14"/>
    <p:sldId id="265" r:id="rId15"/>
    <p:sldId id="269" r:id="rId16"/>
    <p:sldId id="266" r:id="rId17"/>
    <p:sldId id="267" r:id="rId18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/9+OE3u9GaZcwwixVYelmsSWN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FEEFAB-737F-4AB7-A317-106D31963B61}">
  <a:tblStyle styleId="{38FEEFAB-737F-4AB7-A317-106D31963B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customschemas.google.com/relationships/presentationmetadata" Target="metadata"/><Relationship Id="rId3" Type="http://schemas.openxmlformats.org/officeDocument/2006/relationships/slide" Target="slides/slide1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07T05:17:42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25 100 3679 0 0,'-3'-5'361'0'0,"0"0"-1"0"0,0 0 1 0 0,1 0-1 0 0,-1 0 0 0 0,1 0 1 0 0,0-1-1 0 0,1 1 1 0 0,-1-1-1 0 0,1 1 0 0 0,0-1 1 0 0,0 0-1 0 0,1-10 1 0 0,0 14-255 0 0,0 2-83 0 0,0 0 0 0 0,0-1 0 0 0,0 1 0 0 0,0 0 0 0 0,0-1 0 0 0,0 1 0 0 0,1-1 0 0 0,-1 1 0 0 0,0 0 1 0 0,0-1-1 0 0,0 1 0 0 0,0 0 0 0 0,1-1 0 0 0,-1 1 0 0 0,0 0 0 0 0,0-1 0 0 0,1 1 0 0 0,-1 0 0 0 0,0 0 0 0 0,0-1 1 0 0,1 1-1 0 0,-1 0 0 0 0,0 0 0 0 0,1-1 0 0 0,-1 1 0 0 0,0 0 0 0 0,1 0 0 0 0,-1 0 0 0 0,1 0 0 0 0,-1 0 0 0 0,0 0 1 0 0,1-1-1 0 0,3-1 8 0 0,-2 1-20 0 0,-1 1 1 0 0,0-1-1 0 0,1 0 0 0 0,-1 1 0 0 0,1-1 1 0 0,-1 1-1 0 0,1-1 0 0 0,-1 1 1 0 0,1-1-1 0 0,-1 1 0 0 0,3 0 154 0 0,4 1-44 0 0,24 3 20 0 0,-24-3 266 0 0,1 2-294 0 0,29 6-1 0 0,-28-7 224 0 0,-2 1-224 0 0,25 7 6 0 0,-25-8 636 0 0,-1 3-682 0 0,23 16 4 0 0,-23-16 16 0 0,-4 2-12 0 0,7 21-53 0 0,-7-21 330 0 0,0-1-285 0 0,9 20 4 0 0,-8-19 808 0 0,-4-1-813 0 0,4 18 0 0 0,-3-17 14 0 0,-3-5-13 0 0,-3 8 5 0 0,4-7 99 0 0,-5 8 1004 0 0,6-5-1110 0 0,3 17-45 0 0,-3-21-20 0 0,0 1 0 0 0,0 0 0 0 0,0-1 0 0 0,1 1 0 0 0,0-1 0 0 0,-1 1 0 0 0,1 0 0 0 0,2 3 0 0 0,7 19 138 0 0,0 7-72 0 0,-4-13 1 0 0,2 0-54 0 0,5 6 53 0 0,5 9-3 0 0,-11-19-25 0 0,11 15-9 0 0,2-2 45 0 0,-15-18-54 0 0,21 25 95 0 0,13 13 12 0 0,5 2-53 0 0,-35-39-67 0 0,-1-2 38 0 0,0 0-1 0 0,14 12 0 0 0,-12-11 68 0 0,-1-1 167 0 0,1 0 0 0 0,13 10 0 0 0,33 25 727 0 0,-14-12-1148 0 0,-19-16-250 0 0,180 118-478 0 0,554 395 1655 0 0,-584-402-777 0 0,249 190 38 0 0,-37 9-115 0 0,-49-18 42 0 0,169 151-20 0 0,-1-28 57 0 0,173 129 266 0 0,-323-264-177 0 0,-103-85-45 0 0,-88-75 3 0 0,912 754 56 0 0,16-21 123 0 0,-674-549-15 0 0,690 540-188 0 0,-479-333-38 0 0,32 71-67 0 0,-384-343 70 0 0,127 124-3 0 0,-198-185 0 0 0,512 505 290 0 0,-663-645-228 0 0,683 690 708 0 0,239 236 407 0 0,-183-223-1084 0 0,953 839-93 0 0,-1723-1575 0 0 0,1365 1184 0 0 0,-358-319-398 0 0,-417-365 223 0 0,-430-377-1451 0 0,256 151 0 0 0,-352-245-4741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07T05:17:43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15425 11519 0 0,'-26'-3'1382'0'0,"25"-8"-1092"0"0,-2 2-216 0 0,2 7-97 0 0,1 1-1 0 0,-1-1 1 0 0,0 0 0 0 0,1 0-1 0 0,0 1 1 0 0,-1-1 0 0 0,1 0-1 0 0,0 0 1 0 0,0 0 0 0 0,0 0-1 0 0,0 1 1 0 0,1-1 0 0 0,-1 0 0 0 0,0 0-1 0 0,1 0 1 0 0,-1 1 0 0 0,1-1-1 0 0,0 0 1 0 0,-1 0 0 0 0,3-1-1 0 0,17-31-156 0 0,-12 22 168 0 0,2 1 0 0 0,11-12 0 0 0,11-6 41 0 0,51-37-1 0 0,46-21 294 0 0,-52 36 45 0 0,320-231 793 0 0,-266 187-1138 0 0,106-83-22 0 0,-64 47 0 0 0,77-62 245 0 0,12-10 216 0 0,88-66 257 0 0,-174 127-349 0 0,152-126 342 0 0,208-168 785 0 0,-311 253-962 0 0,123-101-133 0 0,745-640 792 0 0,-599 500-736 0 0,239-201 181 0 0,543-453-389 0 0,-435 353-294 0 0,-367 312 26 0 0,976-873 19 0 0,-869 748-62 0 0,-131 118 60 0 0,932-917 2 0 0,-864 792 74 0 0,11-11 176 0 0,720-690 46 0 0,-484 582-214 0 0,42 55-298 0 0,58 23-1503 0 0,-324 257-3206 0 0,-404 249-917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6570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" name="Google Shape;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696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270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814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81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38862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4562475" y="1108075"/>
            <a:ext cx="38862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7-</a:t>
            </a:r>
            <a:fld id="{00000000-1234-1234-1234-123412341234}" type="slidenum">
              <a:rPr lang="en-US" sz="1400" b="1" i="0" u="none" strike="noStrike" cap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gradFill>
            <a:gsLst>
              <a:gs pos="0">
                <a:srgbClr val="558D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" name="Google Shape;1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5437" y="1460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3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1"/>
          </p:nvPr>
        </p:nvSpPr>
        <p:spPr>
          <a:xfrm>
            <a:off x="523875" y="1108075"/>
            <a:ext cx="7924800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ftr" idx="11"/>
          </p:nvPr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25"/>
          <p:cNvSpPr txBox="1"/>
          <p:nvPr/>
        </p:nvSpPr>
        <p:spPr>
          <a:xfrm>
            <a:off x="7837487" y="6208712"/>
            <a:ext cx="1066800" cy="42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Times New Roman"/>
              <a:buNone/>
            </a:pPr>
            <a:r>
              <a:rPr lang="en-US" sz="1400" b="1" i="0" u="none" strike="noStrike" cap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7-</a:t>
            </a:r>
            <a:fld id="{00000000-1234-1234-1234-123412341234}" type="slidenum">
              <a:rPr lang="en-US" sz="1400" b="1" i="0" u="none" strike="noStrike" cap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5"/>
          <p:cNvSpPr txBox="1"/>
          <p:nvPr/>
        </p:nvSpPr>
        <p:spPr>
          <a:xfrm>
            <a:off x="-9525" y="-9525"/>
            <a:ext cx="381000" cy="6858000"/>
          </a:xfrm>
          <a:prstGeom prst="rect">
            <a:avLst/>
          </a:prstGeom>
          <a:gradFill>
            <a:gsLst>
              <a:gs pos="0">
                <a:srgbClr val="558D0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Google Shape;2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5437" y="1460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692150" y="928687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Verdana"/>
              <a:buNone/>
            </a:pPr>
            <a:r>
              <a:rPr lang="en-US" sz="3200" b="0" i="0" u="none" strike="noStrike" cap="none" dirty="0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ECE 319K</a:t>
            </a:r>
            <a:br>
              <a:rPr lang="en-US" sz="3200" b="0" i="0" u="none" strike="noStrike" cap="none" dirty="0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200" b="0" i="0" u="none" strike="noStrike" cap="none" dirty="0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Introduction to Embedded Systems</a:t>
            </a:r>
            <a:endParaRPr dirty="0"/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1344612" y="289718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Lecture 6:</a:t>
            </a:r>
            <a:b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 1 review</a:t>
            </a:r>
            <a:endParaRPr dirty="0"/>
          </a:p>
        </p:txBody>
      </p:sp>
      <p:sp>
        <p:nvSpPr>
          <p:cNvPr id="68" name="Google Shape;68;p1"/>
          <p:cNvSpPr txBox="1"/>
          <p:nvPr/>
        </p:nvSpPr>
        <p:spPr>
          <a:xfrm>
            <a:off x="503237" y="6351587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Verdana"/>
              <a:buNone/>
            </a:pPr>
            <a:r>
              <a:rPr lang="en-US" sz="14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Bard, Gerstlauer, Cuevas, Holt, Telang, Tiwari, Valvano, Yerraballi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15818-96DA-C279-6466-F22CC3154D42}"/>
              </a:ext>
            </a:extLst>
          </p:cNvPr>
          <p:cNvSpPr txBox="1"/>
          <p:nvPr/>
        </p:nvSpPr>
        <p:spPr>
          <a:xfrm>
            <a:off x="1344612" y="4093341"/>
            <a:ext cx="7472801" cy="432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2000"/>
              </a:lnSpc>
              <a:spcBef>
                <a:spcPts val="480"/>
              </a:spcBef>
              <a:buSzPts val="2400"/>
              <a:buFont typeface="Arial"/>
              <a:buChar char="❖"/>
            </a:pPr>
            <a:r>
              <a:rPr lang="en-US" sz="2400" dirty="0"/>
              <a:t>Exam 1: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Thu-Feb 20, 2025  7:00PM  - 8:30PM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title" idx="4294967295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Arith</a:t>
            </a:r>
            <a:r>
              <a:rPr lang="en-US"/>
              <a:t>metic, logical, shift</a:t>
            </a:r>
            <a:endParaRPr/>
          </a:p>
        </p:txBody>
      </p:sp>
      <p:sp>
        <p:nvSpPr>
          <p:cNvPr id="70" name="Google Shape;70;p7"/>
          <p:cNvSpPr txBox="1"/>
          <p:nvPr/>
        </p:nvSpPr>
        <p:spPr>
          <a:xfrm>
            <a:off x="949284" y="1175657"/>
            <a:ext cx="92204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ADDS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SUBS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RSBS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MULS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5804312" y="1278294"/>
            <a:ext cx="922046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LSLS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LSRS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ASRS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3307053" y="1175657"/>
            <a:ext cx="92204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ANDS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ORRS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BICS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EORS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557049" y="3847875"/>
            <a:ext cx="858695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you tell what operands are possible?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ADDS R0,R1,#3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ANDS R0,R1,#3 //not allowed (see handout)</a:t>
            </a:r>
            <a:endParaRPr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MULS R0,R1,#3 //not allowed (see handout)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LSL R0,R1,#3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title" idx="4294967295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Control Operations</a:t>
            </a:r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4294967295"/>
          </p:nvPr>
        </p:nvSpPr>
        <p:spPr>
          <a:xfrm>
            <a:off x="533206" y="914400"/>
            <a:ext cx="8218908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If-then</a:t>
            </a:r>
            <a:endParaRPr dirty="0"/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000"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dirty="0">
                <a:solidFill>
                  <a:srgbClr val="C00000"/>
                </a:solidFill>
              </a:rPr>
              <a:t>If-then-else</a:t>
            </a:r>
            <a:endParaRPr dirty="0"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b="1" dirty="0"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dirty="0">
                <a:solidFill>
                  <a:srgbClr val="7030A0"/>
                </a:solidFill>
              </a:rPr>
              <a:t>Do-while</a:t>
            </a:r>
            <a:endParaRPr dirty="0"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b="1" dirty="0"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dirty="0"/>
              <a:t>While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8"/>
          <p:cNvSpPr txBox="1"/>
          <p:nvPr/>
        </p:nvSpPr>
        <p:spPr>
          <a:xfrm>
            <a:off x="2794089" y="933346"/>
            <a:ext cx="239681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CMP R0,#0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Bxx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Target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Google Shape;81;p8"/>
          <p:cNvSpPr txBox="1"/>
          <p:nvPr/>
        </p:nvSpPr>
        <p:spPr>
          <a:xfrm>
            <a:off x="5880004" y="933346"/>
            <a:ext cx="2948686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CMP R0,#0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</a:t>
            </a:r>
            <a:r>
              <a:rPr lang="en-US" sz="2400" b="1" i="0" u="none" strike="noStrike" cap="none" dirty="0" err="1">
                <a:solidFill>
                  <a:srgbClr val="C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Bxx</a:t>
            </a:r>
            <a:r>
              <a:rPr lang="en-US" sz="2400" b="1" i="0" u="none" strike="noStrike" cap="none" dirty="0">
                <a:solidFill>
                  <a:srgbClr val="C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Yes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No: //not true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//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B   done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Yes: //true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//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done: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2893160" y="3013481"/>
            <a:ext cx="239681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loop: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//body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CMP R0,#0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</a:t>
            </a:r>
            <a:r>
              <a:rPr lang="en-US" sz="2400" b="1" i="0" u="none" strike="noStrike" cap="none" dirty="0" err="1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Bxx</a:t>
            </a:r>
            <a:r>
              <a:rPr lang="en-US" sz="2400" b="1" i="0" u="none" strike="noStrike" cap="none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loop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Google Shape;83;p8"/>
          <p:cNvSpPr txBox="1"/>
          <p:nvPr/>
        </p:nvSpPr>
        <p:spPr>
          <a:xfrm>
            <a:off x="2609744" y="4851865"/>
            <a:ext cx="304907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loop: CMP R0,#0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Bxx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done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//body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B loop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done: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Google Shape;84;p8"/>
          <p:cNvSpPr txBox="1"/>
          <p:nvPr/>
        </p:nvSpPr>
        <p:spPr>
          <a:xfrm>
            <a:off x="5999764" y="4318736"/>
            <a:ext cx="73770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BEQ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BNE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BLO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BLS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BHI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BHS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7078409" y="4318736"/>
            <a:ext cx="73770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BEQ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BNE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BLT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BLE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BGT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BGE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>
            <a:spLocks noGrp="1"/>
          </p:cNvSpPr>
          <p:nvPr>
            <p:ph type="title" idx="4294967295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Verdana"/>
              <a:buNone/>
            </a:pPr>
            <a:r>
              <a:rPr lang="en-US"/>
              <a:t>Special cases</a:t>
            </a:r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4294967295"/>
          </p:nvPr>
        </p:nvSpPr>
        <p:spPr>
          <a:xfrm>
            <a:off x="533206" y="914400"/>
            <a:ext cx="8218908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If-then with bit mask</a:t>
            </a:r>
            <a:endParaRPr dirty="0"/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b="1" dirty="0"/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b="1" dirty="0"/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dirty="0"/>
              <a:t>Do-while with counter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000" b="1" dirty="0"/>
          </a:p>
        </p:txBody>
      </p:sp>
      <p:sp>
        <p:nvSpPr>
          <p:cNvPr id="92" name="Google Shape;92;p9"/>
          <p:cNvSpPr txBox="1"/>
          <p:nvPr/>
        </p:nvSpPr>
        <p:spPr>
          <a:xfrm>
            <a:off x="1357175" y="1600200"/>
            <a:ext cx="258115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MOVS R1,#4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ANDS R0,R1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BEQ  Target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4491832" y="1600200"/>
            <a:ext cx="258115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MOVS R1,#4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ANDS R0,R1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BNE  Target</a:t>
            </a:r>
            <a:endParaRPr dirty="0"/>
          </a:p>
        </p:txBody>
      </p:sp>
      <p:sp>
        <p:nvSpPr>
          <p:cNvPr id="94" name="Google Shape;94;p9"/>
          <p:cNvSpPr txBox="1"/>
          <p:nvPr/>
        </p:nvSpPr>
        <p:spPr>
          <a:xfrm>
            <a:off x="1509574" y="3642360"/>
            <a:ext cx="314370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loop: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//stuff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SUBS R0,#1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BNE  loop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 idx="4294967295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Verdana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4294967295"/>
          </p:nvPr>
        </p:nvSpPr>
        <p:spPr>
          <a:xfrm>
            <a:off x="533206" y="914400"/>
            <a:ext cx="8218908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Base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 sz="2400" b="1" dirty="0"/>
              <a:t>Pointer passed in a register</a:t>
            </a:r>
            <a:endParaRPr sz="2400" b="1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dirty="0"/>
              <a:t>Precision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 b="1" dirty="0"/>
              <a:t>8 bits		n=1 byte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 b="1" dirty="0"/>
              <a:t>16 bits	n=2 bytes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 b="1" dirty="0"/>
              <a:t>32 bits	n=4 bytes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Size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 sz="2400" b="1" dirty="0"/>
              <a:t>Fixed and known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 b="1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Passed in another register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en-US" b="1" dirty="0"/>
              <a:t>Value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 b="1" dirty="0"/>
              <a:t>Character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 b="1" dirty="0"/>
              <a:t>Unsigned integer</a:t>
            </a:r>
            <a:endParaRPr dirty="0"/>
          </a:p>
          <a:p>
            <a:pPr marL="8001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n-US" b="1" dirty="0"/>
              <a:t>Signed integer</a:t>
            </a:r>
            <a:endParaRPr dirty="0"/>
          </a:p>
          <a:p>
            <a:pPr marL="800100" lvl="1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b="1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6817360" y="2296160"/>
            <a:ext cx="1910080" cy="9347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86000" y="69782"/>
                </a:lnTo>
              </a:path>
            </a:pathLst>
          </a:custGeom>
          <a:solidFill>
            <a:schemeClr val="accent6"/>
          </a:solidFill>
          <a:ln w="25400" cap="flat" cmpd="sng">
            <a:solidFill>
              <a:srgbClr val="2020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≤ I &lt; Size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Base+n*I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 idx="4294967295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Verdana"/>
              <a:buNone/>
            </a:pPr>
            <a:r>
              <a:rPr lang="en-US" dirty="0"/>
              <a:t>Pointers (???)</a:t>
            </a:r>
            <a:endParaRPr dirty="0"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4294967295"/>
          </p:nvPr>
        </p:nvSpPr>
        <p:spPr>
          <a:xfrm>
            <a:off x="544092" y="611257"/>
            <a:ext cx="8218908" cy="563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Definition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uint16_t *p1;</a:t>
            </a: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i="0" u="none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Verdana"/>
              </a:rPr>
              <a:t>int32_t *p2;</a:t>
            </a:r>
            <a:endParaRPr sz="2400" b="1" i="0" u="none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dirty="0"/>
              <a:t>Initialization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p1 = &amp;data;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p2 = buffer;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Write access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*p1 = 5;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*p2 = 5;</a:t>
            </a: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p2[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en-US" b="1" dirty="0"/>
              <a:t>Read access</a:t>
            </a: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*p1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*p2;</a:t>
            </a: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p2[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en-US" b="1" dirty="0"/>
              <a:t>Pointer math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p2++;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b="1" i="0" u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6817360" y="2296160"/>
            <a:ext cx="1910080" cy="9347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20000" y="22500"/>
                </a:lnTo>
                <a:lnTo>
                  <a:pt x="-86000" y="69782"/>
                </a:lnTo>
              </a:path>
            </a:pathLst>
          </a:custGeom>
          <a:solidFill>
            <a:schemeClr val="accent6"/>
          </a:solidFill>
          <a:ln w="25400" cap="flat" cmpd="sng">
            <a:solidFill>
              <a:srgbClr val="2020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≤ I &lt; Size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Base+n*I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AF850-BE60-D3D8-E2FB-6485425CA137}"/>
              </a:ext>
            </a:extLst>
          </p:cNvPr>
          <p:cNvSpPr txBox="1"/>
          <p:nvPr/>
        </p:nvSpPr>
        <p:spPr>
          <a:xfrm>
            <a:off x="4370594" y="966113"/>
            <a:ext cx="43568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uint16_t data;</a:t>
            </a:r>
          </a:p>
          <a:p>
            <a:pPr marL="457200" lvl="1">
              <a:buSzPts val="2800"/>
            </a:pP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uint16_t x;</a:t>
            </a:r>
          </a:p>
          <a:p>
            <a: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fr-FR" sz="24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int32_t buffer[100];</a:t>
            </a:r>
          </a:p>
          <a:p>
            <a:pPr marL="457200" lvl="1">
              <a:buSzPts val="2800"/>
            </a:pPr>
            <a:r>
              <a:rPr lang="fr-FR" sz="2400" b="1" i="0" u="none" dirty="0">
                <a:solidFill>
                  <a:schemeClr val="dk1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int32_t y;</a:t>
            </a:r>
          </a:p>
          <a:p>
            <a:pPr marL="457200" lvl="1">
              <a:buSzPts val="2800"/>
            </a:pPr>
            <a:r>
              <a:rPr lang="fr-FR" sz="2400" b="1" dirty="0" err="1">
                <a:solidFill>
                  <a:schemeClr val="dk1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int</a:t>
            </a:r>
            <a:r>
              <a:rPr lang="fr-FR" sz="2400" b="1" dirty="0">
                <a:solidFill>
                  <a:schemeClr val="dk1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i=0;</a:t>
            </a:r>
            <a:endParaRPr lang="fr-FR" sz="2400" b="1" i="0" u="none" dirty="0">
              <a:solidFill>
                <a:schemeClr val="dk1"/>
              </a:solidFill>
              <a:latin typeface="Courier New" panose="02070309020205020404" pitchFamily="49" charset="0"/>
              <a:ea typeface="Verdana"/>
              <a:cs typeface="Courier New" panose="02070309020205020404" pitchFamily="49" charset="0"/>
              <a:sym typeface="Verdana"/>
            </a:endParaRPr>
          </a:p>
          <a:p>
            <a: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lang="fr-FR" sz="2400" b="1" i="0" u="none" dirty="0">
              <a:solidFill>
                <a:schemeClr val="dk1"/>
              </a:solidFill>
              <a:latin typeface="Courier New" panose="02070309020205020404" pitchFamily="49" charset="0"/>
              <a:ea typeface="Verdana"/>
              <a:cs typeface="Courier New" panose="02070309020205020404" pitchFamily="49" charset="0"/>
              <a:sym typeface="Verdana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3368B7-4C6B-5406-1CD1-A0D344E067A6}"/>
              </a:ext>
            </a:extLst>
          </p:cNvPr>
          <p:cNvGrpSpPr/>
          <p:nvPr/>
        </p:nvGrpSpPr>
        <p:grpSpPr>
          <a:xfrm>
            <a:off x="443035" y="432802"/>
            <a:ext cx="7231680" cy="6301440"/>
            <a:chOff x="443035" y="432802"/>
            <a:chExt cx="7231680" cy="630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58CA336-17DC-78E2-DDFA-5E75B39C18CE}"/>
                    </a:ext>
                  </a:extLst>
                </p14:cNvPr>
                <p14:cNvContentPartPr/>
                <p14:nvPr/>
              </p14:nvContentPartPr>
              <p14:xfrm>
                <a:off x="443035" y="432802"/>
                <a:ext cx="7231680" cy="6301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58CA336-17DC-78E2-DDFA-5E75B39C18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6915" y="426682"/>
                  <a:ext cx="7243920" cy="63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1F6BF3-CAF1-D08D-4EBA-AA999B421541}"/>
                    </a:ext>
                  </a:extLst>
                </p14:cNvPr>
                <p14:cNvContentPartPr/>
                <p14:nvPr/>
              </p14:nvContentPartPr>
              <p14:xfrm>
                <a:off x="456355" y="1051282"/>
                <a:ext cx="6474960" cy="5553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1F6BF3-CAF1-D08D-4EBA-AA999B42154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0235" y="1045162"/>
                  <a:ext cx="6487200" cy="556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389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>
            <a:spLocks noGrp="1"/>
          </p:cNvSpPr>
          <p:nvPr>
            <p:ph type="title" idx="4294967295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Verdana"/>
              <a:buNone/>
            </a:pPr>
            <a:r>
              <a:rPr lang="en-US" sz="3200" b="0" i="0" u="none" strike="noStrike" cap="none" dirty="0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Examples</a:t>
            </a:r>
            <a:endParaRPr dirty="0"/>
          </a:p>
        </p:txBody>
      </p:sp>
      <p:sp>
        <p:nvSpPr>
          <p:cNvPr id="107" name="Google Shape;107;p11"/>
          <p:cNvSpPr txBox="1">
            <a:spLocks noGrp="1"/>
          </p:cNvSpPr>
          <p:nvPr>
            <p:ph type="body" idx="4294967295"/>
          </p:nvPr>
        </p:nvSpPr>
        <p:spPr>
          <a:xfrm>
            <a:off x="457200" y="1029250"/>
            <a:ext cx="8229600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n-US" sz="2800" b="1" i="0" u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Simple programs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Clear, set, toggle, swap bits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Check if a bit is high or low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-US" dirty="0">
                <a:solidFill>
                  <a:srgbClr val="000000"/>
                </a:solidFill>
              </a:rPr>
              <a:t>Logic, shift</a:t>
            </a:r>
            <a:endParaRPr b="1" dirty="0">
              <a:solidFill>
                <a:srgbClr val="0000FF"/>
              </a:solidFill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-US" dirty="0">
                <a:solidFill>
                  <a:srgbClr val="000000"/>
                </a:solidFill>
              </a:rPr>
              <a:t>Add, sub, multiply, and divide</a:t>
            </a:r>
            <a:endParaRPr b="1" dirty="0">
              <a:solidFill>
                <a:srgbClr val="0000FF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❑"/>
            </a:pPr>
            <a:r>
              <a:rPr lang="en-US" b="1" dirty="0">
                <a:solidFill>
                  <a:srgbClr val="000000"/>
                </a:solidFill>
              </a:rPr>
              <a:t>Array programs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-US" dirty="0">
                <a:solidFill>
                  <a:srgbClr val="000000"/>
                </a:solidFill>
              </a:rPr>
              <a:t>Min, max, sum, product, difference, average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-US" dirty="0">
                <a:solidFill>
                  <a:srgbClr val="000000"/>
                </a:solidFill>
              </a:rPr>
              <a:t>Search for element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-US" dirty="0">
                <a:solidFill>
                  <a:srgbClr val="000000"/>
                </a:solidFill>
              </a:rPr>
              <a:t>Replace one element with another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-US" dirty="0">
                <a:solidFill>
                  <a:srgbClr val="000000"/>
                </a:solidFill>
              </a:rPr>
              <a:t>Copy from one to another</a:t>
            </a:r>
            <a:endParaRPr dirty="0"/>
          </a:p>
        </p:txBody>
      </p:sp>
      <p:sp>
        <p:nvSpPr>
          <p:cNvPr id="108" name="Google Shape;108;p11"/>
          <p:cNvSpPr txBox="1"/>
          <p:nvPr/>
        </p:nvSpPr>
        <p:spPr>
          <a:xfrm>
            <a:off x="373062" y="6604000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Bard, Erez, Gerstlauer, Valvano, Holt, Yerraballi, Telang, Cuevas, Tiwari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>
            <a:spLocks noGrp="1"/>
          </p:cNvSpPr>
          <p:nvPr>
            <p:ph type="title" idx="4294967295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Strategies</a:t>
            </a:r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body" idx="4294967295"/>
          </p:nvPr>
        </p:nvSpPr>
        <p:spPr>
          <a:xfrm>
            <a:off x="457200" y="914400"/>
            <a:ext cx="8229600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n-US" sz="2800" b="1" i="0" u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Understand the question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are the inputs?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lang="en-US" dirty="0">
                <a:solidFill>
                  <a:srgbClr val="000000"/>
                </a:solidFill>
              </a:rPr>
              <a:t>What is the output?</a:t>
            </a:r>
            <a:endParaRPr b="1" dirty="0">
              <a:solidFill>
                <a:srgbClr val="0000FF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❑"/>
            </a:pPr>
            <a:r>
              <a:rPr lang="en-US" b="1" dirty="0">
                <a:solidFill>
                  <a:srgbClr val="000000"/>
                </a:solidFill>
              </a:rPr>
              <a:t>Design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-US" dirty="0">
                <a:solidFill>
                  <a:srgbClr val="000000"/>
                </a:solidFill>
              </a:rPr>
              <a:t>Understand complexity</a:t>
            </a:r>
          </a:p>
          <a:p>
            <a:pPr marL="1200150" lvl="2" indent="-285750">
              <a:lnSpc>
                <a:spcPct val="90000"/>
              </a:lnSpc>
              <a:spcBef>
                <a:spcPts val="480"/>
              </a:spcBef>
              <a:buClr>
                <a:srgbClr val="000000"/>
              </a:buClr>
              <a:buSzPts val="2400"/>
              <a:buChar char="❖"/>
            </a:pPr>
            <a:r>
              <a:rPr lang="en-US" dirty="0">
                <a:solidFill>
                  <a:srgbClr val="000000"/>
                </a:solidFill>
              </a:rPr>
              <a:t>If-then</a:t>
            </a:r>
          </a:p>
          <a:p>
            <a:pPr marL="1200150" lvl="2" indent="-285750">
              <a:lnSpc>
                <a:spcPct val="90000"/>
              </a:lnSpc>
              <a:spcBef>
                <a:spcPts val="480"/>
              </a:spcBef>
              <a:buClr>
                <a:srgbClr val="000000"/>
              </a:buClr>
              <a:buSzPts val="2400"/>
              <a:buChar char="❖"/>
            </a:pPr>
            <a:r>
              <a:rPr lang="en-US" dirty="0">
                <a:solidFill>
                  <a:srgbClr val="000000"/>
                </a:solidFill>
              </a:rPr>
              <a:t>Single loop</a:t>
            </a:r>
          </a:p>
          <a:p>
            <a:pPr marL="1200150" lvl="2" indent="-285750">
              <a:lnSpc>
                <a:spcPct val="90000"/>
              </a:lnSpc>
              <a:spcBef>
                <a:spcPts val="480"/>
              </a:spcBef>
              <a:buClr>
                <a:srgbClr val="000000"/>
              </a:buClr>
              <a:buSzPts val="2400"/>
              <a:buChar char="❖"/>
            </a:pPr>
            <a:r>
              <a:rPr lang="en-US" dirty="0">
                <a:solidFill>
                  <a:srgbClr val="000000"/>
                </a:solidFill>
              </a:rPr>
              <a:t>Double loop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-US" dirty="0">
                <a:solidFill>
                  <a:srgbClr val="000000"/>
                </a:solidFill>
              </a:rPr>
              <a:t>Pseudo code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❑"/>
            </a:pPr>
            <a:r>
              <a:rPr lang="en-US" b="1" dirty="0">
                <a:solidFill>
                  <a:srgbClr val="000000"/>
                </a:solidFill>
              </a:rPr>
              <a:t>Implementation</a:t>
            </a: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-US" dirty="0">
                <a:solidFill>
                  <a:srgbClr val="000000"/>
                </a:solidFill>
              </a:rPr>
              <a:t>AAPCS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❑"/>
            </a:pPr>
            <a:r>
              <a:rPr lang="en-US" b="1" dirty="0">
                <a:solidFill>
                  <a:srgbClr val="000000"/>
                </a:solidFill>
              </a:rPr>
              <a:t>Debug it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-US" dirty="0">
                <a:solidFill>
                  <a:srgbClr val="000000"/>
                </a:solidFill>
              </a:rPr>
              <a:t>Single step your code in your mind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❖"/>
            </a:pPr>
            <a:r>
              <a:rPr lang="en-US" dirty="0">
                <a:solidFill>
                  <a:srgbClr val="000000"/>
                </a:solidFill>
              </a:rPr>
              <a:t>Do the inputs generate proper outputs?</a:t>
            </a:r>
            <a:endParaRPr dirty="0"/>
          </a:p>
          <a:p>
            <a:pPr marL="742950" lvl="1" indent="-1333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dirty="0"/>
          </a:p>
        </p:txBody>
      </p:sp>
      <p:sp>
        <p:nvSpPr>
          <p:cNvPr id="115" name="Google Shape;115;p12"/>
          <p:cNvSpPr txBox="1"/>
          <p:nvPr/>
        </p:nvSpPr>
        <p:spPr>
          <a:xfrm>
            <a:off x="373062" y="6604000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Bard, Erez, Gerstlauer, Valvano, Holt, Yerraballi, Telang, Cuevas, Tiwari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>
            <a:spLocks noGrp="1"/>
          </p:cNvSpPr>
          <p:nvPr>
            <p:ph type="title" idx="4294967295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body" idx="4294967295"/>
          </p:nvPr>
        </p:nvSpPr>
        <p:spPr>
          <a:xfrm>
            <a:off x="534035" y="846772"/>
            <a:ext cx="8096250" cy="545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 1</a:t>
            </a:r>
            <a:endParaRPr dirty="0"/>
          </a:p>
          <a:p>
            <a:pPr marL="742950" lvl="1" indent="-285750">
              <a:lnSpc>
                <a:spcPct val="92000"/>
              </a:lnSpc>
            </a:pPr>
            <a:r>
              <a:rPr lang="en-US" dirty="0"/>
              <a:t>Exam 1,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Thu-Feb 20, 2025  7:00PM  - 8:30PM</a:t>
            </a:r>
            <a:r>
              <a:rPr lang="en-US" dirty="0"/>
              <a:t>. </a:t>
            </a:r>
            <a:endParaRPr dirty="0"/>
          </a:p>
          <a:p>
            <a:pPr marL="74295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 dirty="0"/>
              <a:t>Closed book, no calculator.</a:t>
            </a:r>
          </a:p>
          <a:p>
            <a:pPr marL="74295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SzPts val="2400"/>
              <a:buChar char="❖"/>
            </a:pPr>
            <a:r>
              <a:rPr lang="en-US" dirty="0"/>
              <a:t>See handout at end of each exam </a:t>
            </a:r>
            <a:endParaRPr dirty="0"/>
          </a:p>
          <a:p>
            <a:pPr marL="742950" lvl="1" indent="-1333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marR="0" lvl="0" indent="-342900" algn="l" rtl="0">
              <a:lnSpc>
                <a:spcPct val="92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Topics</a:t>
            </a:r>
            <a:endParaRPr dirty="0"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Memory access</a:t>
            </a:r>
            <a:endParaRPr dirty="0"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dirty="0"/>
              <a:t>Registers and stack</a:t>
            </a:r>
            <a:endParaRPr dirty="0"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dirty="0"/>
              <a:t>Arithmetic operations</a:t>
            </a:r>
            <a:endParaRPr dirty="0"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dirty="0"/>
              <a:t>Shift operations</a:t>
            </a:r>
            <a:endParaRPr dirty="0"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dirty="0"/>
              <a:t>Logic operations</a:t>
            </a:r>
            <a:endParaRPr dirty="0"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dirty="0"/>
              <a:t>Control structures</a:t>
            </a:r>
            <a:endParaRPr dirty="0"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dirty="0"/>
              <a:t>Functions</a:t>
            </a:r>
            <a:endParaRPr dirty="0"/>
          </a:p>
          <a:p>
            <a:pPr marL="742950" marR="0" lvl="1" indent="-285750" algn="l" rtl="0">
              <a:lnSpc>
                <a:spcPct val="92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dirty="0"/>
              <a:t>Arrays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373062" y="6604000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Bard, Erez, Gerstlauer, Valvano, Holt, Yerraballi, Telang, Cuevas, Tiwari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 idx="4294967295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Exam 1 What to study?</a:t>
            </a:r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4294967295"/>
          </p:nvPr>
        </p:nvSpPr>
        <p:spPr>
          <a:xfrm>
            <a:off x="523874" y="1239520"/>
            <a:ext cx="8000365" cy="520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Labs 1-3</a:t>
            </a:r>
          </a:p>
          <a:p>
            <a:pPr marL="800100" lvl="1" indent="-342900">
              <a:spcBef>
                <a:spcPts val="560"/>
              </a:spcBef>
              <a:buSzPts val="2800"/>
              <a:buFont typeface="Noto Sans Symbols"/>
              <a:buChar char="❑"/>
            </a:pPr>
            <a:r>
              <a:rPr lang="en-US" dirty="0"/>
              <a:t>Arrays in C and assembly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Book chapters 1-3, eBook Chapters 1-3</a:t>
            </a:r>
          </a:p>
          <a:p>
            <a:pPr marL="800100" lvl="1" indent="-342900">
              <a:spcBef>
                <a:spcPts val="560"/>
              </a:spcBef>
              <a:buSzPts val="2800"/>
              <a:buFont typeface="Noto Sans Symbols"/>
              <a:buChar char="❑"/>
            </a:pPr>
            <a:r>
              <a:rPr lang="en-US" dirty="0"/>
              <a:t>See reading assignments for Labs 1-3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en-US" dirty="0"/>
              <a:t>Canvas Quizzes up through 10/4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dirty="0"/>
              <a:t>Old exams</a:t>
            </a:r>
            <a:endParaRPr dirty="0"/>
          </a:p>
          <a:p>
            <a:pPr marL="800100" lvl="1" indent="-342900">
              <a:spcBef>
                <a:spcPts val="560"/>
              </a:spcBef>
              <a:buSzPts val="2800"/>
              <a:buFont typeface="Noto Sans Symbols"/>
              <a:buChar char="❑"/>
            </a:pPr>
            <a:r>
              <a:rPr lang="en-US" dirty="0"/>
              <a:t>Familiarize reference sheet with old exams</a:t>
            </a:r>
          </a:p>
          <a:p>
            <a:pPr marL="1257300" lvl="2" indent="-342900">
              <a:spcBef>
                <a:spcPts val="560"/>
              </a:spcBef>
              <a:buSzPts val="2800"/>
              <a:buFont typeface="Noto Sans Symbols"/>
              <a:buChar char="❑"/>
            </a:pPr>
            <a:r>
              <a:rPr lang="en-US" dirty="0"/>
              <a:t>Instructions, </a:t>
            </a:r>
            <a:r>
              <a:rPr lang="en-US" dirty="0" err="1"/>
              <a:t>pseudops</a:t>
            </a:r>
            <a:r>
              <a:rPr lang="en-US" dirty="0"/>
              <a:t>, I/O registers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dirty="0"/>
              <a:t>AAPCS</a:t>
            </a:r>
          </a:p>
        </p:txBody>
      </p:sp>
      <p:sp>
        <p:nvSpPr>
          <p:cNvPr id="39" name="Google Shape;39;p3"/>
          <p:cNvSpPr txBox="1"/>
          <p:nvPr/>
        </p:nvSpPr>
        <p:spPr>
          <a:xfrm>
            <a:off x="373062" y="6604000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Bard, Erez, Gerstlauer, Valvano, Holt, Yerraballi, Telang, Cuevas, Tiwari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 idx="4294967295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Verdana"/>
              <a:buNone/>
            </a:pPr>
            <a:r>
              <a:rPr lang="en-US" sz="3200" b="0" i="0" u="none" strike="noStrike" cap="none" dirty="0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Exam 1 What not to study?</a:t>
            </a:r>
            <a:endParaRPr dirty="0"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4294967295"/>
          </p:nvPr>
        </p:nvSpPr>
        <p:spPr>
          <a:xfrm>
            <a:off x="523874" y="914399"/>
            <a:ext cx="8331655" cy="663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200" dirty="0">
                <a:highlight>
                  <a:srgbClr val="FF0000"/>
                </a:highlight>
              </a:rPr>
              <a:t>Divide algorithm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200" dirty="0">
                <a:highlight>
                  <a:srgbClr val="FF0000"/>
                </a:highlight>
              </a:rPr>
              <a:t>Stepper motor, solid state relay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200" dirty="0">
                <a:highlight>
                  <a:srgbClr val="FF0000"/>
                </a:highlight>
              </a:rPr>
              <a:t>.macro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200" dirty="0">
                <a:highlight>
                  <a:srgbClr val="FF0000"/>
                </a:highlight>
              </a:rPr>
              <a:t>SysTick, </a:t>
            </a:r>
            <a:r>
              <a:rPr lang="en-US" sz="2200" dirty="0" err="1">
                <a:highlight>
                  <a:srgbClr val="FF0000"/>
                </a:highlight>
              </a:rPr>
              <a:t>TimerG</a:t>
            </a:r>
            <a:r>
              <a:rPr lang="en-US" sz="2200" dirty="0">
                <a:highlight>
                  <a:srgbClr val="FF0000"/>
                </a:highlight>
              </a:rPr>
              <a:t>,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200" dirty="0">
                <a:highlight>
                  <a:srgbClr val="FF0000"/>
                </a:highlight>
              </a:rPr>
              <a:t> no pointers in C</a:t>
            </a:r>
          </a:p>
          <a:p>
            <a:pPr marL="800100" lvl="1" indent="-342900">
              <a:spcBef>
                <a:spcPts val="560"/>
              </a:spcBef>
              <a:buSzPts val="2800"/>
              <a:buFont typeface="Noto Sans Symbols"/>
              <a:buChar char="❑"/>
            </a:pPr>
            <a:r>
              <a:rPr lang="en-US" sz="2200" dirty="0">
                <a:highlight>
                  <a:srgbClr val="00FF00"/>
                </a:highlight>
              </a:rPr>
              <a:t>Yes to pointers in assembly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200" dirty="0" err="1">
                <a:highlight>
                  <a:srgbClr val="FF0000"/>
                </a:highlight>
              </a:rPr>
              <a:t>printf</a:t>
            </a:r>
            <a:endParaRPr lang="en-US" sz="2200" b="0" i="0" u="none" dirty="0">
              <a:solidFill>
                <a:schemeClr val="dk1"/>
              </a:solidFill>
              <a:highlight>
                <a:srgbClr val="FF000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200" dirty="0">
                <a:highlight>
                  <a:srgbClr val="FF0000"/>
                </a:highlight>
              </a:rPr>
              <a:t>LED interface with ULN2003B driver</a:t>
            </a:r>
            <a:endParaRPr sz="2200" dirty="0">
              <a:highlight>
                <a:srgbClr val="FF0000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200" dirty="0">
                <a:highlight>
                  <a:srgbClr val="FF0000"/>
                </a:highlight>
              </a:rPr>
              <a:t>No NZVC bits</a:t>
            </a:r>
          </a:p>
          <a:p>
            <a:pPr marL="800100" lvl="1" indent="-342900">
              <a:spcBef>
                <a:spcPts val="560"/>
              </a:spcBef>
              <a:buSzPts val="2800"/>
              <a:buFont typeface="Noto Sans Symbols"/>
              <a:buChar char="❑"/>
            </a:pPr>
            <a:r>
              <a:rPr lang="en-US" sz="2200" dirty="0">
                <a:highlight>
                  <a:srgbClr val="00FF00"/>
                </a:highlight>
              </a:rPr>
              <a:t>Yes to CMP, ANDS..SUBS followed by </a:t>
            </a:r>
            <a:r>
              <a:rPr lang="en-US" sz="2200" dirty="0" err="1">
                <a:highlight>
                  <a:srgbClr val="00FF00"/>
                </a:highlight>
              </a:rPr>
              <a:t>Bxx</a:t>
            </a:r>
            <a:endParaRPr lang="en-US" sz="2200" dirty="0">
              <a:highlight>
                <a:srgbClr val="00FF00"/>
              </a:highlight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200" dirty="0">
                <a:highlight>
                  <a:srgbClr val="FF0000"/>
                </a:highlight>
              </a:rPr>
              <a:t>.align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200" dirty="0">
                <a:highlight>
                  <a:srgbClr val="FF0000"/>
                </a:highlight>
              </a:rPr>
              <a:t>Structs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200" dirty="0">
                <a:highlight>
                  <a:srgbClr val="FF0000"/>
                </a:highlight>
              </a:rPr>
              <a:t>FSM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373062" y="6604000"/>
            <a:ext cx="6934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rgbClr val="558D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Bard, Erez, Gerstlauer, Valvano, Holt, Yerraballi, Telang, Cuevas, Tiwari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765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 idx="4294967295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Memory Access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4294967295"/>
          </p:nvPr>
        </p:nvSpPr>
        <p:spPr>
          <a:xfrm>
            <a:off x="611128" y="986155"/>
            <a:ext cx="4982845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Signed or Unsigned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8/16/32 bits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i="0" u="none" strike="noStrike" cap="none" dirty="0">
                <a:solidFill>
                  <a:schemeClr val="dk1"/>
                </a:solidFill>
              </a:rPr>
              <a:t> LDRB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dirty="0"/>
              <a:t> LDRSB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i="0" u="none" strike="noStrike" cap="none" dirty="0">
                <a:solidFill>
                  <a:schemeClr val="dk1"/>
                </a:solidFill>
              </a:rPr>
              <a:t> LDRH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dirty="0"/>
              <a:t> LDRSH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i="0" u="none" strike="noStrike" cap="none" dirty="0">
                <a:solidFill>
                  <a:schemeClr val="dk1"/>
                </a:solidFill>
              </a:rPr>
              <a:t> </a:t>
            </a:r>
            <a:r>
              <a:rPr lang="en-US" dirty="0"/>
              <a:t>LDR</a:t>
            </a:r>
            <a:endParaRPr sz="2400" i="0" u="none" strike="noStrike" cap="none" dirty="0">
              <a:solidFill>
                <a:schemeClr val="dk1"/>
              </a:solidFill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4427103" y="2290128"/>
            <a:ext cx="2722880" cy="132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STRB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STRH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405916" y="4430684"/>
            <a:ext cx="721962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the following instructions do?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LDR   R1,[R2]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LDRB  R1,[R2,#2]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LDRSB R1,[R2,R3]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LDR</a:t>
            </a:r>
            <a:r>
              <a:rPr lang="en-US" sz="2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H  R1,[R2,R3]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urier New"/>
              <a:cs typeface="Courier New"/>
              <a:sym typeface="Courier New"/>
            </a:endParaRPr>
          </a:p>
        </p:txBody>
      </p:sp>
      <p:sp>
        <p:nvSpPr>
          <p:cNvPr id="56" name="Google Shape;56;p5"/>
          <p:cNvSpPr txBox="1"/>
          <p:nvPr/>
        </p:nvSpPr>
        <p:spPr>
          <a:xfrm>
            <a:off x="5405120" y="4990009"/>
            <a:ext cx="33329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What is the difference?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LDR R0,=100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MOV R0,#100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 idx="4294967295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Verdana"/>
              <a:buNone/>
            </a:pPr>
            <a:r>
              <a:rPr lang="en-US" sz="3200" b="0" i="0" u="none" strike="noStrike" cap="none" dirty="0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Stack access</a:t>
            </a:r>
            <a:endParaRPr dirty="0"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4294967295"/>
          </p:nvPr>
        </p:nvSpPr>
        <p:spPr>
          <a:xfrm>
            <a:off x="456307" y="975519"/>
            <a:ext cx="7545585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 points to data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da-DK" b="1" i="0" u="none" strike="noStrike" cap="none" dirty="0">
                <a:solidFill>
                  <a:schemeClr val="dk1"/>
                </a:solidFill>
              </a:rPr>
              <a:t>Push</a:t>
            </a:r>
            <a:endParaRPr lang="da-DK" b="1"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da-DK" dirty="0"/>
              <a:t> SP = SP-4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da-DK" sz="2400" i="0" u="none" strike="noStrike" cap="none" dirty="0">
                <a:solidFill>
                  <a:schemeClr val="dk1"/>
                </a:solidFill>
              </a:rPr>
              <a:t> Store at SP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i="0" u="none" strike="noStrike" cap="none" dirty="0">
                <a:solidFill>
                  <a:schemeClr val="dk1"/>
                </a:solidFill>
              </a:rPr>
              <a:t>POP</a:t>
            </a:r>
            <a:endParaRPr b="1"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dirty="0"/>
              <a:t> Read at SP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dirty="0"/>
              <a:t> SP = SP+4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dirty="0"/>
              <a:t>Order of data (one push or pop)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dirty="0"/>
              <a:t> Smaller register number at lower address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dirty="0"/>
              <a:t> Larger register number at higher address</a:t>
            </a:r>
            <a:endParaRPr sz="24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2680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 idx="4294967295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Verdana"/>
              <a:buNone/>
            </a:pPr>
            <a:r>
              <a:rPr lang="en-US" sz="3200" b="0" i="0" u="none" strike="noStrike" cap="none" dirty="0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Activity</a:t>
            </a:r>
            <a:endParaRPr dirty="0"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4294967295"/>
          </p:nvPr>
        </p:nvSpPr>
        <p:spPr>
          <a:xfrm>
            <a:off x="261731" y="975519"/>
            <a:ext cx="7545585" cy="324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dirty="0"/>
              <a:t>Initially, let R0=0, R1=1, R2=2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da-DK" b="1" i="0" u="none" strike="noStrike" cap="none" dirty="0">
                <a:solidFill>
                  <a:schemeClr val="dk1"/>
                </a:solidFill>
              </a:rPr>
              <a:t>Execute </a:t>
            </a:r>
            <a:r>
              <a:rPr lang="da-DK" dirty="0"/>
              <a:t> </a:t>
            </a:r>
            <a:r>
              <a:rPr lang="en-US" b="1" i="0" u="none" strike="noStrike" cap="none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PUSH {R1,R2}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i="0" u="none" strike="noStrike" cap="none" dirty="0">
                <a:solidFill>
                  <a:schemeClr val="dk1"/>
                </a:solidFill>
              </a:rPr>
              <a:t>Draw stack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endParaRPr lang="en-US"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i="0" u="none" strike="noStrike" cap="none" dirty="0">
                <a:solidFill>
                  <a:schemeClr val="dk1"/>
                </a:solidFill>
              </a:rPr>
              <a:t>Execute   </a:t>
            </a:r>
            <a:r>
              <a:rPr lang="en-US" sz="2800" b="1" i="0" u="none" strike="noStrike" cap="none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POP {R0,R1}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i="0" u="none" strike="noStrike" cap="none" dirty="0">
                <a:solidFill>
                  <a:schemeClr val="dk1"/>
                </a:solidFill>
              </a:rPr>
              <a:t>Draw stack</a:t>
            </a:r>
            <a:endParaRPr lang="en-US"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861ED0-C128-7359-4A90-C3E8AFB339A8}"/>
              </a:ext>
            </a:extLst>
          </p:cNvPr>
          <p:cNvSpPr/>
          <p:nvPr/>
        </p:nvSpPr>
        <p:spPr>
          <a:xfrm>
            <a:off x="1630017" y="5718485"/>
            <a:ext cx="844827" cy="32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711114-C7AA-7581-B9B9-ABB2C7C09042}"/>
              </a:ext>
            </a:extLst>
          </p:cNvPr>
          <p:cNvSpPr/>
          <p:nvPr/>
        </p:nvSpPr>
        <p:spPr>
          <a:xfrm>
            <a:off x="1630016" y="6046477"/>
            <a:ext cx="844827" cy="32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10ED08-C148-1303-31D6-193B1B858CA3}"/>
              </a:ext>
            </a:extLst>
          </p:cNvPr>
          <p:cNvSpPr/>
          <p:nvPr/>
        </p:nvSpPr>
        <p:spPr>
          <a:xfrm>
            <a:off x="1630016" y="6374469"/>
            <a:ext cx="844827" cy="32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07C79-C1F0-6B2C-55B4-3BDF57F477E5}"/>
              </a:ext>
            </a:extLst>
          </p:cNvPr>
          <p:cNvSpPr/>
          <p:nvPr/>
        </p:nvSpPr>
        <p:spPr>
          <a:xfrm>
            <a:off x="1630016" y="4743822"/>
            <a:ext cx="844827" cy="327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93FA35-69A6-DCC9-9343-CEED5595BEB7}"/>
              </a:ext>
            </a:extLst>
          </p:cNvPr>
          <p:cNvSpPr/>
          <p:nvPr/>
        </p:nvSpPr>
        <p:spPr>
          <a:xfrm>
            <a:off x="1630015" y="5071814"/>
            <a:ext cx="844827" cy="327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E8F0CE-2DB2-166B-0798-994030949F17}"/>
              </a:ext>
            </a:extLst>
          </p:cNvPr>
          <p:cNvSpPr/>
          <p:nvPr/>
        </p:nvSpPr>
        <p:spPr>
          <a:xfrm>
            <a:off x="1630015" y="5399806"/>
            <a:ext cx="844827" cy="327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013E97-02D5-063C-D937-ABCFDDE5A7BB}"/>
              </a:ext>
            </a:extLst>
          </p:cNvPr>
          <p:cNvSpPr/>
          <p:nvPr/>
        </p:nvSpPr>
        <p:spPr>
          <a:xfrm>
            <a:off x="1172816" y="5764954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94F09-5689-00A1-0B64-A2F6F0D69FE2}"/>
              </a:ext>
            </a:extLst>
          </p:cNvPr>
          <p:cNvSpPr txBox="1"/>
          <p:nvPr/>
        </p:nvSpPr>
        <p:spPr>
          <a:xfrm>
            <a:off x="480637" y="5620871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570D8-836D-962C-6CED-C735641FCD49}"/>
              </a:ext>
            </a:extLst>
          </p:cNvPr>
          <p:cNvSpPr/>
          <p:nvPr/>
        </p:nvSpPr>
        <p:spPr>
          <a:xfrm>
            <a:off x="4326835" y="5718485"/>
            <a:ext cx="844827" cy="32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DDF226-C2E3-4C45-C12C-48A046B4B41F}"/>
              </a:ext>
            </a:extLst>
          </p:cNvPr>
          <p:cNvSpPr/>
          <p:nvPr/>
        </p:nvSpPr>
        <p:spPr>
          <a:xfrm>
            <a:off x="4326834" y="6046477"/>
            <a:ext cx="844827" cy="32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877484-EC68-314B-218F-228D0195BAA0}"/>
              </a:ext>
            </a:extLst>
          </p:cNvPr>
          <p:cNvSpPr/>
          <p:nvPr/>
        </p:nvSpPr>
        <p:spPr>
          <a:xfrm>
            <a:off x="4326834" y="6374469"/>
            <a:ext cx="844827" cy="32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54809A-1542-D63E-AC60-D9DED7786FF1}"/>
              </a:ext>
            </a:extLst>
          </p:cNvPr>
          <p:cNvSpPr/>
          <p:nvPr/>
        </p:nvSpPr>
        <p:spPr>
          <a:xfrm>
            <a:off x="4326834" y="4743822"/>
            <a:ext cx="844827" cy="327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F6494-15A1-FC39-DB93-7CE21BF97167}"/>
              </a:ext>
            </a:extLst>
          </p:cNvPr>
          <p:cNvSpPr/>
          <p:nvPr/>
        </p:nvSpPr>
        <p:spPr>
          <a:xfrm>
            <a:off x="4326833" y="5071814"/>
            <a:ext cx="844827" cy="327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4D8CDA-C737-AD3C-2BA7-D2BCE35B6011}"/>
              </a:ext>
            </a:extLst>
          </p:cNvPr>
          <p:cNvSpPr/>
          <p:nvPr/>
        </p:nvSpPr>
        <p:spPr>
          <a:xfrm>
            <a:off x="4326833" y="5399806"/>
            <a:ext cx="844827" cy="327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806345-59C9-CB9A-4A5C-4D794FE3934B}"/>
              </a:ext>
            </a:extLst>
          </p:cNvPr>
          <p:cNvSpPr/>
          <p:nvPr/>
        </p:nvSpPr>
        <p:spPr>
          <a:xfrm>
            <a:off x="6791739" y="5718485"/>
            <a:ext cx="844827" cy="32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954BE0-9F2A-9666-AE8E-51AF6A3830BA}"/>
              </a:ext>
            </a:extLst>
          </p:cNvPr>
          <p:cNvSpPr/>
          <p:nvPr/>
        </p:nvSpPr>
        <p:spPr>
          <a:xfrm>
            <a:off x="6791738" y="6046477"/>
            <a:ext cx="844827" cy="32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E678CF-9C24-22E1-BEDE-C6B4D66434C8}"/>
              </a:ext>
            </a:extLst>
          </p:cNvPr>
          <p:cNvSpPr/>
          <p:nvPr/>
        </p:nvSpPr>
        <p:spPr>
          <a:xfrm>
            <a:off x="6791738" y="6374469"/>
            <a:ext cx="844827" cy="32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D9BB5-A962-E53B-2380-2C64C6D9617F}"/>
              </a:ext>
            </a:extLst>
          </p:cNvPr>
          <p:cNvSpPr/>
          <p:nvPr/>
        </p:nvSpPr>
        <p:spPr>
          <a:xfrm>
            <a:off x="6791738" y="4743822"/>
            <a:ext cx="844827" cy="327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771EC8-C12F-AF02-8894-D799033074BF}"/>
              </a:ext>
            </a:extLst>
          </p:cNvPr>
          <p:cNvSpPr/>
          <p:nvPr/>
        </p:nvSpPr>
        <p:spPr>
          <a:xfrm>
            <a:off x="6791737" y="5071814"/>
            <a:ext cx="844827" cy="327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D00D0-75C2-E09D-CC22-7627C2E6396F}"/>
              </a:ext>
            </a:extLst>
          </p:cNvPr>
          <p:cNvSpPr/>
          <p:nvPr/>
        </p:nvSpPr>
        <p:spPr>
          <a:xfrm>
            <a:off x="6791737" y="5399806"/>
            <a:ext cx="844827" cy="327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E176E35-6D64-4CB6-1053-B476EF4885F6}"/>
              </a:ext>
            </a:extLst>
          </p:cNvPr>
          <p:cNvSpPr/>
          <p:nvPr/>
        </p:nvSpPr>
        <p:spPr>
          <a:xfrm>
            <a:off x="6470375" y="5771921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C12189-38AE-EBC8-718F-AF3CB3428CC7}"/>
              </a:ext>
            </a:extLst>
          </p:cNvPr>
          <p:cNvSpPr txBox="1"/>
          <p:nvPr/>
        </p:nvSpPr>
        <p:spPr>
          <a:xfrm>
            <a:off x="5778196" y="5627838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B53119-21D2-B695-D8CA-64F4E807806C}"/>
              </a:ext>
            </a:extLst>
          </p:cNvPr>
          <p:cNvSpPr txBox="1"/>
          <p:nvPr/>
        </p:nvSpPr>
        <p:spPr>
          <a:xfrm>
            <a:off x="1336683" y="4188382"/>
            <a:ext cx="7240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Initially            After PUSH          After POP</a:t>
            </a:r>
          </a:p>
        </p:txBody>
      </p:sp>
    </p:spTree>
    <p:extLst>
      <p:ext uri="{BB962C8B-B14F-4D97-AF65-F5344CB8AC3E}">
        <p14:creationId xmlns:p14="http://schemas.microsoft.com/office/powerpoint/2010/main" val="281149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5C9B-F4C5-87CD-A649-FE74C3CF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Instapoll</a:t>
            </a:r>
            <a:r>
              <a:rPr lang="en-US" dirty="0"/>
              <a:t> </a:t>
            </a:r>
            <a:r>
              <a:rPr lang="en-US" dirty="0" err="1"/>
              <a:t>Lec</a:t>
            </a:r>
            <a:r>
              <a:rPr lang="en-US" dirty="0"/>
              <a:t> 6</a:t>
            </a:r>
          </a:p>
        </p:txBody>
      </p:sp>
      <p:sp>
        <p:nvSpPr>
          <p:cNvPr id="3" name="Google Shape;53;p5">
            <a:extLst>
              <a:ext uri="{FF2B5EF4-FFF2-40B4-BE49-F238E27FC236}">
                <a16:creationId xmlns:a16="http://schemas.microsoft.com/office/drawing/2014/main" id="{285AC34F-B0AC-F6D7-E0EE-79FD16DED2EB}"/>
              </a:ext>
            </a:extLst>
          </p:cNvPr>
          <p:cNvSpPr txBox="1">
            <a:spLocks/>
          </p:cNvSpPr>
          <p:nvPr/>
        </p:nvSpPr>
        <p:spPr>
          <a:xfrm>
            <a:off x="261731" y="975519"/>
            <a:ext cx="8882269" cy="324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o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✓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b="1" dirty="0"/>
              <a:t>Initially, let R0=0, R1=1, R2=2, R3=3</a:t>
            </a:r>
            <a:endParaRPr lang="en-US" dirty="0"/>
          </a:p>
          <a:p>
            <a:pPr marL="342900" indent="-342900"/>
            <a:r>
              <a:rPr lang="en-US" b="1" dirty="0"/>
              <a:t>Execute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PUSH {R1,R2}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PUSH {R3,R0}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POP {R0-R3}</a:t>
            </a:r>
          </a:p>
          <a:p>
            <a:pPr marL="342900" indent="-342900"/>
            <a:endParaRPr lang="en-US" b="1" dirty="0"/>
          </a:p>
          <a:p>
            <a:pPr marL="342900" indent="-342900"/>
            <a:r>
              <a:rPr lang="en-US" b="1" dirty="0"/>
              <a:t>What is in register ?</a:t>
            </a:r>
          </a:p>
          <a:p>
            <a:pPr marL="342900" indent="-34290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732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 idx="4294967295"/>
          </p:nvPr>
        </p:nvSpPr>
        <p:spPr>
          <a:xfrm>
            <a:off x="3810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D06"/>
              </a:buClr>
              <a:buSzPts val="1400"/>
              <a:buFont typeface="Verdana"/>
              <a:buNone/>
            </a:pPr>
            <a:r>
              <a:rPr lang="en-US" sz="3200" b="0" i="0" u="none" strike="noStrike" cap="none">
                <a:solidFill>
                  <a:srgbClr val="558D06"/>
                </a:solidFill>
                <a:latin typeface="Verdana"/>
                <a:ea typeface="Verdana"/>
                <a:cs typeface="Verdana"/>
                <a:sym typeface="Verdana"/>
              </a:rPr>
              <a:t>AAPCS, Registers and stack</a:t>
            </a: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294967295"/>
          </p:nvPr>
        </p:nvSpPr>
        <p:spPr>
          <a:xfrm>
            <a:off x="523046" y="853440"/>
            <a:ext cx="8946696" cy="490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 b="1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Save LR before calling another function</a:t>
            </a:r>
            <a:endParaRPr dirty="0"/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b="1" dirty="0"/>
          </a:p>
          <a:p>
            <a:pPr marL="3429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1000"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dirty="0"/>
              <a:t>Input parameters in R0,R1,R2,R3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dirty="0"/>
              <a:t>Output parameter in R0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dirty="0"/>
              <a:t>Balance the stack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PUSH {R4,R5} </a:t>
            </a:r>
            <a:r>
              <a:rPr lang="en-US" b="1" dirty="0"/>
              <a:t>same as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PUSH {R5,R4}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dirty="0"/>
              <a:t>Freely use R0,R1,R2,R3,R12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b="1" dirty="0"/>
              <a:t>Save, use, restore R4-R11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2852730" y="1313596"/>
            <a:ext cx="363215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Fun1: PUSH {R4,LR}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BL   Fun2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POP  {R4,PC}</a:t>
            </a:r>
            <a:endParaRPr dirty="0"/>
          </a:p>
        </p:txBody>
      </p:sp>
      <p:sp>
        <p:nvSpPr>
          <p:cNvPr id="64" name="Google Shape;64;p6"/>
          <p:cNvSpPr txBox="1"/>
          <p:nvPr/>
        </p:nvSpPr>
        <p:spPr>
          <a:xfrm>
            <a:off x="2934010" y="5435728"/>
            <a:ext cx="468599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Fun3: PUSH {R4-R7}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//stuff using R4-R7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POP  {R4-R7}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accent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BX   LR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1012</Words>
  <Application>Microsoft Office PowerPoint</Application>
  <PresentationFormat>On-screen Show (4:3)</PresentationFormat>
  <Paragraphs>261</Paragraphs>
  <Slides>16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Courier New</vt:lpstr>
      <vt:lpstr>Noto Sans Symbols</vt:lpstr>
      <vt:lpstr>Times New Roman</vt:lpstr>
      <vt:lpstr>Verdana</vt:lpstr>
      <vt:lpstr>1_Default Design</vt:lpstr>
      <vt:lpstr>Default Design</vt:lpstr>
      <vt:lpstr>ECE 319K Introduction to Embedded Systems</vt:lpstr>
      <vt:lpstr>Agenda</vt:lpstr>
      <vt:lpstr>Exam 1 What to study?</vt:lpstr>
      <vt:lpstr>Exam 1 What not to study?</vt:lpstr>
      <vt:lpstr>Memory Access</vt:lpstr>
      <vt:lpstr>Stack access</vt:lpstr>
      <vt:lpstr>Activity</vt:lpstr>
      <vt:lpstr>Instapoll Lec 6</vt:lpstr>
      <vt:lpstr>AAPCS, Registers and stack</vt:lpstr>
      <vt:lpstr>Arithmetic, logical, shift</vt:lpstr>
      <vt:lpstr>Control Operations</vt:lpstr>
      <vt:lpstr>Special cases</vt:lpstr>
      <vt:lpstr>Arrays</vt:lpstr>
      <vt:lpstr>Pointers (???)</vt:lpstr>
      <vt:lpstr>Examples</vt:lpstr>
      <vt:lpstr>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319K Introduction to Embedded Systems</dc:title>
  <dc:creator>Valvano, Jonathan W</dc:creator>
  <cp:lastModifiedBy>Lucas Holt</cp:lastModifiedBy>
  <cp:revision>27</cp:revision>
  <dcterms:modified xsi:type="dcterms:W3CDTF">2025-02-14T16:29:17Z</dcterms:modified>
</cp:coreProperties>
</file>