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4"/>
  </p:notesMasterIdLst>
  <p:sldIdLst>
    <p:sldId id="296" r:id="rId2"/>
    <p:sldId id="269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307" r:id="rId11"/>
    <p:sldId id="281" r:id="rId12"/>
    <p:sldId id="282" r:id="rId13"/>
    <p:sldId id="257" r:id="rId14"/>
    <p:sldId id="283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305" r:id="rId32"/>
    <p:sldId id="297" r:id="rId33"/>
    <p:sldId id="271" r:id="rId34"/>
    <p:sldId id="274" r:id="rId35"/>
    <p:sldId id="299" r:id="rId36"/>
    <p:sldId id="300" r:id="rId37"/>
    <p:sldId id="301" r:id="rId38"/>
    <p:sldId id="302" r:id="rId39"/>
    <p:sldId id="303" r:id="rId40"/>
    <p:sldId id="304" r:id="rId41"/>
    <p:sldId id="306" r:id="rId42"/>
    <p:sldId id="308" r:id="rId43"/>
  </p:sldIdLst>
  <p:sldSz cx="12192000" cy="6858000"/>
  <p:notesSz cx="6858000" cy="9144000"/>
  <p:embeddedFontLst>
    <p:embeddedFont>
      <p:font typeface="Helvetica" panose="020B0604020202020204" pitchFamily="34" charset="0"/>
      <p:regular r:id="rId45"/>
      <p:bold r:id="rId46"/>
      <p:italic r:id="rId47"/>
      <p:boldItalic r:id="rId48"/>
    </p:embeddedFont>
    <p:embeddedFont>
      <p:font typeface="Quattrocento Sans" panose="020B0502050000020003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F44D91-C1CF-4E3A-A339-59CF4255D9B8}">
  <a:tblStyle styleId="{07F44D91-C1CF-4E3A-A339-59CF4255D9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34A9A3-C17E-47E0-A1CB-5D3098D547E0}" styleName="Table_1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38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7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658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38edcf2c93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g238edcf2c9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Runtime: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Locating min = O(1)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Fixing heap = ?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Removing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creates a gap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Replacing with one of its children causes lots of gaps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node can we replace with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wont cause any gaps?</a:t>
            </a:r>
            <a:endParaRPr lang="en-GB"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2" name="Google Shape;10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2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is a big idea! (height of all these tree DS correlates w worst case runtimes – we want to design our trees to have reasonably small height!)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Runtime: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Locating min = O(1)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Fixing heap = ?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Removing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creates a gap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Replacing with one of its children causes lots of gaps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node can we replace with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wont cause any gaps?</a:t>
            </a:r>
            <a:endParaRPr lang="en-GB"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3" name="Google Shape;12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38edcf2c9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38edcf2c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aa185bab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3aa185ba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3aa185bab8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23aa185bab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3a6dadd4a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23a6dadd4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3a6dadd4af_1_1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23a6dadd4af_1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3f2df1ca7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f3f2df1ca7_0_6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fast insertions and removals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Completeness forces height to be log(n)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contiguious memory</a:t>
            </a:r>
            <a:endParaRPr/>
          </a:p>
        </p:txBody>
      </p:sp>
      <p:sp>
        <p:nvSpPr>
          <p:cNvPr id="475" name="Google Shape;475;gf3f2df1ca7_0_6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3f2df1ca7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gf3f2df1ca7_0_7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fast insertions and removals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Completeness forces height to be log(n)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contiguious memory</a:t>
            </a:r>
            <a:endParaRPr/>
          </a:p>
        </p:txBody>
      </p:sp>
      <p:sp>
        <p:nvSpPr>
          <p:cNvPr id="569" name="Google Shape;569;gf3f2df1ca7_0_7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3f2df1ca7_0_10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We’ve matched the </a:t>
            </a:r>
            <a:r>
              <a:rPr lang="en-GB" sz="1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asymptotic worst-case </a:t>
            </a:r>
            <a:r>
              <a:rPr lang="en-GB" sz="12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behavior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of AVL trees. 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we’re actually doing better!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constant factors for array accesses are better.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tree can be a constant factor shorter because of stricter height invariants.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In-practice case for add is really good.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heap is simpler to implement. </a:t>
            </a:r>
            <a:endParaRPr lang="en-GB" sz="8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8" name="Google Shape;668;gf3f2df1ca7_0_1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GB" dirty="0"/>
          </a:p>
          <a:p>
            <a:pPr marL="457200" lvl="0" indent="-38766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5"/>
              <a:buChar char="●"/>
            </a:pPr>
            <a:r>
              <a:rPr lang="en-GB" dirty="0"/>
              <a:t>Red-black trees are for maintaining ordered data with frequent updates and searches.</a:t>
            </a:r>
            <a:r>
              <a:rPr lang="en-GB" sz="1200" dirty="0"/>
              <a:t> The really amazing things about heaps over AVL implementations are the constant factors (e.g. 1.2n instead of 2n) and the sweet </a:t>
            </a:r>
            <a:r>
              <a:rPr lang="en-GB" sz="1200" dirty="0" err="1"/>
              <a:t>sweet</a:t>
            </a:r>
            <a:r>
              <a:rPr lang="en-GB" sz="1200" dirty="0"/>
              <a:t> O(1) in-practice `add` time.</a:t>
            </a:r>
          </a:p>
          <a:p>
            <a:pPr marL="457200" lvl="0" indent="-38766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05"/>
              <a:buChar char="●"/>
            </a:pPr>
            <a:r>
              <a:rPr lang="en-GB" sz="1200" dirty="0"/>
              <a:t>The really amazing things about AVL implementations over heaps is that AVL trees are absolutely sorted, and they guarantee worst-case be able to find (contains/get) in O(log(n)) time.</a:t>
            </a:r>
          </a:p>
          <a:p>
            <a:pPr marL="457200" lvl="0" indent="-38766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05"/>
              <a:buChar char="●"/>
            </a:pPr>
            <a:r>
              <a:rPr lang="en-GB" sz="1200" dirty="0"/>
              <a:t>If heaps have to implement methods like contains/get/ (more generally: finding a particular value inside the data structure) – it pretty much just has to loop through the array and incur a worst case O(n) runtime. </a:t>
            </a:r>
          </a:p>
          <a:p>
            <a:pPr marL="457200" lvl="0" indent="-387667" algn="l" rtl="0">
              <a:lnSpc>
                <a:spcPct val="80000"/>
              </a:lnSpc>
              <a:spcBef>
                <a:spcPts val="1400"/>
              </a:spcBef>
              <a:spcAft>
                <a:spcPts val="1000"/>
              </a:spcAft>
              <a:buSzPts val="2505"/>
              <a:buChar char="●"/>
            </a:pPr>
            <a:r>
              <a:rPr lang="en-GB" sz="1200" dirty="0"/>
              <a:t>Heaps are stuck at O(n) runtime and we can’t do anything more clever…. aha, just kidding.. unless…?</a:t>
            </a:r>
          </a:p>
          <a:p>
            <a:pPr lvl="2"/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04604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3a6dadd4af_1_14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23a6dadd4af_1_1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If we insert the elements in decreasing order </a:t>
            </a:r>
            <a:r>
              <a:rPr lang="en-GB" sz="1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we will!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Every node will have to percolate all the way up to the root.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So we really have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operations. QED.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That proof isn’t valid. There’s no guarantee that we’re getting worst case every time!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Proof is right if we just want an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() bound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it’s not clear if it’s tight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Let’s try once more.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Saying the worst case was decreasing order was a good start.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What are the actual running times?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It’s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O(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), where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the </a:t>
            </a:r>
            <a:r>
              <a:rPr lang="en-GB" sz="1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current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height.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tree isn’t height log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at the beginning.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most nodes are inserted in the last two levels of the tree.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most nodes,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O(log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number of operations is at least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n/2 · O(log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= O(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3a6dadd4af_1_5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23a6dadd4af_1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3a6dadd4af_1_7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g23a6dadd4af_1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3a6dadd4af_1_8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g23a6dadd4af_1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3a6dadd4af_1_10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g23a6dadd4af_1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i="1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/2 · 1 + n/4 · 2 + n/8 · 3 + … + 1 · (log</a:t>
            </a:r>
            <a:r>
              <a:rPr lang="en-US" sz="2500" i="1"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3a6dadd4af_1_3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g23a6dadd4af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5a47de9df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125a47de9d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Visual How (min heap, max heap)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48511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38edcf2c93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238edcf2c9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With the current definition we could still have degenerate trees (linear linked lists).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From our BST / AVL intuition, we know that degenerate trees take a long time to traverse from root to leaf, so </a:t>
            </a:r>
            <a:endParaRPr dirty="0"/>
          </a:p>
        </p:txBody>
      </p:sp>
      <p:sp>
        <p:nvSpPr>
          <p:cNvPr id="529" name="Google Shape;5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38edcf2c93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238edcf2c9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428134" y="263276"/>
            <a:ext cx="103344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75239" y="475151"/>
            <a:ext cx="631200" cy="631200"/>
            <a:chOff x="1530939" y="2405329"/>
            <a:chExt cx="631200" cy="631200"/>
          </a:xfrm>
        </p:grpSpPr>
        <p:sp>
          <p:nvSpPr>
            <p:cNvPr id="29" name="Google Shape;29;p3"/>
            <p:cNvSpPr/>
            <p:nvPr/>
          </p:nvSpPr>
          <p:spPr>
            <a:xfrm>
              <a:off x="1530939" y="2405329"/>
              <a:ext cx="631200" cy="6312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1661834" y="2536224"/>
              <a:ext cx="369505" cy="369505"/>
              <a:chOff x="2594050" y="1631825"/>
              <a:chExt cx="439625" cy="4396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86747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Introduction">
  <p:cSld name="2_Custom Layou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8"/>
          <p:cNvCxnSpPr/>
          <p:nvPr/>
        </p:nvCxnSpPr>
        <p:spPr>
          <a:xfrm>
            <a:off x="127669" y="3557888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902775" y="3262680"/>
            <a:ext cx="6504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400"/>
              <a:buFont typeface="Quattrocento Sans"/>
              <a:buNone/>
              <a:defRPr sz="34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743453" y="3050554"/>
            <a:ext cx="898200" cy="897900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321425" y="60960"/>
            <a:ext cx="171900" cy="147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1" name="Google Shape;71;p8"/>
          <p:cNvGrpSpPr/>
          <p:nvPr/>
        </p:nvGrpSpPr>
        <p:grpSpPr>
          <a:xfrm>
            <a:off x="1092976" y="3287056"/>
            <a:ext cx="299911" cy="424768"/>
            <a:chOff x="3979850" y="1598950"/>
            <a:chExt cx="356825" cy="505375"/>
          </a:xfrm>
        </p:grpSpPr>
        <p:sp>
          <p:nvSpPr>
            <p:cNvPr id="72" name="Google Shape;72;p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1902775" y="3931493"/>
            <a:ext cx="65043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vTjg4siRgU197GA1yFNRWUgsPZnvjuyL" TargetMode="External"/><Relationship Id="rId3" Type="http://schemas.openxmlformats.org/officeDocument/2006/relationships/hyperlink" Target="https://www.youtube.com/watch?v=AE5I0xACpZs" TargetMode="External"/><Relationship Id="rId7" Type="http://schemas.openxmlformats.org/officeDocument/2006/relationships/hyperlink" Target="https://www.youtube.com/playlist?list=PL9xmBV_5YoZNsyqgPW-DNwUeT8F8uhWc6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visualhow/videos" TargetMode="External"/><Relationship Id="rId5" Type="http://schemas.openxmlformats.org/officeDocument/2006/relationships/hyperlink" Target="https://www.youtube.com/watch?v=AFPzC2RJOMk" TargetMode="External"/><Relationship Id="rId10" Type="http://schemas.openxmlformats.org/officeDocument/2006/relationships/hyperlink" Target="https://www.youtube.com/watch?v=HqPJF2L5h9U&amp;list=PLDN4rrl48XKpZkf03iYFl-O29szjTrs_O&amp;index=32" TargetMode="External"/><Relationship Id="rId4" Type="http://schemas.openxmlformats.org/officeDocument/2006/relationships/hyperlink" Target="https://www.youtube.com/watch?v=EitnYxinKkw" TargetMode="External"/><Relationship Id="rId9" Type="http://schemas.openxmlformats.org/officeDocument/2006/relationships/hyperlink" Target="https://www.youtube.com/watch?v=MtQL_ll5KhQ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YBFS2YpWNw&amp;list=PLEcoVsAaONjd5n69K84sSmAuvTrTQT_Nl&amp;index=11" TargetMode="External"/><Relationship Id="rId2" Type="http://schemas.openxmlformats.org/officeDocument/2006/relationships/hyperlink" Target="https://www.youtube.com/watch?v=oRzWGbkKXFE&amp;list=PLEcoVsAaONjd5n69K84sSmAuvTrTQT_Nl&amp;index=1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11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Heaps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6937-1695-CEEF-1D75-B6CDF892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Complete Binary Tree or Not?</a:t>
            </a:r>
            <a:endParaRPr lang="en-SE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3EA4C4B-E6CC-6A08-8264-F20CC922E529}"/>
              </a:ext>
            </a:extLst>
          </p:cNvPr>
          <p:cNvSpPr/>
          <p:nvPr/>
        </p:nvSpPr>
        <p:spPr>
          <a:xfrm>
            <a:off x="3834366" y="1473505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1194AD9-D124-AFF0-2F59-A78F86609353}"/>
              </a:ext>
            </a:extLst>
          </p:cNvPr>
          <p:cNvSpPr/>
          <p:nvPr/>
        </p:nvSpPr>
        <p:spPr>
          <a:xfrm>
            <a:off x="3306572" y="1531867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F2725BFE-B957-7385-7C17-F61C06350BFA}"/>
              </a:ext>
            </a:extLst>
          </p:cNvPr>
          <p:cNvSpPr/>
          <p:nvPr/>
        </p:nvSpPr>
        <p:spPr>
          <a:xfrm>
            <a:off x="4514225" y="191998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9ECB5B3A-6578-1C9C-9077-8D69FF2B763C}"/>
              </a:ext>
            </a:extLst>
          </p:cNvPr>
          <p:cNvSpPr/>
          <p:nvPr/>
        </p:nvSpPr>
        <p:spPr>
          <a:xfrm>
            <a:off x="3973351" y="192052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EB11DD9D-7631-1D22-241C-D42BE6AB4637}"/>
              </a:ext>
            </a:extLst>
          </p:cNvPr>
          <p:cNvSpPr/>
          <p:nvPr/>
        </p:nvSpPr>
        <p:spPr>
          <a:xfrm>
            <a:off x="4426131" y="18051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61F3278-4276-5B83-98C1-E3C07CE940B7}"/>
              </a:ext>
            </a:extLst>
          </p:cNvPr>
          <p:cNvSpPr/>
          <p:nvPr/>
        </p:nvSpPr>
        <p:spPr>
          <a:xfrm>
            <a:off x="4426131" y="180510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333F4C9-201F-757B-B183-29803B6C3F64}"/>
              </a:ext>
            </a:extLst>
          </p:cNvPr>
          <p:cNvSpPr/>
          <p:nvPr/>
        </p:nvSpPr>
        <p:spPr>
          <a:xfrm>
            <a:off x="3191516" y="1919989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D4196605-1FCC-5B87-F559-691C3ECAFEE2}"/>
              </a:ext>
            </a:extLst>
          </p:cNvPr>
          <p:cNvSpPr/>
          <p:nvPr/>
        </p:nvSpPr>
        <p:spPr>
          <a:xfrm>
            <a:off x="2650643" y="1920521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29633D59-391C-2DFB-5CE8-6F2E6774BAAD}"/>
              </a:ext>
            </a:extLst>
          </p:cNvPr>
          <p:cNvSpPr/>
          <p:nvPr/>
        </p:nvSpPr>
        <p:spPr>
          <a:xfrm>
            <a:off x="3612414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1E1EC921-A532-BC74-DA4D-AD36A7C60BE8}"/>
              </a:ext>
            </a:extLst>
          </p:cNvPr>
          <p:cNvSpPr/>
          <p:nvPr/>
        </p:nvSpPr>
        <p:spPr>
          <a:xfrm>
            <a:off x="3612415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object 18">
            <a:extLst>
              <a:ext uri="{FF2B5EF4-FFF2-40B4-BE49-F238E27FC236}">
                <a16:creationId xmlns:a16="http://schemas.microsoft.com/office/drawing/2014/main" id="{A0099741-A461-4DD3-3D7A-E06D3CFE6311}"/>
              </a:ext>
            </a:extLst>
          </p:cNvPr>
          <p:cNvSpPr/>
          <p:nvPr/>
        </p:nvSpPr>
        <p:spPr>
          <a:xfrm>
            <a:off x="4952982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object 19">
            <a:extLst>
              <a:ext uri="{FF2B5EF4-FFF2-40B4-BE49-F238E27FC236}">
                <a16:creationId xmlns:a16="http://schemas.microsoft.com/office/drawing/2014/main" id="{27AF6B8D-9EAA-F01E-2775-071B7157D79F}"/>
              </a:ext>
            </a:extLst>
          </p:cNvPr>
          <p:cNvSpPr/>
          <p:nvPr/>
        </p:nvSpPr>
        <p:spPr>
          <a:xfrm>
            <a:off x="4952982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06C541D3-93AA-CE70-AA27-94160C3CC186}"/>
              </a:ext>
            </a:extLst>
          </p:cNvPr>
          <p:cNvSpPr/>
          <p:nvPr/>
        </p:nvSpPr>
        <p:spPr>
          <a:xfrm>
            <a:off x="2540852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A2716AC5-6F15-C528-5542-401BC1974DDF}"/>
              </a:ext>
            </a:extLst>
          </p:cNvPr>
          <p:cNvSpPr/>
          <p:nvPr/>
        </p:nvSpPr>
        <p:spPr>
          <a:xfrm>
            <a:off x="2540852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object 49">
            <a:extLst>
              <a:ext uri="{FF2B5EF4-FFF2-40B4-BE49-F238E27FC236}">
                <a16:creationId xmlns:a16="http://schemas.microsoft.com/office/drawing/2014/main" id="{B534F7B0-37AC-DD14-E3BF-A780CE3556F5}"/>
              </a:ext>
            </a:extLst>
          </p:cNvPr>
          <p:cNvSpPr/>
          <p:nvPr/>
        </p:nvSpPr>
        <p:spPr>
          <a:xfrm>
            <a:off x="3103422" y="180510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bject 50">
            <a:extLst>
              <a:ext uri="{FF2B5EF4-FFF2-40B4-BE49-F238E27FC236}">
                <a16:creationId xmlns:a16="http://schemas.microsoft.com/office/drawing/2014/main" id="{2A4247F3-A76C-8D18-069A-6D6783CD61B5}"/>
              </a:ext>
            </a:extLst>
          </p:cNvPr>
          <p:cNvSpPr/>
          <p:nvPr/>
        </p:nvSpPr>
        <p:spPr>
          <a:xfrm>
            <a:off x="3103423" y="180510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0" name="object 51">
            <a:extLst>
              <a:ext uri="{FF2B5EF4-FFF2-40B4-BE49-F238E27FC236}">
                <a16:creationId xmlns:a16="http://schemas.microsoft.com/office/drawing/2014/main" id="{794D4D1F-34D3-1D79-87A5-3E0B6CF0AE45}"/>
              </a:ext>
            </a:extLst>
          </p:cNvPr>
          <p:cNvSpPr/>
          <p:nvPr/>
        </p:nvSpPr>
        <p:spPr>
          <a:xfrm>
            <a:off x="3746272" y="135862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1" name="object 52">
            <a:extLst>
              <a:ext uri="{FF2B5EF4-FFF2-40B4-BE49-F238E27FC236}">
                <a16:creationId xmlns:a16="http://schemas.microsoft.com/office/drawing/2014/main" id="{AE6CF39E-D906-EAA8-191E-8D6608DC44B9}"/>
              </a:ext>
            </a:extLst>
          </p:cNvPr>
          <p:cNvSpPr/>
          <p:nvPr/>
        </p:nvSpPr>
        <p:spPr>
          <a:xfrm>
            <a:off x="3746273" y="135862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2" name="object 55">
            <a:extLst>
              <a:ext uri="{FF2B5EF4-FFF2-40B4-BE49-F238E27FC236}">
                <a16:creationId xmlns:a16="http://schemas.microsoft.com/office/drawing/2014/main" id="{853DC7BC-9707-4644-B4F0-94DD58B7D2C9}"/>
              </a:ext>
            </a:extLst>
          </p:cNvPr>
          <p:cNvSpPr/>
          <p:nvPr/>
        </p:nvSpPr>
        <p:spPr>
          <a:xfrm>
            <a:off x="3872490" y="225159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3" name="object 56">
            <a:extLst>
              <a:ext uri="{FF2B5EF4-FFF2-40B4-BE49-F238E27FC236}">
                <a16:creationId xmlns:a16="http://schemas.microsoft.com/office/drawing/2014/main" id="{ECBDEDAB-06B9-A90A-066B-2FD1C74826F5}"/>
              </a:ext>
            </a:extLst>
          </p:cNvPr>
          <p:cNvSpPr/>
          <p:nvPr/>
        </p:nvSpPr>
        <p:spPr>
          <a:xfrm>
            <a:off x="3872490" y="225159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4" name="object 4">
            <a:extLst>
              <a:ext uri="{FF2B5EF4-FFF2-40B4-BE49-F238E27FC236}">
                <a16:creationId xmlns:a16="http://schemas.microsoft.com/office/drawing/2014/main" id="{987DFB73-93D0-F5D1-4D07-099C849892D9}"/>
              </a:ext>
            </a:extLst>
          </p:cNvPr>
          <p:cNvSpPr/>
          <p:nvPr/>
        </p:nvSpPr>
        <p:spPr>
          <a:xfrm>
            <a:off x="6649144" y="1499354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BAEEA7C9-9BFF-004E-2C68-DA462DA5D622}"/>
              </a:ext>
            </a:extLst>
          </p:cNvPr>
          <p:cNvSpPr/>
          <p:nvPr/>
        </p:nvSpPr>
        <p:spPr>
          <a:xfrm>
            <a:off x="6121350" y="1557716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6" name="object 7">
            <a:extLst>
              <a:ext uri="{FF2B5EF4-FFF2-40B4-BE49-F238E27FC236}">
                <a16:creationId xmlns:a16="http://schemas.microsoft.com/office/drawing/2014/main" id="{22750836-4E62-4AA9-F4FE-3C9ABECBD057}"/>
              </a:ext>
            </a:extLst>
          </p:cNvPr>
          <p:cNvSpPr/>
          <p:nvPr/>
        </p:nvSpPr>
        <p:spPr>
          <a:xfrm>
            <a:off x="6788129" y="194637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bject 8">
            <a:extLst>
              <a:ext uri="{FF2B5EF4-FFF2-40B4-BE49-F238E27FC236}">
                <a16:creationId xmlns:a16="http://schemas.microsoft.com/office/drawing/2014/main" id="{B6D0E7F9-3143-5915-3AA9-A6BF87F9D1F1}"/>
              </a:ext>
            </a:extLst>
          </p:cNvPr>
          <p:cNvSpPr/>
          <p:nvPr/>
        </p:nvSpPr>
        <p:spPr>
          <a:xfrm>
            <a:off x="7240909" y="18309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8" name="object 9">
            <a:extLst>
              <a:ext uri="{FF2B5EF4-FFF2-40B4-BE49-F238E27FC236}">
                <a16:creationId xmlns:a16="http://schemas.microsoft.com/office/drawing/2014/main" id="{A9F9BA45-AC00-2B2C-BFD9-D6529F93BC1B}"/>
              </a:ext>
            </a:extLst>
          </p:cNvPr>
          <p:cNvSpPr/>
          <p:nvPr/>
        </p:nvSpPr>
        <p:spPr>
          <a:xfrm>
            <a:off x="7240909" y="183095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9" name="object 10">
            <a:extLst>
              <a:ext uri="{FF2B5EF4-FFF2-40B4-BE49-F238E27FC236}">
                <a16:creationId xmlns:a16="http://schemas.microsoft.com/office/drawing/2014/main" id="{787DB121-7F47-D42B-B58B-41B640E49F28}"/>
              </a:ext>
            </a:extLst>
          </p:cNvPr>
          <p:cNvSpPr/>
          <p:nvPr/>
        </p:nvSpPr>
        <p:spPr>
          <a:xfrm>
            <a:off x="6006294" y="194583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bject 11">
            <a:extLst>
              <a:ext uri="{FF2B5EF4-FFF2-40B4-BE49-F238E27FC236}">
                <a16:creationId xmlns:a16="http://schemas.microsoft.com/office/drawing/2014/main" id="{1B9D9ACF-A3A7-BC0C-2870-B6ADE4C34126}"/>
              </a:ext>
            </a:extLst>
          </p:cNvPr>
          <p:cNvSpPr/>
          <p:nvPr/>
        </p:nvSpPr>
        <p:spPr>
          <a:xfrm>
            <a:off x="5465421" y="194637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1" name="object 14">
            <a:extLst>
              <a:ext uri="{FF2B5EF4-FFF2-40B4-BE49-F238E27FC236}">
                <a16:creationId xmlns:a16="http://schemas.microsoft.com/office/drawing/2014/main" id="{A15B3F23-A293-96C7-3E44-1C9CA410127C}"/>
              </a:ext>
            </a:extLst>
          </p:cNvPr>
          <p:cNvSpPr/>
          <p:nvPr/>
        </p:nvSpPr>
        <p:spPr>
          <a:xfrm>
            <a:off x="6427192" y="22774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D1F79BCC-192A-C325-EC83-594601EF26F5}"/>
              </a:ext>
            </a:extLst>
          </p:cNvPr>
          <p:cNvSpPr/>
          <p:nvPr/>
        </p:nvSpPr>
        <p:spPr>
          <a:xfrm>
            <a:off x="6427193" y="22774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B0E4515A-EF33-33FC-7880-F168E97599EE}"/>
              </a:ext>
            </a:extLst>
          </p:cNvPr>
          <p:cNvSpPr/>
          <p:nvPr/>
        </p:nvSpPr>
        <p:spPr>
          <a:xfrm>
            <a:off x="5355630" y="22774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object 23">
            <a:extLst>
              <a:ext uri="{FF2B5EF4-FFF2-40B4-BE49-F238E27FC236}">
                <a16:creationId xmlns:a16="http://schemas.microsoft.com/office/drawing/2014/main" id="{9AB64C41-8FBB-AC13-5EEB-F3D34B30A1E8}"/>
              </a:ext>
            </a:extLst>
          </p:cNvPr>
          <p:cNvSpPr/>
          <p:nvPr/>
        </p:nvSpPr>
        <p:spPr>
          <a:xfrm>
            <a:off x="5355630" y="22774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object 49">
            <a:extLst>
              <a:ext uri="{FF2B5EF4-FFF2-40B4-BE49-F238E27FC236}">
                <a16:creationId xmlns:a16="http://schemas.microsoft.com/office/drawing/2014/main" id="{4EC1F107-6329-29D5-5331-364FC985E011}"/>
              </a:ext>
            </a:extLst>
          </p:cNvPr>
          <p:cNvSpPr/>
          <p:nvPr/>
        </p:nvSpPr>
        <p:spPr>
          <a:xfrm>
            <a:off x="5918200" y="183095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6" name="object 50">
            <a:extLst>
              <a:ext uri="{FF2B5EF4-FFF2-40B4-BE49-F238E27FC236}">
                <a16:creationId xmlns:a16="http://schemas.microsoft.com/office/drawing/2014/main" id="{DD6AD8D7-F40F-C248-56AA-0684DA348461}"/>
              </a:ext>
            </a:extLst>
          </p:cNvPr>
          <p:cNvSpPr/>
          <p:nvPr/>
        </p:nvSpPr>
        <p:spPr>
          <a:xfrm>
            <a:off x="5918201" y="183095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7" name="object 51">
            <a:extLst>
              <a:ext uri="{FF2B5EF4-FFF2-40B4-BE49-F238E27FC236}">
                <a16:creationId xmlns:a16="http://schemas.microsoft.com/office/drawing/2014/main" id="{5D861BC5-8230-08F5-0ED7-45F275CBE7DA}"/>
              </a:ext>
            </a:extLst>
          </p:cNvPr>
          <p:cNvSpPr/>
          <p:nvPr/>
        </p:nvSpPr>
        <p:spPr>
          <a:xfrm>
            <a:off x="6561050" y="138447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object 52">
            <a:extLst>
              <a:ext uri="{FF2B5EF4-FFF2-40B4-BE49-F238E27FC236}">
                <a16:creationId xmlns:a16="http://schemas.microsoft.com/office/drawing/2014/main" id="{98800084-40E2-AF11-CAB6-21F99CDE9DB5}"/>
              </a:ext>
            </a:extLst>
          </p:cNvPr>
          <p:cNvSpPr/>
          <p:nvPr/>
        </p:nvSpPr>
        <p:spPr>
          <a:xfrm>
            <a:off x="6561051" y="138447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9" name="object 55">
            <a:extLst>
              <a:ext uri="{FF2B5EF4-FFF2-40B4-BE49-F238E27FC236}">
                <a16:creationId xmlns:a16="http://schemas.microsoft.com/office/drawing/2014/main" id="{A3BEF117-7AC8-038C-0BE0-4539D7833BB5}"/>
              </a:ext>
            </a:extLst>
          </p:cNvPr>
          <p:cNvSpPr/>
          <p:nvPr/>
        </p:nvSpPr>
        <p:spPr>
          <a:xfrm>
            <a:off x="6687268" y="227743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0" name="object 56">
            <a:extLst>
              <a:ext uri="{FF2B5EF4-FFF2-40B4-BE49-F238E27FC236}">
                <a16:creationId xmlns:a16="http://schemas.microsoft.com/office/drawing/2014/main" id="{02A60F23-383F-1219-8503-7ECA402F08B9}"/>
              </a:ext>
            </a:extLst>
          </p:cNvPr>
          <p:cNvSpPr/>
          <p:nvPr/>
        </p:nvSpPr>
        <p:spPr>
          <a:xfrm>
            <a:off x="6687268" y="227744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FE96DF12-96AE-E1CA-8D59-B8B28981CE4A}"/>
              </a:ext>
            </a:extLst>
          </p:cNvPr>
          <p:cNvSpPr/>
          <p:nvPr/>
        </p:nvSpPr>
        <p:spPr>
          <a:xfrm>
            <a:off x="9020095" y="1519484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A597049C-FA5C-9B39-829C-93FA923EE2B1}"/>
              </a:ext>
            </a:extLst>
          </p:cNvPr>
          <p:cNvSpPr/>
          <p:nvPr/>
        </p:nvSpPr>
        <p:spPr>
          <a:xfrm>
            <a:off x="8492301" y="1577846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3" name="object 8">
            <a:extLst>
              <a:ext uri="{FF2B5EF4-FFF2-40B4-BE49-F238E27FC236}">
                <a16:creationId xmlns:a16="http://schemas.microsoft.com/office/drawing/2014/main" id="{EEFBB1B6-E99C-AC68-69C0-70BF0A601941}"/>
              </a:ext>
            </a:extLst>
          </p:cNvPr>
          <p:cNvSpPr/>
          <p:nvPr/>
        </p:nvSpPr>
        <p:spPr>
          <a:xfrm>
            <a:off x="9611860" y="18510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4" name="object 9">
            <a:extLst>
              <a:ext uri="{FF2B5EF4-FFF2-40B4-BE49-F238E27FC236}">
                <a16:creationId xmlns:a16="http://schemas.microsoft.com/office/drawing/2014/main" id="{E33AF554-739D-A4C5-E344-9D996F94C7F9}"/>
              </a:ext>
            </a:extLst>
          </p:cNvPr>
          <p:cNvSpPr/>
          <p:nvPr/>
        </p:nvSpPr>
        <p:spPr>
          <a:xfrm>
            <a:off x="9611860" y="185108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5" name="object 10">
            <a:extLst>
              <a:ext uri="{FF2B5EF4-FFF2-40B4-BE49-F238E27FC236}">
                <a16:creationId xmlns:a16="http://schemas.microsoft.com/office/drawing/2014/main" id="{B4AB1FB9-9FC0-6A3A-2425-4885B999459F}"/>
              </a:ext>
            </a:extLst>
          </p:cNvPr>
          <p:cNvSpPr/>
          <p:nvPr/>
        </p:nvSpPr>
        <p:spPr>
          <a:xfrm>
            <a:off x="8377245" y="1965968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6" name="object 11">
            <a:extLst>
              <a:ext uri="{FF2B5EF4-FFF2-40B4-BE49-F238E27FC236}">
                <a16:creationId xmlns:a16="http://schemas.microsoft.com/office/drawing/2014/main" id="{248E2C67-D6F5-E6BA-3BCA-CFA44DC21560}"/>
              </a:ext>
            </a:extLst>
          </p:cNvPr>
          <p:cNvSpPr/>
          <p:nvPr/>
        </p:nvSpPr>
        <p:spPr>
          <a:xfrm>
            <a:off x="7836372" y="196650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7" name="object 14">
            <a:extLst>
              <a:ext uri="{FF2B5EF4-FFF2-40B4-BE49-F238E27FC236}">
                <a16:creationId xmlns:a16="http://schemas.microsoft.com/office/drawing/2014/main" id="{DB93A1FF-8EE3-A573-D014-66F8D5D80E18}"/>
              </a:ext>
            </a:extLst>
          </p:cNvPr>
          <p:cNvSpPr/>
          <p:nvPr/>
        </p:nvSpPr>
        <p:spPr>
          <a:xfrm>
            <a:off x="8798143" y="22975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8" name="object 15">
            <a:extLst>
              <a:ext uri="{FF2B5EF4-FFF2-40B4-BE49-F238E27FC236}">
                <a16:creationId xmlns:a16="http://schemas.microsoft.com/office/drawing/2014/main" id="{582C972A-7EAA-CD58-B975-0F0049323B05}"/>
              </a:ext>
            </a:extLst>
          </p:cNvPr>
          <p:cNvSpPr/>
          <p:nvPr/>
        </p:nvSpPr>
        <p:spPr>
          <a:xfrm>
            <a:off x="8798144" y="22975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9" name="object 22">
            <a:extLst>
              <a:ext uri="{FF2B5EF4-FFF2-40B4-BE49-F238E27FC236}">
                <a16:creationId xmlns:a16="http://schemas.microsoft.com/office/drawing/2014/main" id="{7147858F-6811-5A0A-8322-B34C155B53D8}"/>
              </a:ext>
            </a:extLst>
          </p:cNvPr>
          <p:cNvSpPr/>
          <p:nvPr/>
        </p:nvSpPr>
        <p:spPr>
          <a:xfrm>
            <a:off x="7726581" y="229756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0" name="object 23">
            <a:extLst>
              <a:ext uri="{FF2B5EF4-FFF2-40B4-BE49-F238E27FC236}">
                <a16:creationId xmlns:a16="http://schemas.microsoft.com/office/drawing/2014/main" id="{EE71FE6D-8685-5AD1-DEBB-DD6AB7C9773E}"/>
              </a:ext>
            </a:extLst>
          </p:cNvPr>
          <p:cNvSpPr/>
          <p:nvPr/>
        </p:nvSpPr>
        <p:spPr>
          <a:xfrm>
            <a:off x="7726581" y="229757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1" name="object 49">
            <a:extLst>
              <a:ext uri="{FF2B5EF4-FFF2-40B4-BE49-F238E27FC236}">
                <a16:creationId xmlns:a16="http://schemas.microsoft.com/office/drawing/2014/main" id="{9C8DD223-6970-BA9B-55BF-7A68D55FE690}"/>
              </a:ext>
            </a:extLst>
          </p:cNvPr>
          <p:cNvSpPr/>
          <p:nvPr/>
        </p:nvSpPr>
        <p:spPr>
          <a:xfrm>
            <a:off x="8289151" y="185108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2" name="object 50">
            <a:extLst>
              <a:ext uri="{FF2B5EF4-FFF2-40B4-BE49-F238E27FC236}">
                <a16:creationId xmlns:a16="http://schemas.microsoft.com/office/drawing/2014/main" id="{C17A4662-CD96-24E6-4E54-45CE615D66AE}"/>
              </a:ext>
            </a:extLst>
          </p:cNvPr>
          <p:cNvSpPr/>
          <p:nvPr/>
        </p:nvSpPr>
        <p:spPr>
          <a:xfrm>
            <a:off x="8289152" y="185108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3" name="object 51">
            <a:extLst>
              <a:ext uri="{FF2B5EF4-FFF2-40B4-BE49-F238E27FC236}">
                <a16:creationId xmlns:a16="http://schemas.microsoft.com/office/drawing/2014/main" id="{7C7659DD-39AF-1DA3-D77B-98E2BA172745}"/>
              </a:ext>
            </a:extLst>
          </p:cNvPr>
          <p:cNvSpPr/>
          <p:nvPr/>
        </p:nvSpPr>
        <p:spPr>
          <a:xfrm>
            <a:off x="8932001" y="140460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4" name="object 52">
            <a:extLst>
              <a:ext uri="{FF2B5EF4-FFF2-40B4-BE49-F238E27FC236}">
                <a16:creationId xmlns:a16="http://schemas.microsoft.com/office/drawing/2014/main" id="{946132DA-B495-56A0-A142-C92EB5A3849A}"/>
              </a:ext>
            </a:extLst>
          </p:cNvPr>
          <p:cNvSpPr/>
          <p:nvPr/>
        </p:nvSpPr>
        <p:spPr>
          <a:xfrm>
            <a:off x="8932002" y="140460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5" name="object 4">
            <a:extLst>
              <a:ext uri="{FF2B5EF4-FFF2-40B4-BE49-F238E27FC236}">
                <a16:creationId xmlns:a16="http://schemas.microsoft.com/office/drawing/2014/main" id="{72158A73-5292-C564-8975-A19644DD215F}"/>
              </a:ext>
            </a:extLst>
          </p:cNvPr>
          <p:cNvSpPr/>
          <p:nvPr/>
        </p:nvSpPr>
        <p:spPr>
          <a:xfrm>
            <a:off x="4037516" y="2913679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6" name="object 5">
            <a:extLst>
              <a:ext uri="{FF2B5EF4-FFF2-40B4-BE49-F238E27FC236}">
                <a16:creationId xmlns:a16="http://schemas.microsoft.com/office/drawing/2014/main" id="{3BDCE93E-89E5-48AC-3AFB-F02A18348C44}"/>
              </a:ext>
            </a:extLst>
          </p:cNvPr>
          <p:cNvSpPr/>
          <p:nvPr/>
        </p:nvSpPr>
        <p:spPr>
          <a:xfrm>
            <a:off x="3509722" y="2972041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7" name="object 8">
            <a:extLst>
              <a:ext uri="{FF2B5EF4-FFF2-40B4-BE49-F238E27FC236}">
                <a16:creationId xmlns:a16="http://schemas.microsoft.com/office/drawing/2014/main" id="{DC79E090-AD60-44E0-8288-4FA8696E3B06}"/>
              </a:ext>
            </a:extLst>
          </p:cNvPr>
          <p:cNvSpPr/>
          <p:nvPr/>
        </p:nvSpPr>
        <p:spPr>
          <a:xfrm>
            <a:off x="4629281" y="3245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09813DE7-D3B2-A82D-4932-9E3AABC91CFA}"/>
              </a:ext>
            </a:extLst>
          </p:cNvPr>
          <p:cNvSpPr/>
          <p:nvPr/>
        </p:nvSpPr>
        <p:spPr>
          <a:xfrm>
            <a:off x="4629281" y="3245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9" name="object 11">
            <a:extLst>
              <a:ext uri="{FF2B5EF4-FFF2-40B4-BE49-F238E27FC236}">
                <a16:creationId xmlns:a16="http://schemas.microsoft.com/office/drawing/2014/main" id="{A8D0EF46-0967-FFAB-642D-1F6C4DCE9FB2}"/>
              </a:ext>
            </a:extLst>
          </p:cNvPr>
          <p:cNvSpPr/>
          <p:nvPr/>
        </p:nvSpPr>
        <p:spPr>
          <a:xfrm>
            <a:off x="2853793" y="336069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0" name="object 22">
            <a:extLst>
              <a:ext uri="{FF2B5EF4-FFF2-40B4-BE49-F238E27FC236}">
                <a16:creationId xmlns:a16="http://schemas.microsoft.com/office/drawing/2014/main" id="{557814E4-DDEC-4C42-C1BB-A595C128CF98}"/>
              </a:ext>
            </a:extLst>
          </p:cNvPr>
          <p:cNvSpPr/>
          <p:nvPr/>
        </p:nvSpPr>
        <p:spPr>
          <a:xfrm>
            <a:off x="2744002" y="3691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6F8E640C-E588-F40C-C0F1-844A1D5CCA0D}"/>
              </a:ext>
            </a:extLst>
          </p:cNvPr>
          <p:cNvSpPr/>
          <p:nvPr/>
        </p:nvSpPr>
        <p:spPr>
          <a:xfrm>
            <a:off x="2744002" y="36917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2" name="object 49">
            <a:extLst>
              <a:ext uri="{FF2B5EF4-FFF2-40B4-BE49-F238E27FC236}">
                <a16:creationId xmlns:a16="http://schemas.microsoft.com/office/drawing/2014/main" id="{4338FD1B-E4E7-D169-49D2-8E3FB70D82FE}"/>
              </a:ext>
            </a:extLst>
          </p:cNvPr>
          <p:cNvSpPr/>
          <p:nvPr/>
        </p:nvSpPr>
        <p:spPr>
          <a:xfrm>
            <a:off x="3306572" y="3245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3" name="object 50">
            <a:extLst>
              <a:ext uri="{FF2B5EF4-FFF2-40B4-BE49-F238E27FC236}">
                <a16:creationId xmlns:a16="http://schemas.microsoft.com/office/drawing/2014/main" id="{AD47E0E5-50FA-BF6F-FEF7-54542FD7C364}"/>
              </a:ext>
            </a:extLst>
          </p:cNvPr>
          <p:cNvSpPr/>
          <p:nvPr/>
        </p:nvSpPr>
        <p:spPr>
          <a:xfrm>
            <a:off x="3306573" y="3245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4" name="object 51">
            <a:extLst>
              <a:ext uri="{FF2B5EF4-FFF2-40B4-BE49-F238E27FC236}">
                <a16:creationId xmlns:a16="http://schemas.microsoft.com/office/drawing/2014/main" id="{3470E886-1D39-04A0-4817-9748DD01B762}"/>
              </a:ext>
            </a:extLst>
          </p:cNvPr>
          <p:cNvSpPr/>
          <p:nvPr/>
        </p:nvSpPr>
        <p:spPr>
          <a:xfrm>
            <a:off x="3949422" y="2798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5" name="object 52">
            <a:extLst>
              <a:ext uri="{FF2B5EF4-FFF2-40B4-BE49-F238E27FC236}">
                <a16:creationId xmlns:a16="http://schemas.microsoft.com/office/drawing/2014/main" id="{A7160F21-F0A8-AEFF-4C03-B7CD3B21FEC7}"/>
              </a:ext>
            </a:extLst>
          </p:cNvPr>
          <p:cNvSpPr/>
          <p:nvPr/>
        </p:nvSpPr>
        <p:spPr>
          <a:xfrm>
            <a:off x="3949423" y="2798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6" name="object 4">
            <a:extLst>
              <a:ext uri="{FF2B5EF4-FFF2-40B4-BE49-F238E27FC236}">
                <a16:creationId xmlns:a16="http://schemas.microsoft.com/office/drawing/2014/main" id="{5EBAB7DA-1EF6-562E-8597-C67DDE2E46B4}"/>
              </a:ext>
            </a:extLst>
          </p:cNvPr>
          <p:cNvSpPr/>
          <p:nvPr/>
        </p:nvSpPr>
        <p:spPr>
          <a:xfrm>
            <a:off x="4599838" y="4846472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7" name="object 5">
            <a:extLst>
              <a:ext uri="{FF2B5EF4-FFF2-40B4-BE49-F238E27FC236}">
                <a16:creationId xmlns:a16="http://schemas.microsoft.com/office/drawing/2014/main" id="{4838F17C-DB2D-C8AC-404F-768AA7240AAA}"/>
              </a:ext>
            </a:extLst>
          </p:cNvPr>
          <p:cNvSpPr/>
          <p:nvPr/>
        </p:nvSpPr>
        <p:spPr>
          <a:xfrm>
            <a:off x="4072044" y="4904834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8" name="object 8">
            <a:extLst>
              <a:ext uri="{FF2B5EF4-FFF2-40B4-BE49-F238E27FC236}">
                <a16:creationId xmlns:a16="http://schemas.microsoft.com/office/drawing/2014/main" id="{F8DB2794-E559-5545-D7AB-0BC5E15FCE8F}"/>
              </a:ext>
            </a:extLst>
          </p:cNvPr>
          <p:cNvSpPr/>
          <p:nvPr/>
        </p:nvSpPr>
        <p:spPr>
          <a:xfrm>
            <a:off x="5191603" y="51780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AB3FF5BC-05E7-E423-65D1-C0E1F015B0E8}"/>
              </a:ext>
            </a:extLst>
          </p:cNvPr>
          <p:cNvSpPr/>
          <p:nvPr/>
        </p:nvSpPr>
        <p:spPr>
          <a:xfrm>
            <a:off x="5191603" y="51780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06D61E9E-F5B9-49AC-E4AB-0A5EA5B69F7A}"/>
              </a:ext>
            </a:extLst>
          </p:cNvPr>
          <p:cNvSpPr/>
          <p:nvPr/>
        </p:nvSpPr>
        <p:spPr>
          <a:xfrm>
            <a:off x="4641533" y="534135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1" name="object 22">
            <a:extLst>
              <a:ext uri="{FF2B5EF4-FFF2-40B4-BE49-F238E27FC236}">
                <a16:creationId xmlns:a16="http://schemas.microsoft.com/office/drawing/2014/main" id="{6C25CD55-AC58-06ED-1737-3EFB808356B3}"/>
              </a:ext>
            </a:extLst>
          </p:cNvPr>
          <p:cNvSpPr/>
          <p:nvPr/>
        </p:nvSpPr>
        <p:spPr>
          <a:xfrm>
            <a:off x="4531742" y="567242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B665EDF9-9C12-7018-35D3-6FBF275B3B59}"/>
              </a:ext>
            </a:extLst>
          </p:cNvPr>
          <p:cNvSpPr/>
          <p:nvPr/>
        </p:nvSpPr>
        <p:spPr>
          <a:xfrm>
            <a:off x="4531742" y="567242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3" name="object 49">
            <a:extLst>
              <a:ext uri="{FF2B5EF4-FFF2-40B4-BE49-F238E27FC236}">
                <a16:creationId xmlns:a16="http://schemas.microsoft.com/office/drawing/2014/main" id="{3B0E6636-EDB1-F5FE-1BD1-1F81B9BB9551}"/>
              </a:ext>
            </a:extLst>
          </p:cNvPr>
          <p:cNvSpPr/>
          <p:nvPr/>
        </p:nvSpPr>
        <p:spPr>
          <a:xfrm>
            <a:off x="3868894" y="517807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4" name="object 50">
            <a:extLst>
              <a:ext uri="{FF2B5EF4-FFF2-40B4-BE49-F238E27FC236}">
                <a16:creationId xmlns:a16="http://schemas.microsoft.com/office/drawing/2014/main" id="{B4487BCD-AD6F-8FBD-A482-711ED25B22AE}"/>
              </a:ext>
            </a:extLst>
          </p:cNvPr>
          <p:cNvSpPr/>
          <p:nvPr/>
        </p:nvSpPr>
        <p:spPr>
          <a:xfrm>
            <a:off x="3868895" y="517807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5" name="object 51">
            <a:extLst>
              <a:ext uri="{FF2B5EF4-FFF2-40B4-BE49-F238E27FC236}">
                <a16:creationId xmlns:a16="http://schemas.microsoft.com/office/drawing/2014/main" id="{BA77F0A4-AB9B-6FAB-30C8-31D5BA594AC7}"/>
              </a:ext>
            </a:extLst>
          </p:cNvPr>
          <p:cNvSpPr/>
          <p:nvPr/>
        </p:nvSpPr>
        <p:spPr>
          <a:xfrm>
            <a:off x="4511744" y="473158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6" name="object 52">
            <a:extLst>
              <a:ext uri="{FF2B5EF4-FFF2-40B4-BE49-F238E27FC236}">
                <a16:creationId xmlns:a16="http://schemas.microsoft.com/office/drawing/2014/main" id="{C8269866-4902-4F0B-059E-023906880578}"/>
              </a:ext>
            </a:extLst>
          </p:cNvPr>
          <p:cNvSpPr/>
          <p:nvPr/>
        </p:nvSpPr>
        <p:spPr>
          <a:xfrm>
            <a:off x="4511745" y="4731589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7" name="object 4">
            <a:extLst>
              <a:ext uri="{FF2B5EF4-FFF2-40B4-BE49-F238E27FC236}">
                <a16:creationId xmlns:a16="http://schemas.microsoft.com/office/drawing/2014/main" id="{8DC01AA2-0C83-89F8-78F9-25D0427D731E}"/>
              </a:ext>
            </a:extLst>
          </p:cNvPr>
          <p:cNvSpPr/>
          <p:nvPr/>
        </p:nvSpPr>
        <p:spPr>
          <a:xfrm>
            <a:off x="6296350" y="4854926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8" name="object 5">
            <a:extLst>
              <a:ext uri="{FF2B5EF4-FFF2-40B4-BE49-F238E27FC236}">
                <a16:creationId xmlns:a16="http://schemas.microsoft.com/office/drawing/2014/main" id="{516C96F6-30B9-26BA-0F79-FFDB9DCB2609}"/>
              </a:ext>
            </a:extLst>
          </p:cNvPr>
          <p:cNvSpPr/>
          <p:nvPr/>
        </p:nvSpPr>
        <p:spPr>
          <a:xfrm>
            <a:off x="5768556" y="4913288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9" name="object 8">
            <a:extLst>
              <a:ext uri="{FF2B5EF4-FFF2-40B4-BE49-F238E27FC236}">
                <a16:creationId xmlns:a16="http://schemas.microsoft.com/office/drawing/2014/main" id="{3633A28A-572E-E412-4431-F10D3ECA973A}"/>
              </a:ext>
            </a:extLst>
          </p:cNvPr>
          <p:cNvSpPr/>
          <p:nvPr/>
        </p:nvSpPr>
        <p:spPr>
          <a:xfrm>
            <a:off x="6888115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5DD88E78-DC67-AB16-4DD3-3C2EDCC34270}"/>
              </a:ext>
            </a:extLst>
          </p:cNvPr>
          <p:cNvSpPr/>
          <p:nvPr/>
        </p:nvSpPr>
        <p:spPr>
          <a:xfrm>
            <a:off x="6888115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1" name="object 49">
            <a:extLst>
              <a:ext uri="{FF2B5EF4-FFF2-40B4-BE49-F238E27FC236}">
                <a16:creationId xmlns:a16="http://schemas.microsoft.com/office/drawing/2014/main" id="{0128F611-2011-C5EB-EA58-1E9476C6A53F}"/>
              </a:ext>
            </a:extLst>
          </p:cNvPr>
          <p:cNvSpPr/>
          <p:nvPr/>
        </p:nvSpPr>
        <p:spPr>
          <a:xfrm>
            <a:off x="5565406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2" name="object 50">
            <a:extLst>
              <a:ext uri="{FF2B5EF4-FFF2-40B4-BE49-F238E27FC236}">
                <a16:creationId xmlns:a16="http://schemas.microsoft.com/office/drawing/2014/main" id="{7AFC4FCA-4F64-AB3D-8549-A320F2737DA0}"/>
              </a:ext>
            </a:extLst>
          </p:cNvPr>
          <p:cNvSpPr/>
          <p:nvPr/>
        </p:nvSpPr>
        <p:spPr>
          <a:xfrm>
            <a:off x="5565407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3" name="object 51">
            <a:extLst>
              <a:ext uri="{FF2B5EF4-FFF2-40B4-BE49-F238E27FC236}">
                <a16:creationId xmlns:a16="http://schemas.microsoft.com/office/drawing/2014/main" id="{2B903C4D-F0C7-2167-4DDD-9DF7A5D6EC80}"/>
              </a:ext>
            </a:extLst>
          </p:cNvPr>
          <p:cNvSpPr/>
          <p:nvPr/>
        </p:nvSpPr>
        <p:spPr>
          <a:xfrm>
            <a:off x="6208256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4" name="object 52">
            <a:extLst>
              <a:ext uri="{FF2B5EF4-FFF2-40B4-BE49-F238E27FC236}">
                <a16:creationId xmlns:a16="http://schemas.microsoft.com/office/drawing/2014/main" id="{31190FC5-22E1-D38B-BB36-ECEAD7474583}"/>
              </a:ext>
            </a:extLst>
          </p:cNvPr>
          <p:cNvSpPr/>
          <p:nvPr/>
        </p:nvSpPr>
        <p:spPr>
          <a:xfrm>
            <a:off x="6208257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5" name="object 6">
            <a:extLst>
              <a:ext uri="{FF2B5EF4-FFF2-40B4-BE49-F238E27FC236}">
                <a16:creationId xmlns:a16="http://schemas.microsoft.com/office/drawing/2014/main" id="{AFC03A90-0BB4-1CBD-86E7-6B5B05413979}"/>
              </a:ext>
            </a:extLst>
          </p:cNvPr>
          <p:cNvSpPr/>
          <p:nvPr/>
        </p:nvSpPr>
        <p:spPr>
          <a:xfrm>
            <a:off x="7076874" y="5354552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6" name="object 18">
            <a:extLst>
              <a:ext uri="{FF2B5EF4-FFF2-40B4-BE49-F238E27FC236}">
                <a16:creationId xmlns:a16="http://schemas.microsoft.com/office/drawing/2014/main" id="{3D69D127-A9EF-D7F3-4307-B66E26D3A199}"/>
              </a:ext>
            </a:extLst>
          </p:cNvPr>
          <p:cNvSpPr/>
          <p:nvPr/>
        </p:nvSpPr>
        <p:spPr>
          <a:xfrm>
            <a:off x="7515631" y="568615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7" name="object 19">
            <a:extLst>
              <a:ext uri="{FF2B5EF4-FFF2-40B4-BE49-F238E27FC236}">
                <a16:creationId xmlns:a16="http://schemas.microsoft.com/office/drawing/2014/main" id="{34DEBA02-F927-83ED-EA30-7A9736CCE950}"/>
              </a:ext>
            </a:extLst>
          </p:cNvPr>
          <p:cNvSpPr/>
          <p:nvPr/>
        </p:nvSpPr>
        <p:spPr>
          <a:xfrm>
            <a:off x="7515631" y="568615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8" name="object 4">
            <a:extLst>
              <a:ext uri="{FF2B5EF4-FFF2-40B4-BE49-F238E27FC236}">
                <a16:creationId xmlns:a16="http://schemas.microsoft.com/office/drawing/2014/main" id="{4CC8C5F5-91A9-96CB-6A08-1455B7EEB003}"/>
              </a:ext>
            </a:extLst>
          </p:cNvPr>
          <p:cNvSpPr/>
          <p:nvPr/>
        </p:nvSpPr>
        <p:spPr>
          <a:xfrm>
            <a:off x="9800333" y="4481679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9" name="object 5">
            <a:extLst>
              <a:ext uri="{FF2B5EF4-FFF2-40B4-BE49-F238E27FC236}">
                <a16:creationId xmlns:a16="http://schemas.microsoft.com/office/drawing/2014/main" id="{B9A0DC89-75A7-AB1A-A24C-FF839827D820}"/>
              </a:ext>
            </a:extLst>
          </p:cNvPr>
          <p:cNvSpPr/>
          <p:nvPr/>
        </p:nvSpPr>
        <p:spPr>
          <a:xfrm>
            <a:off x="9272539" y="4540041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0" name="object 8">
            <a:extLst>
              <a:ext uri="{FF2B5EF4-FFF2-40B4-BE49-F238E27FC236}">
                <a16:creationId xmlns:a16="http://schemas.microsoft.com/office/drawing/2014/main" id="{3A284235-88C9-1DA2-E86F-2B7462623D6D}"/>
              </a:ext>
            </a:extLst>
          </p:cNvPr>
          <p:cNvSpPr/>
          <p:nvPr/>
        </p:nvSpPr>
        <p:spPr>
          <a:xfrm>
            <a:off x="10392098" y="4813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1" name="object 9">
            <a:extLst>
              <a:ext uri="{FF2B5EF4-FFF2-40B4-BE49-F238E27FC236}">
                <a16:creationId xmlns:a16="http://schemas.microsoft.com/office/drawing/2014/main" id="{97C926F5-5532-7DC4-723C-F988C0161A79}"/>
              </a:ext>
            </a:extLst>
          </p:cNvPr>
          <p:cNvSpPr/>
          <p:nvPr/>
        </p:nvSpPr>
        <p:spPr>
          <a:xfrm>
            <a:off x="10392098" y="4813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2" name="object 10">
            <a:extLst>
              <a:ext uri="{FF2B5EF4-FFF2-40B4-BE49-F238E27FC236}">
                <a16:creationId xmlns:a16="http://schemas.microsoft.com/office/drawing/2014/main" id="{2BAF17FE-CA02-F246-6AAF-6B6AD494E033}"/>
              </a:ext>
            </a:extLst>
          </p:cNvPr>
          <p:cNvSpPr/>
          <p:nvPr/>
        </p:nvSpPr>
        <p:spPr>
          <a:xfrm>
            <a:off x="9157483" y="4928163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3" name="object 11">
            <a:extLst>
              <a:ext uri="{FF2B5EF4-FFF2-40B4-BE49-F238E27FC236}">
                <a16:creationId xmlns:a16="http://schemas.microsoft.com/office/drawing/2014/main" id="{3324A0B7-2764-2BD5-55DE-F6C404476EF7}"/>
              </a:ext>
            </a:extLst>
          </p:cNvPr>
          <p:cNvSpPr/>
          <p:nvPr/>
        </p:nvSpPr>
        <p:spPr>
          <a:xfrm>
            <a:off x="8616610" y="492869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4" name="object 14">
            <a:extLst>
              <a:ext uri="{FF2B5EF4-FFF2-40B4-BE49-F238E27FC236}">
                <a16:creationId xmlns:a16="http://schemas.microsoft.com/office/drawing/2014/main" id="{A6F2B7EC-7AAB-4A0F-9C65-E3183E8F664F}"/>
              </a:ext>
            </a:extLst>
          </p:cNvPr>
          <p:cNvSpPr/>
          <p:nvPr/>
        </p:nvSpPr>
        <p:spPr>
          <a:xfrm>
            <a:off x="9578381" y="5259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5" name="object 15">
            <a:extLst>
              <a:ext uri="{FF2B5EF4-FFF2-40B4-BE49-F238E27FC236}">
                <a16:creationId xmlns:a16="http://schemas.microsoft.com/office/drawing/2014/main" id="{9F51A30E-5852-C54E-62AB-2B6334D32809}"/>
              </a:ext>
            </a:extLst>
          </p:cNvPr>
          <p:cNvSpPr/>
          <p:nvPr/>
        </p:nvSpPr>
        <p:spPr>
          <a:xfrm>
            <a:off x="9578382" y="52597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6" name="object 22">
            <a:extLst>
              <a:ext uri="{FF2B5EF4-FFF2-40B4-BE49-F238E27FC236}">
                <a16:creationId xmlns:a16="http://schemas.microsoft.com/office/drawing/2014/main" id="{AC83B992-CBA2-7F95-8291-6754B90ADD3C}"/>
              </a:ext>
            </a:extLst>
          </p:cNvPr>
          <p:cNvSpPr/>
          <p:nvPr/>
        </p:nvSpPr>
        <p:spPr>
          <a:xfrm>
            <a:off x="8506819" y="5259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7" name="object 49">
            <a:extLst>
              <a:ext uri="{FF2B5EF4-FFF2-40B4-BE49-F238E27FC236}">
                <a16:creationId xmlns:a16="http://schemas.microsoft.com/office/drawing/2014/main" id="{CB989C8F-0325-BF62-4298-DA8AED816FBD}"/>
              </a:ext>
            </a:extLst>
          </p:cNvPr>
          <p:cNvSpPr/>
          <p:nvPr/>
        </p:nvSpPr>
        <p:spPr>
          <a:xfrm>
            <a:off x="9069389" y="4813280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8" name="object 50">
            <a:extLst>
              <a:ext uri="{FF2B5EF4-FFF2-40B4-BE49-F238E27FC236}">
                <a16:creationId xmlns:a16="http://schemas.microsoft.com/office/drawing/2014/main" id="{2B21F03C-8CE5-85C2-1931-B81D30A13579}"/>
              </a:ext>
            </a:extLst>
          </p:cNvPr>
          <p:cNvSpPr/>
          <p:nvPr/>
        </p:nvSpPr>
        <p:spPr>
          <a:xfrm>
            <a:off x="9069390" y="481328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9" name="object 51">
            <a:extLst>
              <a:ext uri="{FF2B5EF4-FFF2-40B4-BE49-F238E27FC236}">
                <a16:creationId xmlns:a16="http://schemas.microsoft.com/office/drawing/2014/main" id="{6922D0A8-6F12-2EDA-904F-3B84FB37BB8B}"/>
              </a:ext>
            </a:extLst>
          </p:cNvPr>
          <p:cNvSpPr/>
          <p:nvPr/>
        </p:nvSpPr>
        <p:spPr>
          <a:xfrm>
            <a:off x="9712239" y="4366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0" name="object 52">
            <a:extLst>
              <a:ext uri="{FF2B5EF4-FFF2-40B4-BE49-F238E27FC236}">
                <a16:creationId xmlns:a16="http://schemas.microsoft.com/office/drawing/2014/main" id="{2D96F6CC-6F09-52FC-726A-8B65B1CEFA14}"/>
              </a:ext>
            </a:extLst>
          </p:cNvPr>
          <p:cNvSpPr/>
          <p:nvPr/>
        </p:nvSpPr>
        <p:spPr>
          <a:xfrm>
            <a:off x="9712240" y="436679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1" name="object 55">
            <a:extLst>
              <a:ext uri="{FF2B5EF4-FFF2-40B4-BE49-F238E27FC236}">
                <a16:creationId xmlns:a16="http://schemas.microsoft.com/office/drawing/2014/main" id="{86FA9B1C-C0B7-F69C-4A76-D884A42959AF}"/>
              </a:ext>
            </a:extLst>
          </p:cNvPr>
          <p:cNvSpPr/>
          <p:nvPr/>
        </p:nvSpPr>
        <p:spPr>
          <a:xfrm>
            <a:off x="9838457" y="5259764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2" name="object 10">
            <a:extLst>
              <a:ext uri="{FF2B5EF4-FFF2-40B4-BE49-F238E27FC236}">
                <a16:creationId xmlns:a16="http://schemas.microsoft.com/office/drawing/2014/main" id="{23C96353-B172-3BA1-9EC1-1E4273977CC1}"/>
              </a:ext>
            </a:extLst>
          </p:cNvPr>
          <p:cNvSpPr/>
          <p:nvPr/>
        </p:nvSpPr>
        <p:spPr>
          <a:xfrm>
            <a:off x="8572260" y="5393875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3" name="object 11">
            <a:extLst>
              <a:ext uri="{FF2B5EF4-FFF2-40B4-BE49-F238E27FC236}">
                <a16:creationId xmlns:a16="http://schemas.microsoft.com/office/drawing/2014/main" id="{04A4AF65-7A5C-F8D9-00AA-A896F68B2038}"/>
              </a:ext>
            </a:extLst>
          </p:cNvPr>
          <p:cNvSpPr/>
          <p:nvPr/>
        </p:nvSpPr>
        <p:spPr>
          <a:xfrm>
            <a:off x="8031387" y="5394407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782266" y="0"/>
                </a:moveTo>
                <a:lnTo>
                  <a:pt x="0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4" name="object 14">
            <a:extLst>
              <a:ext uri="{FF2B5EF4-FFF2-40B4-BE49-F238E27FC236}">
                <a16:creationId xmlns:a16="http://schemas.microsoft.com/office/drawing/2014/main" id="{09A06D69-56A9-8872-BF46-8EDBDE6A3BEC}"/>
              </a:ext>
            </a:extLst>
          </p:cNvPr>
          <p:cNvSpPr/>
          <p:nvPr/>
        </p:nvSpPr>
        <p:spPr>
          <a:xfrm>
            <a:off x="8993158" y="57254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5" name="object 15">
            <a:extLst>
              <a:ext uri="{FF2B5EF4-FFF2-40B4-BE49-F238E27FC236}">
                <a16:creationId xmlns:a16="http://schemas.microsoft.com/office/drawing/2014/main" id="{69967B38-6A84-011F-DA1E-90941D0D42C1}"/>
              </a:ext>
            </a:extLst>
          </p:cNvPr>
          <p:cNvSpPr/>
          <p:nvPr/>
        </p:nvSpPr>
        <p:spPr>
          <a:xfrm>
            <a:off x="8993159" y="57254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6" name="object 22">
            <a:extLst>
              <a:ext uri="{FF2B5EF4-FFF2-40B4-BE49-F238E27FC236}">
                <a16:creationId xmlns:a16="http://schemas.microsoft.com/office/drawing/2014/main" id="{AFED2D28-0C3C-A0FF-6394-9530643160D6}"/>
              </a:ext>
            </a:extLst>
          </p:cNvPr>
          <p:cNvSpPr/>
          <p:nvPr/>
        </p:nvSpPr>
        <p:spPr>
          <a:xfrm>
            <a:off x="7921596" y="57254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7" name="object 23">
            <a:extLst>
              <a:ext uri="{FF2B5EF4-FFF2-40B4-BE49-F238E27FC236}">
                <a16:creationId xmlns:a16="http://schemas.microsoft.com/office/drawing/2014/main" id="{CA6931A8-E8D0-50C3-C180-7189E376FE95}"/>
              </a:ext>
            </a:extLst>
          </p:cNvPr>
          <p:cNvSpPr/>
          <p:nvPr/>
        </p:nvSpPr>
        <p:spPr>
          <a:xfrm>
            <a:off x="7921596" y="572547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8" name="object 49">
            <a:extLst>
              <a:ext uri="{FF2B5EF4-FFF2-40B4-BE49-F238E27FC236}">
                <a16:creationId xmlns:a16="http://schemas.microsoft.com/office/drawing/2014/main" id="{B3B9AA80-84A1-71B1-4348-C9783B59C23E}"/>
              </a:ext>
            </a:extLst>
          </p:cNvPr>
          <p:cNvSpPr/>
          <p:nvPr/>
        </p:nvSpPr>
        <p:spPr>
          <a:xfrm>
            <a:off x="8484166" y="527899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09" name="object 55">
            <a:extLst>
              <a:ext uri="{FF2B5EF4-FFF2-40B4-BE49-F238E27FC236}">
                <a16:creationId xmlns:a16="http://schemas.microsoft.com/office/drawing/2014/main" id="{9CB02DE5-CA0C-1E46-FC1D-40AE96CECECB}"/>
              </a:ext>
            </a:extLst>
          </p:cNvPr>
          <p:cNvSpPr/>
          <p:nvPr/>
        </p:nvSpPr>
        <p:spPr>
          <a:xfrm>
            <a:off x="9253234" y="5725476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0" name="object 23">
            <a:extLst>
              <a:ext uri="{FF2B5EF4-FFF2-40B4-BE49-F238E27FC236}">
                <a16:creationId xmlns:a16="http://schemas.microsoft.com/office/drawing/2014/main" id="{2B0F5CD7-8811-D605-E438-0A38AF8300F4}"/>
              </a:ext>
            </a:extLst>
          </p:cNvPr>
          <p:cNvSpPr/>
          <p:nvPr/>
        </p:nvSpPr>
        <p:spPr>
          <a:xfrm>
            <a:off x="8506819" y="5259765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1" name="object 4">
            <a:extLst>
              <a:ext uri="{FF2B5EF4-FFF2-40B4-BE49-F238E27FC236}">
                <a16:creationId xmlns:a16="http://schemas.microsoft.com/office/drawing/2014/main" id="{6121369D-55AC-CA9A-64CE-45202E0D09EA}"/>
              </a:ext>
            </a:extLst>
          </p:cNvPr>
          <p:cNvSpPr/>
          <p:nvPr/>
        </p:nvSpPr>
        <p:spPr>
          <a:xfrm>
            <a:off x="2653245" y="4854926"/>
            <a:ext cx="609532" cy="399921"/>
          </a:xfrm>
          <a:custGeom>
            <a:avLst/>
            <a:gdLst/>
            <a:ahLst/>
            <a:cxnLst/>
            <a:rect l="l" t="t" r="r" b="b"/>
            <a:pathLst>
              <a:path w="1549400" h="594360">
                <a:moveTo>
                  <a:pt x="0" y="0"/>
                </a:moveTo>
                <a:lnTo>
                  <a:pt x="1548805" y="59425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2" name="object 5">
            <a:extLst>
              <a:ext uri="{FF2B5EF4-FFF2-40B4-BE49-F238E27FC236}">
                <a16:creationId xmlns:a16="http://schemas.microsoft.com/office/drawing/2014/main" id="{C51C154F-BCEE-10B8-244D-93702E864DBD}"/>
              </a:ext>
            </a:extLst>
          </p:cNvPr>
          <p:cNvSpPr/>
          <p:nvPr/>
        </p:nvSpPr>
        <p:spPr>
          <a:xfrm>
            <a:off x="2125451" y="4913288"/>
            <a:ext cx="452780" cy="318609"/>
          </a:xfrm>
          <a:custGeom>
            <a:avLst/>
            <a:gdLst/>
            <a:ahLst/>
            <a:cxnLst/>
            <a:rect l="l" t="t" r="r" b="b"/>
            <a:pathLst>
              <a:path w="1563370" h="621664">
                <a:moveTo>
                  <a:pt x="1563235" y="0"/>
                </a:moveTo>
                <a:lnTo>
                  <a:pt x="0" y="6211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3" name="object 8">
            <a:extLst>
              <a:ext uri="{FF2B5EF4-FFF2-40B4-BE49-F238E27FC236}">
                <a16:creationId xmlns:a16="http://schemas.microsoft.com/office/drawing/2014/main" id="{D7076D94-2E02-92FD-6702-121929B449DE}"/>
              </a:ext>
            </a:extLst>
          </p:cNvPr>
          <p:cNvSpPr/>
          <p:nvPr/>
        </p:nvSpPr>
        <p:spPr>
          <a:xfrm>
            <a:off x="3245010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4" name="object 9">
            <a:extLst>
              <a:ext uri="{FF2B5EF4-FFF2-40B4-BE49-F238E27FC236}">
                <a16:creationId xmlns:a16="http://schemas.microsoft.com/office/drawing/2014/main" id="{51C8A48A-F20C-634B-E3EF-C9344ADA868C}"/>
              </a:ext>
            </a:extLst>
          </p:cNvPr>
          <p:cNvSpPr/>
          <p:nvPr/>
        </p:nvSpPr>
        <p:spPr>
          <a:xfrm>
            <a:off x="3245010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5" name="object 10">
            <a:extLst>
              <a:ext uri="{FF2B5EF4-FFF2-40B4-BE49-F238E27FC236}">
                <a16:creationId xmlns:a16="http://schemas.microsoft.com/office/drawing/2014/main" id="{C22E9413-BBB1-B6EE-D5E6-9B327D0B282B}"/>
              </a:ext>
            </a:extLst>
          </p:cNvPr>
          <p:cNvSpPr/>
          <p:nvPr/>
        </p:nvSpPr>
        <p:spPr>
          <a:xfrm>
            <a:off x="2010395" y="5301410"/>
            <a:ext cx="550069" cy="419695"/>
          </a:xfrm>
          <a:custGeom>
            <a:avLst/>
            <a:gdLst/>
            <a:ahLst/>
            <a:cxnLst/>
            <a:rect l="l" t="t" r="r" b="b"/>
            <a:pathLst>
              <a:path w="782320" h="596900">
                <a:moveTo>
                  <a:pt x="0" y="0"/>
                </a:moveTo>
                <a:lnTo>
                  <a:pt x="782266" y="596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6" name="object 14">
            <a:extLst>
              <a:ext uri="{FF2B5EF4-FFF2-40B4-BE49-F238E27FC236}">
                <a16:creationId xmlns:a16="http://schemas.microsoft.com/office/drawing/2014/main" id="{C4E83843-B984-C0ED-0CC0-1F73B26BA7E0}"/>
              </a:ext>
            </a:extLst>
          </p:cNvPr>
          <p:cNvSpPr/>
          <p:nvPr/>
        </p:nvSpPr>
        <p:spPr>
          <a:xfrm>
            <a:off x="2431293" y="5633011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7" name="object 15">
            <a:extLst>
              <a:ext uri="{FF2B5EF4-FFF2-40B4-BE49-F238E27FC236}">
                <a16:creationId xmlns:a16="http://schemas.microsoft.com/office/drawing/2014/main" id="{AE0FF8D0-1F24-A316-3F2F-2BD1320330CC}"/>
              </a:ext>
            </a:extLst>
          </p:cNvPr>
          <p:cNvSpPr/>
          <p:nvPr/>
        </p:nvSpPr>
        <p:spPr>
          <a:xfrm>
            <a:off x="2431294" y="5633012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8" name="object 49">
            <a:extLst>
              <a:ext uri="{FF2B5EF4-FFF2-40B4-BE49-F238E27FC236}">
                <a16:creationId xmlns:a16="http://schemas.microsoft.com/office/drawing/2014/main" id="{78DA3706-0C5F-444A-6BFB-81635E42C3B2}"/>
              </a:ext>
            </a:extLst>
          </p:cNvPr>
          <p:cNvSpPr/>
          <p:nvPr/>
        </p:nvSpPr>
        <p:spPr>
          <a:xfrm>
            <a:off x="1922301" y="5186527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19" name="object 50">
            <a:extLst>
              <a:ext uri="{FF2B5EF4-FFF2-40B4-BE49-F238E27FC236}">
                <a16:creationId xmlns:a16="http://schemas.microsoft.com/office/drawing/2014/main" id="{470A467D-BABD-A0CE-08C8-7B49E85AD2D7}"/>
              </a:ext>
            </a:extLst>
          </p:cNvPr>
          <p:cNvSpPr/>
          <p:nvPr/>
        </p:nvSpPr>
        <p:spPr>
          <a:xfrm>
            <a:off x="1922302" y="5186528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0" name="object 51">
            <a:extLst>
              <a:ext uri="{FF2B5EF4-FFF2-40B4-BE49-F238E27FC236}">
                <a16:creationId xmlns:a16="http://schemas.microsoft.com/office/drawing/2014/main" id="{78595199-7019-3A52-E06A-34145A79BEDA}"/>
              </a:ext>
            </a:extLst>
          </p:cNvPr>
          <p:cNvSpPr/>
          <p:nvPr/>
        </p:nvSpPr>
        <p:spPr>
          <a:xfrm>
            <a:off x="2565151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166694" y="0"/>
                </a:moveTo>
                <a:lnTo>
                  <a:pt x="121983" y="0"/>
                </a:lnTo>
                <a:lnTo>
                  <a:pt x="78973" y="13688"/>
                </a:lnTo>
                <a:lnTo>
                  <a:pt x="41066" y="41066"/>
                </a:lnTo>
                <a:lnTo>
                  <a:pt x="13688" y="78973"/>
                </a:lnTo>
                <a:lnTo>
                  <a:pt x="0" y="121983"/>
                </a:lnTo>
                <a:lnTo>
                  <a:pt x="0" y="166694"/>
                </a:lnTo>
                <a:lnTo>
                  <a:pt x="13688" y="209704"/>
                </a:lnTo>
                <a:lnTo>
                  <a:pt x="41066" y="247611"/>
                </a:lnTo>
                <a:lnTo>
                  <a:pt x="78973" y="274989"/>
                </a:lnTo>
                <a:lnTo>
                  <a:pt x="121983" y="288678"/>
                </a:lnTo>
                <a:lnTo>
                  <a:pt x="166694" y="288678"/>
                </a:lnTo>
                <a:lnTo>
                  <a:pt x="209704" y="274989"/>
                </a:lnTo>
                <a:lnTo>
                  <a:pt x="247611" y="247611"/>
                </a:lnTo>
                <a:lnTo>
                  <a:pt x="274989" y="209704"/>
                </a:lnTo>
                <a:lnTo>
                  <a:pt x="288678" y="166694"/>
                </a:lnTo>
                <a:lnTo>
                  <a:pt x="288678" y="121983"/>
                </a:lnTo>
                <a:lnTo>
                  <a:pt x="274989" y="78973"/>
                </a:lnTo>
                <a:lnTo>
                  <a:pt x="247611" y="41066"/>
                </a:lnTo>
                <a:lnTo>
                  <a:pt x="209704" y="13688"/>
                </a:lnTo>
                <a:lnTo>
                  <a:pt x="166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1" name="object 52">
            <a:extLst>
              <a:ext uri="{FF2B5EF4-FFF2-40B4-BE49-F238E27FC236}">
                <a16:creationId xmlns:a16="http://schemas.microsoft.com/office/drawing/2014/main" id="{ECDC03BE-925A-52A6-0A75-9EBC7D98695D}"/>
              </a:ext>
            </a:extLst>
          </p:cNvPr>
          <p:cNvSpPr/>
          <p:nvPr/>
        </p:nvSpPr>
        <p:spPr>
          <a:xfrm>
            <a:off x="2565152" y="4740043"/>
            <a:ext cx="203150" cy="203150"/>
          </a:xfrm>
          <a:custGeom>
            <a:avLst/>
            <a:gdLst/>
            <a:ahLst/>
            <a:cxnLst/>
            <a:rect l="l" t="t" r="r" b="b"/>
            <a:pathLst>
              <a:path w="288925" h="288925">
                <a:moveTo>
                  <a:pt x="247611" y="41065"/>
                </a:moveTo>
                <a:lnTo>
                  <a:pt x="274989" y="78973"/>
                </a:lnTo>
                <a:lnTo>
                  <a:pt x="288677" y="121983"/>
                </a:lnTo>
                <a:lnTo>
                  <a:pt x="288677" y="166694"/>
                </a:lnTo>
                <a:lnTo>
                  <a:pt x="274989" y="209704"/>
                </a:lnTo>
                <a:lnTo>
                  <a:pt x="247611" y="247611"/>
                </a:lnTo>
                <a:lnTo>
                  <a:pt x="209704" y="274989"/>
                </a:lnTo>
                <a:lnTo>
                  <a:pt x="166694" y="288677"/>
                </a:lnTo>
                <a:lnTo>
                  <a:pt x="121983" y="288677"/>
                </a:lnTo>
                <a:lnTo>
                  <a:pt x="78973" y="274989"/>
                </a:lnTo>
                <a:lnTo>
                  <a:pt x="41065" y="247611"/>
                </a:lnTo>
                <a:lnTo>
                  <a:pt x="13688" y="209704"/>
                </a:lnTo>
                <a:lnTo>
                  <a:pt x="0" y="166694"/>
                </a:lnTo>
                <a:lnTo>
                  <a:pt x="0" y="121983"/>
                </a:lnTo>
                <a:lnTo>
                  <a:pt x="13688" y="78973"/>
                </a:lnTo>
                <a:lnTo>
                  <a:pt x="41065" y="41065"/>
                </a:lnTo>
                <a:lnTo>
                  <a:pt x="78973" y="13688"/>
                </a:lnTo>
                <a:lnTo>
                  <a:pt x="121983" y="0"/>
                </a:lnTo>
                <a:lnTo>
                  <a:pt x="166694" y="0"/>
                </a:lnTo>
                <a:lnTo>
                  <a:pt x="209704" y="13688"/>
                </a:lnTo>
                <a:lnTo>
                  <a:pt x="247611" y="410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457200">
              <a:buClrTx/>
              <a:buFontTx/>
              <a:buNone/>
            </a:pPr>
            <a:endParaRPr sz="1266" kern="120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840BE99-4B4C-60C9-0C52-D0A20081C187}"/>
              </a:ext>
            </a:extLst>
          </p:cNvPr>
          <p:cNvCxnSpPr/>
          <p:nvPr/>
        </p:nvCxnSpPr>
        <p:spPr>
          <a:xfrm flipV="1">
            <a:off x="2061452" y="3994278"/>
            <a:ext cx="8469796" cy="38415"/>
          </a:xfrm>
          <a:prstGeom prst="line">
            <a:avLst/>
          </a:prstGeom>
          <a:noFill/>
          <a:ln w="19050" cap="flat" cmpd="sng" algn="ctr">
            <a:solidFill>
              <a:srgbClr val="4F81BD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4716FAA4-1067-4C8D-782D-67628C3ED899}"/>
              </a:ext>
            </a:extLst>
          </p:cNvPr>
          <p:cNvSpPr txBox="1"/>
          <p:nvPr/>
        </p:nvSpPr>
        <p:spPr>
          <a:xfrm>
            <a:off x="6734551" y="3642362"/>
            <a:ext cx="3080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Above: c</a:t>
            </a:r>
            <a:r>
              <a:rPr lang="en-US" altLang="zh-CN" sz="1800" kern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omplete binary trees  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CEFCC57-545D-B053-D95C-3C80C43171E1}"/>
              </a:ext>
            </a:extLst>
          </p:cNvPr>
          <p:cNvSpPr txBox="1"/>
          <p:nvPr/>
        </p:nvSpPr>
        <p:spPr>
          <a:xfrm>
            <a:off x="6477376" y="3943673"/>
            <a:ext cx="3412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Below: not c</a:t>
            </a:r>
            <a:r>
              <a:rPr lang="en-US" altLang="zh-CN" sz="1800" kern="1200" dirty="0">
                <a:solidFill>
                  <a:prstClr val="black"/>
                </a:solidFill>
                <a:latin typeface="Calibri"/>
                <a:ea typeface="宋体" panose="02010600030101010101" pitchFamily="2" charset="-122"/>
                <a:cs typeface="+mn-cs"/>
              </a:rPr>
              <a:t>omplete binary trees  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C837C93-60A8-B1E6-BB84-C64A2C11C9C3}"/>
              </a:ext>
            </a:extLst>
          </p:cNvPr>
          <p:cNvSpPr txBox="1"/>
          <p:nvPr/>
        </p:nvSpPr>
        <p:spPr>
          <a:xfrm>
            <a:off x="3402194" y="6084585"/>
            <a:ext cx="39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Leaf level is not filled from left to right.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0C7D57-8657-5D34-C134-FE69E5AB17D5}"/>
              </a:ext>
            </a:extLst>
          </p:cNvPr>
          <p:cNvSpPr txBox="1"/>
          <p:nvPr/>
        </p:nvSpPr>
        <p:spPr>
          <a:xfrm>
            <a:off x="8591896" y="5948393"/>
            <a:ext cx="235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Non-leaf level is not completely filled.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06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sz="4300" dirty="0"/>
              <a:t>Binary Heap invariants</a:t>
            </a:r>
            <a:endParaRPr sz="4300" dirty="0"/>
          </a:p>
        </p:txBody>
      </p:sp>
      <p:grpSp>
        <p:nvGrpSpPr>
          <p:cNvPr id="582" name="Google Shape;582;p42"/>
          <p:cNvGrpSpPr/>
          <p:nvPr/>
        </p:nvGrpSpPr>
        <p:grpSpPr>
          <a:xfrm>
            <a:off x="1358612" y="4995379"/>
            <a:ext cx="1143112" cy="1245046"/>
            <a:chOff x="1285877" y="2866750"/>
            <a:chExt cx="1253275" cy="1365032"/>
          </a:xfrm>
        </p:grpSpPr>
        <p:grpSp>
          <p:nvGrpSpPr>
            <p:cNvPr id="583" name="Google Shape;583;p42"/>
            <p:cNvGrpSpPr/>
            <p:nvPr/>
          </p:nvGrpSpPr>
          <p:grpSpPr>
            <a:xfrm>
              <a:off x="1596061" y="2866750"/>
              <a:ext cx="576392" cy="767652"/>
              <a:chOff x="8011610" y="1273924"/>
              <a:chExt cx="576392" cy="767652"/>
            </a:xfrm>
          </p:grpSpPr>
          <p:sp>
            <p:nvSpPr>
              <p:cNvPr id="584" name="Google Shape;584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5" name="Google Shape;585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586" name="Google Shape;586;p42"/>
              <p:cNvCxnSpPr/>
              <p:nvPr/>
            </p:nvCxnSpPr>
            <p:spPr>
              <a:xfrm flipH="1">
                <a:off x="8011610" y="1745042"/>
                <a:ext cx="153853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587" name="Google Shape;58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8" name="Google Shape;588;p42"/>
              <p:cNvCxnSpPr>
                <a:stCxn id="584" idx="2"/>
                <a:endCxn id="585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42"/>
              <p:cNvCxnSpPr/>
              <p:nvPr/>
            </p:nvCxnSpPr>
            <p:spPr>
              <a:xfrm>
                <a:off x="8440622" y="1745042"/>
                <a:ext cx="144600" cy="29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590" name="Google Shape;590;p42"/>
            <p:cNvGrpSpPr/>
            <p:nvPr/>
          </p:nvGrpSpPr>
          <p:grpSpPr>
            <a:xfrm>
              <a:off x="1285877" y="3674005"/>
              <a:ext cx="568567" cy="557777"/>
              <a:chOff x="8118821" y="1418913"/>
              <a:chExt cx="568567" cy="557777"/>
            </a:xfrm>
          </p:grpSpPr>
          <p:grpSp>
            <p:nvGrpSpPr>
              <p:cNvPr id="591" name="Google Shape;591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592" name="Google Shape;592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93" name="Google Shape;593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594" name="Google Shape;594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5" name="Google Shape;595;p42"/>
                <p:cNvCxnSpPr>
                  <a:stCxn id="592" idx="2"/>
                  <a:endCxn id="593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96" name="Google Shape;596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7" name="Google Shape;597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8" name="Google Shape;598;p42"/>
            <p:cNvGrpSpPr/>
            <p:nvPr/>
          </p:nvGrpSpPr>
          <p:grpSpPr>
            <a:xfrm>
              <a:off x="1970585" y="3672069"/>
              <a:ext cx="568567" cy="559712"/>
              <a:chOff x="8118821" y="1416978"/>
              <a:chExt cx="568567" cy="559712"/>
            </a:xfrm>
          </p:grpSpPr>
          <p:grpSp>
            <p:nvGrpSpPr>
              <p:cNvPr id="599" name="Google Shape;599;p42"/>
              <p:cNvGrpSpPr/>
              <p:nvPr/>
            </p:nvGrpSpPr>
            <p:grpSpPr>
              <a:xfrm>
                <a:off x="8118821" y="1416978"/>
                <a:ext cx="568567" cy="559712"/>
                <a:chOff x="8019435" y="1271989"/>
                <a:chExt cx="568567" cy="559712"/>
              </a:xfrm>
            </p:grpSpPr>
            <p:sp>
              <p:nvSpPr>
                <p:cNvPr id="600" name="Google Shape;600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01" name="Google Shape;601;p42"/>
                <p:cNvSpPr txBox="1"/>
                <p:nvPr/>
              </p:nvSpPr>
              <p:spPr>
                <a:xfrm>
                  <a:off x="8072151" y="1271989"/>
                  <a:ext cx="460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10</a:t>
                  </a:r>
                  <a:endParaRPr/>
                </a:p>
              </p:txBody>
            </p:sp>
            <p:cxnSp>
              <p:nvCxnSpPr>
                <p:cNvPr id="602" name="Google Shape;602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03" name="Google Shape;603;p42"/>
                <p:cNvCxnSpPr>
                  <a:stCxn id="600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04" name="Google Shape;604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5" name="Google Shape;605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06" name="Google Shape;606;p42"/>
          <p:cNvGrpSpPr/>
          <p:nvPr/>
        </p:nvGrpSpPr>
        <p:grpSpPr>
          <a:xfrm>
            <a:off x="3079376" y="4312258"/>
            <a:ext cx="2387384" cy="2004681"/>
            <a:chOff x="6914978" y="1266256"/>
            <a:chExt cx="2617459" cy="2197874"/>
          </a:xfrm>
        </p:grpSpPr>
        <p:grpSp>
          <p:nvGrpSpPr>
            <p:cNvPr id="607" name="Google Shape;607;p42"/>
            <p:cNvGrpSpPr/>
            <p:nvPr/>
          </p:nvGrpSpPr>
          <p:grpSpPr>
            <a:xfrm>
              <a:off x="7197873" y="2099098"/>
              <a:ext cx="686309" cy="820422"/>
              <a:chOff x="7984321" y="1273924"/>
              <a:chExt cx="686309" cy="820422"/>
            </a:xfrm>
          </p:grpSpPr>
          <p:sp>
            <p:nvSpPr>
              <p:cNvPr id="608" name="Google Shape;608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9" name="Google Shape;609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610" name="Google Shape;610;p42"/>
              <p:cNvCxnSpPr>
                <a:endCxn id="611" idx="0"/>
              </p:cNvCxnSpPr>
              <p:nvPr/>
            </p:nvCxnSpPr>
            <p:spPr>
              <a:xfrm flipH="1">
                <a:off x="7984321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12" name="Google Shape;612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42"/>
              <p:cNvCxnSpPr>
                <a:stCxn id="608" idx="2"/>
                <a:endCxn id="609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4" name="Google Shape;614;p42"/>
              <p:cNvCxnSpPr>
                <a:endCxn id="615" idx="0"/>
              </p:cNvCxnSpPr>
              <p:nvPr/>
            </p:nvCxnSpPr>
            <p:spPr>
              <a:xfrm>
                <a:off x="8440530" y="1745146"/>
                <a:ext cx="2301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16" name="Google Shape;616;p42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617" name="Google Shape;617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18" name="Google Shape;618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1" name="Google Shape;611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619" name="Google Shape;619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0" name="Google Shape;620;p42"/>
                <p:cNvCxnSpPr>
                  <a:stCxn id="618" idx="2"/>
                  <a:endCxn id="611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21" name="Google Shape;621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2" name="Google Shape;622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3" name="Google Shape;623;p42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624" name="Google Shape;624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25" name="Google Shape;625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5" name="Google Shape;615;p42"/>
                <p:cNvSpPr txBox="1"/>
                <p:nvPr/>
              </p:nvSpPr>
              <p:spPr>
                <a:xfrm>
                  <a:off x="8142681" y="1287092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626" name="Google Shape;626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7" name="Google Shape;627;p42"/>
                <p:cNvCxnSpPr>
                  <a:stCxn id="625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28" name="Google Shape;628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9" name="Google Shape;629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0" name="Google Shape;630;p42"/>
            <p:cNvGrpSpPr/>
            <p:nvPr/>
          </p:nvGrpSpPr>
          <p:grpSpPr>
            <a:xfrm>
              <a:off x="8562057" y="2099098"/>
              <a:ext cx="685757" cy="812522"/>
              <a:chOff x="7984321" y="1273924"/>
              <a:chExt cx="685757" cy="812522"/>
            </a:xfrm>
          </p:grpSpPr>
          <p:sp>
            <p:nvSpPr>
              <p:cNvPr id="631" name="Google Shape;631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2" name="Google Shape;632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633" name="Google Shape;633;p42"/>
              <p:cNvCxnSpPr>
                <a:endCxn id="634" idx="0"/>
              </p:cNvCxnSpPr>
              <p:nvPr/>
            </p:nvCxnSpPr>
            <p:spPr>
              <a:xfrm flipH="1">
                <a:off x="7984321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35" name="Google Shape;635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p42"/>
              <p:cNvCxnSpPr>
                <a:stCxn id="631" idx="2"/>
                <a:endCxn id="632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42"/>
              <p:cNvCxnSpPr>
                <a:endCxn id="638" idx="0"/>
              </p:cNvCxnSpPr>
              <p:nvPr/>
            </p:nvCxnSpPr>
            <p:spPr>
              <a:xfrm>
                <a:off x="8440578" y="1745177"/>
                <a:ext cx="229500" cy="33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39" name="Google Shape;639;p42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640" name="Google Shape;640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41" name="Google Shape;641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34" name="Google Shape;634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6</a:t>
                  </a:r>
                  <a:endParaRPr/>
                </a:p>
              </p:txBody>
            </p:sp>
            <p:cxnSp>
              <p:nvCxnSpPr>
                <p:cNvPr id="642" name="Google Shape;642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3" name="Google Shape;643;p42"/>
                <p:cNvCxnSpPr>
                  <a:stCxn id="641" idx="2"/>
                  <a:endCxn id="634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44" name="Google Shape;644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5" name="Google Shape;645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46" name="Google Shape;646;p42"/>
            <p:cNvGrpSpPr/>
            <p:nvPr/>
          </p:nvGrpSpPr>
          <p:grpSpPr>
            <a:xfrm>
              <a:off x="8963870" y="2906351"/>
              <a:ext cx="568567" cy="557778"/>
              <a:chOff x="8118821" y="1418912"/>
              <a:chExt cx="568567" cy="557778"/>
            </a:xfrm>
          </p:grpSpPr>
          <p:grpSp>
            <p:nvGrpSpPr>
              <p:cNvPr id="647" name="Google Shape;647;p42"/>
              <p:cNvGrpSpPr/>
              <p:nvPr/>
            </p:nvGrpSpPr>
            <p:grpSpPr>
              <a:xfrm>
                <a:off x="8118821" y="1418912"/>
                <a:ext cx="568567" cy="557778"/>
                <a:chOff x="8019435" y="1273923"/>
                <a:chExt cx="568567" cy="557778"/>
              </a:xfrm>
            </p:grpSpPr>
            <p:sp>
              <p:nvSpPr>
                <p:cNvPr id="648" name="Google Shape;648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38" name="Google Shape;638;p42"/>
                <p:cNvSpPr txBox="1"/>
                <p:nvPr/>
              </p:nvSpPr>
              <p:spPr>
                <a:xfrm>
                  <a:off x="8142129" y="1273923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649" name="Google Shape;649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0" name="Google Shape;650;p42"/>
                <p:cNvCxnSpPr>
                  <a:stCxn id="648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51" name="Google Shape;651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42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55" name="Google Shape;655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/>
              </a:p>
            </p:txBody>
          </p:sp>
          <p:cxnSp>
            <p:nvCxnSpPr>
              <p:cNvPr id="656" name="Google Shape;656;p42"/>
              <p:cNvCxnSpPr>
                <a:endCxn id="608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57" name="Google Shape;65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8" name="Google Shape;658;p42"/>
              <p:cNvCxnSpPr>
                <a:stCxn id="654" idx="2"/>
                <a:endCxn id="655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9" name="Google Shape;659;p42"/>
              <p:cNvCxnSpPr>
                <a:endCxn id="631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660" name="Google Shape;660;p42"/>
          <p:cNvGrpSpPr/>
          <p:nvPr/>
        </p:nvGrpSpPr>
        <p:grpSpPr>
          <a:xfrm>
            <a:off x="6676573" y="5068689"/>
            <a:ext cx="617213" cy="736297"/>
            <a:chOff x="7991077" y="1270430"/>
            <a:chExt cx="676694" cy="807255"/>
          </a:xfrm>
        </p:grpSpPr>
        <p:sp>
          <p:nvSpPr>
            <p:cNvPr id="661" name="Google Shape;661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2" name="Google Shape;662;p42"/>
            <p:cNvSpPr txBox="1"/>
            <p:nvPr/>
          </p:nvSpPr>
          <p:spPr>
            <a:xfrm>
              <a:off x="8070203" y="1270430"/>
              <a:ext cx="460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endParaRPr/>
            </a:p>
          </p:txBody>
        </p:sp>
        <p:cxnSp>
          <p:nvCxnSpPr>
            <p:cNvPr id="663" name="Google Shape;663;p42"/>
            <p:cNvCxnSpPr/>
            <p:nvPr/>
          </p:nvCxnSpPr>
          <p:spPr>
            <a:xfrm flipH="1">
              <a:off x="7991077" y="1736281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64" name="Google Shape;664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5" name="Google Shape;665;p42"/>
            <p:cNvCxnSpPr>
              <a:stCxn id="661" idx="2"/>
              <a:endCxn id="662" idx="2"/>
            </p:cNvCxnSpPr>
            <p:nvPr/>
          </p:nvCxnSpPr>
          <p:spPr>
            <a:xfrm rot="10800000">
              <a:off x="8300595" y="1675401"/>
              <a:ext cx="4500" cy="156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6" name="Google Shape;666;p42"/>
            <p:cNvCxnSpPr/>
            <p:nvPr/>
          </p:nvCxnSpPr>
          <p:spPr>
            <a:xfrm>
              <a:off x="8438303" y="1727600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67" name="Google Shape;667;p42"/>
          <p:cNvGrpSpPr/>
          <p:nvPr/>
        </p:nvGrpSpPr>
        <p:grpSpPr>
          <a:xfrm>
            <a:off x="6412372" y="5790325"/>
            <a:ext cx="518590" cy="526611"/>
            <a:chOff x="8118821" y="1399329"/>
            <a:chExt cx="568567" cy="577361"/>
          </a:xfrm>
        </p:grpSpPr>
        <p:grpSp>
          <p:nvGrpSpPr>
            <p:cNvPr id="668" name="Google Shape;668;p42"/>
            <p:cNvGrpSpPr/>
            <p:nvPr/>
          </p:nvGrpSpPr>
          <p:grpSpPr>
            <a:xfrm>
              <a:off x="8118821" y="1399329"/>
              <a:ext cx="568567" cy="577361"/>
              <a:chOff x="8019435" y="1254340"/>
              <a:chExt cx="568567" cy="577361"/>
            </a:xfrm>
          </p:grpSpPr>
          <p:sp>
            <p:nvSpPr>
              <p:cNvPr id="669" name="Google Shape;669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0" name="Google Shape;670;p42"/>
              <p:cNvSpPr txBox="1"/>
              <p:nvPr/>
            </p:nvSpPr>
            <p:spPr>
              <a:xfrm>
                <a:off x="8070102" y="1254340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/>
              </a:p>
            </p:txBody>
          </p:sp>
          <p:cxnSp>
            <p:nvCxnSpPr>
              <p:cNvPr id="671" name="Google Shape;671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2" name="Google Shape;672;p42"/>
              <p:cNvCxnSpPr>
                <a:stCxn id="669" idx="2"/>
                <a:endCxn id="670" idx="2"/>
              </p:cNvCxnSpPr>
              <p:nvPr/>
            </p:nvCxnSpPr>
            <p:spPr>
              <a:xfrm rot="10800000">
                <a:off x="8300295" y="1659201"/>
                <a:ext cx="4800" cy="172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73" name="Google Shape;673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4" name="Google Shape;674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5" name="Google Shape;675;p42"/>
          <p:cNvGrpSpPr/>
          <p:nvPr/>
        </p:nvGrpSpPr>
        <p:grpSpPr>
          <a:xfrm>
            <a:off x="7036912" y="5808186"/>
            <a:ext cx="518590" cy="508748"/>
            <a:chOff x="8118821" y="1418913"/>
            <a:chExt cx="568567" cy="557777"/>
          </a:xfrm>
        </p:grpSpPr>
        <p:grpSp>
          <p:nvGrpSpPr>
            <p:cNvPr id="676" name="Google Shape;676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77" name="Google Shape;677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8" name="Google Shape;678;p42"/>
              <p:cNvSpPr txBox="1"/>
              <p:nvPr/>
            </p:nvSpPr>
            <p:spPr>
              <a:xfrm>
                <a:off x="8072151" y="1299781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3977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47</a:t>
                </a:r>
                <a:endParaRPr/>
              </a:p>
            </p:txBody>
          </p:sp>
          <p:cxnSp>
            <p:nvCxnSpPr>
              <p:cNvPr id="679" name="Google Shape;679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0" name="Google Shape;680;p42"/>
              <p:cNvCxnSpPr>
                <a:stCxn id="677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81" name="Google Shape;681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3" name="Google Shape;683;p42"/>
          <p:cNvGrpSpPr/>
          <p:nvPr/>
        </p:nvGrpSpPr>
        <p:grpSpPr>
          <a:xfrm>
            <a:off x="7007915" y="4291625"/>
            <a:ext cx="804478" cy="745152"/>
            <a:chOff x="7705996" y="1251342"/>
            <a:chExt cx="882006" cy="816963"/>
          </a:xfrm>
        </p:grpSpPr>
        <p:sp>
          <p:nvSpPr>
            <p:cNvPr id="684" name="Google Shape;684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42"/>
            <p:cNvSpPr txBox="1"/>
            <p:nvPr/>
          </p:nvSpPr>
          <p:spPr>
            <a:xfrm>
              <a:off x="8140919" y="1251342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686" name="Google Shape;686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42"/>
            <p:cNvCxnSpPr>
              <a:stCxn id="684" idx="2"/>
              <a:endCxn id="685" idx="2"/>
            </p:cNvCxnSpPr>
            <p:nvPr/>
          </p:nvCxnSpPr>
          <p:spPr>
            <a:xfrm rot="10800000">
              <a:off x="8302095" y="1656201"/>
              <a:ext cx="3000" cy="175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8" name="Google Shape;688;p42"/>
            <p:cNvCxnSpPr/>
            <p:nvPr/>
          </p:nvCxnSpPr>
          <p:spPr>
            <a:xfrm flipH="1">
              <a:off x="7705996" y="1718911"/>
              <a:ext cx="489827" cy="34939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89" name="Google Shape;689;p42"/>
          <p:cNvGrpSpPr/>
          <p:nvPr/>
        </p:nvGrpSpPr>
        <p:grpSpPr>
          <a:xfrm>
            <a:off x="9140140" y="5071876"/>
            <a:ext cx="601766" cy="729443"/>
            <a:chOff x="8019435" y="1273924"/>
            <a:chExt cx="659759" cy="799740"/>
          </a:xfrm>
        </p:grpSpPr>
        <p:sp>
          <p:nvSpPr>
            <p:cNvPr id="690" name="Google Shape;690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1" name="Google Shape;691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692" name="Google Shape;692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42"/>
            <p:cNvCxnSpPr>
              <a:stCxn id="690" idx="2"/>
              <a:endCxn id="691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42"/>
            <p:cNvCxnSpPr/>
            <p:nvPr/>
          </p:nvCxnSpPr>
          <p:spPr>
            <a:xfrm>
              <a:off x="8449174" y="1724360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95" name="Google Shape;695;p42"/>
          <p:cNvGrpSpPr/>
          <p:nvPr/>
        </p:nvGrpSpPr>
        <p:grpSpPr>
          <a:xfrm>
            <a:off x="9474613" y="5808186"/>
            <a:ext cx="518590" cy="508748"/>
            <a:chOff x="8118821" y="1418913"/>
            <a:chExt cx="568567" cy="557777"/>
          </a:xfrm>
        </p:grpSpPr>
        <p:grpSp>
          <p:nvGrpSpPr>
            <p:cNvPr id="696" name="Google Shape;696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97" name="Google Shape;697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98" name="Google Shape;698;p42"/>
              <p:cNvSpPr txBox="1"/>
              <p:nvPr/>
            </p:nvSpPr>
            <p:spPr>
              <a:xfrm>
                <a:off x="8142681" y="1287092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699" name="Google Shape;699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0" name="Google Shape;700;p42"/>
              <p:cNvCxnSpPr>
                <a:stCxn id="697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01" name="Google Shape;701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2" name="Google Shape;702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3" name="Google Shape;703;p42"/>
          <p:cNvGrpSpPr/>
          <p:nvPr/>
        </p:nvGrpSpPr>
        <p:grpSpPr>
          <a:xfrm>
            <a:off x="10094381" y="5808187"/>
            <a:ext cx="518590" cy="508748"/>
            <a:chOff x="8118821" y="1418913"/>
            <a:chExt cx="568567" cy="557777"/>
          </a:xfrm>
        </p:grpSpPr>
        <p:grpSp>
          <p:nvGrpSpPr>
            <p:cNvPr id="704" name="Google Shape;704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05" name="Google Shape;705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06" name="Google Shape;706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707" name="Google Shape;70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8" name="Google Shape;708;p42"/>
              <p:cNvCxnSpPr>
                <a:stCxn id="705" idx="2"/>
                <a:endCxn id="706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09" name="Google Shape;709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0" name="Google Shape;710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1" name="Google Shape;711;p42"/>
          <p:cNvGrpSpPr/>
          <p:nvPr/>
        </p:nvGrpSpPr>
        <p:grpSpPr>
          <a:xfrm>
            <a:off x="10718921" y="5808186"/>
            <a:ext cx="531931" cy="508749"/>
            <a:chOff x="8118821" y="1418912"/>
            <a:chExt cx="583194" cy="557778"/>
          </a:xfrm>
        </p:grpSpPr>
        <p:grpSp>
          <p:nvGrpSpPr>
            <p:cNvPr id="712" name="Google Shape;712;p42"/>
            <p:cNvGrpSpPr/>
            <p:nvPr/>
          </p:nvGrpSpPr>
          <p:grpSpPr>
            <a:xfrm>
              <a:off x="8118821" y="1418912"/>
              <a:ext cx="583194" cy="557778"/>
              <a:chOff x="8019435" y="1273923"/>
              <a:chExt cx="583194" cy="557778"/>
            </a:xfrm>
          </p:grpSpPr>
          <p:sp>
            <p:nvSpPr>
              <p:cNvPr id="713" name="Google Shape;713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14" name="Google Shape;714;p42"/>
              <p:cNvSpPr txBox="1"/>
              <p:nvPr/>
            </p:nvSpPr>
            <p:spPr>
              <a:xfrm>
                <a:off x="8142129" y="1273923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715" name="Google Shape;715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6" name="Google Shape;716;p42"/>
              <p:cNvCxnSpPr>
                <a:stCxn id="713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17" name="Google Shape;717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8" name="Google Shape;718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9" name="Google Shape;719;p42"/>
          <p:cNvGrpSpPr/>
          <p:nvPr/>
        </p:nvGrpSpPr>
        <p:grpSpPr>
          <a:xfrm>
            <a:off x="9414384" y="4300026"/>
            <a:ext cx="1249494" cy="761226"/>
            <a:chOff x="7588528" y="1260553"/>
            <a:chExt cx="1369909" cy="834586"/>
          </a:xfrm>
        </p:grpSpPr>
        <p:sp>
          <p:nvSpPr>
            <p:cNvPr id="720" name="Google Shape;720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1" name="Google Shape;721;p42"/>
            <p:cNvSpPr txBox="1"/>
            <p:nvPr/>
          </p:nvSpPr>
          <p:spPr>
            <a:xfrm>
              <a:off x="8143689" y="1260553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722" name="Google Shape;722;p42"/>
            <p:cNvCxnSpPr/>
            <p:nvPr/>
          </p:nvCxnSpPr>
          <p:spPr>
            <a:xfrm flipH="1">
              <a:off x="7588528" y="1732680"/>
              <a:ext cx="59192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23" name="Google Shape;723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4" name="Google Shape;724;p42"/>
            <p:cNvCxnSpPr>
              <a:stCxn id="720" idx="2"/>
              <a:endCxn id="721" idx="2"/>
            </p:cNvCxnSpPr>
            <p:nvPr/>
          </p:nvCxnSpPr>
          <p:spPr>
            <a:xfrm rot="10800000">
              <a:off x="8304795" y="1665501"/>
              <a:ext cx="300" cy="166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5" name="Google Shape;725;p42"/>
            <p:cNvCxnSpPr/>
            <p:nvPr/>
          </p:nvCxnSpPr>
          <p:spPr>
            <a:xfrm>
              <a:off x="8461339" y="1733415"/>
              <a:ext cx="49709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26" name="Google Shape;726;p42"/>
          <p:cNvCxnSpPr/>
          <p:nvPr/>
        </p:nvCxnSpPr>
        <p:spPr>
          <a:xfrm flipH="1">
            <a:off x="7602550" y="4663031"/>
            <a:ext cx="186000" cy="1302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27" name="Google Shape;727;p42"/>
          <p:cNvGrpSpPr/>
          <p:nvPr/>
        </p:nvGrpSpPr>
        <p:grpSpPr>
          <a:xfrm>
            <a:off x="7547156" y="3397771"/>
            <a:ext cx="2527847" cy="897977"/>
            <a:chOff x="6860092" y="1273924"/>
            <a:chExt cx="2771458" cy="984516"/>
          </a:xfrm>
        </p:grpSpPr>
        <p:sp>
          <p:nvSpPr>
            <p:cNvPr id="728" name="Google Shape;728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9" name="Google Shape;729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730" name="Google Shape;730;p42"/>
            <p:cNvCxnSpPr/>
            <p:nvPr/>
          </p:nvCxnSpPr>
          <p:spPr>
            <a:xfrm flipH="1">
              <a:off x="6860092" y="1714425"/>
              <a:ext cx="1294352" cy="54401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31" name="Google Shape;731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2" name="Google Shape;732;p42"/>
            <p:cNvCxnSpPr>
              <a:stCxn id="728" idx="2"/>
              <a:endCxn id="729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3" name="Google Shape;733;p42"/>
            <p:cNvCxnSpPr/>
            <p:nvPr/>
          </p:nvCxnSpPr>
          <p:spPr>
            <a:xfrm>
              <a:off x="8448376" y="1725033"/>
              <a:ext cx="1183174" cy="5314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34" name="Google Shape;734;p42"/>
          <p:cNvCxnSpPr/>
          <p:nvPr/>
        </p:nvCxnSpPr>
        <p:spPr>
          <a:xfrm flipH="1">
            <a:off x="9169883" y="5428458"/>
            <a:ext cx="186000" cy="1302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5" name="Google Shape;735;p42"/>
          <p:cNvSpPr/>
          <p:nvPr/>
        </p:nvSpPr>
        <p:spPr>
          <a:xfrm>
            <a:off x="7445274" y="4477440"/>
            <a:ext cx="490500" cy="4908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9017642" y="5256169"/>
            <a:ext cx="490500" cy="4908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10382941" y="5071876"/>
            <a:ext cx="601163" cy="725436"/>
            <a:chOff x="8017783" y="1273924"/>
            <a:chExt cx="659098" cy="795347"/>
          </a:xfrm>
        </p:grpSpPr>
        <p:sp>
          <p:nvSpPr>
            <p:cNvPr id="738" name="Google Shape;738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9" name="Google Shape;739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740" name="Google Shape;740;p42"/>
            <p:cNvCxnSpPr/>
            <p:nvPr/>
          </p:nvCxnSpPr>
          <p:spPr>
            <a:xfrm flipH="1">
              <a:off x="8017783" y="1720896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41" name="Google Shape;741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2" name="Google Shape;742;p42"/>
            <p:cNvCxnSpPr>
              <a:stCxn id="738" idx="2"/>
              <a:endCxn id="739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3" name="Google Shape;743;p42"/>
            <p:cNvCxnSpPr/>
            <p:nvPr/>
          </p:nvCxnSpPr>
          <p:spPr>
            <a:xfrm>
              <a:off x="8447413" y="1733136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745" name="Google Shape;745;p42"/>
          <p:cNvSpPr txBox="1">
            <a:spLocks noGrp="1"/>
          </p:cNvSpPr>
          <p:nvPr>
            <p:ph type="body" idx="1"/>
          </p:nvPr>
        </p:nvSpPr>
        <p:spPr>
          <a:xfrm>
            <a:off x="795050" y="1401150"/>
            <a:ext cx="10797182" cy="236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/>
              <a:t>binary</a:t>
            </a:r>
            <a:r>
              <a:rPr lang="en-US" dirty="0"/>
              <a:t> heap satisfies the following invariants:</a:t>
            </a:r>
            <a:endParaRPr dirty="0"/>
          </a:p>
          <a:p>
            <a:pPr marL="457200" lvl="0" indent="-393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Binary Tree</a:t>
            </a:r>
            <a:r>
              <a:rPr lang="en-US" dirty="0"/>
              <a:t>: every node has at most 2 children</a:t>
            </a:r>
            <a:endParaRPr dirty="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Heap invariant</a:t>
            </a:r>
            <a:r>
              <a:rPr lang="en-US" dirty="0"/>
              <a:t>: every node is smaller than (or equal to) its children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Heap structure invariant</a:t>
            </a:r>
            <a:r>
              <a:rPr lang="en-US" dirty="0"/>
              <a:t>: each level is “complete” meaning it has no “gaps”</a:t>
            </a:r>
            <a:endParaRPr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dirty="0"/>
              <a:t>Heaps are filled up left to right</a:t>
            </a:r>
            <a:endParaRPr dirty="0"/>
          </a:p>
        </p:txBody>
      </p:sp>
      <p:sp>
        <p:nvSpPr>
          <p:cNvPr id="2" name="Google Shape;541;p40">
            <a:extLst>
              <a:ext uri="{FF2B5EF4-FFF2-40B4-BE49-F238E27FC236}">
                <a16:creationId xmlns:a16="http://schemas.microsoft.com/office/drawing/2014/main" id="{616F31B4-57FF-5CDF-34C1-229A41EA6348}"/>
              </a:ext>
            </a:extLst>
          </p:cNvPr>
          <p:cNvSpPr txBox="1"/>
          <p:nvPr/>
        </p:nvSpPr>
        <p:spPr>
          <a:xfrm>
            <a:off x="1265374" y="6281854"/>
            <a:ext cx="12443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Google Shape;541;p40">
            <a:extLst>
              <a:ext uri="{FF2B5EF4-FFF2-40B4-BE49-F238E27FC236}">
                <a16:creationId xmlns:a16="http://schemas.microsoft.com/office/drawing/2014/main" id="{5DE53046-7A2F-CF78-B6A9-C43453F8B75A}"/>
              </a:ext>
            </a:extLst>
          </p:cNvPr>
          <p:cNvSpPr txBox="1"/>
          <p:nvPr/>
        </p:nvSpPr>
        <p:spPr>
          <a:xfrm>
            <a:off x="3762767" y="6281854"/>
            <a:ext cx="12443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541;p40">
            <a:extLst>
              <a:ext uri="{FF2B5EF4-FFF2-40B4-BE49-F238E27FC236}">
                <a16:creationId xmlns:a16="http://schemas.microsoft.com/office/drawing/2014/main" id="{D4CF54AE-4E6E-8437-AD12-ED906F41E732}"/>
              </a:ext>
            </a:extLst>
          </p:cNvPr>
          <p:cNvSpPr txBox="1"/>
          <p:nvPr/>
        </p:nvSpPr>
        <p:spPr>
          <a:xfrm>
            <a:off x="8709961" y="6281854"/>
            <a:ext cx="161604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Invalid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 animBg="1"/>
      <p:bldP spid="736" grpId="0" animBg="1"/>
      <p:bldP spid="2" grpId="0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Quiz - Are these valid heaps?</a:t>
            </a:r>
            <a:endParaRPr dirty="0"/>
          </a:p>
        </p:txBody>
      </p:sp>
      <p:sp>
        <p:nvSpPr>
          <p:cNvPr id="751" name="Google Shape;751;p43"/>
          <p:cNvSpPr txBox="1"/>
          <p:nvPr/>
        </p:nvSpPr>
        <p:spPr>
          <a:xfrm>
            <a:off x="441075" y="1561349"/>
            <a:ext cx="2448300" cy="14775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Heap Invariants: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/>
          </a:p>
        </p:txBody>
      </p:sp>
      <p:grpSp>
        <p:nvGrpSpPr>
          <p:cNvPr id="752" name="Google Shape;752;p43"/>
          <p:cNvGrpSpPr/>
          <p:nvPr/>
        </p:nvGrpSpPr>
        <p:grpSpPr>
          <a:xfrm>
            <a:off x="1975945" y="3476611"/>
            <a:ext cx="637509" cy="800837"/>
            <a:chOff x="8019435" y="1273924"/>
            <a:chExt cx="637509" cy="800837"/>
          </a:xfrm>
        </p:grpSpPr>
        <p:sp>
          <p:nvSpPr>
            <p:cNvPr id="753" name="Google Shape;753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4" name="Google Shape;754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755" name="Google Shape;755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6" name="Google Shape;756;p43"/>
            <p:cNvCxnSpPr>
              <a:stCxn id="753" idx="2"/>
              <a:endCxn id="75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7" name="Google Shape;757;p43"/>
            <p:cNvCxnSpPr/>
            <p:nvPr/>
          </p:nvCxnSpPr>
          <p:spPr>
            <a:xfrm>
              <a:off x="8426924" y="1725457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58" name="Google Shape;758;p43"/>
          <p:cNvGrpSpPr/>
          <p:nvPr/>
        </p:nvGrpSpPr>
        <p:grpSpPr>
          <a:xfrm>
            <a:off x="2342644" y="4283865"/>
            <a:ext cx="568567" cy="557777"/>
            <a:chOff x="8118821" y="1418913"/>
            <a:chExt cx="568567" cy="557777"/>
          </a:xfrm>
        </p:grpSpPr>
        <p:grpSp>
          <p:nvGrpSpPr>
            <p:cNvPr id="759" name="Google Shape;759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60" name="Google Shape;76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61" name="Google Shape;761;p4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762" name="Google Shape;76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3" name="Google Shape;763;p43"/>
              <p:cNvCxnSpPr>
                <a:stCxn id="76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64" name="Google Shape;76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5" name="Google Shape;765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6" name="Google Shape;766;p43"/>
          <p:cNvGrpSpPr/>
          <p:nvPr/>
        </p:nvGrpSpPr>
        <p:grpSpPr>
          <a:xfrm>
            <a:off x="3839583" y="3476611"/>
            <a:ext cx="663877" cy="811604"/>
            <a:chOff x="7978590" y="1273924"/>
            <a:chExt cx="663877" cy="811604"/>
          </a:xfrm>
        </p:grpSpPr>
        <p:sp>
          <p:nvSpPr>
            <p:cNvPr id="767" name="Google Shape;767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8" name="Google Shape;768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769" name="Google Shape;769;p43"/>
            <p:cNvCxnSpPr/>
            <p:nvPr/>
          </p:nvCxnSpPr>
          <p:spPr>
            <a:xfrm flipH="1">
              <a:off x="7978590" y="1744124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70" name="Google Shape;770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1" name="Google Shape;771;p43"/>
            <p:cNvCxnSpPr>
              <a:stCxn id="767" idx="2"/>
              <a:endCxn id="768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2" name="Google Shape;772;p43"/>
            <p:cNvCxnSpPr/>
            <p:nvPr/>
          </p:nvCxnSpPr>
          <p:spPr>
            <a:xfrm>
              <a:off x="8412999" y="1737795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73" name="Google Shape;773;p43"/>
          <p:cNvGrpSpPr/>
          <p:nvPr/>
        </p:nvGrpSpPr>
        <p:grpSpPr>
          <a:xfrm>
            <a:off x="3562419" y="4283866"/>
            <a:ext cx="568567" cy="557777"/>
            <a:chOff x="8019435" y="1273924"/>
            <a:chExt cx="568567" cy="557777"/>
          </a:xfrm>
        </p:grpSpPr>
        <p:sp>
          <p:nvSpPr>
            <p:cNvPr id="774" name="Google Shape;774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5" name="Google Shape;775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776" name="Google Shape;776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43"/>
            <p:cNvCxnSpPr>
              <a:stCxn id="774" idx="2"/>
              <a:endCxn id="77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8" name="Google Shape;778;p43"/>
          <p:cNvGrpSpPr/>
          <p:nvPr/>
        </p:nvGrpSpPr>
        <p:grpSpPr>
          <a:xfrm>
            <a:off x="4247127" y="4283864"/>
            <a:ext cx="568567" cy="557778"/>
            <a:chOff x="8118821" y="1418912"/>
            <a:chExt cx="568567" cy="557778"/>
          </a:xfrm>
        </p:grpSpPr>
        <p:grpSp>
          <p:nvGrpSpPr>
            <p:cNvPr id="779" name="Google Shape;779;p43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780" name="Google Shape;78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81" name="Google Shape;781;p43"/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782" name="Google Shape;78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3" name="Google Shape;783;p43"/>
              <p:cNvCxnSpPr>
                <a:stCxn id="78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84" name="Google Shape;78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85" name="Google Shape;785;p43"/>
          <p:cNvGrpSpPr/>
          <p:nvPr/>
        </p:nvGrpSpPr>
        <p:grpSpPr>
          <a:xfrm>
            <a:off x="2282790" y="2643769"/>
            <a:ext cx="1909099" cy="818435"/>
            <a:chOff x="7342123" y="1273924"/>
            <a:chExt cx="1909099" cy="818435"/>
          </a:xfrm>
        </p:grpSpPr>
        <p:sp>
          <p:nvSpPr>
            <p:cNvPr id="786" name="Google Shape;786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7" name="Google Shape;787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788" name="Google Shape;788;p43"/>
            <p:cNvCxnSpPr/>
            <p:nvPr/>
          </p:nvCxnSpPr>
          <p:spPr>
            <a:xfrm flipH="1">
              <a:off x="7342123" y="1705957"/>
              <a:ext cx="820142" cy="36665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89" name="Google Shape;789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43"/>
            <p:cNvCxnSpPr>
              <a:stCxn id="786" idx="2"/>
              <a:endCxn id="78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1" name="Google Shape;791;p43"/>
            <p:cNvCxnSpPr/>
            <p:nvPr/>
          </p:nvCxnSpPr>
          <p:spPr>
            <a:xfrm>
              <a:off x="8437942" y="1692548"/>
              <a:ext cx="813280" cy="399811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92" name="Google Shape;792;p43"/>
          <p:cNvGrpSpPr/>
          <p:nvPr/>
        </p:nvGrpSpPr>
        <p:grpSpPr>
          <a:xfrm>
            <a:off x="3194055" y="5107252"/>
            <a:ext cx="568567" cy="557777"/>
            <a:chOff x="8118821" y="1418913"/>
            <a:chExt cx="568567" cy="557777"/>
          </a:xfrm>
        </p:grpSpPr>
        <p:grpSp>
          <p:nvGrpSpPr>
            <p:cNvPr id="793" name="Google Shape;793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94" name="Google Shape;794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95" name="Google Shape;795;p4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796" name="Google Shape;796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7" name="Google Shape;797;p43"/>
              <p:cNvCxnSpPr>
                <a:stCxn id="794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98" name="Google Shape;798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9" name="Google Shape;799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00" name="Google Shape;800;p43"/>
          <p:cNvGrpSpPr/>
          <p:nvPr/>
        </p:nvGrpSpPr>
        <p:grpSpPr>
          <a:xfrm>
            <a:off x="3873531" y="5107253"/>
            <a:ext cx="568567" cy="557777"/>
            <a:chOff x="8118821" y="1418913"/>
            <a:chExt cx="568567" cy="557777"/>
          </a:xfrm>
        </p:grpSpPr>
        <p:grpSp>
          <p:nvGrpSpPr>
            <p:cNvPr id="801" name="Google Shape;801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03" name="Google Shape;803;p43"/>
              <p:cNvSpPr txBox="1"/>
              <p:nvPr/>
            </p:nvSpPr>
            <p:spPr>
              <a:xfrm>
                <a:off x="8070938" y="128709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804" name="Google Shape;804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5" name="Google Shape;805;p43"/>
              <p:cNvCxnSpPr>
                <a:stCxn id="802" idx="2"/>
                <a:endCxn id="803" idx="2"/>
              </p:cNvCxnSpPr>
              <p:nvPr/>
            </p:nvCxnSpPr>
            <p:spPr>
              <a:xfrm rot="10800000">
                <a:off x="8301195" y="1656501"/>
                <a:ext cx="3900" cy="175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6" name="Google Shape;806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7" name="Google Shape;807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08" name="Google Shape;808;p43"/>
          <p:cNvGrpSpPr/>
          <p:nvPr/>
        </p:nvGrpSpPr>
        <p:grpSpPr>
          <a:xfrm>
            <a:off x="4692345" y="5107252"/>
            <a:ext cx="583076" cy="557778"/>
            <a:chOff x="8118821" y="1418912"/>
            <a:chExt cx="583076" cy="557778"/>
          </a:xfrm>
        </p:grpSpPr>
        <p:grpSp>
          <p:nvGrpSpPr>
            <p:cNvPr id="809" name="Google Shape;809;p43"/>
            <p:cNvGrpSpPr/>
            <p:nvPr/>
          </p:nvGrpSpPr>
          <p:grpSpPr>
            <a:xfrm>
              <a:off x="8118821" y="1418912"/>
              <a:ext cx="583076" cy="557778"/>
              <a:chOff x="8019435" y="1273923"/>
              <a:chExt cx="583076" cy="557778"/>
            </a:xfrm>
          </p:grpSpPr>
          <p:sp>
            <p:nvSpPr>
              <p:cNvPr id="810" name="Google Shape;81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11" name="Google Shape;811;p43"/>
              <p:cNvSpPr txBox="1"/>
              <p:nvPr/>
            </p:nvSpPr>
            <p:spPr>
              <a:xfrm>
                <a:off x="8142129" y="1273923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812" name="Google Shape;81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3" name="Google Shape;813;p43"/>
              <p:cNvCxnSpPr>
                <a:stCxn id="81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14" name="Google Shape;81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5" name="Google Shape;815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16" name="Google Shape;816;p43"/>
          <p:cNvCxnSpPr/>
          <p:nvPr/>
        </p:nvCxnSpPr>
        <p:spPr>
          <a:xfrm flipH="1">
            <a:off x="2015667" y="3867223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7" name="Google Shape;817;p43"/>
          <p:cNvCxnSpPr/>
          <p:nvPr/>
        </p:nvCxnSpPr>
        <p:spPr>
          <a:xfrm flipH="1">
            <a:off x="3549259" y="4728649"/>
            <a:ext cx="181131" cy="341404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8" name="Google Shape;818;p43"/>
          <p:cNvCxnSpPr/>
          <p:nvPr/>
        </p:nvCxnSpPr>
        <p:spPr>
          <a:xfrm>
            <a:off x="3938929" y="4732299"/>
            <a:ext cx="229468" cy="33613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9" name="Google Shape;819;p43"/>
          <p:cNvCxnSpPr/>
          <p:nvPr/>
        </p:nvCxnSpPr>
        <p:spPr>
          <a:xfrm>
            <a:off x="4671851" y="4696834"/>
            <a:ext cx="229468" cy="33613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0" name="Google Shape;820;p43"/>
          <p:cNvSpPr/>
          <p:nvPr/>
        </p:nvSpPr>
        <p:spPr>
          <a:xfrm>
            <a:off x="2989733" y="2537602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1" name="Google Shape;821;p43"/>
          <p:cNvSpPr/>
          <p:nvPr/>
        </p:nvSpPr>
        <p:spPr>
          <a:xfrm>
            <a:off x="7532519" y="5180428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2" name="Google Shape;822;p43"/>
          <p:cNvSpPr/>
          <p:nvPr/>
        </p:nvSpPr>
        <p:spPr>
          <a:xfrm>
            <a:off x="4098289" y="4490191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3" name="Google Shape;823;p43"/>
          <p:cNvSpPr/>
          <p:nvPr/>
        </p:nvSpPr>
        <p:spPr>
          <a:xfrm>
            <a:off x="2216104" y="4472943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4" name="Google Shape;824;p43"/>
          <p:cNvSpPr/>
          <p:nvPr/>
        </p:nvSpPr>
        <p:spPr>
          <a:xfrm>
            <a:off x="2553408" y="4481769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25" name="Google Shape;825;p43"/>
          <p:cNvGrpSpPr/>
          <p:nvPr/>
        </p:nvGrpSpPr>
        <p:grpSpPr>
          <a:xfrm>
            <a:off x="8958659" y="2896631"/>
            <a:ext cx="2250760" cy="2197874"/>
            <a:chOff x="6914978" y="1266256"/>
            <a:chExt cx="2250760" cy="2197874"/>
          </a:xfrm>
        </p:grpSpPr>
        <p:grpSp>
          <p:nvGrpSpPr>
            <p:cNvPr id="826" name="Google Shape;826;p43"/>
            <p:cNvGrpSpPr/>
            <p:nvPr/>
          </p:nvGrpSpPr>
          <p:grpSpPr>
            <a:xfrm>
              <a:off x="7197885" y="2099098"/>
              <a:ext cx="686309" cy="820422"/>
              <a:chOff x="7984333" y="1273924"/>
              <a:chExt cx="686309" cy="820422"/>
            </a:xfrm>
          </p:grpSpPr>
          <p:sp>
            <p:nvSpPr>
              <p:cNvPr id="827" name="Google Shape;827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28" name="Google Shape;828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829" name="Google Shape;829;p43"/>
              <p:cNvCxnSpPr>
                <a:endCxn id="830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31" name="Google Shape;831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2" name="Google Shape;832;p43"/>
              <p:cNvCxnSpPr>
                <a:stCxn id="827" idx="2"/>
                <a:endCxn id="828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43"/>
              <p:cNvCxnSpPr>
                <a:endCxn id="834" idx="0"/>
              </p:cNvCxnSpPr>
              <p:nvPr/>
            </p:nvCxnSpPr>
            <p:spPr>
              <a:xfrm>
                <a:off x="8440542" y="1745146"/>
                <a:ext cx="2301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835" name="Google Shape;835;p43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836" name="Google Shape;836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37" name="Google Shape;837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30" name="Google Shape;830;p43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838" name="Google Shape;838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9" name="Google Shape;839;p43"/>
                <p:cNvCxnSpPr>
                  <a:stCxn id="837" idx="2"/>
                  <a:endCxn id="830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40" name="Google Shape;840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1" name="Google Shape;841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42" name="Google Shape;842;p43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843" name="Google Shape;843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44" name="Google Shape;844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34" name="Google Shape;834;p43"/>
                <p:cNvSpPr txBox="1"/>
                <p:nvPr/>
              </p:nvSpPr>
              <p:spPr>
                <a:xfrm>
                  <a:off x="8142681" y="1287092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8</a:t>
                  </a:r>
                  <a:endParaRPr/>
                </a:p>
              </p:txBody>
            </p:sp>
            <p:cxnSp>
              <p:nvCxnSpPr>
                <p:cNvPr id="845" name="Google Shape;845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46" name="Google Shape;846;p43"/>
                <p:cNvCxnSpPr>
                  <a:stCxn id="844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47" name="Google Shape;847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8" name="Google Shape;848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49" name="Google Shape;849;p43"/>
            <p:cNvGrpSpPr/>
            <p:nvPr/>
          </p:nvGrpSpPr>
          <p:grpSpPr>
            <a:xfrm>
              <a:off x="8562069" y="2099098"/>
              <a:ext cx="603669" cy="812522"/>
              <a:chOff x="7984333" y="1273924"/>
              <a:chExt cx="603669" cy="812522"/>
            </a:xfrm>
          </p:grpSpPr>
          <p:sp>
            <p:nvSpPr>
              <p:cNvPr id="850" name="Google Shape;85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51" name="Google Shape;851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/>
              </a:p>
            </p:txBody>
          </p:sp>
          <p:cxnSp>
            <p:nvCxnSpPr>
              <p:cNvPr id="852" name="Google Shape;852;p43"/>
              <p:cNvCxnSpPr>
                <a:endCxn id="853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54" name="Google Shape;854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5" name="Google Shape;855;p43"/>
              <p:cNvCxnSpPr>
                <a:stCxn id="850" idx="2"/>
                <a:endCxn id="851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56" name="Google Shape;856;p43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857" name="Google Shape;857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58" name="Google Shape;858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53" name="Google Shape;853;p43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6</a:t>
                  </a:r>
                  <a:endParaRPr/>
                </a:p>
              </p:txBody>
            </p:sp>
            <p:cxnSp>
              <p:nvCxnSpPr>
                <p:cNvPr id="859" name="Google Shape;859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0" name="Google Shape;860;p43"/>
                <p:cNvCxnSpPr>
                  <a:stCxn id="858" idx="2"/>
                  <a:endCxn id="853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61" name="Google Shape;861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2" name="Google Shape;862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63" name="Google Shape;863;p43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864" name="Google Shape;864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65" name="Google Shape;865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/>
              </a:p>
            </p:txBody>
          </p:sp>
          <p:cxnSp>
            <p:nvCxnSpPr>
              <p:cNvPr id="866" name="Google Shape;866;p43"/>
              <p:cNvCxnSpPr>
                <a:endCxn id="827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67" name="Google Shape;867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8" name="Google Shape;868;p43"/>
              <p:cNvCxnSpPr>
                <a:stCxn id="864" idx="2"/>
                <a:endCxn id="865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9" name="Google Shape;869;p43"/>
              <p:cNvCxnSpPr>
                <a:endCxn id="850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870" name="Google Shape;870;p43"/>
          <p:cNvGrpSpPr/>
          <p:nvPr/>
        </p:nvGrpSpPr>
        <p:grpSpPr>
          <a:xfrm>
            <a:off x="6474702" y="3370444"/>
            <a:ext cx="780085" cy="763319"/>
            <a:chOff x="8019435" y="1273924"/>
            <a:chExt cx="780085" cy="763319"/>
          </a:xfrm>
        </p:grpSpPr>
        <p:sp>
          <p:nvSpPr>
            <p:cNvPr id="871" name="Google Shape;871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873" name="Google Shape;873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43"/>
            <p:cNvCxnSpPr>
              <a:stCxn id="871" idx="2"/>
              <a:endCxn id="87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5" name="Google Shape;875;p43"/>
            <p:cNvCxnSpPr/>
            <p:nvPr/>
          </p:nvCxnSpPr>
          <p:spPr>
            <a:xfrm>
              <a:off x="8415998" y="1693264"/>
              <a:ext cx="383522" cy="34397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76" name="Google Shape;876;p43"/>
          <p:cNvGrpSpPr/>
          <p:nvPr/>
        </p:nvGrpSpPr>
        <p:grpSpPr>
          <a:xfrm>
            <a:off x="7021190" y="4168461"/>
            <a:ext cx="568567" cy="557778"/>
            <a:chOff x="8118821" y="1418912"/>
            <a:chExt cx="568567" cy="557778"/>
          </a:xfrm>
        </p:grpSpPr>
        <p:grpSp>
          <p:nvGrpSpPr>
            <p:cNvPr id="877" name="Google Shape;877;p43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878" name="Google Shape;878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79" name="Google Shape;879;p43"/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880" name="Google Shape;880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1" name="Google Shape;881;p43"/>
              <p:cNvCxnSpPr>
                <a:stCxn id="87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82" name="Google Shape;882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83" name="Google Shape;883;p43"/>
          <p:cNvGrpSpPr/>
          <p:nvPr/>
        </p:nvGrpSpPr>
        <p:grpSpPr>
          <a:xfrm>
            <a:off x="5842077" y="2537602"/>
            <a:ext cx="883449" cy="798419"/>
            <a:chOff x="8019435" y="1273924"/>
            <a:chExt cx="883449" cy="798419"/>
          </a:xfrm>
        </p:grpSpPr>
        <p:sp>
          <p:nvSpPr>
            <p:cNvPr id="884" name="Google Shape;884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886" name="Google Shape;886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43"/>
            <p:cNvCxnSpPr>
              <a:stCxn id="884" idx="2"/>
              <a:endCxn id="88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8" name="Google Shape;888;p43"/>
            <p:cNvCxnSpPr/>
            <p:nvPr/>
          </p:nvCxnSpPr>
          <p:spPr>
            <a:xfrm>
              <a:off x="8405786" y="1710619"/>
              <a:ext cx="49709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89" name="Google Shape;889;p43"/>
          <p:cNvGrpSpPr/>
          <p:nvPr/>
        </p:nvGrpSpPr>
        <p:grpSpPr>
          <a:xfrm>
            <a:off x="7709996" y="4978470"/>
            <a:ext cx="568567" cy="557777"/>
            <a:chOff x="8118821" y="1418913"/>
            <a:chExt cx="568567" cy="557777"/>
          </a:xfrm>
        </p:grpSpPr>
        <p:grpSp>
          <p:nvGrpSpPr>
            <p:cNvPr id="890" name="Google Shape;890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891" name="Google Shape;891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92" name="Google Shape;892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/>
              </a:p>
            </p:txBody>
          </p:sp>
          <p:cxnSp>
            <p:nvCxnSpPr>
              <p:cNvPr id="893" name="Google Shape;893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4" name="Google Shape;894;p43"/>
              <p:cNvCxnSpPr>
                <a:stCxn id="891" idx="2"/>
                <a:endCxn id="892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95" name="Google Shape;895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6" name="Google Shape;896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97" name="Google Shape;897;p43"/>
          <p:cNvCxnSpPr/>
          <p:nvPr/>
        </p:nvCxnSpPr>
        <p:spPr>
          <a:xfrm>
            <a:off x="7464952" y="4607904"/>
            <a:ext cx="383522" cy="34397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8" name="Google Shape;898;p43"/>
          <p:cNvCxnSpPr/>
          <p:nvPr/>
        </p:nvCxnSpPr>
        <p:spPr>
          <a:xfrm flipH="1">
            <a:off x="6514016" y="3761427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9" name="Google Shape;899;p43"/>
          <p:cNvCxnSpPr/>
          <p:nvPr/>
        </p:nvCxnSpPr>
        <p:spPr>
          <a:xfrm flipH="1">
            <a:off x="5889381" y="2917468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0" name="Google Shape;900;p43"/>
          <p:cNvSpPr/>
          <p:nvPr/>
        </p:nvSpPr>
        <p:spPr>
          <a:xfrm>
            <a:off x="5669597" y="2759155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1" name="Google Shape;901;p43"/>
          <p:cNvSpPr/>
          <p:nvPr/>
        </p:nvSpPr>
        <p:spPr>
          <a:xfrm>
            <a:off x="6329455" y="3560377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2" name="Google Shape;902;p43"/>
          <p:cNvSpPr/>
          <p:nvPr/>
        </p:nvSpPr>
        <p:spPr>
          <a:xfrm>
            <a:off x="6862166" y="4394378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3" name="Google Shape;903;p43"/>
          <p:cNvSpPr/>
          <p:nvPr/>
        </p:nvSpPr>
        <p:spPr>
          <a:xfrm>
            <a:off x="1820071" y="3675202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4" name="Google Shape;904;p43"/>
          <p:cNvSpPr/>
          <p:nvPr/>
        </p:nvSpPr>
        <p:spPr>
          <a:xfrm>
            <a:off x="7037230" y="4066681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5" name="Google Shape;905;p43"/>
          <p:cNvSpPr txBox="1"/>
          <p:nvPr/>
        </p:nvSpPr>
        <p:spPr>
          <a:xfrm>
            <a:off x="3112138" y="5713261"/>
            <a:ext cx="89880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 dirty="0"/>
          </a:p>
        </p:txBody>
      </p:sp>
      <p:sp>
        <p:nvSpPr>
          <p:cNvPr id="906" name="Google Shape;906;p43"/>
          <p:cNvSpPr txBox="1"/>
          <p:nvPr/>
        </p:nvSpPr>
        <p:spPr>
          <a:xfrm>
            <a:off x="6646595" y="5691364"/>
            <a:ext cx="87107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 lang="en-US" dirty="0"/>
          </a:p>
        </p:txBody>
      </p:sp>
      <p:sp>
        <p:nvSpPr>
          <p:cNvPr id="907" name="Google Shape;907;p43"/>
          <p:cNvSpPr txBox="1"/>
          <p:nvPr/>
        </p:nvSpPr>
        <p:spPr>
          <a:xfrm>
            <a:off x="10036627" y="5689982"/>
            <a:ext cx="69548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</a:t>
            </a:r>
            <a:endParaRPr lang="en-US" dirty="0"/>
          </a:p>
        </p:txBody>
      </p:sp>
      <p:cxnSp>
        <p:nvCxnSpPr>
          <p:cNvPr id="908" name="Google Shape;908;p43"/>
          <p:cNvCxnSpPr/>
          <p:nvPr/>
        </p:nvCxnSpPr>
        <p:spPr>
          <a:xfrm flipH="1">
            <a:off x="10976617" y="4113987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Quiz - Are these valid heaps?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575493" y="3538803"/>
            <a:ext cx="1253275" cy="1365032"/>
            <a:chOff x="1285877" y="2866750"/>
            <a:chExt cx="1253275" cy="1365032"/>
          </a:xfrm>
        </p:grpSpPr>
        <p:grpSp>
          <p:nvGrpSpPr>
            <p:cNvPr id="134" name="Google Shape;134;p18"/>
            <p:cNvGrpSpPr/>
            <p:nvPr/>
          </p:nvGrpSpPr>
          <p:grpSpPr>
            <a:xfrm>
              <a:off x="1596061" y="2866750"/>
              <a:ext cx="576392" cy="767652"/>
              <a:chOff x="8011610" y="1273924"/>
              <a:chExt cx="576392" cy="767652"/>
            </a:xfrm>
          </p:grpSpPr>
          <p:sp>
            <p:nvSpPr>
              <p:cNvPr id="135" name="Google Shape;135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" name="Google Shape;136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37" name="Google Shape;137;p18"/>
              <p:cNvCxnSpPr/>
              <p:nvPr/>
            </p:nvCxnSpPr>
            <p:spPr>
              <a:xfrm flipH="1">
                <a:off x="8011610" y="1745042"/>
                <a:ext cx="153853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38" name="Google Shape;13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18"/>
              <p:cNvCxnSpPr>
                <a:stCxn id="135" idx="2"/>
                <a:endCxn id="136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18"/>
              <p:cNvCxnSpPr/>
              <p:nvPr/>
            </p:nvCxnSpPr>
            <p:spPr>
              <a:xfrm>
                <a:off x="8440622" y="1745042"/>
                <a:ext cx="144628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41" name="Google Shape;141;p18"/>
            <p:cNvGrpSpPr/>
            <p:nvPr/>
          </p:nvGrpSpPr>
          <p:grpSpPr>
            <a:xfrm>
              <a:off x="1285877" y="3674005"/>
              <a:ext cx="568567" cy="557777"/>
              <a:chOff x="8118821" y="1418913"/>
              <a:chExt cx="568567" cy="557777"/>
            </a:xfrm>
          </p:grpSpPr>
          <p:grpSp>
            <p:nvGrpSpPr>
              <p:cNvPr id="142" name="Google Shape;142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43" name="Google Shape;143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4" name="Google Shape;144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145" name="Google Shape;145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" name="Google Shape;146;p18"/>
                <p:cNvCxnSpPr>
                  <a:stCxn id="143" idx="2"/>
                  <a:endCxn id="144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47" name="Google Shape;147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8" name="Google Shape;148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9" name="Google Shape;149;p18"/>
            <p:cNvGrpSpPr/>
            <p:nvPr/>
          </p:nvGrpSpPr>
          <p:grpSpPr>
            <a:xfrm>
              <a:off x="1970585" y="3672069"/>
              <a:ext cx="568567" cy="559712"/>
              <a:chOff x="8118821" y="1416978"/>
              <a:chExt cx="568567" cy="559712"/>
            </a:xfrm>
          </p:grpSpPr>
          <p:grpSp>
            <p:nvGrpSpPr>
              <p:cNvPr id="150" name="Google Shape;150;p18"/>
              <p:cNvGrpSpPr/>
              <p:nvPr/>
            </p:nvGrpSpPr>
            <p:grpSpPr>
              <a:xfrm>
                <a:off x="8118821" y="1416978"/>
                <a:ext cx="568567" cy="559712"/>
                <a:chOff x="8019435" y="1271989"/>
                <a:chExt cx="568567" cy="559712"/>
              </a:xfrm>
            </p:grpSpPr>
            <p:sp>
              <p:nvSpPr>
                <p:cNvPr id="151" name="Google Shape;151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52" name="Google Shape;152;p18"/>
                <p:cNvSpPr txBox="1"/>
                <p:nvPr/>
              </p:nvSpPr>
              <p:spPr>
                <a:xfrm>
                  <a:off x="8072151" y="1271989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10</a:t>
                  </a:r>
                  <a:endParaRPr/>
                </a:p>
              </p:txBody>
            </p:sp>
            <p:cxnSp>
              <p:nvCxnSpPr>
                <p:cNvPr id="153" name="Google Shape;153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4" name="Google Shape;154;p18"/>
                <p:cNvCxnSpPr>
                  <a:stCxn id="151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55" name="Google Shape;155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57" name="Google Shape;157;p18"/>
          <p:cNvGrpSpPr/>
          <p:nvPr/>
        </p:nvGrpSpPr>
        <p:grpSpPr>
          <a:xfrm>
            <a:off x="2802169" y="2757203"/>
            <a:ext cx="2617459" cy="2197874"/>
            <a:chOff x="6914978" y="1266256"/>
            <a:chExt cx="2617459" cy="2197874"/>
          </a:xfrm>
        </p:grpSpPr>
        <p:grpSp>
          <p:nvGrpSpPr>
            <p:cNvPr id="158" name="Google Shape;158;p18"/>
            <p:cNvGrpSpPr/>
            <p:nvPr/>
          </p:nvGrpSpPr>
          <p:grpSpPr>
            <a:xfrm>
              <a:off x="7197885" y="2099098"/>
              <a:ext cx="755238" cy="820422"/>
              <a:chOff x="7984333" y="1273924"/>
              <a:chExt cx="755238" cy="820422"/>
            </a:xfrm>
          </p:grpSpPr>
          <p:sp>
            <p:nvSpPr>
              <p:cNvPr id="159" name="Google Shape;159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0" name="Google Shape;160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161" name="Google Shape;161;p18"/>
              <p:cNvCxnSpPr>
                <a:endCxn id="162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3" name="Google Shape;163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p18"/>
              <p:cNvCxnSpPr>
                <a:stCxn id="159" idx="2"/>
                <a:endCxn id="160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p18"/>
              <p:cNvCxnSpPr>
                <a:endCxn id="166" idx="0"/>
              </p:cNvCxnSpPr>
              <p:nvPr/>
            </p:nvCxnSpPr>
            <p:spPr>
              <a:xfrm>
                <a:off x="8440771" y="1745146"/>
                <a:ext cx="2988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67" name="Google Shape;167;p18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168" name="Google Shape;168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69" name="Google Shape;169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2" name="Google Shape;162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170" name="Google Shape;170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1" name="Google Shape;171;p18"/>
                <p:cNvCxnSpPr>
                  <a:stCxn id="169" idx="2"/>
                  <a:endCxn id="16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2" name="Google Shape;172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74" name="Google Shape;174;p18"/>
            <p:cNvGrpSpPr/>
            <p:nvPr/>
          </p:nvGrpSpPr>
          <p:grpSpPr>
            <a:xfrm>
              <a:off x="7599686" y="2906352"/>
              <a:ext cx="583628" cy="557777"/>
              <a:chOff x="8118821" y="1418913"/>
              <a:chExt cx="583628" cy="557777"/>
            </a:xfrm>
          </p:grpSpPr>
          <p:grpSp>
            <p:nvGrpSpPr>
              <p:cNvPr id="175" name="Google Shape;175;p18"/>
              <p:cNvGrpSpPr/>
              <p:nvPr/>
            </p:nvGrpSpPr>
            <p:grpSpPr>
              <a:xfrm>
                <a:off x="8118821" y="1418913"/>
                <a:ext cx="583628" cy="557777"/>
                <a:chOff x="8019435" y="1273924"/>
                <a:chExt cx="583628" cy="557777"/>
              </a:xfrm>
            </p:grpSpPr>
            <p:sp>
              <p:nvSpPr>
                <p:cNvPr id="176" name="Google Shape;176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6" name="Google Shape;166;p18"/>
                <p:cNvSpPr txBox="1"/>
                <p:nvPr/>
              </p:nvSpPr>
              <p:spPr>
                <a:xfrm>
                  <a:off x="8142681" y="1287092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11</a:t>
                  </a:r>
                  <a:endParaRPr/>
                </a:p>
              </p:txBody>
            </p:sp>
            <p:cxnSp>
              <p:nvCxnSpPr>
                <p:cNvPr id="177" name="Google Shape;177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8" name="Google Shape;178;p18"/>
                <p:cNvCxnSpPr>
                  <a:stCxn id="176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9" name="Google Shape;179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1" name="Google Shape;181;p18"/>
            <p:cNvGrpSpPr/>
            <p:nvPr/>
          </p:nvGrpSpPr>
          <p:grpSpPr>
            <a:xfrm>
              <a:off x="8562069" y="2099098"/>
              <a:ext cx="685757" cy="812522"/>
              <a:chOff x="7984333" y="1273924"/>
              <a:chExt cx="685757" cy="812522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3" name="Google Shape;183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/>
              </a:p>
            </p:txBody>
          </p:sp>
          <p:cxnSp>
            <p:nvCxnSpPr>
              <p:cNvPr id="184" name="Google Shape;184;p18"/>
              <p:cNvCxnSpPr>
                <a:endCxn id="185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18"/>
              <p:cNvCxnSpPr>
                <a:stCxn id="182" idx="2"/>
                <a:endCxn id="183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8" name="Google Shape;188;p18"/>
              <p:cNvCxnSpPr>
                <a:endCxn id="189" idx="0"/>
              </p:cNvCxnSpPr>
              <p:nvPr/>
            </p:nvCxnSpPr>
            <p:spPr>
              <a:xfrm>
                <a:off x="8440590" y="1745177"/>
                <a:ext cx="229500" cy="33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90" name="Google Shape;190;p18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191" name="Google Shape;191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92" name="Google Shape;192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5" name="Google Shape;185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93" name="Google Shape;193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4" name="Google Shape;194;p18"/>
                <p:cNvCxnSpPr>
                  <a:stCxn id="192" idx="2"/>
                  <a:endCxn id="185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95" name="Google Shape;195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97" name="Google Shape;197;p18"/>
            <p:cNvGrpSpPr/>
            <p:nvPr/>
          </p:nvGrpSpPr>
          <p:grpSpPr>
            <a:xfrm>
              <a:off x="8963870" y="2906351"/>
              <a:ext cx="568567" cy="557778"/>
              <a:chOff x="8118821" y="1418912"/>
              <a:chExt cx="568567" cy="557778"/>
            </a:xfrm>
          </p:grpSpPr>
          <p:grpSp>
            <p:nvGrpSpPr>
              <p:cNvPr id="198" name="Google Shape;198;p18"/>
              <p:cNvGrpSpPr/>
              <p:nvPr/>
            </p:nvGrpSpPr>
            <p:grpSpPr>
              <a:xfrm>
                <a:off x="8118821" y="1418912"/>
                <a:ext cx="568567" cy="557778"/>
                <a:chOff x="8019435" y="1273923"/>
                <a:chExt cx="568567" cy="557778"/>
              </a:xfrm>
            </p:grpSpPr>
            <p:sp>
              <p:nvSpPr>
                <p:cNvPr id="199" name="Google Shape;199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9" name="Google Shape;189;p18"/>
                <p:cNvSpPr txBox="1"/>
                <p:nvPr/>
              </p:nvSpPr>
              <p:spPr>
                <a:xfrm>
                  <a:off x="8142129" y="1273923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200" name="Google Shape;200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1" name="Google Shape;201;p18"/>
                <p:cNvCxnSpPr>
                  <a:stCxn id="199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02" name="Google Shape;202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04" name="Google Shape;204;p18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205" name="Google Shape;205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6" name="Google Shape;206;p18"/>
              <p:cNvSpPr txBox="1"/>
              <p:nvPr/>
            </p:nvSpPr>
            <p:spPr>
              <a:xfrm>
                <a:off x="8141080" y="1279191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207" name="Google Shape;207;p18"/>
              <p:cNvCxnSpPr>
                <a:endCxn id="159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08" name="Google Shape;20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9" name="Google Shape;209;p18"/>
              <p:cNvCxnSpPr>
                <a:stCxn id="205" idx="2"/>
                <a:endCxn id="206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0" name="Google Shape;210;p18"/>
              <p:cNvCxnSpPr>
                <a:endCxn id="182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211" name="Google Shape;211;p18"/>
          <p:cNvGrpSpPr/>
          <p:nvPr/>
        </p:nvGrpSpPr>
        <p:grpSpPr>
          <a:xfrm>
            <a:off x="6747632" y="3620190"/>
            <a:ext cx="676694" cy="807255"/>
            <a:chOff x="7991077" y="1270430"/>
            <a:chExt cx="676694" cy="807255"/>
          </a:xfrm>
        </p:grpSpPr>
        <p:sp>
          <p:nvSpPr>
            <p:cNvPr id="212" name="Google Shape;212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8070203" y="1270430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endParaRPr/>
            </a:p>
          </p:txBody>
        </p:sp>
        <p:cxnSp>
          <p:nvCxnSpPr>
            <p:cNvPr id="214" name="Google Shape;214;p18"/>
            <p:cNvCxnSpPr/>
            <p:nvPr/>
          </p:nvCxnSpPr>
          <p:spPr>
            <a:xfrm flipH="1">
              <a:off x="7991077" y="1736281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5" name="Google Shape;215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18"/>
            <p:cNvCxnSpPr>
              <a:stCxn id="212" idx="2"/>
              <a:endCxn id="213" idx="2"/>
            </p:cNvCxnSpPr>
            <p:nvPr/>
          </p:nvCxnSpPr>
          <p:spPr>
            <a:xfrm rot="10800000">
              <a:off x="8300295" y="1639701"/>
              <a:ext cx="4800" cy="192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" name="Google Shape;217;p18"/>
            <p:cNvCxnSpPr/>
            <p:nvPr/>
          </p:nvCxnSpPr>
          <p:spPr>
            <a:xfrm>
              <a:off x="8438303" y="1727600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18" name="Google Shape;218;p18"/>
          <p:cNvGrpSpPr/>
          <p:nvPr/>
        </p:nvGrpSpPr>
        <p:grpSpPr>
          <a:xfrm>
            <a:off x="6457981" y="4411355"/>
            <a:ext cx="568567" cy="577361"/>
            <a:chOff x="8118821" y="1399329"/>
            <a:chExt cx="568567" cy="577361"/>
          </a:xfrm>
        </p:grpSpPr>
        <p:grpSp>
          <p:nvGrpSpPr>
            <p:cNvPr id="219" name="Google Shape;219;p18"/>
            <p:cNvGrpSpPr/>
            <p:nvPr/>
          </p:nvGrpSpPr>
          <p:grpSpPr>
            <a:xfrm>
              <a:off x="8118821" y="1399329"/>
              <a:ext cx="568567" cy="577361"/>
              <a:chOff x="8019435" y="1254340"/>
              <a:chExt cx="568567" cy="577361"/>
            </a:xfrm>
          </p:grpSpPr>
          <p:sp>
            <p:nvSpPr>
              <p:cNvPr id="220" name="Google Shape;220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1" name="Google Shape;221;p18"/>
              <p:cNvSpPr txBox="1"/>
              <p:nvPr/>
            </p:nvSpPr>
            <p:spPr>
              <a:xfrm>
                <a:off x="8070102" y="1254340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/>
              </a:p>
            </p:txBody>
          </p:sp>
          <p:cxnSp>
            <p:nvCxnSpPr>
              <p:cNvPr id="222" name="Google Shape;222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p18"/>
              <p:cNvCxnSpPr>
                <a:stCxn id="220" idx="2"/>
                <a:endCxn id="221" idx="2"/>
              </p:cNvCxnSpPr>
              <p:nvPr/>
            </p:nvCxnSpPr>
            <p:spPr>
              <a:xfrm rot="10800000">
                <a:off x="8300295" y="1623801"/>
                <a:ext cx="4800" cy="207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24" name="Google Shape;224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6" name="Google Shape;226;p18"/>
          <p:cNvGrpSpPr/>
          <p:nvPr/>
        </p:nvGrpSpPr>
        <p:grpSpPr>
          <a:xfrm>
            <a:off x="7142689" y="4430938"/>
            <a:ext cx="568567" cy="557777"/>
            <a:chOff x="8118821" y="1418913"/>
            <a:chExt cx="568567" cy="557777"/>
          </a:xfrm>
        </p:grpSpPr>
        <p:grpSp>
          <p:nvGrpSpPr>
            <p:cNvPr id="227" name="Google Shape;227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28" name="Google Shape;228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9" name="Google Shape;229;p18"/>
              <p:cNvSpPr txBox="1"/>
              <p:nvPr/>
            </p:nvSpPr>
            <p:spPr>
              <a:xfrm>
                <a:off x="8072151" y="129978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47</a:t>
                </a:r>
                <a:endParaRPr/>
              </a:p>
            </p:txBody>
          </p:sp>
          <p:cxnSp>
            <p:nvCxnSpPr>
              <p:cNvPr id="230" name="Google Shape;230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1" name="Google Shape;231;p18"/>
              <p:cNvCxnSpPr>
                <a:stCxn id="22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32" name="Google Shape;232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3" name="Google Shape;233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4" name="Google Shape;234;p18"/>
          <p:cNvGrpSpPr/>
          <p:nvPr/>
        </p:nvGrpSpPr>
        <p:grpSpPr>
          <a:xfrm>
            <a:off x="7110887" y="2768260"/>
            <a:ext cx="882006" cy="816963"/>
            <a:chOff x="7705996" y="1251342"/>
            <a:chExt cx="882006" cy="816963"/>
          </a:xfrm>
        </p:grpSpPr>
        <p:sp>
          <p:nvSpPr>
            <p:cNvPr id="235" name="Google Shape;235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8140919" y="1251342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237" name="Google Shape;237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18"/>
            <p:cNvCxnSpPr>
              <a:stCxn id="235" idx="2"/>
              <a:endCxn id="236" idx="2"/>
            </p:cNvCxnSpPr>
            <p:nvPr/>
          </p:nvCxnSpPr>
          <p:spPr>
            <a:xfrm rot="10800000">
              <a:off x="8302095" y="1620801"/>
              <a:ext cx="3000" cy="210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18"/>
            <p:cNvCxnSpPr/>
            <p:nvPr/>
          </p:nvCxnSpPr>
          <p:spPr>
            <a:xfrm flipH="1">
              <a:off x="7705996" y="1718911"/>
              <a:ext cx="489827" cy="34939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0" name="Google Shape;240;p18"/>
          <p:cNvGrpSpPr/>
          <p:nvPr/>
        </p:nvGrpSpPr>
        <p:grpSpPr>
          <a:xfrm>
            <a:off x="7829086" y="3585223"/>
            <a:ext cx="659759" cy="799740"/>
            <a:chOff x="8019435" y="1273924"/>
            <a:chExt cx="659759" cy="799740"/>
          </a:xfrm>
        </p:grpSpPr>
        <p:sp>
          <p:nvSpPr>
            <p:cNvPr id="241" name="Google Shape;241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243" name="Google Shape;243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8"/>
            <p:cNvCxnSpPr>
              <a:stCxn id="241" idx="2"/>
              <a:endCxn id="24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18"/>
            <p:cNvCxnSpPr/>
            <p:nvPr/>
          </p:nvCxnSpPr>
          <p:spPr>
            <a:xfrm>
              <a:off x="8449174" y="1724360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6" name="Google Shape;246;p18"/>
          <p:cNvGrpSpPr/>
          <p:nvPr/>
        </p:nvGrpSpPr>
        <p:grpSpPr>
          <a:xfrm>
            <a:off x="8195785" y="4392477"/>
            <a:ext cx="568567" cy="557777"/>
            <a:chOff x="8118821" y="1418913"/>
            <a:chExt cx="568567" cy="557777"/>
          </a:xfrm>
        </p:grpSpPr>
        <p:grpSp>
          <p:nvGrpSpPr>
            <p:cNvPr id="247" name="Google Shape;247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48" name="Google Shape;248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9" name="Google Shape;249;p18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250" name="Google Shape;250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18"/>
              <p:cNvCxnSpPr>
                <a:stCxn id="24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52" name="Google Shape;252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4" name="Google Shape;254;p18"/>
          <p:cNvGrpSpPr/>
          <p:nvPr/>
        </p:nvGrpSpPr>
        <p:grpSpPr>
          <a:xfrm>
            <a:off x="9430549" y="4356030"/>
            <a:ext cx="568567" cy="557777"/>
            <a:chOff x="8118821" y="1418913"/>
            <a:chExt cx="568567" cy="557777"/>
          </a:xfrm>
        </p:grpSpPr>
        <p:grpSp>
          <p:nvGrpSpPr>
            <p:cNvPr id="255" name="Google Shape;255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56" name="Google Shape;256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7" name="Google Shape;257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258" name="Google Shape;25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9" name="Google Shape;259;p18"/>
              <p:cNvCxnSpPr>
                <a:stCxn id="256" idx="2"/>
                <a:endCxn id="257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60" name="Google Shape;260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2" name="Google Shape;262;p18"/>
          <p:cNvGrpSpPr/>
          <p:nvPr/>
        </p:nvGrpSpPr>
        <p:grpSpPr>
          <a:xfrm>
            <a:off x="10115257" y="4356028"/>
            <a:ext cx="583076" cy="557778"/>
            <a:chOff x="8118821" y="1418912"/>
            <a:chExt cx="583076" cy="557778"/>
          </a:xfrm>
        </p:grpSpPr>
        <p:grpSp>
          <p:nvGrpSpPr>
            <p:cNvPr id="263" name="Google Shape;263;p18"/>
            <p:cNvGrpSpPr/>
            <p:nvPr/>
          </p:nvGrpSpPr>
          <p:grpSpPr>
            <a:xfrm>
              <a:off x="8118821" y="1418912"/>
              <a:ext cx="583076" cy="557778"/>
              <a:chOff x="8019435" y="1273923"/>
              <a:chExt cx="583076" cy="557778"/>
            </a:xfrm>
          </p:grpSpPr>
          <p:sp>
            <p:nvSpPr>
              <p:cNvPr id="264" name="Google Shape;264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5" name="Google Shape;265;p18"/>
              <p:cNvSpPr txBox="1"/>
              <p:nvPr/>
            </p:nvSpPr>
            <p:spPr>
              <a:xfrm>
                <a:off x="8142129" y="1273923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266" name="Google Shape;266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7" name="Google Shape;267;p18"/>
              <p:cNvCxnSpPr>
                <a:stCxn id="264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68" name="Google Shape;268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" name="Google Shape;269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70" name="Google Shape;270;p18"/>
          <p:cNvGrpSpPr/>
          <p:nvPr/>
        </p:nvGrpSpPr>
        <p:grpSpPr>
          <a:xfrm>
            <a:off x="7846245" y="2777471"/>
            <a:ext cx="2902420" cy="807752"/>
            <a:chOff x="5685583" y="1260553"/>
            <a:chExt cx="2902419" cy="807752"/>
          </a:xfrm>
        </p:grpSpPr>
        <p:sp>
          <p:nvSpPr>
            <p:cNvPr id="271" name="Google Shape;271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18"/>
            <p:cNvSpPr txBox="1"/>
            <p:nvPr/>
          </p:nvSpPr>
          <p:spPr>
            <a:xfrm>
              <a:off x="8143689" y="1260553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273" name="Google Shape;273;p18"/>
            <p:cNvCxnSpPr>
              <a:endCxn id="241" idx="0"/>
            </p:cNvCxnSpPr>
            <p:nvPr/>
          </p:nvCxnSpPr>
          <p:spPr>
            <a:xfrm>
              <a:off x="5685583" y="1719105"/>
              <a:ext cx="268500" cy="3492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4" name="Google Shape;274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" name="Google Shape;275;p18"/>
            <p:cNvCxnSpPr>
              <a:stCxn id="271" idx="2"/>
              <a:endCxn id="272" idx="2"/>
            </p:cNvCxnSpPr>
            <p:nvPr/>
          </p:nvCxnSpPr>
          <p:spPr>
            <a:xfrm rot="10800000">
              <a:off x="8305095" y="1629801"/>
              <a:ext cx="0" cy="201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p18"/>
            <p:cNvCxnSpPr>
              <a:endCxn id="277" idx="0"/>
            </p:cNvCxnSpPr>
            <p:nvPr/>
          </p:nvCxnSpPr>
          <p:spPr>
            <a:xfrm flipH="1">
              <a:off x="7870802" y="1718824"/>
              <a:ext cx="282600" cy="318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278" name="Google Shape;278;p18"/>
          <p:cNvCxnSpPr/>
          <p:nvPr/>
        </p:nvCxnSpPr>
        <p:spPr>
          <a:xfrm flipH="1">
            <a:off x="10535504" y="3180440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9" name="Google Shape;279;p18"/>
          <p:cNvGrpSpPr/>
          <p:nvPr/>
        </p:nvGrpSpPr>
        <p:grpSpPr>
          <a:xfrm>
            <a:off x="7702054" y="1788289"/>
            <a:ext cx="2771458" cy="984516"/>
            <a:chOff x="6860092" y="1273924"/>
            <a:chExt cx="2771458" cy="984516"/>
          </a:xfrm>
        </p:grpSpPr>
        <p:sp>
          <p:nvSpPr>
            <p:cNvPr id="280" name="Google Shape;280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282" name="Google Shape;282;p18"/>
            <p:cNvCxnSpPr/>
            <p:nvPr/>
          </p:nvCxnSpPr>
          <p:spPr>
            <a:xfrm flipH="1">
              <a:off x="6860092" y="1714425"/>
              <a:ext cx="1294352" cy="54401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3" name="Google Shape;283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p18"/>
            <p:cNvCxnSpPr>
              <a:stCxn id="280" idx="2"/>
              <a:endCxn id="28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p18"/>
            <p:cNvCxnSpPr/>
            <p:nvPr/>
          </p:nvCxnSpPr>
          <p:spPr>
            <a:xfrm>
              <a:off x="8448376" y="1725033"/>
              <a:ext cx="1183174" cy="5314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286" name="Google Shape;286;p18"/>
          <p:cNvCxnSpPr/>
          <p:nvPr/>
        </p:nvCxnSpPr>
        <p:spPr>
          <a:xfrm flipH="1">
            <a:off x="7846546" y="3984782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7" name="Google Shape;287;p18"/>
          <p:cNvGrpSpPr/>
          <p:nvPr/>
        </p:nvGrpSpPr>
        <p:grpSpPr>
          <a:xfrm>
            <a:off x="9746906" y="3548775"/>
            <a:ext cx="659098" cy="795347"/>
            <a:chOff x="8017783" y="1273924"/>
            <a:chExt cx="659098" cy="795347"/>
          </a:xfrm>
        </p:grpSpPr>
        <p:sp>
          <p:nvSpPr>
            <p:cNvPr id="288" name="Google Shape;288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289" name="Google Shape;289;p18"/>
            <p:cNvCxnSpPr/>
            <p:nvPr/>
          </p:nvCxnSpPr>
          <p:spPr>
            <a:xfrm flipH="1">
              <a:off x="8017783" y="1720896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0" name="Google Shape;290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1" name="Google Shape;291;p18"/>
            <p:cNvCxnSpPr>
              <a:stCxn id="288" idx="2"/>
              <a:endCxn id="27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8447413" y="1733136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93" name="Google Shape;293;p18"/>
          <p:cNvSpPr txBox="1"/>
          <p:nvPr/>
        </p:nvSpPr>
        <p:spPr>
          <a:xfrm>
            <a:off x="839827" y="5106075"/>
            <a:ext cx="76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</a:t>
            </a:r>
            <a:endParaRPr/>
          </a:p>
        </p:txBody>
      </p:sp>
      <p:sp>
        <p:nvSpPr>
          <p:cNvPr id="294" name="Google Shape;294;p18"/>
          <p:cNvSpPr txBox="1"/>
          <p:nvPr/>
        </p:nvSpPr>
        <p:spPr>
          <a:xfrm>
            <a:off x="3731747" y="5106075"/>
            <a:ext cx="850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/>
          </a:p>
        </p:txBody>
      </p:sp>
      <p:sp>
        <p:nvSpPr>
          <p:cNvPr id="295" name="Google Shape;295;p18"/>
          <p:cNvSpPr txBox="1"/>
          <p:nvPr/>
        </p:nvSpPr>
        <p:spPr>
          <a:xfrm>
            <a:off x="8719251" y="5106075"/>
            <a:ext cx="850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4063050" y="4192450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7547488" y="3629175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10236425" y="2824850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1;p43">
            <a:extLst>
              <a:ext uri="{FF2B5EF4-FFF2-40B4-BE49-F238E27FC236}">
                <a16:creationId xmlns:a16="http://schemas.microsoft.com/office/drawing/2014/main" id="{5E498F97-461E-B318-18FE-347D4D94536E}"/>
              </a:ext>
            </a:extLst>
          </p:cNvPr>
          <p:cNvSpPr txBox="1"/>
          <p:nvPr/>
        </p:nvSpPr>
        <p:spPr>
          <a:xfrm>
            <a:off x="441075" y="1561349"/>
            <a:ext cx="2448300" cy="14775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Heap Invariants: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68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 heights</a:t>
            </a:r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body" idx="1"/>
          </p:nvPr>
        </p:nvSpPr>
        <p:spPr>
          <a:xfrm>
            <a:off x="593712" y="1664050"/>
            <a:ext cx="10859147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binary heap bounds our height at O(log(n)) because it’s complete. </a:t>
            </a:r>
            <a:r>
              <a:rPr lang="en-GB" dirty="0"/>
              <a:t>This means the runtime to traverse from root to leaf or leaf to root will be log(n) time.</a:t>
            </a:r>
          </a:p>
        </p:txBody>
      </p:sp>
      <p:grpSp>
        <p:nvGrpSpPr>
          <p:cNvPr id="915" name="Google Shape;915;p44"/>
          <p:cNvGrpSpPr/>
          <p:nvPr/>
        </p:nvGrpSpPr>
        <p:grpSpPr>
          <a:xfrm>
            <a:off x="4819556" y="3936868"/>
            <a:ext cx="920021" cy="837880"/>
            <a:chOff x="7797479" y="1273924"/>
            <a:chExt cx="920021" cy="837880"/>
          </a:xfrm>
        </p:grpSpPr>
        <p:sp>
          <p:nvSpPr>
            <p:cNvPr id="916" name="Google Shape;916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918" name="Google Shape;918;p44"/>
            <p:cNvCxnSpPr>
              <a:endCxn id="919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20" name="Google Shape;920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44"/>
            <p:cNvCxnSpPr>
              <a:stCxn id="916" idx="2"/>
              <a:endCxn id="91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2" name="Google Shape;922;p44"/>
            <p:cNvCxnSpPr>
              <a:endCxn id="923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24" name="Google Shape;924;p44"/>
          <p:cNvGrpSpPr/>
          <p:nvPr/>
        </p:nvGrpSpPr>
        <p:grpSpPr>
          <a:xfrm>
            <a:off x="4536649" y="4752221"/>
            <a:ext cx="568567" cy="557777"/>
            <a:chOff x="8019435" y="1273924"/>
            <a:chExt cx="568567" cy="557777"/>
          </a:xfrm>
        </p:grpSpPr>
        <p:sp>
          <p:nvSpPr>
            <p:cNvPr id="925" name="Google Shape;925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926" name="Google Shape;926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44"/>
            <p:cNvCxnSpPr>
              <a:stCxn id="925" idx="2"/>
              <a:endCxn id="91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8" name="Google Shape;928;p44"/>
          <p:cNvGrpSpPr/>
          <p:nvPr/>
        </p:nvGrpSpPr>
        <p:grpSpPr>
          <a:xfrm>
            <a:off x="5455069" y="4761580"/>
            <a:ext cx="568567" cy="557777"/>
            <a:chOff x="8118821" y="1418913"/>
            <a:chExt cx="568567" cy="557777"/>
          </a:xfrm>
        </p:grpSpPr>
        <p:grpSp>
          <p:nvGrpSpPr>
            <p:cNvPr id="929" name="Google Shape;929;p4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930" name="Google Shape;930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23" name="Google Shape;923;p44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931" name="Google Shape;931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2" name="Google Shape;932;p44"/>
              <p:cNvCxnSpPr>
                <a:stCxn id="93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33" name="Google Shape;933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4" name="Google Shape;934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5" name="Google Shape;935;p44"/>
          <p:cNvGrpSpPr/>
          <p:nvPr/>
        </p:nvGrpSpPr>
        <p:grpSpPr>
          <a:xfrm>
            <a:off x="6515690" y="3917220"/>
            <a:ext cx="708888" cy="807254"/>
            <a:chOff x="7879114" y="1273924"/>
            <a:chExt cx="708888" cy="807254"/>
          </a:xfrm>
        </p:grpSpPr>
        <p:sp>
          <p:nvSpPr>
            <p:cNvPr id="936" name="Google Shape;936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938" name="Google Shape;938;p44"/>
            <p:cNvCxnSpPr>
              <a:endCxn id="939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40" name="Google Shape;940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1" name="Google Shape;941;p44"/>
            <p:cNvCxnSpPr>
              <a:stCxn id="936" idx="2"/>
              <a:endCxn id="93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2" name="Google Shape;942;p44"/>
          <p:cNvGrpSpPr/>
          <p:nvPr/>
        </p:nvGrpSpPr>
        <p:grpSpPr>
          <a:xfrm>
            <a:off x="6234052" y="4724474"/>
            <a:ext cx="568567" cy="568695"/>
            <a:chOff x="8118821" y="1407995"/>
            <a:chExt cx="568567" cy="568695"/>
          </a:xfrm>
        </p:grpSpPr>
        <p:grpSp>
          <p:nvGrpSpPr>
            <p:cNvPr id="943" name="Google Shape;943;p44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944" name="Google Shape;944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39" name="Google Shape;939;p44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945" name="Google Shape;945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6" name="Google Shape;946;p44"/>
              <p:cNvCxnSpPr>
                <a:stCxn id="944" idx="2"/>
                <a:endCxn id="939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47" name="Google Shape;947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9" name="Google Shape;949;p44"/>
          <p:cNvGrpSpPr/>
          <p:nvPr/>
        </p:nvGrpSpPr>
        <p:grpSpPr>
          <a:xfrm>
            <a:off x="5367997" y="3064818"/>
            <a:ext cx="1601521" cy="852400"/>
            <a:chOff x="7507666" y="1273924"/>
            <a:chExt cx="1601521" cy="852400"/>
          </a:xfrm>
        </p:grpSpPr>
        <p:sp>
          <p:nvSpPr>
            <p:cNvPr id="950" name="Google Shape;950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952" name="Google Shape;952;p44"/>
            <p:cNvCxnSpPr/>
            <p:nvPr/>
          </p:nvCxnSpPr>
          <p:spPr>
            <a:xfrm flipH="1">
              <a:off x="7507666" y="1731524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53" name="Google Shape;953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4" name="Google Shape;954;p44"/>
            <p:cNvCxnSpPr>
              <a:stCxn id="950" idx="2"/>
              <a:endCxn id="95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5" name="Google Shape;955;p44"/>
            <p:cNvCxnSpPr/>
            <p:nvPr/>
          </p:nvCxnSpPr>
          <p:spPr>
            <a:xfrm>
              <a:off x="8463587" y="1745481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56" name="Google Shape;956;p44"/>
          <p:cNvGrpSpPr/>
          <p:nvPr/>
        </p:nvGrpSpPr>
        <p:grpSpPr>
          <a:xfrm>
            <a:off x="7126474" y="4743928"/>
            <a:ext cx="568567" cy="557971"/>
            <a:chOff x="8118821" y="1418719"/>
            <a:chExt cx="568567" cy="557971"/>
          </a:xfrm>
        </p:grpSpPr>
        <p:grpSp>
          <p:nvGrpSpPr>
            <p:cNvPr id="957" name="Google Shape;957;p44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958" name="Google Shape;958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59" name="Google Shape;959;p44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960" name="Google Shape;960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1" name="Google Shape;961;p44"/>
              <p:cNvCxnSpPr>
                <a:stCxn id="958" idx="2"/>
                <a:endCxn id="959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62" name="Google Shape;962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3" name="Google Shape;963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64" name="Google Shape;964;p44"/>
          <p:cNvCxnSpPr>
            <a:endCxn id="959" idx="0"/>
          </p:cNvCxnSpPr>
          <p:nvPr/>
        </p:nvCxnSpPr>
        <p:spPr>
          <a:xfrm>
            <a:off x="7103081" y="440762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65" name="Google Shape;965;p44"/>
          <p:cNvGrpSpPr/>
          <p:nvPr/>
        </p:nvGrpSpPr>
        <p:grpSpPr>
          <a:xfrm>
            <a:off x="4198361" y="5568205"/>
            <a:ext cx="568567" cy="562690"/>
            <a:chOff x="8118821" y="1414000"/>
            <a:chExt cx="568567" cy="562690"/>
          </a:xfrm>
        </p:grpSpPr>
        <p:grpSp>
          <p:nvGrpSpPr>
            <p:cNvPr id="966" name="Google Shape;966;p44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967" name="Google Shape;967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68" name="Google Shape;968;p44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969" name="Google Shape;969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0" name="Google Shape;970;p44"/>
              <p:cNvCxnSpPr>
                <a:stCxn id="967" idx="2"/>
                <a:endCxn id="96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71" name="Google Shape;971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2" name="Google Shape;972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3" name="Google Shape;973;p44"/>
          <p:cNvGrpSpPr/>
          <p:nvPr/>
        </p:nvGrpSpPr>
        <p:grpSpPr>
          <a:xfrm>
            <a:off x="4878873" y="5573118"/>
            <a:ext cx="568567" cy="557777"/>
            <a:chOff x="8118821" y="1418913"/>
            <a:chExt cx="568567" cy="557777"/>
          </a:xfrm>
        </p:grpSpPr>
        <p:grpSp>
          <p:nvGrpSpPr>
            <p:cNvPr id="974" name="Google Shape;974;p4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975" name="Google Shape;975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76" name="Google Shape;976;p44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977" name="Google Shape;977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8" name="Google Shape;978;p44"/>
              <p:cNvCxnSpPr>
                <a:stCxn id="97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79" name="Google Shape;979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0" name="Google Shape;980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81" name="Google Shape;981;p44"/>
          <p:cNvCxnSpPr/>
          <p:nvPr/>
        </p:nvCxnSpPr>
        <p:spPr>
          <a:xfrm flipH="1">
            <a:off x="4536591" y="5208978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2" name="Google Shape;982;p44"/>
          <p:cNvCxnSpPr/>
          <p:nvPr/>
        </p:nvCxnSpPr>
        <p:spPr>
          <a:xfrm>
            <a:off x="4973825" y="5202262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6"/>
          <p:cNvSpPr txBox="1"/>
          <p:nvPr/>
        </p:nvSpPr>
        <p:spPr>
          <a:xfrm>
            <a:off x="1870000" y="216780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ADT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peekMin()</a:t>
            </a:r>
            <a:endParaRPr/>
          </a:p>
        </p:txBody>
      </p:sp>
      <p:grpSp>
        <p:nvGrpSpPr>
          <p:cNvPr id="1000" name="Google Shape;1000;p47"/>
          <p:cNvGrpSpPr/>
          <p:nvPr/>
        </p:nvGrpSpPr>
        <p:grpSpPr>
          <a:xfrm>
            <a:off x="4819556" y="2984693"/>
            <a:ext cx="920021" cy="837880"/>
            <a:chOff x="7797479" y="1273924"/>
            <a:chExt cx="920021" cy="837880"/>
          </a:xfrm>
        </p:grpSpPr>
        <p:sp>
          <p:nvSpPr>
            <p:cNvPr id="1001" name="Google Shape;1001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003" name="Google Shape;1003;p47"/>
            <p:cNvCxnSpPr>
              <a:endCxn id="1004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05" name="Google Shape;1005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6" name="Google Shape;1006;p47"/>
            <p:cNvCxnSpPr>
              <a:stCxn id="1001" idx="2"/>
              <a:endCxn id="100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7" name="Google Shape;1007;p47"/>
            <p:cNvCxnSpPr>
              <a:endCxn id="1008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09" name="Google Shape;1009;p47"/>
          <p:cNvGrpSpPr/>
          <p:nvPr/>
        </p:nvGrpSpPr>
        <p:grpSpPr>
          <a:xfrm>
            <a:off x="4536649" y="3800046"/>
            <a:ext cx="568567" cy="557777"/>
            <a:chOff x="8019435" y="1273924"/>
            <a:chExt cx="568567" cy="557777"/>
          </a:xfrm>
        </p:grpSpPr>
        <p:sp>
          <p:nvSpPr>
            <p:cNvPr id="1010" name="Google Shape;1010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011" name="Google Shape;1011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47"/>
            <p:cNvCxnSpPr>
              <a:stCxn id="1010" idx="2"/>
              <a:endCxn id="100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13" name="Google Shape;1013;p47"/>
          <p:cNvGrpSpPr/>
          <p:nvPr/>
        </p:nvGrpSpPr>
        <p:grpSpPr>
          <a:xfrm>
            <a:off x="5455069" y="3809405"/>
            <a:ext cx="568567" cy="557777"/>
            <a:chOff x="8118821" y="1418913"/>
            <a:chExt cx="568567" cy="557777"/>
          </a:xfrm>
        </p:grpSpPr>
        <p:grpSp>
          <p:nvGrpSpPr>
            <p:cNvPr id="1014" name="Google Shape;1014;p47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15" name="Google Shape;1015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08" name="Google Shape;1008;p47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016" name="Google Shape;1016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7" name="Google Shape;1017;p47"/>
              <p:cNvCxnSpPr>
                <a:stCxn id="101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18" name="Google Shape;1018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9" name="Google Shape;1019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0" name="Google Shape;1020;p47"/>
          <p:cNvGrpSpPr/>
          <p:nvPr/>
        </p:nvGrpSpPr>
        <p:grpSpPr>
          <a:xfrm>
            <a:off x="6515690" y="2965045"/>
            <a:ext cx="708888" cy="807254"/>
            <a:chOff x="7879114" y="1273924"/>
            <a:chExt cx="708888" cy="807254"/>
          </a:xfrm>
        </p:grpSpPr>
        <p:sp>
          <p:nvSpPr>
            <p:cNvPr id="1021" name="Google Shape;1021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023" name="Google Shape;1023;p47"/>
            <p:cNvCxnSpPr>
              <a:endCxn id="1024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25" name="Google Shape;1025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6" name="Google Shape;1026;p47"/>
            <p:cNvCxnSpPr>
              <a:stCxn id="1021" idx="2"/>
              <a:endCxn id="102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7" name="Google Shape;1027;p47"/>
          <p:cNvGrpSpPr/>
          <p:nvPr/>
        </p:nvGrpSpPr>
        <p:grpSpPr>
          <a:xfrm>
            <a:off x="6234052" y="3772299"/>
            <a:ext cx="568567" cy="568695"/>
            <a:chOff x="8118821" y="1407995"/>
            <a:chExt cx="568567" cy="568695"/>
          </a:xfrm>
        </p:grpSpPr>
        <p:grpSp>
          <p:nvGrpSpPr>
            <p:cNvPr id="1028" name="Google Shape;1028;p47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029" name="Google Shape;1029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24" name="Google Shape;1024;p47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030" name="Google Shape;1030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1" name="Google Shape;1031;p47"/>
              <p:cNvCxnSpPr>
                <a:stCxn id="1029" idx="2"/>
                <a:endCxn id="1024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32" name="Google Shape;1032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3" name="Google Shape;1033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34" name="Google Shape;1034;p47"/>
          <p:cNvGrpSpPr/>
          <p:nvPr/>
        </p:nvGrpSpPr>
        <p:grpSpPr>
          <a:xfrm>
            <a:off x="5327172" y="2132318"/>
            <a:ext cx="1611746" cy="852375"/>
            <a:chOff x="7474391" y="1273924"/>
            <a:chExt cx="1611746" cy="852375"/>
          </a:xfrm>
        </p:grpSpPr>
        <p:sp>
          <p:nvSpPr>
            <p:cNvPr id="1035" name="Google Shape;1035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037" name="Google Shape;1037;p47"/>
            <p:cNvCxnSpPr>
              <a:endCxn id="1001" idx="0"/>
            </p:cNvCxnSpPr>
            <p:nvPr/>
          </p:nvCxnSpPr>
          <p:spPr>
            <a:xfrm flipH="1">
              <a:off x="7474391" y="1731499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38" name="Google Shape;1038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9" name="Google Shape;1039;p47"/>
            <p:cNvCxnSpPr>
              <a:stCxn id="1035" idx="2"/>
              <a:endCxn id="1036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47"/>
            <p:cNvCxnSpPr>
              <a:endCxn id="1022" idx="0"/>
            </p:cNvCxnSpPr>
            <p:nvPr/>
          </p:nvCxnSpPr>
          <p:spPr>
            <a:xfrm>
              <a:off x="8440537" y="1745018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41" name="Google Shape;1041;p47"/>
          <p:cNvGrpSpPr/>
          <p:nvPr/>
        </p:nvGrpSpPr>
        <p:grpSpPr>
          <a:xfrm>
            <a:off x="7126474" y="3791753"/>
            <a:ext cx="568567" cy="557971"/>
            <a:chOff x="8118821" y="1418719"/>
            <a:chExt cx="568567" cy="557971"/>
          </a:xfrm>
        </p:grpSpPr>
        <p:grpSp>
          <p:nvGrpSpPr>
            <p:cNvPr id="1042" name="Google Shape;1042;p47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043" name="Google Shape;1043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44" name="Google Shape;1044;p47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045" name="Google Shape;1045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46" name="Google Shape;1046;p47"/>
              <p:cNvCxnSpPr>
                <a:stCxn id="1043" idx="2"/>
                <a:endCxn id="1044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47" name="Google Shape;1047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8" name="Google Shape;1048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49" name="Google Shape;1049;p47"/>
          <p:cNvCxnSpPr>
            <a:endCxn id="1044" idx="0"/>
          </p:cNvCxnSpPr>
          <p:nvPr/>
        </p:nvCxnSpPr>
        <p:spPr>
          <a:xfrm>
            <a:off x="7103081" y="3455453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50" name="Google Shape;1050;p47"/>
          <p:cNvGrpSpPr/>
          <p:nvPr/>
        </p:nvGrpSpPr>
        <p:grpSpPr>
          <a:xfrm>
            <a:off x="4198361" y="4616030"/>
            <a:ext cx="568567" cy="562690"/>
            <a:chOff x="8118821" y="1414000"/>
            <a:chExt cx="568567" cy="562690"/>
          </a:xfrm>
        </p:grpSpPr>
        <p:grpSp>
          <p:nvGrpSpPr>
            <p:cNvPr id="1051" name="Google Shape;1051;p47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052" name="Google Shape;1052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53" name="Google Shape;1053;p47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054" name="Google Shape;1054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55" name="Google Shape;1055;p47"/>
              <p:cNvCxnSpPr>
                <a:stCxn id="1052" idx="2"/>
                <a:endCxn id="1053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56" name="Google Shape;1056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7" name="Google Shape;1057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8" name="Google Shape;1058;p47"/>
          <p:cNvGrpSpPr/>
          <p:nvPr/>
        </p:nvGrpSpPr>
        <p:grpSpPr>
          <a:xfrm>
            <a:off x="4878873" y="4620943"/>
            <a:ext cx="568567" cy="557777"/>
            <a:chOff x="8118821" y="1418913"/>
            <a:chExt cx="568567" cy="557777"/>
          </a:xfrm>
        </p:grpSpPr>
        <p:grpSp>
          <p:nvGrpSpPr>
            <p:cNvPr id="1059" name="Google Shape;1059;p47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60" name="Google Shape;1060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61" name="Google Shape;1061;p47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062" name="Google Shape;1062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63" name="Google Shape;1063;p47"/>
              <p:cNvCxnSpPr>
                <a:stCxn id="106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64" name="Google Shape;1064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5" name="Google Shape;1065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66" name="Google Shape;1066;p47"/>
          <p:cNvCxnSpPr/>
          <p:nvPr/>
        </p:nvCxnSpPr>
        <p:spPr>
          <a:xfrm flipH="1">
            <a:off x="4536649" y="4256803"/>
            <a:ext cx="164642" cy="35719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7" name="Google Shape;1067;p47"/>
          <p:cNvCxnSpPr/>
          <p:nvPr/>
        </p:nvCxnSpPr>
        <p:spPr>
          <a:xfrm>
            <a:off x="4973825" y="4250087"/>
            <a:ext cx="163668" cy="36391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8" name="Google Shape;1068;p47"/>
          <p:cNvSpPr/>
          <p:nvPr/>
        </p:nvSpPr>
        <p:spPr>
          <a:xfrm>
            <a:off x="4658294" y="2068497"/>
            <a:ext cx="949033" cy="4384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/>
          </a:solidFill>
          <a:ln w="1587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9" name="Google Shape;1069;p47"/>
          <p:cNvSpPr txBox="1"/>
          <p:nvPr/>
        </p:nvSpPr>
        <p:spPr>
          <a:xfrm>
            <a:off x="575239" y="1694264"/>
            <a:ext cx="1511952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798" t="-6346" r="-3599" b="-23809"/>
            </a:stretch>
          </a:blipFill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Implementing </a:t>
            </a:r>
            <a:r>
              <a:rPr lang="en-US" dirty="0" err="1"/>
              <a:t>removeMin</a:t>
            </a:r>
            <a:r>
              <a:rPr lang="en-US" dirty="0"/>
              <a:t>()</a:t>
            </a:r>
            <a:endParaRPr dirty="0"/>
          </a:p>
        </p:txBody>
      </p:sp>
      <p:cxnSp>
        <p:nvCxnSpPr>
          <p:cNvPr id="1075" name="Google Shape;1075;p48"/>
          <p:cNvCxnSpPr>
            <a:endCxn id="1076" idx="0"/>
          </p:cNvCxnSpPr>
          <p:nvPr/>
        </p:nvCxnSpPr>
        <p:spPr>
          <a:xfrm>
            <a:off x="3267603" y="392433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77" name="Google Shape;1077;p48"/>
          <p:cNvGrpSpPr/>
          <p:nvPr/>
        </p:nvGrpSpPr>
        <p:grpSpPr>
          <a:xfrm>
            <a:off x="984078" y="3453578"/>
            <a:ext cx="920021" cy="837880"/>
            <a:chOff x="7797479" y="1273924"/>
            <a:chExt cx="920021" cy="837880"/>
          </a:xfrm>
        </p:grpSpPr>
        <p:sp>
          <p:nvSpPr>
            <p:cNvPr id="1078" name="Google Shape;1078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080" name="Google Shape;1080;p48"/>
            <p:cNvCxnSpPr>
              <a:endCxn id="1081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82" name="Google Shape;1082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3" name="Google Shape;1083;p48"/>
            <p:cNvCxnSpPr>
              <a:stCxn id="1078" idx="2"/>
              <a:endCxn id="107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4" name="Google Shape;1084;p48"/>
            <p:cNvCxnSpPr>
              <a:endCxn id="1085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86" name="Google Shape;1086;p48"/>
          <p:cNvGrpSpPr/>
          <p:nvPr/>
        </p:nvGrpSpPr>
        <p:grpSpPr>
          <a:xfrm>
            <a:off x="701171" y="4268931"/>
            <a:ext cx="568567" cy="557777"/>
            <a:chOff x="8019435" y="1273924"/>
            <a:chExt cx="568567" cy="557777"/>
          </a:xfrm>
        </p:grpSpPr>
        <p:sp>
          <p:nvSpPr>
            <p:cNvPr id="1087" name="Google Shape;1087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088" name="Google Shape;1088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9" name="Google Shape;1089;p48"/>
            <p:cNvCxnSpPr>
              <a:stCxn id="1087" idx="2"/>
              <a:endCxn id="108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0" name="Google Shape;1090;p48"/>
          <p:cNvGrpSpPr/>
          <p:nvPr/>
        </p:nvGrpSpPr>
        <p:grpSpPr>
          <a:xfrm>
            <a:off x="1619591" y="4278290"/>
            <a:ext cx="568567" cy="557777"/>
            <a:chOff x="8118821" y="1418913"/>
            <a:chExt cx="568567" cy="557777"/>
          </a:xfrm>
        </p:grpSpPr>
        <p:grpSp>
          <p:nvGrpSpPr>
            <p:cNvPr id="1091" name="Google Shape;1091;p4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92" name="Google Shape;1092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85" name="Google Shape;1085;p48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093" name="Google Shape;1093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94" name="Google Shape;1094;p48"/>
              <p:cNvCxnSpPr>
                <a:stCxn id="109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95" name="Google Shape;1095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6" name="Google Shape;1096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7" name="Google Shape;1097;p48"/>
          <p:cNvGrpSpPr/>
          <p:nvPr/>
        </p:nvGrpSpPr>
        <p:grpSpPr>
          <a:xfrm>
            <a:off x="2680212" y="3433930"/>
            <a:ext cx="708888" cy="807254"/>
            <a:chOff x="7879114" y="1273924"/>
            <a:chExt cx="708888" cy="807254"/>
          </a:xfrm>
        </p:grpSpPr>
        <p:sp>
          <p:nvSpPr>
            <p:cNvPr id="1098" name="Google Shape;1098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100" name="Google Shape;1100;p48"/>
            <p:cNvCxnSpPr>
              <a:endCxn id="1101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02" name="Google Shape;1102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3" name="Google Shape;1103;p48"/>
            <p:cNvCxnSpPr>
              <a:stCxn id="1098" idx="2"/>
              <a:endCxn id="109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4" name="Google Shape;1104;p48"/>
          <p:cNvGrpSpPr/>
          <p:nvPr/>
        </p:nvGrpSpPr>
        <p:grpSpPr>
          <a:xfrm>
            <a:off x="2398574" y="4241184"/>
            <a:ext cx="568567" cy="568695"/>
            <a:chOff x="8118821" y="1407995"/>
            <a:chExt cx="568567" cy="568695"/>
          </a:xfrm>
        </p:grpSpPr>
        <p:grpSp>
          <p:nvGrpSpPr>
            <p:cNvPr id="1105" name="Google Shape;1105;p48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106" name="Google Shape;1106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01" name="Google Shape;1101;p48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107" name="Google Shape;1107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08" name="Google Shape;1108;p48"/>
              <p:cNvCxnSpPr>
                <a:stCxn id="1106" idx="2"/>
                <a:endCxn id="1101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09" name="Google Shape;1109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11" name="Google Shape;1111;p48"/>
          <p:cNvGrpSpPr/>
          <p:nvPr/>
        </p:nvGrpSpPr>
        <p:grpSpPr>
          <a:xfrm>
            <a:off x="1491693" y="2601203"/>
            <a:ext cx="1611746" cy="852375"/>
            <a:chOff x="7474391" y="1273924"/>
            <a:chExt cx="1611746" cy="852375"/>
          </a:xfrm>
        </p:grpSpPr>
        <p:sp>
          <p:nvSpPr>
            <p:cNvPr id="1112" name="Google Shape;1112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114" name="Google Shape;1114;p48"/>
            <p:cNvCxnSpPr>
              <a:endCxn id="1078" idx="0"/>
            </p:cNvCxnSpPr>
            <p:nvPr/>
          </p:nvCxnSpPr>
          <p:spPr>
            <a:xfrm flipH="1">
              <a:off x="7474391" y="1731499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15" name="Google Shape;1115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6" name="Google Shape;1116;p48"/>
            <p:cNvCxnSpPr>
              <a:stCxn id="1112" idx="2"/>
              <a:endCxn id="1113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7" name="Google Shape;1117;p48"/>
            <p:cNvCxnSpPr>
              <a:endCxn id="1099" idx="0"/>
            </p:cNvCxnSpPr>
            <p:nvPr/>
          </p:nvCxnSpPr>
          <p:spPr>
            <a:xfrm>
              <a:off x="8440537" y="1745018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118" name="Google Shape;1118;p48"/>
          <p:cNvGrpSpPr/>
          <p:nvPr/>
        </p:nvGrpSpPr>
        <p:grpSpPr>
          <a:xfrm>
            <a:off x="3290996" y="4260638"/>
            <a:ext cx="568567" cy="557971"/>
            <a:chOff x="8118821" y="1418719"/>
            <a:chExt cx="568567" cy="557971"/>
          </a:xfrm>
        </p:grpSpPr>
        <p:grpSp>
          <p:nvGrpSpPr>
            <p:cNvPr id="1119" name="Google Shape;1119;p48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120" name="Google Shape;1120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76" name="Google Shape;1076;p48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121" name="Google Shape;1121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2" name="Google Shape;1122;p48"/>
              <p:cNvCxnSpPr>
                <a:stCxn id="1120" idx="2"/>
                <a:endCxn id="1076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23" name="Google Shape;1123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4" name="Google Shape;1124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25" name="Google Shape;1125;p48"/>
          <p:cNvGrpSpPr/>
          <p:nvPr/>
        </p:nvGrpSpPr>
        <p:grpSpPr>
          <a:xfrm>
            <a:off x="362883" y="5084915"/>
            <a:ext cx="568567" cy="562690"/>
            <a:chOff x="8118821" y="1414000"/>
            <a:chExt cx="568567" cy="562690"/>
          </a:xfrm>
        </p:grpSpPr>
        <p:grpSp>
          <p:nvGrpSpPr>
            <p:cNvPr id="1126" name="Google Shape;1126;p48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127" name="Google Shape;1127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8" name="Google Shape;1128;p48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129" name="Google Shape;1129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0" name="Google Shape;1130;p48"/>
              <p:cNvCxnSpPr>
                <a:stCxn id="1127" idx="2"/>
                <a:endCxn id="112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31" name="Google Shape;1131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2" name="Google Shape;1132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33" name="Google Shape;1133;p48"/>
          <p:cNvGrpSpPr/>
          <p:nvPr/>
        </p:nvGrpSpPr>
        <p:grpSpPr>
          <a:xfrm>
            <a:off x="1043395" y="5089828"/>
            <a:ext cx="568567" cy="557777"/>
            <a:chOff x="8118821" y="1418913"/>
            <a:chExt cx="568567" cy="557777"/>
          </a:xfrm>
        </p:grpSpPr>
        <p:grpSp>
          <p:nvGrpSpPr>
            <p:cNvPr id="1134" name="Google Shape;1134;p4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135" name="Google Shape;1135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36" name="Google Shape;1136;p48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137" name="Google Shape;1137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8" name="Google Shape;1138;p48"/>
              <p:cNvCxnSpPr>
                <a:stCxn id="113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39" name="Google Shape;1139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0" name="Google Shape;1140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41" name="Google Shape;1141;p48"/>
          <p:cNvCxnSpPr/>
          <p:nvPr/>
        </p:nvCxnSpPr>
        <p:spPr>
          <a:xfrm flipH="1">
            <a:off x="701171" y="4725688"/>
            <a:ext cx="164642" cy="35719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2" name="Google Shape;1142;p48"/>
          <p:cNvCxnSpPr/>
          <p:nvPr/>
        </p:nvCxnSpPr>
        <p:spPr>
          <a:xfrm>
            <a:off x="1138347" y="4718972"/>
            <a:ext cx="163668" cy="36391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3" name="Google Shape;1143;p48"/>
          <p:cNvSpPr/>
          <p:nvPr/>
        </p:nvSpPr>
        <p:spPr>
          <a:xfrm rot="-8950434">
            <a:off x="2207848" y="2987329"/>
            <a:ext cx="1520391" cy="3309452"/>
          </a:xfrm>
          <a:prstGeom prst="curvedRightArrow">
            <a:avLst>
              <a:gd name="adj1" fmla="val 25000"/>
              <a:gd name="adj2" fmla="val 42816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4" name="Google Shape;1144;p48"/>
          <p:cNvSpPr/>
          <p:nvPr/>
        </p:nvSpPr>
        <p:spPr>
          <a:xfrm rot="-1675200">
            <a:off x="2431638" y="2045497"/>
            <a:ext cx="1373655" cy="6290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/>
          </a:solidFill>
          <a:ln w="1587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46" name="Google Shape;1146;p48"/>
          <p:cNvCxnSpPr>
            <a:endCxn id="1147" idx="0"/>
          </p:cNvCxnSpPr>
          <p:nvPr/>
        </p:nvCxnSpPr>
        <p:spPr>
          <a:xfrm>
            <a:off x="7252386" y="392433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48" name="Google Shape;1148;p48"/>
          <p:cNvGrpSpPr/>
          <p:nvPr/>
        </p:nvGrpSpPr>
        <p:grpSpPr>
          <a:xfrm>
            <a:off x="4347666" y="2601203"/>
            <a:ext cx="3496680" cy="3046402"/>
            <a:chOff x="8045091" y="2132318"/>
            <a:chExt cx="3496680" cy="3046402"/>
          </a:xfrm>
        </p:grpSpPr>
        <p:grpSp>
          <p:nvGrpSpPr>
            <p:cNvPr id="1149" name="Google Shape;1149;p48"/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1150" name="Google Shape;1150;p48"/>
              <p:cNvGrpSpPr/>
              <p:nvPr/>
            </p:nvGrpSpPr>
            <p:grpSpPr>
              <a:xfrm>
                <a:off x="8675525" y="2984693"/>
                <a:ext cx="875363" cy="836175"/>
                <a:chOff x="7806718" y="1273924"/>
                <a:chExt cx="875363" cy="836175"/>
              </a:xfrm>
            </p:grpSpPr>
            <p:sp>
              <p:nvSpPr>
                <p:cNvPr id="1151" name="Google Shape;1151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52" name="Google Shape;1152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153" name="Google Shape;1153;p48"/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54" name="Google Shape;1154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55" name="Google Shape;1155;p48"/>
                <p:cNvCxnSpPr>
                  <a:stCxn id="1151" idx="2"/>
                  <a:endCxn id="115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56" name="Google Shape;1156;p48"/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157" name="Google Shape;1157;p48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1158" name="Google Shape;1158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59" name="Google Shape;1159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1160" name="Google Shape;1160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61" name="Google Shape;1161;p48"/>
                <p:cNvCxnSpPr>
                  <a:stCxn id="1158" idx="2"/>
                  <a:endCxn id="115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62" name="Google Shape;1162;p48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1163" name="Google Shape;1163;p48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1164" name="Google Shape;1164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65" name="Google Shape;1165;p48"/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8</a:t>
                    </a:r>
                    <a:endParaRPr/>
                  </a:p>
                </p:txBody>
              </p:sp>
              <p:cxnSp>
                <p:nvCxnSpPr>
                  <p:cNvPr id="1166" name="Google Shape;1166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67" name="Google Shape;1167;p48"/>
                  <p:cNvCxnSpPr>
                    <a:stCxn id="1164" idx="2"/>
                  </p:cNvCxnSpPr>
                  <p:nvPr/>
                </p:nvCxnSpPr>
                <p:spPr>
                  <a:xfrm rot="10800000">
                    <a:off x="8305095" y="1621401"/>
                    <a:ext cx="0" cy="2103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68" name="Google Shape;1168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69" name="Google Shape;1169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70" name="Google Shape;1170;p48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1171" name="Google Shape;1171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72" name="Google Shape;1172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1173" name="Google Shape;1173;p48"/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74" name="Google Shape;1174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75" name="Google Shape;1175;p48"/>
                <p:cNvCxnSpPr>
                  <a:stCxn id="1171" idx="2"/>
                  <a:endCxn id="117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76" name="Google Shape;1176;p48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1177" name="Google Shape;1177;p48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1178" name="Google Shape;1178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79" name="Google Shape;1179;p48"/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10</a:t>
                    </a:r>
                    <a:endParaRPr/>
                  </a:p>
                </p:txBody>
              </p:sp>
              <p:cxnSp>
                <p:nvCxnSpPr>
                  <p:cNvPr id="1180" name="Google Shape;1180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81" name="Google Shape;1181;p48"/>
                  <p:cNvCxnSpPr>
                    <a:stCxn id="1178" idx="2"/>
                    <a:endCxn id="1179" idx="2"/>
                  </p:cNvCxnSpPr>
                  <p:nvPr/>
                </p:nvCxnSpPr>
                <p:spPr>
                  <a:xfrm rot="10800000">
                    <a:off x="8301195" y="1632201"/>
                    <a:ext cx="3900" cy="199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82" name="Google Shape;1182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3" name="Google Shape;1183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84" name="Google Shape;1184;p48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1185" name="Google Shape;1185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86" name="Google Shape;1186;p48"/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13</a:t>
                  </a:r>
                  <a:endParaRPr/>
                </a:p>
              </p:txBody>
            </p:sp>
            <p:cxnSp>
              <p:nvCxnSpPr>
                <p:cNvPr id="1187" name="Google Shape;1187;p48"/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88" name="Google Shape;1188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9" name="Google Shape;1189;p48"/>
                <p:cNvCxnSpPr>
                  <a:stCxn id="1185" idx="2"/>
                  <a:endCxn id="1186" idx="2"/>
                </p:cNvCxnSpPr>
                <p:nvPr/>
              </p:nvCxnSpPr>
              <p:spPr>
                <a:xfrm rot="10800000">
                  <a:off x="8302395" y="1647501"/>
                  <a:ext cx="2700" cy="1842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0" name="Google Shape;1190;p48"/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191" name="Google Shape;1191;p48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1192" name="Google Shape;1192;p48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1193" name="Google Shape;1193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47" name="Google Shape;1147;p48"/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9</a:t>
                    </a:r>
                    <a:endParaRPr/>
                  </a:p>
                </p:txBody>
              </p:sp>
              <p:cxnSp>
                <p:nvCxnSpPr>
                  <p:cNvPr id="1194" name="Google Shape;1194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95" name="Google Shape;1195;p48"/>
                  <p:cNvCxnSpPr>
                    <a:stCxn id="1193" idx="2"/>
                    <a:endCxn id="1147" idx="2"/>
                  </p:cNvCxnSpPr>
                  <p:nvPr/>
                </p:nvCxnSpPr>
                <p:spPr>
                  <a:xfrm rot="10800000">
                    <a:off x="8302395" y="1643001"/>
                    <a:ext cx="2700" cy="1887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96" name="Google Shape;1196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7" name="Google Shape;1197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98" name="Google Shape;1198;p48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199" name="Google Shape;1199;p48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200" name="Google Shape;1200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201" name="Google Shape;1201;p48"/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11</a:t>
                    </a:r>
                    <a:endParaRPr/>
                  </a:p>
                </p:txBody>
              </p:sp>
              <p:cxnSp>
                <p:nvCxnSpPr>
                  <p:cNvPr id="1202" name="Google Shape;1202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03" name="Google Shape;1203;p48"/>
                  <p:cNvCxnSpPr>
                    <a:stCxn id="1200" idx="2"/>
                    <a:endCxn id="1201" idx="2"/>
                  </p:cNvCxnSpPr>
                  <p:nvPr/>
                </p:nvCxnSpPr>
                <p:spPr>
                  <a:xfrm rot="10800000">
                    <a:off x="8302095" y="1638201"/>
                    <a:ext cx="3000" cy="193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204" name="Google Shape;1204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05" name="Google Shape;1205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206" name="Google Shape;1206;p48"/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07" name="Google Shape;1207;p48"/>
            <p:cNvCxnSpPr/>
            <p:nvPr/>
          </p:nvCxnSpPr>
          <p:spPr>
            <a:xfrm flipH="1">
              <a:off x="8705180" y="4190642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08" name="Google Shape;1208;p48"/>
          <p:cNvSpPr/>
          <p:nvPr/>
        </p:nvSpPr>
        <p:spPr>
          <a:xfrm>
            <a:off x="6080339" y="5841750"/>
            <a:ext cx="587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Structure invariant restored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 broken</a:t>
            </a:r>
            <a:endParaRPr/>
          </a:p>
        </p:txBody>
      </p:sp>
      <p:sp>
        <p:nvSpPr>
          <p:cNvPr id="1209" name="Google Shape;1209;p48"/>
          <p:cNvSpPr/>
          <p:nvPr/>
        </p:nvSpPr>
        <p:spPr>
          <a:xfrm>
            <a:off x="3838050" y="1731300"/>
            <a:ext cx="607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Return min </a:t>
            </a:r>
            <a:endParaRPr>
              <a:solidFill>
                <a:srgbClr val="1482AB"/>
              </a:solidFill>
            </a:endParaRPr>
          </a:p>
        </p:txBody>
      </p:sp>
      <p:sp>
        <p:nvSpPr>
          <p:cNvPr id="1210" name="Google Shape;1210;p48"/>
          <p:cNvSpPr txBox="1"/>
          <p:nvPr/>
        </p:nvSpPr>
        <p:spPr>
          <a:xfrm>
            <a:off x="3838050" y="2021538"/>
            <a:ext cx="812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Replace with bottom level right-most node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Implementing </a:t>
            </a:r>
            <a:r>
              <a:rPr lang="en-US" dirty="0" err="1"/>
              <a:t>removeMin</a:t>
            </a:r>
            <a:r>
              <a:rPr lang="en-US" dirty="0"/>
              <a:t>() - </a:t>
            </a:r>
            <a:r>
              <a:rPr lang="en-US" dirty="0" err="1"/>
              <a:t>percolateDown</a:t>
            </a:r>
            <a:endParaRPr dirty="0"/>
          </a:p>
        </p:txBody>
      </p:sp>
      <p:grpSp>
        <p:nvGrpSpPr>
          <p:cNvPr id="1217" name="Google Shape;1217;p49"/>
          <p:cNvGrpSpPr/>
          <p:nvPr/>
        </p:nvGrpSpPr>
        <p:grpSpPr>
          <a:xfrm>
            <a:off x="5041920" y="3477546"/>
            <a:ext cx="875363" cy="836175"/>
            <a:chOff x="7806718" y="1273924"/>
            <a:chExt cx="875363" cy="836175"/>
          </a:xfrm>
        </p:grpSpPr>
        <p:sp>
          <p:nvSpPr>
            <p:cNvPr id="1218" name="Google Shape;1218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220" name="Google Shape;1220;p49"/>
            <p:cNvCxnSpPr/>
            <p:nvPr/>
          </p:nvCxnSpPr>
          <p:spPr>
            <a:xfrm flipH="1">
              <a:off x="7806718" y="1719360"/>
              <a:ext cx="375058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21" name="Google Shape;1221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2" name="Google Shape;1222;p49"/>
            <p:cNvCxnSpPr>
              <a:stCxn id="1218" idx="2"/>
              <a:endCxn id="121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3" name="Google Shape;1223;p49"/>
            <p:cNvCxnSpPr/>
            <p:nvPr/>
          </p:nvCxnSpPr>
          <p:spPr>
            <a:xfrm>
              <a:off x="8420163" y="1728581"/>
              <a:ext cx="261918" cy="381518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24" name="Google Shape;1224;p49"/>
          <p:cNvGrpSpPr/>
          <p:nvPr/>
        </p:nvGrpSpPr>
        <p:grpSpPr>
          <a:xfrm>
            <a:off x="4749775" y="4292899"/>
            <a:ext cx="568567" cy="557777"/>
            <a:chOff x="8019435" y="1273924"/>
            <a:chExt cx="568567" cy="557777"/>
          </a:xfrm>
        </p:grpSpPr>
        <p:sp>
          <p:nvSpPr>
            <p:cNvPr id="1225" name="Google Shape;1225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227" name="Google Shape;1227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8" name="Google Shape;1228;p49"/>
            <p:cNvCxnSpPr>
              <a:stCxn id="1225" idx="2"/>
              <a:endCxn id="1226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9" name="Google Shape;1229;p49"/>
          <p:cNvGrpSpPr/>
          <p:nvPr/>
        </p:nvGrpSpPr>
        <p:grpSpPr>
          <a:xfrm>
            <a:off x="5668195" y="4302258"/>
            <a:ext cx="568567" cy="557777"/>
            <a:chOff x="8118821" y="1418913"/>
            <a:chExt cx="568567" cy="557777"/>
          </a:xfrm>
        </p:grpSpPr>
        <p:grpSp>
          <p:nvGrpSpPr>
            <p:cNvPr id="1230" name="Google Shape;1230;p49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231" name="Google Shape;1231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32" name="Google Shape;1232;p49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233" name="Google Shape;1233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4" name="Google Shape;1234;p49"/>
              <p:cNvCxnSpPr>
                <a:stCxn id="1231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35" name="Google Shape;1235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6" name="Google Shape;1236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37" name="Google Shape;1237;p49"/>
          <p:cNvGrpSpPr/>
          <p:nvPr/>
        </p:nvGrpSpPr>
        <p:grpSpPr>
          <a:xfrm>
            <a:off x="6757719" y="3457898"/>
            <a:ext cx="679985" cy="805174"/>
            <a:chOff x="7908017" y="1273924"/>
            <a:chExt cx="679985" cy="805174"/>
          </a:xfrm>
        </p:grpSpPr>
        <p:sp>
          <p:nvSpPr>
            <p:cNvPr id="1238" name="Google Shape;1238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240" name="Google Shape;1240;p49"/>
            <p:cNvCxnSpPr/>
            <p:nvPr/>
          </p:nvCxnSpPr>
          <p:spPr>
            <a:xfrm flipH="1">
              <a:off x="7908017" y="1748229"/>
              <a:ext cx="261966" cy="33086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41" name="Google Shape;1241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49"/>
            <p:cNvCxnSpPr>
              <a:stCxn id="1238" idx="2"/>
              <a:endCxn id="123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43" name="Google Shape;1243;p49"/>
          <p:cNvGrpSpPr/>
          <p:nvPr/>
        </p:nvGrpSpPr>
        <p:grpSpPr>
          <a:xfrm>
            <a:off x="6447178" y="4265152"/>
            <a:ext cx="568567" cy="568695"/>
            <a:chOff x="8118821" y="1407995"/>
            <a:chExt cx="568567" cy="568695"/>
          </a:xfrm>
        </p:grpSpPr>
        <p:grpSp>
          <p:nvGrpSpPr>
            <p:cNvPr id="1244" name="Google Shape;1244;p49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245" name="Google Shape;1245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46" name="Google Shape;1246;p49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247" name="Google Shape;1247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8" name="Google Shape;1248;p49"/>
              <p:cNvCxnSpPr>
                <a:stCxn id="1245" idx="2"/>
                <a:endCxn id="1246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49" name="Google Shape;1249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0" name="Google Shape;1250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51" name="Google Shape;1251;p49"/>
          <p:cNvGrpSpPr/>
          <p:nvPr/>
        </p:nvGrpSpPr>
        <p:grpSpPr>
          <a:xfrm>
            <a:off x="5557445" y="2625171"/>
            <a:ext cx="1594599" cy="833101"/>
            <a:chOff x="7491538" y="1273924"/>
            <a:chExt cx="1594599" cy="833101"/>
          </a:xfrm>
        </p:grpSpPr>
        <p:sp>
          <p:nvSpPr>
            <p:cNvPr id="1252" name="Google Shape;1252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49"/>
            <p:cNvSpPr txBox="1"/>
            <p:nvPr/>
          </p:nvSpPr>
          <p:spPr>
            <a:xfrm>
              <a:off x="8072151" y="1278305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cxnSp>
          <p:nvCxnSpPr>
            <p:cNvPr id="1254" name="Google Shape;1254;p49"/>
            <p:cNvCxnSpPr/>
            <p:nvPr/>
          </p:nvCxnSpPr>
          <p:spPr>
            <a:xfrm flipH="1">
              <a:off x="7491538" y="1712304"/>
              <a:ext cx="686406" cy="394721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55" name="Google Shape;1255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6" name="Google Shape;1256;p49"/>
            <p:cNvCxnSpPr>
              <a:stCxn id="1252" idx="2"/>
              <a:endCxn id="1253" idx="2"/>
            </p:cNvCxnSpPr>
            <p:nvPr/>
          </p:nvCxnSpPr>
          <p:spPr>
            <a:xfrm rot="10800000">
              <a:off x="8302395" y="1647501"/>
              <a:ext cx="2700" cy="184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7" name="Google Shape;1257;p49"/>
            <p:cNvCxnSpPr/>
            <p:nvPr/>
          </p:nvCxnSpPr>
          <p:spPr>
            <a:xfrm>
              <a:off x="8440622" y="1734228"/>
              <a:ext cx="645515" cy="366876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58" name="Google Shape;1258;p49"/>
          <p:cNvGrpSpPr/>
          <p:nvPr/>
        </p:nvGrpSpPr>
        <p:grpSpPr>
          <a:xfrm>
            <a:off x="7339600" y="4284606"/>
            <a:ext cx="568567" cy="557971"/>
            <a:chOff x="8118821" y="1418719"/>
            <a:chExt cx="568567" cy="557971"/>
          </a:xfrm>
        </p:grpSpPr>
        <p:grpSp>
          <p:nvGrpSpPr>
            <p:cNvPr id="1259" name="Google Shape;1259;p49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260" name="Google Shape;1260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61" name="Google Shape;1261;p49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262" name="Google Shape;1262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3" name="Google Shape;1263;p49"/>
              <p:cNvCxnSpPr>
                <a:stCxn id="1260" idx="2"/>
                <a:endCxn id="1261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64" name="Google Shape;1264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5" name="Google Shape;1265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66" name="Google Shape;1266;p49"/>
          <p:cNvCxnSpPr>
            <a:endCxn id="1261" idx="0"/>
          </p:cNvCxnSpPr>
          <p:nvPr/>
        </p:nvCxnSpPr>
        <p:spPr>
          <a:xfrm>
            <a:off x="7316207" y="3948306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267" name="Google Shape;1267;p49"/>
          <p:cNvGrpSpPr/>
          <p:nvPr/>
        </p:nvGrpSpPr>
        <p:grpSpPr>
          <a:xfrm>
            <a:off x="4411487" y="5108883"/>
            <a:ext cx="568567" cy="562690"/>
            <a:chOff x="8118821" y="1414000"/>
            <a:chExt cx="568567" cy="562690"/>
          </a:xfrm>
        </p:grpSpPr>
        <p:grpSp>
          <p:nvGrpSpPr>
            <p:cNvPr id="1268" name="Google Shape;1268;p49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269" name="Google Shape;1269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70" name="Google Shape;1270;p49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271" name="Google Shape;1271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2" name="Google Shape;1272;p49"/>
              <p:cNvCxnSpPr>
                <a:stCxn id="1269" idx="2"/>
                <a:endCxn id="1270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73" name="Google Shape;1273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4" name="Google Shape;1274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75" name="Google Shape;1275;p49"/>
          <p:cNvCxnSpPr/>
          <p:nvPr/>
        </p:nvCxnSpPr>
        <p:spPr>
          <a:xfrm flipH="1">
            <a:off x="4749717" y="4749656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6" name="Google Shape;1276;p49"/>
          <p:cNvCxnSpPr/>
          <p:nvPr/>
        </p:nvCxnSpPr>
        <p:spPr>
          <a:xfrm flipH="1">
            <a:off x="5071656" y="468349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7" name="Google Shape;1277;p49"/>
          <p:cNvSpPr/>
          <p:nvPr/>
        </p:nvSpPr>
        <p:spPr>
          <a:xfrm rot="-1840659">
            <a:off x="5415690" y="2994122"/>
            <a:ext cx="669727" cy="28153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8" name="Google Shape;1278;p49"/>
          <p:cNvSpPr txBox="1"/>
          <p:nvPr/>
        </p:nvSpPr>
        <p:spPr>
          <a:xfrm>
            <a:off x="6015451" y="2587000"/>
            <a:ext cx="6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1" dirty="0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1279" name="Google Shape;1279;p49"/>
          <p:cNvSpPr txBox="1"/>
          <p:nvPr/>
        </p:nvSpPr>
        <p:spPr>
          <a:xfrm>
            <a:off x="5310392" y="3486305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0" name="Google Shape;1280;p49"/>
          <p:cNvSpPr/>
          <p:nvPr/>
        </p:nvSpPr>
        <p:spPr>
          <a:xfrm rot="-2621586">
            <a:off x="4592875" y="3918846"/>
            <a:ext cx="669663" cy="28157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1" name="Google Shape;1281;p49"/>
          <p:cNvSpPr txBox="1"/>
          <p:nvPr/>
        </p:nvSpPr>
        <p:spPr>
          <a:xfrm>
            <a:off x="5262999" y="3450025"/>
            <a:ext cx="87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800" b="1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2" name="Google Shape;1282;p49"/>
          <p:cNvSpPr txBox="1"/>
          <p:nvPr/>
        </p:nvSpPr>
        <p:spPr>
          <a:xfrm>
            <a:off x="4802491" y="4313074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3" name="Google Shape;1283;p49"/>
          <p:cNvSpPr/>
          <p:nvPr/>
        </p:nvSpPr>
        <p:spPr>
          <a:xfrm rot="-3580734">
            <a:off x="4239525" y="4763260"/>
            <a:ext cx="669710" cy="28154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4" name="Google Shape;1284;p49"/>
          <p:cNvSpPr txBox="1"/>
          <p:nvPr/>
        </p:nvSpPr>
        <p:spPr>
          <a:xfrm>
            <a:off x="4465509" y="5106942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5" name="Google Shape;1285;p49"/>
          <p:cNvSpPr txBox="1"/>
          <p:nvPr/>
        </p:nvSpPr>
        <p:spPr>
          <a:xfrm>
            <a:off x="4802506" y="4313074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6" name="Google Shape;1286;p49"/>
          <p:cNvSpPr/>
          <p:nvPr/>
        </p:nvSpPr>
        <p:spPr>
          <a:xfrm>
            <a:off x="4702993" y="6017571"/>
            <a:ext cx="695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Structure invariant restored </a:t>
            </a:r>
            <a:endParaRPr sz="1800">
              <a:solidFill>
                <a:srgbClr val="00B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 restored</a:t>
            </a:r>
            <a:endParaRPr sz="1800"/>
          </a:p>
        </p:txBody>
      </p:sp>
      <p:sp>
        <p:nvSpPr>
          <p:cNvPr id="1287" name="Google Shape;1287;p49"/>
          <p:cNvSpPr txBox="1"/>
          <p:nvPr/>
        </p:nvSpPr>
        <p:spPr>
          <a:xfrm>
            <a:off x="7726700" y="1173625"/>
            <a:ext cx="4260900" cy="166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What’s the worst-case running time?</a:t>
            </a:r>
            <a:endParaRPr sz="19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Have to:</a:t>
            </a:r>
            <a:endParaRPr sz="11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last element</a:t>
            </a:r>
            <a:endParaRPr sz="6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Move it to top spot</a:t>
            </a:r>
            <a:endParaRPr sz="6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Swap until invariant restored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swaps is O(</a:t>
            </a:r>
            <a:r>
              <a:rPr lang="en-US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TreeHeight</a:t>
            </a: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400" dirty="0"/>
          </a:p>
        </p:txBody>
      </p:sp>
      <p:sp>
        <p:nvSpPr>
          <p:cNvPr id="1288" name="Google Shape;1288;p49"/>
          <p:cNvSpPr txBox="1"/>
          <p:nvPr/>
        </p:nvSpPr>
        <p:spPr>
          <a:xfrm>
            <a:off x="8424530" y="3477543"/>
            <a:ext cx="3477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Hence 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want to keep tree height small, as </a:t>
            </a: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tree height (BST, AVL, heaps) directly correlates with worst-case runtimes</a:t>
            </a:r>
            <a:endParaRPr lang="en-GB" dirty="0"/>
          </a:p>
        </p:txBody>
      </p:sp>
      <p:sp>
        <p:nvSpPr>
          <p:cNvPr id="1290" name="Google Shape;1290;p49"/>
          <p:cNvSpPr/>
          <p:nvPr/>
        </p:nvSpPr>
        <p:spPr>
          <a:xfrm>
            <a:off x="664175" y="1319900"/>
            <a:ext cx="6077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Return min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Replace with bottom level right-most node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en-US" sz="1800" dirty="0" err="1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</a:t>
            </a:r>
            <a:r>
              <a:rPr lang="en-US" sz="1800" dirty="0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()</a:t>
            </a: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Recursively swap parent with </a:t>
            </a:r>
            <a:r>
              <a:rPr lang="en-US" sz="1800" b="1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smallest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child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until </a:t>
            </a:r>
            <a:endParaRPr sz="1800" dirty="0">
              <a:solidFill>
                <a:srgbClr val="00B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parent is smaller than both children 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(or we’re at a leaf).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 dirty="0">
                <a:solidFill>
                  <a:srgbClr val="B6A479"/>
                </a:solidFill>
              </a:rPr>
              <a:t>Practice: </a:t>
            </a:r>
            <a:r>
              <a:rPr lang="en-US" dirty="0" err="1"/>
              <a:t>removeMin</a:t>
            </a:r>
            <a:r>
              <a:rPr lang="en-US" dirty="0"/>
              <a:t>()</a:t>
            </a:r>
            <a:endParaRPr dirty="0"/>
          </a:p>
        </p:txBody>
      </p:sp>
      <p:grpSp>
        <p:nvGrpSpPr>
          <p:cNvPr id="1296" name="Google Shape;1296;p50"/>
          <p:cNvGrpSpPr/>
          <p:nvPr/>
        </p:nvGrpSpPr>
        <p:grpSpPr>
          <a:xfrm>
            <a:off x="3181148" y="3668726"/>
            <a:ext cx="1824529" cy="1205454"/>
            <a:chOff x="7267558" y="1273924"/>
            <a:chExt cx="1824529" cy="1205454"/>
          </a:xfrm>
        </p:grpSpPr>
        <p:sp>
          <p:nvSpPr>
            <p:cNvPr id="1297" name="Google Shape;1297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8" name="Google Shape;1298;p50"/>
            <p:cNvSpPr txBox="1"/>
            <p:nvPr/>
          </p:nvSpPr>
          <p:spPr>
            <a:xfrm>
              <a:off x="8069784" y="1296500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1299" name="Google Shape;1299;p50"/>
            <p:cNvCxnSpPr>
              <a:endCxn id="1300" idx="0"/>
            </p:cNvCxnSpPr>
            <p:nvPr/>
          </p:nvCxnSpPr>
          <p:spPr>
            <a:xfrm flipH="1">
              <a:off x="7267558" y="1719478"/>
              <a:ext cx="914100" cy="759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01" name="Google Shape;1301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2" name="Google Shape;1302;p50"/>
            <p:cNvCxnSpPr>
              <a:stCxn id="1297" idx="2"/>
              <a:endCxn id="1298" idx="2"/>
            </p:cNvCxnSpPr>
            <p:nvPr/>
          </p:nvCxnSpPr>
          <p:spPr>
            <a:xfrm rot="10800000">
              <a:off x="8299995" y="1665801"/>
              <a:ext cx="5100" cy="165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3" name="Google Shape;1303;p50"/>
            <p:cNvCxnSpPr>
              <a:endCxn id="1304" idx="0"/>
            </p:cNvCxnSpPr>
            <p:nvPr/>
          </p:nvCxnSpPr>
          <p:spPr>
            <a:xfrm>
              <a:off x="8420088" y="1728510"/>
              <a:ext cx="672000" cy="7377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05" name="Google Shape;1305;p50"/>
          <p:cNvGrpSpPr/>
          <p:nvPr/>
        </p:nvGrpSpPr>
        <p:grpSpPr>
          <a:xfrm>
            <a:off x="2895302" y="4861012"/>
            <a:ext cx="568567" cy="557777"/>
            <a:chOff x="8019435" y="1273924"/>
            <a:chExt cx="568567" cy="557777"/>
          </a:xfrm>
        </p:grpSpPr>
        <p:sp>
          <p:nvSpPr>
            <p:cNvPr id="1306" name="Google Shape;1306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0" name="Google Shape;1300;p50"/>
            <p:cNvSpPr txBox="1"/>
            <p:nvPr/>
          </p:nvSpPr>
          <p:spPr>
            <a:xfrm>
              <a:off x="8075090" y="128709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</a:t>
              </a:r>
              <a:endParaRPr/>
            </a:p>
          </p:txBody>
        </p:sp>
        <p:cxnSp>
          <p:nvCxnSpPr>
            <p:cNvPr id="1307" name="Google Shape;1307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8" name="Google Shape;1308;p50"/>
            <p:cNvCxnSpPr>
              <a:stCxn id="1306" idx="2"/>
              <a:endCxn id="1300" idx="2"/>
            </p:cNvCxnSpPr>
            <p:nvPr/>
          </p:nvCxnSpPr>
          <p:spPr>
            <a:xfrm rot="10800000" flipH="1">
              <a:off x="8305095" y="1656501"/>
              <a:ext cx="300" cy="175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09" name="Google Shape;1309;p50"/>
          <p:cNvGrpSpPr/>
          <p:nvPr/>
        </p:nvGrpSpPr>
        <p:grpSpPr>
          <a:xfrm>
            <a:off x="4720018" y="4861012"/>
            <a:ext cx="583628" cy="557777"/>
            <a:chOff x="8019435" y="1273924"/>
            <a:chExt cx="583628" cy="557777"/>
          </a:xfrm>
        </p:grpSpPr>
        <p:sp>
          <p:nvSpPr>
            <p:cNvPr id="1304" name="Google Shape;1304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0" name="Google Shape;1310;p50"/>
            <p:cNvSpPr txBox="1"/>
            <p:nvPr/>
          </p:nvSpPr>
          <p:spPr>
            <a:xfrm>
              <a:off x="8142681" y="128709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</a:t>
              </a:r>
              <a:endParaRPr/>
            </a:p>
          </p:txBody>
        </p:sp>
        <p:cxnSp>
          <p:nvCxnSpPr>
            <p:cNvPr id="1311" name="Google Shape;1311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2" name="Google Shape;1312;p50"/>
            <p:cNvCxnSpPr>
              <a:stCxn id="1304" idx="2"/>
            </p:cNvCxnSpPr>
            <p:nvPr/>
          </p:nvCxnSpPr>
          <p:spPr>
            <a:xfrm rot="10800000">
              <a:off x="8305095" y="1621401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13" name="Google Shape;1313;p50"/>
          <p:cNvGrpSpPr/>
          <p:nvPr/>
        </p:nvGrpSpPr>
        <p:grpSpPr>
          <a:xfrm>
            <a:off x="6776385" y="3666187"/>
            <a:ext cx="1294884" cy="1194825"/>
            <a:chOff x="7293118" y="1273924"/>
            <a:chExt cx="1294884" cy="1194825"/>
          </a:xfrm>
        </p:grpSpPr>
        <p:sp>
          <p:nvSpPr>
            <p:cNvPr id="1314" name="Google Shape;1314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5" name="Google Shape;1315;p50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cxnSp>
          <p:nvCxnSpPr>
            <p:cNvPr id="1316" name="Google Shape;1316;p50"/>
            <p:cNvCxnSpPr>
              <a:endCxn id="1317" idx="0"/>
            </p:cNvCxnSpPr>
            <p:nvPr/>
          </p:nvCxnSpPr>
          <p:spPr>
            <a:xfrm flipH="1">
              <a:off x="7293118" y="1748149"/>
              <a:ext cx="876900" cy="720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18" name="Google Shape;1318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9" name="Google Shape;1319;p50"/>
            <p:cNvCxnSpPr>
              <a:stCxn id="1314" idx="2"/>
              <a:endCxn id="131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20" name="Google Shape;1320;p50"/>
          <p:cNvGrpSpPr/>
          <p:nvPr/>
        </p:nvGrpSpPr>
        <p:grpSpPr>
          <a:xfrm>
            <a:off x="6494747" y="4861012"/>
            <a:ext cx="568567" cy="568695"/>
            <a:chOff x="8019435" y="1263006"/>
            <a:chExt cx="568567" cy="568695"/>
          </a:xfrm>
        </p:grpSpPr>
        <p:sp>
          <p:nvSpPr>
            <p:cNvPr id="1321" name="Google Shape;1321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7" name="Google Shape;1317;p50"/>
            <p:cNvSpPr txBox="1"/>
            <p:nvPr/>
          </p:nvSpPr>
          <p:spPr>
            <a:xfrm>
              <a:off x="8070882" y="1263006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/>
            </a:p>
          </p:txBody>
        </p:sp>
        <p:cxnSp>
          <p:nvCxnSpPr>
            <p:cNvPr id="1322" name="Google Shape;1322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3" name="Google Shape;1323;p50"/>
            <p:cNvCxnSpPr>
              <a:stCxn id="1321" idx="2"/>
              <a:endCxn id="1317" idx="2"/>
            </p:cNvCxnSpPr>
            <p:nvPr/>
          </p:nvCxnSpPr>
          <p:spPr>
            <a:xfrm rot="10800000">
              <a:off x="8301195" y="1632201"/>
              <a:ext cx="3900" cy="199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24" name="Google Shape;1324;p50"/>
          <p:cNvGrpSpPr/>
          <p:nvPr/>
        </p:nvGrpSpPr>
        <p:grpSpPr>
          <a:xfrm>
            <a:off x="4200385" y="2621173"/>
            <a:ext cx="3604324" cy="1008219"/>
            <a:chOff x="6287984" y="1268377"/>
            <a:chExt cx="3604324" cy="1008219"/>
          </a:xfrm>
        </p:grpSpPr>
        <p:sp>
          <p:nvSpPr>
            <p:cNvPr id="1325" name="Google Shape;1325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6" name="Google Shape;1326;p50"/>
            <p:cNvSpPr txBox="1"/>
            <p:nvPr/>
          </p:nvSpPr>
          <p:spPr>
            <a:xfrm>
              <a:off x="8141080" y="1268377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327" name="Google Shape;1327;p50"/>
            <p:cNvCxnSpPr/>
            <p:nvPr/>
          </p:nvCxnSpPr>
          <p:spPr>
            <a:xfrm flipH="1">
              <a:off x="6287984" y="1703880"/>
              <a:ext cx="1853100" cy="569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28" name="Google Shape;1328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9" name="Google Shape;1329;p50"/>
            <p:cNvCxnSpPr>
              <a:stCxn id="1325" idx="2"/>
              <a:endCxn id="1326" idx="2"/>
            </p:cNvCxnSpPr>
            <p:nvPr/>
          </p:nvCxnSpPr>
          <p:spPr>
            <a:xfrm rot="10800000">
              <a:off x="8302395" y="1637601"/>
              <a:ext cx="2700" cy="1941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0" name="Google Shape;1330;p50"/>
            <p:cNvCxnSpPr/>
            <p:nvPr/>
          </p:nvCxnSpPr>
          <p:spPr>
            <a:xfrm>
              <a:off x="8459808" y="1692196"/>
              <a:ext cx="1432500" cy="584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31" name="Google Shape;1331;p50"/>
          <p:cNvGrpSpPr/>
          <p:nvPr/>
        </p:nvGrpSpPr>
        <p:grpSpPr>
          <a:xfrm>
            <a:off x="8396786" y="4861206"/>
            <a:ext cx="568567" cy="557777"/>
            <a:chOff x="8019435" y="1273924"/>
            <a:chExt cx="568567" cy="557777"/>
          </a:xfrm>
        </p:grpSpPr>
        <p:sp>
          <p:nvSpPr>
            <p:cNvPr id="1332" name="Google Shape;1332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3" name="Google Shape;1333;p50"/>
            <p:cNvSpPr txBox="1"/>
            <p:nvPr/>
          </p:nvSpPr>
          <p:spPr>
            <a:xfrm>
              <a:off x="8078299" y="128081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cxnSp>
          <p:nvCxnSpPr>
            <p:cNvPr id="1334" name="Google Shape;1334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5" name="Google Shape;1335;p50"/>
            <p:cNvCxnSpPr>
              <a:stCxn id="1332" idx="2"/>
              <a:endCxn id="1333" idx="2"/>
            </p:cNvCxnSpPr>
            <p:nvPr/>
          </p:nvCxnSpPr>
          <p:spPr>
            <a:xfrm rot="10800000" flipH="1">
              <a:off x="8305095" y="1650201"/>
              <a:ext cx="3300" cy="181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36" name="Google Shape;1336;p50"/>
          <p:cNvGrpSpPr/>
          <p:nvPr/>
        </p:nvGrpSpPr>
        <p:grpSpPr>
          <a:xfrm>
            <a:off x="2555504" y="5748493"/>
            <a:ext cx="568567" cy="562690"/>
            <a:chOff x="8118821" y="1414000"/>
            <a:chExt cx="568567" cy="562690"/>
          </a:xfrm>
        </p:grpSpPr>
        <p:grpSp>
          <p:nvGrpSpPr>
            <p:cNvPr id="1337" name="Google Shape;1337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38" name="Google Shape;1338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9" name="Google Shape;1339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1340" name="Google Shape;1340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1" name="Google Shape;1341;p50"/>
              <p:cNvCxnSpPr>
                <a:stCxn id="1338" idx="2"/>
                <a:endCxn id="1339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42" name="Google Shape;1342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3" name="Google Shape;1343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44" name="Google Shape;1344;p50"/>
          <p:cNvCxnSpPr>
            <a:endCxn id="1339" idx="0"/>
          </p:cNvCxnSpPr>
          <p:nvPr/>
        </p:nvCxnSpPr>
        <p:spPr>
          <a:xfrm flipH="1">
            <a:off x="2838141" y="5308693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345" name="Google Shape;1345;p50"/>
          <p:cNvGrpSpPr/>
          <p:nvPr/>
        </p:nvGrpSpPr>
        <p:grpSpPr>
          <a:xfrm>
            <a:off x="6998538" y="5748493"/>
            <a:ext cx="568567" cy="562690"/>
            <a:chOff x="8118821" y="1414000"/>
            <a:chExt cx="568567" cy="562690"/>
          </a:xfrm>
        </p:grpSpPr>
        <p:grpSp>
          <p:nvGrpSpPr>
            <p:cNvPr id="1346" name="Google Shape;1346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47" name="Google Shape;1347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48" name="Google Shape;1348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22</a:t>
                </a:r>
                <a:endParaRPr/>
              </a:p>
            </p:txBody>
          </p:sp>
          <p:cxnSp>
            <p:nvCxnSpPr>
              <p:cNvPr id="1349" name="Google Shape;1349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0" name="Google Shape;1350;p50"/>
              <p:cNvCxnSpPr>
                <a:stCxn id="1347" idx="2"/>
                <a:endCxn id="134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51" name="Google Shape;1351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2" name="Google Shape;1352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53" name="Google Shape;1353;p50"/>
          <p:cNvGrpSpPr/>
          <p:nvPr/>
        </p:nvGrpSpPr>
        <p:grpSpPr>
          <a:xfrm>
            <a:off x="4440577" y="5748493"/>
            <a:ext cx="568567" cy="562690"/>
            <a:chOff x="8118821" y="1414000"/>
            <a:chExt cx="568567" cy="562690"/>
          </a:xfrm>
        </p:grpSpPr>
        <p:grpSp>
          <p:nvGrpSpPr>
            <p:cNvPr id="1354" name="Google Shape;1354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55" name="Google Shape;1355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6" name="Google Shape;1356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</a:t>
                </a:r>
                <a:endParaRPr/>
              </a:p>
            </p:txBody>
          </p:sp>
          <p:cxnSp>
            <p:nvCxnSpPr>
              <p:cNvPr id="1357" name="Google Shape;1357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8" name="Google Shape;1358;p50"/>
              <p:cNvCxnSpPr>
                <a:stCxn id="1355" idx="2"/>
                <a:endCxn id="1356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59" name="Google Shape;1359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0" name="Google Shape;1360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1" name="Google Shape;1361;p50"/>
          <p:cNvGrpSpPr/>
          <p:nvPr/>
        </p:nvGrpSpPr>
        <p:grpSpPr>
          <a:xfrm>
            <a:off x="5175705" y="5748493"/>
            <a:ext cx="568567" cy="562690"/>
            <a:chOff x="8118821" y="1414000"/>
            <a:chExt cx="568567" cy="562690"/>
          </a:xfrm>
        </p:grpSpPr>
        <p:grpSp>
          <p:nvGrpSpPr>
            <p:cNvPr id="1362" name="Google Shape;1362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63" name="Google Shape;1363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4" name="Google Shape;1364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15</a:t>
                </a:r>
                <a:endParaRPr/>
              </a:p>
            </p:txBody>
          </p:sp>
          <p:cxnSp>
            <p:nvCxnSpPr>
              <p:cNvPr id="1365" name="Google Shape;1365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6" name="Google Shape;1366;p50"/>
              <p:cNvCxnSpPr>
                <a:stCxn id="1363" idx="2"/>
                <a:endCxn id="1364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67" name="Google Shape;1367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8" name="Google Shape;1368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9" name="Google Shape;1369;p50"/>
          <p:cNvGrpSpPr/>
          <p:nvPr/>
        </p:nvGrpSpPr>
        <p:grpSpPr>
          <a:xfrm>
            <a:off x="6252173" y="5748493"/>
            <a:ext cx="568567" cy="562690"/>
            <a:chOff x="8118821" y="1414000"/>
            <a:chExt cx="568567" cy="562690"/>
          </a:xfrm>
        </p:grpSpPr>
        <p:grpSp>
          <p:nvGrpSpPr>
            <p:cNvPr id="1370" name="Google Shape;1370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71" name="Google Shape;1371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2" name="Google Shape;1372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24</a:t>
                </a:r>
                <a:endParaRPr/>
              </a:p>
            </p:txBody>
          </p:sp>
          <p:cxnSp>
            <p:nvCxnSpPr>
              <p:cNvPr id="1373" name="Google Shape;1373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74" name="Google Shape;1374;p50"/>
              <p:cNvCxnSpPr>
                <a:stCxn id="1371" idx="2"/>
                <a:endCxn id="1372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5" name="Google Shape;1375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6" name="Google Shape;1376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77" name="Google Shape;1377;p50"/>
          <p:cNvGrpSpPr/>
          <p:nvPr/>
        </p:nvGrpSpPr>
        <p:grpSpPr>
          <a:xfrm>
            <a:off x="3312959" y="5748493"/>
            <a:ext cx="568567" cy="562690"/>
            <a:chOff x="8118821" y="1414000"/>
            <a:chExt cx="568567" cy="562690"/>
          </a:xfrm>
        </p:grpSpPr>
        <p:grpSp>
          <p:nvGrpSpPr>
            <p:cNvPr id="1378" name="Google Shape;1378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79" name="Google Shape;1379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0" name="Google Shape;1380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19</a:t>
                </a:r>
                <a:endParaRPr/>
              </a:p>
            </p:txBody>
          </p:sp>
          <p:cxnSp>
            <p:nvCxnSpPr>
              <p:cNvPr id="1381" name="Google Shape;1381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82" name="Google Shape;1382;p50"/>
              <p:cNvCxnSpPr>
                <a:stCxn id="1379" idx="2"/>
                <a:endCxn id="1380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83" name="Google Shape;1383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4" name="Google Shape;1384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85" name="Google Shape;1385;p50"/>
          <p:cNvGrpSpPr/>
          <p:nvPr/>
        </p:nvGrpSpPr>
        <p:grpSpPr>
          <a:xfrm>
            <a:off x="8074985" y="5748493"/>
            <a:ext cx="568567" cy="562690"/>
            <a:chOff x="8118821" y="1414000"/>
            <a:chExt cx="568567" cy="562690"/>
          </a:xfrm>
        </p:grpSpPr>
        <p:grpSp>
          <p:nvGrpSpPr>
            <p:cNvPr id="1386" name="Google Shape;1386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87" name="Google Shape;1387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8" name="Google Shape;1388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18</a:t>
                </a:r>
                <a:endParaRPr/>
              </a:p>
            </p:txBody>
          </p:sp>
          <p:cxnSp>
            <p:nvCxnSpPr>
              <p:cNvPr id="1389" name="Google Shape;1389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0" name="Google Shape;1390;p50"/>
              <p:cNvCxnSpPr>
                <a:stCxn id="1387" idx="2"/>
                <a:endCxn id="138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91" name="Google Shape;1391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2" name="Google Shape;1392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93" name="Google Shape;1393;p50"/>
          <p:cNvCxnSpPr>
            <a:endCxn id="1380" idx="0"/>
          </p:cNvCxnSpPr>
          <p:nvPr/>
        </p:nvCxnSpPr>
        <p:spPr>
          <a:xfrm>
            <a:off x="3338796" y="5308693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4" name="Google Shape;1394;p50"/>
          <p:cNvCxnSpPr>
            <a:endCxn id="1332" idx="0"/>
          </p:cNvCxnSpPr>
          <p:nvPr/>
        </p:nvCxnSpPr>
        <p:spPr>
          <a:xfrm>
            <a:off x="7944446" y="4140606"/>
            <a:ext cx="738000" cy="7206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5" name="Google Shape;1395;p50"/>
          <p:cNvCxnSpPr/>
          <p:nvPr/>
        </p:nvCxnSpPr>
        <p:spPr>
          <a:xfrm>
            <a:off x="5160480" y="5319148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6" name="Google Shape;1396;p50"/>
          <p:cNvCxnSpPr/>
          <p:nvPr/>
        </p:nvCxnSpPr>
        <p:spPr>
          <a:xfrm>
            <a:off x="6960056" y="5337001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7" name="Google Shape;1397;p50"/>
          <p:cNvCxnSpPr/>
          <p:nvPr/>
        </p:nvCxnSpPr>
        <p:spPr>
          <a:xfrm flipH="1">
            <a:off x="4659268" y="5337001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8" name="Google Shape;1398;p50"/>
          <p:cNvCxnSpPr/>
          <p:nvPr/>
        </p:nvCxnSpPr>
        <p:spPr>
          <a:xfrm flipH="1">
            <a:off x="6507077" y="5311148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9" name="Google Shape;1399;p50"/>
          <p:cNvCxnSpPr/>
          <p:nvPr/>
        </p:nvCxnSpPr>
        <p:spPr>
          <a:xfrm flipH="1">
            <a:off x="8349670" y="5302694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0" name="Google Shape;1400;p50"/>
          <p:cNvSpPr/>
          <p:nvPr/>
        </p:nvSpPr>
        <p:spPr>
          <a:xfrm rot="-7364842">
            <a:off x="6249831" y="2643292"/>
            <a:ext cx="4339147" cy="2244757"/>
          </a:xfrm>
          <a:prstGeom prst="curvedUpArrow">
            <a:avLst>
              <a:gd name="adj1" fmla="val 8581"/>
              <a:gd name="adj2" fmla="val 23034"/>
              <a:gd name="adj3" fmla="val 25116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01" name="Google Shape;1401;p50"/>
          <p:cNvCxnSpPr/>
          <p:nvPr/>
        </p:nvCxnSpPr>
        <p:spPr>
          <a:xfrm flipH="1">
            <a:off x="8732917" y="5251574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2" name="Google Shape;1402;p50"/>
          <p:cNvCxnSpPr/>
          <p:nvPr/>
        </p:nvCxnSpPr>
        <p:spPr>
          <a:xfrm flipH="1">
            <a:off x="8450010" y="5270367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3" name="Google Shape;1403;p50"/>
          <p:cNvSpPr txBox="1"/>
          <p:nvPr/>
        </p:nvSpPr>
        <p:spPr>
          <a:xfrm>
            <a:off x="5984552" y="2638908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4" name="Google Shape;1404;p50"/>
          <p:cNvSpPr txBox="1"/>
          <p:nvPr/>
        </p:nvSpPr>
        <p:spPr>
          <a:xfrm>
            <a:off x="7564353" y="3686872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5" name="Google Shape;1405;p50"/>
          <p:cNvSpPr txBox="1"/>
          <p:nvPr/>
        </p:nvSpPr>
        <p:spPr>
          <a:xfrm>
            <a:off x="6050729" y="2644725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1406" name="Google Shape;1406;p50"/>
          <p:cNvSpPr txBox="1"/>
          <p:nvPr/>
        </p:nvSpPr>
        <p:spPr>
          <a:xfrm>
            <a:off x="6555152" y="4890329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7" name="Google Shape;1407;p50"/>
          <p:cNvSpPr txBox="1"/>
          <p:nvPr/>
        </p:nvSpPr>
        <p:spPr>
          <a:xfrm>
            <a:off x="7586244" y="3686872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</p:txBody>
      </p:sp>
      <p:sp>
        <p:nvSpPr>
          <p:cNvPr id="1408" name="Google Shape;1408;p50"/>
          <p:cNvSpPr txBox="1"/>
          <p:nvPr/>
        </p:nvSpPr>
        <p:spPr>
          <a:xfrm>
            <a:off x="108773" y="1433165"/>
            <a:ext cx="42762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1.) Remove min node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2.) replace with bottom level right-most node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3.) percolateDown - Recursively swap parent with </a:t>
            </a: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smallest</a:t>
            </a: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child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until parent is smaller than both children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(or we’re at a leaf).</a:t>
            </a:r>
            <a:endParaRPr sz="18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/>
        </p:nvSpPr>
        <p:spPr>
          <a:xfrm>
            <a:off x="1870000" y="3218475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</a:t>
            </a:r>
            <a:r>
              <a:rPr lang="en-US" sz="3500" i="1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ADT</a:t>
            </a:r>
            <a:endParaRPr sz="3500" i="1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5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percolateDown()</a:t>
            </a:r>
            <a:endParaRPr/>
          </a:p>
        </p:txBody>
      </p:sp>
      <p:sp>
        <p:nvSpPr>
          <p:cNvPr id="1414" name="Google Shape;1414;p51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103764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/>
              <a:t> swap with the smallest child instead of just any child?</a:t>
            </a:r>
            <a:endParaRPr/>
          </a:p>
        </p:txBody>
      </p:sp>
      <p:grpSp>
        <p:nvGrpSpPr>
          <p:cNvPr id="1415" name="Google Shape;1415;p51"/>
          <p:cNvGrpSpPr/>
          <p:nvPr/>
        </p:nvGrpSpPr>
        <p:grpSpPr>
          <a:xfrm>
            <a:off x="3895737" y="2216143"/>
            <a:ext cx="3496680" cy="3046402"/>
            <a:chOff x="8045091" y="2132318"/>
            <a:chExt cx="3496680" cy="3046402"/>
          </a:xfrm>
        </p:grpSpPr>
        <p:grpSp>
          <p:nvGrpSpPr>
            <p:cNvPr id="1416" name="Google Shape;1416;p51"/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1417" name="Google Shape;1417;p51"/>
              <p:cNvGrpSpPr/>
              <p:nvPr/>
            </p:nvGrpSpPr>
            <p:grpSpPr>
              <a:xfrm>
                <a:off x="8675525" y="2984693"/>
                <a:ext cx="2556844" cy="836175"/>
                <a:chOff x="7806718" y="1273924"/>
                <a:chExt cx="2556844" cy="836175"/>
              </a:xfrm>
            </p:grpSpPr>
            <p:sp>
              <p:nvSpPr>
                <p:cNvPr id="1418" name="Google Shape;1418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19" name="Google Shape;1419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420" name="Google Shape;1420;p51"/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21" name="Google Shape;1421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2" name="Google Shape;1422;p51"/>
                <p:cNvCxnSpPr>
                  <a:stCxn id="1418" idx="2"/>
                  <a:endCxn id="141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3" name="Google Shape;1423;p51"/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" name="Google Shape;1423;p51">
                  <a:extLst>
                    <a:ext uri="{FF2B5EF4-FFF2-40B4-BE49-F238E27FC236}">
                      <a16:creationId xmlns:a16="http://schemas.microsoft.com/office/drawing/2014/main" id="{6FAF8690-B0B9-EE21-73DD-0F14EBCF9F71}"/>
                    </a:ext>
                  </a:extLst>
                </p:cNvPr>
                <p:cNvCxnSpPr/>
                <p:nvPr/>
              </p:nvCxnSpPr>
              <p:spPr>
                <a:xfrm>
                  <a:off x="10101644" y="1693835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424" name="Google Shape;1424;p51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1425" name="Google Shape;1425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26" name="Google Shape;1426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1427" name="Google Shape;1427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8" name="Google Shape;1428;p51"/>
                <p:cNvCxnSpPr>
                  <a:stCxn id="1425" idx="2"/>
                  <a:endCxn id="1426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29" name="Google Shape;1429;p51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1430" name="Google Shape;1430;p51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1431" name="Google Shape;1431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32" name="Google Shape;1432;p51"/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8</a:t>
                    </a:r>
                    <a:endParaRPr/>
                  </a:p>
                </p:txBody>
              </p:sp>
              <p:cxnSp>
                <p:nvCxnSpPr>
                  <p:cNvPr id="1433" name="Google Shape;1433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34" name="Google Shape;1434;p51"/>
                  <p:cNvCxnSpPr>
                    <a:stCxn id="1431" idx="2"/>
                  </p:cNvCxnSpPr>
                  <p:nvPr/>
                </p:nvCxnSpPr>
                <p:spPr>
                  <a:xfrm rot="10800000">
                    <a:off x="8305095" y="1621401"/>
                    <a:ext cx="0" cy="2103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35" name="Google Shape;1435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36" name="Google Shape;1436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37" name="Google Shape;1437;p51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1438" name="Google Shape;1438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39" name="Google Shape;1439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1440" name="Google Shape;1440;p51"/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41" name="Google Shape;1441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42" name="Google Shape;1442;p51"/>
                <p:cNvCxnSpPr>
                  <a:stCxn id="1438" idx="2"/>
                  <a:endCxn id="143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43" name="Google Shape;1443;p51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1444" name="Google Shape;1444;p51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1445" name="Google Shape;1445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46" name="Google Shape;1446;p51"/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10</a:t>
                    </a:r>
                    <a:endParaRPr/>
                  </a:p>
                </p:txBody>
              </p:sp>
              <p:cxnSp>
                <p:nvCxnSpPr>
                  <p:cNvPr id="1447" name="Google Shape;1447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48" name="Google Shape;1448;p51"/>
                  <p:cNvCxnSpPr>
                    <a:stCxn id="1445" idx="2"/>
                    <a:endCxn id="1446" idx="2"/>
                  </p:cNvCxnSpPr>
                  <p:nvPr/>
                </p:nvCxnSpPr>
                <p:spPr>
                  <a:xfrm rot="10800000">
                    <a:off x="8301195" y="1632201"/>
                    <a:ext cx="3900" cy="199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49" name="Google Shape;1449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0" name="Google Shape;1450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51" name="Google Shape;1451;p51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1452" name="Google Shape;1452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53" name="Google Shape;1453;p51"/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13</a:t>
                  </a:r>
                  <a:endParaRPr/>
                </a:p>
              </p:txBody>
            </p:sp>
            <p:cxnSp>
              <p:nvCxnSpPr>
                <p:cNvPr id="1454" name="Google Shape;1454;p51"/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55" name="Google Shape;1455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6" name="Google Shape;1456;p51"/>
                <p:cNvCxnSpPr>
                  <a:stCxn id="1452" idx="2"/>
                  <a:endCxn id="1453" idx="2"/>
                </p:cNvCxnSpPr>
                <p:nvPr/>
              </p:nvCxnSpPr>
              <p:spPr>
                <a:xfrm rot="10800000">
                  <a:off x="8302395" y="1647501"/>
                  <a:ext cx="2700" cy="1842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7" name="Google Shape;1457;p51"/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458" name="Google Shape;1458;p51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1459" name="Google Shape;1459;p51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1460" name="Google Shape;1460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61" name="Google Shape;1461;p51"/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9</a:t>
                    </a:r>
                    <a:endParaRPr/>
                  </a:p>
                </p:txBody>
              </p:sp>
              <p:cxnSp>
                <p:nvCxnSpPr>
                  <p:cNvPr id="1462" name="Google Shape;1462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63" name="Google Shape;1463;p51"/>
                  <p:cNvCxnSpPr>
                    <a:stCxn id="1460" idx="2"/>
                    <a:endCxn id="1461" idx="2"/>
                  </p:cNvCxnSpPr>
                  <p:nvPr/>
                </p:nvCxnSpPr>
                <p:spPr>
                  <a:xfrm rot="10800000">
                    <a:off x="8302395" y="1643001"/>
                    <a:ext cx="2700" cy="1887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64" name="Google Shape;1464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5" name="Google Shape;1465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66" name="Google Shape;1466;p51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467" name="Google Shape;1467;p51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468" name="Google Shape;1468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69" name="Google Shape;1469;p51"/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11</a:t>
                    </a:r>
                    <a:endParaRPr/>
                  </a:p>
                </p:txBody>
              </p:sp>
              <p:cxnSp>
                <p:nvCxnSpPr>
                  <p:cNvPr id="1470" name="Google Shape;1470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71" name="Google Shape;1471;p51"/>
                  <p:cNvCxnSpPr>
                    <a:stCxn id="1468" idx="2"/>
                    <a:endCxn id="1469" idx="2"/>
                  </p:cNvCxnSpPr>
                  <p:nvPr/>
                </p:nvCxnSpPr>
                <p:spPr>
                  <a:xfrm rot="10800000">
                    <a:off x="8302095" y="1638201"/>
                    <a:ext cx="3000" cy="193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72" name="Google Shape;1472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73" name="Google Shape;1473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474" name="Google Shape;1474;p51"/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5" name="Google Shape;1475;p51"/>
            <p:cNvCxnSpPr/>
            <p:nvPr/>
          </p:nvCxnSpPr>
          <p:spPr>
            <a:xfrm flipH="1">
              <a:off x="8705180" y="4190642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76" name="Google Shape;1476;p51"/>
          <p:cNvSpPr txBox="1"/>
          <p:nvPr/>
        </p:nvSpPr>
        <p:spPr>
          <a:xfrm>
            <a:off x="705600" y="5338925"/>
            <a:ext cx="109263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we swap 13 and 7, the heap invariant isn’t restored! </a:t>
            </a:r>
            <a:endParaRPr sz="2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 is greater than 4 (it’s not the smallest child!) so it will violate the invariant.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5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add()</a:t>
            </a:r>
            <a:endParaRPr/>
          </a:p>
        </p:txBody>
      </p:sp>
      <p:sp>
        <p:nvSpPr>
          <p:cNvPr id="1482" name="Google Shape;1482;p52"/>
          <p:cNvSpPr txBox="1">
            <a:spLocks noGrp="1"/>
          </p:cNvSpPr>
          <p:nvPr>
            <p:ph type="body" idx="1"/>
          </p:nvPr>
        </p:nvSpPr>
        <p:spPr>
          <a:xfrm>
            <a:off x="394175" y="1441738"/>
            <a:ext cx="9371700" cy="22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</a:rPr>
              <a:t>add() Algorithm: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Insert a node on the bottom level that ensure no gaps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Fix heap invariant by percolate </a:t>
            </a:r>
            <a:r>
              <a:rPr lang="en-US" sz="2000" b="1">
                <a:solidFill>
                  <a:srgbClr val="00B050"/>
                </a:solidFill>
              </a:rPr>
              <a:t>UP</a:t>
            </a:r>
            <a:endParaRPr sz="22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i.e. swap with parent, until your parent 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is smaller than you</a:t>
            </a:r>
            <a:r>
              <a:rPr lang="en-US" sz="2300"/>
              <a:t> </a:t>
            </a:r>
            <a:r>
              <a:rPr lang="en-US" sz="2100"/>
              <a:t>(or you’re the root).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 b="1"/>
          </a:p>
        </p:txBody>
      </p:sp>
      <p:grpSp>
        <p:nvGrpSpPr>
          <p:cNvPr id="1483" name="Google Shape;1483;p52"/>
          <p:cNvGrpSpPr/>
          <p:nvPr/>
        </p:nvGrpSpPr>
        <p:grpSpPr>
          <a:xfrm>
            <a:off x="4265554" y="3613370"/>
            <a:ext cx="1335895" cy="826208"/>
            <a:chOff x="7480090" y="1273924"/>
            <a:chExt cx="1335895" cy="826208"/>
          </a:xfrm>
        </p:grpSpPr>
        <p:sp>
          <p:nvSpPr>
            <p:cNvPr id="1484" name="Google Shape;1484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5" name="Google Shape;1485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486" name="Google Shape;1486;p52"/>
            <p:cNvCxnSpPr/>
            <p:nvPr/>
          </p:nvCxnSpPr>
          <p:spPr>
            <a:xfrm flipH="1">
              <a:off x="7480090" y="1708649"/>
              <a:ext cx="690921" cy="38617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7" name="Google Shape;1487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8" name="Google Shape;1488;p52"/>
            <p:cNvCxnSpPr>
              <a:stCxn id="1484" idx="2"/>
              <a:endCxn id="148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9" name="Google Shape;1489;p52"/>
            <p:cNvCxnSpPr>
              <a:endCxn id="1490" idx="0"/>
            </p:cNvCxnSpPr>
            <p:nvPr/>
          </p:nvCxnSpPr>
          <p:spPr>
            <a:xfrm>
              <a:off x="8455685" y="1720632"/>
              <a:ext cx="360300" cy="3795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91" name="Google Shape;1491;p52"/>
          <p:cNvGrpSpPr/>
          <p:nvPr/>
        </p:nvGrpSpPr>
        <p:grpSpPr>
          <a:xfrm>
            <a:off x="3955469" y="4444767"/>
            <a:ext cx="568567" cy="557777"/>
            <a:chOff x="8019435" y="1273924"/>
            <a:chExt cx="568567" cy="557777"/>
          </a:xfrm>
        </p:grpSpPr>
        <p:sp>
          <p:nvSpPr>
            <p:cNvPr id="1492" name="Google Shape;1492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3" name="Google Shape;1493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494" name="Google Shape;1494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5" name="Google Shape;1495;p52"/>
            <p:cNvCxnSpPr>
              <a:stCxn id="1492" idx="2"/>
              <a:endCxn id="1493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96" name="Google Shape;1496;p52"/>
          <p:cNvGrpSpPr/>
          <p:nvPr/>
        </p:nvGrpSpPr>
        <p:grpSpPr>
          <a:xfrm>
            <a:off x="5315789" y="4439578"/>
            <a:ext cx="568567" cy="557777"/>
            <a:chOff x="8019435" y="1273924"/>
            <a:chExt cx="568567" cy="557777"/>
          </a:xfrm>
        </p:grpSpPr>
        <p:sp>
          <p:nvSpPr>
            <p:cNvPr id="1490" name="Google Shape;1490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7" name="Google Shape;1497;p52"/>
            <p:cNvSpPr txBox="1"/>
            <p:nvPr/>
          </p:nvSpPr>
          <p:spPr>
            <a:xfrm>
              <a:off x="8142681" y="1287092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1498" name="Google Shape;1498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9" name="Google Shape;1499;p52"/>
            <p:cNvCxnSpPr>
              <a:stCxn id="1490" idx="2"/>
            </p:cNvCxnSpPr>
            <p:nvPr/>
          </p:nvCxnSpPr>
          <p:spPr>
            <a:xfrm rot="10800000">
              <a:off x="8305095" y="1621401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00" name="Google Shape;1500;p52"/>
          <p:cNvCxnSpPr/>
          <p:nvPr/>
        </p:nvCxnSpPr>
        <p:spPr>
          <a:xfrm flipH="1">
            <a:off x="5356659" y="482081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1" name="Google Shape;1501;p52"/>
          <p:cNvCxnSpPr/>
          <p:nvPr/>
        </p:nvCxnSpPr>
        <p:spPr>
          <a:xfrm flipH="1">
            <a:off x="5637670" y="4815992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02" name="Google Shape;1502;p52"/>
          <p:cNvGrpSpPr/>
          <p:nvPr/>
        </p:nvGrpSpPr>
        <p:grpSpPr>
          <a:xfrm>
            <a:off x="6790402" y="3567647"/>
            <a:ext cx="698174" cy="798254"/>
            <a:chOff x="7889828" y="1273924"/>
            <a:chExt cx="698174" cy="798254"/>
          </a:xfrm>
        </p:grpSpPr>
        <p:sp>
          <p:nvSpPr>
            <p:cNvPr id="1503" name="Google Shape;1503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4" name="Google Shape;1504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505" name="Google Shape;1505;p52"/>
            <p:cNvCxnSpPr/>
            <p:nvPr/>
          </p:nvCxnSpPr>
          <p:spPr>
            <a:xfrm flipH="1">
              <a:off x="7889828" y="1741309"/>
              <a:ext cx="261966" cy="33086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06" name="Google Shape;1506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7" name="Google Shape;1507;p52"/>
            <p:cNvCxnSpPr>
              <a:stCxn id="1503" idx="2"/>
              <a:endCxn id="150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08" name="Google Shape;1508;p52"/>
          <p:cNvGrpSpPr/>
          <p:nvPr/>
        </p:nvGrpSpPr>
        <p:grpSpPr>
          <a:xfrm>
            <a:off x="6498050" y="4374901"/>
            <a:ext cx="568567" cy="568695"/>
            <a:chOff x="8118821" y="1407995"/>
            <a:chExt cx="568567" cy="568695"/>
          </a:xfrm>
        </p:grpSpPr>
        <p:grpSp>
          <p:nvGrpSpPr>
            <p:cNvPr id="1509" name="Google Shape;1509;p52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510" name="Google Shape;1510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11" name="Google Shape;1511;p52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512" name="Google Shape;1512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3" name="Google Shape;1513;p52"/>
              <p:cNvCxnSpPr>
                <a:stCxn id="1510" idx="2"/>
                <a:endCxn id="1511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14" name="Google Shape;1514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5" name="Google Shape;1515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16" name="Google Shape;1516;p52"/>
          <p:cNvGrpSpPr/>
          <p:nvPr/>
        </p:nvGrpSpPr>
        <p:grpSpPr>
          <a:xfrm>
            <a:off x="5089608" y="2734268"/>
            <a:ext cx="2080483" cy="898427"/>
            <a:chOff x="7269652" y="1273924"/>
            <a:chExt cx="2080483" cy="898427"/>
          </a:xfrm>
        </p:grpSpPr>
        <p:sp>
          <p:nvSpPr>
            <p:cNvPr id="1517" name="Google Shape;1517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8" name="Google Shape;1518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519" name="Google Shape;1519;p52"/>
            <p:cNvCxnSpPr/>
            <p:nvPr/>
          </p:nvCxnSpPr>
          <p:spPr>
            <a:xfrm flipH="1">
              <a:off x="7269652" y="1764951"/>
              <a:ext cx="907200" cy="407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20" name="Google Shape;1520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1" name="Google Shape;1521;p52"/>
            <p:cNvCxnSpPr>
              <a:stCxn id="1517" idx="2"/>
              <a:endCxn id="1518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2" name="Google Shape;1522;p52"/>
            <p:cNvCxnSpPr/>
            <p:nvPr/>
          </p:nvCxnSpPr>
          <p:spPr>
            <a:xfrm>
              <a:off x="8430635" y="1726295"/>
              <a:ext cx="919500" cy="3810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23" name="Google Shape;1523;p52"/>
          <p:cNvGrpSpPr/>
          <p:nvPr/>
        </p:nvGrpSpPr>
        <p:grpSpPr>
          <a:xfrm>
            <a:off x="7390472" y="4394355"/>
            <a:ext cx="568567" cy="557971"/>
            <a:chOff x="8118821" y="1418719"/>
            <a:chExt cx="568567" cy="557971"/>
          </a:xfrm>
        </p:grpSpPr>
        <p:grpSp>
          <p:nvGrpSpPr>
            <p:cNvPr id="1524" name="Google Shape;1524;p52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525" name="Google Shape;1525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26" name="Google Shape;1526;p52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527" name="Google Shape;1527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28" name="Google Shape;1528;p52"/>
              <p:cNvCxnSpPr>
                <a:stCxn id="1525" idx="2"/>
                <a:endCxn id="1526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29" name="Google Shape;1529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0" name="Google Shape;1530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31" name="Google Shape;1531;p52"/>
          <p:cNvCxnSpPr/>
          <p:nvPr/>
        </p:nvCxnSpPr>
        <p:spPr>
          <a:xfrm>
            <a:off x="7331786" y="4032310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32" name="Google Shape;1532;p52"/>
          <p:cNvGrpSpPr/>
          <p:nvPr/>
        </p:nvGrpSpPr>
        <p:grpSpPr>
          <a:xfrm>
            <a:off x="3617181" y="5260751"/>
            <a:ext cx="568567" cy="562690"/>
            <a:chOff x="8118821" y="1414000"/>
            <a:chExt cx="568567" cy="562690"/>
          </a:xfrm>
        </p:grpSpPr>
        <p:grpSp>
          <p:nvGrpSpPr>
            <p:cNvPr id="1533" name="Google Shape;1533;p52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534" name="Google Shape;1534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35" name="Google Shape;1535;p52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536" name="Google Shape;1536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37" name="Google Shape;1537;p52"/>
              <p:cNvCxnSpPr>
                <a:stCxn id="1534" idx="2"/>
                <a:endCxn id="1535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38" name="Google Shape;1538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9" name="Google Shape;1539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40" name="Google Shape;1540;p52"/>
          <p:cNvGrpSpPr/>
          <p:nvPr/>
        </p:nvGrpSpPr>
        <p:grpSpPr>
          <a:xfrm>
            <a:off x="4297693" y="5265664"/>
            <a:ext cx="568567" cy="557777"/>
            <a:chOff x="8118821" y="1418913"/>
            <a:chExt cx="568567" cy="557777"/>
          </a:xfrm>
        </p:grpSpPr>
        <p:grpSp>
          <p:nvGrpSpPr>
            <p:cNvPr id="1541" name="Google Shape;1541;p5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42" name="Google Shape;1542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43" name="Google Shape;1543;p52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544" name="Google Shape;1544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5" name="Google Shape;1545;p52"/>
              <p:cNvCxnSpPr>
                <a:stCxn id="154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46" name="Google Shape;1546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7" name="Google Shape;1547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48" name="Google Shape;1548;p52"/>
          <p:cNvCxnSpPr/>
          <p:nvPr/>
        </p:nvCxnSpPr>
        <p:spPr>
          <a:xfrm flipH="1">
            <a:off x="3955411" y="4901524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9" name="Google Shape;1549;p52"/>
          <p:cNvCxnSpPr/>
          <p:nvPr/>
        </p:nvCxnSpPr>
        <p:spPr>
          <a:xfrm>
            <a:off x="4392645" y="4894808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50" name="Google Shape;1550;p52"/>
          <p:cNvGrpSpPr/>
          <p:nvPr/>
        </p:nvGrpSpPr>
        <p:grpSpPr>
          <a:xfrm>
            <a:off x="5031505" y="5265663"/>
            <a:ext cx="568567" cy="557778"/>
            <a:chOff x="8118821" y="1418912"/>
            <a:chExt cx="568567" cy="557778"/>
          </a:xfrm>
        </p:grpSpPr>
        <p:grpSp>
          <p:nvGrpSpPr>
            <p:cNvPr id="1551" name="Google Shape;1551;p52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1552" name="Google Shape;1552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53" name="Google Shape;1553;p52"/>
              <p:cNvSpPr txBox="1"/>
              <p:nvPr/>
            </p:nvSpPr>
            <p:spPr>
              <a:xfrm>
                <a:off x="8153757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1554" name="Google Shape;1554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5" name="Google Shape;1555;p52"/>
              <p:cNvCxnSpPr>
                <a:stCxn id="155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56" name="Google Shape;1556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7" name="Google Shape;1557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58" name="Google Shape;1558;p52"/>
          <p:cNvSpPr/>
          <p:nvPr/>
        </p:nvSpPr>
        <p:spPr>
          <a:xfrm>
            <a:off x="5156392" y="4611458"/>
            <a:ext cx="587100" cy="600000"/>
          </a:xfrm>
          <a:prstGeom prst="donut">
            <a:avLst>
              <a:gd name="adj" fmla="val 13907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59" name="Google Shape;1559;p52"/>
          <p:cNvCxnSpPr>
            <a:endCxn id="1553" idx="0"/>
          </p:cNvCxnSpPr>
          <p:nvPr/>
        </p:nvCxnSpPr>
        <p:spPr>
          <a:xfrm flipH="1">
            <a:off x="5327089" y="4890963"/>
            <a:ext cx="115800" cy="374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0" name="Google Shape;1560;p52"/>
          <p:cNvSpPr txBox="1"/>
          <p:nvPr/>
        </p:nvSpPr>
        <p:spPr>
          <a:xfrm>
            <a:off x="5420142" y="4471679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61" name="Google Shape;1561;p52"/>
          <p:cNvSpPr txBox="1"/>
          <p:nvPr/>
        </p:nvSpPr>
        <p:spPr>
          <a:xfrm>
            <a:off x="5160016" y="5281322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1562" name="Google Shape;1562;p52"/>
          <p:cNvSpPr txBox="1"/>
          <p:nvPr/>
        </p:nvSpPr>
        <p:spPr>
          <a:xfrm>
            <a:off x="4918765" y="3641843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63" name="Google Shape;1563;p52"/>
          <p:cNvSpPr txBox="1"/>
          <p:nvPr/>
        </p:nvSpPr>
        <p:spPr>
          <a:xfrm>
            <a:off x="5416882" y="4456288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564" name="Google Shape;1564;p52"/>
          <p:cNvSpPr txBox="1"/>
          <p:nvPr/>
        </p:nvSpPr>
        <p:spPr>
          <a:xfrm>
            <a:off x="881149" y="5968538"/>
            <a:ext cx="1079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runtime is similar to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removeMin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might have to do log(n) swaps, so the worst-case runtime is O(log(n))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5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Practice:</a:t>
            </a:r>
            <a:r>
              <a:rPr lang="en-US"/>
              <a:t> Building a minHeap</a:t>
            </a:r>
            <a:endParaRPr/>
          </a:p>
        </p:txBody>
      </p:sp>
      <p:sp>
        <p:nvSpPr>
          <p:cNvPr id="1570" name="Google Shape;1570;p53"/>
          <p:cNvSpPr txBox="1">
            <a:spLocks noGrp="1"/>
          </p:cNvSpPr>
          <p:nvPr>
            <p:ph type="body" idx="1"/>
          </p:nvPr>
        </p:nvSpPr>
        <p:spPr>
          <a:xfrm>
            <a:off x="575250" y="1342450"/>
            <a:ext cx="93717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 a Min Binary Heap by adding the following values in this order:</a:t>
            </a:r>
            <a:endParaRPr/>
          </a:p>
          <a:p>
            <a:pPr marL="9017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5, 10, 15, 20, 7, 2</a:t>
            </a:r>
            <a:endParaRPr/>
          </a:p>
        </p:txBody>
      </p:sp>
      <p:cxnSp>
        <p:nvCxnSpPr>
          <p:cNvPr id="1571" name="Google Shape;1571;p53"/>
          <p:cNvCxnSpPr>
            <a:endCxn id="1572" idx="0"/>
          </p:cNvCxnSpPr>
          <p:nvPr/>
        </p:nvCxnSpPr>
        <p:spPr>
          <a:xfrm flipH="1">
            <a:off x="1385545" y="4518797"/>
            <a:ext cx="349200" cy="705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73" name="Google Shape;1573;p53"/>
          <p:cNvGrpSpPr/>
          <p:nvPr/>
        </p:nvGrpSpPr>
        <p:grpSpPr>
          <a:xfrm>
            <a:off x="1612984" y="4066966"/>
            <a:ext cx="568567" cy="564799"/>
            <a:chOff x="5948584" y="4535116"/>
            <a:chExt cx="568567" cy="564799"/>
          </a:xfrm>
        </p:grpSpPr>
        <p:sp>
          <p:nvSpPr>
            <p:cNvPr id="1574" name="Google Shape;1574;p53"/>
            <p:cNvSpPr/>
            <p:nvPr/>
          </p:nvSpPr>
          <p:spPr>
            <a:xfrm>
              <a:off x="5951336" y="4542138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5" name="Google Shape;1575;p53"/>
            <p:cNvSpPr txBox="1"/>
            <p:nvPr/>
          </p:nvSpPr>
          <p:spPr>
            <a:xfrm>
              <a:off x="6004790" y="4535116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1576" name="Google Shape;1576;p53"/>
            <p:cNvCxnSpPr/>
            <p:nvPr/>
          </p:nvCxnSpPr>
          <p:spPr>
            <a:xfrm>
              <a:off x="5948584" y="4889737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7" name="Google Shape;1577;p53"/>
            <p:cNvCxnSpPr>
              <a:stCxn id="1574" idx="2"/>
              <a:endCxn id="1575" idx="2"/>
            </p:cNvCxnSpPr>
            <p:nvPr/>
          </p:nvCxnSpPr>
          <p:spPr>
            <a:xfrm rot="10800000" flipH="1">
              <a:off x="6234244" y="4904315"/>
              <a:ext cx="600" cy="195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78" name="Google Shape;1578;p53"/>
          <p:cNvCxnSpPr>
            <a:endCxn id="1579" idx="0"/>
          </p:cNvCxnSpPr>
          <p:nvPr/>
        </p:nvCxnSpPr>
        <p:spPr>
          <a:xfrm>
            <a:off x="2055663" y="4511897"/>
            <a:ext cx="420300" cy="711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80" name="Google Shape;1580;p53"/>
          <p:cNvGrpSpPr/>
          <p:nvPr/>
        </p:nvGrpSpPr>
        <p:grpSpPr>
          <a:xfrm>
            <a:off x="1100213" y="5218530"/>
            <a:ext cx="568567" cy="557777"/>
            <a:chOff x="8118821" y="1418913"/>
            <a:chExt cx="568567" cy="557777"/>
          </a:xfrm>
        </p:grpSpPr>
        <p:grpSp>
          <p:nvGrpSpPr>
            <p:cNvPr id="1581" name="Google Shape;1581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82" name="Google Shape;1582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72" name="Google Shape;1572;p53"/>
              <p:cNvSpPr txBox="1"/>
              <p:nvPr/>
            </p:nvSpPr>
            <p:spPr>
              <a:xfrm>
                <a:off x="8074576" y="127919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1583" name="Google Shape;1583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4" name="Google Shape;1584;p53"/>
              <p:cNvCxnSpPr>
                <a:stCxn id="1582" idx="2"/>
                <a:endCxn id="1572" idx="2"/>
              </p:cNvCxnSpPr>
              <p:nvPr/>
            </p:nvCxnSpPr>
            <p:spPr>
              <a:xfrm rot="10800000">
                <a:off x="8304795" y="1648401"/>
                <a:ext cx="3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85" name="Google Shape;1585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6" name="Google Shape;1586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87" name="Google Shape;1587;p53"/>
          <p:cNvGrpSpPr/>
          <p:nvPr/>
        </p:nvGrpSpPr>
        <p:grpSpPr>
          <a:xfrm>
            <a:off x="2191455" y="5210629"/>
            <a:ext cx="568567" cy="557777"/>
            <a:chOff x="8118821" y="1418913"/>
            <a:chExt cx="568567" cy="557777"/>
          </a:xfrm>
        </p:grpSpPr>
        <p:grpSp>
          <p:nvGrpSpPr>
            <p:cNvPr id="1588" name="Google Shape;1588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89" name="Google Shape;1589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79" name="Google Shape;1579;p5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1590" name="Google Shape;1590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1" name="Google Shape;1591;p53"/>
              <p:cNvCxnSpPr>
                <a:stCxn id="1589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92" name="Google Shape;1592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3" name="Google Shape;1593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94" name="Google Shape;1594;p53"/>
          <p:cNvCxnSpPr>
            <a:endCxn id="1595" idx="0"/>
          </p:cNvCxnSpPr>
          <p:nvPr/>
        </p:nvCxnSpPr>
        <p:spPr>
          <a:xfrm flipH="1">
            <a:off x="3449823" y="4518996"/>
            <a:ext cx="161400" cy="696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96" name="Google Shape;1596;p53"/>
          <p:cNvGrpSpPr/>
          <p:nvPr/>
        </p:nvGrpSpPr>
        <p:grpSpPr>
          <a:xfrm>
            <a:off x="3452576" y="4061364"/>
            <a:ext cx="568567" cy="562573"/>
            <a:chOff x="7788176" y="4529514"/>
            <a:chExt cx="568567" cy="562573"/>
          </a:xfrm>
        </p:grpSpPr>
        <p:sp>
          <p:nvSpPr>
            <p:cNvPr id="1597" name="Google Shape;1597;p53"/>
            <p:cNvSpPr/>
            <p:nvPr/>
          </p:nvSpPr>
          <p:spPr>
            <a:xfrm>
              <a:off x="7790928" y="4534310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8" name="Google Shape;1598;p53"/>
            <p:cNvSpPr txBox="1"/>
            <p:nvPr/>
          </p:nvSpPr>
          <p:spPr>
            <a:xfrm>
              <a:off x="7842865" y="4529514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/>
            </a:p>
          </p:txBody>
        </p:sp>
        <p:cxnSp>
          <p:nvCxnSpPr>
            <p:cNvPr id="1599" name="Google Shape;1599;p53"/>
            <p:cNvCxnSpPr/>
            <p:nvPr/>
          </p:nvCxnSpPr>
          <p:spPr>
            <a:xfrm>
              <a:off x="7788176" y="4881909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0" name="Google Shape;1600;p53"/>
            <p:cNvCxnSpPr>
              <a:stCxn id="1597" idx="2"/>
              <a:endCxn id="1598" idx="2"/>
            </p:cNvCxnSpPr>
            <p:nvPr/>
          </p:nvCxnSpPr>
          <p:spPr>
            <a:xfrm rot="10800000">
              <a:off x="8072936" y="4898887"/>
              <a:ext cx="900" cy="193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01" name="Google Shape;1601;p53"/>
          <p:cNvGrpSpPr/>
          <p:nvPr/>
        </p:nvGrpSpPr>
        <p:grpSpPr>
          <a:xfrm>
            <a:off x="3166916" y="5210629"/>
            <a:ext cx="568567" cy="557777"/>
            <a:chOff x="8118821" y="1418913"/>
            <a:chExt cx="568567" cy="557777"/>
          </a:xfrm>
        </p:grpSpPr>
        <p:grpSp>
          <p:nvGrpSpPr>
            <p:cNvPr id="1602" name="Google Shape;1602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603" name="Google Shape;1603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95" name="Google Shape;1595;p5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1604" name="Google Shape;1604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05" name="Google Shape;1605;p53"/>
              <p:cNvCxnSpPr>
                <a:stCxn id="1603" idx="2"/>
                <a:endCxn id="1595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606" name="Google Shape;1606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7" name="Google Shape;1607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08" name="Google Shape;1608;p53"/>
          <p:cNvCxnSpPr>
            <a:endCxn id="1574" idx="0"/>
          </p:cNvCxnSpPr>
          <p:nvPr/>
        </p:nvCxnSpPr>
        <p:spPr>
          <a:xfrm flipH="1">
            <a:off x="1898644" y="3552888"/>
            <a:ext cx="858600" cy="5211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609" name="Google Shape;1609;p53"/>
          <p:cNvGrpSpPr/>
          <p:nvPr/>
        </p:nvGrpSpPr>
        <p:grpSpPr>
          <a:xfrm>
            <a:off x="2639139" y="3075864"/>
            <a:ext cx="568567" cy="557777"/>
            <a:chOff x="6974739" y="3544014"/>
            <a:chExt cx="568567" cy="557777"/>
          </a:xfrm>
        </p:grpSpPr>
        <p:sp>
          <p:nvSpPr>
            <p:cNvPr id="1610" name="Google Shape;1610;p53"/>
            <p:cNvSpPr/>
            <p:nvPr/>
          </p:nvSpPr>
          <p:spPr>
            <a:xfrm>
              <a:off x="6977491" y="354401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1" name="Google Shape;1611;p53"/>
            <p:cNvSpPr txBox="1"/>
            <p:nvPr/>
          </p:nvSpPr>
          <p:spPr>
            <a:xfrm>
              <a:off x="7096384" y="354928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612" name="Google Shape;1612;p53"/>
            <p:cNvCxnSpPr/>
            <p:nvPr/>
          </p:nvCxnSpPr>
          <p:spPr>
            <a:xfrm>
              <a:off x="6974739" y="389161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3" name="Google Shape;1613;p53"/>
            <p:cNvCxnSpPr>
              <a:stCxn id="1610" idx="2"/>
              <a:endCxn id="1611" idx="2"/>
            </p:cNvCxnSpPr>
            <p:nvPr/>
          </p:nvCxnSpPr>
          <p:spPr>
            <a:xfrm rot="10800000">
              <a:off x="7257699" y="391849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14" name="Google Shape;1614;p53"/>
          <p:cNvCxnSpPr>
            <a:endCxn id="1597" idx="0"/>
          </p:cNvCxnSpPr>
          <p:nvPr/>
        </p:nvCxnSpPr>
        <p:spPr>
          <a:xfrm>
            <a:off x="3083335" y="3577160"/>
            <a:ext cx="654900" cy="489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5" name="Google Shape;1615;p53"/>
          <p:cNvSpPr txBox="1"/>
          <p:nvPr/>
        </p:nvSpPr>
        <p:spPr>
          <a:xfrm>
            <a:off x="1598425" y="5737200"/>
            <a:ext cx="156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cxnSp>
        <p:nvCxnSpPr>
          <p:cNvPr id="1616" name="Google Shape;1616;p53"/>
          <p:cNvCxnSpPr/>
          <p:nvPr/>
        </p:nvCxnSpPr>
        <p:spPr>
          <a:xfrm flipH="1">
            <a:off x="3776170" y="4460421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7" name="Google Shape;1617;p53"/>
          <p:cNvSpPr txBox="1"/>
          <p:nvPr/>
        </p:nvSpPr>
        <p:spPr>
          <a:xfrm>
            <a:off x="1702927" y="4102773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18" name="Google Shape;1618;p53"/>
          <p:cNvSpPr txBox="1"/>
          <p:nvPr/>
        </p:nvSpPr>
        <p:spPr>
          <a:xfrm>
            <a:off x="2217311" y="5230435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1619" name="Google Shape;1619;p53"/>
          <p:cNvSpPr txBox="1"/>
          <p:nvPr/>
        </p:nvSpPr>
        <p:spPr>
          <a:xfrm>
            <a:off x="3611224" y="4753425"/>
            <a:ext cx="166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0" name="Google Shape;1620;p53"/>
          <p:cNvSpPr txBox="1"/>
          <p:nvPr/>
        </p:nvSpPr>
        <p:spPr>
          <a:xfrm>
            <a:off x="3507611" y="4103465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1" name="Google Shape;1621;p53"/>
          <p:cNvSpPr txBox="1"/>
          <p:nvPr/>
        </p:nvSpPr>
        <p:spPr>
          <a:xfrm>
            <a:off x="3198321" y="5252216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</p:txBody>
      </p:sp>
      <p:sp>
        <p:nvSpPr>
          <p:cNvPr id="1622" name="Google Shape;1622;p53"/>
          <p:cNvSpPr txBox="1"/>
          <p:nvPr/>
        </p:nvSpPr>
        <p:spPr>
          <a:xfrm>
            <a:off x="3047976" y="5878950"/>
            <a:ext cx="18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3" name="Google Shape;1623;p53"/>
          <p:cNvSpPr txBox="1"/>
          <p:nvPr/>
        </p:nvSpPr>
        <p:spPr>
          <a:xfrm>
            <a:off x="2719769" y="3088834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4" name="Google Shape;1624;p53"/>
          <p:cNvSpPr txBox="1"/>
          <p:nvPr/>
        </p:nvSpPr>
        <p:spPr>
          <a:xfrm>
            <a:off x="3452855" y="4107920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625" name="Google Shape;1625;p53"/>
          <p:cNvSpPr txBox="1"/>
          <p:nvPr/>
        </p:nvSpPr>
        <p:spPr>
          <a:xfrm>
            <a:off x="5648725" y="4773276"/>
            <a:ext cx="6113400" cy="11697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Binary Heap Invariants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 has at most 2 children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Heap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node’s children are larger than itself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 Complete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new nodes are added from left to right completely filling each level before creating a new 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6" name="Google Shape;1626;p53"/>
          <p:cNvSpPr txBox="1">
            <a:spLocks noGrp="1"/>
          </p:cNvSpPr>
          <p:nvPr>
            <p:ph type="body" idx="1"/>
          </p:nvPr>
        </p:nvSpPr>
        <p:spPr>
          <a:xfrm>
            <a:off x="5648725" y="3075875"/>
            <a:ext cx="631620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</a:rPr>
              <a:t>add() Algorithm: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Insert a node on the bottom level that ensure no gaps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Fix heap invariant by percolate </a:t>
            </a:r>
            <a:r>
              <a:rPr lang="en-US" sz="1800" b="1">
                <a:solidFill>
                  <a:srgbClr val="00B050"/>
                </a:solidFill>
              </a:rPr>
              <a:t>UP</a:t>
            </a:r>
            <a:endParaRPr sz="20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i.e. swap with parent, until your parent is smaller than you</a:t>
            </a:r>
            <a:r>
              <a:rPr lang="en-US" sz="1600"/>
              <a:t> </a:t>
            </a:r>
            <a:r>
              <a:rPr lang="en-US" sz="1400"/>
              <a:t>(or you’re the root).</a:t>
            </a:r>
            <a:endParaRPr sz="1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minHeap runtimes</a:t>
            </a:r>
            <a:endParaRPr/>
          </a:p>
        </p:txBody>
      </p:sp>
      <p:sp>
        <p:nvSpPr>
          <p:cNvPr id="1632" name="Google Shape;1632;p5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removeMin</a:t>
            </a:r>
            <a:r>
              <a:rPr lang="en-US" dirty="0"/>
              <a:t>():</a:t>
            </a:r>
            <a:endParaRPr dirty="0"/>
          </a:p>
          <a:p>
            <a:pPr marL="457200" lvl="0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 dirty="0"/>
              <a:t>remove root node</a:t>
            </a:r>
            <a:endParaRPr sz="2200" dirty="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 dirty="0"/>
              <a:t>find last node in tree and swap to top level</a:t>
            </a:r>
            <a:endParaRPr sz="2200" dirty="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 dirty="0"/>
              <a:t>percolate down to fix heap invariant</a:t>
            </a:r>
            <a:endParaRPr sz="22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add()</a:t>
            </a:r>
            <a:endParaRPr dirty="0"/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 dirty="0"/>
              <a:t>insert new node into next available spot</a:t>
            </a:r>
            <a:endParaRPr sz="2200" dirty="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 dirty="0"/>
              <a:t>percolate up to fix heap invariant</a:t>
            </a:r>
            <a:endParaRPr sz="2200" dirty="0"/>
          </a:p>
        </p:txBody>
      </p:sp>
      <p:sp>
        <p:nvSpPr>
          <p:cNvPr id="1633" name="Google Shape;1633;p54"/>
          <p:cNvSpPr txBox="1"/>
          <p:nvPr/>
        </p:nvSpPr>
        <p:spPr>
          <a:xfrm>
            <a:off x="864600" y="4662300"/>
            <a:ext cx="82521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Finding the last node/next available spot is the hard part.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You can do it in O(log </a:t>
            </a:r>
            <a:r>
              <a:rPr lang="en-US" sz="17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) time on complete trees, with some extra class variants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add()</a:t>
            </a:r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body" idx="1"/>
          </p:nvPr>
        </p:nvSpPr>
        <p:spPr>
          <a:xfrm>
            <a:off x="394175" y="1441738"/>
            <a:ext cx="9371700" cy="22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</a:rPr>
              <a:t>add() Algorithm: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Insert a node on the bottom level that ensure no gaps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Fix heap invariant by percolate </a:t>
            </a:r>
            <a:r>
              <a:rPr lang="en-US" sz="2000" b="1">
                <a:solidFill>
                  <a:srgbClr val="00B050"/>
                </a:solidFill>
              </a:rPr>
              <a:t>UP</a:t>
            </a:r>
            <a:endParaRPr sz="22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i.e. swap with parent, until your parent 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is smaller than you</a:t>
            </a:r>
            <a:r>
              <a:rPr lang="en-US" sz="2300"/>
              <a:t> </a:t>
            </a:r>
            <a:r>
              <a:rPr lang="en-US" sz="2100"/>
              <a:t>(or you’re the root).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 b="1"/>
          </a:p>
        </p:txBody>
      </p:sp>
      <p:grpSp>
        <p:nvGrpSpPr>
          <p:cNvPr id="316" name="Google Shape;316;p20"/>
          <p:cNvGrpSpPr/>
          <p:nvPr/>
        </p:nvGrpSpPr>
        <p:grpSpPr>
          <a:xfrm>
            <a:off x="4265575" y="3613370"/>
            <a:ext cx="1335866" cy="826208"/>
            <a:chOff x="7480111" y="1273924"/>
            <a:chExt cx="1335866" cy="826208"/>
          </a:xfrm>
        </p:grpSpPr>
        <p:sp>
          <p:nvSpPr>
            <p:cNvPr id="317" name="Google Shape;317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319" name="Google Shape;319;p20"/>
            <p:cNvCxnSpPr/>
            <p:nvPr/>
          </p:nvCxnSpPr>
          <p:spPr>
            <a:xfrm flipH="1">
              <a:off x="7480111" y="1708649"/>
              <a:ext cx="690900" cy="3861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0" name="Google Shape;320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20"/>
            <p:cNvCxnSpPr>
              <a:stCxn id="317" idx="2"/>
              <a:endCxn id="318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0"/>
            <p:cNvCxnSpPr>
              <a:endCxn id="323" idx="0"/>
            </p:cNvCxnSpPr>
            <p:nvPr/>
          </p:nvCxnSpPr>
          <p:spPr>
            <a:xfrm>
              <a:off x="8455677" y="1720632"/>
              <a:ext cx="360300" cy="3795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24" name="Google Shape;324;p20"/>
          <p:cNvGrpSpPr/>
          <p:nvPr/>
        </p:nvGrpSpPr>
        <p:grpSpPr>
          <a:xfrm>
            <a:off x="3955469" y="4444767"/>
            <a:ext cx="568552" cy="557700"/>
            <a:chOff x="8019435" y="1273924"/>
            <a:chExt cx="568552" cy="557700"/>
          </a:xfrm>
        </p:grpSpPr>
        <p:sp>
          <p:nvSpPr>
            <p:cNvPr id="325" name="Google Shape;325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327" name="Google Shape;327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20"/>
            <p:cNvCxnSpPr>
              <a:stCxn id="325" idx="2"/>
              <a:endCxn id="326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29" name="Google Shape;329;p20"/>
          <p:cNvGrpSpPr/>
          <p:nvPr/>
        </p:nvGrpSpPr>
        <p:grpSpPr>
          <a:xfrm>
            <a:off x="5315789" y="4439578"/>
            <a:ext cx="568552" cy="557700"/>
            <a:chOff x="8019435" y="1273924"/>
            <a:chExt cx="568552" cy="557700"/>
          </a:xfrm>
        </p:grpSpPr>
        <p:sp>
          <p:nvSpPr>
            <p:cNvPr id="323" name="Google Shape;323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8142681" y="1287092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331" name="Google Shape;331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332;p20"/>
            <p:cNvCxnSpPr>
              <a:stCxn id="323" idx="2"/>
            </p:cNvCxnSpPr>
            <p:nvPr/>
          </p:nvCxnSpPr>
          <p:spPr>
            <a:xfrm rot="10800000">
              <a:off x="8305087" y="1621324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33" name="Google Shape;333;p20"/>
          <p:cNvCxnSpPr/>
          <p:nvPr/>
        </p:nvCxnSpPr>
        <p:spPr>
          <a:xfrm flipH="1">
            <a:off x="5356659" y="482081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0"/>
          <p:cNvCxnSpPr/>
          <p:nvPr/>
        </p:nvCxnSpPr>
        <p:spPr>
          <a:xfrm flipH="1">
            <a:off x="5637670" y="4815992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5" name="Google Shape;335;p20"/>
          <p:cNvGrpSpPr/>
          <p:nvPr/>
        </p:nvGrpSpPr>
        <p:grpSpPr>
          <a:xfrm>
            <a:off x="6790468" y="3567647"/>
            <a:ext cx="698093" cy="798285"/>
            <a:chOff x="7889894" y="1273924"/>
            <a:chExt cx="698093" cy="798285"/>
          </a:xfrm>
        </p:grpSpPr>
        <p:sp>
          <p:nvSpPr>
            <p:cNvPr id="336" name="Google Shape;336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338" name="Google Shape;338;p20"/>
            <p:cNvCxnSpPr/>
            <p:nvPr/>
          </p:nvCxnSpPr>
          <p:spPr>
            <a:xfrm flipH="1">
              <a:off x="7889894" y="1741309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9" name="Google Shape;339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p20"/>
            <p:cNvCxnSpPr>
              <a:stCxn id="336" idx="2"/>
              <a:endCxn id="337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1" name="Google Shape;341;p20"/>
          <p:cNvGrpSpPr/>
          <p:nvPr/>
        </p:nvGrpSpPr>
        <p:grpSpPr>
          <a:xfrm>
            <a:off x="6498050" y="4374901"/>
            <a:ext cx="568552" cy="568618"/>
            <a:chOff x="8118821" y="1407995"/>
            <a:chExt cx="568552" cy="568618"/>
          </a:xfrm>
        </p:grpSpPr>
        <p:grpSp>
          <p:nvGrpSpPr>
            <p:cNvPr id="342" name="Google Shape;342;p20"/>
            <p:cNvGrpSpPr/>
            <p:nvPr/>
          </p:nvGrpSpPr>
          <p:grpSpPr>
            <a:xfrm>
              <a:off x="8118821" y="1407995"/>
              <a:ext cx="568552" cy="568618"/>
              <a:chOff x="8019435" y="1263006"/>
              <a:chExt cx="568552" cy="568618"/>
            </a:xfrm>
          </p:grpSpPr>
          <p:sp>
            <p:nvSpPr>
              <p:cNvPr id="343" name="Google Shape;343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44" name="Google Shape;344;p20"/>
              <p:cNvSpPr txBox="1"/>
              <p:nvPr/>
            </p:nvSpPr>
            <p:spPr>
              <a:xfrm>
                <a:off x="8070882" y="1263006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345" name="Google Shape;345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6" name="Google Shape;346;p20"/>
              <p:cNvCxnSpPr>
                <a:stCxn id="343" idx="2"/>
                <a:endCxn id="344" idx="2"/>
              </p:cNvCxnSpPr>
              <p:nvPr/>
            </p:nvCxnSpPr>
            <p:spPr>
              <a:xfrm rot="10800000">
                <a:off x="8301187" y="1632424"/>
                <a:ext cx="3900" cy="199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47" name="Google Shape;347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9" name="Google Shape;349;p20"/>
          <p:cNvGrpSpPr/>
          <p:nvPr/>
        </p:nvGrpSpPr>
        <p:grpSpPr>
          <a:xfrm>
            <a:off x="5089608" y="2734268"/>
            <a:ext cx="2080483" cy="898427"/>
            <a:chOff x="7269652" y="1273924"/>
            <a:chExt cx="2080483" cy="898427"/>
          </a:xfrm>
        </p:grpSpPr>
        <p:sp>
          <p:nvSpPr>
            <p:cNvPr id="350" name="Google Shape;350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352" name="Google Shape;352;p20"/>
            <p:cNvCxnSpPr/>
            <p:nvPr/>
          </p:nvCxnSpPr>
          <p:spPr>
            <a:xfrm flipH="1">
              <a:off x="7269652" y="1764951"/>
              <a:ext cx="907200" cy="407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3" name="Google Shape;353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20"/>
            <p:cNvCxnSpPr>
              <a:stCxn id="350" idx="2"/>
              <a:endCxn id="351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20"/>
            <p:cNvCxnSpPr/>
            <p:nvPr/>
          </p:nvCxnSpPr>
          <p:spPr>
            <a:xfrm>
              <a:off x="8430635" y="1726295"/>
              <a:ext cx="919500" cy="3810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56" name="Google Shape;356;p20"/>
          <p:cNvGrpSpPr/>
          <p:nvPr/>
        </p:nvGrpSpPr>
        <p:grpSpPr>
          <a:xfrm>
            <a:off x="7390472" y="4394355"/>
            <a:ext cx="568552" cy="557894"/>
            <a:chOff x="8118821" y="1418719"/>
            <a:chExt cx="568552" cy="557894"/>
          </a:xfrm>
        </p:grpSpPr>
        <p:grpSp>
          <p:nvGrpSpPr>
            <p:cNvPr id="357" name="Google Shape;357;p20"/>
            <p:cNvGrpSpPr/>
            <p:nvPr/>
          </p:nvGrpSpPr>
          <p:grpSpPr>
            <a:xfrm>
              <a:off x="8118821" y="1418719"/>
              <a:ext cx="568552" cy="557894"/>
              <a:chOff x="8019435" y="1273730"/>
              <a:chExt cx="568552" cy="557894"/>
            </a:xfrm>
          </p:grpSpPr>
          <p:sp>
            <p:nvSpPr>
              <p:cNvPr id="358" name="Google Shape;358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9" name="Google Shape;359;p20"/>
              <p:cNvSpPr txBox="1"/>
              <p:nvPr/>
            </p:nvSpPr>
            <p:spPr>
              <a:xfrm>
                <a:off x="8141080" y="1273730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360" name="Google Shape;360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1" name="Google Shape;361;p20"/>
              <p:cNvCxnSpPr>
                <a:stCxn id="358" idx="2"/>
                <a:endCxn id="359" idx="2"/>
              </p:cNvCxnSpPr>
              <p:nvPr/>
            </p:nvCxnSpPr>
            <p:spPr>
              <a:xfrm rot="10800000">
                <a:off x="8302387" y="1642924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62" name="Google Shape;362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3" name="Google Shape;363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64" name="Google Shape;364;p20"/>
          <p:cNvCxnSpPr/>
          <p:nvPr/>
        </p:nvCxnSpPr>
        <p:spPr>
          <a:xfrm>
            <a:off x="7331786" y="4032310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65" name="Google Shape;365;p20"/>
          <p:cNvGrpSpPr/>
          <p:nvPr/>
        </p:nvGrpSpPr>
        <p:grpSpPr>
          <a:xfrm>
            <a:off x="3617181" y="5260751"/>
            <a:ext cx="568552" cy="562613"/>
            <a:chOff x="8118821" y="1414000"/>
            <a:chExt cx="568552" cy="562613"/>
          </a:xfrm>
        </p:grpSpPr>
        <p:grpSp>
          <p:nvGrpSpPr>
            <p:cNvPr id="366" name="Google Shape;366;p20"/>
            <p:cNvGrpSpPr/>
            <p:nvPr/>
          </p:nvGrpSpPr>
          <p:grpSpPr>
            <a:xfrm>
              <a:off x="8118821" y="1414000"/>
              <a:ext cx="568552" cy="562613"/>
              <a:chOff x="8019435" y="1269011"/>
              <a:chExt cx="568552" cy="562613"/>
            </a:xfrm>
          </p:grpSpPr>
          <p:sp>
            <p:nvSpPr>
              <p:cNvPr id="367" name="Google Shape;367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8" name="Google Shape;368;p20"/>
              <p:cNvSpPr txBox="1"/>
              <p:nvPr/>
            </p:nvSpPr>
            <p:spPr>
              <a:xfrm>
                <a:off x="8071881" y="1269011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369" name="Google Shape;369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20"/>
              <p:cNvCxnSpPr>
                <a:stCxn id="367" idx="2"/>
                <a:endCxn id="368" idx="2"/>
              </p:cNvCxnSpPr>
              <p:nvPr/>
            </p:nvCxnSpPr>
            <p:spPr>
              <a:xfrm rot="10800000">
                <a:off x="8302087" y="1638424"/>
                <a:ext cx="3000" cy="193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71" name="Google Shape;371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73" name="Google Shape;373;p20"/>
          <p:cNvGrpSpPr/>
          <p:nvPr/>
        </p:nvGrpSpPr>
        <p:grpSpPr>
          <a:xfrm>
            <a:off x="4297693" y="5265664"/>
            <a:ext cx="568552" cy="557700"/>
            <a:chOff x="8118821" y="1418913"/>
            <a:chExt cx="568552" cy="557700"/>
          </a:xfrm>
        </p:grpSpPr>
        <p:grpSp>
          <p:nvGrpSpPr>
            <p:cNvPr id="374" name="Google Shape;374;p20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375" name="Google Shape;375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6" name="Google Shape;376;p20"/>
              <p:cNvSpPr txBox="1"/>
              <p:nvPr/>
            </p:nvSpPr>
            <p:spPr>
              <a:xfrm>
                <a:off x="8084934" y="1281737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377" name="Google Shape;377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20"/>
              <p:cNvCxnSpPr>
                <a:stCxn id="375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79" name="Google Shape;379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Google Shape;380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81" name="Google Shape;381;p20"/>
          <p:cNvCxnSpPr/>
          <p:nvPr/>
        </p:nvCxnSpPr>
        <p:spPr>
          <a:xfrm flipH="1">
            <a:off x="3955411" y="4901524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2" name="Google Shape;382;p20"/>
          <p:cNvCxnSpPr/>
          <p:nvPr/>
        </p:nvCxnSpPr>
        <p:spPr>
          <a:xfrm>
            <a:off x="4392645" y="4894808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83" name="Google Shape;383;p20"/>
          <p:cNvGrpSpPr/>
          <p:nvPr/>
        </p:nvGrpSpPr>
        <p:grpSpPr>
          <a:xfrm>
            <a:off x="5031505" y="5265663"/>
            <a:ext cx="568552" cy="557701"/>
            <a:chOff x="8118821" y="1418912"/>
            <a:chExt cx="568552" cy="557701"/>
          </a:xfrm>
        </p:grpSpPr>
        <p:grpSp>
          <p:nvGrpSpPr>
            <p:cNvPr id="384" name="Google Shape;384;p20"/>
            <p:cNvGrpSpPr/>
            <p:nvPr/>
          </p:nvGrpSpPr>
          <p:grpSpPr>
            <a:xfrm>
              <a:off x="8118821" y="1418912"/>
              <a:ext cx="568552" cy="557701"/>
              <a:chOff x="8019435" y="1273923"/>
              <a:chExt cx="568552" cy="557701"/>
            </a:xfrm>
          </p:grpSpPr>
          <p:sp>
            <p:nvSpPr>
              <p:cNvPr id="385" name="Google Shape;385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86" name="Google Shape;386;p20"/>
              <p:cNvSpPr txBox="1"/>
              <p:nvPr/>
            </p:nvSpPr>
            <p:spPr>
              <a:xfrm>
                <a:off x="8153757" y="1273923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387" name="Google Shape;387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8" name="Google Shape;388;p20"/>
              <p:cNvCxnSpPr>
                <a:stCxn id="385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89" name="Google Shape;389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0" name="Google Shape;390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1" name="Google Shape;391;p20"/>
          <p:cNvSpPr/>
          <p:nvPr/>
        </p:nvSpPr>
        <p:spPr>
          <a:xfrm>
            <a:off x="5156392" y="4611458"/>
            <a:ext cx="587100" cy="600000"/>
          </a:xfrm>
          <a:prstGeom prst="donut">
            <a:avLst>
              <a:gd name="adj" fmla="val 13907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92" name="Google Shape;392;p20"/>
          <p:cNvCxnSpPr>
            <a:endCxn id="386" idx="0"/>
          </p:cNvCxnSpPr>
          <p:nvPr/>
        </p:nvCxnSpPr>
        <p:spPr>
          <a:xfrm flipH="1">
            <a:off x="5327077" y="4890963"/>
            <a:ext cx="115800" cy="374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3" name="Google Shape;393;p20"/>
          <p:cNvSpPr txBox="1"/>
          <p:nvPr/>
        </p:nvSpPr>
        <p:spPr>
          <a:xfrm>
            <a:off x="5420142" y="4471679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5160016" y="5281322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4918765" y="3641843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396" name="Google Shape;396;p20"/>
          <p:cNvSpPr txBox="1"/>
          <p:nvPr/>
        </p:nvSpPr>
        <p:spPr>
          <a:xfrm>
            <a:off x="5416882" y="4456288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881149" y="5968538"/>
            <a:ext cx="1079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runtime is similar to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removeMin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might have to do log(n) swaps, so the worst-case runtime is O(log(n))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dirty="0"/>
              <a:t>Quiz: Building a </a:t>
            </a:r>
            <a:r>
              <a:rPr lang="en-US" dirty="0" err="1"/>
              <a:t>minHeap</a:t>
            </a:r>
            <a:endParaRPr dirty="0"/>
          </a:p>
        </p:txBody>
      </p:sp>
      <p:sp>
        <p:nvSpPr>
          <p:cNvPr id="403" name="Google Shape;403;p21"/>
          <p:cNvSpPr txBox="1">
            <a:spLocks noGrp="1"/>
          </p:cNvSpPr>
          <p:nvPr>
            <p:ph type="body" idx="1"/>
          </p:nvPr>
        </p:nvSpPr>
        <p:spPr>
          <a:xfrm>
            <a:off x="575250" y="1342450"/>
            <a:ext cx="93717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 a Min Binary Heap by adding the following values in this order:</a:t>
            </a:r>
            <a:endParaRPr/>
          </a:p>
          <a:p>
            <a:pPr marL="9017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5, 10, 15, 20, 7, 2</a:t>
            </a:r>
            <a:endParaRPr/>
          </a:p>
        </p:txBody>
      </p:sp>
      <p:cxnSp>
        <p:nvCxnSpPr>
          <p:cNvPr id="404" name="Google Shape;404;p21"/>
          <p:cNvCxnSpPr>
            <a:endCxn id="405" idx="0"/>
          </p:cNvCxnSpPr>
          <p:nvPr/>
        </p:nvCxnSpPr>
        <p:spPr>
          <a:xfrm flipH="1">
            <a:off x="1385604" y="4518797"/>
            <a:ext cx="349200" cy="705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06" name="Google Shape;406;p21"/>
          <p:cNvGrpSpPr/>
          <p:nvPr/>
        </p:nvGrpSpPr>
        <p:grpSpPr>
          <a:xfrm>
            <a:off x="1612984" y="4066966"/>
            <a:ext cx="568552" cy="564722"/>
            <a:chOff x="5948584" y="4535116"/>
            <a:chExt cx="568552" cy="564722"/>
          </a:xfrm>
        </p:grpSpPr>
        <p:sp>
          <p:nvSpPr>
            <p:cNvPr id="407" name="Google Shape;407;p21"/>
            <p:cNvSpPr/>
            <p:nvPr/>
          </p:nvSpPr>
          <p:spPr>
            <a:xfrm>
              <a:off x="5951336" y="4542138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6004790" y="4535116"/>
              <a:ext cx="46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409" name="Google Shape;409;p21"/>
            <p:cNvCxnSpPr/>
            <p:nvPr/>
          </p:nvCxnSpPr>
          <p:spPr>
            <a:xfrm>
              <a:off x="5948584" y="4889737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0" name="Google Shape;410;p21"/>
            <p:cNvCxnSpPr>
              <a:stCxn id="407" idx="2"/>
              <a:endCxn id="408" idx="2"/>
            </p:cNvCxnSpPr>
            <p:nvPr/>
          </p:nvCxnSpPr>
          <p:spPr>
            <a:xfrm rot="10800000" flipH="1">
              <a:off x="6234236" y="4904538"/>
              <a:ext cx="900" cy="195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11" name="Google Shape;411;p21"/>
          <p:cNvCxnSpPr>
            <a:endCxn id="412" idx="0"/>
          </p:cNvCxnSpPr>
          <p:nvPr/>
        </p:nvCxnSpPr>
        <p:spPr>
          <a:xfrm>
            <a:off x="2055651" y="4511897"/>
            <a:ext cx="420300" cy="711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13" name="Google Shape;413;p21"/>
          <p:cNvGrpSpPr/>
          <p:nvPr/>
        </p:nvGrpSpPr>
        <p:grpSpPr>
          <a:xfrm>
            <a:off x="1100213" y="5218530"/>
            <a:ext cx="568552" cy="557700"/>
            <a:chOff x="8118821" y="1418913"/>
            <a:chExt cx="568552" cy="557700"/>
          </a:xfrm>
        </p:grpSpPr>
        <p:grpSp>
          <p:nvGrpSpPr>
            <p:cNvPr id="414" name="Google Shape;414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15" name="Google Shape;415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05" name="Google Shape;405;p21"/>
              <p:cNvSpPr txBox="1"/>
              <p:nvPr/>
            </p:nvSpPr>
            <p:spPr>
              <a:xfrm>
                <a:off x="8074576" y="1279191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416" name="Google Shape;416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7" name="Google Shape;417;p21"/>
              <p:cNvCxnSpPr>
                <a:stCxn id="415" idx="2"/>
                <a:endCxn id="405" idx="2"/>
              </p:cNvCxnSpPr>
              <p:nvPr/>
            </p:nvCxnSpPr>
            <p:spPr>
              <a:xfrm rot="10800000">
                <a:off x="8304787" y="1648624"/>
                <a:ext cx="300" cy="183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18" name="Google Shape;418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0" name="Google Shape;420;p21"/>
          <p:cNvGrpSpPr/>
          <p:nvPr/>
        </p:nvGrpSpPr>
        <p:grpSpPr>
          <a:xfrm>
            <a:off x="2191455" y="5210629"/>
            <a:ext cx="568552" cy="557700"/>
            <a:chOff x="8118821" y="1418913"/>
            <a:chExt cx="568552" cy="557700"/>
          </a:xfrm>
        </p:grpSpPr>
        <p:grpSp>
          <p:nvGrpSpPr>
            <p:cNvPr id="421" name="Google Shape;421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12" name="Google Shape;412;p21"/>
              <p:cNvSpPr txBox="1"/>
              <p:nvPr/>
            </p:nvSpPr>
            <p:spPr>
              <a:xfrm>
                <a:off x="8142681" y="1287092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423" name="Google Shape;423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4" name="Google Shape;424;p21"/>
              <p:cNvCxnSpPr>
                <a:stCxn id="422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25" name="Google Shape;425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" name="Google Shape;426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27" name="Google Shape;427;p21"/>
          <p:cNvCxnSpPr>
            <a:endCxn id="428" idx="0"/>
          </p:cNvCxnSpPr>
          <p:nvPr/>
        </p:nvCxnSpPr>
        <p:spPr>
          <a:xfrm flipH="1">
            <a:off x="3449811" y="4518996"/>
            <a:ext cx="161400" cy="696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29" name="Google Shape;429;p21"/>
          <p:cNvGrpSpPr/>
          <p:nvPr/>
        </p:nvGrpSpPr>
        <p:grpSpPr>
          <a:xfrm>
            <a:off x="3452576" y="4061364"/>
            <a:ext cx="568552" cy="562496"/>
            <a:chOff x="7788176" y="4529514"/>
            <a:chExt cx="568552" cy="562496"/>
          </a:xfrm>
        </p:grpSpPr>
        <p:sp>
          <p:nvSpPr>
            <p:cNvPr id="430" name="Google Shape;430;p21"/>
            <p:cNvSpPr/>
            <p:nvPr/>
          </p:nvSpPr>
          <p:spPr>
            <a:xfrm>
              <a:off x="7790928" y="4534310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21"/>
            <p:cNvSpPr txBox="1"/>
            <p:nvPr/>
          </p:nvSpPr>
          <p:spPr>
            <a:xfrm>
              <a:off x="7842865" y="4529514"/>
              <a:ext cx="46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/>
            </a:p>
          </p:txBody>
        </p:sp>
        <p:cxnSp>
          <p:nvCxnSpPr>
            <p:cNvPr id="432" name="Google Shape;432;p21"/>
            <p:cNvCxnSpPr/>
            <p:nvPr/>
          </p:nvCxnSpPr>
          <p:spPr>
            <a:xfrm>
              <a:off x="7788176" y="4881909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3" name="Google Shape;433;p21"/>
            <p:cNvCxnSpPr>
              <a:stCxn id="430" idx="2"/>
              <a:endCxn id="431" idx="2"/>
            </p:cNvCxnSpPr>
            <p:nvPr/>
          </p:nvCxnSpPr>
          <p:spPr>
            <a:xfrm rot="10800000">
              <a:off x="8073228" y="4898810"/>
              <a:ext cx="600" cy="193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34" name="Google Shape;434;p21"/>
          <p:cNvGrpSpPr/>
          <p:nvPr/>
        </p:nvGrpSpPr>
        <p:grpSpPr>
          <a:xfrm>
            <a:off x="3166916" y="5210629"/>
            <a:ext cx="568552" cy="557700"/>
            <a:chOff x="8118821" y="1418913"/>
            <a:chExt cx="568552" cy="557700"/>
          </a:xfrm>
        </p:grpSpPr>
        <p:grpSp>
          <p:nvGrpSpPr>
            <p:cNvPr id="435" name="Google Shape;435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36" name="Google Shape;436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28" name="Google Shape;428;p21"/>
              <p:cNvSpPr txBox="1"/>
              <p:nvPr/>
            </p:nvSpPr>
            <p:spPr>
              <a:xfrm>
                <a:off x="8141080" y="1279191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437" name="Google Shape;437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8" name="Google Shape;438;p21"/>
              <p:cNvCxnSpPr>
                <a:stCxn id="436" idx="2"/>
                <a:endCxn id="428" idx="2"/>
              </p:cNvCxnSpPr>
              <p:nvPr/>
            </p:nvCxnSpPr>
            <p:spPr>
              <a:xfrm rot="10800000">
                <a:off x="8302387" y="1648624"/>
                <a:ext cx="2700" cy="183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39" name="Google Shape;439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0" name="Google Shape;440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41" name="Google Shape;441;p21"/>
          <p:cNvCxnSpPr>
            <a:endCxn id="407" idx="0"/>
          </p:cNvCxnSpPr>
          <p:nvPr/>
        </p:nvCxnSpPr>
        <p:spPr>
          <a:xfrm flipH="1">
            <a:off x="1898636" y="3552888"/>
            <a:ext cx="858600" cy="5211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42" name="Google Shape;442;p21"/>
          <p:cNvGrpSpPr/>
          <p:nvPr/>
        </p:nvGrpSpPr>
        <p:grpSpPr>
          <a:xfrm>
            <a:off x="2639139" y="3075864"/>
            <a:ext cx="568552" cy="557700"/>
            <a:chOff x="6974739" y="3544014"/>
            <a:chExt cx="568552" cy="557700"/>
          </a:xfrm>
        </p:grpSpPr>
        <p:sp>
          <p:nvSpPr>
            <p:cNvPr id="443" name="Google Shape;443;p21"/>
            <p:cNvSpPr/>
            <p:nvPr/>
          </p:nvSpPr>
          <p:spPr>
            <a:xfrm>
              <a:off x="6977491" y="354401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21"/>
            <p:cNvSpPr txBox="1"/>
            <p:nvPr/>
          </p:nvSpPr>
          <p:spPr>
            <a:xfrm>
              <a:off x="7096384" y="354928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445" name="Google Shape;445;p21"/>
            <p:cNvCxnSpPr/>
            <p:nvPr/>
          </p:nvCxnSpPr>
          <p:spPr>
            <a:xfrm>
              <a:off x="6974739" y="389161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6" name="Google Shape;446;p21"/>
            <p:cNvCxnSpPr>
              <a:stCxn id="443" idx="2"/>
              <a:endCxn id="444" idx="2"/>
            </p:cNvCxnSpPr>
            <p:nvPr/>
          </p:nvCxnSpPr>
          <p:spPr>
            <a:xfrm rot="10800000">
              <a:off x="7257691" y="391871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47" name="Google Shape;447;p21"/>
          <p:cNvCxnSpPr>
            <a:endCxn id="430" idx="0"/>
          </p:cNvCxnSpPr>
          <p:nvPr/>
        </p:nvCxnSpPr>
        <p:spPr>
          <a:xfrm>
            <a:off x="3083328" y="3577160"/>
            <a:ext cx="654900" cy="489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8" name="Google Shape;448;p21"/>
          <p:cNvSpPr txBox="1"/>
          <p:nvPr/>
        </p:nvSpPr>
        <p:spPr>
          <a:xfrm>
            <a:off x="1598425" y="5737200"/>
            <a:ext cx="156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cxnSp>
        <p:nvCxnSpPr>
          <p:cNvPr id="449" name="Google Shape;449;p21"/>
          <p:cNvCxnSpPr/>
          <p:nvPr/>
        </p:nvCxnSpPr>
        <p:spPr>
          <a:xfrm flipH="1">
            <a:off x="3776170" y="4460421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0" name="Google Shape;450;p21"/>
          <p:cNvSpPr txBox="1"/>
          <p:nvPr/>
        </p:nvSpPr>
        <p:spPr>
          <a:xfrm>
            <a:off x="1702927" y="4102773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1" name="Google Shape;451;p21"/>
          <p:cNvSpPr txBox="1"/>
          <p:nvPr/>
        </p:nvSpPr>
        <p:spPr>
          <a:xfrm>
            <a:off x="2217311" y="5230435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3611224" y="4753425"/>
            <a:ext cx="166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3507611" y="4103465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3198321" y="5252216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</p:txBody>
      </p:sp>
      <p:sp>
        <p:nvSpPr>
          <p:cNvPr id="455" name="Google Shape;455;p21"/>
          <p:cNvSpPr txBox="1"/>
          <p:nvPr/>
        </p:nvSpPr>
        <p:spPr>
          <a:xfrm>
            <a:off x="3047976" y="5878950"/>
            <a:ext cx="18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2719769" y="3088834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7" name="Google Shape;457;p21"/>
          <p:cNvSpPr txBox="1"/>
          <p:nvPr/>
        </p:nvSpPr>
        <p:spPr>
          <a:xfrm>
            <a:off x="3452855" y="4107920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458" name="Google Shape;458;p21"/>
          <p:cNvSpPr txBox="1"/>
          <p:nvPr/>
        </p:nvSpPr>
        <p:spPr>
          <a:xfrm>
            <a:off x="5648725" y="4773276"/>
            <a:ext cx="6113400" cy="11697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Binary Heap Invariants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 has at most 2 children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Heap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node’s children are larger than itself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 Complete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new nodes are added from left to right completely filling each level before creating a new 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9" name="Google Shape;459;p21"/>
          <p:cNvSpPr txBox="1">
            <a:spLocks noGrp="1"/>
          </p:cNvSpPr>
          <p:nvPr>
            <p:ph type="body" idx="1"/>
          </p:nvPr>
        </p:nvSpPr>
        <p:spPr>
          <a:xfrm>
            <a:off x="5648725" y="3075875"/>
            <a:ext cx="631620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</a:rPr>
              <a:t>add() Algorithm: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Insert a node on the bottom level that ensure no gaps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Fix heap invariant by percolate </a:t>
            </a:r>
            <a:r>
              <a:rPr lang="en-US" sz="1800" b="1">
                <a:solidFill>
                  <a:srgbClr val="00B050"/>
                </a:solidFill>
              </a:rPr>
              <a:t>UP</a:t>
            </a:r>
            <a:endParaRPr sz="20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i.e. swap with parent, until your parent is smaller than you</a:t>
            </a:r>
            <a:r>
              <a:rPr lang="en-US" sz="1600"/>
              <a:t> </a:t>
            </a:r>
            <a:r>
              <a:rPr lang="en-US" sz="1400"/>
              <a:t>(or you’re the root).</a:t>
            </a:r>
            <a:endParaRPr sz="1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minHeap runtimes</a:t>
            </a:r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removeMin():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remove root node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find last node in tree and swap to top level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down to fix heap invariant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add()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insert new node into next available spot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up to fix heap invariant</a:t>
            </a:r>
            <a:endParaRPr sz="2200"/>
          </a:p>
        </p:txBody>
      </p:sp>
      <p:sp>
        <p:nvSpPr>
          <p:cNvPr id="466" name="Google Shape;466;p22"/>
          <p:cNvSpPr txBox="1"/>
          <p:nvPr/>
        </p:nvSpPr>
        <p:spPr>
          <a:xfrm>
            <a:off x="864600" y="4662300"/>
            <a:ext cx="8252100" cy="969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Finding the last node/next available spot takes O(log </a:t>
            </a:r>
            <a:r>
              <a:rPr lang="en-US" sz="17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) time on complete trees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But there’s a better way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/>
        </p:nvSpPr>
        <p:spPr>
          <a:xfrm>
            <a:off x="1870000" y="3242500"/>
            <a:ext cx="72576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Array Implementation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More Priority Queue Operations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 Heaps with an array</a:t>
            </a:r>
            <a:endParaRPr/>
          </a:p>
        </p:txBody>
      </p:sp>
      <p:grpSp>
        <p:nvGrpSpPr>
          <p:cNvPr id="478" name="Google Shape;478;p24"/>
          <p:cNvGrpSpPr/>
          <p:nvPr/>
        </p:nvGrpSpPr>
        <p:grpSpPr>
          <a:xfrm>
            <a:off x="223128" y="1176335"/>
            <a:ext cx="7038050" cy="3790867"/>
            <a:chOff x="2541977" y="1128677"/>
            <a:chExt cx="7038050" cy="3790867"/>
          </a:xfrm>
        </p:grpSpPr>
        <p:grpSp>
          <p:nvGrpSpPr>
            <p:cNvPr id="479" name="Google Shape;479;p24"/>
            <p:cNvGrpSpPr/>
            <p:nvPr/>
          </p:nvGrpSpPr>
          <p:grpSpPr>
            <a:xfrm>
              <a:off x="3550651" y="4240917"/>
              <a:ext cx="692296" cy="678627"/>
              <a:chOff x="2659233" y="2267047"/>
              <a:chExt cx="692296" cy="678627"/>
            </a:xfrm>
          </p:grpSpPr>
          <p:sp>
            <p:nvSpPr>
              <p:cNvPr id="480" name="Google Shape;480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81" name="Google Shape;481;p24"/>
              <p:cNvSpPr txBox="1"/>
              <p:nvPr/>
            </p:nvSpPr>
            <p:spPr>
              <a:xfrm>
                <a:off x="2878192" y="2336866"/>
                <a:ext cx="242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</a:t>
                </a:r>
                <a:endParaRPr/>
              </a:p>
            </p:txBody>
          </p:sp>
          <p:cxnSp>
            <p:nvCxnSpPr>
              <p:cNvPr id="482" name="Google Shape;482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3" name="Google Shape;483;p24"/>
              <p:cNvCxnSpPr>
                <a:endCxn id="480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4" name="Google Shape;484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5" name="Google Shape;485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6" name="Google Shape;486;p24"/>
            <p:cNvGrpSpPr/>
            <p:nvPr/>
          </p:nvGrpSpPr>
          <p:grpSpPr>
            <a:xfrm>
              <a:off x="6074284" y="1128677"/>
              <a:ext cx="678601" cy="678600"/>
              <a:chOff x="2476501" y="3333847"/>
              <a:chExt cx="678601" cy="678600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88" name="Google Shape;488;p24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</a:t>
                </a:r>
                <a:endParaRPr/>
              </a:p>
            </p:txBody>
          </p:sp>
          <p:cxnSp>
            <p:nvCxnSpPr>
              <p:cNvPr id="489" name="Google Shape;489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0" name="Google Shape;490;p24"/>
              <p:cNvCxnSpPr>
                <a:endCxn id="48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1" name="Google Shape;491;p24"/>
            <p:cNvGrpSpPr/>
            <p:nvPr/>
          </p:nvGrpSpPr>
          <p:grpSpPr>
            <a:xfrm>
              <a:off x="4085977" y="2041203"/>
              <a:ext cx="678601" cy="678600"/>
              <a:chOff x="2476501" y="3333847"/>
              <a:chExt cx="678601" cy="678600"/>
            </a:xfrm>
          </p:grpSpPr>
          <p:sp>
            <p:nvSpPr>
              <p:cNvPr id="492" name="Google Shape;492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93" name="Google Shape;493;p24"/>
              <p:cNvSpPr txBox="1"/>
              <p:nvPr/>
            </p:nvSpPr>
            <p:spPr>
              <a:xfrm>
                <a:off x="2649743" y="34036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B</a:t>
                </a:r>
                <a:endParaRPr/>
              </a:p>
            </p:txBody>
          </p:sp>
          <p:cxnSp>
            <p:nvCxnSpPr>
              <p:cNvPr id="494" name="Google Shape;494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5" name="Google Shape;495;p24"/>
              <p:cNvCxnSpPr>
                <a:endCxn id="492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6" name="Google Shape;496;p24"/>
            <p:cNvGrpSpPr/>
            <p:nvPr/>
          </p:nvGrpSpPr>
          <p:grpSpPr>
            <a:xfrm>
              <a:off x="3077235" y="3137297"/>
              <a:ext cx="678601" cy="678600"/>
              <a:chOff x="2476501" y="3333847"/>
              <a:chExt cx="678601" cy="678600"/>
            </a:xfrm>
          </p:grpSpPr>
          <p:sp>
            <p:nvSpPr>
              <p:cNvPr id="497" name="Google Shape;497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98" name="Google Shape;498;p24"/>
              <p:cNvSpPr txBox="1"/>
              <p:nvPr/>
            </p:nvSpPr>
            <p:spPr>
              <a:xfrm>
                <a:off x="2649743" y="3403666"/>
                <a:ext cx="343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</a:t>
                </a:r>
                <a:endParaRPr/>
              </a:p>
            </p:txBody>
          </p:sp>
          <p:cxnSp>
            <p:nvCxnSpPr>
              <p:cNvPr id="499" name="Google Shape;499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0" name="Google Shape;500;p24"/>
              <p:cNvCxnSpPr>
                <a:endCxn id="49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01" name="Google Shape;501;p24"/>
            <p:cNvGrpSpPr/>
            <p:nvPr/>
          </p:nvGrpSpPr>
          <p:grpSpPr>
            <a:xfrm>
              <a:off x="2541977" y="4240917"/>
              <a:ext cx="692296" cy="678627"/>
              <a:chOff x="2659233" y="2267047"/>
              <a:chExt cx="692296" cy="678627"/>
            </a:xfrm>
          </p:grpSpPr>
          <p:sp>
            <p:nvSpPr>
              <p:cNvPr id="502" name="Google Shape;502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03" name="Google Shape;503;p24"/>
              <p:cNvSpPr txBox="1"/>
              <p:nvPr/>
            </p:nvSpPr>
            <p:spPr>
              <a:xfrm>
                <a:off x="2832475" y="2336866"/>
                <a:ext cx="345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H</a:t>
                </a:r>
                <a:endParaRPr/>
              </a:p>
            </p:txBody>
          </p:sp>
          <p:cxnSp>
            <p:nvCxnSpPr>
              <p:cNvPr id="504" name="Google Shape;504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5" name="Google Shape;505;p24"/>
              <p:cNvCxnSpPr>
                <a:endCxn id="502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6" name="Google Shape;506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7" name="Google Shape;507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08" name="Google Shape;508;p24"/>
            <p:cNvGrpSpPr/>
            <p:nvPr/>
          </p:nvGrpSpPr>
          <p:grpSpPr>
            <a:xfrm>
              <a:off x="7997677" y="2045504"/>
              <a:ext cx="678601" cy="678600"/>
              <a:chOff x="2476501" y="3333847"/>
              <a:chExt cx="678601" cy="678600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10" name="Google Shape;510;p24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</a:t>
                </a:r>
                <a:endParaRPr/>
              </a:p>
            </p:txBody>
          </p:sp>
          <p:cxnSp>
            <p:nvCxnSpPr>
              <p:cNvPr id="511" name="Google Shape;511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2" name="Google Shape;512;p24"/>
              <p:cNvCxnSpPr>
                <a:endCxn id="509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13" name="Google Shape;513;p24"/>
            <p:cNvGrpSpPr/>
            <p:nvPr/>
          </p:nvGrpSpPr>
          <p:grpSpPr>
            <a:xfrm>
              <a:off x="5476558" y="4236630"/>
              <a:ext cx="692296" cy="678627"/>
              <a:chOff x="2659233" y="2267047"/>
              <a:chExt cx="692296" cy="678627"/>
            </a:xfrm>
          </p:grpSpPr>
          <p:sp>
            <p:nvSpPr>
              <p:cNvPr id="514" name="Google Shape;514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15" name="Google Shape;515;p24"/>
              <p:cNvSpPr txBox="1"/>
              <p:nvPr/>
            </p:nvSpPr>
            <p:spPr>
              <a:xfrm>
                <a:off x="2832475" y="23368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</a:t>
                </a:r>
                <a:endParaRPr/>
              </a:p>
            </p:txBody>
          </p:sp>
          <p:cxnSp>
            <p:nvCxnSpPr>
              <p:cNvPr id="516" name="Google Shape;516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7" name="Google Shape;517;p24"/>
              <p:cNvCxnSpPr>
                <a:endCxn id="514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20" name="Google Shape;520;p24"/>
            <p:cNvGrpSpPr/>
            <p:nvPr/>
          </p:nvGrpSpPr>
          <p:grpSpPr>
            <a:xfrm>
              <a:off x="5003142" y="3133010"/>
              <a:ext cx="678601" cy="678600"/>
              <a:chOff x="2476501" y="3333847"/>
              <a:chExt cx="678601" cy="678600"/>
            </a:xfrm>
          </p:grpSpPr>
          <p:sp>
            <p:nvSpPr>
              <p:cNvPr id="521" name="Google Shape;521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2" name="Google Shape;522;p24"/>
              <p:cNvSpPr txBox="1"/>
              <p:nvPr/>
            </p:nvSpPr>
            <p:spPr>
              <a:xfrm>
                <a:off x="2649743" y="34036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</a:t>
                </a:r>
                <a:endParaRPr/>
              </a:p>
            </p:txBody>
          </p:sp>
          <p:cxnSp>
            <p:nvCxnSpPr>
              <p:cNvPr id="523" name="Google Shape;523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4" name="Google Shape;524;p24"/>
              <p:cNvCxnSpPr>
                <a:endCxn id="52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25" name="Google Shape;525;p24"/>
            <p:cNvGrpSpPr/>
            <p:nvPr/>
          </p:nvGrpSpPr>
          <p:grpSpPr>
            <a:xfrm>
              <a:off x="4467884" y="4236630"/>
              <a:ext cx="692296" cy="678627"/>
              <a:chOff x="2659233" y="2267047"/>
              <a:chExt cx="692296" cy="678627"/>
            </a:xfrm>
          </p:grpSpPr>
          <p:sp>
            <p:nvSpPr>
              <p:cNvPr id="526" name="Google Shape;526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7" name="Google Shape;527;p24"/>
              <p:cNvSpPr txBox="1"/>
              <p:nvPr/>
            </p:nvSpPr>
            <p:spPr>
              <a:xfrm>
                <a:off x="2832475" y="2336866"/>
                <a:ext cx="263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</a:t>
                </a:r>
                <a:endParaRPr/>
              </a:p>
            </p:txBody>
          </p:sp>
          <p:cxnSp>
            <p:nvCxnSpPr>
              <p:cNvPr id="528" name="Google Shape;528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9" name="Google Shape;529;p24"/>
              <p:cNvCxnSpPr>
                <a:endCxn id="526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0" name="Google Shape;530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1" name="Google Shape;531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32" name="Google Shape;532;p24"/>
            <p:cNvGrpSpPr/>
            <p:nvPr/>
          </p:nvGrpSpPr>
          <p:grpSpPr>
            <a:xfrm>
              <a:off x="7118514" y="3133010"/>
              <a:ext cx="678601" cy="678600"/>
              <a:chOff x="2476501" y="3333847"/>
              <a:chExt cx="678601" cy="678600"/>
            </a:xfrm>
          </p:grpSpPr>
          <p:sp>
            <p:nvSpPr>
              <p:cNvPr id="533" name="Google Shape;533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34" name="Google Shape;534;p24"/>
              <p:cNvSpPr txBox="1"/>
              <p:nvPr/>
            </p:nvSpPr>
            <p:spPr>
              <a:xfrm>
                <a:off x="2649743" y="3403666"/>
                <a:ext cx="29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</a:t>
                </a:r>
                <a:endParaRPr/>
              </a:p>
            </p:txBody>
          </p:sp>
          <p:cxnSp>
            <p:nvCxnSpPr>
              <p:cNvPr id="535" name="Google Shape;535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6" name="Google Shape;536;p24"/>
              <p:cNvCxnSpPr>
                <a:endCxn id="533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37" name="Google Shape;537;p24"/>
            <p:cNvGrpSpPr/>
            <p:nvPr/>
          </p:nvGrpSpPr>
          <p:grpSpPr>
            <a:xfrm>
              <a:off x="6583256" y="4236630"/>
              <a:ext cx="692296" cy="678627"/>
              <a:chOff x="2659233" y="2267047"/>
              <a:chExt cx="692296" cy="678627"/>
            </a:xfrm>
          </p:grpSpPr>
          <p:sp>
            <p:nvSpPr>
              <p:cNvPr id="538" name="Google Shape;538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39" name="Google Shape;539;p24"/>
              <p:cNvSpPr txBox="1"/>
              <p:nvPr/>
            </p:nvSpPr>
            <p:spPr>
              <a:xfrm>
                <a:off x="2832475" y="2336866"/>
                <a:ext cx="2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L</a:t>
                </a:r>
                <a:endParaRPr/>
              </a:p>
            </p:txBody>
          </p:sp>
          <p:cxnSp>
            <p:nvCxnSpPr>
              <p:cNvPr id="540" name="Google Shape;540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1" name="Google Shape;541;p24"/>
              <p:cNvCxnSpPr>
                <a:endCxn id="538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2" name="Google Shape;542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3" name="Google Shape;543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44" name="Google Shape;544;p24"/>
            <p:cNvGrpSpPr/>
            <p:nvPr/>
          </p:nvGrpSpPr>
          <p:grpSpPr>
            <a:xfrm>
              <a:off x="8887731" y="3133009"/>
              <a:ext cx="692296" cy="678627"/>
              <a:chOff x="2659233" y="2267047"/>
              <a:chExt cx="692296" cy="678627"/>
            </a:xfrm>
          </p:grpSpPr>
          <p:sp>
            <p:nvSpPr>
              <p:cNvPr id="545" name="Google Shape;545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46" name="Google Shape;546;p24"/>
              <p:cNvSpPr txBox="1"/>
              <p:nvPr/>
            </p:nvSpPr>
            <p:spPr>
              <a:xfrm>
                <a:off x="2832475" y="2336866"/>
                <a:ext cx="340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G</a:t>
                </a:r>
                <a:endParaRPr/>
              </a:p>
            </p:txBody>
          </p:sp>
          <p:cxnSp>
            <p:nvCxnSpPr>
              <p:cNvPr id="547" name="Google Shape;547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8" name="Google Shape;548;p24"/>
              <p:cNvCxnSpPr>
                <a:endCxn id="545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9" name="Google Shape;549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0" name="Google Shape;550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1" name="Google Shape;551;p24"/>
            <p:cNvCxnSpPr>
              <a:endCxn id="492" idx="0"/>
            </p:cNvCxnSpPr>
            <p:nvPr/>
          </p:nvCxnSpPr>
          <p:spPr>
            <a:xfrm flipH="1">
              <a:off x="4425278" y="1724103"/>
              <a:ext cx="1822200" cy="3171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2" name="Google Shape;552;p24"/>
            <p:cNvCxnSpPr>
              <a:endCxn id="509" idx="0"/>
            </p:cNvCxnSpPr>
            <p:nvPr/>
          </p:nvCxnSpPr>
          <p:spPr>
            <a:xfrm>
              <a:off x="6586778" y="1736504"/>
              <a:ext cx="1750200" cy="309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3" name="Google Shape;553;p24"/>
            <p:cNvCxnSpPr>
              <a:endCxn id="497" idx="0"/>
            </p:cNvCxnSpPr>
            <p:nvPr/>
          </p:nvCxnSpPr>
          <p:spPr>
            <a:xfrm flipH="1">
              <a:off x="3416536" y="2639897"/>
              <a:ext cx="846000" cy="497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4" name="Google Shape;554;p24"/>
            <p:cNvCxnSpPr>
              <a:endCxn id="521" idx="0"/>
            </p:cNvCxnSpPr>
            <p:nvPr/>
          </p:nvCxnSpPr>
          <p:spPr>
            <a:xfrm>
              <a:off x="4601443" y="2644310"/>
              <a:ext cx="741000" cy="4887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5" name="Google Shape;555;p24"/>
            <p:cNvCxnSpPr>
              <a:endCxn id="533" idx="0"/>
            </p:cNvCxnSpPr>
            <p:nvPr/>
          </p:nvCxnSpPr>
          <p:spPr>
            <a:xfrm flipH="1">
              <a:off x="7457815" y="2651510"/>
              <a:ext cx="705900" cy="481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6" name="Google Shape;556;p24"/>
            <p:cNvCxnSpPr>
              <a:endCxn id="545" idx="0"/>
            </p:cNvCxnSpPr>
            <p:nvPr/>
          </p:nvCxnSpPr>
          <p:spPr>
            <a:xfrm>
              <a:off x="8503132" y="2641609"/>
              <a:ext cx="723900" cy="491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7" name="Google Shape;557;p24"/>
            <p:cNvCxnSpPr>
              <a:endCxn id="502" idx="0"/>
            </p:cNvCxnSpPr>
            <p:nvPr/>
          </p:nvCxnSpPr>
          <p:spPr>
            <a:xfrm flipH="1">
              <a:off x="2881278" y="3732117"/>
              <a:ext cx="3834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8" name="Google Shape;558;p24"/>
            <p:cNvCxnSpPr>
              <a:endCxn id="526" idx="0"/>
            </p:cNvCxnSpPr>
            <p:nvPr/>
          </p:nvCxnSpPr>
          <p:spPr>
            <a:xfrm flipH="1">
              <a:off x="4807185" y="3716130"/>
              <a:ext cx="380700" cy="520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9" name="Google Shape;559;p24"/>
            <p:cNvCxnSpPr>
              <a:endCxn id="538" idx="0"/>
            </p:cNvCxnSpPr>
            <p:nvPr/>
          </p:nvCxnSpPr>
          <p:spPr>
            <a:xfrm flipH="1">
              <a:off x="6922557" y="3727830"/>
              <a:ext cx="3807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0" name="Google Shape;560;p24"/>
            <p:cNvCxnSpPr>
              <a:endCxn id="480" idx="0"/>
            </p:cNvCxnSpPr>
            <p:nvPr/>
          </p:nvCxnSpPr>
          <p:spPr>
            <a:xfrm>
              <a:off x="3600752" y="3727917"/>
              <a:ext cx="289200" cy="513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1" name="Google Shape;561;p24"/>
            <p:cNvCxnSpPr>
              <a:endCxn id="514" idx="0"/>
            </p:cNvCxnSpPr>
            <p:nvPr/>
          </p:nvCxnSpPr>
          <p:spPr>
            <a:xfrm>
              <a:off x="5496959" y="3719730"/>
              <a:ext cx="318900" cy="5169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2" name="Google Shape;562;p24"/>
            <p:cNvCxnSpPr/>
            <p:nvPr/>
          </p:nvCxnSpPr>
          <p:spPr>
            <a:xfrm rot="10800000" flipH="1">
              <a:off x="7464669" y="3641836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563" name="Google Shape;563;p24"/>
          <p:cNvGraphicFramePr/>
          <p:nvPr/>
        </p:nvGraphicFramePr>
        <p:xfrm>
          <a:off x="182143" y="5531697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J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4" name="Google Shape;564;p24"/>
          <p:cNvSpPr txBox="1"/>
          <p:nvPr/>
        </p:nvSpPr>
        <p:spPr>
          <a:xfrm>
            <a:off x="2201446" y="5081695"/>
            <a:ext cx="40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Fill array in </a:t>
            </a:r>
            <a:r>
              <a:rPr lang="en-US" sz="18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level-order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left to right</a:t>
            </a:r>
            <a:endParaRPr/>
          </a:p>
        </p:txBody>
      </p:sp>
      <p:sp>
        <p:nvSpPr>
          <p:cNvPr id="565" name="Google Shape;565;p24"/>
          <p:cNvSpPr txBox="1"/>
          <p:nvPr/>
        </p:nvSpPr>
        <p:spPr>
          <a:xfrm>
            <a:off x="8495607" y="954776"/>
            <a:ext cx="36963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map our binary-tree representation of a heap into an array implementation where you fill in the array in level-order from left to right.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implementation of a heap is an array, but the tree drawing is how to think of it conceptually. 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5"/>
          <p:cNvSpPr txBox="1">
            <a:spLocks noGrp="1"/>
          </p:cNvSpPr>
          <p:nvPr>
            <p:ph type="title"/>
          </p:nvPr>
        </p:nvSpPr>
        <p:spPr>
          <a:xfrm>
            <a:off x="502339" y="2913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sz="4200"/>
              <a:t>Implement Heaps with an array</a:t>
            </a:r>
            <a:endParaRPr sz="4200"/>
          </a:p>
        </p:txBody>
      </p:sp>
      <p:grpSp>
        <p:nvGrpSpPr>
          <p:cNvPr id="572" name="Google Shape;572;p25"/>
          <p:cNvGrpSpPr/>
          <p:nvPr/>
        </p:nvGrpSpPr>
        <p:grpSpPr>
          <a:xfrm>
            <a:off x="223128" y="1176335"/>
            <a:ext cx="7038050" cy="3790867"/>
            <a:chOff x="2541977" y="1128677"/>
            <a:chExt cx="7038050" cy="3790867"/>
          </a:xfrm>
        </p:grpSpPr>
        <p:grpSp>
          <p:nvGrpSpPr>
            <p:cNvPr id="573" name="Google Shape;573;p25"/>
            <p:cNvGrpSpPr/>
            <p:nvPr/>
          </p:nvGrpSpPr>
          <p:grpSpPr>
            <a:xfrm>
              <a:off x="3550651" y="4240917"/>
              <a:ext cx="692296" cy="678627"/>
              <a:chOff x="2659233" y="2267047"/>
              <a:chExt cx="692296" cy="678627"/>
            </a:xfrm>
          </p:grpSpPr>
          <p:sp>
            <p:nvSpPr>
              <p:cNvPr id="574" name="Google Shape;574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75" name="Google Shape;575;p25"/>
              <p:cNvSpPr txBox="1"/>
              <p:nvPr/>
            </p:nvSpPr>
            <p:spPr>
              <a:xfrm>
                <a:off x="2878192" y="2336866"/>
                <a:ext cx="242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</a:t>
                </a:r>
                <a:endParaRPr/>
              </a:p>
            </p:txBody>
          </p:sp>
          <p:cxnSp>
            <p:nvCxnSpPr>
              <p:cNvPr id="576" name="Google Shape;576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7" name="Google Shape;577;p25"/>
              <p:cNvCxnSpPr>
                <a:endCxn id="574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8" name="Google Shape;578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9" name="Google Shape;579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0" name="Google Shape;580;p25"/>
            <p:cNvGrpSpPr/>
            <p:nvPr/>
          </p:nvGrpSpPr>
          <p:grpSpPr>
            <a:xfrm>
              <a:off x="6074284" y="1128677"/>
              <a:ext cx="678601" cy="678600"/>
              <a:chOff x="2476501" y="3333847"/>
              <a:chExt cx="678601" cy="678600"/>
            </a:xfrm>
          </p:grpSpPr>
          <p:sp>
            <p:nvSpPr>
              <p:cNvPr id="581" name="Google Shape;581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2" name="Google Shape;582;p25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</a:t>
                </a:r>
                <a:endParaRPr/>
              </a:p>
            </p:txBody>
          </p:sp>
          <p:cxnSp>
            <p:nvCxnSpPr>
              <p:cNvPr id="583" name="Google Shape;583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4" name="Google Shape;584;p25"/>
              <p:cNvCxnSpPr>
                <a:endCxn id="58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5" name="Google Shape;585;p25"/>
            <p:cNvGrpSpPr/>
            <p:nvPr/>
          </p:nvGrpSpPr>
          <p:grpSpPr>
            <a:xfrm>
              <a:off x="4085977" y="2041203"/>
              <a:ext cx="678601" cy="678600"/>
              <a:chOff x="2476501" y="3333847"/>
              <a:chExt cx="678601" cy="678600"/>
            </a:xfrm>
          </p:grpSpPr>
          <p:sp>
            <p:nvSpPr>
              <p:cNvPr id="586" name="Google Shape;586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7" name="Google Shape;587;p25"/>
              <p:cNvSpPr txBox="1"/>
              <p:nvPr/>
            </p:nvSpPr>
            <p:spPr>
              <a:xfrm>
                <a:off x="2649743" y="34036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B</a:t>
                </a:r>
                <a:endParaRPr/>
              </a:p>
            </p:txBody>
          </p:sp>
          <p:cxnSp>
            <p:nvCxnSpPr>
              <p:cNvPr id="588" name="Google Shape;588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25"/>
              <p:cNvCxnSpPr>
                <a:endCxn id="586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0" name="Google Shape;590;p25"/>
            <p:cNvGrpSpPr/>
            <p:nvPr/>
          </p:nvGrpSpPr>
          <p:grpSpPr>
            <a:xfrm>
              <a:off x="3077235" y="3137297"/>
              <a:ext cx="678601" cy="678600"/>
              <a:chOff x="2476501" y="3333847"/>
              <a:chExt cx="678601" cy="678600"/>
            </a:xfrm>
          </p:grpSpPr>
          <p:sp>
            <p:nvSpPr>
              <p:cNvPr id="591" name="Google Shape;591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92" name="Google Shape;592;p25"/>
              <p:cNvSpPr txBox="1"/>
              <p:nvPr/>
            </p:nvSpPr>
            <p:spPr>
              <a:xfrm>
                <a:off x="2649743" y="3403666"/>
                <a:ext cx="343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</a:t>
                </a:r>
                <a:endParaRPr/>
              </a:p>
            </p:txBody>
          </p:sp>
          <p:cxnSp>
            <p:nvCxnSpPr>
              <p:cNvPr id="593" name="Google Shape;593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4" name="Google Shape;594;p25"/>
              <p:cNvCxnSpPr>
                <a:endCxn id="59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5" name="Google Shape;595;p25"/>
            <p:cNvGrpSpPr/>
            <p:nvPr/>
          </p:nvGrpSpPr>
          <p:grpSpPr>
            <a:xfrm>
              <a:off x="2541977" y="4240917"/>
              <a:ext cx="692296" cy="678627"/>
              <a:chOff x="2659233" y="2267047"/>
              <a:chExt cx="692296" cy="678627"/>
            </a:xfrm>
          </p:grpSpPr>
          <p:sp>
            <p:nvSpPr>
              <p:cNvPr id="596" name="Google Shape;596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97" name="Google Shape;597;p25"/>
              <p:cNvSpPr txBox="1"/>
              <p:nvPr/>
            </p:nvSpPr>
            <p:spPr>
              <a:xfrm>
                <a:off x="2832475" y="2336866"/>
                <a:ext cx="345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H</a:t>
                </a:r>
                <a:endParaRPr/>
              </a:p>
            </p:txBody>
          </p:sp>
          <p:cxnSp>
            <p:nvCxnSpPr>
              <p:cNvPr id="598" name="Google Shape;598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25"/>
              <p:cNvCxnSpPr>
                <a:endCxn id="596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1" name="Google Shape;601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2" name="Google Shape;602;p25"/>
            <p:cNvGrpSpPr/>
            <p:nvPr/>
          </p:nvGrpSpPr>
          <p:grpSpPr>
            <a:xfrm>
              <a:off x="7997677" y="2045504"/>
              <a:ext cx="678601" cy="678600"/>
              <a:chOff x="2476501" y="3333847"/>
              <a:chExt cx="678601" cy="678600"/>
            </a:xfrm>
          </p:grpSpPr>
          <p:sp>
            <p:nvSpPr>
              <p:cNvPr id="603" name="Google Shape;603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4" name="Google Shape;604;p25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</a:t>
                </a:r>
                <a:endParaRPr/>
              </a:p>
            </p:txBody>
          </p:sp>
          <p:cxnSp>
            <p:nvCxnSpPr>
              <p:cNvPr id="605" name="Google Shape;605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6" name="Google Shape;606;p25"/>
              <p:cNvCxnSpPr>
                <a:endCxn id="603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7" name="Google Shape;607;p25"/>
            <p:cNvGrpSpPr/>
            <p:nvPr/>
          </p:nvGrpSpPr>
          <p:grpSpPr>
            <a:xfrm>
              <a:off x="5476558" y="4236630"/>
              <a:ext cx="692296" cy="678627"/>
              <a:chOff x="2659233" y="2267047"/>
              <a:chExt cx="692296" cy="678627"/>
            </a:xfrm>
          </p:grpSpPr>
          <p:sp>
            <p:nvSpPr>
              <p:cNvPr id="608" name="Google Shape;608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9" name="Google Shape;609;p25"/>
              <p:cNvSpPr txBox="1"/>
              <p:nvPr/>
            </p:nvSpPr>
            <p:spPr>
              <a:xfrm>
                <a:off x="2832475" y="23368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</a:t>
                </a:r>
                <a:endParaRPr/>
              </a:p>
            </p:txBody>
          </p:sp>
          <p:cxnSp>
            <p:nvCxnSpPr>
              <p:cNvPr id="610" name="Google Shape;610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1" name="Google Shape;611;p25"/>
              <p:cNvCxnSpPr>
                <a:endCxn id="608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2" name="Google Shape;612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14" name="Google Shape;614;p25"/>
            <p:cNvGrpSpPr/>
            <p:nvPr/>
          </p:nvGrpSpPr>
          <p:grpSpPr>
            <a:xfrm>
              <a:off x="5003142" y="3133010"/>
              <a:ext cx="678601" cy="678600"/>
              <a:chOff x="2476501" y="3333847"/>
              <a:chExt cx="678601" cy="678600"/>
            </a:xfrm>
          </p:grpSpPr>
          <p:sp>
            <p:nvSpPr>
              <p:cNvPr id="615" name="Google Shape;615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16" name="Google Shape;616;p25"/>
              <p:cNvSpPr txBox="1"/>
              <p:nvPr/>
            </p:nvSpPr>
            <p:spPr>
              <a:xfrm>
                <a:off x="2649743" y="34036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</a:t>
                </a:r>
                <a:endParaRPr/>
              </a:p>
            </p:txBody>
          </p:sp>
          <p:cxnSp>
            <p:nvCxnSpPr>
              <p:cNvPr id="617" name="Google Shape;617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8" name="Google Shape;618;p25"/>
              <p:cNvCxnSpPr>
                <a:endCxn id="615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19" name="Google Shape;619;p25"/>
            <p:cNvGrpSpPr/>
            <p:nvPr/>
          </p:nvGrpSpPr>
          <p:grpSpPr>
            <a:xfrm>
              <a:off x="4467884" y="4236630"/>
              <a:ext cx="692296" cy="678627"/>
              <a:chOff x="2659233" y="2267047"/>
              <a:chExt cx="692296" cy="678627"/>
            </a:xfrm>
          </p:grpSpPr>
          <p:sp>
            <p:nvSpPr>
              <p:cNvPr id="620" name="Google Shape;620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21" name="Google Shape;621;p25"/>
              <p:cNvSpPr txBox="1"/>
              <p:nvPr/>
            </p:nvSpPr>
            <p:spPr>
              <a:xfrm>
                <a:off x="2832475" y="2336866"/>
                <a:ext cx="263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</a:t>
                </a:r>
                <a:endParaRPr/>
              </a:p>
            </p:txBody>
          </p:sp>
          <p:cxnSp>
            <p:nvCxnSpPr>
              <p:cNvPr id="622" name="Google Shape;622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3" name="Google Shape;623;p25"/>
              <p:cNvCxnSpPr>
                <a:endCxn id="620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4" name="Google Shape;624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5" name="Google Shape;625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6" name="Google Shape;626;p25"/>
            <p:cNvGrpSpPr/>
            <p:nvPr/>
          </p:nvGrpSpPr>
          <p:grpSpPr>
            <a:xfrm>
              <a:off x="7118514" y="3133010"/>
              <a:ext cx="678601" cy="678600"/>
              <a:chOff x="2476501" y="3333847"/>
              <a:chExt cx="678601" cy="678600"/>
            </a:xfrm>
          </p:grpSpPr>
          <p:sp>
            <p:nvSpPr>
              <p:cNvPr id="627" name="Google Shape;627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28" name="Google Shape;628;p25"/>
              <p:cNvSpPr txBox="1"/>
              <p:nvPr/>
            </p:nvSpPr>
            <p:spPr>
              <a:xfrm>
                <a:off x="2649743" y="3403666"/>
                <a:ext cx="29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</a:t>
                </a:r>
                <a:endParaRPr/>
              </a:p>
            </p:txBody>
          </p:sp>
          <p:cxnSp>
            <p:nvCxnSpPr>
              <p:cNvPr id="629" name="Google Shape;629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0" name="Google Shape;630;p25"/>
              <p:cNvCxnSpPr>
                <a:endCxn id="62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1" name="Google Shape;631;p25"/>
            <p:cNvGrpSpPr/>
            <p:nvPr/>
          </p:nvGrpSpPr>
          <p:grpSpPr>
            <a:xfrm>
              <a:off x="6583256" y="4236630"/>
              <a:ext cx="692296" cy="678627"/>
              <a:chOff x="2659233" y="2267047"/>
              <a:chExt cx="692296" cy="678627"/>
            </a:xfrm>
          </p:grpSpPr>
          <p:sp>
            <p:nvSpPr>
              <p:cNvPr id="632" name="Google Shape;632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3" name="Google Shape;633;p25"/>
              <p:cNvSpPr txBox="1"/>
              <p:nvPr/>
            </p:nvSpPr>
            <p:spPr>
              <a:xfrm>
                <a:off x="2832475" y="2336866"/>
                <a:ext cx="2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L</a:t>
                </a:r>
                <a:endParaRPr/>
              </a:p>
            </p:txBody>
          </p:sp>
          <p:cxnSp>
            <p:nvCxnSpPr>
              <p:cNvPr id="634" name="Google Shape;634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5" name="Google Shape;635;p25"/>
              <p:cNvCxnSpPr>
                <a:endCxn id="632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8" name="Google Shape;638;p25"/>
            <p:cNvGrpSpPr/>
            <p:nvPr/>
          </p:nvGrpSpPr>
          <p:grpSpPr>
            <a:xfrm>
              <a:off x="8887731" y="3133009"/>
              <a:ext cx="692296" cy="678627"/>
              <a:chOff x="2659233" y="2267047"/>
              <a:chExt cx="692296" cy="678627"/>
            </a:xfrm>
          </p:grpSpPr>
          <p:sp>
            <p:nvSpPr>
              <p:cNvPr id="639" name="Google Shape;639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40" name="Google Shape;640;p25"/>
              <p:cNvSpPr txBox="1"/>
              <p:nvPr/>
            </p:nvSpPr>
            <p:spPr>
              <a:xfrm>
                <a:off x="2832475" y="2336866"/>
                <a:ext cx="340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G</a:t>
                </a:r>
                <a:endParaRPr/>
              </a:p>
            </p:txBody>
          </p:sp>
          <p:cxnSp>
            <p:nvCxnSpPr>
              <p:cNvPr id="641" name="Google Shape;641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2" name="Google Shape;642;p25"/>
              <p:cNvCxnSpPr>
                <a:endCxn id="639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3" name="Google Shape;643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4" name="Google Shape;644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45" name="Google Shape;645;p25"/>
            <p:cNvCxnSpPr>
              <a:endCxn id="586" idx="0"/>
            </p:cNvCxnSpPr>
            <p:nvPr/>
          </p:nvCxnSpPr>
          <p:spPr>
            <a:xfrm flipH="1">
              <a:off x="4425278" y="1724103"/>
              <a:ext cx="1822200" cy="3171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6" name="Google Shape;646;p25"/>
            <p:cNvCxnSpPr>
              <a:endCxn id="603" idx="0"/>
            </p:cNvCxnSpPr>
            <p:nvPr/>
          </p:nvCxnSpPr>
          <p:spPr>
            <a:xfrm>
              <a:off x="6586778" y="1736504"/>
              <a:ext cx="1750200" cy="309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7" name="Google Shape;647;p25"/>
            <p:cNvCxnSpPr>
              <a:endCxn id="591" idx="0"/>
            </p:cNvCxnSpPr>
            <p:nvPr/>
          </p:nvCxnSpPr>
          <p:spPr>
            <a:xfrm flipH="1">
              <a:off x="3416536" y="2639897"/>
              <a:ext cx="846000" cy="497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8" name="Google Shape;648;p25"/>
            <p:cNvCxnSpPr>
              <a:endCxn id="615" idx="0"/>
            </p:cNvCxnSpPr>
            <p:nvPr/>
          </p:nvCxnSpPr>
          <p:spPr>
            <a:xfrm>
              <a:off x="4601443" y="2644310"/>
              <a:ext cx="741000" cy="4887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9" name="Google Shape;649;p25"/>
            <p:cNvCxnSpPr>
              <a:endCxn id="627" idx="0"/>
            </p:cNvCxnSpPr>
            <p:nvPr/>
          </p:nvCxnSpPr>
          <p:spPr>
            <a:xfrm flipH="1">
              <a:off x="7457815" y="2651510"/>
              <a:ext cx="705900" cy="481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0" name="Google Shape;650;p25"/>
            <p:cNvCxnSpPr>
              <a:endCxn id="639" idx="0"/>
            </p:cNvCxnSpPr>
            <p:nvPr/>
          </p:nvCxnSpPr>
          <p:spPr>
            <a:xfrm>
              <a:off x="8503132" y="2641609"/>
              <a:ext cx="723900" cy="491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1" name="Google Shape;651;p25"/>
            <p:cNvCxnSpPr>
              <a:endCxn id="596" idx="0"/>
            </p:cNvCxnSpPr>
            <p:nvPr/>
          </p:nvCxnSpPr>
          <p:spPr>
            <a:xfrm flipH="1">
              <a:off x="2881278" y="3732117"/>
              <a:ext cx="3834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2" name="Google Shape;652;p25"/>
            <p:cNvCxnSpPr>
              <a:endCxn id="620" idx="0"/>
            </p:cNvCxnSpPr>
            <p:nvPr/>
          </p:nvCxnSpPr>
          <p:spPr>
            <a:xfrm flipH="1">
              <a:off x="4807185" y="3716130"/>
              <a:ext cx="380700" cy="520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3" name="Google Shape;653;p25"/>
            <p:cNvCxnSpPr>
              <a:endCxn id="632" idx="0"/>
            </p:cNvCxnSpPr>
            <p:nvPr/>
          </p:nvCxnSpPr>
          <p:spPr>
            <a:xfrm flipH="1">
              <a:off x="6922557" y="3727830"/>
              <a:ext cx="3807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4" name="Google Shape;654;p25"/>
            <p:cNvCxnSpPr>
              <a:endCxn id="574" idx="0"/>
            </p:cNvCxnSpPr>
            <p:nvPr/>
          </p:nvCxnSpPr>
          <p:spPr>
            <a:xfrm>
              <a:off x="3600752" y="3727917"/>
              <a:ext cx="289200" cy="513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5" name="Google Shape;655;p25"/>
            <p:cNvCxnSpPr>
              <a:endCxn id="608" idx="0"/>
            </p:cNvCxnSpPr>
            <p:nvPr/>
          </p:nvCxnSpPr>
          <p:spPr>
            <a:xfrm>
              <a:off x="5496959" y="3719730"/>
              <a:ext cx="318900" cy="5169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6" name="Google Shape;656;p25"/>
            <p:cNvCxnSpPr/>
            <p:nvPr/>
          </p:nvCxnSpPr>
          <p:spPr>
            <a:xfrm rot="10800000" flipH="1">
              <a:off x="7464669" y="3641836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657" name="Google Shape;657;p25"/>
          <p:cNvGraphicFramePr/>
          <p:nvPr/>
        </p:nvGraphicFramePr>
        <p:xfrm>
          <a:off x="182143" y="5531697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J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8" name="Google Shape;658;p25"/>
          <p:cNvSpPr txBox="1"/>
          <p:nvPr/>
        </p:nvSpPr>
        <p:spPr>
          <a:xfrm>
            <a:off x="2201446" y="5081695"/>
            <a:ext cx="40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Fill array in </a:t>
            </a:r>
            <a:r>
              <a:rPr lang="en-US" sz="18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level-order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left to right</a:t>
            </a:r>
            <a:endParaRPr/>
          </a:p>
        </p:txBody>
      </p:sp>
      <p:sp>
        <p:nvSpPr>
          <p:cNvPr id="659" name="Google Shape;659;p25"/>
          <p:cNvSpPr txBox="1"/>
          <p:nvPr/>
        </p:nvSpPr>
        <p:spPr>
          <a:xfrm>
            <a:off x="8147608" y="698090"/>
            <a:ext cx="3723300" cy="5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minimum node?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last node?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next open space?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left child?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right child?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parent?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0" name="Google Shape;660;p25"/>
          <p:cNvSpPr txBox="1"/>
          <p:nvPr/>
        </p:nvSpPr>
        <p:spPr>
          <a:xfrm>
            <a:off x="8906164" y="5985216"/>
            <a:ext cx="2022600" cy="535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1" name="Google Shape;661;p25"/>
          <p:cNvSpPr txBox="1"/>
          <p:nvPr/>
        </p:nvSpPr>
        <p:spPr>
          <a:xfrm>
            <a:off x="8906102" y="4141137"/>
            <a:ext cx="22062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99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2" name="Google Shape;662;p25"/>
          <p:cNvSpPr txBox="1"/>
          <p:nvPr/>
        </p:nvSpPr>
        <p:spPr>
          <a:xfrm>
            <a:off x="8906182" y="5174128"/>
            <a:ext cx="23454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169" r="-519" b="-39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3" name="Google Shape;663;p25"/>
          <p:cNvSpPr txBox="1"/>
          <p:nvPr/>
        </p:nvSpPr>
        <p:spPr>
          <a:xfrm>
            <a:off x="8928985" y="1378803"/>
            <a:ext cx="20865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4239" r="-1819" b="-304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4" name="Google Shape;664;p25"/>
          <p:cNvSpPr txBox="1"/>
          <p:nvPr/>
        </p:nvSpPr>
        <p:spPr>
          <a:xfrm>
            <a:off x="8538709" y="2212971"/>
            <a:ext cx="28782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199" t="-4349" r="-131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5" name="Google Shape;665;p25"/>
          <p:cNvSpPr txBox="1"/>
          <p:nvPr/>
        </p:nvSpPr>
        <p:spPr>
          <a:xfrm>
            <a:off x="8681481" y="3250487"/>
            <a:ext cx="2581500" cy="276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3939" r="-97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Priority Queue ADT</a:t>
            </a:r>
            <a:endParaRPr/>
          </a:p>
        </p:txBody>
      </p:sp>
      <p:grpSp>
        <p:nvGrpSpPr>
          <p:cNvPr id="451" name="Google Shape;451;p34"/>
          <p:cNvGrpSpPr/>
          <p:nvPr/>
        </p:nvGrpSpPr>
        <p:grpSpPr>
          <a:xfrm>
            <a:off x="6403246" y="1980599"/>
            <a:ext cx="2752850" cy="3797810"/>
            <a:chOff x="908857" y="1530095"/>
            <a:chExt cx="2752850" cy="3797810"/>
          </a:xfrm>
        </p:grpSpPr>
        <p:sp>
          <p:nvSpPr>
            <p:cNvPr id="452" name="Google Shape;452;p34"/>
            <p:cNvSpPr/>
            <p:nvPr/>
          </p:nvSpPr>
          <p:spPr>
            <a:xfrm>
              <a:off x="908857" y="2061556"/>
              <a:ext cx="2565743" cy="3266349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908858" y="1530095"/>
              <a:ext cx="2565743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Min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34"/>
            <p:cNvSpPr txBox="1"/>
            <p:nvPr/>
          </p:nvSpPr>
          <p:spPr>
            <a:xfrm>
              <a:off x="1129407" y="3259207"/>
              <a:ext cx="25323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removeMin()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34"/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34"/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4"/>
            <p:cNvSpPr txBox="1"/>
            <p:nvPr/>
          </p:nvSpPr>
          <p:spPr>
            <a:xfrm>
              <a:off x="1098581" y="2386738"/>
              <a:ext cx="2376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4"/>
            <p:cNvSpPr txBox="1"/>
            <p:nvPr/>
          </p:nvSpPr>
          <p:spPr>
            <a:xfrm>
              <a:off x="1097463" y="4120565"/>
              <a:ext cx="2320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peekMin()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4"/>
            <p:cNvSpPr txBox="1"/>
            <p:nvPr/>
          </p:nvSpPr>
          <p:spPr>
            <a:xfrm>
              <a:off x="1095938" y="4777413"/>
              <a:ext cx="23031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60" name="Google Shape;460;p34"/>
          <p:cNvGrpSpPr/>
          <p:nvPr/>
        </p:nvGrpSpPr>
        <p:grpSpPr>
          <a:xfrm>
            <a:off x="9238831" y="1980599"/>
            <a:ext cx="2545654" cy="3797810"/>
            <a:chOff x="908858" y="1530095"/>
            <a:chExt cx="2545654" cy="3797810"/>
          </a:xfrm>
        </p:grpSpPr>
        <p:sp>
          <p:nvSpPr>
            <p:cNvPr id="461" name="Google Shape;461;p34"/>
            <p:cNvSpPr/>
            <p:nvPr/>
          </p:nvSpPr>
          <p:spPr>
            <a:xfrm>
              <a:off x="908858" y="2061556"/>
              <a:ext cx="2545654" cy="3266349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908858" y="1530095"/>
              <a:ext cx="2545653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Max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34"/>
            <p:cNvSpPr txBox="1"/>
            <p:nvPr/>
          </p:nvSpPr>
          <p:spPr>
            <a:xfrm>
              <a:off x="1129408" y="3259207"/>
              <a:ext cx="2325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removeMax()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largest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34"/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34"/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34"/>
            <p:cNvSpPr txBox="1"/>
            <p:nvPr/>
          </p:nvSpPr>
          <p:spPr>
            <a:xfrm>
              <a:off x="1098581" y="2386738"/>
              <a:ext cx="232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34"/>
            <p:cNvSpPr txBox="1"/>
            <p:nvPr/>
          </p:nvSpPr>
          <p:spPr>
            <a:xfrm>
              <a:off x="1125450" y="4116913"/>
              <a:ext cx="232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peekMax()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largest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34"/>
            <p:cNvSpPr txBox="1"/>
            <p:nvPr/>
          </p:nvSpPr>
          <p:spPr>
            <a:xfrm>
              <a:off x="1125450" y="4777413"/>
              <a:ext cx="23251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69" name="Google Shape;469;p34"/>
          <p:cNvSpPr txBox="1"/>
          <p:nvPr/>
        </p:nvSpPr>
        <p:spPr>
          <a:xfrm>
            <a:off x="640942" y="1822408"/>
            <a:ext cx="52584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Priority Queues are commonly used for sorting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a Queue is “First-In-First-Out” (FIFO) Priority Queues are “Most-Important-Out-First”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Items in Priority Queue must be comparable – </a:t>
            </a:r>
            <a:b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data structure will maintain some amount of internal sorting, in a sort of similar way to BSTs/AVLs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34"/>
          <p:cNvSpPr/>
          <p:nvPr/>
        </p:nvSpPr>
        <p:spPr>
          <a:xfrm rot="-3034684">
            <a:off x="5891399" y="1513933"/>
            <a:ext cx="1063869" cy="95856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4C32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 Implementation Runtimes</a:t>
            </a:r>
            <a:endParaRPr/>
          </a:p>
        </p:txBody>
      </p:sp>
      <p:grpSp>
        <p:nvGrpSpPr>
          <p:cNvPr id="671" name="Google Shape;671;p26"/>
          <p:cNvGrpSpPr/>
          <p:nvPr/>
        </p:nvGrpSpPr>
        <p:grpSpPr>
          <a:xfrm>
            <a:off x="1618711" y="3901019"/>
            <a:ext cx="692296" cy="678627"/>
            <a:chOff x="2659233" y="2267047"/>
            <a:chExt cx="692296" cy="678627"/>
          </a:xfrm>
        </p:grpSpPr>
        <p:sp>
          <p:nvSpPr>
            <p:cNvPr id="672" name="Google Shape;672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3" name="Google Shape;673;p26"/>
            <p:cNvSpPr txBox="1"/>
            <p:nvPr/>
          </p:nvSpPr>
          <p:spPr>
            <a:xfrm>
              <a:off x="2878192" y="2336866"/>
              <a:ext cx="3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/>
            </a:p>
          </p:txBody>
        </p:sp>
        <p:cxnSp>
          <p:nvCxnSpPr>
            <p:cNvPr id="674" name="Google Shape;674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5" name="Google Shape;675;p26"/>
            <p:cNvCxnSpPr>
              <a:endCxn id="67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6" name="Google Shape;676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7" name="Google Shape;677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8" name="Google Shape;678;p26"/>
          <p:cNvGrpSpPr/>
          <p:nvPr/>
        </p:nvGrpSpPr>
        <p:grpSpPr>
          <a:xfrm>
            <a:off x="2154037" y="1701305"/>
            <a:ext cx="678601" cy="678600"/>
            <a:chOff x="2476501" y="3333847"/>
            <a:chExt cx="678601" cy="678600"/>
          </a:xfrm>
        </p:grpSpPr>
        <p:sp>
          <p:nvSpPr>
            <p:cNvPr id="679" name="Google Shape;679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0" name="Google Shape;680;p26"/>
            <p:cNvSpPr txBox="1"/>
            <p:nvPr/>
          </p:nvSpPr>
          <p:spPr>
            <a:xfrm>
              <a:off x="2649743" y="3403666"/>
              <a:ext cx="33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</a:t>
              </a:r>
              <a:endParaRPr/>
            </a:p>
          </p:txBody>
        </p:sp>
        <p:cxnSp>
          <p:nvCxnSpPr>
            <p:cNvPr id="681" name="Google Shape;681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26"/>
            <p:cNvCxnSpPr>
              <a:endCxn id="67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3" name="Google Shape;683;p26"/>
          <p:cNvGrpSpPr/>
          <p:nvPr/>
        </p:nvGrpSpPr>
        <p:grpSpPr>
          <a:xfrm>
            <a:off x="1145295" y="2797399"/>
            <a:ext cx="678601" cy="678600"/>
            <a:chOff x="2476501" y="3333847"/>
            <a:chExt cx="678601" cy="678600"/>
          </a:xfrm>
        </p:grpSpPr>
        <p:sp>
          <p:nvSpPr>
            <p:cNvPr id="684" name="Google Shape;684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26"/>
            <p:cNvSpPr txBox="1"/>
            <p:nvPr/>
          </p:nvSpPr>
          <p:spPr>
            <a:xfrm>
              <a:off x="2649743" y="3403666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</a:t>
              </a:r>
              <a:endParaRPr/>
            </a:p>
          </p:txBody>
        </p:sp>
        <p:cxnSp>
          <p:nvCxnSpPr>
            <p:cNvPr id="686" name="Google Shape;686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26"/>
            <p:cNvCxnSpPr>
              <a:endCxn id="68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8" name="Google Shape;688;p26"/>
          <p:cNvGrpSpPr/>
          <p:nvPr/>
        </p:nvGrpSpPr>
        <p:grpSpPr>
          <a:xfrm>
            <a:off x="610037" y="3901019"/>
            <a:ext cx="692296" cy="678627"/>
            <a:chOff x="2659233" y="2267047"/>
            <a:chExt cx="692296" cy="678627"/>
          </a:xfrm>
        </p:grpSpPr>
        <p:sp>
          <p:nvSpPr>
            <p:cNvPr id="689" name="Google Shape;689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0" name="Google Shape;690;p26"/>
            <p:cNvSpPr txBox="1"/>
            <p:nvPr/>
          </p:nvSpPr>
          <p:spPr>
            <a:xfrm>
              <a:off x="2832475" y="2336866"/>
              <a:ext cx="34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/>
            </a:p>
          </p:txBody>
        </p:sp>
        <p:cxnSp>
          <p:nvCxnSpPr>
            <p:cNvPr id="691" name="Google Shape;691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2" name="Google Shape;692;p26"/>
            <p:cNvCxnSpPr>
              <a:endCxn id="68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95" name="Google Shape;695;p26"/>
          <p:cNvGrpSpPr/>
          <p:nvPr/>
        </p:nvGrpSpPr>
        <p:grpSpPr>
          <a:xfrm>
            <a:off x="3071202" y="2793112"/>
            <a:ext cx="678601" cy="678600"/>
            <a:chOff x="2476501" y="3333847"/>
            <a:chExt cx="678601" cy="678600"/>
          </a:xfrm>
        </p:grpSpPr>
        <p:sp>
          <p:nvSpPr>
            <p:cNvPr id="696" name="Google Shape;696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7" name="Google Shape;697;p26"/>
            <p:cNvSpPr txBox="1"/>
            <p:nvPr/>
          </p:nvSpPr>
          <p:spPr>
            <a:xfrm>
              <a:off x="2649743" y="3403666"/>
              <a:ext cx="32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</a:t>
              </a:r>
              <a:endParaRPr/>
            </a:p>
          </p:txBody>
        </p:sp>
        <p:cxnSp>
          <p:nvCxnSpPr>
            <p:cNvPr id="698" name="Google Shape;698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9" name="Google Shape;699;p26"/>
            <p:cNvCxnSpPr>
              <a:endCxn id="696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0" name="Google Shape;700;p26"/>
          <p:cNvGrpSpPr/>
          <p:nvPr/>
        </p:nvGrpSpPr>
        <p:grpSpPr>
          <a:xfrm>
            <a:off x="2535944" y="3896732"/>
            <a:ext cx="692296" cy="678627"/>
            <a:chOff x="2659233" y="2267047"/>
            <a:chExt cx="692296" cy="678627"/>
          </a:xfrm>
        </p:grpSpPr>
        <p:sp>
          <p:nvSpPr>
            <p:cNvPr id="701" name="Google Shape;701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2" name="Google Shape;702;p26"/>
            <p:cNvSpPr txBox="1"/>
            <p:nvPr/>
          </p:nvSpPr>
          <p:spPr>
            <a:xfrm>
              <a:off x="2832475" y="2336866"/>
              <a:ext cx="29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</a:t>
              </a:r>
              <a:endParaRPr/>
            </a:p>
          </p:txBody>
        </p:sp>
        <p:cxnSp>
          <p:nvCxnSpPr>
            <p:cNvPr id="703" name="Google Shape;703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4" name="Google Shape;704;p26"/>
            <p:cNvCxnSpPr>
              <a:endCxn id="70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5" name="Google Shape;705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6" name="Google Shape;706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707" name="Google Shape;707;p26"/>
          <p:cNvCxnSpPr>
            <a:endCxn id="684" idx="0"/>
          </p:cNvCxnSpPr>
          <p:nvPr/>
        </p:nvCxnSpPr>
        <p:spPr>
          <a:xfrm flipH="1">
            <a:off x="1484596" y="2299999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8" name="Google Shape;708;p26"/>
          <p:cNvCxnSpPr>
            <a:endCxn id="696" idx="0"/>
          </p:cNvCxnSpPr>
          <p:nvPr/>
        </p:nvCxnSpPr>
        <p:spPr>
          <a:xfrm>
            <a:off x="2669503" y="2304412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9" name="Google Shape;709;p26"/>
          <p:cNvCxnSpPr>
            <a:endCxn id="689" idx="0"/>
          </p:cNvCxnSpPr>
          <p:nvPr/>
        </p:nvCxnSpPr>
        <p:spPr>
          <a:xfrm flipH="1">
            <a:off x="949338" y="3392219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0" name="Google Shape;710;p26"/>
          <p:cNvCxnSpPr>
            <a:endCxn id="701" idx="0"/>
          </p:cNvCxnSpPr>
          <p:nvPr/>
        </p:nvCxnSpPr>
        <p:spPr>
          <a:xfrm flipH="1">
            <a:off x="2875245" y="3376232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1" name="Google Shape;711;p26"/>
          <p:cNvCxnSpPr>
            <a:endCxn id="672" idx="0"/>
          </p:cNvCxnSpPr>
          <p:nvPr/>
        </p:nvCxnSpPr>
        <p:spPr>
          <a:xfrm>
            <a:off x="1668812" y="3388019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712" name="Google Shape;712;p26"/>
          <p:cNvGraphicFramePr/>
          <p:nvPr/>
        </p:nvGraphicFramePr>
        <p:xfrm>
          <a:off x="417986" y="4970602"/>
          <a:ext cx="3781400" cy="8054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rgbClr val="4C3282"/>
                        </a:solidFill>
                      </a:endParaRPr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rgbClr val="4C3282"/>
                        </a:solidFill>
                      </a:endParaRPr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13" name="Google Shape;713;p26"/>
          <p:cNvCxnSpPr/>
          <p:nvPr/>
        </p:nvCxnSpPr>
        <p:spPr>
          <a:xfrm rot="10800000" flipH="1">
            <a:off x="3408111" y="3306226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14" name="Google Shape;714;p26"/>
          <p:cNvGraphicFramePr/>
          <p:nvPr>
            <p:extLst>
              <p:ext uri="{D42A27DB-BD31-4B8C-83A1-F6EECF244321}">
                <p14:modId xmlns:p14="http://schemas.microsoft.com/office/powerpoint/2010/main" val="3416079038"/>
              </p:ext>
            </p:extLst>
          </p:nvPr>
        </p:nvGraphicFramePr>
        <p:xfrm>
          <a:off x="4661673" y="3207387"/>
          <a:ext cx="6580989" cy="11173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983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69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2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724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 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97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Array-based heap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worst-case: 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Worst-case: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367A2-9C4A-EAAE-5077-3011D909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Heap vs. Binary Search Tree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D36881-36ED-F6CE-4862-457D2742C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874" y="1379062"/>
            <a:ext cx="8804974" cy="4881294"/>
          </a:xfrm>
        </p:spPr>
        <p:txBody>
          <a:bodyPr/>
          <a:lstStyle/>
          <a:p>
            <a:r>
              <a:rPr lang="en-GB" sz="2400" dirty="0"/>
              <a:t>Binary Heap: the </a:t>
            </a:r>
            <a:r>
              <a:rPr lang="en-US" altLang="zh-CN" sz="2400" dirty="0"/>
              <a:t>min</a:t>
            </a:r>
            <a:r>
              <a:rPr lang="en-GB" sz="2400" dirty="0"/>
              <a:t>-heap property</a:t>
            </a:r>
          </a:p>
          <a:p>
            <a:pPr lvl="1"/>
            <a:r>
              <a:rPr lang="en-GB" sz="2000" dirty="0"/>
              <a:t>Value of each node is less than or equal to the value of its parent, with the maximum-value element at the root.</a:t>
            </a:r>
          </a:p>
          <a:p>
            <a:pPr lvl="1"/>
            <a:r>
              <a:rPr lang="en-GB" sz="2000" dirty="0"/>
              <a:t>A heap is not a sorted data structure and can be regarded as partially ordered. </a:t>
            </a:r>
          </a:p>
          <a:p>
            <a:r>
              <a:rPr lang="en-GB" sz="2400" dirty="0"/>
              <a:t>BST: Ordered, or sorted, binary trees</a:t>
            </a:r>
          </a:p>
          <a:p>
            <a:pPr lvl="1"/>
            <a:r>
              <a:rPr lang="en-GB" sz="2000" dirty="0"/>
              <a:t>Items to the left of a given node are smaller.</a:t>
            </a:r>
          </a:p>
          <a:p>
            <a:pPr lvl="1"/>
            <a:r>
              <a:rPr lang="en-GB" sz="2000" dirty="0"/>
              <a:t>Items to the right of a given node are larger.</a:t>
            </a:r>
          </a:p>
          <a:p>
            <a:r>
              <a:rPr lang="en-GB" sz="2400" dirty="0"/>
              <a:t>Both structures offer O(log n) time complexity for certain operations, they are used in different scenarios.</a:t>
            </a:r>
          </a:p>
          <a:p>
            <a:pPr lvl="1"/>
            <a:r>
              <a:rPr lang="en-GB" sz="2000" dirty="0"/>
              <a:t>Heapsort is used for efficient sorting and simple priority queue implementations</a:t>
            </a:r>
          </a:p>
          <a:p>
            <a:pPr lvl="1"/>
            <a:r>
              <a:rPr lang="en-GB" sz="2000" dirty="0"/>
              <a:t>BST can also be used for sorting, by insertions followed by in-order traversal, with O(n log(n)) average-case complexity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34CDAD-7CA5-2637-98FC-D95520A608E8}"/>
              </a:ext>
            </a:extLst>
          </p:cNvPr>
          <p:cNvSpPr/>
          <p:nvPr/>
        </p:nvSpPr>
        <p:spPr>
          <a:xfrm>
            <a:off x="10270913" y="1301155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CA49FE9-E543-D66C-EEAD-2144A850FC17}"/>
              </a:ext>
            </a:extLst>
          </p:cNvPr>
          <p:cNvSpPr/>
          <p:nvPr/>
        </p:nvSpPr>
        <p:spPr>
          <a:xfrm>
            <a:off x="10774253" y="1822774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84E0B49-B892-9E76-318D-65E00187DAD6}"/>
              </a:ext>
            </a:extLst>
          </p:cNvPr>
          <p:cNvSpPr/>
          <p:nvPr/>
        </p:nvSpPr>
        <p:spPr>
          <a:xfrm>
            <a:off x="9760581" y="1822774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08B070F-6519-1C3D-BDF4-B665BD0EAEEF}"/>
              </a:ext>
            </a:extLst>
          </p:cNvPr>
          <p:cNvSpPr/>
          <p:nvPr/>
        </p:nvSpPr>
        <p:spPr>
          <a:xfrm>
            <a:off x="9399854" y="2352678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6F2A2DB-EC89-D732-BD81-743AC911D406}"/>
              </a:ext>
            </a:extLst>
          </p:cNvPr>
          <p:cNvSpPr/>
          <p:nvPr/>
        </p:nvSpPr>
        <p:spPr>
          <a:xfrm>
            <a:off x="10069576" y="2352678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C5F9E99-3187-2F42-6856-B453FF11C8E1}"/>
              </a:ext>
            </a:extLst>
          </p:cNvPr>
          <p:cNvSpPr/>
          <p:nvPr/>
        </p:nvSpPr>
        <p:spPr>
          <a:xfrm>
            <a:off x="10598083" y="2362414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55FB82E-D5F6-745A-1564-37257B0714D3}"/>
              </a:ext>
            </a:extLst>
          </p:cNvPr>
          <p:cNvCxnSpPr>
            <a:stCxn id="31" idx="7"/>
            <a:endCxn id="29" idx="3"/>
          </p:cNvCxnSpPr>
          <p:nvPr/>
        </p:nvCxnSpPr>
        <p:spPr>
          <a:xfrm flipV="1">
            <a:off x="10061320" y="1601894"/>
            <a:ext cx="261192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487B87D-B173-F1B8-6612-16BD905E9F48}"/>
              </a:ext>
            </a:extLst>
          </p:cNvPr>
          <p:cNvCxnSpPr>
            <a:cxnSpLocks/>
            <a:stCxn id="32" idx="0"/>
            <a:endCxn id="31" idx="3"/>
          </p:cNvCxnSpPr>
          <p:nvPr/>
        </p:nvCxnSpPr>
        <p:spPr>
          <a:xfrm flipV="1">
            <a:off x="9576023" y="2123513"/>
            <a:ext cx="236157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E357B7-B878-C42A-72B3-16A8874769DD}"/>
              </a:ext>
            </a:extLst>
          </p:cNvPr>
          <p:cNvCxnSpPr>
            <a:cxnSpLocks/>
            <a:stCxn id="30" idx="1"/>
            <a:endCxn id="29" idx="5"/>
          </p:cNvCxnSpPr>
          <p:nvPr/>
        </p:nvCxnSpPr>
        <p:spPr>
          <a:xfrm flipH="1" flipV="1">
            <a:off x="10571652" y="1601894"/>
            <a:ext cx="254200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50A590E-80EC-E69E-037E-B77B0205144B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0774252" y="2175112"/>
            <a:ext cx="99403" cy="187302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A1EB9FD-EBC0-5781-02A9-BE3A36F27FB4}"/>
              </a:ext>
            </a:extLst>
          </p:cNvPr>
          <p:cNvCxnSpPr>
            <a:cxnSpLocks/>
            <a:stCxn id="33" idx="0"/>
            <a:endCxn id="31" idx="5"/>
          </p:cNvCxnSpPr>
          <p:nvPr/>
        </p:nvCxnSpPr>
        <p:spPr>
          <a:xfrm flipH="1" flipV="1">
            <a:off x="10061320" y="2123513"/>
            <a:ext cx="184425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4110E9E-5311-531F-8DF0-D0530A7B6203}"/>
              </a:ext>
            </a:extLst>
          </p:cNvPr>
          <p:cNvSpPr/>
          <p:nvPr/>
        </p:nvSpPr>
        <p:spPr>
          <a:xfrm>
            <a:off x="10270913" y="3838763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B801F70-25D6-A965-CB66-A081153C9D5E}"/>
              </a:ext>
            </a:extLst>
          </p:cNvPr>
          <p:cNvSpPr/>
          <p:nvPr/>
        </p:nvSpPr>
        <p:spPr>
          <a:xfrm>
            <a:off x="10774252" y="4360382"/>
            <a:ext cx="385895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21F83F3-2B07-860E-4D3D-3047CF4B0F13}"/>
              </a:ext>
            </a:extLst>
          </p:cNvPr>
          <p:cNvSpPr/>
          <p:nvPr/>
        </p:nvSpPr>
        <p:spPr>
          <a:xfrm>
            <a:off x="9760581" y="4360382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B42944E-3A68-7A4E-51EE-EF46DAD89B4A}"/>
              </a:ext>
            </a:extLst>
          </p:cNvPr>
          <p:cNvSpPr/>
          <p:nvPr/>
        </p:nvSpPr>
        <p:spPr>
          <a:xfrm>
            <a:off x="9399854" y="4890286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B768D1-0585-3B9A-77D3-AA3196F06E21}"/>
              </a:ext>
            </a:extLst>
          </p:cNvPr>
          <p:cNvSpPr/>
          <p:nvPr/>
        </p:nvSpPr>
        <p:spPr>
          <a:xfrm>
            <a:off x="10069576" y="4890286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7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14B649-C702-A305-9FD5-ECC7E5B19502}"/>
              </a:ext>
            </a:extLst>
          </p:cNvPr>
          <p:cNvSpPr/>
          <p:nvPr/>
        </p:nvSpPr>
        <p:spPr>
          <a:xfrm>
            <a:off x="10598083" y="4900022"/>
            <a:ext cx="352338" cy="352338"/>
          </a:xfrm>
          <a:prstGeom prst="ellipse">
            <a:avLst/>
          </a:prstGeom>
          <a:solidFill>
            <a:sysClr val="window" lastClr="FFFFFF"/>
          </a:solidFill>
          <a:ln w="19050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66633F-C0A7-3F06-A4B6-3F7AA8D4EB4F}"/>
              </a:ext>
            </a:extLst>
          </p:cNvPr>
          <p:cNvCxnSpPr>
            <a:stCxn id="42" idx="7"/>
            <a:endCxn id="40" idx="3"/>
          </p:cNvCxnSpPr>
          <p:nvPr/>
        </p:nvCxnSpPr>
        <p:spPr>
          <a:xfrm flipV="1">
            <a:off x="10061320" y="4139502"/>
            <a:ext cx="261192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0BFC74-E6A2-0E5F-AF67-1094A55D07B9}"/>
              </a:ext>
            </a:extLst>
          </p:cNvPr>
          <p:cNvCxnSpPr>
            <a:cxnSpLocks/>
            <a:stCxn id="43" idx="0"/>
            <a:endCxn id="42" idx="3"/>
          </p:cNvCxnSpPr>
          <p:nvPr/>
        </p:nvCxnSpPr>
        <p:spPr>
          <a:xfrm flipV="1">
            <a:off x="9576023" y="4661121"/>
            <a:ext cx="236157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037310D-576F-3A06-BB3D-0EC103146E08}"/>
              </a:ext>
            </a:extLst>
          </p:cNvPr>
          <p:cNvCxnSpPr>
            <a:cxnSpLocks/>
            <a:stCxn id="41" idx="1"/>
            <a:endCxn id="40" idx="5"/>
          </p:cNvCxnSpPr>
          <p:nvPr/>
        </p:nvCxnSpPr>
        <p:spPr>
          <a:xfrm flipH="1" flipV="1">
            <a:off x="10571652" y="4139502"/>
            <a:ext cx="259113" cy="272479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C433422-D32B-1A71-9F35-ABAD67FBFDD9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10774252" y="4712720"/>
            <a:ext cx="176169" cy="187302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0629A74-F6A3-1283-BEEF-D4F11C62EAA6}"/>
              </a:ext>
            </a:extLst>
          </p:cNvPr>
          <p:cNvCxnSpPr>
            <a:cxnSpLocks/>
            <a:stCxn id="44" idx="0"/>
            <a:endCxn id="42" idx="5"/>
          </p:cNvCxnSpPr>
          <p:nvPr/>
        </p:nvCxnSpPr>
        <p:spPr>
          <a:xfrm flipH="1" flipV="1">
            <a:off x="10061320" y="4661121"/>
            <a:ext cx="184425" cy="229165"/>
          </a:xfrm>
          <a:prstGeom prst="line">
            <a:avLst/>
          </a:prstGeom>
          <a:noFill/>
          <a:ln w="25400" cap="flat" cmpd="sng" algn="ctr">
            <a:solidFill>
              <a:srgbClr val="C0504D"/>
            </a:solidFill>
            <a:prstDash val="solid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FAE9818-B81F-5F05-548E-27E58473D7EF}"/>
              </a:ext>
            </a:extLst>
          </p:cNvPr>
          <p:cNvSpPr txBox="1"/>
          <p:nvPr/>
        </p:nvSpPr>
        <p:spPr>
          <a:xfrm>
            <a:off x="9075421" y="2728225"/>
            <a:ext cx="26868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Binary Heap</a:t>
            </a:r>
          </a:p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In-order traversal does not give sorted list [6, 8, 2, 9, 5, 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D6C2A0-52F3-D458-BCE5-29953A6226C9}"/>
              </a:ext>
            </a:extLst>
          </p:cNvPr>
          <p:cNvSpPr txBox="1"/>
          <p:nvPr/>
        </p:nvSpPr>
        <p:spPr>
          <a:xfrm>
            <a:off x="9234755" y="5317283"/>
            <a:ext cx="25274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Binary Search Tree</a:t>
            </a:r>
          </a:p>
          <a:p>
            <a:pPr defTabSz="457200">
              <a:buClrTx/>
              <a:buFontTx/>
              <a:buNone/>
            </a:pPr>
            <a:r>
              <a:rPr lang="en-GB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In-order traversal gives sorted list [1, 5, 7, 8, 9, 10]</a:t>
            </a:r>
            <a:endParaRPr lang="en-SE" sz="18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5B45C8-84F1-40AE-72DF-CB3131F81840}"/>
              </a:ext>
            </a:extLst>
          </p:cNvPr>
          <p:cNvSpPr txBox="1"/>
          <p:nvPr/>
        </p:nvSpPr>
        <p:spPr>
          <a:xfrm>
            <a:off x="10762709" y="435402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10365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/>
          <p:nvPr/>
        </p:nvSpPr>
        <p:spPr>
          <a:xfrm>
            <a:off x="1870000" y="2710700"/>
            <a:ext cx="72576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Array Implementation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More Priority Queue Operations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 err="1"/>
              <a:t>BuildHeap</a:t>
            </a:r>
            <a:endParaRPr dirty="0"/>
          </a:p>
        </p:txBody>
      </p:sp>
      <p:sp>
        <p:nvSpPr>
          <p:cNvPr id="781" name="Google Shape;781;p32"/>
          <p:cNvSpPr txBox="1"/>
          <p:nvPr/>
        </p:nvSpPr>
        <p:spPr>
          <a:xfrm>
            <a:off x="575250" y="1580650"/>
            <a:ext cx="11014770" cy="327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BuildHeap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(elements 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e₁, 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…,  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eₙ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Given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elements, create a heap containing exactly those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elements.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Try 1: Just call insert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times.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calls, each with worst-case complexity O(log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), so overall worst-case complexity is O(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457200" lvl="6" indent="-368300"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Worst-case input: if we insert elements in decreasing order, every node will have to percolate all the way up to the root.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 we do better?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Can We Do Better?</a:t>
            </a:r>
            <a:endParaRPr/>
          </a:p>
        </p:txBody>
      </p:sp>
      <p:sp>
        <p:nvSpPr>
          <p:cNvPr id="799" name="Google Shape;799;p35"/>
          <p:cNvSpPr txBox="1"/>
          <p:nvPr/>
        </p:nvSpPr>
        <p:spPr>
          <a:xfrm>
            <a:off x="634775" y="1554100"/>
            <a:ext cx="98718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What’s causing the </a:t>
            </a:r>
            <a:r>
              <a:rPr lang="en-US" sz="24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add strategy to take so long?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Most nodes are near the bottom, and might need to percolate </a:t>
            </a:r>
            <a:r>
              <a:rPr lang="en-US" sz="24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 the way up</a:t>
            </a:r>
            <a:endParaRPr sz="2400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Idea 2: Dump everything in the array, and percolate things </a:t>
            </a:r>
            <a:r>
              <a:rPr lang="en-US" sz="24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down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until the heap invariant is satisfied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The bottom two levels of the tree have O(</a:t>
            </a:r>
            <a:r>
              <a:rPr lang="en-US" sz="24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) nodes, the top two have 3 nodes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Maybe we can make “most of the nodes” </a:t>
            </a:r>
            <a:r>
              <a:rPr lang="en-US" altLang="zh-CN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at the bottom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go only a constant distance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805" name="Google Shape;805;p36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806" name="Google Shape;806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7" name="Google Shape;807;p36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808" name="Google Shape;808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9" name="Google Shape;809;p36"/>
            <p:cNvCxnSpPr>
              <a:endCxn id="8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0" name="Google Shape;810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1" name="Google Shape;811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2" name="Google Shape;812;p36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813" name="Google Shape;813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4" name="Google Shape;814;p36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815" name="Google Shape;815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6" name="Google Shape;816;p36"/>
            <p:cNvCxnSpPr>
              <a:endCxn id="81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7" name="Google Shape;817;p36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818" name="Google Shape;818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36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820" name="Google Shape;820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1" name="Google Shape;821;p36"/>
            <p:cNvCxnSpPr>
              <a:endCxn id="81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22" name="Google Shape;822;p36"/>
          <p:cNvGrpSpPr/>
          <p:nvPr/>
        </p:nvGrpSpPr>
        <p:grpSpPr>
          <a:xfrm>
            <a:off x="5483467" y="3262826"/>
            <a:ext cx="678601" cy="678600"/>
            <a:chOff x="2476501" y="3333847"/>
            <a:chExt cx="678601" cy="678600"/>
          </a:xfrm>
        </p:grpSpPr>
        <p:sp>
          <p:nvSpPr>
            <p:cNvPr id="823" name="Google Shape;823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4" name="Google Shape;824;p36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825" name="Google Shape;825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6" name="Google Shape;826;p36"/>
            <p:cNvCxnSpPr>
              <a:endCxn id="82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27" name="Google Shape;827;p36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828" name="Google Shape;828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9" name="Google Shape;829;p36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830" name="Google Shape;830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1" name="Google Shape;831;p36"/>
            <p:cNvCxnSpPr>
              <a:endCxn id="828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3" name="Google Shape;833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4" name="Google Shape;834;p36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835" name="Google Shape;835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6" name="Google Shape;836;p36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837" name="Google Shape;837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36"/>
            <p:cNvCxnSpPr>
              <a:endCxn id="835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9" name="Google Shape;839;p36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840" name="Google Shape;840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36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842" name="Google Shape;842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3" name="Google Shape;843;p36"/>
            <p:cNvCxnSpPr>
              <a:endCxn id="840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4" name="Google Shape;844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5" name="Google Shape;845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46" name="Google Shape;846;p36"/>
          <p:cNvGrpSpPr/>
          <p:nvPr/>
        </p:nvGrpSpPr>
        <p:grpSpPr>
          <a:xfrm>
            <a:off x="7402899" y="3259951"/>
            <a:ext cx="678601" cy="678600"/>
            <a:chOff x="2476501" y="3333847"/>
            <a:chExt cx="678601" cy="678600"/>
          </a:xfrm>
        </p:grpSpPr>
        <p:sp>
          <p:nvSpPr>
            <p:cNvPr id="847" name="Google Shape;847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36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849" name="Google Shape;849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0" name="Google Shape;850;p36"/>
            <p:cNvCxnSpPr>
              <a:endCxn id="847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51" name="Google Shape;851;p36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852" name="Google Shape;852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36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854" name="Google Shape;854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5" name="Google Shape;855;p36"/>
            <p:cNvCxnSpPr>
              <a:endCxn id="85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6" name="Google Shape;856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7" name="Google Shape;857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58" name="Google Shape;858;p36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859" name="Google Shape;859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36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861" name="Google Shape;861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2" name="Google Shape;862;p36"/>
            <p:cNvCxnSpPr>
              <a:endCxn id="85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63" name="Google Shape;863;p36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864" name="Google Shape;864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36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866" name="Google Shape;866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7" name="Google Shape;867;p36"/>
            <p:cNvCxnSpPr>
              <a:endCxn id="864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8" name="Google Shape;868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9" name="Google Shape;869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70" name="Google Shape;870;p36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871" name="Google Shape;871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36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873" name="Google Shape;873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36"/>
            <p:cNvCxnSpPr>
              <a:endCxn id="87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5" name="Google Shape;875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6" name="Google Shape;876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77" name="Google Shape;877;p36"/>
          <p:cNvCxnSpPr>
            <a:endCxn id="818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8" name="Google Shape;878;p36"/>
          <p:cNvCxnSpPr>
            <a:endCxn id="835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9" name="Google Shape;879;p36"/>
          <p:cNvCxnSpPr>
            <a:endCxn id="823" idx="0"/>
          </p:cNvCxnSpPr>
          <p:nvPr/>
        </p:nvCxnSpPr>
        <p:spPr>
          <a:xfrm flipH="1">
            <a:off x="5822768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0" name="Google Shape;880;p36"/>
          <p:cNvCxnSpPr>
            <a:endCxn id="847" idx="0"/>
          </p:cNvCxnSpPr>
          <p:nvPr/>
        </p:nvCxnSpPr>
        <p:spPr>
          <a:xfrm>
            <a:off x="7001200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1" name="Google Shape;881;p36"/>
          <p:cNvCxnSpPr>
            <a:endCxn id="859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2" name="Google Shape;882;p36"/>
          <p:cNvCxnSpPr>
            <a:endCxn id="871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3" name="Google Shape;883;p36"/>
          <p:cNvCxnSpPr>
            <a:endCxn id="828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4" name="Google Shape;884;p36"/>
          <p:cNvCxnSpPr>
            <a:endCxn id="852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5" name="Google Shape;885;p36"/>
          <p:cNvCxnSpPr>
            <a:endCxn id="864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6" name="Google Shape;886;p36"/>
          <p:cNvCxnSpPr>
            <a:endCxn id="806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7" name="Google Shape;887;p36"/>
          <p:cNvCxnSpPr>
            <a:endCxn id="840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8" name="Google Shape;888;p36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89" name="Google Shape;889;p36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0" name="Google Shape;890;p36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891" name="Google Shape;891;p36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892" name="Google Shape;892;p36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893" name="Google Shape;893;p36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894" name="Google Shape;894;p36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895" name="Google Shape;895;p36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6" name="Google Shape;896;p36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897" name="Google Shape;897;p36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898" name="Google Shape;898;p36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899" name="Google Shape;899;p36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900" name="Google Shape;900;p36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901" name="Google Shape;901;p36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902" name="Google Shape;902;p36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903" name="Google Shape;903;p36"/>
          <p:cNvSpPr/>
          <p:nvPr/>
        </p:nvSpPr>
        <p:spPr>
          <a:xfrm rot="10800000">
            <a:off x="8688556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4" name="Google Shape;904;p36"/>
          <p:cNvSpPr txBox="1"/>
          <p:nvPr/>
        </p:nvSpPr>
        <p:spPr>
          <a:xfrm>
            <a:off x="630256" y="2239219"/>
            <a:ext cx="467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5" name="Google Shape;905;p36"/>
          <p:cNvSpPr txBox="1"/>
          <p:nvPr/>
        </p:nvSpPr>
        <p:spPr>
          <a:xfrm>
            <a:off x="630256" y="2239219"/>
            <a:ext cx="4672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6" name="Google Shape;906;p36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 rot="10800000">
            <a:off x="8083159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2" name="Google Shape;912;p36"/>
          <p:cNvSpPr/>
          <p:nvPr/>
        </p:nvSpPr>
        <p:spPr>
          <a:xfrm rot="10800000">
            <a:off x="7488080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3" name="Google Shape;913;p36"/>
          <p:cNvSpPr/>
          <p:nvPr/>
        </p:nvSpPr>
        <p:spPr>
          <a:xfrm rot="10800000">
            <a:off x="6920405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4" name="Google Shape;914;p36"/>
          <p:cNvSpPr/>
          <p:nvPr/>
        </p:nvSpPr>
        <p:spPr>
          <a:xfrm rot="10800000">
            <a:off x="6352718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0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0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920" name="Google Shape;920;p37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921" name="Google Shape;921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37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923" name="Google Shape;923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4" name="Google Shape;924;p37"/>
            <p:cNvCxnSpPr>
              <a:endCxn id="92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6" name="Google Shape;926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7" name="Google Shape;927;p37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928" name="Google Shape;928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37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930" name="Google Shape;930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37"/>
            <p:cNvCxnSpPr>
              <a:endCxn id="92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2" name="Google Shape;932;p37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933" name="Google Shape;933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37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935" name="Google Shape;935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6" name="Google Shape;936;p37"/>
            <p:cNvCxnSpPr>
              <a:endCxn id="93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7" name="Google Shape;937;p37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938" name="Google Shape;938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37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940" name="Google Shape;940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1" name="Google Shape;941;p37"/>
            <p:cNvCxnSpPr>
              <a:endCxn id="93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2" name="Google Shape;942;p37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943" name="Google Shape;943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37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945" name="Google Shape;945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6" name="Google Shape;946;p37"/>
            <p:cNvCxnSpPr>
              <a:endCxn id="943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7" name="Google Shape;947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9" name="Google Shape;949;p37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950" name="Google Shape;950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37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952" name="Google Shape;952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3" name="Google Shape;953;p37"/>
            <p:cNvCxnSpPr>
              <a:endCxn id="950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54" name="Google Shape;954;p37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955" name="Google Shape;955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37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957" name="Google Shape;957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8" name="Google Shape;958;p37"/>
            <p:cNvCxnSpPr>
              <a:endCxn id="955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9" name="Google Shape;959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0" name="Google Shape;960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1" name="Google Shape;961;p37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962" name="Google Shape;962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37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964" name="Google Shape;964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37"/>
            <p:cNvCxnSpPr>
              <a:endCxn id="962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6" name="Google Shape;966;p37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967" name="Google Shape;967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37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969" name="Google Shape;969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0" name="Google Shape;970;p37"/>
            <p:cNvCxnSpPr>
              <a:endCxn id="96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2" name="Google Shape;972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3" name="Google Shape;973;p37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974" name="Google Shape;974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37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976" name="Google Shape;976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7" name="Google Shape;977;p37"/>
            <p:cNvCxnSpPr>
              <a:endCxn id="97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8" name="Google Shape;978;p37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979" name="Google Shape;979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37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981" name="Google Shape;981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2" name="Google Shape;982;p37"/>
            <p:cNvCxnSpPr>
              <a:endCxn id="97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3" name="Google Shape;983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4" name="Google Shape;984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85" name="Google Shape;985;p37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986" name="Google Shape;986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37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988" name="Google Shape;988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9" name="Google Shape;989;p37"/>
            <p:cNvCxnSpPr>
              <a:endCxn id="98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0" name="Google Shape;990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1" name="Google Shape;991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92" name="Google Shape;992;p37"/>
          <p:cNvCxnSpPr>
            <a:endCxn id="933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3" name="Google Shape;993;p37"/>
          <p:cNvCxnSpPr>
            <a:endCxn id="950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4" name="Google Shape;994;p37"/>
          <p:cNvCxnSpPr>
            <a:endCxn id="938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5" name="Google Shape;995;p37"/>
          <p:cNvCxnSpPr>
            <a:endCxn id="962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6" name="Google Shape;996;p37"/>
          <p:cNvCxnSpPr>
            <a:endCxn id="974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7" name="Google Shape;997;p37"/>
          <p:cNvCxnSpPr>
            <a:endCxn id="986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8" name="Google Shape;998;p37"/>
          <p:cNvCxnSpPr>
            <a:endCxn id="943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9" name="Google Shape;999;p37"/>
          <p:cNvCxnSpPr>
            <a:endCxn id="967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0" name="Google Shape;1000;p37"/>
          <p:cNvCxnSpPr>
            <a:endCxn id="979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1" name="Google Shape;1001;p37"/>
          <p:cNvCxnSpPr>
            <a:endCxn id="921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2" name="Google Shape;1002;p37"/>
          <p:cNvCxnSpPr>
            <a:endCxn id="955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3" name="Google Shape;1003;p37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04" name="Google Shape;1004;p37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5" name="Google Shape;1005;p37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006" name="Google Shape;1006;p37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007" name="Google Shape;1007;p37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008" name="Google Shape;1008;p37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009" name="Google Shape;1009;p37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010" name="Google Shape;1010;p37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1" name="Google Shape;1011;p37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012" name="Google Shape;1012;p37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013" name="Google Shape;1013;p37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014" name="Google Shape;1014;p37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015" name="Google Shape;1015;p37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016" name="Google Shape;1016;p37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017" name="Google Shape;1017;p37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018" name="Google Shape;1018;p37"/>
          <p:cNvSpPr txBox="1"/>
          <p:nvPr/>
        </p:nvSpPr>
        <p:spPr>
          <a:xfrm>
            <a:off x="630256" y="2239219"/>
            <a:ext cx="4672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9" name="Google Shape;1019;p37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 rot="10800000">
            <a:off x="57131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5" name="Google Shape;1025;p37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 rot="10800000">
            <a:off x="51630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 rot="10800000">
            <a:off x="46129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9" name="Google Shape;1029;p37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30" name="Google Shape;1030;p37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031" name="Google Shape;1031;p37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 rot="10800000">
            <a:off x="39847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3" name="Google Shape;1033;p37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 rot="2700000">
            <a:off x="8095486" y="3951365"/>
            <a:ext cx="472630" cy="21382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1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1040" name="Google Shape;1040;p38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1041" name="Google Shape;1041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38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1043" name="Google Shape;1043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38"/>
            <p:cNvCxnSpPr>
              <a:endCxn id="104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5" name="Google Shape;1045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47" name="Google Shape;1047;p38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1048" name="Google Shape;1048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38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1050" name="Google Shape;1050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1" name="Google Shape;1051;p38"/>
            <p:cNvCxnSpPr>
              <a:endCxn id="104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2" name="Google Shape;1052;p38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1053" name="Google Shape;1053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38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1055" name="Google Shape;1055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6" name="Google Shape;1056;p38"/>
            <p:cNvCxnSpPr>
              <a:endCxn id="105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7" name="Google Shape;1057;p38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1058" name="Google Shape;1058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38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1060" name="Google Shape;1060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1" name="Google Shape;1061;p38"/>
            <p:cNvCxnSpPr>
              <a:endCxn id="105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62" name="Google Shape;1062;p38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1063" name="Google Shape;1063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38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1065" name="Google Shape;1065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38"/>
            <p:cNvCxnSpPr>
              <a:endCxn id="1063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7" name="Google Shape;1067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69" name="Google Shape;1069;p38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1070" name="Google Shape;1070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38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1072" name="Google Shape;1072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3" name="Google Shape;1073;p38"/>
            <p:cNvCxnSpPr>
              <a:endCxn id="1070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74" name="Google Shape;1074;p38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1075" name="Google Shape;1075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38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1077" name="Google Shape;1077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8" name="Google Shape;1078;p38"/>
            <p:cNvCxnSpPr>
              <a:endCxn id="1075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9" name="Google Shape;1079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0" name="Google Shape;1080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81" name="Google Shape;1081;p38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1082" name="Google Shape;1082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3" name="Google Shape;1083;p38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1084" name="Google Shape;1084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5" name="Google Shape;1085;p38"/>
            <p:cNvCxnSpPr>
              <a:endCxn id="1082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86" name="Google Shape;1086;p38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1087" name="Google Shape;1087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8" name="Google Shape;1088;p38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1089" name="Google Shape;1089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0" name="Google Shape;1090;p38"/>
            <p:cNvCxnSpPr>
              <a:endCxn id="108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1" name="Google Shape;1091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2" name="Google Shape;1092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3" name="Google Shape;1093;p38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1094" name="Google Shape;1094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38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1096" name="Google Shape;1096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7" name="Google Shape;1097;p38"/>
            <p:cNvCxnSpPr>
              <a:endCxn id="109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8" name="Google Shape;1098;p38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1099" name="Google Shape;1099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38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1101" name="Google Shape;1101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2" name="Google Shape;1102;p38"/>
            <p:cNvCxnSpPr>
              <a:endCxn id="109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3" name="Google Shape;1103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4" name="Google Shape;1104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5" name="Google Shape;1105;p38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1106" name="Google Shape;1106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38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1108" name="Google Shape;1108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9" name="Google Shape;1109;p38"/>
            <p:cNvCxnSpPr>
              <a:endCxn id="11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1" name="Google Shape;1111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12" name="Google Shape;1112;p38"/>
          <p:cNvCxnSpPr>
            <a:endCxn id="1053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3" name="Google Shape;1113;p38"/>
          <p:cNvCxnSpPr>
            <a:endCxn id="1070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4" name="Google Shape;1114;p38"/>
          <p:cNvCxnSpPr>
            <a:endCxn id="1058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5" name="Google Shape;1115;p38"/>
          <p:cNvCxnSpPr>
            <a:endCxn id="1082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6" name="Google Shape;1116;p38"/>
          <p:cNvCxnSpPr>
            <a:endCxn id="1094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7" name="Google Shape;1117;p38"/>
          <p:cNvCxnSpPr>
            <a:endCxn id="1106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8" name="Google Shape;1118;p38"/>
          <p:cNvCxnSpPr>
            <a:endCxn id="1063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9" name="Google Shape;1119;p38"/>
          <p:cNvCxnSpPr>
            <a:endCxn id="1087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0" name="Google Shape;1120;p38"/>
          <p:cNvCxnSpPr>
            <a:endCxn id="1099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1" name="Google Shape;1121;p38"/>
          <p:cNvCxnSpPr>
            <a:endCxn id="1041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2" name="Google Shape;1122;p38"/>
          <p:cNvCxnSpPr>
            <a:endCxn id="1075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3" name="Google Shape;1123;p38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24" name="Google Shape;1124;p38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5" name="Google Shape;1125;p38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126" name="Google Shape;1126;p38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127" name="Google Shape;1127;p38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128" name="Google Shape;1128;p38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129" name="Google Shape;1129;p38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130" name="Google Shape;1130;p38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1" name="Google Shape;1131;p38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132" name="Google Shape;1132;p38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133" name="Google Shape;1133;p38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134" name="Google Shape;1134;p38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135" name="Google Shape;1135;p38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136" name="Google Shape;1136;p38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137" name="Google Shape;1137;p38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138" name="Google Shape;1138;p38"/>
          <p:cNvSpPr txBox="1"/>
          <p:nvPr/>
        </p:nvSpPr>
        <p:spPr>
          <a:xfrm>
            <a:off x="630256" y="2239219"/>
            <a:ext cx="46725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 sz="18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2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9" name="Google Shape;1139;p38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40" name="Google Shape;1140;p38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41" name="Google Shape;1141;p38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8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rot="10800000">
            <a:off x="34208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1" name="Google Shape;1151;p38"/>
          <p:cNvSpPr txBox="1"/>
          <p:nvPr/>
        </p:nvSpPr>
        <p:spPr>
          <a:xfrm>
            <a:off x="9678626" y="33520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52" name="Google Shape;1152;p38"/>
          <p:cNvSpPr txBox="1"/>
          <p:nvPr/>
        </p:nvSpPr>
        <p:spPr>
          <a:xfrm>
            <a:off x="10500325" y="22392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3" name="Google Shape;1153;p38"/>
          <p:cNvSpPr txBox="1"/>
          <p:nvPr/>
        </p:nvSpPr>
        <p:spPr>
          <a:xfrm>
            <a:off x="9150201" y="44826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54" name="Google Shape;1154;p38"/>
          <p:cNvSpPr txBox="1"/>
          <p:nvPr/>
        </p:nvSpPr>
        <p:spPr>
          <a:xfrm>
            <a:off x="9621175" y="33520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5" name="Google Shape;1155;p38"/>
          <p:cNvSpPr/>
          <p:nvPr/>
        </p:nvSpPr>
        <p:spPr>
          <a:xfrm>
            <a:off x="10397425" y="21947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8"/>
          <p:cNvSpPr/>
          <p:nvPr/>
        </p:nvSpPr>
        <p:spPr>
          <a:xfrm rot="10800000">
            <a:off x="28441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7" name="Google Shape;1157;p38"/>
          <p:cNvSpPr txBox="1"/>
          <p:nvPr/>
        </p:nvSpPr>
        <p:spPr>
          <a:xfrm>
            <a:off x="65886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8" name="Google Shape;1158;p38"/>
          <p:cNvSpPr txBox="1"/>
          <p:nvPr/>
        </p:nvSpPr>
        <p:spPr>
          <a:xfrm>
            <a:off x="5601575" y="338535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9" name="Google Shape;1159;p38"/>
          <p:cNvSpPr txBox="1"/>
          <p:nvPr/>
        </p:nvSpPr>
        <p:spPr>
          <a:xfrm>
            <a:off x="5601575" y="33874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60" name="Google Shape;1160;p38"/>
          <p:cNvSpPr txBox="1"/>
          <p:nvPr/>
        </p:nvSpPr>
        <p:spPr>
          <a:xfrm>
            <a:off x="5086650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61" name="Google Shape;1161;p38"/>
          <p:cNvSpPr/>
          <p:nvPr/>
        </p:nvSpPr>
        <p:spPr>
          <a:xfrm>
            <a:off x="6485725" y="219047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8"/>
          <p:cNvSpPr/>
          <p:nvPr/>
        </p:nvSpPr>
        <p:spPr>
          <a:xfrm rot="-2394199">
            <a:off x="9797669" y="2735320"/>
            <a:ext cx="472802" cy="21383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8"/>
          <p:cNvSpPr/>
          <p:nvPr/>
        </p:nvSpPr>
        <p:spPr>
          <a:xfrm rot="-3358025">
            <a:off x="8934452" y="3953566"/>
            <a:ext cx="472779" cy="2136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8"/>
          <p:cNvSpPr/>
          <p:nvPr/>
        </p:nvSpPr>
        <p:spPr>
          <a:xfrm rot="-2186019">
            <a:off x="5833537" y="2727347"/>
            <a:ext cx="472814" cy="21366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8"/>
          <p:cNvSpPr/>
          <p:nvPr/>
        </p:nvSpPr>
        <p:spPr>
          <a:xfrm rot="-2700000">
            <a:off x="4959041" y="3952008"/>
            <a:ext cx="472630" cy="21382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1171" name="Google Shape;1171;p39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1172" name="Google Shape;1172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39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1174" name="Google Shape;1174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5" name="Google Shape;1175;p39"/>
            <p:cNvCxnSpPr>
              <a:endCxn id="117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6" name="Google Shape;1176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7" name="Google Shape;1177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78" name="Google Shape;1178;p39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1179" name="Google Shape;1179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39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1181" name="Google Shape;1181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2" name="Google Shape;1182;p39"/>
            <p:cNvCxnSpPr>
              <a:endCxn id="117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83" name="Google Shape;1183;p39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1184" name="Google Shape;1184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39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1186" name="Google Shape;1186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7" name="Google Shape;1187;p39"/>
            <p:cNvCxnSpPr>
              <a:endCxn id="118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88" name="Google Shape;1188;p39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1189" name="Google Shape;1189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39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1191" name="Google Shape;1191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2" name="Google Shape;1192;p39"/>
            <p:cNvCxnSpPr>
              <a:endCxn id="118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93" name="Google Shape;1193;p39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1194" name="Google Shape;1194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39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1196" name="Google Shape;1196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7" name="Google Shape;1197;p39"/>
            <p:cNvCxnSpPr>
              <a:endCxn id="1194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8" name="Google Shape;1198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9" name="Google Shape;1199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00" name="Google Shape;1200;p39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1201" name="Google Shape;1201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39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1203" name="Google Shape;1203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4" name="Google Shape;1204;p39"/>
            <p:cNvCxnSpPr>
              <a:endCxn id="1201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05" name="Google Shape;1205;p39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1206" name="Google Shape;1206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39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1208" name="Google Shape;1208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9" name="Google Shape;1209;p39"/>
            <p:cNvCxnSpPr>
              <a:endCxn id="12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0" name="Google Shape;1210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1" name="Google Shape;1211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12" name="Google Shape;1212;p39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1213" name="Google Shape;1213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39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1215" name="Google Shape;1215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6" name="Google Shape;1216;p39"/>
            <p:cNvCxnSpPr>
              <a:endCxn id="121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17" name="Google Shape;1217;p39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1218" name="Google Shape;1218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39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1220" name="Google Shape;1220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1" name="Google Shape;1221;p39"/>
            <p:cNvCxnSpPr>
              <a:endCxn id="1218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2" name="Google Shape;1222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3" name="Google Shape;1223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4" name="Google Shape;1224;p39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1225" name="Google Shape;1225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39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1227" name="Google Shape;1227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8" name="Google Shape;1228;p39"/>
            <p:cNvCxnSpPr>
              <a:endCxn id="1225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9" name="Google Shape;1229;p39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1230" name="Google Shape;1230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39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1232" name="Google Shape;1232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3" name="Google Shape;1233;p39"/>
            <p:cNvCxnSpPr>
              <a:endCxn id="1230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4" name="Google Shape;1234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5" name="Google Shape;1235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36" name="Google Shape;1236;p39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1237" name="Google Shape;1237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39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1239" name="Google Shape;1239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0" name="Google Shape;1240;p39"/>
            <p:cNvCxnSpPr>
              <a:endCxn id="123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1" name="Google Shape;1241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43" name="Google Shape;1243;p39"/>
          <p:cNvCxnSpPr>
            <a:endCxn id="1184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4" name="Google Shape;1244;p39"/>
          <p:cNvCxnSpPr>
            <a:endCxn id="1201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5" name="Google Shape;1245;p39"/>
          <p:cNvCxnSpPr>
            <a:endCxn id="1189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6" name="Google Shape;1246;p39"/>
          <p:cNvCxnSpPr>
            <a:endCxn id="1213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7" name="Google Shape;1247;p39"/>
          <p:cNvCxnSpPr>
            <a:endCxn id="1225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8" name="Google Shape;1248;p39"/>
          <p:cNvCxnSpPr>
            <a:endCxn id="1237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9" name="Google Shape;1249;p39"/>
          <p:cNvCxnSpPr>
            <a:endCxn id="1194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0" name="Google Shape;1250;p39"/>
          <p:cNvCxnSpPr>
            <a:endCxn id="1218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1" name="Google Shape;1251;p39"/>
          <p:cNvCxnSpPr>
            <a:endCxn id="1230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2" name="Google Shape;1252;p39"/>
          <p:cNvCxnSpPr>
            <a:endCxn id="1172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3" name="Google Shape;1253;p39"/>
          <p:cNvCxnSpPr>
            <a:endCxn id="1206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4" name="Google Shape;1254;p39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255" name="Google Shape;1255;p39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6" name="Google Shape;1256;p39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257" name="Google Shape;1257;p39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258" name="Google Shape;1258;p39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259" name="Google Shape;1259;p39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260" name="Google Shape;1260;p39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261" name="Google Shape;1261;p39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2" name="Google Shape;1262;p39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263" name="Google Shape;1263;p39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264" name="Google Shape;1264;p39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265" name="Google Shape;1265;p39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266" name="Google Shape;1266;p39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267" name="Google Shape;1267;p39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268" name="Google Shape;1268;p39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269" name="Google Shape;1269;p39"/>
          <p:cNvSpPr txBox="1"/>
          <p:nvPr/>
        </p:nvSpPr>
        <p:spPr>
          <a:xfrm>
            <a:off x="630256" y="2239219"/>
            <a:ext cx="4672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 sz="18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2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1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0" name="Google Shape;1270;p39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71" name="Google Shape;1271;p39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72" name="Google Shape;1272;p39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39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39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39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39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39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39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39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39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39"/>
          <p:cNvSpPr txBox="1"/>
          <p:nvPr/>
        </p:nvSpPr>
        <p:spPr>
          <a:xfrm>
            <a:off x="9678626" y="33520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2" name="Google Shape;1282;p39"/>
          <p:cNvSpPr txBox="1"/>
          <p:nvPr/>
        </p:nvSpPr>
        <p:spPr>
          <a:xfrm>
            <a:off x="10500325" y="22392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3" name="Google Shape;1283;p39"/>
          <p:cNvSpPr txBox="1"/>
          <p:nvPr/>
        </p:nvSpPr>
        <p:spPr>
          <a:xfrm>
            <a:off x="9150201" y="44826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4" name="Google Shape;1284;p39"/>
          <p:cNvSpPr txBox="1"/>
          <p:nvPr/>
        </p:nvSpPr>
        <p:spPr>
          <a:xfrm>
            <a:off x="9621175" y="33520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5" name="Google Shape;1285;p39"/>
          <p:cNvSpPr/>
          <p:nvPr/>
        </p:nvSpPr>
        <p:spPr>
          <a:xfrm>
            <a:off x="10397425" y="21947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9"/>
          <p:cNvSpPr txBox="1"/>
          <p:nvPr/>
        </p:nvSpPr>
        <p:spPr>
          <a:xfrm>
            <a:off x="65886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7" name="Google Shape;1287;p39"/>
          <p:cNvSpPr txBox="1"/>
          <p:nvPr/>
        </p:nvSpPr>
        <p:spPr>
          <a:xfrm>
            <a:off x="5601575" y="338535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8" name="Google Shape;1288;p39"/>
          <p:cNvSpPr txBox="1"/>
          <p:nvPr/>
        </p:nvSpPr>
        <p:spPr>
          <a:xfrm>
            <a:off x="5601575" y="33874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9" name="Google Shape;1289;p39"/>
          <p:cNvSpPr txBox="1"/>
          <p:nvPr/>
        </p:nvSpPr>
        <p:spPr>
          <a:xfrm>
            <a:off x="5086650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0" name="Google Shape;1290;p39"/>
          <p:cNvSpPr/>
          <p:nvPr/>
        </p:nvSpPr>
        <p:spPr>
          <a:xfrm>
            <a:off x="6485725" y="219047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9"/>
          <p:cNvSpPr/>
          <p:nvPr/>
        </p:nvSpPr>
        <p:spPr>
          <a:xfrm rot="10800000">
            <a:off x="2245793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2" name="Google Shape;1292;p39"/>
          <p:cNvSpPr/>
          <p:nvPr/>
        </p:nvSpPr>
        <p:spPr>
          <a:xfrm rot="1068169">
            <a:off x="9621123" y="1703699"/>
            <a:ext cx="472947" cy="21365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9"/>
          <p:cNvSpPr txBox="1"/>
          <p:nvPr/>
        </p:nvSpPr>
        <p:spPr>
          <a:xfrm>
            <a:off x="10540233" y="2239225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94" name="Google Shape;1294;p39"/>
          <p:cNvSpPr txBox="1"/>
          <p:nvPr/>
        </p:nvSpPr>
        <p:spPr>
          <a:xfrm>
            <a:off x="8576950" y="13911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5" name="Google Shape;1295;p39"/>
          <p:cNvSpPr/>
          <p:nvPr/>
        </p:nvSpPr>
        <p:spPr>
          <a:xfrm rot="-1928874">
            <a:off x="9724435" y="2780962"/>
            <a:ext cx="473026" cy="21366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39"/>
          <p:cNvSpPr txBox="1"/>
          <p:nvPr/>
        </p:nvSpPr>
        <p:spPr>
          <a:xfrm>
            <a:off x="105003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7" name="Google Shape;1297;p39"/>
          <p:cNvSpPr txBox="1"/>
          <p:nvPr/>
        </p:nvSpPr>
        <p:spPr>
          <a:xfrm>
            <a:off x="9665133" y="3352037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98" name="Google Shape;1298;p39"/>
          <p:cNvSpPr/>
          <p:nvPr/>
        </p:nvSpPr>
        <p:spPr>
          <a:xfrm rot="-2403685">
            <a:off x="8941561" y="4018813"/>
            <a:ext cx="473114" cy="21356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39"/>
          <p:cNvSpPr txBox="1"/>
          <p:nvPr/>
        </p:nvSpPr>
        <p:spPr>
          <a:xfrm>
            <a:off x="9132658" y="4482650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00" name="Google Shape;1300;p39"/>
          <p:cNvSpPr txBox="1"/>
          <p:nvPr/>
        </p:nvSpPr>
        <p:spPr>
          <a:xfrm>
            <a:off x="9607825" y="3352038"/>
            <a:ext cx="4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301" name="Google Shape;1301;p39"/>
          <p:cNvSpPr/>
          <p:nvPr/>
        </p:nvSpPr>
        <p:spPr>
          <a:xfrm>
            <a:off x="8474050" y="12722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GB" dirty="0"/>
              <a:t>Floyd’s </a:t>
            </a:r>
            <a:r>
              <a:rPr lang="en-GB" dirty="0" err="1"/>
              <a:t>buildHeap</a:t>
            </a:r>
            <a:r>
              <a:rPr lang="en-GB" dirty="0"/>
              <a:t> runs in O(n) time</a:t>
            </a:r>
            <a:endParaRPr dirty="0"/>
          </a:p>
        </p:txBody>
      </p:sp>
      <p:sp>
        <p:nvSpPr>
          <p:cNvPr id="1308" name="Google Shape;1308;p40"/>
          <p:cNvSpPr txBox="1"/>
          <p:nvPr/>
        </p:nvSpPr>
        <p:spPr>
          <a:xfrm>
            <a:off x="712950" y="1132025"/>
            <a:ext cx="10911600" cy="5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percolateDown</a:t>
            </a:r>
            <a:r>
              <a:rPr lang="en-US" sz="2500" dirty="0">
                <a:latin typeface="Quattrocento Sans"/>
                <a:ea typeface="Quattrocento Sans"/>
                <a:cs typeface="Quattrocento Sans"/>
                <a:sym typeface="Quattrocento Sans"/>
              </a:rPr>
              <a:t>() has worst case log(n) in general, but for most of these nodes, it has a much smaller worst case!</a:t>
            </a:r>
            <a:endParaRPr sz="25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n/2 nodes in the tree are leaves, have 0 levels to travel</a:t>
            </a:r>
            <a:endParaRPr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n/4 nodes have at most 1 level to travel</a:t>
            </a:r>
            <a:endParaRPr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n/8 nodes have at most 2 levels to travel</a:t>
            </a:r>
            <a:endParaRPr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 dirty="0" err="1">
                <a:latin typeface="Quattrocento Sans"/>
                <a:ea typeface="Quattrocento Sans"/>
                <a:cs typeface="Quattrocento Sans"/>
                <a:sym typeface="Quattrocento Sans"/>
              </a:rPr>
              <a:t>etc</a:t>
            </a:r>
            <a:r>
              <a:rPr lang="en-US" sz="2100" dirty="0">
                <a:latin typeface="Quattrocento Sans"/>
                <a:ea typeface="Quattrocento Sans"/>
                <a:cs typeface="Quattrocento Sans"/>
                <a:sym typeface="Quattrocento Sans"/>
              </a:rPr>
              <a:t>…</a:t>
            </a:r>
            <a:endParaRPr sz="21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Quattrocento Sans"/>
                <a:ea typeface="Quattrocento Sans"/>
                <a:cs typeface="Quattrocento Sans"/>
                <a:sym typeface="Quattrocento Sans"/>
              </a:rPr>
              <a:t>worst-case-work(n)   ≈   </a:t>
            </a:r>
            <a:endParaRPr sz="25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Intuition: Even though there </a:t>
            </a:r>
            <a:r>
              <a:rPr lang="en-US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are log(n) </a:t>
            </a:r>
            <a:r>
              <a:rPr lang="en-US" sz="25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levels, each level does a smaller and smaller amount of work. Even with infinite levels, as we sum smaller and smaller values (think 1/2ⁱ) we converge to a constant factor of n.</a:t>
            </a:r>
            <a:endParaRPr sz="25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9" name="Google Shape;1309;p40"/>
          <p:cNvSpPr/>
          <p:nvPr/>
        </p:nvSpPr>
        <p:spPr>
          <a:xfrm rot="5400000">
            <a:off x="4447713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0" name="Google Shape;1310;p40"/>
          <p:cNvSpPr/>
          <p:nvPr/>
        </p:nvSpPr>
        <p:spPr>
          <a:xfrm rot="5400000">
            <a:off x="5605785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1" name="Google Shape;1311;p40"/>
          <p:cNvSpPr/>
          <p:nvPr/>
        </p:nvSpPr>
        <p:spPr>
          <a:xfrm rot="5400000">
            <a:off x="6763831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2" name="Google Shape;1312;p40"/>
          <p:cNvSpPr txBox="1"/>
          <p:nvPr/>
        </p:nvSpPr>
        <p:spPr>
          <a:xfrm>
            <a:off x="6066867" y="4573231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3" name="Google Shape;1313;p40"/>
          <p:cNvSpPr txBox="1"/>
          <p:nvPr/>
        </p:nvSpPr>
        <p:spPr>
          <a:xfrm>
            <a:off x="4908821" y="4573231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4" name="Google Shape;1314;p40"/>
          <p:cNvSpPr txBox="1"/>
          <p:nvPr/>
        </p:nvSpPr>
        <p:spPr>
          <a:xfrm>
            <a:off x="3954977" y="4443610"/>
            <a:ext cx="109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much of the work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5" name="Google Shape;1315;p40"/>
          <p:cNvSpPr txBox="1"/>
          <p:nvPr/>
        </p:nvSpPr>
        <p:spPr>
          <a:xfrm>
            <a:off x="5194902" y="4443610"/>
            <a:ext cx="93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little less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6" name="Google Shape;1316;p40"/>
          <p:cNvSpPr txBox="1"/>
          <p:nvPr/>
        </p:nvSpPr>
        <p:spPr>
          <a:xfrm>
            <a:off x="6412131" y="4443610"/>
            <a:ext cx="93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little less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7" name="Google Shape;1317;p40"/>
          <p:cNvSpPr/>
          <p:nvPr/>
        </p:nvSpPr>
        <p:spPr>
          <a:xfrm rot="5400000">
            <a:off x="8612820" y="3564910"/>
            <a:ext cx="109500" cy="13431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8" name="Google Shape;1318;p40"/>
          <p:cNvSpPr txBox="1"/>
          <p:nvPr/>
        </p:nvSpPr>
        <p:spPr>
          <a:xfrm>
            <a:off x="8094678" y="4460484"/>
            <a:ext cx="109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barely anything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19" name="Google Shape;1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125" y="3530141"/>
            <a:ext cx="5652601" cy="626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Priority Queues: Take I</a:t>
            </a:r>
            <a:endParaRPr/>
          </a:p>
        </p:txBody>
      </p:sp>
      <p:graphicFrame>
        <p:nvGraphicFramePr>
          <p:cNvPr id="484" name="Google Shape;484;p36"/>
          <p:cNvGraphicFramePr/>
          <p:nvPr>
            <p:extLst>
              <p:ext uri="{D42A27DB-BD31-4B8C-83A1-F6EECF244321}">
                <p14:modId xmlns:p14="http://schemas.microsoft.com/office/powerpoint/2010/main" val="2586299749"/>
              </p:ext>
            </p:extLst>
          </p:nvPr>
        </p:nvGraphicFramePr>
        <p:xfrm>
          <a:off x="1062180" y="2259213"/>
          <a:ext cx="8827200" cy="2493925"/>
        </p:xfrm>
        <a:graphic>
          <a:graphicData uri="http://schemas.openxmlformats.org/drawingml/2006/table">
            <a:tbl>
              <a:tblPr firstRow="1" bandRow="1">
                <a:noFill/>
                <a:tableStyleId>{2A34A9A3-C17E-47E0-A1CB-5D3098D547E0}</a:tableStyleId>
              </a:tblPr>
              <a:tblGrid>
                <a:gridCol w="22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Unsorted Array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Linked List (sorted)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AVL Tree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5" name="Google Shape;485;p36"/>
          <p:cNvSpPr txBox="1"/>
          <p:nvPr/>
        </p:nvSpPr>
        <p:spPr>
          <a:xfrm>
            <a:off x="575239" y="1343608"/>
            <a:ext cx="10910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Maybe we already know how to implement a priority queue. 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long would </a:t>
            </a:r>
            <a:r>
              <a:rPr lang="en-US" sz="24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removeMin</a:t>
            </a:r>
            <a:r>
              <a:rPr lang="en-US" sz="24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peek take with these data structures?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586199" y="5513292"/>
            <a:ext cx="1088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Array implementations, assume you do not need to resize.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Other than this assumption, do </a:t>
            </a:r>
            <a:r>
              <a:rPr lang="en-US" sz="2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analysis.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Quattrocento Sans"/>
              <a:buNone/>
            </a:pPr>
            <a:r>
              <a:rPr lang="en-US" sz="3600" i="1">
                <a:solidFill>
                  <a:schemeClr val="accent2"/>
                </a:solidFill>
              </a:rPr>
              <a:t>Optional Slide  </a:t>
            </a:r>
            <a:r>
              <a:rPr lang="en-US"/>
              <a:t>Floyd’s buildHeap Summation</a:t>
            </a:r>
            <a:endParaRPr/>
          </a:p>
        </p:txBody>
      </p:sp>
      <p:sp>
        <p:nvSpPr>
          <p:cNvPr id="1325" name="Google Shape;1325;p41"/>
          <p:cNvSpPr txBox="1">
            <a:spLocks noGrp="1"/>
          </p:cNvSpPr>
          <p:nvPr>
            <p:ph type="body" idx="1"/>
          </p:nvPr>
        </p:nvSpPr>
        <p:spPr>
          <a:xfrm>
            <a:off x="382734" y="1439572"/>
            <a:ext cx="11187300" cy="429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39" t="-589"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326" name="Google Shape;1326;p41"/>
          <p:cNvSpPr/>
          <p:nvPr/>
        </p:nvSpPr>
        <p:spPr>
          <a:xfrm>
            <a:off x="1165464" y="3120932"/>
            <a:ext cx="2135700" cy="878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92843" r="-8879" b="-1471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7" name="Google Shape;1327;p41"/>
          <p:cNvSpPr/>
          <p:nvPr/>
        </p:nvSpPr>
        <p:spPr>
          <a:xfrm>
            <a:off x="554228" y="5296421"/>
            <a:ext cx="2495400" cy="1065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64694" b="-1164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8" name="Google Shape;1328;p41"/>
          <p:cNvSpPr/>
          <p:nvPr/>
        </p:nvSpPr>
        <p:spPr>
          <a:xfrm>
            <a:off x="3031087" y="5256550"/>
            <a:ext cx="4205100" cy="84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98526" b="-1514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9" name="Google Shape;1329;p41"/>
          <p:cNvSpPr txBox="1"/>
          <p:nvPr/>
        </p:nvSpPr>
        <p:spPr>
          <a:xfrm>
            <a:off x="4018371" y="4833796"/>
            <a:ext cx="254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Infinite geometric series</a:t>
            </a:r>
            <a:endParaRPr/>
          </a:p>
        </p:txBody>
      </p:sp>
      <p:sp>
        <p:nvSpPr>
          <p:cNvPr id="1330" name="Google Shape;1330;p41"/>
          <p:cNvSpPr/>
          <p:nvPr/>
        </p:nvSpPr>
        <p:spPr>
          <a:xfrm>
            <a:off x="7384248" y="5155291"/>
            <a:ext cx="4302600" cy="884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90135" b="-14505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31" name="Google Shape;1331;p41"/>
          <p:cNvSpPr/>
          <p:nvPr/>
        </p:nvSpPr>
        <p:spPr>
          <a:xfrm>
            <a:off x="3621675" y="2355500"/>
            <a:ext cx="317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find a pattern -&gt; powers of 2</a:t>
            </a:r>
            <a:endParaRPr/>
          </a:p>
        </p:txBody>
      </p:sp>
      <p:sp>
        <p:nvSpPr>
          <p:cNvPr id="1332" name="Google Shape;1332;p41"/>
          <p:cNvSpPr/>
          <p:nvPr/>
        </p:nvSpPr>
        <p:spPr>
          <a:xfrm>
            <a:off x="6670354" y="2271389"/>
            <a:ext cx="3956100" cy="5070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959" b="-48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33" name="Google Shape;1333;p41"/>
          <p:cNvSpPr/>
          <p:nvPr/>
        </p:nvSpPr>
        <p:spPr>
          <a:xfrm>
            <a:off x="3409327" y="3404715"/>
            <a:ext cx="37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 = upper limit should give last term</a:t>
            </a:r>
            <a:endParaRPr/>
          </a:p>
        </p:txBody>
      </p:sp>
      <p:sp>
        <p:nvSpPr>
          <p:cNvPr id="1334" name="Google Shape;1334;p41"/>
          <p:cNvSpPr txBox="1"/>
          <p:nvPr/>
        </p:nvSpPr>
        <p:spPr>
          <a:xfrm>
            <a:off x="4111132" y="6262878"/>
            <a:ext cx="373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Floyd’s buildHeap runs in O(n) time!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5" name="Google Shape;1335;p41"/>
          <p:cNvSpPr/>
          <p:nvPr/>
        </p:nvSpPr>
        <p:spPr>
          <a:xfrm>
            <a:off x="10527375" y="2329450"/>
            <a:ext cx="138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Summation!</a:t>
            </a:r>
            <a:endParaRPr/>
          </a:p>
        </p:txBody>
      </p:sp>
      <p:sp>
        <p:nvSpPr>
          <p:cNvPr id="1336" name="Google Shape;1336;p41"/>
          <p:cNvSpPr txBox="1"/>
          <p:nvPr/>
        </p:nvSpPr>
        <p:spPr>
          <a:xfrm>
            <a:off x="684824" y="4067588"/>
            <a:ext cx="1088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don’t have a summation for this! Let’s make it look more like a summation we do know.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9994-6662-6B17-EFB9-6EEC7223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9A28AC-EBB2-76D8-2B23-00ABB761D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56" y="1019635"/>
            <a:ext cx="10660965" cy="5795390"/>
          </a:xfrm>
        </p:spPr>
        <p:txBody>
          <a:bodyPr/>
          <a:lstStyle/>
          <a:p>
            <a:r>
              <a:rPr lang="en-GB" sz="2000" dirty="0"/>
              <a:t>What Is a Binary Heap? By Spanning Tree</a:t>
            </a:r>
          </a:p>
          <a:p>
            <a:pPr lvl="1"/>
            <a:r>
              <a:rPr lang="en-GB" sz="1800" dirty="0">
                <a:hlinkClick r:id="rId3"/>
              </a:rPr>
              <a:t>https://www.youtube.com/watch?v=AE5I0xACpZs</a:t>
            </a:r>
            <a:r>
              <a:rPr lang="en-GB" sz="1800" dirty="0"/>
              <a:t> </a:t>
            </a:r>
          </a:p>
          <a:p>
            <a:r>
              <a:rPr lang="en-GB" sz="2000" dirty="0"/>
              <a:t>Can we represent a tree with an array? - Inside code</a:t>
            </a:r>
          </a:p>
          <a:p>
            <a:pPr lvl="1"/>
            <a:r>
              <a:rPr lang="en-GB" sz="1800" dirty="0">
                <a:hlinkClick r:id="rId4"/>
              </a:rPr>
              <a:t>https://www.youtube.com/watch?v=EitnYxinKkw</a:t>
            </a:r>
            <a:endParaRPr lang="en-GB" sz="1800" dirty="0"/>
          </a:p>
          <a:p>
            <a:r>
              <a:rPr lang="en-GB" sz="2000" dirty="0"/>
              <a:t>Min Heap Animations | Data Structure | Visual How</a:t>
            </a:r>
          </a:p>
          <a:p>
            <a:pPr lvl="1"/>
            <a:r>
              <a:rPr lang="en-GB" sz="1800" dirty="0">
                <a:hlinkClick r:id="rId5"/>
              </a:rPr>
              <a:t>https://www.youtube.com/watch?v=AFPzC2RJOMk</a:t>
            </a:r>
            <a:endParaRPr lang="en-GB" sz="1800" dirty="0"/>
          </a:p>
          <a:p>
            <a:pPr lvl="1"/>
            <a:r>
              <a:rPr lang="en-GB" sz="1800" dirty="0">
                <a:hlinkClick r:id="rId6"/>
              </a:rPr>
              <a:t>https://www.youtube.com/@visualhow/videos</a:t>
            </a:r>
            <a:r>
              <a:rPr lang="en-GB" sz="1800" dirty="0"/>
              <a:t> </a:t>
            </a:r>
          </a:p>
          <a:p>
            <a:r>
              <a:rPr lang="en-GB" sz="2000" dirty="0"/>
              <a:t>Heaps // Michael Sambol</a:t>
            </a:r>
          </a:p>
          <a:p>
            <a:pPr lvl="1"/>
            <a:r>
              <a:rPr lang="en-GB" sz="1800" dirty="0">
                <a:latin typeface="Times New Roman"/>
                <a:cs typeface="Times New Roman"/>
                <a:hlinkClick r:id="rId7"/>
              </a:rPr>
              <a:t>https://www.youtube.com/playlist?list=PL9xmBV_5YoZNsyqgPW-DNwUeT8F8uhWc6</a:t>
            </a:r>
            <a:r>
              <a:rPr lang="en-GB" sz="1800" dirty="0">
                <a:latin typeface="Times New Roman"/>
                <a:cs typeface="Times New Roman"/>
              </a:rPr>
              <a:t> </a:t>
            </a:r>
          </a:p>
          <a:p>
            <a:r>
              <a:rPr lang="en-GB" sz="2000" dirty="0">
                <a:latin typeface="Times New Roman"/>
                <a:cs typeface="Times New Roman"/>
              </a:rPr>
              <a:t>Binary Min/Max Heap</a:t>
            </a:r>
          </a:p>
          <a:p>
            <a:pPr lvl="1"/>
            <a:r>
              <a:rPr lang="en-GB" sz="1800" dirty="0">
                <a:latin typeface="Times New Roman"/>
                <a:cs typeface="Times New Roman"/>
                <a:hlinkClick r:id="rId8"/>
              </a:rPr>
              <a:t>https://www.youtube.com/playlist?list=PLvTjg4siRgU197GA1yFNRWUgsPZnvjuyL</a:t>
            </a:r>
            <a:r>
              <a:rPr lang="en-GB" sz="1800" dirty="0">
                <a:latin typeface="Times New Roman"/>
                <a:cs typeface="Times New Roman"/>
              </a:rPr>
              <a:t> </a:t>
            </a:r>
          </a:p>
          <a:p>
            <a:r>
              <a:rPr lang="en-GB" sz="2000" dirty="0"/>
              <a:t>HEAP SORT | Sorting Algorithms | DSA | </a:t>
            </a:r>
            <a:r>
              <a:rPr lang="en-GB" sz="2000" dirty="0" err="1"/>
              <a:t>GeeksforGeeks</a:t>
            </a:r>
            <a:endParaRPr lang="en-GB" sz="2000" dirty="0"/>
          </a:p>
          <a:p>
            <a:pPr lvl="1"/>
            <a:r>
              <a:rPr lang="en-GB" sz="1800" dirty="0">
                <a:hlinkClick r:id="rId9"/>
              </a:rPr>
              <a:t>https://www.youtube.com/watch?v=MtQL_ll5KhQ</a:t>
            </a:r>
            <a:endParaRPr lang="en-GB" sz="1800" dirty="0"/>
          </a:p>
          <a:p>
            <a:r>
              <a:rPr lang="en-GB" sz="2000" dirty="0"/>
              <a:t>2.6.3 Heap - Heap Sort - </a:t>
            </a:r>
            <a:r>
              <a:rPr lang="en-GB" sz="2000" dirty="0" err="1"/>
              <a:t>Heapify</a:t>
            </a:r>
            <a:r>
              <a:rPr lang="en-GB" sz="2000" dirty="0"/>
              <a:t> - Priority Queues (recommended)</a:t>
            </a:r>
          </a:p>
          <a:p>
            <a:pPr lvl="1"/>
            <a:r>
              <a:rPr lang="en-GB" sz="1800" dirty="0">
                <a:hlinkClick r:id="rId10"/>
              </a:rPr>
              <a:t>https://www.youtube.com/watch?v=HqPJF2L5h9U&amp;list=PLDN4rrl48XKpZkf03iYFl-O29szjTrs_O&amp;index=32</a:t>
            </a:r>
            <a:endParaRPr lang="en-SE" sz="1800" dirty="0"/>
          </a:p>
        </p:txBody>
      </p:sp>
    </p:spTree>
    <p:extLst>
      <p:ext uri="{BB962C8B-B14F-4D97-AF65-F5344CB8AC3E}">
        <p14:creationId xmlns:p14="http://schemas.microsoft.com/office/powerpoint/2010/main" val="3821804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AADD-0956-168E-7AB8-EE6B01D5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Full-Length Lectures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A34E5-E9D6-EC9E-646B-0672A3EBB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2357526"/>
          </a:xfrm>
        </p:spPr>
        <p:txBody>
          <a:bodyPr/>
          <a:lstStyle/>
          <a:p>
            <a:r>
              <a:rPr lang="en-GB" dirty="0"/>
              <a:t>[CSE 373 WI24] Lecture 11: Intro to Heaps</a:t>
            </a:r>
          </a:p>
          <a:p>
            <a:pPr lvl="1"/>
            <a:r>
              <a:rPr lang="en-GB" dirty="0">
                <a:hlinkClick r:id="rId2"/>
              </a:rPr>
              <a:t>https://www.youtube.com/watch?v=oRzWGbkKXFE&amp;list=PLEcoVsAaONjd5n69K84sSmAuvTrTQT_Nl&amp;index=10</a:t>
            </a:r>
            <a:endParaRPr lang="en-GB" dirty="0"/>
          </a:p>
          <a:p>
            <a:r>
              <a:rPr lang="en-GB" dirty="0"/>
              <a:t>[CSE 373 WI24] Lecture 12: Heap Implementation</a:t>
            </a:r>
          </a:p>
          <a:p>
            <a:pPr lvl="1"/>
            <a:r>
              <a:rPr lang="en-GB" dirty="0">
                <a:hlinkClick r:id="rId3"/>
              </a:rPr>
              <a:t>https://www.youtube.com/watch?v=rYBFS2YpWNw&amp;list=PLEcoVsAaONjd5n69K84sSmAuvTrTQT_Nl&amp;index=11</a:t>
            </a:r>
            <a:r>
              <a:rPr lang="en-GB" dirty="0"/>
              <a:t>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1230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Priority Queues: Take I</a:t>
            </a:r>
            <a:endParaRPr/>
          </a:p>
        </p:txBody>
      </p:sp>
      <p:graphicFrame>
        <p:nvGraphicFramePr>
          <p:cNvPr id="492" name="Google Shape;492;p37"/>
          <p:cNvGraphicFramePr/>
          <p:nvPr/>
        </p:nvGraphicFramePr>
        <p:xfrm>
          <a:off x="1062180" y="2259213"/>
          <a:ext cx="8827200" cy="2493925"/>
        </p:xfrm>
        <a:graphic>
          <a:graphicData uri="http://schemas.openxmlformats.org/drawingml/2006/table">
            <a:tbl>
              <a:tblPr firstRow="1" bandRow="1">
                <a:noFill/>
                <a:tableStyleId>{2A34A9A3-C17E-47E0-A1CB-5D3098D547E0}</a:tableStyleId>
              </a:tblPr>
              <a:tblGrid>
                <a:gridCol w="22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Unsorted Array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strike="sngStrik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Linked List (sorted)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AVL Tree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O(log n)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strike="sngStrike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3" name="Google Shape;493;p37"/>
          <p:cNvSpPr txBox="1"/>
          <p:nvPr/>
        </p:nvSpPr>
        <p:spPr>
          <a:xfrm>
            <a:off x="575239" y="1343608"/>
            <a:ext cx="109107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Maybe we already know how to implement a priority queue.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long would removeMin and peek take with these data structures?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4" name="Google Shape;494;p37"/>
          <p:cNvSpPr txBox="1"/>
          <p:nvPr/>
        </p:nvSpPr>
        <p:spPr>
          <a:xfrm>
            <a:off x="586189" y="5204753"/>
            <a:ext cx="1088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 field to keep track of the min. </a:t>
            </a:r>
            <a:b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Update on every insert or remove.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5475796" y="5127812"/>
            <a:ext cx="62867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AVL Trees are our baseline – let’s look at what computer scientists came up with as an alternative, analyze that, and then come back to AVL Tree as an option later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/>
        </p:nvSpPr>
        <p:spPr>
          <a:xfrm>
            <a:off x="1870000" y="267125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ADT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Heaps</a:t>
            </a:r>
            <a:endParaRPr dirty="0"/>
          </a:p>
        </p:txBody>
      </p:sp>
      <p:sp>
        <p:nvSpPr>
          <p:cNvPr id="506" name="Google Shape;506;p39"/>
          <p:cNvSpPr txBox="1">
            <a:spLocks noGrp="1"/>
          </p:cNvSpPr>
          <p:nvPr>
            <p:ph type="body" idx="1"/>
          </p:nvPr>
        </p:nvSpPr>
        <p:spPr>
          <a:xfrm>
            <a:off x="730900" y="1278175"/>
            <a:ext cx="10193100" cy="189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In a BST, we organized the data to find </a:t>
            </a:r>
            <a:r>
              <a:rPr lang="en-US" dirty="0">
                <a:solidFill>
                  <a:srgbClr val="FF0000"/>
                </a:solidFill>
              </a:rPr>
              <a:t>anything</a:t>
            </a:r>
            <a:r>
              <a:rPr lang="en-US" dirty="0"/>
              <a:t> quickly. (go left or right to find a value deeper in the tree)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Now we just want to find the </a:t>
            </a:r>
            <a:r>
              <a:rPr lang="en-US" dirty="0">
                <a:solidFill>
                  <a:srgbClr val="FF0000"/>
                </a:solidFill>
              </a:rPr>
              <a:t>smallest</a:t>
            </a:r>
            <a:r>
              <a:rPr lang="en-US" dirty="0"/>
              <a:t> item fast, so let’s write a different invariant:</a:t>
            </a:r>
            <a:endParaRPr dirty="0"/>
          </a:p>
        </p:txBody>
      </p:sp>
      <p:sp>
        <p:nvSpPr>
          <p:cNvPr id="507" name="Google Shape;507;p39"/>
          <p:cNvSpPr/>
          <p:nvPr/>
        </p:nvSpPr>
        <p:spPr>
          <a:xfrm>
            <a:off x="730898" y="3678175"/>
            <a:ext cx="8698500" cy="9408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</a:t>
            </a: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Every node is less than or equal to both of its children.</a:t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8083875" y="5423325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9" name="Google Shape;509;p39"/>
          <p:cNvCxnSpPr>
            <a:endCxn id="508" idx="7"/>
          </p:cNvCxnSpPr>
          <p:nvPr/>
        </p:nvCxnSpPr>
        <p:spPr>
          <a:xfrm flipH="1">
            <a:off x="8451586" y="5175614"/>
            <a:ext cx="193800" cy="3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13" name="Google Shape;513;p39"/>
          <p:cNvSpPr/>
          <p:nvPr/>
        </p:nvSpPr>
        <p:spPr>
          <a:xfrm>
            <a:off x="7584825" y="6058875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14" name="Google Shape;514;p39"/>
          <p:cNvCxnSpPr>
            <a:stCxn id="508" idx="3"/>
            <a:endCxn id="513" idx="7"/>
          </p:cNvCxnSpPr>
          <p:nvPr/>
        </p:nvCxnSpPr>
        <p:spPr>
          <a:xfrm flipH="1">
            <a:off x="7952564" y="5791036"/>
            <a:ext cx="194400" cy="3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17" name="Google Shape;517;p39"/>
          <p:cNvCxnSpPr>
            <a:stCxn id="508" idx="5"/>
            <a:endCxn id="518" idx="1"/>
          </p:cNvCxnSpPr>
          <p:nvPr/>
        </p:nvCxnSpPr>
        <p:spPr>
          <a:xfrm>
            <a:off x="8451586" y="5791036"/>
            <a:ext cx="292800" cy="315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18" name="Google Shape;518;p39"/>
          <p:cNvSpPr/>
          <p:nvPr/>
        </p:nvSpPr>
        <p:spPr>
          <a:xfrm>
            <a:off x="8675481" y="6042880"/>
            <a:ext cx="4713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 sz="240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9864615" y="4544649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0" name="Google Shape;520;p39"/>
          <p:cNvCxnSpPr>
            <a:stCxn id="519" idx="5"/>
            <a:endCxn id="521" idx="1"/>
          </p:cNvCxnSpPr>
          <p:nvPr/>
        </p:nvCxnSpPr>
        <p:spPr>
          <a:xfrm>
            <a:off x="10232325" y="4912360"/>
            <a:ext cx="210600" cy="2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1" name="Google Shape;521;p39"/>
          <p:cNvSpPr/>
          <p:nvPr/>
        </p:nvSpPr>
        <p:spPr>
          <a:xfrm>
            <a:off x="10379957" y="5142154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2" name="Google Shape;522;p39"/>
          <p:cNvCxnSpPr>
            <a:stCxn id="521" idx="5"/>
            <a:endCxn id="523" idx="1"/>
          </p:cNvCxnSpPr>
          <p:nvPr/>
        </p:nvCxnSpPr>
        <p:spPr>
          <a:xfrm>
            <a:off x="10747668" y="5509865"/>
            <a:ext cx="180900" cy="27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3" name="Google Shape;523;p39"/>
          <p:cNvSpPr/>
          <p:nvPr/>
        </p:nvSpPr>
        <p:spPr>
          <a:xfrm>
            <a:off x="10865411" y="5725443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4" name="Google Shape;524;p39"/>
          <p:cNvCxnSpPr>
            <a:stCxn id="523" idx="5"/>
            <a:endCxn id="525" idx="1"/>
          </p:cNvCxnSpPr>
          <p:nvPr/>
        </p:nvCxnSpPr>
        <p:spPr>
          <a:xfrm>
            <a:off x="11233122" y="6093153"/>
            <a:ext cx="217200" cy="272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5" name="Google Shape;525;p39"/>
          <p:cNvSpPr/>
          <p:nvPr/>
        </p:nvSpPr>
        <p:spPr>
          <a:xfrm>
            <a:off x="11387302" y="6302021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730900" y="4766600"/>
            <a:ext cx="9000600" cy="126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particular, the smallest node is at the root!</a:t>
            </a:r>
            <a:endParaRPr sz="2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we need more invariants?</a:t>
            </a:r>
            <a:endParaRPr dirty="0"/>
          </a:p>
        </p:txBody>
      </p:sp>
      <p:sp>
        <p:nvSpPr>
          <p:cNvPr id="2" name="Google Shape;519;p39">
            <a:extLst>
              <a:ext uri="{FF2B5EF4-FFF2-40B4-BE49-F238E27FC236}">
                <a16:creationId xmlns:a16="http://schemas.microsoft.com/office/drawing/2014/main" id="{24DAD70C-D13F-CC38-3085-724C00A4D2B7}"/>
              </a:ext>
            </a:extLst>
          </p:cNvPr>
          <p:cNvSpPr/>
          <p:nvPr/>
        </p:nvSpPr>
        <p:spPr>
          <a:xfrm>
            <a:off x="8616086" y="4808093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" name="Google Shape;520;p39">
            <a:extLst>
              <a:ext uri="{FF2B5EF4-FFF2-40B4-BE49-F238E27FC236}">
                <a16:creationId xmlns:a16="http://schemas.microsoft.com/office/drawing/2014/main" id="{DE2EE04A-9272-C3CE-304D-9A1E55EBA7E3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8983796" y="5175804"/>
            <a:ext cx="210600" cy="2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" name="Google Shape;521;p39">
            <a:extLst>
              <a:ext uri="{FF2B5EF4-FFF2-40B4-BE49-F238E27FC236}">
                <a16:creationId xmlns:a16="http://schemas.microsoft.com/office/drawing/2014/main" id="{87A403DA-6BFD-1F3E-5BAB-AF224F287F70}"/>
              </a:ext>
            </a:extLst>
          </p:cNvPr>
          <p:cNvSpPr/>
          <p:nvPr/>
        </p:nvSpPr>
        <p:spPr>
          <a:xfrm>
            <a:off x="9131428" y="5405598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" name="Google Shape;522;p39">
            <a:extLst>
              <a:ext uri="{FF2B5EF4-FFF2-40B4-BE49-F238E27FC236}">
                <a16:creationId xmlns:a16="http://schemas.microsoft.com/office/drawing/2014/main" id="{744D10AB-8B50-A24F-FAAE-5205A2F816E9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9499139" y="5773309"/>
            <a:ext cx="180900" cy="27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6" name="Google Shape;523;p39">
            <a:extLst>
              <a:ext uri="{FF2B5EF4-FFF2-40B4-BE49-F238E27FC236}">
                <a16:creationId xmlns:a16="http://schemas.microsoft.com/office/drawing/2014/main" id="{9C52D965-E4AD-C0A2-415A-A273EBA4E890}"/>
              </a:ext>
            </a:extLst>
          </p:cNvPr>
          <p:cNvSpPr/>
          <p:nvPr/>
        </p:nvSpPr>
        <p:spPr>
          <a:xfrm>
            <a:off x="9616882" y="5988887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532" name="Google Shape;532;p40"/>
          <p:cNvSpPr txBox="1">
            <a:spLocks noGrp="1"/>
          </p:cNvSpPr>
          <p:nvPr>
            <p:ph type="body" idx="1"/>
          </p:nvPr>
        </p:nvSpPr>
        <p:spPr>
          <a:xfrm>
            <a:off x="575239" y="1423225"/>
            <a:ext cx="11262800" cy="126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want to avoid </a:t>
            </a:r>
            <a:r>
              <a:rPr lang="en-GB" sz="2400" dirty="0"/>
              <a:t>degenerate trees (linear linked lists)</a:t>
            </a:r>
            <a:r>
              <a:rPr lang="en-US" sz="2400" dirty="0"/>
              <a:t>.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 dirty="0"/>
              <a:t>The heap invariant is less strict (looser) than the BST invariant, so we can impose stricter invariants on tree structure</a:t>
            </a: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8391739" y="3608928"/>
            <a:ext cx="1723212" cy="1917822"/>
            <a:chOff x="9358140" y="4314824"/>
            <a:chExt cx="1723212" cy="1917822"/>
          </a:xfrm>
        </p:grpSpPr>
        <p:sp>
          <p:nvSpPr>
            <p:cNvPr id="534" name="Google Shape;534;p40"/>
            <p:cNvSpPr/>
            <p:nvPr/>
          </p:nvSpPr>
          <p:spPr>
            <a:xfrm>
              <a:off x="9358140" y="4314824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5" name="Google Shape;535;p40"/>
            <p:cNvCxnSpPr>
              <a:stCxn id="534" idx="5"/>
              <a:endCxn id="536" idx="1"/>
            </p:cNvCxnSpPr>
            <p:nvPr/>
          </p:nvCxnSpPr>
          <p:spPr>
            <a:xfrm>
              <a:off x="9725850" y="4682535"/>
              <a:ext cx="126300" cy="194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36" name="Google Shape;536;p40"/>
            <p:cNvSpPr/>
            <p:nvPr/>
          </p:nvSpPr>
          <p:spPr>
            <a:xfrm>
              <a:off x="9788957" y="4813829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7" name="Google Shape;537;p40"/>
            <p:cNvCxnSpPr>
              <a:stCxn id="536" idx="5"/>
              <a:endCxn id="538" idx="1"/>
            </p:cNvCxnSpPr>
            <p:nvPr/>
          </p:nvCxnSpPr>
          <p:spPr>
            <a:xfrm>
              <a:off x="10156668" y="5181540"/>
              <a:ext cx="126300" cy="18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38" name="Google Shape;538;p40"/>
            <p:cNvSpPr/>
            <p:nvPr/>
          </p:nvSpPr>
          <p:spPr>
            <a:xfrm>
              <a:off x="10219761" y="5307843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9" name="Google Shape;539;p40"/>
            <p:cNvCxnSpPr>
              <a:stCxn id="538" idx="5"/>
              <a:endCxn id="540" idx="1"/>
            </p:cNvCxnSpPr>
            <p:nvPr/>
          </p:nvCxnSpPr>
          <p:spPr>
            <a:xfrm>
              <a:off x="10587472" y="5675553"/>
              <a:ext cx="126300" cy="18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40" name="Google Shape;540;p40"/>
            <p:cNvSpPr/>
            <p:nvPr/>
          </p:nvSpPr>
          <p:spPr>
            <a:xfrm>
              <a:off x="10650552" y="5801846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41" name="Google Shape;541;p40"/>
          <p:cNvSpPr txBox="1"/>
          <p:nvPr/>
        </p:nvSpPr>
        <p:spPr>
          <a:xfrm>
            <a:off x="9528639" y="4127991"/>
            <a:ext cx="194560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a degenerate tree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2" name="Google Shape;542;p40"/>
          <p:cNvCxnSpPr>
            <a:stCxn id="540" idx="5"/>
          </p:cNvCxnSpPr>
          <p:nvPr/>
        </p:nvCxnSpPr>
        <p:spPr>
          <a:xfrm>
            <a:off x="10051862" y="5463660"/>
            <a:ext cx="20730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3" name="Google Shape;543;p40"/>
          <p:cNvSpPr txBox="1"/>
          <p:nvPr/>
        </p:nvSpPr>
        <p:spPr>
          <a:xfrm>
            <a:off x="10182549" y="5526754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Quattrocento Sans"/>
                <a:ea typeface="Quattrocento Sans"/>
                <a:cs typeface="Quattrocento Sans"/>
                <a:sym typeface="Quattrocento Sans"/>
              </a:rPr>
              <a:t>… </a:t>
            </a:r>
            <a:endParaRPr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B4F3-0AEB-1BB4-C97D-737CFC19A996}"/>
              </a:ext>
            </a:extLst>
          </p:cNvPr>
          <p:cNvSpPr txBox="1">
            <a:spLocks/>
          </p:cNvSpPr>
          <p:nvPr/>
        </p:nvSpPr>
        <p:spPr>
          <a:xfrm>
            <a:off x="894735" y="3323801"/>
            <a:ext cx="6381136" cy="26369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BST is an ordered, or sorted, binary tree, with the following invariants: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every node with key k: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left subtree has only keys smaller than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right subtree has only keys greater than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invariant applies recursively throughout tree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Google Shape;541;p40">
            <a:extLst>
              <a:ext uri="{FF2B5EF4-FFF2-40B4-BE49-F238E27FC236}">
                <a16:creationId xmlns:a16="http://schemas.microsoft.com/office/drawing/2014/main" id="{43E52586-2072-783F-0962-81A6DC9858E8}"/>
              </a:ext>
            </a:extLst>
          </p:cNvPr>
          <p:cNvSpPr txBox="1"/>
          <p:nvPr/>
        </p:nvSpPr>
        <p:spPr>
          <a:xfrm>
            <a:off x="2550443" y="5926954"/>
            <a:ext cx="260613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Quattrocento Sans"/>
                <a:ea typeface="Quattrocento Sans"/>
                <a:cs typeface="Quattrocento Sans"/>
                <a:sym typeface="Quattrocento Sans"/>
              </a:rPr>
              <a:t>Recall: BST Invariant</a:t>
            </a:r>
            <a:endParaRPr sz="20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549" name="Google Shape;549;p41"/>
          <p:cNvSpPr txBox="1">
            <a:spLocks noGrp="1"/>
          </p:cNvSpPr>
          <p:nvPr>
            <p:ph type="body" idx="1"/>
          </p:nvPr>
        </p:nvSpPr>
        <p:spPr>
          <a:xfrm>
            <a:off x="769200" y="2509500"/>
            <a:ext cx="107991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A tree is complete if:</a:t>
            </a:r>
            <a:endParaRPr sz="2400"/>
          </a:p>
          <a:p>
            <a:pPr marL="457200" lvl="0" indent="-3660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65"/>
              <a:buChar char="●"/>
            </a:pPr>
            <a:r>
              <a:rPr lang="en-US" sz="2164"/>
              <a:t>Every row, except potentially the last, is completely full</a:t>
            </a:r>
            <a:endParaRPr sz="2164"/>
          </a:p>
          <a:p>
            <a:pPr marL="457200" lvl="0" indent="-3660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5"/>
              <a:buChar char="●"/>
            </a:pPr>
            <a:r>
              <a:rPr lang="en-US" sz="2164"/>
              <a:t>The last row is filled from left to right (no “gap”)</a:t>
            </a:r>
            <a:endParaRPr sz="2164"/>
          </a:p>
        </p:txBody>
      </p:sp>
      <p:sp>
        <p:nvSpPr>
          <p:cNvPr id="550" name="Google Shape;550;p41"/>
          <p:cNvSpPr/>
          <p:nvPr/>
        </p:nvSpPr>
        <p:spPr>
          <a:xfrm>
            <a:off x="769200" y="1533925"/>
            <a:ext cx="5951700" cy="8139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structure invariant: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heap is always a </a:t>
            </a: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tree.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3176267" y="3832718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3526293" y="5623322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1872145" y="5623304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4" name="Google Shape;554;p41"/>
          <p:cNvSpPr/>
          <p:nvPr/>
        </p:nvSpPr>
        <p:spPr>
          <a:xfrm>
            <a:off x="2356750" y="4656500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2744529" y="5623313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56" name="Google Shape;556;p41"/>
          <p:cNvCxnSpPr>
            <a:stCxn id="551" idx="3"/>
            <a:endCxn id="554" idx="0"/>
          </p:cNvCxnSpPr>
          <p:nvPr/>
        </p:nvCxnSpPr>
        <p:spPr>
          <a:xfrm flipH="1">
            <a:off x="2645108" y="4324877"/>
            <a:ext cx="6156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7" name="Google Shape;557;p41"/>
          <p:cNvCxnSpPr>
            <a:stCxn id="551" idx="5"/>
            <a:endCxn id="558" idx="0"/>
          </p:cNvCxnSpPr>
          <p:nvPr/>
        </p:nvCxnSpPr>
        <p:spPr>
          <a:xfrm>
            <a:off x="3668426" y="4324877"/>
            <a:ext cx="5151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9" name="Google Shape;559;p41"/>
          <p:cNvCxnSpPr>
            <a:stCxn id="554" idx="3"/>
            <a:endCxn id="553" idx="0"/>
          </p:cNvCxnSpPr>
          <p:nvPr/>
        </p:nvCxnSpPr>
        <p:spPr>
          <a:xfrm flipH="1">
            <a:off x="2160391" y="5148659"/>
            <a:ext cx="2808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0" name="Google Shape;560;p41"/>
          <p:cNvCxnSpPr>
            <a:stCxn id="558" idx="3"/>
            <a:endCxn id="552" idx="0"/>
          </p:cNvCxnSpPr>
          <p:nvPr/>
        </p:nvCxnSpPr>
        <p:spPr>
          <a:xfrm flipH="1">
            <a:off x="3814603" y="5148650"/>
            <a:ext cx="1650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1" name="Google Shape;561;p41"/>
          <p:cNvCxnSpPr>
            <a:stCxn id="554" idx="5"/>
            <a:endCxn id="555" idx="0"/>
          </p:cNvCxnSpPr>
          <p:nvPr/>
        </p:nvCxnSpPr>
        <p:spPr>
          <a:xfrm>
            <a:off x="2848909" y="5148659"/>
            <a:ext cx="1839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58" name="Google Shape;558;p41"/>
          <p:cNvSpPr/>
          <p:nvPr/>
        </p:nvSpPr>
        <p:spPr>
          <a:xfrm>
            <a:off x="3895162" y="4656491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3179089" y="3832716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3" name="Google Shape;563;p41"/>
          <p:cNvSpPr txBox="1"/>
          <p:nvPr/>
        </p:nvSpPr>
        <p:spPr>
          <a:xfrm>
            <a:off x="7418075" y="1740775"/>
            <a:ext cx="30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helps to avoid degenerate trees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4" name="Google Shape;564;p41"/>
          <p:cNvCxnSpPr>
            <a:stCxn id="550" idx="3"/>
            <a:endCxn id="563" idx="1"/>
          </p:cNvCxnSpPr>
          <p:nvPr/>
        </p:nvCxnSpPr>
        <p:spPr>
          <a:xfrm>
            <a:off x="6720900" y="1940875"/>
            <a:ext cx="69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5" name="Google Shape;565;p41"/>
          <p:cNvSpPr/>
          <p:nvPr/>
        </p:nvSpPr>
        <p:spPr>
          <a:xfrm>
            <a:off x="8965592" y="3832718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6" name="Google Shape;566;p41"/>
          <p:cNvSpPr/>
          <p:nvPr/>
        </p:nvSpPr>
        <p:spPr>
          <a:xfrm>
            <a:off x="9315618" y="5623322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7" name="Google Shape;567;p41"/>
          <p:cNvSpPr/>
          <p:nvPr/>
        </p:nvSpPr>
        <p:spPr>
          <a:xfrm>
            <a:off x="7661470" y="5623304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8146075" y="4656500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9" name="Google Shape;569;p41"/>
          <p:cNvCxnSpPr>
            <a:stCxn id="565" idx="3"/>
            <a:endCxn id="568" idx="0"/>
          </p:cNvCxnSpPr>
          <p:nvPr/>
        </p:nvCxnSpPr>
        <p:spPr>
          <a:xfrm flipH="1">
            <a:off x="8434433" y="4324877"/>
            <a:ext cx="6156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0" name="Google Shape;570;p41"/>
          <p:cNvCxnSpPr>
            <a:stCxn id="565" idx="5"/>
            <a:endCxn id="571" idx="0"/>
          </p:cNvCxnSpPr>
          <p:nvPr/>
        </p:nvCxnSpPr>
        <p:spPr>
          <a:xfrm>
            <a:off x="9457751" y="4324877"/>
            <a:ext cx="5151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2" name="Google Shape;572;p41"/>
          <p:cNvCxnSpPr>
            <a:stCxn id="568" idx="3"/>
            <a:endCxn id="567" idx="0"/>
          </p:cNvCxnSpPr>
          <p:nvPr/>
        </p:nvCxnSpPr>
        <p:spPr>
          <a:xfrm flipH="1">
            <a:off x="7949716" y="5148659"/>
            <a:ext cx="2808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3" name="Google Shape;573;p41"/>
          <p:cNvCxnSpPr>
            <a:stCxn id="571" idx="3"/>
            <a:endCxn id="566" idx="0"/>
          </p:cNvCxnSpPr>
          <p:nvPr/>
        </p:nvCxnSpPr>
        <p:spPr>
          <a:xfrm flipH="1">
            <a:off x="9603928" y="5148650"/>
            <a:ext cx="1650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71" name="Google Shape;571;p41"/>
          <p:cNvSpPr/>
          <p:nvPr/>
        </p:nvSpPr>
        <p:spPr>
          <a:xfrm>
            <a:off x="9684487" y="4656491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4" name="Google Shape;574;p41"/>
          <p:cNvSpPr/>
          <p:nvPr/>
        </p:nvSpPr>
        <p:spPr>
          <a:xfrm>
            <a:off x="8968414" y="3832716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5" name="Google Shape;575;p41"/>
          <p:cNvSpPr txBox="1"/>
          <p:nvPr/>
        </p:nvSpPr>
        <p:spPr>
          <a:xfrm>
            <a:off x="2850175" y="6348900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8642325" y="6348900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not complete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3970</Words>
  <Application>Microsoft Office PowerPoint</Application>
  <PresentationFormat>Widescreen</PresentationFormat>
  <Paragraphs>954</Paragraphs>
  <Slides>42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2" baseType="lpstr">
      <vt:lpstr>Courier New</vt:lpstr>
      <vt:lpstr>Helvetica</vt:lpstr>
      <vt:lpstr>Arial</vt:lpstr>
      <vt:lpstr>Wingdings</vt:lpstr>
      <vt:lpstr>Times New Roman</vt:lpstr>
      <vt:lpstr>Calibri</vt:lpstr>
      <vt:lpstr>Quattrocento Sans</vt:lpstr>
      <vt:lpstr>Gill Sans Light</vt:lpstr>
      <vt:lpstr>Twentieth Century</vt:lpstr>
      <vt:lpstr>Integral</vt:lpstr>
      <vt:lpstr>PowerPoint Presentation</vt:lpstr>
      <vt:lpstr>PowerPoint Presentation</vt:lpstr>
      <vt:lpstr>Priority Queue ADT</vt:lpstr>
      <vt:lpstr>Implementing Priority Queues: Take I</vt:lpstr>
      <vt:lpstr>Implementing Priority Queues: Take I</vt:lpstr>
      <vt:lpstr>PowerPoint Presentation</vt:lpstr>
      <vt:lpstr>Heaps</vt:lpstr>
      <vt:lpstr>Heaps</vt:lpstr>
      <vt:lpstr>Heaps</vt:lpstr>
      <vt:lpstr>Complete Binary Tree or Not?</vt:lpstr>
      <vt:lpstr>Binary Heap invariants</vt:lpstr>
      <vt:lpstr>Quiz - Are these valid heaps?</vt:lpstr>
      <vt:lpstr>Quiz - Are these valid heaps?</vt:lpstr>
      <vt:lpstr>Heap heights</vt:lpstr>
      <vt:lpstr>PowerPoint Presentation</vt:lpstr>
      <vt:lpstr>Implementing peekMin()</vt:lpstr>
      <vt:lpstr>Implementing removeMin()</vt:lpstr>
      <vt:lpstr>Implementing removeMin() - percolateDown</vt:lpstr>
      <vt:lpstr>Practice: removeMin()</vt:lpstr>
      <vt:lpstr>percolateDown()</vt:lpstr>
      <vt:lpstr>Implementing add()</vt:lpstr>
      <vt:lpstr>Practice: Building a minHeap</vt:lpstr>
      <vt:lpstr>minHeap runtimes</vt:lpstr>
      <vt:lpstr>Implementing add()</vt:lpstr>
      <vt:lpstr>Quiz: Building a minHeap</vt:lpstr>
      <vt:lpstr>minHeap runtimes</vt:lpstr>
      <vt:lpstr>PowerPoint Presentation</vt:lpstr>
      <vt:lpstr>Implement Heaps with an array</vt:lpstr>
      <vt:lpstr>Implement Heaps with an array</vt:lpstr>
      <vt:lpstr>Heap Implementation Runtimes</vt:lpstr>
      <vt:lpstr>Binary Heap vs. Binary Search Tree</vt:lpstr>
      <vt:lpstr>PowerPoint Presentation</vt:lpstr>
      <vt:lpstr>BuildHeap</vt:lpstr>
      <vt:lpstr>Can We Do Better?</vt:lpstr>
      <vt:lpstr>Floyd’s buildHeap algorithm</vt:lpstr>
      <vt:lpstr>Floyd’s buildHeap algorithm</vt:lpstr>
      <vt:lpstr>Floyd’s buildHeap algorithm</vt:lpstr>
      <vt:lpstr>Floyd’s buildHeap algorithm</vt:lpstr>
      <vt:lpstr>Floyd’s buildHeap runs in O(n) time</vt:lpstr>
      <vt:lpstr>Optional Slide  Floyd’s buildHeap Summation</vt:lpstr>
      <vt:lpstr>References</vt:lpstr>
      <vt:lpstr>Full-Length Lectures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16</cp:revision>
  <dcterms:modified xsi:type="dcterms:W3CDTF">2025-04-26T07:55:39Z</dcterms:modified>
</cp:coreProperties>
</file>