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0.jpg" ContentType="image/jpg"/>
  <Override PartName="/ppt/media/image31.jpg" ContentType="image/jp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301" r:id="rId4"/>
    <p:sldId id="366" r:id="rId5"/>
    <p:sldId id="365" r:id="rId6"/>
    <p:sldId id="300" r:id="rId7"/>
    <p:sldId id="367" r:id="rId8"/>
    <p:sldId id="345" r:id="rId9"/>
    <p:sldId id="346" r:id="rId10"/>
    <p:sldId id="347" r:id="rId11"/>
    <p:sldId id="352" r:id="rId12"/>
    <p:sldId id="364" r:id="rId13"/>
    <p:sldId id="353" r:id="rId14"/>
    <p:sldId id="354" r:id="rId15"/>
    <p:sldId id="355" r:id="rId16"/>
    <p:sldId id="356" r:id="rId17"/>
    <p:sldId id="321" r:id="rId18"/>
    <p:sldId id="362" r:id="rId19"/>
    <p:sldId id="344" r:id="rId20"/>
    <p:sldId id="357" r:id="rId21"/>
    <p:sldId id="363" r:id="rId22"/>
    <p:sldId id="351" r:id="rId23"/>
    <p:sldId id="359" r:id="rId24"/>
    <p:sldId id="360" r:id="rId25"/>
    <p:sldId id="358" r:id="rId26"/>
    <p:sldId id="312" r:id="rId27"/>
    <p:sldId id="361" r:id="rId28"/>
    <p:sldId id="333" r:id="rId29"/>
    <p:sldId id="349" r:id="rId30"/>
    <p:sldId id="36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576"/>
    <p:restoredTop sz="95033" autoAdjust="0"/>
  </p:normalViewPr>
  <p:slideViewPr>
    <p:cSldViewPr snapToGrid="0" snapToObjects="1">
      <p:cViewPr varScale="1">
        <p:scale>
          <a:sx n="78" d="100"/>
          <a:sy n="78" d="100"/>
        </p:scale>
        <p:origin x="1829"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Quattrocento Sans"/>
                <a:ea typeface="Quattrocento Sans"/>
                <a:cs typeface="Quattrocento Sans"/>
                <a:sym typeface="Quattrocento Sans"/>
              </a:rPr>
              <a:t>, so there are multiple SPTs All nodes connected</a:t>
            </a:r>
            <a:endParaRPr lang="en-US" sz="1050" kern="0" dirty="0">
              <a:solidFill>
                <a:srgbClr val="000000"/>
              </a:solidFill>
              <a:latin typeface="Arial"/>
              <a:cs typeface="Arial"/>
              <a:sym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90230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Google Shape;14;p1">
            <a:extLst>
              <a:ext uri="{FF2B5EF4-FFF2-40B4-BE49-F238E27FC236}">
                <a16:creationId xmlns:a16="http://schemas.microsoft.com/office/drawing/2014/main" id="{1A45E1BE-D585-9A8B-8157-70CD2DE64522}"/>
              </a:ext>
            </a:extLst>
          </p:cNvPr>
          <p:cNvSpPr txBox="1"/>
          <p:nvPr userDrawn="1"/>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cplfcGZmX7I"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9dGPQqE0dUw&amp;list=PLEcoVsAaONjd5n69K84sSmAuvTrTQT_Nl&amp;index=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14</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
        <p:nvSpPr>
          <p:cNvPr id="5" name="Google Shape;14;p1">
            <a:extLst>
              <a:ext uri="{FF2B5EF4-FFF2-40B4-BE49-F238E27FC236}">
                <a16:creationId xmlns:a16="http://schemas.microsoft.com/office/drawing/2014/main" id="{8FB697C5-B5AA-5580-A454-07C3C43950C5}"/>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1</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cxnSp>
        <p:nvCxnSpPr>
          <p:cNvPr id="4" name="Straight Connector 3">
            <a:extLst>
              <a:ext uri="{FF2B5EF4-FFF2-40B4-BE49-F238E27FC236}">
                <a16:creationId xmlns:a16="http://schemas.microsoft.com/office/drawing/2014/main" id="{592F81D1-88EA-F7C6-91F1-C3ED2FA1D960}"/>
              </a:ext>
            </a:extLst>
          </p:cNvPr>
          <p:cNvCxnSpPr>
            <a:cxnSpLocks/>
          </p:cNvCxnSpPr>
          <p:nvPr/>
        </p:nvCxnSpPr>
        <p:spPr>
          <a:xfrm>
            <a:off x="780502" y="1750142"/>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A32C2B52-AA2F-7F2D-B4B1-E8B7C71E7969}"/>
              </a:ext>
            </a:extLst>
          </p:cNvPr>
          <p:cNvCxnSpPr>
            <a:cxnSpLocks/>
          </p:cNvCxnSpPr>
          <p:nvPr/>
        </p:nvCxnSpPr>
        <p:spPr>
          <a:xfrm flipH="1">
            <a:off x="5043948" y="1464275"/>
            <a:ext cx="1641987" cy="15236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A147ABD-9248-8726-975A-14C0C3C54536}"/>
              </a:ext>
            </a:extLst>
          </p:cNvPr>
          <p:cNvCxnSpPr>
            <a:cxnSpLocks/>
          </p:cNvCxnSpPr>
          <p:nvPr/>
        </p:nvCxnSpPr>
        <p:spPr>
          <a:xfrm>
            <a:off x="1671484" y="4074506"/>
            <a:ext cx="0" cy="195266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C7ADF50-24C0-4CAE-3BB2-C40799326124}"/>
              </a:ext>
            </a:extLst>
          </p:cNvPr>
          <p:cNvCxnSpPr>
            <a:cxnSpLocks/>
          </p:cNvCxnSpPr>
          <p:nvPr/>
        </p:nvCxnSpPr>
        <p:spPr>
          <a:xfrm>
            <a:off x="5987845" y="4143332"/>
            <a:ext cx="1170039" cy="181501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1DBDE677-54BC-5269-CF1F-69113058CDED}"/>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4576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cxnSp>
        <p:nvCxnSpPr>
          <p:cNvPr id="20" name="Straight Connector 19">
            <a:extLst>
              <a:ext uri="{FF2B5EF4-FFF2-40B4-BE49-F238E27FC236}">
                <a16:creationId xmlns:a16="http://schemas.microsoft.com/office/drawing/2014/main" id="{281811A3-4927-7148-7C34-9F3C9D13E16B}"/>
              </a:ext>
            </a:extLst>
          </p:cNvPr>
          <p:cNvCxnSpPr>
            <a:cxnSpLocks/>
          </p:cNvCxnSpPr>
          <p:nvPr/>
        </p:nvCxnSpPr>
        <p:spPr>
          <a:xfrm>
            <a:off x="8184192" y="4345858"/>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A60E9402-CD9D-85B8-29AD-2844F45F0E17}"/>
              </a:ext>
            </a:extLst>
          </p:cNvPr>
          <p:cNvCxnSpPr>
            <a:cxnSpLocks/>
          </p:cNvCxnSpPr>
          <p:nvPr/>
        </p:nvCxnSpPr>
        <p:spPr>
          <a:xfrm>
            <a:off x="2812026" y="4074506"/>
            <a:ext cx="1042219"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D00812A-0F5B-1471-EC61-014E7FFED3F7}"/>
              </a:ext>
            </a:extLst>
          </p:cNvPr>
          <p:cNvCxnSpPr>
            <a:cxnSpLocks/>
          </p:cNvCxnSpPr>
          <p:nvPr/>
        </p:nvCxnSpPr>
        <p:spPr>
          <a:xfrm>
            <a:off x="7393858" y="1558036"/>
            <a:ext cx="1072001"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B2EAAD32-CA43-DB66-73DA-B213F81158B7}"/>
              </a:ext>
            </a:extLst>
          </p:cNvPr>
          <p:cNvSpPr/>
          <p:nvPr/>
        </p:nvSpPr>
        <p:spPr>
          <a:xfrm>
            <a:off x="6420464" y="1959183"/>
            <a:ext cx="771547" cy="914400"/>
          </a:xfrm>
          <a:prstGeom prst="ellips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4" name="Arc 13">
            <a:extLst>
              <a:ext uri="{FF2B5EF4-FFF2-40B4-BE49-F238E27FC236}">
                <a16:creationId xmlns:a16="http://schemas.microsoft.com/office/drawing/2014/main" id="{C13B6722-A2CA-BDF7-4551-BFECA02D8DE4}"/>
              </a:ext>
            </a:extLst>
          </p:cNvPr>
          <p:cNvSpPr/>
          <p:nvPr/>
        </p:nvSpPr>
        <p:spPr>
          <a:xfrm rot="10017728">
            <a:off x="1457494" y="-1012220"/>
            <a:ext cx="4419342" cy="4004152"/>
          </a:xfrm>
          <a:prstGeom prst="arc">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5" name="TextBox 14">
            <a:extLst>
              <a:ext uri="{FF2B5EF4-FFF2-40B4-BE49-F238E27FC236}">
                <a16:creationId xmlns:a16="http://schemas.microsoft.com/office/drawing/2014/main" id="{24CF4A9A-BAC1-84FD-D048-A087ED2502C1}"/>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132527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3CC579-7756-F7CC-11EC-036C228B6C4F}"/>
              </a:ext>
            </a:extLst>
          </p:cNvPr>
          <p:cNvPicPr>
            <a:picLocks noChangeAspect="1"/>
          </p:cNvPicPr>
          <p:nvPr/>
        </p:nvPicPr>
        <p:blipFill>
          <a:blip r:embed="rId2"/>
          <a:stretch>
            <a:fillRect/>
          </a:stretch>
        </p:blipFill>
        <p:spPr>
          <a:xfrm>
            <a:off x="5019372" y="2819062"/>
            <a:ext cx="4060624" cy="2666678"/>
          </a:xfrm>
          <a:prstGeom prst="rect">
            <a:avLst/>
          </a:prstGeom>
        </p:spPr>
      </p:pic>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1798490" y="25012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2196510" y="2916722"/>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3869146" y="3286034"/>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2661118" y="4351753"/>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2264798" y="2744625"/>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407224" y="4187642"/>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1700608" y="2988006"/>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1700608" y="4365721"/>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805243" y="4294437"/>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873532" y="5338896"/>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2729407" y="4994701"/>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873532" y="4994701"/>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640378" y="3944260"/>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1933762" y="4122340"/>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572089" y="2916722"/>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3062280" y="3936274"/>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3471127" y="2870555"/>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407224" y="5095515"/>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74070" y="370087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4750820" y="531194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2263099" y="475131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1467454" y="387895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3295434" y="3357318"/>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3460299" y="4351753"/>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2791475" y="45362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3360256" y="356640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1864085" y="4506285"/>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1755864" y="336952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2532844" y="334883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915258" y="3980299"/>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2822283" y="283208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1114709" y="325871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2399804" y="4049284"/>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425515" y="452513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1115342" y="457062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1555998" y="504549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3825603" y="4690539"/>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4209319" y="403454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3270836" y="511634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2537405" y="536703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24E4621-4AFE-B3CA-B4C9-6A887057041D}"/>
              </a:ext>
            </a:extLst>
          </p:cNvPr>
          <p:cNvSpPr txBox="1"/>
          <p:nvPr/>
        </p:nvSpPr>
        <p:spPr>
          <a:xfrm>
            <a:off x="2580967" y="6289849"/>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Prim's algorithm in 2 minutes</a:t>
            </a:r>
          </a:p>
          <a:p>
            <a:r>
              <a:rPr lang="en-GB" sz="1400" dirty="0">
                <a:hlinkClick r:id="rId3"/>
              </a:rPr>
              <a:t>https://www.youtube.com/watch?v=cplfcGZmX7I</a:t>
            </a:r>
            <a:r>
              <a:rPr lang="en-GB" sz="1400" dirty="0"/>
              <a:t>  </a:t>
            </a:r>
          </a:p>
        </p:txBody>
      </p:sp>
      <p:sp>
        <p:nvSpPr>
          <p:cNvPr id="7" name="TextBox 6">
            <a:extLst>
              <a:ext uri="{FF2B5EF4-FFF2-40B4-BE49-F238E27FC236}">
                <a16:creationId xmlns:a16="http://schemas.microsoft.com/office/drawing/2014/main" id="{5BFFE545-9337-2A81-6CCF-4ED3FDF597D4}"/>
              </a:ext>
            </a:extLst>
          </p:cNvPr>
          <p:cNvSpPr txBox="1"/>
          <p:nvPr/>
        </p:nvSpPr>
        <p:spPr>
          <a:xfrm>
            <a:off x="6557535" y="5397809"/>
            <a:ext cx="1527982" cy="338554"/>
          </a:xfrm>
          <a:prstGeom prst="rect">
            <a:avLst/>
          </a:prstGeom>
          <a:noFill/>
        </p:spPr>
        <p:txBody>
          <a:bodyPr wrap="none" rtlCol="0">
            <a:spAutoFit/>
          </a:bodyPr>
          <a:lstStyle/>
          <a:p>
            <a:r>
              <a:rPr lang="en-GB" altLang="zh-CN" sz="1600" dirty="0">
                <a:solidFill>
                  <a:schemeClr val="accent2"/>
                </a:solidFill>
                <a:latin typeface="Arial" panose="020B0604020202020204" pitchFamily="34" charset="0"/>
                <a:cs typeface="Arial" panose="020B0604020202020204" pitchFamily="34" charset="0"/>
              </a:rPr>
              <a:t>Resulting MST</a:t>
            </a: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
        <p:nvSpPr>
          <p:cNvPr id="5" name="Google Shape;14;p1">
            <a:extLst>
              <a:ext uri="{FF2B5EF4-FFF2-40B4-BE49-F238E27FC236}">
                <a16:creationId xmlns:a16="http://schemas.microsoft.com/office/drawing/2014/main" id="{88814E0B-67BA-911F-3876-994DDB6D49F6}"/>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2</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a:xfrm>
            <a:off x="457200" y="274638"/>
            <a:ext cx="5427024" cy="1143000"/>
          </a:xfrm>
        </p:spPr>
        <p:txBody>
          <a:bodyPr>
            <a:normAutofit/>
          </a:bodyPr>
          <a:lstStyle/>
          <a:p>
            <a:r>
              <a:rPr lang="en-US" sz="2800" spc="-15" dirty="0">
                <a:latin typeface="Arial"/>
                <a:cs typeface="Arial"/>
              </a:rPr>
              <a:t>Kruskal’s </a:t>
            </a:r>
            <a:r>
              <a:rPr lang="en-US" altLang="zh-CN" sz="2800" spc="45" dirty="0">
                <a:latin typeface="Arial"/>
                <a:cs typeface="Arial"/>
              </a:rPr>
              <a:t>A</a:t>
            </a:r>
            <a:r>
              <a:rPr lang="en-US" sz="2800" spc="45" dirty="0">
                <a:latin typeface="Arial"/>
                <a:cs typeface="Arial"/>
              </a:rPr>
              <a:t>lgorithm Example 2</a:t>
            </a:r>
            <a:endParaRPr lang="en-US" sz="2800"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extLst>
              <p:ext uri="{D42A27DB-BD31-4B8C-83A1-F6EECF244321}">
                <p14:modId xmlns:p14="http://schemas.microsoft.com/office/powerpoint/2010/main" val="1389664896"/>
              </p:ext>
            </p:extLst>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17</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
        <p:nvSpPr>
          <p:cNvPr id="48" name="Oval 47">
            <a:extLst>
              <a:ext uri="{FF2B5EF4-FFF2-40B4-BE49-F238E27FC236}">
                <a16:creationId xmlns:a16="http://schemas.microsoft.com/office/drawing/2014/main" id="{10921DC2-AAAF-5900-35DB-F9B869749830}"/>
              </a:ext>
            </a:extLst>
          </p:cNvPr>
          <p:cNvSpPr/>
          <p:nvPr/>
        </p:nvSpPr>
        <p:spPr>
          <a:xfrm>
            <a:off x="-3645849" y="3126230"/>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DF640761-2060-6390-2CA7-63BD65BDEAED}"/>
              </a:ext>
            </a:extLst>
          </p:cNvPr>
          <p:cNvSpPr txBox="1"/>
          <p:nvPr/>
        </p:nvSpPr>
        <p:spPr>
          <a:xfrm>
            <a:off x="4305741" y="379523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BBE278B4-512A-8427-BF0F-800FF10F1486}"/>
              </a:ext>
            </a:extLst>
          </p:cNvPr>
          <p:cNvSpPr txBox="1"/>
          <p:nvPr/>
        </p:nvSpPr>
        <p:spPr>
          <a:xfrm>
            <a:off x="2809570" y="47351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ED3D9324-A76C-3EAB-D7C9-D7687793ACE8}"/>
              </a:ext>
            </a:extLst>
          </p:cNvPr>
          <p:cNvSpPr txBox="1"/>
          <p:nvPr/>
        </p:nvSpPr>
        <p:spPr>
          <a:xfrm>
            <a:off x="2701349" y="359835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53C864C8-1081-1BB5-12F4-FE4384868F79}"/>
              </a:ext>
            </a:extLst>
          </p:cNvPr>
          <p:cNvSpPr txBox="1"/>
          <p:nvPr/>
        </p:nvSpPr>
        <p:spPr>
          <a:xfrm>
            <a:off x="3478329" y="357766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96" name="TextBox 95">
            <a:extLst>
              <a:ext uri="{FF2B5EF4-FFF2-40B4-BE49-F238E27FC236}">
                <a16:creationId xmlns:a16="http://schemas.microsoft.com/office/drawing/2014/main" id="{842E5395-FFD4-5F15-5472-257FE958107E}"/>
              </a:ext>
            </a:extLst>
          </p:cNvPr>
          <p:cNvSpPr txBox="1"/>
          <p:nvPr/>
        </p:nvSpPr>
        <p:spPr>
          <a:xfrm>
            <a:off x="1860743" y="420912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E910AF86-71AB-3D5C-CC53-9F37BC161D03}"/>
              </a:ext>
            </a:extLst>
          </p:cNvPr>
          <p:cNvSpPr txBox="1"/>
          <p:nvPr/>
        </p:nvSpPr>
        <p:spPr>
          <a:xfrm>
            <a:off x="3767768" y="306090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84B7C844-8CC1-AFAC-A7C3-0BFD76DCE210}"/>
              </a:ext>
            </a:extLst>
          </p:cNvPr>
          <p:cNvSpPr txBox="1"/>
          <p:nvPr/>
        </p:nvSpPr>
        <p:spPr>
          <a:xfrm>
            <a:off x="2060194" y="348753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CFBAD05C-E8FB-B052-FF95-59D0504C2725}"/>
              </a:ext>
            </a:extLst>
          </p:cNvPr>
          <p:cNvSpPr txBox="1"/>
          <p:nvPr/>
        </p:nvSpPr>
        <p:spPr>
          <a:xfrm>
            <a:off x="3345289" y="4278107"/>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ABC3A9D-8FA7-849B-7CEF-4D0A77D0AF47}"/>
              </a:ext>
            </a:extLst>
          </p:cNvPr>
          <p:cNvSpPr txBox="1"/>
          <p:nvPr/>
        </p:nvSpPr>
        <p:spPr>
          <a:xfrm>
            <a:off x="1371000" y="475395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883F699-E6F4-A5EE-4086-629AA9692A2E}"/>
              </a:ext>
            </a:extLst>
          </p:cNvPr>
          <p:cNvSpPr txBox="1"/>
          <p:nvPr/>
        </p:nvSpPr>
        <p:spPr>
          <a:xfrm>
            <a:off x="2060827" y="479944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6AB9CD70-5BB2-C0A1-8A60-82DC5CF9EEC2}"/>
              </a:ext>
            </a:extLst>
          </p:cNvPr>
          <p:cNvSpPr txBox="1"/>
          <p:nvPr/>
        </p:nvSpPr>
        <p:spPr>
          <a:xfrm>
            <a:off x="2501483" y="527431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F586B8D3-04E8-4BC8-4876-A19B37EDDBFA}"/>
              </a:ext>
            </a:extLst>
          </p:cNvPr>
          <p:cNvSpPr txBox="1"/>
          <p:nvPr/>
        </p:nvSpPr>
        <p:spPr>
          <a:xfrm>
            <a:off x="4771088" y="49193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B92E8BD6-129A-F5D5-5294-309D47CA733C}"/>
              </a:ext>
            </a:extLst>
          </p:cNvPr>
          <p:cNvSpPr txBox="1"/>
          <p:nvPr/>
        </p:nvSpPr>
        <p:spPr>
          <a:xfrm>
            <a:off x="5154804" y="426337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9DA980C-DB1C-FC71-CDC8-48210AB6F178}"/>
              </a:ext>
            </a:extLst>
          </p:cNvPr>
          <p:cNvSpPr txBox="1"/>
          <p:nvPr/>
        </p:nvSpPr>
        <p:spPr>
          <a:xfrm>
            <a:off x="4216321" y="534516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C375D3BF-D88A-F101-A256-9319371D9F3F}"/>
              </a:ext>
            </a:extLst>
          </p:cNvPr>
          <p:cNvSpPr txBox="1"/>
          <p:nvPr/>
        </p:nvSpPr>
        <p:spPr>
          <a:xfrm>
            <a:off x="3482890" y="55958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2B4ABEA8-720E-6C64-0C1D-6EAD9E9F614A}"/>
              </a:ext>
            </a:extLst>
          </p:cNvPr>
          <p:cNvSpPr txBox="1"/>
          <p:nvPr/>
        </p:nvSpPr>
        <p:spPr>
          <a:xfrm>
            <a:off x="3720812" y="47096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pic>
        <p:nvPicPr>
          <p:cNvPr id="110" name="Picture 109">
            <a:extLst>
              <a:ext uri="{FF2B5EF4-FFF2-40B4-BE49-F238E27FC236}">
                <a16:creationId xmlns:a16="http://schemas.microsoft.com/office/drawing/2014/main" id="{B9FDB151-F86E-30AC-EEE2-8DD2EACB18F1}"/>
              </a:ext>
            </a:extLst>
          </p:cNvPr>
          <p:cNvPicPr>
            <a:picLocks noChangeAspect="1"/>
          </p:cNvPicPr>
          <p:nvPr/>
        </p:nvPicPr>
        <p:blipFill>
          <a:blip r:embed="rId3"/>
          <a:stretch>
            <a:fillRect/>
          </a:stretch>
        </p:blipFill>
        <p:spPr>
          <a:xfrm>
            <a:off x="6408462" y="14372"/>
            <a:ext cx="2722955" cy="1790343"/>
          </a:xfrm>
          <a:prstGeom prst="rect">
            <a:avLst/>
          </a:prstGeom>
        </p:spPr>
      </p:pic>
      <p:sp>
        <p:nvSpPr>
          <p:cNvPr id="112" name="TextBox 111">
            <a:extLst>
              <a:ext uri="{FF2B5EF4-FFF2-40B4-BE49-F238E27FC236}">
                <a16:creationId xmlns:a16="http://schemas.microsoft.com/office/drawing/2014/main" id="{2CAAC5B9-A9A9-E95F-61CE-013279612A78}"/>
              </a:ext>
            </a:extLst>
          </p:cNvPr>
          <p:cNvSpPr txBox="1"/>
          <p:nvPr/>
        </p:nvSpPr>
        <p:spPr>
          <a:xfrm>
            <a:off x="4661424" y="7349"/>
            <a:ext cx="2280881" cy="584775"/>
          </a:xfrm>
          <a:prstGeom prst="rect">
            <a:avLst/>
          </a:prstGeom>
          <a:noFill/>
        </p:spPr>
        <p:txBody>
          <a:bodyPr wrap="none" rtlCol="0">
            <a:spAutoFit/>
          </a:bodyPr>
          <a:lstStyle/>
          <a:p>
            <a:r>
              <a:rPr lang="en-GB" altLang="zh-CN" sz="1600" dirty="0">
                <a:solidFill>
                  <a:schemeClr val="accent2"/>
                </a:solidFill>
                <a:latin typeface="Arial" panose="020B0604020202020204" pitchFamily="34" charset="0"/>
                <a:cs typeface="Arial" panose="020B0604020202020204" pitchFamily="34" charset="0"/>
              </a:rPr>
              <a:t>Resulting MST</a:t>
            </a:r>
          </a:p>
          <a:p>
            <a:r>
              <a:rPr lang="en-GB" altLang="zh-CN" sz="1600" dirty="0">
                <a:solidFill>
                  <a:schemeClr val="accent2"/>
                </a:solidFill>
                <a:latin typeface="Arial" panose="020B0604020202020204" pitchFamily="34" charset="0"/>
                <a:cs typeface="Arial" panose="020B0604020202020204" pitchFamily="34" charset="0"/>
              </a:rPr>
              <a:t>(s</a:t>
            </a:r>
            <a:r>
              <a:rPr lang="en-GB" sz="1600" dirty="0">
                <a:solidFill>
                  <a:schemeClr val="accent2"/>
                </a:solidFill>
                <a:latin typeface="Arial" panose="020B0604020202020204" pitchFamily="34" charset="0"/>
                <a:cs typeface="Arial" panose="020B0604020202020204" pitchFamily="34" charset="0"/>
              </a:rPr>
              <a:t>ame result as Prim’s)</a:t>
            </a: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dissolv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2000" fill="hold"/>
                                        <p:tgtEl>
                                          <p:spTgt spid="13"/>
                                        </p:tgtEl>
                                        <p:attrNameLst>
                                          <p:attrName>stroke.color</p:attrName>
                                        </p:attrNameLst>
                                      </p:cBhvr>
                                      <p:to>
                                        <a:schemeClr val="accent2"/>
                                      </p:to>
                                    </p:animClr>
                                    <p:set>
                                      <p:cBhvr>
                                        <p:cTn id="97" dur="2000" fill="hold"/>
                                        <p:tgtEl>
                                          <p:spTgt spid="13"/>
                                        </p:tgtEl>
                                        <p:attrNameLst>
                                          <p:attrName>stroke.on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dissolv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dissolve">
                                      <p:cBhvr>
                                        <p:cTn id="107" dur="500"/>
                                        <p:tgtEl>
                                          <p:spTgt spid="50"/>
                                        </p:tgtEl>
                                      </p:cBhvr>
                                    </p:animEffec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28"/>
                                        </p:tgtEl>
                                        <p:attrNameLst>
                                          <p:attrName>stroke.color</p:attrName>
                                        </p:attrNameLst>
                                      </p:cBhvr>
                                      <p:to>
                                        <a:schemeClr val="accent2"/>
                                      </p:to>
                                    </p:animClr>
                                    <p:set>
                                      <p:cBhvr>
                                        <p:cTn id="112" dur="2000" fill="hold"/>
                                        <p:tgtEl>
                                          <p:spTgt spid="28"/>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dissolve">
                                      <p:cBhvr>
                                        <p:cTn id="117" dur="500"/>
                                        <p:tgtEl>
                                          <p:spTgt spid="51"/>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12"/>
                                        </p:tgtEl>
                                        <p:attrNameLst>
                                          <p:attrName>stroke.color</p:attrName>
                                        </p:attrNameLst>
                                      </p:cBhvr>
                                      <p:to>
                                        <a:schemeClr val="accent2"/>
                                      </p:to>
                                    </p:animClr>
                                    <p:set>
                                      <p:cBhvr>
                                        <p:cTn id="122" dur="2000" fill="hold"/>
                                        <p:tgtEl>
                                          <p:spTgt spid="12"/>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dissolve">
                                      <p:cBhvr>
                                        <p:cTn id="127" dur="500"/>
                                        <p:tgtEl>
                                          <p:spTgt spid="52"/>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2000" fill="hold"/>
                                        <p:tgtEl>
                                          <p:spTgt spid="9"/>
                                        </p:tgtEl>
                                        <p:attrNameLst>
                                          <p:attrName>stroke.color</p:attrName>
                                        </p:attrNameLst>
                                      </p:cBhvr>
                                      <p:to>
                                        <a:schemeClr val="accent2"/>
                                      </p:to>
                                    </p:animClr>
                                    <p:set>
                                      <p:cBhvr>
                                        <p:cTn id="132" dur="2000" fill="hold"/>
                                        <p:tgtEl>
                                          <p:spTgt spid="9"/>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dissolve">
                                      <p:cBhvr>
                                        <p:cTn id="137" dur="500"/>
                                        <p:tgtEl>
                                          <p:spTgt spid="53"/>
                                        </p:tgtEl>
                                      </p:cBhvr>
                                    </p:animEffect>
                                  </p:childTnLst>
                                </p:cTn>
                              </p:par>
                            </p:childTnLst>
                          </p:cTn>
                        </p:par>
                      </p:childTnLst>
                    </p:cTn>
                  </p:par>
                  <p:par>
                    <p:cTn id="138" fill="hold">
                      <p:stCondLst>
                        <p:cond delay="indefinite"/>
                      </p:stCondLst>
                      <p:childTnLst>
                        <p:par>
                          <p:cTn id="139" fill="hold">
                            <p:stCondLst>
                              <p:cond delay="0"/>
                            </p:stCondLst>
                            <p:childTnLst>
                              <p:par>
                                <p:cTn id="140" presetID="7" presetClass="emph" presetSubtype="2" fill="hold" nodeType="clickEffect">
                                  <p:stCondLst>
                                    <p:cond delay="0"/>
                                  </p:stCondLst>
                                  <p:childTnLst>
                                    <p:animClr clrSpc="rgb" dir="cw">
                                      <p:cBhvr>
                                        <p:cTn id="141" dur="2000" fill="hold"/>
                                        <p:tgtEl>
                                          <p:spTgt spid="18"/>
                                        </p:tgtEl>
                                        <p:attrNameLst>
                                          <p:attrName>stroke.color</p:attrName>
                                        </p:attrNameLst>
                                      </p:cBhvr>
                                      <p:to>
                                        <a:schemeClr val="accent2"/>
                                      </p:to>
                                    </p:animClr>
                                    <p:set>
                                      <p:cBhvr>
                                        <p:cTn id="142" dur="2000" fill="hold"/>
                                        <p:tgtEl>
                                          <p:spTgt spid="18"/>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dissolve">
                                      <p:cBhvr>
                                        <p:cTn id="147" dur="500"/>
                                        <p:tgtEl>
                                          <p:spTgt spid="54"/>
                                        </p:tgtEl>
                                      </p:cBhvr>
                                    </p:animEffect>
                                  </p:childTnLst>
                                </p:cTn>
                              </p:par>
                            </p:childTnLst>
                          </p:cTn>
                        </p:par>
                      </p:childTnLst>
                    </p:cTn>
                  </p:par>
                  <p:par>
                    <p:cTn id="148" fill="hold">
                      <p:stCondLst>
                        <p:cond delay="indefinite"/>
                      </p:stCondLst>
                      <p:childTnLst>
                        <p:par>
                          <p:cTn id="149" fill="hold">
                            <p:stCondLst>
                              <p:cond delay="0"/>
                            </p:stCondLst>
                            <p:childTnLst>
                              <p:par>
                                <p:cTn id="150" presetID="7" presetClass="emph" presetSubtype="2" fill="hold" nodeType="clickEffect">
                                  <p:stCondLst>
                                    <p:cond delay="0"/>
                                  </p:stCondLst>
                                  <p:childTnLst>
                                    <p:animClr clrSpc="rgb" dir="cw">
                                      <p:cBhvr>
                                        <p:cTn id="151" dur="2000" fill="hold"/>
                                        <p:tgtEl>
                                          <p:spTgt spid="10"/>
                                        </p:tgtEl>
                                        <p:attrNameLst>
                                          <p:attrName>stroke.color</p:attrName>
                                        </p:attrNameLst>
                                      </p:cBhvr>
                                      <p:to>
                                        <a:schemeClr val="accent1"/>
                                      </p:to>
                                    </p:animClr>
                                    <p:set>
                                      <p:cBhvr>
                                        <p:cTn id="152" dur="2000" fill="hold"/>
                                        <p:tgtEl>
                                          <p:spTgt spid="10"/>
                                        </p:tgtEl>
                                        <p:attrNameLst>
                                          <p:attrName>stroke.on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dissolve">
                                      <p:cBhvr>
                                        <p:cTn id="157" dur="500"/>
                                        <p:tgtEl>
                                          <p:spTgt spid="68"/>
                                        </p:tgtEl>
                                      </p:cBhvr>
                                    </p:animEffec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10"/>
                                        </p:tgtEl>
                                        <p:attrNameLst>
                                          <p:attrName>stroke.color</p:attrName>
                                        </p:attrNameLst>
                                      </p:cBhvr>
                                      <p:to>
                                        <a:srgbClr val="D4D4D4"/>
                                      </p:to>
                                    </p:animClr>
                                    <p:set>
                                      <p:cBhvr>
                                        <p:cTn id="162" dur="2000" fill="hold"/>
                                        <p:tgtEl>
                                          <p:spTgt spid="10"/>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childTnLst>
                          </p:cTn>
                        </p:par>
                      </p:childTnLst>
                    </p:cTn>
                  </p:par>
                  <p:par>
                    <p:cTn id="168" fill="hold">
                      <p:stCondLst>
                        <p:cond delay="indefinite"/>
                      </p:stCondLst>
                      <p:childTnLst>
                        <p:par>
                          <p:cTn id="169" fill="hold">
                            <p:stCondLst>
                              <p:cond delay="0"/>
                            </p:stCondLst>
                            <p:childTnLst>
                              <p:par>
                                <p:cTn id="170" presetID="7" presetClass="emph" presetSubtype="2" fill="hold" nodeType="clickEffect">
                                  <p:stCondLst>
                                    <p:cond delay="0"/>
                                  </p:stCondLst>
                                  <p:childTnLst>
                                    <p:animClr clrSpc="rgb" dir="cw">
                                      <p:cBhvr>
                                        <p:cTn id="171" dur="2000" fill="hold"/>
                                        <p:tgtEl>
                                          <p:spTgt spid="20"/>
                                        </p:tgtEl>
                                        <p:attrNameLst>
                                          <p:attrName>stroke.color</p:attrName>
                                        </p:attrNameLst>
                                      </p:cBhvr>
                                      <p:to>
                                        <a:schemeClr val="accent1"/>
                                      </p:to>
                                    </p:animClr>
                                    <p:set>
                                      <p:cBhvr>
                                        <p:cTn id="172" dur="2000" fill="hold"/>
                                        <p:tgtEl>
                                          <p:spTgt spid="20"/>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56"/>
                                        </p:tgtEl>
                                        <p:attrNameLst>
                                          <p:attrName>style.visibility</p:attrName>
                                        </p:attrNameLst>
                                      </p:cBhvr>
                                      <p:to>
                                        <p:strVal val="visible"/>
                                      </p:to>
                                    </p:set>
                                    <p:animEffect transition="in" filter="dissolve">
                                      <p:cBhvr>
                                        <p:cTn id="177" dur="500"/>
                                        <p:tgtEl>
                                          <p:spTgt spid="56"/>
                                        </p:tgtEl>
                                      </p:cBhvr>
                                    </p:animEffect>
                                  </p:childTnLst>
                                </p:cTn>
                              </p:par>
                            </p:childTnLst>
                          </p:cTn>
                        </p:par>
                      </p:childTnLst>
                    </p:cTn>
                  </p:par>
                  <p:par>
                    <p:cTn id="178" fill="hold">
                      <p:stCondLst>
                        <p:cond delay="indefinite"/>
                      </p:stCondLst>
                      <p:childTnLst>
                        <p:par>
                          <p:cTn id="179" fill="hold">
                            <p:stCondLst>
                              <p:cond delay="0"/>
                            </p:stCondLst>
                            <p:childTnLst>
                              <p:par>
                                <p:cTn id="180" presetID="7" presetClass="emph" presetSubtype="2" fill="hold" nodeType="clickEffect">
                                  <p:stCondLst>
                                    <p:cond delay="0"/>
                                  </p:stCondLst>
                                  <p:childTnLst>
                                    <p:animClr clrSpc="rgb" dir="cw">
                                      <p:cBhvr>
                                        <p:cTn id="181" dur="2000" fill="hold"/>
                                        <p:tgtEl>
                                          <p:spTgt spid="20"/>
                                        </p:tgtEl>
                                        <p:attrNameLst>
                                          <p:attrName>stroke.color</p:attrName>
                                        </p:attrNameLst>
                                      </p:cBhvr>
                                      <p:to>
                                        <a:srgbClr val="D4D4D4"/>
                                      </p:to>
                                    </p:animClr>
                                    <p:set>
                                      <p:cBhvr>
                                        <p:cTn id="182" dur="20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7" presetClass="emph" presetSubtype="2" fill="hold" nodeType="clickEffect">
                                  <p:stCondLst>
                                    <p:cond delay="0"/>
                                  </p:stCondLst>
                                  <p:childTnLst>
                                    <p:animClr clrSpc="rgb" dir="cw">
                                      <p:cBhvr>
                                        <p:cTn id="186" dur="2000" fill="hold"/>
                                        <p:tgtEl>
                                          <p:spTgt spid="19"/>
                                        </p:tgtEl>
                                        <p:attrNameLst>
                                          <p:attrName>stroke.color</p:attrName>
                                        </p:attrNameLst>
                                      </p:cBhvr>
                                      <p:to>
                                        <a:srgbClr val="D4D4D4"/>
                                      </p:to>
                                    </p:animClr>
                                    <p:set>
                                      <p:cBhvr>
                                        <p:cTn id="187" dur="2000" fill="hold"/>
                                        <p:tgtEl>
                                          <p:spTgt spid="19"/>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7" presetClass="emph" presetSubtype="2" fill="hold" nodeType="clickEffect">
                                  <p:stCondLst>
                                    <p:cond delay="0"/>
                                  </p:stCondLst>
                                  <p:childTnLst>
                                    <p:animClr clrSpc="rgb" dir="cw">
                                      <p:cBhvr>
                                        <p:cTn id="196" dur="2000" fill="hold"/>
                                        <p:tgtEl>
                                          <p:spTgt spid="11"/>
                                        </p:tgtEl>
                                        <p:attrNameLst>
                                          <p:attrName>stroke.color</p:attrName>
                                        </p:attrNameLst>
                                      </p:cBhvr>
                                      <p:to>
                                        <a:schemeClr val="accent2"/>
                                      </p:to>
                                    </p:animClr>
                                    <p:set>
                                      <p:cBhvr>
                                        <p:cTn id="197" dur="2000" fill="hold"/>
                                        <p:tgtEl>
                                          <p:spTgt spid="11"/>
                                        </p:tgtEl>
                                        <p:attrNameLst>
                                          <p:attrName>stroke.on</p:attrName>
                                        </p:attrNameLst>
                                      </p:cBhvr>
                                      <p:to>
                                        <p:strVal val="true"/>
                                      </p:to>
                                    </p:se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58"/>
                                        </p:tgtEl>
                                        <p:attrNameLst>
                                          <p:attrName>style.visibility</p:attrName>
                                        </p:attrNameLst>
                                      </p:cBhvr>
                                      <p:to>
                                        <p:strVal val="visible"/>
                                      </p:to>
                                    </p:set>
                                    <p:animEffect transition="in" filter="dissolve">
                                      <p:cBhvr>
                                        <p:cTn id="202" dur="500"/>
                                        <p:tgtEl>
                                          <p:spTgt spid="58"/>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dissolv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7" presetClass="emph" presetSubtype="2" fill="hold" nodeType="clickEffect">
                                  <p:stCondLst>
                                    <p:cond delay="0"/>
                                  </p:stCondLst>
                                  <p:childTnLst>
                                    <p:animClr clrSpc="rgb" dir="cw">
                                      <p:cBhvr>
                                        <p:cTn id="211" dur="2000" fill="hold"/>
                                        <p:tgtEl>
                                          <p:spTgt spid="14"/>
                                        </p:tgtEl>
                                        <p:attrNameLst>
                                          <p:attrName>stroke.color</p:attrName>
                                        </p:attrNameLst>
                                      </p:cBhvr>
                                      <p:to>
                                        <a:schemeClr val="accent1"/>
                                      </p:to>
                                    </p:animClr>
                                    <p:set>
                                      <p:cBhvr>
                                        <p:cTn id="212" dur="2000" fill="hold"/>
                                        <p:tgtEl>
                                          <p:spTgt spid="14"/>
                                        </p:tgtEl>
                                        <p:attrNameLst>
                                          <p:attrName>stroke.on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7" presetClass="emph" presetSubtype="2" fill="hold" nodeType="clickEffect">
                                  <p:stCondLst>
                                    <p:cond delay="0"/>
                                  </p:stCondLst>
                                  <p:childTnLst>
                                    <p:animClr clrSpc="rgb" dir="cw">
                                      <p:cBhvr>
                                        <p:cTn id="216" dur="2000" fill="hold"/>
                                        <p:tgtEl>
                                          <p:spTgt spid="14"/>
                                        </p:tgtEl>
                                        <p:attrNameLst>
                                          <p:attrName>stroke.color</p:attrName>
                                        </p:attrNameLst>
                                      </p:cBhvr>
                                      <p:to>
                                        <a:srgbClr val="D4D4D4"/>
                                      </p:to>
                                    </p:animClr>
                                    <p:set>
                                      <p:cBhvr>
                                        <p:cTn id="217" dur="2000" fill="hold"/>
                                        <p:tgtEl>
                                          <p:spTgt spid="14"/>
                                        </p:tgtEl>
                                        <p:attrNameLst>
                                          <p:attrName>stroke.on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60"/>
                                        </p:tgtEl>
                                        <p:attrNameLst>
                                          <p:attrName>style.visibility</p:attrName>
                                        </p:attrNameLst>
                                      </p:cBhvr>
                                      <p:to>
                                        <p:strVal val="visible"/>
                                      </p:to>
                                    </p:set>
                                    <p:animEffect transition="in" filter="dissolve">
                                      <p:cBhvr>
                                        <p:cTn id="222" dur="500"/>
                                        <p:tgtEl>
                                          <p:spTgt spid="60"/>
                                        </p:tgtEl>
                                      </p:cBhvr>
                                    </p:animEffect>
                                  </p:childTnLst>
                                </p:cTn>
                              </p:par>
                            </p:childTnLst>
                          </p:cTn>
                        </p:par>
                      </p:childTnLst>
                    </p:cTn>
                  </p:par>
                  <p:par>
                    <p:cTn id="223" fill="hold">
                      <p:stCondLst>
                        <p:cond delay="indefinite"/>
                      </p:stCondLst>
                      <p:childTnLst>
                        <p:par>
                          <p:cTn id="224" fill="hold">
                            <p:stCondLst>
                              <p:cond delay="0"/>
                            </p:stCondLst>
                            <p:childTnLst>
                              <p:par>
                                <p:cTn id="225" presetID="7" presetClass="emph" presetSubtype="2" fill="hold" nodeType="clickEffect">
                                  <p:stCondLst>
                                    <p:cond delay="0"/>
                                  </p:stCondLst>
                                  <p:childTnLst>
                                    <p:animClr clrSpc="rgb" dir="cw">
                                      <p:cBhvr>
                                        <p:cTn id="226" dur="2000" fill="hold"/>
                                        <p:tgtEl>
                                          <p:spTgt spid="17"/>
                                        </p:tgtEl>
                                        <p:attrNameLst>
                                          <p:attrName>stroke.color</p:attrName>
                                        </p:attrNameLst>
                                      </p:cBhvr>
                                      <p:to>
                                        <a:schemeClr val="accent1"/>
                                      </p:to>
                                    </p:animClr>
                                    <p:set>
                                      <p:cBhvr>
                                        <p:cTn id="227" dur="2000" fill="hold"/>
                                        <p:tgtEl>
                                          <p:spTgt spid="17"/>
                                        </p:tgtEl>
                                        <p:attrNameLst>
                                          <p:attrName>stroke.on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7" presetClass="emph" presetSubtype="2" fill="hold" nodeType="clickEffect">
                                  <p:stCondLst>
                                    <p:cond delay="0"/>
                                  </p:stCondLst>
                                  <p:childTnLst>
                                    <p:animClr clrSpc="rgb" dir="cw">
                                      <p:cBhvr>
                                        <p:cTn id="231" dur="2000" fill="hold"/>
                                        <p:tgtEl>
                                          <p:spTgt spid="17"/>
                                        </p:tgtEl>
                                        <p:attrNameLst>
                                          <p:attrName>stroke.color</p:attrName>
                                        </p:attrNameLst>
                                      </p:cBhvr>
                                      <p:to>
                                        <a:srgbClr val="D4D4D4"/>
                                      </p:to>
                                    </p:animClr>
                                    <p:set>
                                      <p:cBhvr>
                                        <p:cTn id="232" dur="2000" fill="hold"/>
                                        <p:tgtEl>
                                          <p:spTgt spid="17"/>
                                        </p:tgtEl>
                                        <p:attrNameLst>
                                          <p:attrName>stroke.on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61"/>
                                        </p:tgtEl>
                                        <p:attrNameLst>
                                          <p:attrName>style.visibility</p:attrName>
                                        </p:attrNameLst>
                                      </p:cBhvr>
                                      <p:to>
                                        <p:strVal val="visible"/>
                                      </p:to>
                                    </p:set>
                                    <p:animEffect transition="in" filter="dissolve">
                                      <p:cBhvr>
                                        <p:cTn id="237" dur="500"/>
                                        <p:tgtEl>
                                          <p:spTgt spid="61"/>
                                        </p:tgtEl>
                                      </p:cBhvr>
                                    </p:animEffect>
                                  </p:childTnLst>
                                </p:cTn>
                              </p:par>
                            </p:childTnLst>
                          </p:cTn>
                        </p:par>
                      </p:childTnLst>
                    </p:cTn>
                  </p:par>
                  <p:par>
                    <p:cTn id="238" fill="hold">
                      <p:stCondLst>
                        <p:cond delay="indefinite"/>
                      </p:stCondLst>
                      <p:childTnLst>
                        <p:par>
                          <p:cTn id="239" fill="hold">
                            <p:stCondLst>
                              <p:cond delay="0"/>
                            </p:stCondLst>
                            <p:childTnLst>
                              <p:par>
                                <p:cTn id="240" presetID="7" presetClass="emph" presetSubtype="2" fill="hold" nodeType="clickEffect">
                                  <p:stCondLst>
                                    <p:cond delay="0"/>
                                  </p:stCondLst>
                                  <p:childTnLst>
                                    <p:animClr clrSpc="rgb" dir="cw">
                                      <p:cBhvr>
                                        <p:cTn id="241" dur="2000" fill="hold"/>
                                        <p:tgtEl>
                                          <p:spTgt spid="29"/>
                                        </p:tgtEl>
                                        <p:attrNameLst>
                                          <p:attrName>stroke.color</p:attrName>
                                        </p:attrNameLst>
                                      </p:cBhvr>
                                      <p:to>
                                        <a:schemeClr val="accent2"/>
                                      </p:to>
                                    </p:animClr>
                                    <p:set>
                                      <p:cBhvr>
                                        <p:cTn id="242" dur="2000" fill="hold"/>
                                        <p:tgtEl>
                                          <p:spTgt spid="29"/>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62"/>
                                        </p:tgtEl>
                                        <p:attrNameLst>
                                          <p:attrName>style.visibility</p:attrName>
                                        </p:attrNameLst>
                                      </p:cBhvr>
                                      <p:to>
                                        <p:strVal val="visible"/>
                                      </p:to>
                                    </p:set>
                                    <p:animEffect transition="in" filter="dissolve">
                                      <p:cBhvr>
                                        <p:cTn id="247" dur="500"/>
                                        <p:tgtEl>
                                          <p:spTgt spid="62"/>
                                        </p:tgtEl>
                                      </p:cBhvr>
                                    </p:animEffect>
                                  </p:childTnLst>
                                </p:cTn>
                              </p:par>
                            </p:childTnLst>
                          </p:cTn>
                        </p:par>
                      </p:childTnLst>
                    </p:cTn>
                  </p:par>
                  <p:par>
                    <p:cTn id="248" fill="hold">
                      <p:stCondLst>
                        <p:cond delay="indefinite"/>
                      </p:stCondLst>
                      <p:childTnLst>
                        <p:par>
                          <p:cTn id="249" fill="hold">
                            <p:stCondLst>
                              <p:cond delay="0"/>
                            </p:stCondLst>
                            <p:childTnLst>
                              <p:par>
                                <p:cTn id="250" presetID="7" presetClass="emph" presetSubtype="2" fill="hold" nodeType="clickEffect">
                                  <p:stCondLst>
                                    <p:cond delay="0"/>
                                  </p:stCondLst>
                                  <p:childTnLst>
                                    <p:animClr clrSpc="rgb" dir="cw">
                                      <p:cBhvr>
                                        <p:cTn id="251" dur="2000" fill="hold"/>
                                        <p:tgtEl>
                                          <p:spTgt spid="8"/>
                                        </p:tgtEl>
                                        <p:attrNameLst>
                                          <p:attrName>stroke.color</p:attrName>
                                        </p:attrNameLst>
                                      </p:cBhvr>
                                      <p:to>
                                        <a:schemeClr val="accent1"/>
                                      </p:to>
                                    </p:animClr>
                                    <p:set>
                                      <p:cBhvr>
                                        <p:cTn id="252" dur="2000" fill="hold"/>
                                        <p:tgtEl>
                                          <p:spTgt spid="8"/>
                                        </p:tgtEl>
                                        <p:attrNameLst>
                                          <p:attrName>stroke.on</p:attrName>
                                        </p:attrNameLst>
                                      </p:cBhvr>
                                      <p:to>
                                        <p:strVal val="true"/>
                                      </p:to>
                                    </p:set>
                                  </p:childTnLst>
                                </p:cTn>
                              </p:par>
                            </p:childTnLst>
                          </p:cTn>
                        </p:par>
                      </p:childTnLst>
                    </p:cTn>
                  </p:par>
                  <p:par>
                    <p:cTn id="253" fill="hold">
                      <p:stCondLst>
                        <p:cond delay="indefinite"/>
                      </p:stCondLst>
                      <p:childTnLst>
                        <p:par>
                          <p:cTn id="254" fill="hold">
                            <p:stCondLst>
                              <p:cond delay="0"/>
                            </p:stCondLst>
                            <p:childTnLst>
                              <p:par>
                                <p:cTn id="255" presetID="7" presetClass="emph" presetSubtype="2" fill="hold" nodeType="clickEffect">
                                  <p:stCondLst>
                                    <p:cond delay="0"/>
                                  </p:stCondLst>
                                  <p:childTnLst>
                                    <p:animClr clrSpc="rgb" dir="cw">
                                      <p:cBhvr>
                                        <p:cTn id="256" dur="2000" fill="hold"/>
                                        <p:tgtEl>
                                          <p:spTgt spid="8"/>
                                        </p:tgtEl>
                                        <p:attrNameLst>
                                          <p:attrName>stroke.color</p:attrName>
                                        </p:attrNameLst>
                                      </p:cBhvr>
                                      <p:to>
                                        <a:srgbClr val="D4D4D4"/>
                                      </p:to>
                                    </p:animClr>
                                    <p:set>
                                      <p:cBhvr>
                                        <p:cTn id="257" dur="2000" fill="hold"/>
                                        <p:tgtEl>
                                          <p:spTgt spid="8"/>
                                        </p:tgtEl>
                                        <p:attrNameLst>
                                          <p:attrName>stroke.on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9" presetClass="entr" presetSubtype="0" fill="hold" nodeType="clickEffect">
                                  <p:stCondLst>
                                    <p:cond delay="0"/>
                                  </p:stCondLst>
                                  <p:childTnLst>
                                    <p:set>
                                      <p:cBhvr>
                                        <p:cTn id="261" dur="1" fill="hold">
                                          <p:stCondLst>
                                            <p:cond delay="0"/>
                                          </p:stCondLst>
                                        </p:cTn>
                                        <p:tgtEl>
                                          <p:spTgt spid="63"/>
                                        </p:tgtEl>
                                        <p:attrNameLst>
                                          <p:attrName>style.visibility</p:attrName>
                                        </p:attrNameLst>
                                      </p:cBhvr>
                                      <p:to>
                                        <p:strVal val="visible"/>
                                      </p:to>
                                    </p:set>
                                    <p:animEffect transition="in" filter="dissolve">
                                      <p:cBhvr>
                                        <p:cTn id="262" dur="500"/>
                                        <p:tgtEl>
                                          <p:spTgt spid="63"/>
                                        </p:tgtEl>
                                      </p:cBhvr>
                                    </p:animEffec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6"/>
                                        </p:tgtEl>
                                        <p:attrNameLst>
                                          <p:attrName>stroke.color</p:attrName>
                                        </p:attrNameLst>
                                      </p:cBhvr>
                                      <p:to>
                                        <a:schemeClr val="accent1"/>
                                      </p:to>
                                    </p:animClr>
                                    <p:set>
                                      <p:cBhvr>
                                        <p:cTn id="267" dur="2000" fill="hold"/>
                                        <p:tgtEl>
                                          <p:spTgt spid="16"/>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7" presetClass="emph" presetSubtype="2" fill="hold" nodeType="clickEffect">
                                  <p:stCondLst>
                                    <p:cond delay="0"/>
                                  </p:stCondLst>
                                  <p:childTnLst>
                                    <p:animClr clrSpc="rgb" dir="cw">
                                      <p:cBhvr>
                                        <p:cTn id="271" dur="2000" fill="hold"/>
                                        <p:tgtEl>
                                          <p:spTgt spid="16"/>
                                        </p:tgtEl>
                                        <p:attrNameLst>
                                          <p:attrName>stroke.color</p:attrName>
                                        </p:attrNameLst>
                                      </p:cBhvr>
                                      <p:to>
                                        <a:srgbClr val="D4D4D4"/>
                                      </p:to>
                                    </p:animClr>
                                    <p:set>
                                      <p:cBhvr>
                                        <p:cTn id="272" dur="2000" fill="hold"/>
                                        <p:tgtEl>
                                          <p:spTgt spid="16"/>
                                        </p:tgtEl>
                                        <p:attrNameLst>
                                          <p:attrName>stroke.on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92"/>
                                        </p:tgtEl>
                                        <p:attrNameLst>
                                          <p:attrName>style.visibility</p:attrName>
                                        </p:attrNameLst>
                                      </p:cBhvr>
                                      <p:to>
                                        <p:strVal val="visible"/>
                                      </p:to>
                                    </p:set>
                                    <p:animEffect transition="in" filter="dissolve">
                                      <p:cBhvr>
                                        <p:cTn id="277" dur="500"/>
                                        <p:tgtEl>
                                          <p:spTgt spid="92"/>
                                        </p:tgtEl>
                                      </p:cBhvr>
                                    </p:animEffect>
                                  </p:childTnLst>
                                </p:cTn>
                              </p:par>
                            </p:childTnLst>
                          </p:cTn>
                        </p:par>
                      </p:childTnLst>
                    </p:cTn>
                  </p:par>
                  <p:par>
                    <p:cTn id="278" fill="hold">
                      <p:stCondLst>
                        <p:cond delay="indefinite"/>
                      </p:stCondLst>
                      <p:childTnLst>
                        <p:par>
                          <p:cTn id="279" fill="hold">
                            <p:stCondLst>
                              <p:cond delay="0"/>
                            </p:stCondLst>
                            <p:childTnLst>
                              <p:par>
                                <p:cTn id="280" presetID="7" presetClass="emph" presetSubtype="2" fill="hold" nodeType="clickEffect">
                                  <p:stCondLst>
                                    <p:cond delay="0"/>
                                  </p:stCondLst>
                                  <p:childTnLst>
                                    <p:animClr clrSpc="rgb" dir="cw">
                                      <p:cBhvr>
                                        <p:cTn id="281" dur="2000" fill="hold"/>
                                        <p:tgtEl>
                                          <p:spTgt spid="15"/>
                                        </p:tgtEl>
                                        <p:attrNameLst>
                                          <p:attrName>stroke.color</p:attrName>
                                        </p:attrNameLst>
                                      </p:cBhvr>
                                      <p:to>
                                        <a:schemeClr val="accent1"/>
                                      </p:to>
                                    </p:animClr>
                                    <p:set>
                                      <p:cBhvr>
                                        <p:cTn id="282" dur="2000" fill="hold"/>
                                        <p:tgtEl>
                                          <p:spTgt spid="15"/>
                                        </p:tgtEl>
                                        <p:attrNameLst>
                                          <p:attrName>stroke.on</p:attrName>
                                        </p:attrNameLst>
                                      </p:cBhvr>
                                      <p:to>
                                        <p:strVal val="true"/>
                                      </p:to>
                                    </p:set>
                                  </p:childTnLst>
                                </p:cTn>
                              </p:par>
                            </p:childTnLst>
                          </p:cTn>
                        </p:par>
                      </p:childTnLst>
                    </p:cTn>
                  </p:par>
                  <p:par>
                    <p:cTn id="283" fill="hold">
                      <p:stCondLst>
                        <p:cond delay="indefinite"/>
                      </p:stCondLst>
                      <p:childTnLst>
                        <p:par>
                          <p:cTn id="284" fill="hold">
                            <p:stCondLst>
                              <p:cond delay="0"/>
                            </p:stCondLst>
                            <p:childTnLst>
                              <p:par>
                                <p:cTn id="285" presetID="7" presetClass="emph" presetSubtype="2" fill="hold" nodeType="clickEffect">
                                  <p:stCondLst>
                                    <p:cond delay="0"/>
                                  </p:stCondLst>
                                  <p:childTnLst>
                                    <p:animClr clrSpc="rgb" dir="cw">
                                      <p:cBhvr>
                                        <p:cTn id="286" dur="2000" fill="hold"/>
                                        <p:tgtEl>
                                          <p:spTgt spid="15"/>
                                        </p:tgtEl>
                                        <p:attrNameLst>
                                          <p:attrName>stroke.color</p:attrName>
                                        </p:attrNameLst>
                                      </p:cBhvr>
                                      <p:to>
                                        <a:srgbClr val="D4D4D4"/>
                                      </p:to>
                                    </p:animClr>
                                    <p:set>
                                      <p:cBhvr>
                                        <p:cTn id="287" dur="2000" fill="hold"/>
                                        <p:tgtEl>
                                          <p:spTgt spid="15"/>
                                        </p:tgtEl>
                                        <p:attrNameLst>
                                          <p:attrName>stroke.on</p:attrName>
                                        </p:attrNameLst>
                                      </p:cBhvr>
                                      <p:to>
                                        <p:strVal val="true"/>
                                      </p:to>
                                    </p:set>
                                  </p:childTnLst>
                                </p:cTn>
                              </p:par>
                            </p:childTnLst>
                          </p:cTn>
                        </p:par>
                      </p:childTnLst>
                    </p:cTn>
                  </p:par>
                  <p:par>
                    <p:cTn id="288" fill="hold">
                      <p:stCondLst>
                        <p:cond delay="indefinite"/>
                      </p:stCondLst>
                      <p:childTnLst>
                        <p:par>
                          <p:cTn id="289" fill="hold">
                            <p:stCondLst>
                              <p:cond delay="0"/>
                            </p:stCondLst>
                            <p:childTnLst>
                              <p:par>
                                <p:cTn id="290" presetID="1" presetClass="emph" presetSubtype="2" fill="hold" nodeType="clickEffect">
                                  <p:stCondLst>
                                    <p:cond delay="0"/>
                                  </p:stCondLst>
                                  <p:childTnLst>
                                    <p:animClr clrSpc="rgb" dir="cw">
                                      <p:cBhvr>
                                        <p:cTn id="291" dur="2000" fill="hold"/>
                                        <p:tgtEl>
                                          <p:spTgt spid="48"/>
                                        </p:tgtEl>
                                        <p:attrNameLst>
                                          <p:attrName>fillcolor</p:attrName>
                                        </p:attrNameLst>
                                      </p:cBhvr>
                                      <p:to>
                                        <a:schemeClr val="accent1"/>
                                      </p:to>
                                    </p:animClr>
                                    <p:set>
                                      <p:cBhvr>
                                        <p:cTn id="292" dur="2000" fill="hold"/>
                                        <p:tgtEl>
                                          <p:spTgt spid="48"/>
                                        </p:tgtEl>
                                        <p:attrNameLst>
                                          <p:attrName>fill.type</p:attrName>
                                        </p:attrNameLst>
                                      </p:cBhvr>
                                      <p:to>
                                        <p:strVal val="solid"/>
                                      </p:to>
                                    </p:set>
                                    <p:set>
                                      <p:cBhvr>
                                        <p:cTn id="293" dur="2000" fill="hold"/>
                                        <p:tgtEl>
                                          <p:spTgt spid="48"/>
                                        </p:tgtEl>
                                        <p:attrNameLst>
                                          <p:attrName>fill.on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110"/>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6" grpId="0"/>
      <p:bldP spid="68" grpId="0"/>
      <p:bldP spid="1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dirty="0">
                <a:hlinkClick r:id="rId7"/>
              </a:rPr>
              <a:t>https://www.youtube.com/watch?v=cplfcGZmX7I</a:t>
            </a:r>
            <a:r>
              <a:rPr lang="en-GB" dirty="0"/>
              <a:t> </a:t>
            </a:r>
          </a:p>
          <a:p>
            <a:r>
              <a:rPr lang="en-GB" dirty="0"/>
              <a:t>Kruskal’s Algorithm in 2 minutes</a:t>
            </a:r>
          </a:p>
          <a:p>
            <a:pPr lvl="1"/>
            <a:r>
              <a:rPr lang="en-GB" dirty="0">
                <a:hlinkClick r:id="rId8"/>
              </a:rPr>
              <a:t>https://www.youtube.com/watch?v=71UQH7Pr9kU&amp;t=1s</a:t>
            </a:r>
            <a:r>
              <a:rPr lang="en-GB" dirty="0"/>
              <a:t> </a:t>
            </a:r>
          </a:p>
          <a:p>
            <a:r>
              <a:rPr lang="en-GB" sz="2600" dirty="0"/>
              <a:t>vid10 </a:t>
            </a:r>
            <a:r>
              <a:rPr lang="en-GB" sz="2600" dirty="0" err="1"/>
              <a:t>kruskals</a:t>
            </a:r>
            <a:r>
              <a:rPr lang="en-GB" sz="2600" dirty="0"/>
              <a:t> vs prims</a:t>
            </a:r>
          </a:p>
          <a:p>
            <a:pPr lvl="1"/>
            <a:r>
              <a:rPr lang="en-GB" sz="2100" dirty="0">
                <a:hlinkClick r:id="rId9"/>
              </a:rPr>
              <a:t>https://www.youtube.com/watch?v=vmWSnkBVvQ0</a:t>
            </a:r>
            <a:r>
              <a:rPr lang="en-GB" sz="2100" dirty="0"/>
              <a:t> </a:t>
            </a:r>
            <a:endParaRPr lang="en-SE" sz="21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738634" y="4051883"/>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5185338" y="4326239"/>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GB" dirty="0"/>
              <a:t>Minimum Spanning Tree Problem</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t>A telecommunications company tries to lay cable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paths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sz="1800" i="1" dirty="0"/>
              <a:t>Minimum Spanning Tree (</a:t>
            </a:r>
            <a:r>
              <a:rPr lang="en-US" altLang="zh-CN" sz="1800" i="1" dirty="0"/>
              <a:t>MST)</a:t>
            </a:r>
            <a:r>
              <a:rPr lang="en-US" sz="1800" i="1" dirty="0"/>
              <a:t> </a:t>
            </a:r>
            <a:r>
              <a:rPr lang="en-US" sz="1800" dirty="0"/>
              <a:t>is the one with the lowest total cost for laying the cable.</a:t>
            </a:r>
          </a:p>
          <a:p>
            <a:pPr>
              <a:spcAft>
                <a:spcPts val="100"/>
              </a:spcAft>
              <a:buFont typeface="Wingdings" pitchFamily="2" charset="2"/>
              <a:buChar char="§"/>
            </a:pPr>
            <a:r>
              <a:rPr lang="en-US" sz="1800" dirty="0"/>
              <a:t>Other applications: </a:t>
            </a:r>
            <a:r>
              <a:rPr lang="en-GB" sz="1800" dirty="0"/>
              <a:t>Network design, Cluster analysis….</a:t>
            </a:r>
            <a:endParaRPr lang="en-US" sz="1800" dirty="0"/>
          </a:p>
          <a:p>
            <a:pPr>
              <a:spcAft>
                <a:spcPts val="100"/>
              </a:spcAft>
              <a:buFont typeface="Wingdings" pitchFamily="2" charset="2"/>
              <a:buChar char="§"/>
            </a:pPr>
            <a:endParaRPr lang="en-US" sz="2000" dirty="0"/>
          </a:p>
        </p:txBody>
      </p:sp>
      <p:sp>
        <p:nvSpPr>
          <p:cNvPr id="6" name="Google Shape;14;p1">
            <a:extLst>
              <a:ext uri="{FF2B5EF4-FFF2-40B4-BE49-F238E27FC236}">
                <a16:creationId xmlns:a16="http://schemas.microsoft.com/office/drawing/2014/main" id="{59378402-25E0-66E6-D017-DF0B09F39492}"/>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3</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3415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6FA2-74C9-8B41-787D-AA4371E57B8A}"/>
              </a:ext>
            </a:extLst>
          </p:cNvPr>
          <p:cNvSpPr>
            <a:spLocks noGrp="1"/>
          </p:cNvSpPr>
          <p:nvPr>
            <p:ph type="title"/>
          </p:nvPr>
        </p:nvSpPr>
        <p:spPr/>
        <p:txBody>
          <a:bodyPr/>
          <a:lstStyle/>
          <a:p>
            <a:r>
              <a:rPr lang="en-GB" dirty="0"/>
              <a:t>Full-Length Lectures</a:t>
            </a:r>
            <a:endParaRPr lang="en-SE" dirty="0"/>
          </a:p>
        </p:txBody>
      </p:sp>
      <p:sp>
        <p:nvSpPr>
          <p:cNvPr id="3" name="Content Placeholder 2">
            <a:extLst>
              <a:ext uri="{FF2B5EF4-FFF2-40B4-BE49-F238E27FC236}">
                <a16:creationId xmlns:a16="http://schemas.microsoft.com/office/drawing/2014/main" id="{30785D6C-8E67-01C8-9B7F-5274AFFDC7E1}"/>
              </a:ext>
            </a:extLst>
          </p:cNvPr>
          <p:cNvSpPr>
            <a:spLocks noGrp="1"/>
          </p:cNvSpPr>
          <p:nvPr>
            <p:ph idx="1"/>
          </p:nvPr>
        </p:nvSpPr>
        <p:spPr/>
        <p:txBody>
          <a:bodyPr/>
          <a:lstStyle/>
          <a:p>
            <a:r>
              <a:rPr lang="en-GB" dirty="0"/>
              <a:t>[CSE 373WI24] Lecture 16: Minimum Spanning Trees</a:t>
            </a:r>
          </a:p>
          <a:p>
            <a:pPr lvl="1"/>
            <a:r>
              <a:rPr lang="en-GB" dirty="0">
                <a:hlinkClick r:id="rId2"/>
              </a:rPr>
              <a:t>https://www.youtube.com/watch?v=9dGPQqE0dUw&amp;list=PLEcoVsAaONjd5n69K84sSmAuvTrTQT_Nl&amp;index=15</a:t>
            </a:r>
            <a:r>
              <a:rPr lang="en-GB" dirty="0"/>
              <a:t> </a:t>
            </a:r>
            <a:endParaRPr lang="en-SE" dirty="0"/>
          </a:p>
        </p:txBody>
      </p:sp>
    </p:spTree>
    <p:extLst>
      <p:ext uri="{BB962C8B-B14F-4D97-AF65-F5344CB8AC3E}">
        <p14:creationId xmlns:p14="http://schemas.microsoft.com/office/powerpoint/2010/main" val="305191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EEAF-74E7-8DE8-96E8-34DBD756A070}"/>
              </a:ext>
            </a:extLst>
          </p:cNvPr>
          <p:cNvSpPr>
            <a:spLocks noGrp="1"/>
          </p:cNvSpPr>
          <p:nvPr>
            <p:ph type="title"/>
          </p:nvPr>
        </p:nvSpPr>
        <p:spPr/>
        <p:txBody>
          <a:bodyPr>
            <a:normAutofit/>
          </a:bodyPr>
          <a:lstStyle/>
          <a:p>
            <a:r>
              <a:rPr lang="en-GB" dirty="0"/>
              <a:t>Power Plant Example</a:t>
            </a:r>
            <a:endParaRPr lang="en-SE" dirty="0"/>
          </a:p>
        </p:txBody>
      </p:sp>
      <p:sp>
        <p:nvSpPr>
          <p:cNvPr id="3" name="Content Placeholder 2">
            <a:extLst>
              <a:ext uri="{FF2B5EF4-FFF2-40B4-BE49-F238E27FC236}">
                <a16:creationId xmlns:a16="http://schemas.microsoft.com/office/drawing/2014/main" id="{29CB6B2C-5047-D4C8-C812-DE4192815E7A}"/>
              </a:ext>
            </a:extLst>
          </p:cNvPr>
          <p:cNvSpPr>
            <a:spLocks noGrp="1"/>
          </p:cNvSpPr>
          <p:nvPr>
            <p:ph idx="1"/>
          </p:nvPr>
        </p:nvSpPr>
        <p:spPr>
          <a:xfrm>
            <a:off x="457200" y="1600200"/>
            <a:ext cx="8229600" cy="1963803"/>
          </a:xfrm>
        </p:spPr>
        <p:txBody>
          <a:bodyPr>
            <a:normAutofit lnSpcReduction="10000"/>
          </a:bodyPr>
          <a:lstStyle/>
          <a:p>
            <a:r>
              <a:rPr lang="en-GB" dirty="0"/>
              <a:t>It’s the 1920’s. The electric company needs to choose where to build wires to connect all these cities (A,B, C, D, E) to the power plant</a:t>
            </a:r>
          </a:p>
          <a:p>
            <a:r>
              <a:rPr lang="en-GB" dirty="0"/>
              <a:t>They know the cost of to lay electric wires between any pair of cities, and wants the minimize the total cost of these wires</a:t>
            </a:r>
            <a:endParaRPr lang="en-SE" dirty="0"/>
          </a:p>
        </p:txBody>
      </p:sp>
      <p:grpSp>
        <p:nvGrpSpPr>
          <p:cNvPr id="4" name="Google Shape;799;p37">
            <a:extLst>
              <a:ext uri="{FF2B5EF4-FFF2-40B4-BE49-F238E27FC236}">
                <a16:creationId xmlns:a16="http://schemas.microsoft.com/office/drawing/2014/main" id="{77CC2544-BA03-B626-3B6F-B67D27DF6B12}"/>
              </a:ext>
            </a:extLst>
          </p:cNvPr>
          <p:cNvGrpSpPr/>
          <p:nvPr/>
        </p:nvGrpSpPr>
        <p:grpSpPr>
          <a:xfrm>
            <a:off x="2507118" y="3570602"/>
            <a:ext cx="4129763" cy="3114465"/>
            <a:chOff x="3208719" y="2284898"/>
            <a:chExt cx="4129763" cy="3114465"/>
          </a:xfrm>
        </p:grpSpPr>
        <p:sp>
          <p:nvSpPr>
            <p:cNvPr id="5" name="Google Shape;800;p37">
              <a:extLst>
                <a:ext uri="{FF2B5EF4-FFF2-40B4-BE49-F238E27FC236}">
                  <a16:creationId xmlns:a16="http://schemas.microsoft.com/office/drawing/2014/main" id="{66901A09-7282-D108-B028-78A442009578}"/>
                </a:ext>
              </a:extLst>
            </p:cNvPr>
            <p:cNvSpPr/>
            <p:nvPr/>
          </p:nvSpPr>
          <p:spPr>
            <a:xfrm>
              <a:off x="3208719" y="394364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 name="Google Shape;801;p37">
              <a:extLst>
                <a:ext uri="{FF2B5EF4-FFF2-40B4-BE49-F238E27FC236}">
                  <a16:creationId xmlns:a16="http://schemas.microsoft.com/office/drawing/2014/main" id="{A16C0065-5DC2-0F77-F559-78DD51D3FBE1}"/>
                </a:ext>
              </a:extLst>
            </p:cNvPr>
            <p:cNvSpPr/>
            <p:nvPr/>
          </p:nvSpPr>
          <p:spPr>
            <a:xfrm>
              <a:off x="4906961" y="22848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7" name="Google Shape;802;p37">
              <a:extLst>
                <a:ext uri="{FF2B5EF4-FFF2-40B4-BE49-F238E27FC236}">
                  <a16:creationId xmlns:a16="http://schemas.microsoft.com/office/drawing/2014/main" id="{2A054C83-B171-F800-9CDC-0C810D95AAB1}"/>
                </a:ext>
              </a:extLst>
            </p:cNvPr>
            <p:cNvSpPr/>
            <p:nvPr/>
          </p:nvSpPr>
          <p:spPr>
            <a:xfrm>
              <a:off x="4511722" y="48482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 name="Google Shape;803;p37">
              <a:extLst>
                <a:ext uri="{FF2B5EF4-FFF2-40B4-BE49-F238E27FC236}">
                  <a16:creationId xmlns:a16="http://schemas.microsoft.com/office/drawing/2014/main" id="{064830F3-5443-419E-9048-8552E1564C7F}"/>
                </a:ext>
              </a:extLst>
            </p:cNvPr>
            <p:cNvSpPr/>
            <p:nvPr/>
          </p:nvSpPr>
          <p:spPr>
            <a:xfrm>
              <a:off x="6696075" y="4833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9" name="Google Shape;804;p37">
              <a:extLst>
                <a:ext uri="{FF2B5EF4-FFF2-40B4-BE49-F238E27FC236}">
                  <a16:creationId xmlns:a16="http://schemas.microsoft.com/office/drawing/2014/main" id="{66ABDDAB-842B-0170-1C74-F3A12B6C7A49}"/>
                </a:ext>
              </a:extLst>
            </p:cNvPr>
            <p:cNvSpPr/>
            <p:nvPr/>
          </p:nvSpPr>
          <p:spPr>
            <a:xfrm>
              <a:off x="6838950" y="31376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 name="Google Shape;805;p37">
              <a:extLst>
                <a:ext uri="{FF2B5EF4-FFF2-40B4-BE49-F238E27FC236}">
                  <a16:creationId xmlns:a16="http://schemas.microsoft.com/office/drawing/2014/main" id="{581901A6-567A-9EF9-9D9B-1BCCCD609B1B}"/>
                </a:ext>
              </a:extLst>
            </p:cNvPr>
            <p:cNvSpPr/>
            <p:nvPr/>
          </p:nvSpPr>
          <p:spPr>
            <a:xfrm>
              <a:off x="4621211" y="376331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1" name="Google Shape;806;p37">
              <a:extLst>
                <a:ext uri="{FF2B5EF4-FFF2-40B4-BE49-F238E27FC236}">
                  <a16:creationId xmlns:a16="http://schemas.microsoft.com/office/drawing/2014/main" id="{2E0649B8-D789-1BA7-2AA4-BD5D7F7BD093}"/>
                </a:ext>
              </a:extLst>
            </p:cNvPr>
            <p:cNvCxnSpPr>
              <a:stCxn id="6" idx="2"/>
              <a:endCxn id="5" idx="7"/>
            </p:cNvCxnSpPr>
            <p:nvPr/>
          </p:nvCxnSpPr>
          <p:spPr>
            <a:xfrm flipH="1">
              <a:off x="3452861" y="2424698"/>
              <a:ext cx="1454100" cy="1560000"/>
            </a:xfrm>
            <a:prstGeom prst="straightConnector1">
              <a:avLst/>
            </a:prstGeom>
            <a:noFill/>
            <a:ln w="28575" cap="flat" cmpd="sng">
              <a:solidFill>
                <a:schemeClr val="dk1"/>
              </a:solidFill>
              <a:prstDash val="solid"/>
              <a:round/>
              <a:headEnd type="none" w="sm" len="sm"/>
              <a:tailEnd type="none" w="sm" len="sm"/>
            </a:ln>
          </p:spPr>
        </p:cxnSp>
        <p:cxnSp>
          <p:nvCxnSpPr>
            <p:cNvPr id="12" name="Google Shape;807;p37">
              <a:extLst>
                <a:ext uri="{FF2B5EF4-FFF2-40B4-BE49-F238E27FC236}">
                  <a16:creationId xmlns:a16="http://schemas.microsoft.com/office/drawing/2014/main" id="{118EB122-245B-40F8-1AB9-6BD3136E35A3}"/>
                </a:ext>
              </a:extLst>
            </p:cNvPr>
            <p:cNvCxnSpPr>
              <a:stCxn id="5" idx="5"/>
              <a:endCxn id="7" idx="2"/>
            </p:cNvCxnSpPr>
            <p:nvPr/>
          </p:nvCxnSpPr>
          <p:spPr>
            <a:xfrm>
              <a:off x="3452750" y="4182303"/>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3" name="Google Shape;808;p37">
              <a:extLst>
                <a:ext uri="{FF2B5EF4-FFF2-40B4-BE49-F238E27FC236}">
                  <a16:creationId xmlns:a16="http://schemas.microsoft.com/office/drawing/2014/main" id="{72DEECFD-7359-5A0A-9A41-6729FEA823B8}"/>
                </a:ext>
              </a:extLst>
            </p:cNvPr>
            <p:cNvCxnSpPr>
              <a:stCxn id="7" idx="0"/>
              <a:endCxn id="10" idx="4"/>
            </p:cNvCxnSpPr>
            <p:nvPr/>
          </p:nvCxnSpPr>
          <p:spPr>
            <a:xfrm rot="10800000" flipH="1">
              <a:off x="4654672" y="4043035"/>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4" name="Google Shape;809;p37">
              <a:extLst>
                <a:ext uri="{FF2B5EF4-FFF2-40B4-BE49-F238E27FC236}">
                  <a16:creationId xmlns:a16="http://schemas.microsoft.com/office/drawing/2014/main" id="{6315714F-D7B1-48F8-C782-41E8D98D8F54}"/>
                </a:ext>
              </a:extLst>
            </p:cNvPr>
            <p:cNvCxnSpPr>
              <a:stCxn id="10" idx="2"/>
              <a:endCxn id="5" idx="6"/>
            </p:cNvCxnSpPr>
            <p:nvPr/>
          </p:nvCxnSpPr>
          <p:spPr>
            <a:xfrm flipH="1">
              <a:off x="3494711" y="3903110"/>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5" name="Google Shape;810;p37">
              <a:extLst>
                <a:ext uri="{FF2B5EF4-FFF2-40B4-BE49-F238E27FC236}">
                  <a16:creationId xmlns:a16="http://schemas.microsoft.com/office/drawing/2014/main" id="{05309117-EE5A-189E-6FC7-C5C55DF5DBAF}"/>
                </a:ext>
              </a:extLst>
            </p:cNvPr>
            <p:cNvCxnSpPr>
              <a:stCxn id="10" idx="7"/>
              <a:endCxn id="9" idx="2"/>
            </p:cNvCxnSpPr>
            <p:nvPr/>
          </p:nvCxnSpPr>
          <p:spPr>
            <a:xfrm rot="10800000" flipH="1">
              <a:off x="4865242" y="3277456"/>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811;p37">
              <a:extLst>
                <a:ext uri="{FF2B5EF4-FFF2-40B4-BE49-F238E27FC236}">
                  <a16:creationId xmlns:a16="http://schemas.microsoft.com/office/drawing/2014/main" id="{B943DB31-24F0-FE58-FF58-5AFBA7EE91CF}"/>
                </a:ext>
              </a:extLst>
            </p:cNvPr>
            <p:cNvCxnSpPr>
              <a:stCxn id="9" idx="4"/>
              <a:endCxn id="8" idx="0"/>
            </p:cNvCxnSpPr>
            <p:nvPr/>
          </p:nvCxnSpPr>
          <p:spPr>
            <a:xfrm flipH="1">
              <a:off x="6890400" y="3417235"/>
              <a:ext cx="91500" cy="1416000"/>
            </a:xfrm>
            <a:prstGeom prst="straightConnector1">
              <a:avLst/>
            </a:prstGeom>
            <a:noFill/>
            <a:ln w="28575" cap="flat" cmpd="sng">
              <a:solidFill>
                <a:schemeClr val="dk1"/>
              </a:solidFill>
              <a:prstDash val="solid"/>
              <a:round/>
              <a:headEnd type="none" w="sm" len="sm"/>
              <a:tailEnd type="none" w="sm" len="sm"/>
            </a:ln>
          </p:spPr>
        </p:cxnSp>
        <p:cxnSp>
          <p:nvCxnSpPr>
            <p:cNvPr id="17" name="Google Shape;812;p37">
              <a:extLst>
                <a:ext uri="{FF2B5EF4-FFF2-40B4-BE49-F238E27FC236}">
                  <a16:creationId xmlns:a16="http://schemas.microsoft.com/office/drawing/2014/main" id="{491EB10F-EAFF-925C-094B-72747B0CCA49}"/>
                </a:ext>
              </a:extLst>
            </p:cNvPr>
            <p:cNvCxnSpPr>
              <a:stCxn id="8" idx="3"/>
              <a:endCxn id="7" idx="6"/>
            </p:cNvCxnSpPr>
            <p:nvPr/>
          </p:nvCxnSpPr>
          <p:spPr>
            <a:xfrm rot="10800000">
              <a:off x="4797613" y="4987963"/>
              <a:ext cx="1955400" cy="170100"/>
            </a:xfrm>
            <a:prstGeom prst="straightConnector1">
              <a:avLst/>
            </a:prstGeom>
            <a:noFill/>
            <a:ln w="28575" cap="flat" cmpd="sng">
              <a:solidFill>
                <a:schemeClr val="dk1"/>
              </a:solidFill>
              <a:prstDash val="solid"/>
              <a:round/>
              <a:headEnd type="none" w="sm" len="sm"/>
              <a:tailEnd type="none" w="sm" len="sm"/>
            </a:ln>
          </p:spPr>
        </p:cxnSp>
        <p:cxnSp>
          <p:nvCxnSpPr>
            <p:cNvPr id="18" name="Google Shape;813;p37">
              <a:extLst>
                <a:ext uri="{FF2B5EF4-FFF2-40B4-BE49-F238E27FC236}">
                  <a16:creationId xmlns:a16="http://schemas.microsoft.com/office/drawing/2014/main" id="{E483DCCB-DD0D-F514-56B2-97E41ABE18EA}"/>
                </a:ext>
              </a:extLst>
            </p:cNvPr>
            <p:cNvCxnSpPr>
              <a:stCxn id="8" idx="1"/>
              <a:endCxn id="6" idx="6"/>
            </p:cNvCxnSpPr>
            <p:nvPr/>
          </p:nvCxnSpPr>
          <p:spPr>
            <a:xfrm rot="10800000">
              <a:off x="5192713" y="2424579"/>
              <a:ext cx="1560300" cy="2464500"/>
            </a:xfrm>
            <a:prstGeom prst="straightConnector1">
              <a:avLst/>
            </a:prstGeom>
            <a:noFill/>
            <a:ln w="28575" cap="flat" cmpd="sng">
              <a:solidFill>
                <a:schemeClr val="dk1"/>
              </a:solidFill>
              <a:prstDash val="solid"/>
              <a:round/>
              <a:headEnd type="none" w="sm" len="sm"/>
              <a:tailEnd type="none" w="sm" len="sm"/>
            </a:ln>
          </p:spPr>
        </p:cxnSp>
        <p:cxnSp>
          <p:nvCxnSpPr>
            <p:cNvPr id="19" name="Google Shape;814;p37">
              <a:extLst>
                <a:ext uri="{FF2B5EF4-FFF2-40B4-BE49-F238E27FC236}">
                  <a16:creationId xmlns:a16="http://schemas.microsoft.com/office/drawing/2014/main" id="{1DD80D7C-DC96-A83A-E03D-B3B582FB9B76}"/>
                </a:ext>
              </a:extLst>
            </p:cNvPr>
            <p:cNvCxnSpPr>
              <a:stCxn id="9" idx="3"/>
              <a:endCxn id="7" idx="7"/>
            </p:cNvCxnSpPr>
            <p:nvPr/>
          </p:nvCxnSpPr>
          <p:spPr>
            <a:xfrm flipH="1">
              <a:off x="4755619" y="3376289"/>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20" name="Google Shape;815;p37">
              <a:extLst>
                <a:ext uri="{FF2B5EF4-FFF2-40B4-BE49-F238E27FC236}">
                  <a16:creationId xmlns:a16="http://schemas.microsoft.com/office/drawing/2014/main" id="{980D778C-1D79-6A9D-1E16-F15693AF8212}"/>
                </a:ext>
              </a:extLst>
            </p:cNvPr>
            <p:cNvCxnSpPr>
              <a:stCxn id="10" idx="5"/>
              <a:endCxn id="8" idx="2"/>
            </p:cNvCxnSpPr>
            <p:nvPr/>
          </p:nvCxnSpPr>
          <p:spPr>
            <a:xfrm>
              <a:off x="4865242" y="4001964"/>
              <a:ext cx="1830900" cy="1021500"/>
            </a:xfrm>
            <a:prstGeom prst="straightConnector1">
              <a:avLst/>
            </a:prstGeom>
            <a:noFill/>
            <a:ln w="28575" cap="flat" cmpd="sng">
              <a:solidFill>
                <a:schemeClr val="dk1"/>
              </a:solidFill>
              <a:prstDash val="solid"/>
              <a:round/>
              <a:headEnd type="none" w="sm" len="sm"/>
              <a:tailEnd type="none" w="sm" len="sm"/>
            </a:ln>
          </p:spPr>
        </p:cxnSp>
        <p:sp>
          <p:nvSpPr>
            <p:cNvPr id="21" name="Google Shape;816;p37">
              <a:extLst>
                <a:ext uri="{FF2B5EF4-FFF2-40B4-BE49-F238E27FC236}">
                  <a16:creationId xmlns:a16="http://schemas.microsoft.com/office/drawing/2014/main" id="{6BF7B989-E6DC-4634-9DCF-6CAFCA49F144}"/>
                </a:ext>
              </a:extLst>
            </p:cNvPr>
            <p:cNvSpPr txBox="1"/>
            <p:nvPr/>
          </p:nvSpPr>
          <p:spPr>
            <a:xfrm>
              <a:off x="3739896" y="290779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2" name="Google Shape;817;p37">
              <a:extLst>
                <a:ext uri="{FF2B5EF4-FFF2-40B4-BE49-F238E27FC236}">
                  <a16:creationId xmlns:a16="http://schemas.microsoft.com/office/drawing/2014/main" id="{D5E19F2E-98B3-17B7-5447-D87CC12F2A24}"/>
                </a:ext>
              </a:extLst>
            </p:cNvPr>
            <p:cNvSpPr txBox="1"/>
            <p:nvPr/>
          </p:nvSpPr>
          <p:spPr>
            <a:xfrm>
              <a:off x="5486272" y="265088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3" name="Google Shape;818;p37">
              <a:extLst>
                <a:ext uri="{FF2B5EF4-FFF2-40B4-BE49-F238E27FC236}">
                  <a16:creationId xmlns:a16="http://schemas.microsoft.com/office/drawing/2014/main" id="{57BF988D-AF14-C55D-2E2F-F67A8725FAA2}"/>
                </a:ext>
              </a:extLst>
            </p:cNvPr>
            <p:cNvSpPr txBox="1"/>
            <p:nvPr/>
          </p:nvSpPr>
          <p:spPr>
            <a:xfrm>
              <a:off x="5103048" y="331440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4" name="Google Shape;819;p37">
              <a:extLst>
                <a:ext uri="{FF2B5EF4-FFF2-40B4-BE49-F238E27FC236}">
                  <a16:creationId xmlns:a16="http://schemas.microsoft.com/office/drawing/2014/main" id="{E00D5258-EF31-3B77-4DFF-0536EEED343C}"/>
                </a:ext>
              </a:extLst>
            </p:cNvPr>
            <p:cNvSpPr txBox="1"/>
            <p:nvPr/>
          </p:nvSpPr>
          <p:spPr>
            <a:xfrm>
              <a:off x="4001420" y="364411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25" name="Google Shape;820;p37">
              <a:extLst>
                <a:ext uri="{FF2B5EF4-FFF2-40B4-BE49-F238E27FC236}">
                  <a16:creationId xmlns:a16="http://schemas.microsoft.com/office/drawing/2014/main" id="{24152CCA-E728-CE35-B136-BC6197EAD689}"/>
                </a:ext>
              </a:extLst>
            </p:cNvPr>
            <p:cNvSpPr txBox="1"/>
            <p:nvPr/>
          </p:nvSpPr>
          <p:spPr>
            <a:xfrm>
              <a:off x="3754311" y="458520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6" name="Google Shape;821;p37">
              <a:extLst>
                <a:ext uri="{FF2B5EF4-FFF2-40B4-BE49-F238E27FC236}">
                  <a16:creationId xmlns:a16="http://schemas.microsoft.com/office/drawing/2014/main" id="{4FEC9A76-E047-D678-5059-5D019222AF36}"/>
                </a:ext>
              </a:extLst>
            </p:cNvPr>
            <p:cNvSpPr txBox="1"/>
            <p:nvPr/>
          </p:nvSpPr>
          <p:spPr>
            <a:xfrm>
              <a:off x="4440881" y="4186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27" name="Google Shape;822;p37">
              <a:extLst>
                <a:ext uri="{FF2B5EF4-FFF2-40B4-BE49-F238E27FC236}">
                  <a16:creationId xmlns:a16="http://schemas.microsoft.com/office/drawing/2014/main" id="{3AB4F1B5-0EE6-F69F-CB6B-35BA5A581A38}"/>
                </a:ext>
              </a:extLst>
            </p:cNvPr>
            <p:cNvSpPr txBox="1"/>
            <p:nvPr/>
          </p:nvSpPr>
          <p:spPr>
            <a:xfrm>
              <a:off x="5486272" y="503006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28" name="Google Shape;823;p37">
              <a:extLst>
                <a:ext uri="{FF2B5EF4-FFF2-40B4-BE49-F238E27FC236}">
                  <a16:creationId xmlns:a16="http://schemas.microsoft.com/office/drawing/2014/main" id="{A3B98141-F642-197E-96AE-AF3CF947999A}"/>
                </a:ext>
              </a:extLst>
            </p:cNvPr>
            <p:cNvSpPr txBox="1"/>
            <p:nvPr/>
          </p:nvSpPr>
          <p:spPr>
            <a:xfrm>
              <a:off x="7020482" y="40020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9" name="Google Shape;824;p37">
              <a:extLst>
                <a:ext uri="{FF2B5EF4-FFF2-40B4-BE49-F238E27FC236}">
                  <a16:creationId xmlns:a16="http://schemas.microsoft.com/office/drawing/2014/main" id="{130A9066-855F-898E-A807-F0A2B799278C}"/>
                </a:ext>
              </a:extLst>
            </p:cNvPr>
            <p:cNvSpPr txBox="1"/>
            <p:nvPr/>
          </p:nvSpPr>
          <p:spPr>
            <a:xfrm>
              <a:off x="4953495" y="3846890"/>
              <a:ext cx="66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30" name="Google Shape;825;p37">
              <a:extLst>
                <a:ext uri="{FF2B5EF4-FFF2-40B4-BE49-F238E27FC236}">
                  <a16:creationId xmlns:a16="http://schemas.microsoft.com/office/drawing/2014/main" id="{6A53C867-E3C3-3941-2F70-60BDDAF38B70}"/>
                </a:ext>
              </a:extLst>
            </p:cNvPr>
            <p:cNvSpPr txBox="1"/>
            <p:nvPr/>
          </p:nvSpPr>
          <p:spPr>
            <a:xfrm>
              <a:off x="4821304" y="43904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id="31" name="Google Shape;826;p37" descr="Factory on Microsoft Windows 10 April 2018 Update">
              <a:extLst>
                <a:ext uri="{FF2B5EF4-FFF2-40B4-BE49-F238E27FC236}">
                  <a16:creationId xmlns:a16="http://schemas.microsoft.com/office/drawing/2014/main" id="{D10F868C-3820-2D65-81DF-AEC72F2BDAB6}"/>
                </a:ext>
              </a:extLst>
            </p:cNvPr>
            <p:cNvPicPr preferRelativeResize="0"/>
            <p:nvPr/>
          </p:nvPicPr>
          <p:blipFill rotWithShape="1">
            <a:blip r:embed="rId2">
              <a:alphaModFix/>
            </a:blip>
            <a:srcRect/>
            <a:stretch/>
          </p:blipFill>
          <p:spPr>
            <a:xfrm>
              <a:off x="6771500" y="4894321"/>
              <a:ext cx="237871" cy="237871"/>
            </a:xfrm>
            <a:prstGeom prst="rect">
              <a:avLst/>
            </a:prstGeom>
            <a:noFill/>
            <a:ln>
              <a:noFill/>
            </a:ln>
          </p:spPr>
        </p:pic>
      </p:grpSp>
    </p:spTree>
    <p:extLst>
      <p:ext uri="{BB962C8B-B14F-4D97-AF65-F5344CB8AC3E}">
        <p14:creationId xmlns:p14="http://schemas.microsoft.com/office/powerpoint/2010/main" val="35940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BB4C-08C7-33B2-2ECE-A9FBED558D3D}"/>
              </a:ext>
            </a:extLst>
          </p:cNvPr>
          <p:cNvSpPr>
            <a:spLocks noGrp="1"/>
          </p:cNvSpPr>
          <p:nvPr>
            <p:ph type="title"/>
          </p:nvPr>
        </p:nvSpPr>
        <p:spPr/>
        <p:txBody>
          <a:bodyPr>
            <a:normAutofit fontScale="90000"/>
          </a:bodyPr>
          <a:lstStyle/>
          <a:p>
            <a:r>
              <a:rPr lang="en-GB" dirty="0"/>
              <a:t>Shortest Path vs Minimum Spanning Tree</a:t>
            </a:r>
            <a:endParaRPr lang="en-SE" dirty="0"/>
          </a:p>
        </p:txBody>
      </p:sp>
      <p:sp>
        <p:nvSpPr>
          <p:cNvPr id="3" name="Content Placeholder 2">
            <a:extLst>
              <a:ext uri="{FF2B5EF4-FFF2-40B4-BE49-F238E27FC236}">
                <a16:creationId xmlns:a16="http://schemas.microsoft.com/office/drawing/2014/main" id="{EAB0389F-3F89-C3E4-043D-A0BE4F86B40E}"/>
              </a:ext>
            </a:extLst>
          </p:cNvPr>
          <p:cNvSpPr>
            <a:spLocks noGrp="1"/>
          </p:cNvSpPr>
          <p:nvPr>
            <p:ph idx="1"/>
          </p:nvPr>
        </p:nvSpPr>
        <p:spPr/>
        <p:txBody>
          <a:bodyPr/>
          <a:lstStyle/>
          <a:p>
            <a:endParaRPr lang="en-SE" dirty="0"/>
          </a:p>
        </p:txBody>
      </p:sp>
      <p:sp>
        <p:nvSpPr>
          <p:cNvPr id="4" name="Google Shape;913;p41">
            <a:extLst>
              <a:ext uri="{FF2B5EF4-FFF2-40B4-BE49-F238E27FC236}">
                <a16:creationId xmlns:a16="http://schemas.microsoft.com/office/drawing/2014/main" id="{6820F3A0-076E-C853-7338-BB8D3E3D5585}"/>
              </a:ext>
            </a:extLst>
          </p:cNvPr>
          <p:cNvSpPr/>
          <p:nvPr/>
        </p:nvSpPr>
        <p:spPr>
          <a:xfrm>
            <a:off x="228401" y="1512855"/>
            <a:ext cx="434354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Shortest Path Problem</a:t>
            </a:r>
            <a:endParaRPr sz="1400" kern="0" dirty="0">
              <a:solidFill>
                <a:srgbClr val="FFFFFF"/>
              </a:solidFill>
              <a:latin typeface="Quattrocento Sans"/>
              <a:ea typeface="Quattrocento Sans"/>
              <a:cs typeface="Quattrocento Sans"/>
              <a:sym typeface="Quattrocento Sans"/>
            </a:endParaRPr>
          </a:p>
        </p:txBody>
      </p:sp>
      <p:sp>
        <p:nvSpPr>
          <p:cNvPr id="5" name="Google Shape;914;p41">
            <a:extLst>
              <a:ext uri="{FF2B5EF4-FFF2-40B4-BE49-F238E27FC236}">
                <a16:creationId xmlns:a16="http://schemas.microsoft.com/office/drawing/2014/main" id="{AFA280BE-955E-CE11-BF6A-EA82E61152C6}"/>
              </a:ext>
            </a:extLst>
          </p:cNvPr>
          <p:cNvSpPr/>
          <p:nvPr/>
        </p:nvSpPr>
        <p:spPr>
          <a:xfrm>
            <a:off x="4878663" y="1508322"/>
            <a:ext cx="406869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Minimum Spanning Tree Problem</a:t>
            </a:r>
            <a:endParaRPr sz="1400" kern="0" dirty="0">
              <a:solidFill>
                <a:srgbClr val="000000"/>
              </a:solidFill>
              <a:latin typeface="Arial"/>
              <a:cs typeface="Arial"/>
              <a:sym typeface="Arial"/>
            </a:endParaRPr>
          </a:p>
        </p:txBody>
      </p:sp>
      <p:grpSp>
        <p:nvGrpSpPr>
          <p:cNvPr id="6" name="Google Shape;915;p41">
            <a:extLst>
              <a:ext uri="{FF2B5EF4-FFF2-40B4-BE49-F238E27FC236}">
                <a16:creationId xmlns:a16="http://schemas.microsoft.com/office/drawing/2014/main" id="{333542FE-858E-5316-48B0-42B8EC6165D1}"/>
              </a:ext>
            </a:extLst>
          </p:cNvPr>
          <p:cNvGrpSpPr/>
          <p:nvPr/>
        </p:nvGrpSpPr>
        <p:grpSpPr>
          <a:xfrm>
            <a:off x="5303452" y="3119923"/>
            <a:ext cx="2602269" cy="1947701"/>
            <a:chOff x="7676435" y="1257687"/>
            <a:chExt cx="3916131" cy="2928873"/>
          </a:xfrm>
        </p:grpSpPr>
        <p:sp>
          <p:nvSpPr>
            <p:cNvPr id="7" name="Google Shape;916;p41">
              <a:extLst>
                <a:ext uri="{FF2B5EF4-FFF2-40B4-BE49-F238E27FC236}">
                  <a16:creationId xmlns:a16="http://schemas.microsoft.com/office/drawing/2014/main" id="{D228832B-0B70-6BF1-F244-3D14839D37B3}"/>
                </a:ext>
              </a:extLst>
            </p:cNvPr>
            <p:cNvSpPr/>
            <p:nvPr/>
          </p:nvSpPr>
          <p:spPr>
            <a:xfrm>
              <a:off x="7676435" y="2916438"/>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17;p41">
              <a:extLst>
                <a:ext uri="{FF2B5EF4-FFF2-40B4-BE49-F238E27FC236}">
                  <a16:creationId xmlns:a16="http://schemas.microsoft.com/office/drawing/2014/main" id="{9C8507F0-7748-C20B-F824-AEB49A6B4E3E}"/>
                </a:ext>
              </a:extLst>
            </p:cNvPr>
            <p:cNvSpPr/>
            <p:nvPr/>
          </p:nvSpPr>
          <p:spPr>
            <a:xfrm>
              <a:off x="9374677" y="1257687"/>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18;p41">
              <a:extLst>
                <a:ext uri="{FF2B5EF4-FFF2-40B4-BE49-F238E27FC236}">
                  <a16:creationId xmlns:a16="http://schemas.microsoft.com/office/drawing/2014/main" id="{86ABBEEB-92F1-0935-82A8-926DC2E19B2E}"/>
                </a:ext>
              </a:extLst>
            </p:cNvPr>
            <p:cNvSpPr/>
            <p:nvPr/>
          </p:nvSpPr>
          <p:spPr>
            <a:xfrm>
              <a:off x="8979438" y="38210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19;p41">
              <a:extLst>
                <a:ext uri="{FF2B5EF4-FFF2-40B4-BE49-F238E27FC236}">
                  <a16:creationId xmlns:a16="http://schemas.microsoft.com/office/drawing/2014/main" id="{5C206CDE-4605-B7EA-812A-C1FBC0D2C93E}"/>
                </a:ext>
              </a:extLst>
            </p:cNvPr>
            <p:cNvSpPr/>
            <p:nvPr/>
          </p:nvSpPr>
          <p:spPr>
            <a:xfrm>
              <a:off x="11163791" y="3806160"/>
              <a:ext cx="388800" cy="380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11" name="Google Shape;920;p41">
              <a:extLst>
                <a:ext uri="{FF2B5EF4-FFF2-40B4-BE49-F238E27FC236}">
                  <a16:creationId xmlns:a16="http://schemas.microsoft.com/office/drawing/2014/main" id="{FA46F9F0-41D4-1DBE-35DF-0B2C6E407C11}"/>
                </a:ext>
              </a:extLst>
            </p:cNvPr>
            <p:cNvSpPr/>
            <p:nvPr/>
          </p:nvSpPr>
          <p:spPr>
            <a:xfrm>
              <a:off x="11306666" y="21104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17145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21;p41">
              <a:extLst>
                <a:ext uri="{FF2B5EF4-FFF2-40B4-BE49-F238E27FC236}">
                  <a16:creationId xmlns:a16="http://schemas.microsoft.com/office/drawing/2014/main" id="{92A97997-4566-6F05-1C87-71B4B92A5152}"/>
                </a:ext>
              </a:extLst>
            </p:cNvPr>
            <p:cNvSpPr/>
            <p:nvPr/>
          </p:nvSpPr>
          <p:spPr>
            <a:xfrm>
              <a:off x="9088927" y="2736099"/>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3" name="Google Shape;922;p41">
              <a:extLst>
                <a:ext uri="{FF2B5EF4-FFF2-40B4-BE49-F238E27FC236}">
                  <a16:creationId xmlns:a16="http://schemas.microsoft.com/office/drawing/2014/main" id="{73A0C78E-1ECD-57E7-9E30-84222BB7AD58}"/>
                </a:ext>
              </a:extLst>
            </p:cNvPr>
            <p:cNvCxnSpPr>
              <a:stCxn id="8" idx="2"/>
              <a:endCxn id="7"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14" name="Google Shape;923;p41">
              <a:extLst>
                <a:ext uri="{FF2B5EF4-FFF2-40B4-BE49-F238E27FC236}">
                  <a16:creationId xmlns:a16="http://schemas.microsoft.com/office/drawing/2014/main" id="{E44050FB-EBA0-48CC-FA7A-E0F1995F632F}"/>
                </a:ext>
              </a:extLst>
            </p:cNvPr>
            <p:cNvCxnSpPr>
              <a:stCxn id="7" idx="5"/>
              <a:endCxn id="9"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15" name="Google Shape;924;p41">
              <a:extLst>
                <a:ext uri="{FF2B5EF4-FFF2-40B4-BE49-F238E27FC236}">
                  <a16:creationId xmlns:a16="http://schemas.microsoft.com/office/drawing/2014/main" id="{8651DAFE-A42E-CCCF-9EE7-6FA9E30F3C17}"/>
                </a:ext>
              </a:extLst>
            </p:cNvPr>
            <p:cNvCxnSpPr>
              <a:stCxn id="12" idx="2"/>
              <a:endCxn id="7"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16" name="Google Shape;925;p41">
              <a:extLst>
                <a:ext uri="{FF2B5EF4-FFF2-40B4-BE49-F238E27FC236}">
                  <a16:creationId xmlns:a16="http://schemas.microsoft.com/office/drawing/2014/main" id="{49CD58C2-2E24-2C37-F598-70C7CD092221}"/>
                </a:ext>
              </a:extLst>
            </p:cNvPr>
            <p:cNvCxnSpPr>
              <a:stCxn id="12" idx="7"/>
              <a:endCxn id="11"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17" name="Google Shape;926;p41">
              <a:extLst>
                <a:ext uri="{FF2B5EF4-FFF2-40B4-BE49-F238E27FC236}">
                  <a16:creationId xmlns:a16="http://schemas.microsoft.com/office/drawing/2014/main" id="{334F9041-EA22-B1E4-1A85-3AE26F32F35C}"/>
                </a:ext>
              </a:extLst>
            </p:cNvPr>
            <p:cNvCxnSpPr>
              <a:stCxn id="10" idx="1"/>
              <a:endCxn id="8"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18" name="Google Shape;927;p41">
              <a:extLst>
                <a:ext uri="{FF2B5EF4-FFF2-40B4-BE49-F238E27FC236}">
                  <a16:creationId xmlns:a16="http://schemas.microsoft.com/office/drawing/2014/main" id="{DD4100B1-D331-98EE-FFD9-D9F156F3DB8E}"/>
                </a:ext>
              </a:extLst>
            </p:cNvPr>
            <p:cNvSpPr txBox="1"/>
            <p:nvPr/>
          </p:nvSpPr>
          <p:spPr>
            <a:xfrm>
              <a:off x="8207612" y="1880581"/>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928;p41">
              <a:extLst>
                <a:ext uri="{FF2B5EF4-FFF2-40B4-BE49-F238E27FC236}">
                  <a16:creationId xmlns:a16="http://schemas.microsoft.com/office/drawing/2014/main" id="{9BEB49A1-1E51-CF7A-BF83-E1A2B178A027}"/>
                </a:ext>
              </a:extLst>
            </p:cNvPr>
            <p:cNvSpPr txBox="1"/>
            <p:nvPr/>
          </p:nvSpPr>
          <p:spPr>
            <a:xfrm>
              <a:off x="9953989" y="162367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929;p41">
              <a:extLst>
                <a:ext uri="{FF2B5EF4-FFF2-40B4-BE49-F238E27FC236}">
                  <a16:creationId xmlns:a16="http://schemas.microsoft.com/office/drawing/2014/main" id="{6E3BC7E6-786F-5E9E-744E-5BDB1D9EE5E8}"/>
                </a:ext>
              </a:extLst>
            </p:cNvPr>
            <p:cNvSpPr txBox="1"/>
            <p:nvPr/>
          </p:nvSpPr>
          <p:spPr>
            <a:xfrm>
              <a:off x="9570764" y="2287189"/>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930;p41">
              <a:extLst>
                <a:ext uri="{FF2B5EF4-FFF2-40B4-BE49-F238E27FC236}">
                  <a16:creationId xmlns:a16="http://schemas.microsoft.com/office/drawing/2014/main" id="{D7E390BF-70DB-02D8-BA9A-1E8272ACA9B0}"/>
                </a:ext>
              </a:extLst>
            </p:cNvPr>
            <p:cNvSpPr txBox="1"/>
            <p:nvPr/>
          </p:nvSpPr>
          <p:spPr>
            <a:xfrm>
              <a:off x="8469136" y="261690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931;p41">
              <a:extLst>
                <a:ext uri="{FF2B5EF4-FFF2-40B4-BE49-F238E27FC236}">
                  <a16:creationId xmlns:a16="http://schemas.microsoft.com/office/drawing/2014/main" id="{EB6DFC8D-389F-A40D-886E-4B837D8B4209}"/>
                </a:ext>
              </a:extLst>
            </p:cNvPr>
            <p:cNvSpPr txBox="1"/>
            <p:nvPr/>
          </p:nvSpPr>
          <p:spPr>
            <a:xfrm>
              <a:off x="8222027" y="3557990"/>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3" name="Google Shape;932;p41" descr="Factory on Microsoft Windows 10 April 2018 Update">
              <a:extLst>
                <a:ext uri="{FF2B5EF4-FFF2-40B4-BE49-F238E27FC236}">
                  <a16:creationId xmlns:a16="http://schemas.microsoft.com/office/drawing/2014/main" id="{AB2B9BF3-105D-2EFB-1EA0-EBE00489BDFF}"/>
                </a:ext>
              </a:extLst>
            </p:cNvPr>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
        <p:nvSpPr>
          <p:cNvPr id="24" name="Google Shape;933;p41">
            <a:extLst>
              <a:ext uri="{FF2B5EF4-FFF2-40B4-BE49-F238E27FC236}">
                <a16:creationId xmlns:a16="http://schemas.microsoft.com/office/drawing/2014/main" id="{B5EE3E02-D859-18CB-8439-BBF31EBE794E}"/>
              </a:ext>
            </a:extLst>
          </p:cNvPr>
          <p:cNvSpPr txBox="1"/>
          <p:nvPr/>
        </p:nvSpPr>
        <p:spPr>
          <a:xfrm>
            <a:off x="108725" y="5144361"/>
            <a:ext cx="4756800" cy="140034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Shortest Path Tree</a:t>
            </a:r>
            <a:endParaRPr sz="1300" kern="0" dirty="0">
              <a:solidFill>
                <a:srgbClr val="000000"/>
              </a:solidFill>
              <a:latin typeface="Arial"/>
              <a:cs typeface="Arial"/>
              <a:sym typeface="Arial"/>
            </a:endParaRPr>
          </a:p>
          <a:p>
            <a:pPr marL="457200" indent="-342900" defTabSz="914400">
              <a:buClr>
                <a:srgbClr val="4C3282"/>
              </a:buClr>
              <a:buSzPts val="1800"/>
              <a:buFont typeface="Quattrocento Sans"/>
              <a:buChar char="●"/>
            </a:pPr>
            <a:r>
              <a:rPr lang="en-US" sz="1700" kern="0" dirty="0">
                <a:solidFill>
                  <a:srgbClr val="000000"/>
                </a:solidFill>
                <a:latin typeface="Quattrocento Sans"/>
                <a:ea typeface="Quattrocento Sans"/>
                <a:cs typeface="Quattrocento Sans"/>
                <a:sym typeface="Quattrocento Sans"/>
              </a:rPr>
              <a:t>Goal</a:t>
            </a:r>
            <a:r>
              <a:rPr lang="en-GB" sz="1700" kern="0" dirty="0">
                <a:solidFill>
                  <a:srgbClr val="000000"/>
                </a:solidFill>
                <a:latin typeface="Quattrocento Sans"/>
                <a:ea typeface="Quattrocento Sans"/>
                <a:cs typeface="Quattrocento Sans"/>
                <a:sym typeface="Quattrocento Sans"/>
              </a:rPr>
              <a:t>: minimize distance from a </a:t>
            </a:r>
            <a:r>
              <a:rPr lang="en-US" sz="1700" kern="0" dirty="0">
                <a:solidFill>
                  <a:srgbClr val="000000"/>
                </a:solidFill>
                <a:latin typeface="Quattrocento Sans"/>
                <a:ea typeface="Quattrocento Sans"/>
                <a:cs typeface="Quattrocento Sans"/>
                <a:sym typeface="Quattrocento Sans"/>
              </a:rPr>
              <a:t>specific start node (if you have a different start node,</a:t>
            </a:r>
            <a:r>
              <a:rPr lang="en-US" sz="1300" kern="0" dirty="0">
                <a:solidFill>
                  <a:srgbClr val="000000"/>
                </a:solidFill>
                <a:latin typeface="Arial"/>
                <a:cs typeface="Arial"/>
                <a:sym typeface="Arial"/>
              </a:rPr>
              <a:t> </a:t>
            </a:r>
            <a:r>
              <a:rPr lang="en-US" sz="1700" kern="0" dirty="0">
                <a:solidFill>
                  <a:srgbClr val="000000"/>
                </a:solidFill>
                <a:latin typeface="Quattrocento Sans"/>
                <a:ea typeface="Quattrocento Sans"/>
                <a:cs typeface="Quattrocento Sans"/>
                <a:sym typeface="Quattrocento Sans"/>
              </a:rPr>
              <a:t>that changes the whole SPT)</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total path length</a:t>
            </a:r>
            <a:endParaRPr sz="1300" kern="0" dirty="0">
              <a:solidFill>
                <a:srgbClr val="000000"/>
              </a:solidFill>
              <a:latin typeface="Arial"/>
              <a:cs typeface="Arial"/>
              <a:sym typeface="Arial"/>
            </a:endParaRPr>
          </a:p>
        </p:txBody>
      </p:sp>
      <p:sp>
        <p:nvSpPr>
          <p:cNvPr id="25" name="Google Shape;934;p41">
            <a:extLst>
              <a:ext uri="{FF2B5EF4-FFF2-40B4-BE49-F238E27FC236}">
                <a16:creationId xmlns:a16="http://schemas.microsoft.com/office/drawing/2014/main" id="{4D25A004-478B-57CF-7711-1BA61B9E7497}"/>
              </a:ext>
            </a:extLst>
          </p:cNvPr>
          <p:cNvSpPr txBox="1"/>
          <p:nvPr/>
        </p:nvSpPr>
        <p:spPr>
          <a:xfrm>
            <a:off x="4865525" y="5104629"/>
            <a:ext cx="4169687" cy="166195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Minimum Spanning Tree</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Goal: minimize total sum of edge weights. Only one possible MST (if no equal edge weights)</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cheapest edges that maintain connectivity</a:t>
            </a:r>
            <a:endParaRPr sz="1300" kern="0" dirty="0">
              <a:solidFill>
                <a:srgbClr val="000000"/>
              </a:solidFill>
              <a:latin typeface="Arial"/>
              <a:cs typeface="Arial"/>
              <a:sym typeface="Arial"/>
            </a:endParaRPr>
          </a:p>
        </p:txBody>
      </p:sp>
      <p:sp>
        <p:nvSpPr>
          <p:cNvPr id="26" name="Google Shape;935;p41">
            <a:extLst>
              <a:ext uri="{FF2B5EF4-FFF2-40B4-BE49-F238E27FC236}">
                <a16:creationId xmlns:a16="http://schemas.microsoft.com/office/drawing/2014/main" id="{66D367FD-46E3-BF5C-059F-389EAE03046F}"/>
              </a:ext>
            </a:extLst>
          </p:cNvPr>
          <p:cNvSpPr txBox="1"/>
          <p:nvPr/>
        </p:nvSpPr>
        <p:spPr>
          <a:xfrm>
            <a:off x="3144325" y="3131978"/>
            <a:ext cx="1822200" cy="64650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SPT from power plant </a:t>
            </a:r>
            <a:endParaRPr sz="1400" kern="0" dirty="0">
              <a:solidFill>
                <a:srgbClr val="000000"/>
              </a:solidFill>
              <a:latin typeface="Arial"/>
              <a:cs typeface="Arial"/>
              <a:sym typeface="Arial"/>
            </a:endParaRPr>
          </a:p>
        </p:txBody>
      </p:sp>
      <p:sp>
        <p:nvSpPr>
          <p:cNvPr id="27" name="Google Shape;936;p41">
            <a:extLst>
              <a:ext uri="{FF2B5EF4-FFF2-40B4-BE49-F238E27FC236}">
                <a16:creationId xmlns:a16="http://schemas.microsoft.com/office/drawing/2014/main" id="{A3952BB9-C70B-4BD2-3411-C5C026351545}"/>
              </a:ext>
            </a:extLst>
          </p:cNvPr>
          <p:cNvSpPr txBox="1"/>
          <p:nvPr/>
        </p:nvSpPr>
        <p:spPr>
          <a:xfrm>
            <a:off x="7133321" y="3090285"/>
            <a:ext cx="1520941" cy="64629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MST of the graph</a:t>
            </a:r>
            <a:endParaRPr sz="1400" kern="0" dirty="0">
              <a:solidFill>
                <a:srgbClr val="000000"/>
              </a:solidFill>
              <a:latin typeface="Arial"/>
              <a:cs typeface="Arial"/>
              <a:sym typeface="Arial"/>
            </a:endParaRPr>
          </a:p>
        </p:txBody>
      </p:sp>
      <p:sp>
        <p:nvSpPr>
          <p:cNvPr id="28" name="Google Shape;937;p41">
            <a:extLst>
              <a:ext uri="{FF2B5EF4-FFF2-40B4-BE49-F238E27FC236}">
                <a16:creationId xmlns:a16="http://schemas.microsoft.com/office/drawing/2014/main" id="{40F12806-895D-F16F-8E4E-70CFCDB229CE}"/>
              </a:ext>
            </a:extLst>
          </p:cNvPr>
          <p:cNvSpPr txBox="1"/>
          <p:nvPr/>
        </p:nvSpPr>
        <p:spPr>
          <a:xfrm>
            <a:off x="228458" y="1984897"/>
            <a:ext cx="4343541" cy="969466"/>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Given: </a:t>
            </a:r>
            <a:r>
              <a:rPr lang="en-US" sz="1700" kern="0" dirty="0">
                <a:solidFill>
                  <a:srgbClr val="FFFFFF"/>
                </a:solidFill>
                <a:latin typeface="Quattrocento Sans"/>
                <a:ea typeface="Quattrocento Sans"/>
                <a:cs typeface="Quattrocento Sans"/>
                <a:sym typeface="Quattrocento Sans"/>
              </a:rPr>
              <a:t>a directed or undirected graph G and vertices s, t </a:t>
            </a:r>
            <a:endParaRPr sz="1700" kern="0" dirty="0">
              <a:solidFill>
                <a:srgbClr val="000000"/>
              </a:solidFill>
              <a:latin typeface="Arial"/>
              <a:cs typeface="Arial"/>
              <a:sym typeface="Arial"/>
            </a:endParaRPr>
          </a:p>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Find:</a:t>
            </a:r>
            <a:r>
              <a:rPr lang="en-US" sz="1700" kern="0" dirty="0">
                <a:solidFill>
                  <a:srgbClr val="FFFFFF"/>
                </a:solidFill>
                <a:latin typeface="Quattrocento Sans"/>
                <a:ea typeface="Quattrocento Sans"/>
                <a:cs typeface="Quattrocento Sans"/>
                <a:sym typeface="Quattrocento Sans"/>
              </a:rPr>
              <a:t> the shortest path from s to t.</a:t>
            </a:r>
            <a:endParaRPr sz="1400" kern="0" dirty="0">
              <a:solidFill>
                <a:srgbClr val="000000"/>
              </a:solidFill>
              <a:latin typeface="Quattrocento Sans"/>
              <a:ea typeface="Quattrocento Sans"/>
              <a:cs typeface="Quattrocento Sans"/>
              <a:sym typeface="Quattrocento Sans"/>
            </a:endParaRPr>
          </a:p>
        </p:txBody>
      </p:sp>
      <p:sp>
        <p:nvSpPr>
          <p:cNvPr id="29" name="Google Shape;938;p41">
            <a:extLst>
              <a:ext uri="{FF2B5EF4-FFF2-40B4-BE49-F238E27FC236}">
                <a16:creationId xmlns:a16="http://schemas.microsoft.com/office/drawing/2014/main" id="{55718C47-BFF6-6845-7C09-D0B369F58956}"/>
              </a:ext>
            </a:extLst>
          </p:cNvPr>
          <p:cNvSpPr txBox="1"/>
          <p:nvPr/>
        </p:nvSpPr>
        <p:spPr>
          <a:xfrm>
            <a:off x="4878627" y="1984728"/>
            <a:ext cx="4068728" cy="1046410"/>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Given</a:t>
            </a:r>
            <a:r>
              <a:rPr lang="en-US" sz="1400" kern="0" dirty="0">
                <a:solidFill>
                  <a:srgbClr val="FFFFFF"/>
                </a:solidFill>
                <a:latin typeface="Quattrocento Sans"/>
                <a:ea typeface="Quattrocento Sans"/>
                <a:cs typeface="Quattrocento Sans"/>
                <a:sym typeface="Quattrocento Sans"/>
              </a:rPr>
              <a:t>: an undirected graph G</a:t>
            </a:r>
            <a:endParaRPr sz="1400" kern="0" dirty="0">
              <a:solidFill>
                <a:srgbClr val="000000"/>
              </a:solidFill>
              <a:latin typeface="Arial"/>
              <a:cs typeface="Arial"/>
              <a:sym typeface="Arial"/>
            </a:endParaRPr>
          </a:p>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Find</a:t>
            </a:r>
            <a:r>
              <a:rPr lang="en-US" sz="1400" kern="0" dirty="0">
                <a:solidFill>
                  <a:srgbClr val="FFFFFF"/>
                </a:solidFill>
                <a:latin typeface="Quattrocento Sans"/>
                <a:ea typeface="Quattrocento Sans"/>
                <a:cs typeface="Quattrocento Sans"/>
                <a:sym typeface="Quattrocento Sans"/>
              </a:rPr>
              <a:t>: A set of edges with minimum total sum of weights such that you can get from any vertex of G to any other on only those edges.</a:t>
            </a:r>
            <a:endParaRPr sz="1400" kern="0" dirty="0">
              <a:solidFill>
                <a:srgbClr val="FFFFFF"/>
              </a:solidFill>
              <a:latin typeface="Quattrocento Sans"/>
              <a:ea typeface="Quattrocento Sans"/>
              <a:cs typeface="Quattrocento Sans"/>
              <a:sym typeface="Quattrocento Sans"/>
            </a:endParaRPr>
          </a:p>
        </p:txBody>
      </p:sp>
      <p:grpSp>
        <p:nvGrpSpPr>
          <p:cNvPr id="30" name="Google Shape;939;p41">
            <a:extLst>
              <a:ext uri="{FF2B5EF4-FFF2-40B4-BE49-F238E27FC236}">
                <a16:creationId xmlns:a16="http://schemas.microsoft.com/office/drawing/2014/main" id="{EDEEDEE7-0C2D-918C-3A1F-D80F6EFE5184}"/>
              </a:ext>
            </a:extLst>
          </p:cNvPr>
          <p:cNvGrpSpPr/>
          <p:nvPr/>
        </p:nvGrpSpPr>
        <p:grpSpPr>
          <a:xfrm>
            <a:off x="1220220" y="3119923"/>
            <a:ext cx="2782766" cy="2157636"/>
            <a:chOff x="565702" y="3082690"/>
            <a:chExt cx="2782766" cy="2157636"/>
          </a:xfrm>
        </p:grpSpPr>
        <p:sp>
          <p:nvSpPr>
            <p:cNvPr id="31" name="Google Shape;940;p41">
              <a:extLst>
                <a:ext uri="{FF2B5EF4-FFF2-40B4-BE49-F238E27FC236}">
                  <a16:creationId xmlns:a16="http://schemas.microsoft.com/office/drawing/2014/main" id="{8EC0D3DB-BB4D-E57C-793D-8631AB967C30}"/>
                </a:ext>
              </a:extLst>
            </p:cNvPr>
            <p:cNvSpPr/>
            <p:nvPr/>
          </p:nvSpPr>
          <p:spPr>
            <a:xfrm>
              <a:off x="1710066" y="308269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941;p41">
              <a:extLst>
                <a:ext uri="{FF2B5EF4-FFF2-40B4-BE49-F238E27FC236}">
                  <a16:creationId xmlns:a16="http://schemas.microsoft.com/office/drawing/2014/main" id="{7E7D3526-F3C3-7756-1B36-92710900F67D}"/>
                </a:ext>
              </a:extLst>
            </p:cNvPr>
            <p:cNvSpPr/>
            <p:nvPr/>
          </p:nvSpPr>
          <p:spPr>
            <a:xfrm>
              <a:off x="1443734" y="481000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942;p41">
              <a:extLst>
                <a:ext uri="{FF2B5EF4-FFF2-40B4-BE49-F238E27FC236}">
                  <a16:creationId xmlns:a16="http://schemas.microsoft.com/office/drawing/2014/main" id="{BFA6F9FF-89E7-D11C-760E-8A110FC6B24C}"/>
                </a:ext>
              </a:extLst>
            </p:cNvPr>
            <p:cNvSpPr/>
            <p:nvPr/>
          </p:nvSpPr>
          <p:spPr>
            <a:xfrm>
              <a:off x="2915665" y="4799984"/>
              <a:ext cx="261900" cy="2562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34" name="Google Shape;943;p41">
              <a:extLst>
                <a:ext uri="{FF2B5EF4-FFF2-40B4-BE49-F238E27FC236}">
                  <a16:creationId xmlns:a16="http://schemas.microsoft.com/office/drawing/2014/main" id="{8ABE1C45-DD0D-2C86-33C9-C3355EE0AA3D}"/>
                </a:ext>
              </a:extLst>
            </p:cNvPr>
            <p:cNvSpPr/>
            <p:nvPr/>
          </p:nvSpPr>
          <p:spPr>
            <a:xfrm>
              <a:off x="3011942" y="3657309"/>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944;p41">
              <a:extLst>
                <a:ext uri="{FF2B5EF4-FFF2-40B4-BE49-F238E27FC236}">
                  <a16:creationId xmlns:a16="http://schemas.microsoft.com/office/drawing/2014/main" id="{DB6F96A2-9B62-9774-86C1-D3B10B8AC795}"/>
                </a:ext>
              </a:extLst>
            </p:cNvPr>
            <p:cNvSpPr/>
            <p:nvPr/>
          </p:nvSpPr>
          <p:spPr>
            <a:xfrm>
              <a:off x="1517513" y="4078921"/>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6" name="Google Shape;945;p41">
              <a:extLst>
                <a:ext uri="{FF2B5EF4-FFF2-40B4-BE49-F238E27FC236}">
                  <a16:creationId xmlns:a16="http://schemas.microsoft.com/office/drawing/2014/main" id="{5467DBD3-960C-583E-ECA7-FB8513F209F6}"/>
                </a:ext>
              </a:extLst>
            </p:cNvPr>
            <p:cNvCxnSpPr>
              <a:stCxn id="31" idx="2"/>
              <a:endCxn id="57" idx="7"/>
            </p:cNvCxnSpPr>
            <p:nvPr/>
          </p:nvCxnSpPr>
          <p:spPr>
            <a:xfrm flipH="1">
              <a:off x="729966" y="3176890"/>
              <a:ext cx="980100" cy="1051200"/>
            </a:xfrm>
            <a:prstGeom prst="straightConnector1">
              <a:avLst/>
            </a:prstGeom>
            <a:noFill/>
            <a:ln w="28575" cap="flat" cmpd="sng">
              <a:solidFill>
                <a:srgbClr val="00B050"/>
              </a:solidFill>
              <a:prstDash val="solid"/>
              <a:round/>
              <a:headEnd type="none" w="sm" len="sm"/>
              <a:tailEnd type="none" w="sm" len="sm"/>
            </a:ln>
          </p:spPr>
        </p:cxnSp>
        <p:cxnSp>
          <p:nvCxnSpPr>
            <p:cNvPr id="37" name="Google Shape;947;p41">
              <a:extLst>
                <a:ext uri="{FF2B5EF4-FFF2-40B4-BE49-F238E27FC236}">
                  <a16:creationId xmlns:a16="http://schemas.microsoft.com/office/drawing/2014/main" id="{C3475971-8A04-9731-989D-9CFD4ACDC723}"/>
                </a:ext>
              </a:extLst>
            </p:cNvPr>
            <p:cNvCxnSpPr>
              <a:stCxn id="57" idx="5"/>
              <a:endCxn id="32" idx="2"/>
            </p:cNvCxnSpPr>
            <p:nvPr/>
          </p:nvCxnSpPr>
          <p:spPr>
            <a:xfrm>
              <a:off x="730096" y="4361252"/>
              <a:ext cx="713700" cy="543000"/>
            </a:xfrm>
            <a:prstGeom prst="straightConnector1">
              <a:avLst/>
            </a:prstGeom>
            <a:noFill/>
            <a:ln w="28575" cap="flat" cmpd="sng">
              <a:solidFill>
                <a:srgbClr val="000000"/>
              </a:solidFill>
              <a:prstDash val="solid"/>
              <a:round/>
              <a:headEnd type="none" w="sm" len="sm"/>
              <a:tailEnd type="none" w="sm" len="sm"/>
            </a:ln>
          </p:spPr>
        </p:cxnSp>
        <p:cxnSp>
          <p:nvCxnSpPr>
            <p:cNvPr id="38" name="Google Shape;948;p41">
              <a:extLst>
                <a:ext uri="{FF2B5EF4-FFF2-40B4-BE49-F238E27FC236}">
                  <a16:creationId xmlns:a16="http://schemas.microsoft.com/office/drawing/2014/main" id="{C8982A84-DE99-6E56-71F9-F887AFE6ED4C}"/>
                </a:ext>
              </a:extLst>
            </p:cNvPr>
            <p:cNvCxnSpPr>
              <a:stCxn id="32" idx="0"/>
              <a:endCxn id="35" idx="4"/>
            </p:cNvCxnSpPr>
            <p:nvPr/>
          </p:nvCxnSpPr>
          <p:spPr>
            <a:xfrm rot="10800000" flipH="1">
              <a:off x="1540034" y="4267300"/>
              <a:ext cx="73800" cy="542700"/>
            </a:xfrm>
            <a:prstGeom prst="straightConnector1">
              <a:avLst/>
            </a:prstGeom>
            <a:noFill/>
            <a:ln w="28575" cap="flat" cmpd="sng">
              <a:solidFill>
                <a:srgbClr val="000000"/>
              </a:solidFill>
              <a:prstDash val="solid"/>
              <a:round/>
              <a:headEnd type="none" w="sm" len="sm"/>
              <a:tailEnd type="none" w="sm" len="sm"/>
            </a:ln>
          </p:spPr>
        </p:cxnSp>
        <p:cxnSp>
          <p:nvCxnSpPr>
            <p:cNvPr id="39" name="Google Shape;949;p41">
              <a:extLst>
                <a:ext uri="{FF2B5EF4-FFF2-40B4-BE49-F238E27FC236}">
                  <a16:creationId xmlns:a16="http://schemas.microsoft.com/office/drawing/2014/main" id="{619C6CAD-636F-B6EE-7F36-821B0D17FE8E}"/>
                </a:ext>
              </a:extLst>
            </p:cNvPr>
            <p:cNvCxnSpPr>
              <a:stCxn id="35" idx="2"/>
              <a:endCxn id="57" idx="6"/>
            </p:cNvCxnSpPr>
            <p:nvPr/>
          </p:nvCxnSpPr>
          <p:spPr>
            <a:xfrm flipH="1">
              <a:off x="758213" y="4173121"/>
              <a:ext cx="759300" cy="121500"/>
            </a:xfrm>
            <a:prstGeom prst="straightConnector1">
              <a:avLst/>
            </a:prstGeom>
            <a:noFill/>
            <a:ln w="28575" cap="flat" cmpd="sng">
              <a:solidFill>
                <a:srgbClr val="000000"/>
              </a:solidFill>
              <a:prstDash val="solid"/>
              <a:round/>
              <a:headEnd type="none" w="sm" len="sm"/>
              <a:tailEnd type="none" w="sm" len="sm"/>
            </a:ln>
          </p:spPr>
        </p:cxnSp>
        <p:cxnSp>
          <p:nvCxnSpPr>
            <p:cNvPr id="40" name="Google Shape;950;p41">
              <a:extLst>
                <a:ext uri="{FF2B5EF4-FFF2-40B4-BE49-F238E27FC236}">
                  <a16:creationId xmlns:a16="http://schemas.microsoft.com/office/drawing/2014/main" id="{F204089A-6250-80A1-8E16-C86ECB58566B}"/>
                </a:ext>
              </a:extLst>
            </p:cNvPr>
            <p:cNvCxnSpPr>
              <a:stCxn id="35" idx="7"/>
              <a:endCxn id="34" idx="2"/>
            </p:cNvCxnSpPr>
            <p:nvPr/>
          </p:nvCxnSpPr>
          <p:spPr>
            <a:xfrm rot="10800000" flipH="1">
              <a:off x="1681907" y="3751612"/>
              <a:ext cx="1329900" cy="354900"/>
            </a:xfrm>
            <a:prstGeom prst="straightConnector1">
              <a:avLst/>
            </a:prstGeom>
            <a:noFill/>
            <a:ln w="28575" cap="flat" cmpd="sng">
              <a:solidFill>
                <a:srgbClr val="000000"/>
              </a:solidFill>
              <a:prstDash val="solid"/>
              <a:round/>
              <a:headEnd type="none" w="sm" len="sm"/>
              <a:tailEnd type="none" w="sm" len="sm"/>
            </a:ln>
          </p:spPr>
        </p:cxnSp>
        <p:cxnSp>
          <p:nvCxnSpPr>
            <p:cNvPr id="41" name="Google Shape;951;p41">
              <a:extLst>
                <a:ext uri="{FF2B5EF4-FFF2-40B4-BE49-F238E27FC236}">
                  <a16:creationId xmlns:a16="http://schemas.microsoft.com/office/drawing/2014/main" id="{F9201C22-F872-98FF-99D5-833B7D374679}"/>
                </a:ext>
              </a:extLst>
            </p:cNvPr>
            <p:cNvCxnSpPr>
              <a:stCxn id="34" idx="4"/>
              <a:endCxn id="33" idx="0"/>
            </p:cNvCxnSpPr>
            <p:nvPr/>
          </p:nvCxnSpPr>
          <p:spPr>
            <a:xfrm flipH="1">
              <a:off x="3046742" y="3845709"/>
              <a:ext cx="61500" cy="954300"/>
            </a:xfrm>
            <a:prstGeom prst="straightConnector1">
              <a:avLst/>
            </a:prstGeom>
            <a:noFill/>
            <a:ln w="28575" cap="flat" cmpd="sng">
              <a:solidFill>
                <a:srgbClr val="00B050"/>
              </a:solidFill>
              <a:prstDash val="solid"/>
              <a:round/>
              <a:headEnd type="none" w="sm" len="sm"/>
              <a:tailEnd type="none" w="sm" len="sm"/>
            </a:ln>
          </p:spPr>
        </p:cxnSp>
        <p:cxnSp>
          <p:nvCxnSpPr>
            <p:cNvPr id="42" name="Google Shape;952;p41">
              <a:extLst>
                <a:ext uri="{FF2B5EF4-FFF2-40B4-BE49-F238E27FC236}">
                  <a16:creationId xmlns:a16="http://schemas.microsoft.com/office/drawing/2014/main" id="{13D05BE9-D4E3-36CC-16D1-4FFF871D86B4}"/>
                </a:ext>
              </a:extLst>
            </p:cNvPr>
            <p:cNvCxnSpPr>
              <a:stCxn id="33" idx="3"/>
              <a:endCxn id="32" idx="6"/>
            </p:cNvCxnSpPr>
            <p:nvPr/>
          </p:nvCxnSpPr>
          <p:spPr>
            <a:xfrm rot="10800000">
              <a:off x="1636419" y="4904064"/>
              <a:ext cx="1317600" cy="114600"/>
            </a:xfrm>
            <a:prstGeom prst="straightConnector1">
              <a:avLst/>
            </a:prstGeom>
            <a:noFill/>
            <a:ln w="28575" cap="flat" cmpd="sng">
              <a:solidFill>
                <a:srgbClr val="00B050"/>
              </a:solidFill>
              <a:prstDash val="solid"/>
              <a:round/>
              <a:headEnd type="none" w="sm" len="sm"/>
              <a:tailEnd type="none" w="sm" len="sm"/>
            </a:ln>
          </p:spPr>
        </p:cxnSp>
        <p:cxnSp>
          <p:nvCxnSpPr>
            <p:cNvPr id="43" name="Google Shape;953;p41">
              <a:extLst>
                <a:ext uri="{FF2B5EF4-FFF2-40B4-BE49-F238E27FC236}">
                  <a16:creationId xmlns:a16="http://schemas.microsoft.com/office/drawing/2014/main" id="{A26CDBBA-0C15-4E49-AC38-B39B3A2AB73F}"/>
                </a:ext>
              </a:extLst>
            </p:cNvPr>
            <p:cNvCxnSpPr>
              <a:stCxn id="33" idx="1"/>
              <a:endCxn id="31" idx="6"/>
            </p:cNvCxnSpPr>
            <p:nvPr/>
          </p:nvCxnSpPr>
          <p:spPr>
            <a:xfrm rot="10800000">
              <a:off x="1902519" y="3177004"/>
              <a:ext cx="1051500" cy="1660500"/>
            </a:xfrm>
            <a:prstGeom prst="straightConnector1">
              <a:avLst/>
            </a:prstGeom>
            <a:noFill/>
            <a:ln w="28575" cap="flat" cmpd="sng">
              <a:solidFill>
                <a:srgbClr val="00B050"/>
              </a:solidFill>
              <a:prstDash val="solid"/>
              <a:round/>
              <a:headEnd type="none" w="sm" len="sm"/>
              <a:tailEnd type="none" w="sm" len="sm"/>
            </a:ln>
          </p:spPr>
        </p:cxnSp>
        <p:cxnSp>
          <p:nvCxnSpPr>
            <p:cNvPr id="44" name="Google Shape;954;p41">
              <a:extLst>
                <a:ext uri="{FF2B5EF4-FFF2-40B4-BE49-F238E27FC236}">
                  <a16:creationId xmlns:a16="http://schemas.microsoft.com/office/drawing/2014/main" id="{94A15F6C-B2CB-8522-7B4A-876C66B9B0B7}"/>
                </a:ext>
              </a:extLst>
            </p:cNvPr>
            <p:cNvCxnSpPr>
              <a:stCxn id="34" idx="3"/>
              <a:endCxn id="32" idx="7"/>
            </p:cNvCxnSpPr>
            <p:nvPr/>
          </p:nvCxnSpPr>
          <p:spPr>
            <a:xfrm flipH="1">
              <a:off x="1608248" y="3818118"/>
              <a:ext cx="1431900" cy="1019400"/>
            </a:xfrm>
            <a:prstGeom prst="straightConnector1">
              <a:avLst/>
            </a:prstGeom>
            <a:noFill/>
            <a:ln w="28575" cap="flat" cmpd="sng">
              <a:solidFill>
                <a:srgbClr val="000000"/>
              </a:solidFill>
              <a:prstDash val="solid"/>
              <a:round/>
              <a:headEnd type="none" w="sm" len="sm"/>
              <a:tailEnd type="none" w="sm" len="sm"/>
            </a:ln>
          </p:spPr>
        </p:cxnSp>
        <p:cxnSp>
          <p:nvCxnSpPr>
            <p:cNvPr id="45" name="Google Shape;955;p41">
              <a:extLst>
                <a:ext uri="{FF2B5EF4-FFF2-40B4-BE49-F238E27FC236}">
                  <a16:creationId xmlns:a16="http://schemas.microsoft.com/office/drawing/2014/main" id="{66CCAB2A-BE64-D639-A1E6-17AFB6521749}"/>
                </a:ext>
              </a:extLst>
            </p:cNvPr>
            <p:cNvCxnSpPr>
              <a:stCxn id="35" idx="5"/>
              <a:endCxn id="33" idx="2"/>
            </p:cNvCxnSpPr>
            <p:nvPr/>
          </p:nvCxnSpPr>
          <p:spPr>
            <a:xfrm>
              <a:off x="1681907" y="4239730"/>
              <a:ext cx="1233900" cy="688500"/>
            </a:xfrm>
            <a:prstGeom prst="straightConnector1">
              <a:avLst/>
            </a:prstGeom>
            <a:noFill/>
            <a:ln w="28575" cap="flat" cmpd="sng">
              <a:solidFill>
                <a:srgbClr val="00B050"/>
              </a:solidFill>
              <a:prstDash val="solid"/>
              <a:round/>
              <a:headEnd type="none" w="sm" len="sm"/>
              <a:tailEnd type="none" w="sm" len="sm"/>
            </a:ln>
          </p:spPr>
        </p:cxnSp>
        <p:sp>
          <p:nvSpPr>
            <p:cNvPr id="46" name="Google Shape;956;p41">
              <a:extLst>
                <a:ext uri="{FF2B5EF4-FFF2-40B4-BE49-F238E27FC236}">
                  <a16:creationId xmlns:a16="http://schemas.microsoft.com/office/drawing/2014/main" id="{CDDE5C34-BD60-0AD0-E322-2946299E659E}"/>
                </a:ext>
              </a:extLst>
            </p:cNvPr>
            <p:cNvSpPr txBox="1"/>
            <p:nvPr/>
          </p:nvSpPr>
          <p:spPr>
            <a:xfrm>
              <a:off x="923637" y="3502429"/>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957;p41">
              <a:extLst>
                <a:ext uri="{FF2B5EF4-FFF2-40B4-BE49-F238E27FC236}">
                  <a16:creationId xmlns:a16="http://schemas.microsoft.com/office/drawing/2014/main" id="{87C5D318-A7BE-9D06-A4E2-DF67CFDCFAE1}"/>
                </a:ext>
              </a:extLst>
            </p:cNvPr>
            <p:cNvSpPr txBox="1"/>
            <p:nvPr/>
          </p:nvSpPr>
          <p:spPr>
            <a:xfrm>
              <a:off x="2100437" y="332931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958;p41">
              <a:extLst>
                <a:ext uri="{FF2B5EF4-FFF2-40B4-BE49-F238E27FC236}">
                  <a16:creationId xmlns:a16="http://schemas.microsoft.com/office/drawing/2014/main" id="{C5B4BA50-8335-DC09-4CDA-B338E4D86CBA}"/>
                </a:ext>
              </a:extLst>
            </p:cNvPr>
            <p:cNvSpPr txBox="1"/>
            <p:nvPr/>
          </p:nvSpPr>
          <p:spPr>
            <a:xfrm>
              <a:off x="1842200" y="3776422"/>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959;p41">
              <a:extLst>
                <a:ext uri="{FF2B5EF4-FFF2-40B4-BE49-F238E27FC236}">
                  <a16:creationId xmlns:a16="http://schemas.microsoft.com/office/drawing/2014/main" id="{11D080B6-938A-0BD2-0524-F8944D6CBC40}"/>
                </a:ext>
              </a:extLst>
            </p:cNvPr>
            <p:cNvSpPr txBox="1"/>
            <p:nvPr/>
          </p:nvSpPr>
          <p:spPr>
            <a:xfrm>
              <a:off x="1099865" y="399860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960;p41">
              <a:extLst>
                <a:ext uri="{FF2B5EF4-FFF2-40B4-BE49-F238E27FC236}">
                  <a16:creationId xmlns:a16="http://schemas.microsoft.com/office/drawing/2014/main" id="{F1AC8FCF-D502-E875-CDD3-16216C5F5AB3}"/>
                </a:ext>
              </a:extLst>
            </p:cNvPr>
            <p:cNvSpPr txBox="1"/>
            <p:nvPr/>
          </p:nvSpPr>
          <p:spPr>
            <a:xfrm>
              <a:off x="933350" y="4632755"/>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961;p41">
              <a:extLst>
                <a:ext uri="{FF2B5EF4-FFF2-40B4-BE49-F238E27FC236}">
                  <a16:creationId xmlns:a16="http://schemas.microsoft.com/office/drawing/2014/main" id="{C9DED23A-64A5-224D-02FF-85B96E0D9AFD}"/>
                </a:ext>
              </a:extLst>
            </p:cNvPr>
            <p:cNvSpPr txBox="1"/>
            <p:nvPr/>
          </p:nvSpPr>
          <p:spPr>
            <a:xfrm>
              <a:off x="1395997" y="436425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962;p41">
              <a:extLst>
                <a:ext uri="{FF2B5EF4-FFF2-40B4-BE49-F238E27FC236}">
                  <a16:creationId xmlns:a16="http://schemas.microsoft.com/office/drawing/2014/main" id="{953386DA-7A43-7909-1989-8A94D7B0D155}"/>
                </a:ext>
              </a:extLst>
            </p:cNvPr>
            <p:cNvSpPr txBox="1"/>
            <p:nvPr/>
          </p:nvSpPr>
          <p:spPr>
            <a:xfrm>
              <a:off x="2100437" y="4932526"/>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963;p41">
              <a:extLst>
                <a:ext uri="{FF2B5EF4-FFF2-40B4-BE49-F238E27FC236}">
                  <a16:creationId xmlns:a16="http://schemas.microsoft.com/office/drawing/2014/main" id="{2AEC862F-9DCD-61E0-2FCF-331DAC2AFAD0}"/>
                </a:ext>
              </a:extLst>
            </p:cNvPr>
            <p:cNvSpPr txBox="1"/>
            <p:nvPr/>
          </p:nvSpPr>
          <p:spPr>
            <a:xfrm>
              <a:off x="3134268" y="423976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964;p41">
              <a:extLst>
                <a:ext uri="{FF2B5EF4-FFF2-40B4-BE49-F238E27FC236}">
                  <a16:creationId xmlns:a16="http://schemas.microsoft.com/office/drawing/2014/main" id="{5F51C19A-E538-EFE2-6B19-6A5F0D8385DC}"/>
                </a:ext>
              </a:extLst>
            </p:cNvPr>
            <p:cNvSpPr txBox="1"/>
            <p:nvPr/>
          </p:nvSpPr>
          <p:spPr>
            <a:xfrm>
              <a:off x="1741424" y="4135242"/>
              <a:ext cx="4506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965;p41">
              <a:extLst>
                <a:ext uri="{FF2B5EF4-FFF2-40B4-BE49-F238E27FC236}">
                  <a16:creationId xmlns:a16="http://schemas.microsoft.com/office/drawing/2014/main" id="{BA96086A-321C-FE2B-8B56-AC2CBF5C1C51}"/>
                </a:ext>
              </a:extLst>
            </p:cNvPr>
            <p:cNvSpPr txBox="1"/>
            <p:nvPr/>
          </p:nvSpPr>
          <p:spPr>
            <a:xfrm>
              <a:off x="1652346" y="4501520"/>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6" name="Google Shape;966;p41" descr="Factory on Microsoft Windows 10 April 2018 Update">
              <a:extLst>
                <a:ext uri="{FF2B5EF4-FFF2-40B4-BE49-F238E27FC236}">
                  <a16:creationId xmlns:a16="http://schemas.microsoft.com/office/drawing/2014/main" id="{BA65DA52-F240-1C4C-8EFA-6852C4F590E2}"/>
                </a:ext>
              </a:extLst>
            </p:cNvPr>
            <p:cNvPicPr preferRelativeResize="0"/>
            <p:nvPr/>
          </p:nvPicPr>
          <p:blipFill rotWithShape="1">
            <a:blip r:embed="rId3">
              <a:alphaModFix/>
            </a:blip>
            <a:srcRect/>
            <a:stretch/>
          </p:blipFill>
          <p:spPr>
            <a:xfrm>
              <a:off x="2966491" y="4841056"/>
              <a:ext cx="160290" cy="160290"/>
            </a:xfrm>
            <a:prstGeom prst="rect">
              <a:avLst/>
            </a:prstGeom>
            <a:noFill/>
            <a:ln>
              <a:noFill/>
            </a:ln>
          </p:spPr>
        </p:pic>
        <p:sp>
          <p:nvSpPr>
            <p:cNvPr id="57" name="Google Shape;946;p41">
              <a:extLst>
                <a:ext uri="{FF2B5EF4-FFF2-40B4-BE49-F238E27FC236}">
                  <a16:creationId xmlns:a16="http://schemas.microsoft.com/office/drawing/2014/main" id="{5BFEF77D-1110-2DA6-B37D-67B7CC13F32E}"/>
                </a:ext>
              </a:extLst>
            </p:cNvPr>
            <p:cNvSpPr/>
            <p:nvPr/>
          </p:nvSpPr>
          <p:spPr>
            <a:xfrm>
              <a:off x="565702" y="4200443"/>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0" name="Content Placeholder 2">
            <a:extLst>
              <a:ext uri="{FF2B5EF4-FFF2-40B4-BE49-F238E27FC236}">
                <a16:creationId xmlns:a16="http://schemas.microsoft.com/office/drawing/2014/main" id="{8A77E942-4AE2-DF91-F0CB-CC86453C4C14}"/>
              </a:ext>
            </a:extLst>
          </p:cNvPr>
          <p:cNvSpPr txBox="1">
            <a:spLocks/>
          </p:cNvSpPr>
          <p:nvPr/>
        </p:nvSpPr>
        <p:spPr>
          <a:xfrm>
            <a:off x="1099200" y="3082163"/>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a:p>
        </p:txBody>
      </p:sp>
      <p:sp>
        <p:nvSpPr>
          <p:cNvPr id="62" name="Google Shape;936;p41">
            <a:extLst>
              <a:ext uri="{FF2B5EF4-FFF2-40B4-BE49-F238E27FC236}">
                <a16:creationId xmlns:a16="http://schemas.microsoft.com/office/drawing/2014/main" id="{2BC16B50-BA43-2BAE-8FA6-4815064CDDC5}"/>
              </a:ext>
            </a:extLst>
          </p:cNvPr>
          <p:cNvSpPr txBox="1"/>
          <p:nvPr/>
        </p:nvSpPr>
        <p:spPr>
          <a:xfrm>
            <a:off x="7854031"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
        <p:nvSpPr>
          <p:cNvPr id="63" name="Google Shape;936;p41">
            <a:extLst>
              <a:ext uri="{FF2B5EF4-FFF2-40B4-BE49-F238E27FC236}">
                <a16:creationId xmlns:a16="http://schemas.microsoft.com/office/drawing/2014/main" id="{CC72C9E4-C70B-804C-10E0-71F050F0097D}"/>
              </a:ext>
            </a:extLst>
          </p:cNvPr>
          <p:cNvSpPr txBox="1"/>
          <p:nvPr/>
        </p:nvSpPr>
        <p:spPr>
          <a:xfrm>
            <a:off x="3812880"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Tree>
    <p:extLst>
      <p:ext uri="{BB962C8B-B14F-4D97-AF65-F5344CB8AC3E}">
        <p14:creationId xmlns:p14="http://schemas.microsoft.com/office/powerpoint/2010/main" val="312035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399730" y="4899445"/>
            <a:ext cx="4539256" cy="1871590"/>
            <a:chOff x="4399730" y="4899445"/>
            <a:chExt cx="4539256" cy="1871590"/>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399730" y="6494036"/>
              <a:ext cx="4539256"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Minimum Spanning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598B-A372-80C4-CEA0-A393C176BC73}"/>
              </a:ext>
            </a:extLst>
          </p:cNvPr>
          <p:cNvSpPr>
            <a:spLocks noGrp="1"/>
          </p:cNvSpPr>
          <p:nvPr>
            <p:ph type="title"/>
          </p:nvPr>
        </p:nvSpPr>
        <p:spPr/>
        <p:txBody>
          <a:bodyPr/>
          <a:lstStyle/>
          <a:p>
            <a:r>
              <a:rPr lang="en-GB" dirty="0"/>
              <a:t>Greedy Algorithms</a:t>
            </a:r>
            <a:endParaRPr lang="en-SE" dirty="0"/>
          </a:p>
        </p:txBody>
      </p:sp>
      <p:sp>
        <p:nvSpPr>
          <p:cNvPr id="3" name="Content Placeholder 2">
            <a:extLst>
              <a:ext uri="{FF2B5EF4-FFF2-40B4-BE49-F238E27FC236}">
                <a16:creationId xmlns:a16="http://schemas.microsoft.com/office/drawing/2014/main" id="{B99CE8F2-439E-C90A-9ED8-8D3479068878}"/>
              </a:ext>
            </a:extLst>
          </p:cNvPr>
          <p:cNvSpPr>
            <a:spLocks noGrp="1"/>
          </p:cNvSpPr>
          <p:nvPr>
            <p:ph idx="1"/>
          </p:nvPr>
        </p:nvSpPr>
        <p:spPr/>
        <p:txBody>
          <a:bodyPr/>
          <a:lstStyle/>
          <a:p>
            <a:r>
              <a:rPr lang="en-GB" dirty="0"/>
              <a:t>A greedy algorithm makes the locally optimal choice at each step</a:t>
            </a:r>
          </a:p>
          <a:p>
            <a:pPr lvl="1"/>
            <a:r>
              <a:rPr lang="en-GB" dirty="0"/>
              <a:t>We learned Dijkstra’s algorithm for the shortest path problem</a:t>
            </a:r>
          </a:p>
          <a:p>
            <a:pPr lvl="1"/>
            <a:r>
              <a:rPr lang="en-GB" dirty="0"/>
              <a:t>We will learn Kruskal and Prim’s algorithms for the minimum spanning tree problem</a:t>
            </a:r>
          </a:p>
          <a:p>
            <a:r>
              <a:rPr lang="en-GB" dirty="0"/>
              <a:t>In the lecture and exams, when there are multiple possible orders of visiting the next node (in case of a tie), we generally select the next node in alphabetical or numerical order</a:t>
            </a:r>
          </a:p>
          <a:p>
            <a:pPr lvl="1"/>
            <a:r>
              <a:rPr lang="en-GB" dirty="0"/>
              <a:t>The solution will always be guaranteed to be optimal, but the MST may be different depending on the order of visits</a:t>
            </a:r>
            <a:endParaRPr lang="en-SE" dirty="0"/>
          </a:p>
        </p:txBody>
      </p:sp>
    </p:spTree>
    <p:extLst>
      <p:ext uri="{BB962C8B-B14F-4D97-AF65-F5344CB8AC3E}">
        <p14:creationId xmlns:p14="http://schemas.microsoft.com/office/powerpoint/2010/main" val="14740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46100</TotalTime>
  <Words>2792</Words>
  <Application>Microsoft Office PowerPoint</Application>
  <PresentationFormat>On-screen Show (4:3)</PresentationFormat>
  <Paragraphs>466</Paragraphs>
  <Slides>30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__fkGroteskNeue_598ab8</vt:lpstr>
      <vt:lpstr>DejaVu Sans</vt:lpstr>
      <vt:lpstr>KaTeX_Main</vt:lpstr>
      <vt:lpstr>var(--font-fk-grotesk)</vt:lpstr>
      <vt:lpstr>Arial</vt:lpstr>
      <vt:lpstr>Calibri</vt:lpstr>
      <vt:lpstr>Helvetica</vt:lpstr>
      <vt:lpstr>Quattrocento Sans</vt:lpstr>
      <vt:lpstr>Times New Roman</vt:lpstr>
      <vt:lpstr>Trebuchet MS</vt:lpstr>
      <vt:lpstr>Wingdings</vt:lpstr>
      <vt:lpstr>Office Theme</vt:lpstr>
      <vt:lpstr>Lecture 14 Minimum Spanning Trees</vt:lpstr>
      <vt:lpstr>Lecture Goals</vt:lpstr>
      <vt:lpstr>Minimum Spanning Tree Problem</vt:lpstr>
      <vt:lpstr>Power Plant Example</vt:lpstr>
      <vt:lpstr>Shortest Path vs Minimum Spanning Tree</vt:lpstr>
      <vt:lpstr>Minimum Spanning Tree (MST)</vt:lpstr>
      <vt:lpstr>Greedy Algorithms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References</vt:lpstr>
      <vt:lpstr>Full-Length Lectures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1161</cp:revision>
  <dcterms:created xsi:type="dcterms:W3CDTF">2018-08-13T22:58:39Z</dcterms:created>
  <dcterms:modified xsi:type="dcterms:W3CDTF">2025-04-26T07:16:21Z</dcterms:modified>
</cp:coreProperties>
</file>