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86" r:id="rId2"/>
    <p:sldId id="269" r:id="rId3"/>
    <p:sldId id="265" r:id="rId4"/>
    <p:sldId id="266" r:id="rId5"/>
    <p:sldId id="267" r:id="rId6"/>
    <p:sldId id="268" r:id="rId7"/>
    <p:sldId id="270" r:id="rId8"/>
    <p:sldId id="271" r:id="rId9"/>
    <p:sldId id="273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5" r:id="rId18"/>
    <p:sldId id="284" r:id="rId19"/>
    <p:sldId id="287" r:id="rId20"/>
    <p:sldId id="289" r:id="rId21"/>
  </p:sldIdLst>
  <p:sldSz cx="12192000" cy="6858000"/>
  <p:notesSz cx="6858000" cy="1762125"/>
  <p:embeddedFontLst>
    <p:embeddedFont>
      <p:font typeface="Helvetica" panose="020B0604020202020204" pitchFamily="34" charset="0"/>
      <p:regular r:id="rId23"/>
      <p:bold r:id="rId24"/>
      <p:italic r:id="rId25"/>
      <p:boldItalic r:id="rId26"/>
    </p:embeddedFont>
    <p:embeddedFont>
      <p:font typeface="Quattrocento Sans" panose="020B0502050000020003" pitchFamily="34" charset="0"/>
      <p:regular r:id="rId27"/>
      <p:bold r:id="rId28"/>
      <p:italic r:id="rId29"/>
      <p:boldItalic r:id="rId30"/>
    </p:embeddedFont>
    <p:embeddedFont>
      <p:font typeface="SimSun" panose="02010600030101010101" pitchFamily="2" charset="-122"/>
      <p:regular r:id="rId31"/>
    </p:embeddedFont>
    <p:embeddedFont>
      <p:font typeface="Tahoma" panose="020B0604030504040204" pitchFamily="34" charset="0"/>
      <p:regular r:id="rId32"/>
      <p:bold r:id="rId33"/>
    </p:embeddedFont>
    <p:embeddedFont>
      <p:font typeface="Tw Cen MT" panose="020B0602020104020603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D2A3D0-305A-432C-8F70-BCC652E613A1}">
  <a:tblStyle styleId="{D2D2A3D0-305A-432C-8F70-BCC652E613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186125-50FF-4CA4-946E-BB7AA394B881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 b="off" i="off"/>
      <a:tcStyle>
        <a:tcBdr/>
        <a:fill>
          <a:solidFill>
            <a:srgbClr val="CBE2F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E2F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ACF9E49-EEC0-4011-8F41-62AC1CEFAF57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8235" autoAdjust="0"/>
  </p:normalViewPr>
  <p:slideViewPr>
    <p:cSldViewPr snapToGrid="0">
      <p:cViewPr varScale="1">
        <p:scale>
          <a:sx n="73" d="100"/>
          <a:sy n="73" d="100"/>
        </p:scale>
        <p:origin x="10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0957a6dd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g120957a6ddb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g120957a6ddb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0957a6dd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120957a6ddb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up an implementation of List</a:t>
            </a:r>
            <a:endParaRPr/>
          </a:p>
        </p:txBody>
      </p:sp>
      <p:sp>
        <p:nvSpPr>
          <p:cNvPr id="444" name="Google Shape;444;g120957a6ddb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0957a6dd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120957a6ddb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7" name="Google Shape;497;g120957a6ddb_0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20957a6dd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g120957a6ddb_0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6" name="Google Shape;546;g120957a6ddb_0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20957a6ddb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g120957a6ddb_0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5" name="Google Shape;595;g120957a6ddb_0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8b4eb0048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1950" y="220663"/>
            <a:ext cx="1054100" cy="593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g118b4eb0048_0_551:notes"/>
          <p:cNvSpPr txBox="1">
            <a:spLocks noGrp="1"/>
          </p:cNvSpPr>
          <p:nvPr>
            <p:ph type="body" idx="1"/>
          </p:nvPr>
        </p:nvSpPr>
        <p:spPr>
          <a:xfrm>
            <a:off x="685800" y="848023"/>
            <a:ext cx="54864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3" name="Google Shape;653;g118b4eb0048_0_551:notes"/>
          <p:cNvSpPr txBox="1">
            <a:spLocks noGrp="1"/>
          </p:cNvSpPr>
          <p:nvPr>
            <p:ph type="sldNum" idx="12"/>
          </p:nvPr>
        </p:nvSpPr>
        <p:spPr>
          <a:xfrm>
            <a:off x="3884613" y="1673713"/>
            <a:ext cx="2971800" cy="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18b4eb0048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1950" y="220663"/>
            <a:ext cx="1054100" cy="593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3" name="Google Shape;683;g118b4eb0048_0_411:notes"/>
          <p:cNvSpPr txBox="1">
            <a:spLocks noGrp="1"/>
          </p:cNvSpPr>
          <p:nvPr>
            <p:ph type="body" idx="1"/>
          </p:nvPr>
        </p:nvSpPr>
        <p:spPr>
          <a:xfrm>
            <a:off x="685800" y="848023"/>
            <a:ext cx="54864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Last time: we used “slow” and “fast” to describe running times. </a:t>
            </a:r>
          </a:p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Let’s be a little more precise.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Recall these basic Big-O ideas from 12X: Suppose our list has N elements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If a method takes a constant number of steps (like 23 or 5) its running time is O(1)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If a method takes a linear number of steps (like 4N+3) its running time is O(N)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For </a:t>
            </a:r>
            <a:r>
              <a:rPr lang="en-GB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ArrayLists</a:t>
            </a: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GB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LinkedLists</a:t>
            </a: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, what is the O() for each of these operations?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Time needed to access Nth element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Time needed to insert at end (what if the array is full?)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What are the memory </a:t>
            </a:r>
            <a:r>
              <a:rPr lang="en-GB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tradeoffs</a:t>
            </a: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for our two implementations?</a:t>
            </a:r>
            <a:endParaRPr lang="en-GB" sz="10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84" name="Google Shape;684;g118b4eb0048_0_411:notes"/>
          <p:cNvSpPr txBox="1">
            <a:spLocks noGrp="1"/>
          </p:cNvSpPr>
          <p:nvPr>
            <p:ph type="sldNum" idx="12"/>
          </p:nvPr>
        </p:nvSpPr>
        <p:spPr>
          <a:xfrm>
            <a:off x="3884613" y="1673713"/>
            <a:ext cx="2971800" cy="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10706ce6b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1950" y="220663"/>
            <a:ext cx="1054100" cy="593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5" name="Google Shape;705;g210706ce6b4_0_47:notes"/>
          <p:cNvSpPr txBox="1">
            <a:spLocks noGrp="1"/>
          </p:cNvSpPr>
          <p:nvPr>
            <p:ph type="body" idx="1"/>
          </p:nvPr>
        </p:nvSpPr>
        <p:spPr>
          <a:xfrm>
            <a:off x="685800" y="848023"/>
            <a:ext cx="54864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see that the array elements are all ‘contiguous’ (right next each other sharing a border) whereas each node object that gets created goes somewhere in memory determined by your computer.  It would only be by coincidence that they go next to each other.</a:t>
            </a:r>
            <a:endParaRPr/>
          </a:p>
        </p:txBody>
      </p:sp>
      <p:sp>
        <p:nvSpPr>
          <p:cNvPr id="706" name="Google Shape;706;g210706ce6b4_0_47:notes"/>
          <p:cNvSpPr txBox="1">
            <a:spLocks noGrp="1"/>
          </p:cNvSpPr>
          <p:nvPr>
            <p:ph type="sldNum" idx="12"/>
          </p:nvPr>
        </p:nvSpPr>
        <p:spPr>
          <a:xfrm>
            <a:off x="3884613" y="1673713"/>
            <a:ext cx="2971800" cy="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0957a6dd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g120957a6ddb_0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rgbClr val="4C3282"/>
                </a:solidFill>
              </a:rPr>
              <a:t>LinkedList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Image viewer </a:t>
            </a: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000"/>
              <a:buChar char="○"/>
            </a:pPr>
            <a:r>
              <a:rPr lang="en-GB" sz="2000" dirty="0"/>
              <a:t>Previous and next images are linked, hence can be accessed by next and previous button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Dynamic memory allocation </a:t>
            </a: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000"/>
              <a:buChar char="○"/>
            </a:pPr>
            <a:r>
              <a:rPr lang="en-GB" sz="2000" dirty="0"/>
              <a:t>We use linked list of free blocks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Implementations of other ADTs such as Stacks, Queues, Graphs, etc. </a:t>
            </a: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rgbClr val="4C3282"/>
                </a:solidFill>
              </a:rPr>
              <a:t>ArrayList</a:t>
            </a:r>
          </a:p>
          <a:p>
            <a:pPr marL="457200" lvl="0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Maintaining Database Records </a:t>
            </a: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000"/>
              <a:buChar char="○"/>
            </a:pPr>
            <a:r>
              <a:rPr lang="en-GB" sz="2000" dirty="0"/>
              <a:t>List of records you want to add / delete from and maintain your order after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dirty="0"/>
              <a:t>Implementations of other ADTs such as Stacks, Queues, Graphs, etc. </a:t>
            </a:r>
            <a:endParaRPr lang="en-GB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9" name="Google Shape;699;g120957a6ddb_0_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51c4cac67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2651c4cac67_0_3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 dirty="0"/>
              <a:t>Describes what a collection does, not how it does it </a:t>
            </a:r>
            <a:endParaRPr dirty="0"/>
          </a:p>
        </p:txBody>
      </p:sp>
      <p:sp>
        <p:nvSpPr>
          <p:cNvPr id="382" name="Google Shape;382;g2651c4cac67_0_3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51c4cac67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651c4cac67_0_3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way to communicate with other programmers, a standard that we all can agree on so we can discuss conceptual ways of organizing data</a:t>
            </a:r>
            <a:endParaRPr/>
          </a:p>
        </p:txBody>
      </p:sp>
      <p:sp>
        <p:nvSpPr>
          <p:cNvPr id="336" name="Google Shape;336;g2651c4cac67_0_3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51c4cac67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2651c4cac67_0_3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g2651c4cac67_0_3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51c4cac67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2651c4cac67_0_3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g2651c4cac67_0_3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51c4cac67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2651c4cac67_0_3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But some data structures </a:t>
            </a:r>
            <a:r>
              <a:rPr lang="en-GB" dirty="0"/>
              <a:t>you made from scratch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GB" dirty="0">
                <a:solidFill>
                  <a:srgbClr val="4C3282"/>
                </a:solidFill>
              </a:rPr>
              <a:t>Linked Lists </a:t>
            </a:r>
            <a:r>
              <a:rPr lang="en-GB" dirty="0"/>
              <a:t>- </a:t>
            </a:r>
            <a:r>
              <a:rPr lang="en-GB" dirty="0" err="1">
                <a:solidFill>
                  <a:srgbClr val="B6A479"/>
                </a:solidFill>
              </a:rPr>
              <a:t>LinkedIntList</a:t>
            </a:r>
            <a:r>
              <a:rPr lang="en-GB" dirty="0"/>
              <a:t> was a collection of </a:t>
            </a:r>
            <a:r>
              <a:rPr lang="en-GB" dirty="0" err="1">
                <a:solidFill>
                  <a:srgbClr val="B6A479"/>
                </a:solidFill>
              </a:rPr>
              <a:t>ListNode</a:t>
            </a:r>
            <a:endParaRPr lang="en-GB" dirty="0">
              <a:solidFill>
                <a:srgbClr val="B6A47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solidFill>
                  <a:srgbClr val="4C3282"/>
                </a:solidFill>
              </a:rPr>
              <a:t>Binary Search Trees </a:t>
            </a:r>
            <a:r>
              <a:rPr lang="en-US" dirty="0"/>
              <a:t>– </a:t>
            </a:r>
            <a:r>
              <a:rPr lang="en-US" dirty="0" err="1">
                <a:solidFill>
                  <a:srgbClr val="B6A479"/>
                </a:solidFill>
              </a:rPr>
              <a:t>SearchTree</a:t>
            </a:r>
            <a:r>
              <a:rPr lang="en-US" dirty="0"/>
              <a:t> was a collection of </a:t>
            </a:r>
            <a:r>
              <a:rPr lang="en-US" dirty="0" err="1">
                <a:solidFill>
                  <a:srgbClr val="B6A479"/>
                </a:solidFill>
              </a:rPr>
              <a:t>SearchTreeNodes</a:t>
            </a:r>
            <a:endParaRPr lang="en-US" dirty="0">
              <a:solidFill>
                <a:srgbClr val="B6A47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0" name="Google Shape;370;g2651c4cac67_0_3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651c4cac67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2651c4cac67_0_3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g2651c4cac67_0_3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51c4cac67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2651c4cac67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g2651c4cac67_0_3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67480fb23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2267480fb23_0_5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g2267480fb23_0_5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0005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700"/>
              <a:buChar char="●"/>
              <a:defRPr/>
            </a:lvl1pPr>
            <a:lvl2pPr marL="914400" lvl="1" indent="-361950" rtl="0">
              <a:spcBef>
                <a:spcPts val="2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30200" rtl="0"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attrocento Sans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0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4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8840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253" y="555619"/>
            <a:ext cx="2723653" cy="2723653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30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attrocento Sans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5" b="5565"/>
          <a:stretch/>
        </p:blipFill>
        <p:spPr>
          <a:xfrm>
            <a:off x="3" y="0"/>
            <a:ext cx="12191996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3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700"/>
              <a:buFont typeface="Twentieth Century"/>
              <a:buChar char=" 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Quattrocento Sans"/>
              <a:buChar char="-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8AbOfQwl1c" TargetMode="External"/><Relationship Id="rId2" Type="http://schemas.openxmlformats.org/officeDocument/2006/relationships/hyperlink" Target="https://www.youtube.com/watch?v=R9PTBwOzceo&amp;list=PLBlnK6fEyqRj9lld8sWIUNwlKfdUoPd1Y&amp;index=3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pf1xBVZxNg&amp;list=PLEcoVsAaONjd5n69K84sSmAuvTrTQT_Nl&amp;index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lang="en-US" altLang="zh-CN" dirty="0">
                <a:solidFill>
                  <a:srgbClr val="4F81BD"/>
                </a:solidFill>
                <a:ea typeface="宋体" panose="02010600030101010101" pitchFamily="2" charset="-122"/>
              </a:rPr>
              <a:t>6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ADTs Lined Lists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C65AD-4284-97BD-3D7E-0CC84BC352A4}"/>
              </a:ext>
            </a:extLst>
          </p:cNvPr>
          <p:cNvSpPr txBox="1"/>
          <p:nvPr/>
        </p:nvSpPr>
        <p:spPr>
          <a:xfrm>
            <a:off x="3806348" y="6581001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51" descr="art08_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750" y="2811775"/>
            <a:ext cx="4950175" cy="20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Case Study: The List ADT</a:t>
            </a:r>
            <a:endParaRPr/>
          </a:p>
        </p:txBody>
      </p:sp>
      <p:sp>
        <p:nvSpPr>
          <p:cNvPr id="438" name="Google Shape;438;p51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7749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9" b="1" dirty="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list:</a:t>
            </a:r>
            <a:r>
              <a:rPr lang="en-US" sz="2929" dirty="0"/>
              <a:t> a</a:t>
            </a:r>
            <a:r>
              <a:rPr lang="en-US" sz="2929" b="1" dirty="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sz="2929" dirty="0">
                <a:latin typeface="Quattrocento Sans"/>
                <a:ea typeface="Quattrocento Sans"/>
                <a:cs typeface="Quattrocento Sans"/>
                <a:sym typeface="Quattrocento Sans"/>
              </a:rPr>
              <a:t>collection storing an ordered sequence of elements</a:t>
            </a:r>
            <a:endParaRPr sz="2929" dirty="0"/>
          </a:p>
          <a:p>
            <a:pPr marL="457200" lvl="0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Each item is accessible by an index</a:t>
            </a:r>
            <a:endParaRPr sz="2100" dirty="0"/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A list has a size defined as the number of elements in the list</a:t>
            </a:r>
            <a:endParaRPr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9" name="Google Shape;439;p51"/>
          <p:cNvSpPr txBox="1"/>
          <p:nvPr/>
        </p:nvSpPr>
        <p:spPr>
          <a:xfrm>
            <a:off x="304225" y="3277700"/>
            <a:ext cx="6060600" cy="3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sz="2400" b="1" i="0" u="sng" strike="noStrike" cap="none" dirty="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Expected Behavior:</a:t>
            </a:r>
            <a:endParaRPr sz="2200" b="1" i="0" u="sng" strike="noStrike" cap="none" dirty="0">
              <a:solidFill>
                <a:srgbClr val="4C328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514350" marR="0" lvl="0" indent="-349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F7947"/>
              </a:buClr>
              <a:buSzPts val="1900"/>
              <a:buFont typeface="Quattrocento Sans"/>
              <a:buChar char="●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get(index)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returns the item at the given index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1900"/>
              <a:buFont typeface="Quattrocento Sans"/>
              <a:buChar char="●"/>
            </a:pPr>
            <a:r>
              <a:rPr lang="en-US" sz="19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set(value, index)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sets the item at the given index to the given value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1900"/>
              <a:buFont typeface="Quattrocento Sans"/>
              <a:buChar char="●"/>
            </a:pPr>
            <a:r>
              <a:rPr lang="en-US" sz="19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append(value)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adds the given item to the end of the list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1900"/>
              <a:buFont typeface="Quattrocento Sans"/>
              <a:buChar char="●"/>
            </a:pPr>
            <a:r>
              <a:rPr lang="en-US" sz="19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insert(value, index)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the given item at the given index maintaining order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1900"/>
              <a:buFont typeface="Quattrocento Sans"/>
              <a:buChar char="●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delete(index)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removes the item at the given index maintaining order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1900"/>
              <a:buFont typeface="Quattrocento Sans"/>
              <a:buChar char="●"/>
            </a:pPr>
            <a:r>
              <a:rPr lang="en-US" sz="19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returns the number of elements in the list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1"/>
          <p:cNvSpPr txBox="1"/>
          <p:nvPr/>
        </p:nvSpPr>
        <p:spPr>
          <a:xfrm>
            <a:off x="6717225" y="5083700"/>
            <a:ext cx="51387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635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List&lt;String&gt; names = new ArrayList&lt;&gt;();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635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names.add("Anish");            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635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names.add("Amanda");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635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names.add(0, "Brian");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2"/>
          <p:cNvSpPr/>
          <p:nvPr/>
        </p:nvSpPr>
        <p:spPr>
          <a:xfrm>
            <a:off x="8105033" y="1068198"/>
            <a:ext cx="3842700" cy="521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7" name="Google Shape;447;p52"/>
          <p:cNvSpPr/>
          <p:nvPr/>
        </p:nvSpPr>
        <p:spPr>
          <a:xfrm>
            <a:off x="3899588" y="1065931"/>
            <a:ext cx="3918900" cy="563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8" name="Google Shape;448;p5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Case Study: List Implementations</a:t>
            </a:r>
            <a:endParaRPr/>
          </a:p>
        </p:txBody>
      </p:sp>
      <p:grpSp>
        <p:nvGrpSpPr>
          <p:cNvPr id="449" name="Google Shape;449;p52"/>
          <p:cNvGrpSpPr/>
          <p:nvPr/>
        </p:nvGrpSpPr>
        <p:grpSpPr>
          <a:xfrm>
            <a:off x="577321" y="1614231"/>
            <a:ext cx="2805379" cy="2750562"/>
            <a:chOff x="908856" y="1530095"/>
            <a:chExt cx="2805379" cy="2750562"/>
          </a:xfrm>
        </p:grpSpPr>
        <p:sp>
          <p:nvSpPr>
            <p:cNvPr id="450" name="Google Shape;450;p52"/>
            <p:cNvSpPr/>
            <p:nvPr/>
          </p:nvSpPr>
          <p:spPr>
            <a:xfrm>
              <a:off x="908857" y="2061557"/>
              <a:ext cx="2773200" cy="2219100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51" name="Google Shape;451;p52"/>
            <p:cNvSpPr/>
            <p:nvPr/>
          </p:nvSpPr>
          <p:spPr>
            <a:xfrm>
              <a:off x="908856" y="1530095"/>
              <a:ext cx="2773200" cy="531600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List ADT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2"/>
            <p:cNvSpPr txBox="1"/>
            <p:nvPr/>
          </p:nvSpPr>
          <p:spPr>
            <a:xfrm>
              <a:off x="1026835" y="2919920"/>
              <a:ext cx="26874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get(index)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return item at index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set(item, index)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replace item at index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append(item)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add item to end of list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insert(item, index)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add item at index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delete(index)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delete item at index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size()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count of items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2"/>
            <p:cNvSpPr txBox="1"/>
            <p:nvPr/>
          </p:nvSpPr>
          <p:spPr>
            <a:xfrm>
              <a:off x="924590" y="2078829"/>
              <a:ext cx="203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2"/>
            <p:cNvSpPr txBox="1"/>
            <p:nvPr/>
          </p:nvSpPr>
          <p:spPr>
            <a:xfrm>
              <a:off x="928934" y="2680374"/>
              <a:ext cx="203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2"/>
            <p:cNvSpPr txBox="1"/>
            <p:nvPr/>
          </p:nvSpPr>
          <p:spPr>
            <a:xfrm>
              <a:off x="1098581" y="2310260"/>
              <a:ext cx="1861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ordered items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Count of items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52"/>
          <p:cNvGrpSpPr/>
          <p:nvPr/>
        </p:nvGrpSpPr>
        <p:grpSpPr>
          <a:xfrm>
            <a:off x="4544382" y="1759031"/>
            <a:ext cx="2657700" cy="3851245"/>
            <a:chOff x="908858" y="1530095"/>
            <a:chExt cx="2657700" cy="3851245"/>
          </a:xfrm>
        </p:grpSpPr>
        <p:sp>
          <p:nvSpPr>
            <p:cNvPr id="457" name="Google Shape;457;p52"/>
            <p:cNvSpPr/>
            <p:nvPr/>
          </p:nvSpPr>
          <p:spPr>
            <a:xfrm>
              <a:off x="908858" y="2061556"/>
              <a:ext cx="2657700" cy="31926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58" name="Google Shape;458;p52"/>
            <p:cNvSpPr/>
            <p:nvPr/>
          </p:nvSpPr>
          <p:spPr>
            <a:xfrm>
              <a:off x="908858" y="1530095"/>
              <a:ext cx="2657700" cy="531600"/>
            </a:xfrm>
            <a:prstGeom prst="rect">
              <a:avLst/>
            </a:prstGeom>
            <a:solidFill>
              <a:srgbClr val="4C3282"/>
            </a:solidFill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ArrayList&lt;E&gt;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2"/>
            <p:cNvSpPr txBox="1"/>
            <p:nvPr/>
          </p:nvSpPr>
          <p:spPr>
            <a:xfrm>
              <a:off x="1014216" y="2887740"/>
              <a:ext cx="2552100" cy="24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return data[index]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data[index] = value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append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data[size] = value, if out of space grow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shift values to make hole at index, data[index] = value, if out of space grow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delete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shift following values forward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size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return size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0" name="Google Shape;460;p52"/>
            <p:cNvSpPr txBox="1"/>
            <p:nvPr/>
          </p:nvSpPr>
          <p:spPr>
            <a:xfrm>
              <a:off x="921215" y="2081381"/>
              <a:ext cx="203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B6A47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2"/>
            <p:cNvSpPr txBox="1"/>
            <p:nvPr/>
          </p:nvSpPr>
          <p:spPr>
            <a:xfrm>
              <a:off x="921215" y="2673036"/>
              <a:ext cx="203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B6A47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behavior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2"/>
            <p:cNvSpPr txBox="1"/>
            <p:nvPr/>
          </p:nvSpPr>
          <p:spPr>
            <a:xfrm>
              <a:off x="1014598" y="2298929"/>
              <a:ext cx="2035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data[]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size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52"/>
          <p:cNvGrpSpPr/>
          <p:nvPr/>
        </p:nvGrpSpPr>
        <p:grpSpPr>
          <a:xfrm>
            <a:off x="8740433" y="1761298"/>
            <a:ext cx="2666450" cy="3724061"/>
            <a:chOff x="900108" y="1530095"/>
            <a:chExt cx="2666450" cy="3724061"/>
          </a:xfrm>
        </p:grpSpPr>
        <p:sp>
          <p:nvSpPr>
            <p:cNvPr id="464" name="Google Shape;464;p52"/>
            <p:cNvSpPr/>
            <p:nvPr/>
          </p:nvSpPr>
          <p:spPr>
            <a:xfrm>
              <a:off x="908858" y="2061556"/>
              <a:ext cx="2657700" cy="31926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65" name="Google Shape;465;p52"/>
            <p:cNvSpPr/>
            <p:nvPr/>
          </p:nvSpPr>
          <p:spPr>
            <a:xfrm>
              <a:off x="908858" y="1530095"/>
              <a:ext cx="2657700" cy="531600"/>
            </a:xfrm>
            <a:prstGeom prst="rect">
              <a:avLst/>
            </a:prstGeom>
            <a:solidFill>
              <a:srgbClr val="4C3282"/>
            </a:solidFill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LinkedList&lt;E&gt;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2"/>
            <p:cNvSpPr txBox="1"/>
            <p:nvPr/>
          </p:nvSpPr>
          <p:spPr>
            <a:xfrm>
              <a:off x="998577" y="2920162"/>
              <a:ext cx="2552100" cy="23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loop until index, return node’s value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loop until index, update node’s value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append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create new node, update next of last node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insert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create new node, loop until index, update next fields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delete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loop until index, skip node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size</a:t>
              </a: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return size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2"/>
            <p:cNvSpPr txBox="1"/>
            <p:nvPr/>
          </p:nvSpPr>
          <p:spPr>
            <a:xfrm>
              <a:off x="928946" y="2108378"/>
              <a:ext cx="203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B6A47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2"/>
            <p:cNvSpPr txBox="1"/>
            <p:nvPr/>
          </p:nvSpPr>
          <p:spPr>
            <a:xfrm>
              <a:off x="900108" y="2708653"/>
              <a:ext cx="2035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B6A47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behavior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2"/>
            <p:cNvSpPr txBox="1"/>
            <p:nvPr/>
          </p:nvSpPr>
          <p:spPr>
            <a:xfrm>
              <a:off x="1014598" y="2323643"/>
              <a:ext cx="2035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Node front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size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52"/>
          <p:cNvSpPr txBox="1"/>
          <p:nvPr/>
        </p:nvSpPr>
        <p:spPr>
          <a:xfrm>
            <a:off x="3976855" y="1068198"/>
            <a:ext cx="379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uses an Array as underlying storage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2"/>
          <p:cNvSpPr txBox="1"/>
          <p:nvPr/>
        </p:nvSpPr>
        <p:spPr>
          <a:xfrm>
            <a:off x="8291895" y="1068198"/>
            <a:ext cx="3563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uses nodes as underlying storage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2" name="Google Shape;472;p52"/>
          <p:cNvGraphicFramePr/>
          <p:nvPr/>
        </p:nvGraphicFramePr>
        <p:xfrm>
          <a:off x="4273375" y="5554029"/>
          <a:ext cx="3166750" cy="72981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63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8F79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 u="none" strike="noStrike" cap="none">
                        <a:solidFill>
                          <a:srgbClr val="8F7947"/>
                        </a:solidFill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8F79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400" u="none" strike="noStrike" cap="none">
                        <a:solidFill>
                          <a:srgbClr val="8F7947"/>
                        </a:solidFill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8F79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400" u="none" strike="noStrike" cap="none">
                        <a:solidFill>
                          <a:srgbClr val="8F7947"/>
                        </a:solidFill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8F79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400" u="none" strike="noStrike" cap="none">
                        <a:solidFill>
                          <a:srgbClr val="8F7947"/>
                        </a:solidFill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8F79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400" u="none" strike="noStrike" cap="none">
                        <a:solidFill>
                          <a:srgbClr val="8F7947"/>
                        </a:solidFill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88.6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26.1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94.4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3" name="Google Shape;473;p52"/>
          <p:cNvSpPr/>
          <p:nvPr/>
        </p:nvSpPr>
        <p:spPr>
          <a:xfrm rot="-5400000">
            <a:off x="5162575" y="5424575"/>
            <a:ext cx="80700" cy="18591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4" name="Google Shape;474;p52"/>
          <p:cNvSpPr/>
          <p:nvPr/>
        </p:nvSpPr>
        <p:spPr>
          <a:xfrm rot="-5400000">
            <a:off x="6792263" y="5746924"/>
            <a:ext cx="80700" cy="12144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75" name="Google Shape;475;p52"/>
          <p:cNvGrpSpPr/>
          <p:nvPr/>
        </p:nvGrpSpPr>
        <p:grpSpPr>
          <a:xfrm>
            <a:off x="8596893" y="5643902"/>
            <a:ext cx="3036054" cy="444300"/>
            <a:chOff x="6161778" y="2203456"/>
            <a:chExt cx="3036054" cy="444300"/>
          </a:xfrm>
        </p:grpSpPr>
        <p:grpSp>
          <p:nvGrpSpPr>
            <p:cNvPr id="476" name="Google Shape;476;p52"/>
            <p:cNvGrpSpPr/>
            <p:nvPr/>
          </p:nvGrpSpPr>
          <p:grpSpPr>
            <a:xfrm>
              <a:off x="6161778" y="2213423"/>
              <a:ext cx="1018203" cy="434172"/>
              <a:chOff x="6161778" y="2213423"/>
              <a:chExt cx="1018203" cy="434172"/>
            </a:xfrm>
          </p:grpSpPr>
          <p:sp>
            <p:nvSpPr>
              <p:cNvPr id="477" name="Google Shape;477;p52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78" name="Google Shape;478;p52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79" name="Google Shape;479;p52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88.6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0" name="Google Shape;480;p52"/>
              <p:cNvCxnSpPr/>
              <p:nvPr/>
            </p:nvCxnSpPr>
            <p:spPr>
              <a:xfrm>
                <a:off x="6893781" y="2430547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481" name="Google Shape;481;p52"/>
            <p:cNvGrpSpPr/>
            <p:nvPr/>
          </p:nvGrpSpPr>
          <p:grpSpPr>
            <a:xfrm>
              <a:off x="7257824" y="2213422"/>
              <a:ext cx="1018203" cy="434172"/>
              <a:chOff x="6161778" y="2213423"/>
              <a:chExt cx="1018203" cy="434172"/>
            </a:xfrm>
          </p:grpSpPr>
          <p:sp>
            <p:nvSpPr>
              <p:cNvPr id="482" name="Google Shape;482;p52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83" name="Google Shape;483;p52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4" name="Google Shape;484;p52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26.1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5" name="Google Shape;485;p52"/>
              <p:cNvCxnSpPr/>
              <p:nvPr/>
            </p:nvCxnSpPr>
            <p:spPr>
              <a:xfrm>
                <a:off x="6893781" y="2430547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486" name="Google Shape;486;p52"/>
            <p:cNvGrpSpPr/>
            <p:nvPr/>
          </p:nvGrpSpPr>
          <p:grpSpPr>
            <a:xfrm>
              <a:off x="8351586" y="2203456"/>
              <a:ext cx="846190" cy="434172"/>
              <a:chOff x="6161778" y="2213423"/>
              <a:chExt cx="846190" cy="434172"/>
            </a:xfrm>
          </p:grpSpPr>
          <p:sp>
            <p:nvSpPr>
              <p:cNvPr id="487" name="Google Shape;487;p52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88" name="Google Shape;488;p52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9" name="Google Shape;489;p52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94.4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0" name="Google Shape;490;p52"/>
            <p:cNvCxnSpPr/>
            <p:nvPr/>
          </p:nvCxnSpPr>
          <p:spPr>
            <a:xfrm flipH="1">
              <a:off x="8973732" y="2203456"/>
              <a:ext cx="224100" cy="4443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91" name="Google Shape;491;p52"/>
          <p:cNvSpPr txBox="1"/>
          <p:nvPr/>
        </p:nvSpPr>
        <p:spPr>
          <a:xfrm>
            <a:off x="4940626" y="6409075"/>
            <a:ext cx="692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2"/>
          <p:cNvSpPr txBox="1"/>
          <p:nvPr/>
        </p:nvSpPr>
        <p:spPr>
          <a:xfrm>
            <a:off x="6328175" y="6409075"/>
            <a:ext cx="127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52" descr="art08_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925" y="4829177"/>
            <a:ext cx="3383625" cy="138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3"/>
          <p:cNvSpPr txBox="1">
            <a:spLocks noGrp="1"/>
          </p:cNvSpPr>
          <p:nvPr>
            <p:ph type="title" idx="4294967295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Implementing Insert</a:t>
            </a:r>
            <a:endParaRPr/>
          </a:p>
        </p:txBody>
      </p:sp>
      <p:sp>
        <p:nvSpPr>
          <p:cNvPr id="500" name="Google Shape;500;p53"/>
          <p:cNvSpPr/>
          <p:nvPr/>
        </p:nvSpPr>
        <p:spPr>
          <a:xfrm>
            <a:off x="2620339" y="1800698"/>
            <a:ext cx="6951300" cy="187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01" name="Google Shape;501;p53"/>
          <p:cNvGraphicFramePr/>
          <p:nvPr/>
        </p:nvGraphicFramePr>
        <p:xfrm>
          <a:off x="4923617" y="2230328"/>
          <a:ext cx="3208200" cy="81585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8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2" name="Google Shape;502;p53"/>
          <p:cNvSpPr txBox="1"/>
          <p:nvPr/>
        </p:nvSpPr>
        <p:spPr>
          <a:xfrm>
            <a:off x="2740263" y="2652254"/>
            <a:ext cx="20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insert(10,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3"/>
          <p:cNvSpPr txBox="1"/>
          <p:nvPr/>
        </p:nvSpPr>
        <p:spPr>
          <a:xfrm>
            <a:off x="5158162" y="2664719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3"/>
          <p:cNvSpPr txBox="1"/>
          <p:nvPr/>
        </p:nvSpPr>
        <p:spPr>
          <a:xfrm>
            <a:off x="5979264" y="2664719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3"/>
          <p:cNvSpPr txBox="1"/>
          <p:nvPr/>
        </p:nvSpPr>
        <p:spPr>
          <a:xfrm>
            <a:off x="6800366" y="2649491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3"/>
          <p:cNvSpPr txBox="1"/>
          <p:nvPr/>
        </p:nvSpPr>
        <p:spPr>
          <a:xfrm>
            <a:off x="5241422" y="3186372"/>
            <a:ext cx="239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numberOfItems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3"/>
          <p:cNvSpPr txBox="1"/>
          <p:nvPr/>
        </p:nvSpPr>
        <p:spPr>
          <a:xfrm>
            <a:off x="7507208" y="3179636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3"/>
          <p:cNvSpPr txBox="1"/>
          <p:nvPr/>
        </p:nvSpPr>
        <p:spPr>
          <a:xfrm>
            <a:off x="4169371" y="1835259"/>
            <a:ext cx="453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insert(element, index)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shifting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3"/>
          <p:cNvSpPr txBox="1"/>
          <p:nvPr/>
        </p:nvSpPr>
        <p:spPr>
          <a:xfrm>
            <a:off x="7593851" y="2652248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53"/>
          <p:cNvSpPr txBox="1"/>
          <p:nvPr/>
        </p:nvSpPr>
        <p:spPr>
          <a:xfrm>
            <a:off x="6786489" y="2664736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53"/>
          <p:cNvSpPr txBox="1"/>
          <p:nvPr/>
        </p:nvSpPr>
        <p:spPr>
          <a:xfrm>
            <a:off x="5979212" y="2664739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53"/>
          <p:cNvSpPr txBox="1"/>
          <p:nvPr/>
        </p:nvSpPr>
        <p:spPr>
          <a:xfrm>
            <a:off x="5097201" y="2664750"/>
            <a:ext cx="628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53"/>
          <p:cNvSpPr txBox="1"/>
          <p:nvPr/>
        </p:nvSpPr>
        <p:spPr>
          <a:xfrm>
            <a:off x="7507221" y="3179659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3"/>
          <p:cNvSpPr/>
          <p:nvPr/>
        </p:nvSpPr>
        <p:spPr>
          <a:xfrm>
            <a:off x="2620350" y="4543100"/>
            <a:ext cx="6951300" cy="207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5" name="Google Shape;515;p53"/>
          <p:cNvSpPr txBox="1"/>
          <p:nvPr/>
        </p:nvSpPr>
        <p:spPr>
          <a:xfrm>
            <a:off x="2740263" y="5394654"/>
            <a:ext cx="20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insert(10,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3"/>
          <p:cNvSpPr txBox="1"/>
          <p:nvPr/>
        </p:nvSpPr>
        <p:spPr>
          <a:xfrm>
            <a:off x="5116797" y="6053085"/>
            <a:ext cx="239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numberOfItems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3"/>
          <p:cNvSpPr txBox="1"/>
          <p:nvPr/>
        </p:nvSpPr>
        <p:spPr>
          <a:xfrm>
            <a:off x="7445858" y="6053086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3"/>
          <p:cNvSpPr txBox="1"/>
          <p:nvPr/>
        </p:nvSpPr>
        <p:spPr>
          <a:xfrm>
            <a:off x="4169371" y="4577659"/>
            <a:ext cx="453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insert(element, index)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shifting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3"/>
          <p:cNvSpPr txBox="1"/>
          <p:nvPr/>
        </p:nvSpPr>
        <p:spPr>
          <a:xfrm>
            <a:off x="7445846" y="6053084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53"/>
          <p:cNvGrpSpPr/>
          <p:nvPr/>
        </p:nvGrpSpPr>
        <p:grpSpPr>
          <a:xfrm>
            <a:off x="5774343" y="5352702"/>
            <a:ext cx="3036054" cy="444300"/>
            <a:chOff x="6715693" y="2360965"/>
            <a:chExt cx="3036054" cy="444300"/>
          </a:xfrm>
        </p:grpSpPr>
        <p:grpSp>
          <p:nvGrpSpPr>
            <p:cNvPr id="521" name="Google Shape;521;p53"/>
            <p:cNvGrpSpPr/>
            <p:nvPr/>
          </p:nvGrpSpPr>
          <p:grpSpPr>
            <a:xfrm>
              <a:off x="6715693" y="2370932"/>
              <a:ext cx="1018203" cy="434172"/>
              <a:chOff x="6161778" y="2213423"/>
              <a:chExt cx="1018203" cy="434172"/>
            </a:xfrm>
          </p:grpSpPr>
          <p:sp>
            <p:nvSpPr>
              <p:cNvPr id="522" name="Google Shape;522;p53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23" name="Google Shape;523;p53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24" name="Google Shape;524;p53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5" name="Google Shape;525;p53"/>
              <p:cNvCxnSpPr/>
              <p:nvPr/>
            </p:nvCxnSpPr>
            <p:spPr>
              <a:xfrm>
                <a:off x="6893781" y="2430547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26" name="Google Shape;526;p53"/>
            <p:cNvGrpSpPr/>
            <p:nvPr/>
          </p:nvGrpSpPr>
          <p:grpSpPr>
            <a:xfrm>
              <a:off x="7811739" y="2370931"/>
              <a:ext cx="1018203" cy="434172"/>
              <a:chOff x="6161778" y="2213423"/>
              <a:chExt cx="1018203" cy="434172"/>
            </a:xfrm>
          </p:grpSpPr>
          <p:sp>
            <p:nvSpPr>
              <p:cNvPr id="527" name="Google Shape;527;p53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28" name="Google Shape;528;p53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29" name="Google Shape;529;p53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0" name="Google Shape;530;p53"/>
              <p:cNvCxnSpPr/>
              <p:nvPr/>
            </p:nvCxnSpPr>
            <p:spPr>
              <a:xfrm>
                <a:off x="6893781" y="2430547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31" name="Google Shape;531;p53"/>
            <p:cNvGrpSpPr/>
            <p:nvPr/>
          </p:nvGrpSpPr>
          <p:grpSpPr>
            <a:xfrm>
              <a:off x="8905501" y="2360965"/>
              <a:ext cx="846190" cy="434172"/>
              <a:chOff x="6161778" y="2213423"/>
              <a:chExt cx="846190" cy="434172"/>
            </a:xfrm>
          </p:grpSpPr>
          <p:sp>
            <p:nvSpPr>
              <p:cNvPr id="532" name="Google Shape;532;p53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33" name="Google Shape;533;p53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34" name="Google Shape;534;p53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14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cxnSp>
          <p:nvCxnSpPr>
            <p:cNvPr id="535" name="Google Shape;535;p53"/>
            <p:cNvCxnSpPr/>
            <p:nvPr/>
          </p:nvCxnSpPr>
          <p:spPr>
            <a:xfrm flipH="1">
              <a:off x="9527647" y="2360965"/>
              <a:ext cx="224100" cy="4443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36" name="Google Shape;536;p53"/>
          <p:cNvGrpSpPr/>
          <p:nvPr/>
        </p:nvGrpSpPr>
        <p:grpSpPr>
          <a:xfrm>
            <a:off x="4707468" y="5357782"/>
            <a:ext cx="1018203" cy="434172"/>
            <a:chOff x="6161778" y="2213423"/>
            <a:chExt cx="1018203" cy="434172"/>
          </a:xfrm>
        </p:grpSpPr>
        <p:sp>
          <p:nvSpPr>
            <p:cNvPr id="537" name="Google Shape;537;p53"/>
            <p:cNvSpPr/>
            <p:nvPr/>
          </p:nvSpPr>
          <p:spPr>
            <a:xfrm>
              <a:off x="6168868" y="2213423"/>
              <a:ext cx="839100" cy="4341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38" name="Google Shape;538;p53"/>
            <p:cNvCxnSpPr/>
            <p:nvPr/>
          </p:nvCxnSpPr>
          <p:spPr>
            <a:xfrm>
              <a:off x="6783859" y="2217395"/>
              <a:ext cx="0" cy="4302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9" name="Google Shape;539;p53"/>
            <p:cNvSpPr txBox="1"/>
            <p:nvPr/>
          </p:nvSpPr>
          <p:spPr>
            <a:xfrm>
              <a:off x="6161778" y="2278406"/>
              <a:ext cx="65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0" name="Google Shape;540;p53"/>
            <p:cNvCxnSpPr/>
            <p:nvPr/>
          </p:nvCxnSpPr>
          <p:spPr>
            <a:xfrm>
              <a:off x="6893781" y="2430547"/>
              <a:ext cx="286200" cy="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541" name="Google Shape;541;p53"/>
          <p:cNvSpPr/>
          <p:nvPr/>
        </p:nvSpPr>
        <p:spPr>
          <a:xfrm>
            <a:off x="4767152" y="1277880"/>
            <a:ext cx="2657700" cy="531600"/>
          </a:xfrm>
          <a:prstGeom prst="rect">
            <a:avLst/>
          </a:prstGeom>
          <a:solidFill>
            <a:srgbClr val="4C3282"/>
          </a:solidFill>
          <a:ln w="158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ArrayList&lt;E&gt;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3"/>
          <p:cNvSpPr/>
          <p:nvPr/>
        </p:nvSpPr>
        <p:spPr>
          <a:xfrm>
            <a:off x="4767158" y="3998636"/>
            <a:ext cx="2657700" cy="531600"/>
          </a:xfrm>
          <a:prstGeom prst="rect">
            <a:avLst/>
          </a:prstGeom>
          <a:solidFill>
            <a:srgbClr val="4C3282"/>
          </a:solidFill>
          <a:ln w="158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LinkedList&lt;E&gt;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4"/>
          <p:cNvSpPr txBox="1">
            <a:spLocks noGrp="1"/>
          </p:cNvSpPr>
          <p:nvPr>
            <p:ph type="title" idx="4294967295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Implementing Delete</a:t>
            </a:r>
            <a:endParaRPr/>
          </a:p>
        </p:txBody>
      </p:sp>
      <p:sp>
        <p:nvSpPr>
          <p:cNvPr id="549" name="Google Shape;549;p54"/>
          <p:cNvSpPr/>
          <p:nvPr/>
        </p:nvSpPr>
        <p:spPr>
          <a:xfrm>
            <a:off x="2620339" y="1864918"/>
            <a:ext cx="6951300" cy="187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50" name="Google Shape;550;p54"/>
          <p:cNvGraphicFramePr/>
          <p:nvPr/>
        </p:nvGraphicFramePr>
        <p:xfrm>
          <a:off x="4923617" y="2294548"/>
          <a:ext cx="3208200" cy="81585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8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 dirty="0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1" name="Google Shape;551;p54"/>
          <p:cNvSpPr txBox="1"/>
          <p:nvPr/>
        </p:nvSpPr>
        <p:spPr>
          <a:xfrm>
            <a:off x="5968029" y="271042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4"/>
          <p:cNvSpPr txBox="1"/>
          <p:nvPr/>
        </p:nvSpPr>
        <p:spPr>
          <a:xfrm>
            <a:off x="6782214" y="2702483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4"/>
          <p:cNvSpPr txBox="1"/>
          <p:nvPr/>
        </p:nvSpPr>
        <p:spPr>
          <a:xfrm>
            <a:off x="7596399" y="2721993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54"/>
          <p:cNvSpPr txBox="1"/>
          <p:nvPr/>
        </p:nvSpPr>
        <p:spPr>
          <a:xfrm>
            <a:off x="5241422" y="3250592"/>
            <a:ext cx="239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numberOfItems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4"/>
          <p:cNvSpPr txBox="1"/>
          <p:nvPr/>
        </p:nvSpPr>
        <p:spPr>
          <a:xfrm>
            <a:off x="7507221" y="3250624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4"/>
          <p:cNvSpPr txBox="1"/>
          <p:nvPr/>
        </p:nvSpPr>
        <p:spPr>
          <a:xfrm>
            <a:off x="4474351" y="1933670"/>
            <a:ext cx="329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delete(index)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shifting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4"/>
          <p:cNvSpPr txBox="1"/>
          <p:nvPr/>
        </p:nvSpPr>
        <p:spPr>
          <a:xfrm>
            <a:off x="2740237" y="2728939"/>
            <a:ext cx="20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delete(0)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4"/>
          <p:cNvSpPr txBox="1"/>
          <p:nvPr/>
        </p:nvSpPr>
        <p:spPr>
          <a:xfrm>
            <a:off x="5135429" y="2717415"/>
            <a:ext cx="42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4"/>
          <p:cNvSpPr txBox="1"/>
          <p:nvPr/>
        </p:nvSpPr>
        <p:spPr>
          <a:xfrm>
            <a:off x="5196277" y="2728967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54"/>
          <p:cNvSpPr txBox="1"/>
          <p:nvPr/>
        </p:nvSpPr>
        <p:spPr>
          <a:xfrm>
            <a:off x="5970524" y="2728951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54"/>
          <p:cNvSpPr txBox="1"/>
          <p:nvPr/>
        </p:nvSpPr>
        <p:spPr>
          <a:xfrm>
            <a:off x="6783520" y="2710430"/>
            <a:ext cx="3066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54"/>
          <p:cNvSpPr txBox="1"/>
          <p:nvPr/>
        </p:nvSpPr>
        <p:spPr>
          <a:xfrm>
            <a:off x="7507221" y="3250618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4"/>
          <p:cNvSpPr/>
          <p:nvPr/>
        </p:nvSpPr>
        <p:spPr>
          <a:xfrm>
            <a:off x="2620339" y="4567568"/>
            <a:ext cx="6951300" cy="187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4" name="Google Shape;564;p54"/>
          <p:cNvSpPr txBox="1"/>
          <p:nvPr/>
        </p:nvSpPr>
        <p:spPr>
          <a:xfrm>
            <a:off x="5241422" y="5953242"/>
            <a:ext cx="239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numberOfItems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4"/>
          <p:cNvSpPr txBox="1"/>
          <p:nvPr/>
        </p:nvSpPr>
        <p:spPr>
          <a:xfrm>
            <a:off x="7507221" y="5953274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4"/>
          <p:cNvSpPr txBox="1"/>
          <p:nvPr/>
        </p:nvSpPr>
        <p:spPr>
          <a:xfrm>
            <a:off x="4474351" y="4636320"/>
            <a:ext cx="329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delete(index)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shifting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4"/>
          <p:cNvSpPr txBox="1"/>
          <p:nvPr/>
        </p:nvSpPr>
        <p:spPr>
          <a:xfrm>
            <a:off x="2620362" y="5336552"/>
            <a:ext cx="20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delete(0)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4"/>
          <p:cNvSpPr txBox="1"/>
          <p:nvPr/>
        </p:nvSpPr>
        <p:spPr>
          <a:xfrm>
            <a:off x="7507221" y="5953269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54"/>
          <p:cNvGrpSpPr/>
          <p:nvPr/>
        </p:nvGrpSpPr>
        <p:grpSpPr>
          <a:xfrm>
            <a:off x="5935818" y="5299040"/>
            <a:ext cx="3036054" cy="444300"/>
            <a:chOff x="6715693" y="2360965"/>
            <a:chExt cx="3036054" cy="444300"/>
          </a:xfrm>
        </p:grpSpPr>
        <p:grpSp>
          <p:nvGrpSpPr>
            <p:cNvPr id="570" name="Google Shape;570;p54"/>
            <p:cNvGrpSpPr/>
            <p:nvPr/>
          </p:nvGrpSpPr>
          <p:grpSpPr>
            <a:xfrm>
              <a:off x="6715693" y="2370932"/>
              <a:ext cx="1018203" cy="434172"/>
              <a:chOff x="6161778" y="2213423"/>
              <a:chExt cx="1018203" cy="434172"/>
            </a:xfrm>
          </p:grpSpPr>
          <p:sp>
            <p:nvSpPr>
              <p:cNvPr id="571" name="Google Shape;571;p54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72" name="Google Shape;572;p54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73" name="Google Shape;573;p54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4" name="Google Shape;574;p54"/>
              <p:cNvCxnSpPr/>
              <p:nvPr/>
            </p:nvCxnSpPr>
            <p:spPr>
              <a:xfrm>
                <a:off x="6893781" y="2430547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75" name="Google Shape;575;p54"/>
            <p:cNvGrpSpPr/>
            <p:nvPr/>
          </p:nvGrpSpPr>
          <p:grpSpPr>
            <a:xfrm>
              <a:off x="7811739" y="2370931"/>
              <a:ext cx="1018203" cy="434172"/>
              <a:chOff x="6161778" y="2213423"/>
              <a:chExt cx="1018203" cy="434172"/>
            </a:xfrm>
          </p:grpSpPr>
          <p:sp>
            <p:nvSpPr>
              <p:cNvPr id="576" name="Google Shape;576;p54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77" name="Google Shape;577;p54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78" name="Google Shape;578;p54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9" name="Google Shape;579;p54"/>
              <p:cNvCxnSpPr/>
              <p:nvPr/>
            </p:nvCxnSpPr>
            <p:spPr>
              <a:xfrm>
                <a:off x="6893781" y="2430547"/>
                <a:ext cx="2862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80" name="Google Shape;580;p54"/>
            <p:cNvGrpSpPr/>
            <p:nvPr/>
          </p:nvGrpSpPr>
          <p:grpSpPr>
            <a:xfrm>
              <a:off x="8905501" y="2360965"/>
              <a:ext cx="846190" cy="434172"/>
              <a:chOff x="6161778" y="2213423"/>
              <a:chExt cx="846190" cy="434172"/>
            </a:xfrm>
          </p:grpSpPr>
          <p:sp>
            <p:nvSpPr>
              <p:cNvPr id="581" name="Google Shape;581;p54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82" name="Google Shape;582;p54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83" name="Google Shape;583;p54"/>
              <p:cNvSpPr txBox="1"/>
              <p:nvPr/>
            </p:nvSpPr>
            <p:spPr>
              <a:xfrm>
                <a:off x="6161778" y="2278406"/>
                <a:ext cx="654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14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cxnSp>
          <p:nvCxnSpPr>
            <p:cNvPr id="584" name="Google Shape;584;p54"/>
            <p:cNvCxnSpPr/>
            <p:nvPr/>
          </p:nvCxnSpPr>
          <p:spPr>
            <a:xfrm flipH="1">
              <a:off x="9527647" y="2360965"/>
              <a:ext cx="224100" cy="4443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85" name="Google Shape;585;p54"/>
          <p:cNvGrpSpPr/>
          <p:nvPr/>
        </p:nvGrpSpPr>
        <p:grpSpPr>
          <a:xfrm>
            <a:off x="4868943" y="5304119"/>
            <a:ext cx="1018203" cy="434172"/>
            <a:chOff x="6161778" y="2213423"/>
            <a:chExt cx="1018203" cy="434172"/>
          </a:xfrm>
        </p:grpSpPr>
        <p:sp>
          <p:nvSpPr>
            <p:cNvPr id="586" name="Google Shape;586;p54"/>
            <p:cNvSpPr/>
            <p:nvPr/>
          </p:nvSpPr>
          <p:spPr>
            <a:xfrm>
              <a:off x="6168868" y="2213423"/>
              <a:ext cx="839100" cy="4341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587" name="Google Shape;587;p54"/>
            <p:cNvCxnSpPr/>
            <p:nvPr/>
          </p:nvCxnSpPr>
          <p:spPr>
            <a:xfrm>
              <a:off x="6783859" y="2217395"/>
              <a:ext cx="0" cy="4302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88" name="Google Shape;588;p54"/>
            <p:cNvSpPr txBox="1"/>
            <p:nvPr/>
          </p:nvSpPr>
          <p:spPr>
            <a:xfrm>
              <a:off x="6161778" y="2278406"/>
              <a:ext cx="65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9" name="Google Shape;589;p54"/>
            <p:cNvCxnSpPr/>
            <p:nvPr/>
          </p:nvCxnSpPr>
          <p:spPr>
            <a:xfrm>
              <a:off x="6893781" y="2430547"/>
              <a:ext cx="286200" cy="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590" name="Google Shape;590;p54"/>
          <p:cNvSpPr/>
          <p:nvPr/>
        </p:nvSpPr>
        <p:spPr>
          <a:xfrm>
            <a:off x="4767152" y="1339964"/>
            <a:ext cx="2657700" cy="531600"/>
          </a:xfrm>
          <a:prstGeom prst="rect">
            <a:avLst/>
          </a:prstGeom>
          <a:solidFill>
            <a:srgbClr val="4C3282"/>
          </a:solidFill>
          <a:ln w="158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ArrayList&lt;E&gt;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840058" y="4035986"/>
            <a:ext cx="2657700" cy="531600"/>
          </a:xfrm>
          <a:prstGeom prst="rect">
            <a:avLst/>
          </a:prstGeom>
          <a:solidFill>
            <a:srgbClr val="4C3282"/>
          </a:solidFill>
          <a:ln w="158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LinkedList&lt;E&gt;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5"/>
          <p:cNvSpPr txBox="1">
            <a:spLocks noGrp="1"/>
          </p:cNvSpPr>
          <p:nvPr>
            <p:ph type="title" idx="4294967295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Implementing Append</a:t>
            </a:r>
            <a:endParaRPr/>
          </a:p>
        </p:txBody>
      </p:sp>
      <p:sp>
        <p:nvSpPr>
          <p:cNvPr id="598" name="Google Shape;598;p55"/>
          <p:cNvSpPr/>
          <p:nvPr/>
        </p:nvSpPr>
        <p:spPr>
          <a:xfrm>
            <a:off x="575250" y="1742925"/>
            <a:ext cx="6951300" cy="286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99" name="Google Shape;599;p55"/>
          <p:cNvGraphicFramePr/>
          <p:nvPr/>
        </p:nvGraphicFramePr>
        <p:xfrm>
          <a:off x="791553" y="3573086"/>
          <a:ext cx="6638600" cy="81585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82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9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9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0" name="Google Shape;600;p55"/>
          <p:cNvGraphicFramePr/>
          <p:nvPr/>
        </p:nvGraphicFramePr>
        <p:xfrm>
          <a:off x="2878517" y="2172553"/>
          <a:ext cx="3208200" cy="81585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80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 dirty="0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i="1" u="none" strike="noStrike" cap="none" dirty="0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1" name="Google Shape;601;p55"/>
          <p:cNvSpPr txBox="1"/>
          <p:nvPr/>
        </p:nvSpPr>
        <p:spPr>
          <a:xfrm>
            <a:off x="695138" y="2591716"/>
            <a:ext cx="20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append(2)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5"/>
          <p:cNvSpPr txBox="1"/>
          <p:nvPr/>
        </p:nvSpPr>
        <p:spPr>
          <a:xfrm>
            <a:off x="3934164" y="2592467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5"/>
          <p:cNvSpPr txBox="1"/>
          <p:nvPr/>
        </p:nvSpPr>
        <p:spPr>
          <a:xfrm>
            <a:off x="5548807" y="2591716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5"/>
          <p:cNvSpPr txBox="1"/>
          <p:nvPr/>
        </p:nvSpPr>
        <p:spPr>
          <a:xfrm>
            <a:off x="3050265" y="3094365"/>
            <a:ext cx="239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numberOfItems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5"/>
          <p:cNvSpPr txBox="1"/>
          <p:nvPr/>
        </p:nvSpPr>
        <p:spPr>
          <a:xfrm>
            <a:off x="2344900" y="1810434"/>
            <a:ext cx="353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append(element)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growth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55"/>
          <p:cNvSpPr txBox="1"/>
          <p:nvPr/>
        </p:nvSpPr>
        <p:spPr>
          <a:xfrm>
            <a:off x="4727705" y="2600385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5"/>
          <p:cNvSpPr txBox="1"/>
          <p:nvPr/>
        </p:nvSpPr>
        <p:spPr>
          <a:xfrm>
            <a:off x="3050274" y="2601355"/>
            <a:ext cx="42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5"/>
          <p:cNvSpPr txBox="1"/>
          <p:nvPr/>
        </p:nvSpPr>
        <p:spPr>
          <a:xfrm>
            <a:off x="5279401" y="3104487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5"/>
          <p:cNvSpPr txBox="1"/>
          <p:nvPr/>
        </p:nvSpPr>
        <p:spPr>
          <a:xfrm>
            <a:off x="4382875" y="39810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55"/>
          <p:cNvSpPr txBox="1"/>
          <p:nvPr/>
        </p:nvSpPr>
        <p:spPr>
          <a:xfrm>
            <a:off x="5279401" y="3111636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5"/>
          <p:cNvSpPr txBox="1"/>
          <p:nvPr/>
        </p:nvSpPr>
        <p:spPr>
          <a:xfrm>
            <a:off x="982675" y="3981000"/>
            <a:ext cx="63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55"/>
          <p:cNvSpPr txBox="1"/>
          <p:nvPr/>
        </p:nvSpPr>
        <p:spPr>
          <a:xfrm>
            <a:off x="1885464" y="3981005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55"/>
          <p:cNvSpPr txBox="1"/>
          <p:nvPr/>
        </p:nvSpPr>
        <p:spPr>
          <a:xfrm>
            <a:off x="2724380" y="3980998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Google Shape;614;p55"/>
          <p:cNvSpPr txBox="1"/>
          <p:nvPr/>
        </p:nvSpPr>
        <p:spPr>
          <a:xfrm>
            <a:off x="3563282" y="3981004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4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55"/>
          <p:cNvSpPr/>
          <p:nvPr/>
        </p:nvSpPr>
        <p:spPr>
          <a:xfrm>
            <a:off x="575252" y="1211330"/>
            <a:ext cx="2657700" cy="531600"/>
          </a:xfrm>
          <a:prstGeom prst="rect">
            <a:avLst/>
          </a:prstGeom>
          <a:solidFill>
            <a:srgbClr val="4C3282"/>
          </a:solidFill>
          <a:ln w="158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ArrayList&lt;E&gt;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5"/>
          <p:cNvSpPr/>
          <p:nvPr/>
        </p:nvSpPr>
        <p:spPr>
          <a:xfrm>
            <a:off x="5048525" y="4973600"/>
            <a:ext cx="6951300" cy="15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7" name="Google Shape;617;p55"/>
          <p:cNvSpPr txBox="1"/>
          <p:nvPr/>
        </p:nvSpPr>
        <p:spPr>
          <a:xfrm>
            <a:off x="4482613" y="5500916"/>
            <a:ext cx="20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append(2)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5"/>
          <p:cNvSpPr txBox="1"/>
          <p:nvPr/>
        </p:nvSpPr>
        <p:spPr>
          <a:xfrm>
            <a:off x="7308327" y="6034665"/>
            <a:ext cx="239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numberOfItems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5"/>
          <p:cNvSpPr txBox="1"/>
          <p:nvPr/>
        </p:nvSpPr>
        <p:spPr>
          <a:xfrm>
            <a:off x="6818200" y="4973597"/>
            <a:ext cx="353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append(element)</a:t>
            </a: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growth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5"/>
          <p:cNvSpPr txBox="1"/>
          <p:nvPr/>
        </p:nvSpPr>
        <p:spPr>
          <a:xfrm>
            <a:off x="9537464" y="6044787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5"/>
          <p:cNvSpPr txBox="1"/>
          <p:nvPr/>
        </p:nvSpPr>
        <p:spPr>
          <a:xfrm>
            <a:off x="9537464" y="6051936"/>
            <a:ext cx="322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2" name="Google Shape;622;p55"/>
          <p:cNvGrpSpPr/>
          <p:nvPr/>
        </p:nvGrpSpPr>
        <p:grpSpPr>
          <a:xfrm>
            <a:off x="7516718" y="5471694"/>
            <a:ext cx="1018203" cy="434172"/>
            <a:chOff x="6161778" y="2213423"/>
            <a:chExt cx="1018203" cy="434172"/>
          </a:xfrm>
        </p:grpSpPr>
        <p:sp>
          <p:nvSpPr>
            <p:cNvPr id="623" name="Google Shape;623;p55"/>
            <p:cNvSpPr/>
            <p:nvPr/>
          </p:nvSpPr>
          <p:spPr>
            <a:xfrm>
              <a:off x="6168868" y="2213423"/>
              <a:ext cx="839100" cy="4341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624" name="Google Shape;624;p55"/>
            <p:cNvCxnSpPr/>
            <p:nvPr/>
          </p:nvCxnSpPr>
          <p:spPr>
            <a:xfrm>
              <a:off x="6783859" y="2217395"/>
              <a:ext cx="0" cy="4302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25" name="Google Shape;625;p55"/>
            <p:cNvSpPr txBox="1"/>
            <p:nvPr/>
          </p:nvSpPr>
          <p:spPr>
            <a:xfrm>
              <a:off x="6161778" y="2278406"/>
              <a:ext cx="654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6" name="Google Shape;626;p55"/>
            <p:cNvCxnSpPr/>
            <p:nvPr/>
          </p:nvCxnSpPr>
          <p:spPr>
            <a:xfrm>
              <a:off x="6893781" y="2430547"/>
              <a:ext cx="286200" cy="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27" name="Google Shape;627;p55"/>
          <p:cNvGrpSpPr/>
          <p:nvPr/>
        </p:nvGrpSpPr>
        <p:grpSpPr>
          <a:xfrm>
            <a:off x="8612764" y="5471693"/>
            <a:ext cx="1018203" cy="434172"/>
            <a:chOff x="6161778" y="2213423"/>
            <a:chExt cx="1018203" cy="434172"/>
          </a:xfrm>
        </p:grpSpPr>
        <p:sp>
          <p:nvSpPr>
            <p:cNvPr id="628" name="Google Shape;628;p55"/>
            <p:cNvSpPr/>
            <p:nvPr/>
          </p:nvSpPr>
          <p:spPr>
            <a:xfrm>
              <a:off x="6168868" y="2213423"/>
              <a:ext cx="839100" cy="4341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629" name="Google Shape;629;p55"/>
            <p:cNvCxnSpPr/>
            <p:nvPr/>
          </p:nvCxnSpPr>
          <p:spPr>
            <a:xfrm>
              <a:off x="6783859" y="2217395"/>
              <a:ext cx="0" cy="4302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0" name="Google Shape;630;p55"/>
            <p:cNvSpPr txBox="1"/>
            <p:nvPr/>
          </p:nvSpPr>
          <p:spPr>
            <a:xfrm>
              <a:off x="6161778" y="2278406"/>
              <a:ext cx="654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1" name="Google Shape;631;p55"/>
            <p:cNvCxnSpPr/>
            <p:nvPr/>
          </p:nvCxnSpPr>
          <p:spPr>
            <a:xfrm>
              <a:off x="6893781" y="2430547"/>
              <a:ext cx="286200" cy="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32" name="Google Shape;632;p55"/>
          <p:cNvGrpSpPr/>
          <p:nvPr/>
        </p:nvGrpSpPr>
        <p:grpSpPr>
          <a:xfrm>
            <a:off x="9706526" y="5461727"/>
            <a:ext cx="846190" cy="434172"/>
            <a:chOff x="6161778" y="2213423"/>
            <a:chExt cx="846190" cy="434172"/>
          </a:xfrm>
        </p:grpSpPr>
        <p:sp>
          <p:nvSpPr>
            <p:cNvPr id="633" name="Google Shape;633;p55"/>
            <p:cNvSpPr/>
            <p:nvPr/>
          </p:nvSpPr>
          <p:spPr>
            <a:xfrm>
              <a:off x="6168868" y="2213423"/>
              <a:ext cx="839100" cy="4341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634" name="Google Shape;634;p55"/>
            <p:cNvCxnSpPr/>
            <p:nvPr/>
          </p:nvCxnSpPr>
          <p:spPr>
            <a:xfrm>
              <a:off x="6783859" y="2217395"/>
              <a:ext cx="0" cy="4302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5" name="Google Shape;635;p55"/>
            <p:cNvSpPr txBox="1"/>
            <p:nvPr/>
          </p:nvSpPr>
          <p:spPr>
            <a:xfrm>
              <a:off x="6161778" y="2278406"/>
              <a:ext cx="654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sz="1600" b="1" i="0" u="none" strike="noStrike" cap="none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636" name="Google Shape;636;p55"/>
          <p:cNvCxnSpPr/>
          <p:nvPr/>
        </p:nvCxnSpPr>
        <p:spPr>
          <a:xfrm flipH="1">
            <a:off x="10328672" y="5461727"/>
            <a:ext cx="224100" cy="4443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7" name="Google Shape;637;p55"/>
          <p:cNvGrpSpPr/>
          <p:nvPr/>
        </p:nvGrpSpPr>
        <p:grpSpPr>
          <a:xfrm>
            <a:off x="6449843" y="5466807"/>
            <a:ext cx="1018203" cy="434172"/>
            <a:chOff x="6161778" y="2213423"/>
            <a:chExt cx="1018203" cy="434172"/>
          </a:xfrm>
        </p:grpSpPr>
        <p:sp>
          <p:nvSpPr>
            <p:cNvPr id="638" name="Google Shape;638;p55"/>
            <p:cNvSpPr/>
            <p:nvPr/>
          </p:nvSpPr>
          <p:spPr>
            <a:xfrm>
              <a:off x="6168868" y="2213423"/>
              <a:ext cx="839100" cy="434100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639" name="Google Shape;639;p55"/>
            <p:cNvCxnSpPr/>
            <p:nvPr/>
          </p:nvCxnSpPr>
          <p:spPr>
            <a:xfrm>
              <a:off x="6783859" y="2217395"/>
              <a:ext cx="0" cy="4302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0" name="Google Shape;640;p55"/>
            <p:cNvSpPr txBox="1"/>
            <p:nvPr/>
          </p:nvSpPr>
          <p:spPr>
            <a:xfrm>
              <a:off x="6161778" y="2278406"/>
              <a:ext cx="654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1" name="Google Shape;641;p55"/>
            <p:cNvCxnSpPr/>
            <p:nvPr/>
          </p:nvCxnSpPr>
          <p:spPr>
            <a:xfrm>
              <a:off x="6893781" y="2430547"/>
              <a:ext cx="286200" cy="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42" name="Google Shape;642;p55"/>
          <p:cNvGrpSpPr/>
          <p:nvPr/>
        </p:nvGrpSpPr>
        <p:grpSpPr>
          <a:xfrm>
            <a:off x="10775701" y="5461727"/>
            <a:ext cx="846196" cy="444300"/>
            <a:chOff x="10775701" y="5461727"/>
            <a:chExt cx="846196" cy="444300"/>
          </a:xfrm>
        </p:grpSpPr>
        <p:grpSp>
          <p:nvGrpSpPr>
            <p:cNvPr id="643" name="Google Shape;643;p55"/>
            <p:cNvGrpSpPr/>
            <p:nvPr/>
          </p:nvGrpSpPr>
          <p:grpSpPr>
            <a:xfrm>
              <a:off x="10775701" y="5461727"/>
              <a:ext cx="846190" cy="434172"/>
              <a:chOff x="6161778" y="2213423"/>
              <a:chExt cx="846190" cy="434172"/>
            </a:xfrm>
          </p:grpSpPr>
          <p:sp>
            <p:nvSpPr>
              <p:cNvPr id="644" name="Google Shape;644;p55"/>
              <p:cNvSpPr/>
              <p:nvPr/>
            </p:nvSpPr>
            <p:spPr>
              <a:xfrm>
                <a:off x="6168868" y="2213423"/>
                <a:ext cx="839100" cy="434100"/>
              </a:xfrm>
              <a:prstGeom prst="rect">
                <a:avLst/>
              </a:prstGeom>
              <a:solidFill>
                <a:schemeClr val="lt1"/>
              </a:solidFill>
              <a:ln w="158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645" name="Google Shape;645;p55"/>
              <p:cNvCxnSpPr/>
              <p:nvPr/>
            </p:nvCxnSpPr>
            <p:spPr>
              <a:xfrm>
                <a:off x="6783859" y="2217395"/>
                <a:ext cx="0" cy="430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46" name="Google Shape;646;p55"/>
              <p:cNvSpPr txBox="1"/>
              <p:nvPr/>
            </p:nvSpPr>
            <p:spPr>
              <a:xfrm>
                <a:off x="6161778" y="2278406"/>
                <a:ext cx="654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4C328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600" b="1" i="0" u="none" strike="noStrike" cap="none">
                  <a:solidFill>
                    <a:srgbClr val="4C3282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cxnSp>
          <p:nvCxnSpPr>
            <p:cNvPr id="647" name="Google Shape;647;p55"/>
            <p:cNvCxnSpPr/>
            <p:nvPr/>
          </p:nvCxnSpPr>
          <p:spPr>
            <a:xfrm flipH="1">
              <a:off x="11397797" y="5461727"/>
              <a:ext cx="224100" cy="4443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648" name="Google Shape;648;p55"/>
          <p:cNvCxnSpPr/>
          <p:nvPr/>
        </p:nvCxnSpPr>
        <p:spPr>
          <a:xfrm>
            <a:off x="10435271" y="5688781"/>
            <a:ext cx="286200" cy="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9" name="Google Shape;649;p55"/>
          <p:cNvSpPr/>
          <p:nvPr/>
        </p:nvSpPr>
        <p:spPr>
          <a:xfrm>
            <a:off x="9342133" y="4420998"/>
            <a:ext cx="2657700" cy="531600"/>
          </a:xfrm>
          <a:prstGeom prst="rect">
            <a:avLst/>
          </a:prstGeom>
          <a:solidFill>
            <a:srgbClr val="4C3282"/>
          </a:solidFill>
          <a:ln w="158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LinkedList&lt;E&gt;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Review: </a:t>
            </a:r>
            <a:r>
              <a:rPr lang="en-US"/>
              <a:t>Complexity Class </a:t>
            </a:r>
            <a:endParaRPr/>
          </a:p>
        </p:txBody>
      </p:sp>
      <p:sp>
        <p:nvSpPr>
          <p:cNvPr id="656" name="Google Shape;656;p56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</a:pPr>
            <a:r>
              <a:rPr lang="en-US" sz="2400" b="1" i="0" u="none" strike="noStrike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complexity class: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category of algorithm efficiency based on the algorithm's relationship to the input size N.</a:t>
            </a:r>
            <a:endParaRPr/>
          </a:p>
        </p:txBody>
      </p:sp>
      <p:graphicFrame>
        <p:nvGraphicFramePr>
          <p:cNvPr id="657" name="Google Shape;657;p56"/>
          <p:cNvGraphicFramePr/>
          <p:nvPr>
            <p:extLst>
              <p:ext uri="{D42A27DB-BD31-4B8C-83A1-F6EECF244321}">
                <p14:modId xmlns:p14="http://schemas.microsoft.com/office/powerpoint/2010/main" val="2093628834"/>
              </p:ext>
            </p:extLst>
          </p:nvPr>
        </p:nvGraphicFramePr>
        <p:xfrm>
          <a:off x="323539" y="2560398"/>
          <a:ext cx="6305875" cy="3519396"/>
        </p:xfrm>
        <a:graphic>
          <a:graphicData uri="http://schemas.openxmlformats.org/drawingml/2006/table">
            <a:tbl>
              <a:tblPr>
                <a:noFill/>
                <a:tableStyleId>{4ACF9E49-EEC0-4011-8F41-62AC1CEFAF57}</a:tableStyleId>
              </a:tblPr>
              <a:tblGrid>
                <a:gridCol w="13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Complexity Class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Big-O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Runtime if you double N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Example Algorithm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3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constant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O(1)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unchanged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Accessing an index of an array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logarithmic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O(log</a:t>
                      </a:r>
                      <a:r>
                        <a:rPr lang="en-US" sz="1400" b="0" i="0" u="none" strike="noStrike" cap="none" baseline="-25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N)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increases slightly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Binary search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linear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O(N)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doubles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Looping over an array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log-linear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 log</a:t>
                      </a:r>
                      <a:r>
                        <a:rPr lang="en-US" sz="1400" b="0" i="0" u="none" strike="noStrike" cap="none" baseline="-25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N)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slightly more than doubles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Merge sort algorithm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quadratic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O(N</a:t>
                      </a:r>
                      <a:r>
                        <a:rPr lang="en-US" sz="1400" b="0" i="0" u="none" strike="noStrike" cap="none" baseline="30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quadruples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Nested loops</a:t>
                      </a:r>
                      <a:endParaRPr sz="1400" u="none" strike="noStrike" cap="none" dirty="0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exponential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O(2</a:t>
                      </a:r>
                      <a:r>
                        <a:rPr lang="en-US" sz="1400" b="0" i="0" u="none" strike="noStrike" cap="none" baseline="30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multiplies drastically</a:t>
                      </a:r>
                      <a:endParaRPr sz="1400" u="none" strike="noStrike" cap="none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Fibonacci with recursion</a:t>
                      </a:r>
                      <a:endParaRPr sz="1400" u="none" strike="noStrike" cap="none" dirty="0"/>
                    </a:p>
                  </a:txBody>
                  <a:tcPr marL="91450" marR="91450" marT="39675" marB="3967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58" name="Google Shape;658;p56" descr="A screenshot of a cell phone &#10; 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997" r="1216"/>
          <a:stretch/>
        </p:blipFill>
        <p:spPr>
          <a:xfrm>
            <a:off x="6757172" y="2652542"/>
            <a:ext cx="5257027" cy="339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List ADT tradeoffs </a:t>
            </a:r>
            <a:endParaRPr/>
          </a:p>
        </p:txBody>
      </p:sp>
      <p:sp>
        <p:nvSpPr>
          <p:cNvPr id="687" name="Google Shape;687;p58"/>
          <p:cNvSpPr txBox="1"/>
          <p:nvPr/>
        </p:nvSpPr>
        <p:spPr>
          <a:xfrm>
            <a:off x="816201" y="1443000"/>
            <a:ext cx="7779900" cy="54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Time needed to access Nth element: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</a:t>
            </a: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</a:t>
            </a: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Time needed to insert at Nth element (if the array is full!)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Amount of space used overall/across all elements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Amount of space used per element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ArrayList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US" sz="2100" u="sng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LinkedList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8" name="Google Shape;688;p58"/>
          <p:cNvSpPr txBox="1"/>
          <p:nvPr/>
        </p:nvSpPr>
        <p:spPr>
          <a:xfrm>
            <a:off x="2414825" y="17785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O(1) constant time</a:t>
            </a:r>
            <a:endParaRPr/>
          </a:p>
        </p:txBody>
      </p:sp>
      <p:sp>
        <p:nvSpPr>
          <p:cNvPr id="689" name="Google Shape;689;p58"/>
          <p:cNvSpPr txBox="1"/>
          <p:nvPr/>
        </p:nvSpPr>
        <p:spPr>
          <a:xfrm>
            <a:off x="2527850" y="21671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O(N) linear time</a:t>
            </a:r>
            <a:endParaRPr/>
          </a:p>
        </p:txBody>
      </p:sp>
      <p:sp>
        <p:nvSpPr>
          <p:cNvPr id="690" name="Google Shape;690;p58"/>
          <p:cNvSpPr txBox="1"/>
          <p:nvPr/>
        </p:nvSpPr>
        <p:spPr>
          <a:xfrm>
            <a:off x="2414825" y="301477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O(N) linear time</a:t>
            </a:r>
            <a:endParaRPr/>
          </a:p>
        </p:txBody>
      </p:sp>
      <p:sp>
        <p:nvSpPr>
          <p:cNvPr id="691" name="Google Shape;691;p58"/>
          <p:cNvSpPr txBox="1"/>
          <p:nvPr/>
        </p:nvSpPr>
        <p:spPr>
          <a:xfrm>
            <a:off x="2527850" y="339547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O(N) linear time</a:t>
            </a:r>
            <a:endParaRPr/>
          </a:p>
        </p:txBody>
      </p:sp>
      <p:sp>
        <p:nvSpPr>
          <p:cNvPr id="692" name="Google Shape;692;p58"/>
          <p:cNvSpPr txBox="1"/>
          <p:nvPr/>
        </p:nvSpPr>
        <p:spPr>
          <a:xfrm>
            <a:off x="2414825" y="4251025"/>
            <a:ext cx="558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sometimes wasted space at end of array</a:t>
            </a:r>
            <a:endParaRPr/>
          </a:p>
        </p:txBody>
      </p:sp>
      <p:sp>
        <p:nvSpPr>
          <p:cNvPr id="693" name="Google Shape;693;p58"/>
          <p:cNvSpPr txBox="1"/>
          <p:nvPr/>
        </p:nvSpPr>
        <p:spPr>
          <a:xfrm>
            <a:off x="2508770" y="4607670"/>
            <a:ext cx="508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compact, one node for each entry</a:t>
            </a:r>
            <a:endParaRPr/>
          </a:p>
        </p:txBody>
      </p:sp>
      <p:sp>
        <p:nvSpPr>
          <p:cNvPr id="694" name="Google Shape;694;p58"/>
          <p:cNvSpPr txBox="1"/>
          <p:nvPr/>
        </p:nvSpPr>
        <p:spPr>
          <a:xfrm>
            <a:off x="2461300" y="5487275"/>
            <a:ext cx="4621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minimal, one element of array</a:t>
            </a:r>
            <a:endParaRPr/>
          </a:p>
        </p:txBody>
      </p:sp>
      <p:sp>
        <p:nvSpPr>
          <p:cNvPr id="695" name="Google Shape;695;p58"/>
          <p:cNvSpPr txBox="1"/>
          <p:nvPr/>
        </p:nvSpPr>
        <p:spPr>
          <a:xfrm>
            <a:off x="2527850" y="5866800"/>
            <a:ext cx="5266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"/>
              </a:spcBef>
              <a:spcAft>
                <a:spcPts val="100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tiny bit extra, object with two fields</a:t>
            </a:r>
            <a:endParaRPr/>
          </a:p>
        </p:txBody>
      </p:sp>
      <p:graphicFrame>
        <p:nvGraphicFramePr>
          <p:cNvPr id="666" name="Google Shape;666;p57"/>
          <p:cNvGraphicFramePr/>
          <p:nvPr>
            <p:extLst>
              <p:ext uri="{D42A27DB-BD31-4B8C-83A1-F6EECF244321}">
                <p14:modId xmlns:p14="http://schemas.microsoft.com/office/powerpoint/2010/main" val="3051060007"/>
              </p:ext>
            </p:extLst>
          </p:nvPr>
        </p:nvGraphicFramePr>
        <p:xfrm>
          <a:off x="8122462" y="303507"/>
          <a:ext cx="3083375" cy="899275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‘h’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‘e’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‘o’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7" name="Google Shape;677;p57"/>
          <p:cNvSpPr txBox="1"/>
          <p:nvPr/>
        </p:nvSpPr>
        <p:spPr>
          <a:xfrm>
            <a:off x="8122462" y="101435"/>
            <a:ext cx="339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ArrayList&lt;Character&gt; myArr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67" name="Google Shape;667;p57"/>
          <p:cNvGraphicFramePr/>
          <p:nvPr>
            <p:extLst>
              <p:ext uri="{D42A27DB-BD31-4B8C-83A1-F6EECF244321}">
                <p14:modId xmlns:p14="http://schemas.microsoft.com/office/powerpoint/2010/main" val="4195268875"/>
              </p:ext>
            </p:extLst>
          </p:nvPr>
        </p:nvGraphicFramePr>
        <p:xfrm>
          <a:off x="6435445" y="1762787"/>
          <a:ext cx="907775" cy="60960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6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‘h’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8" name="Google Shape;668;p57"/>
          <p:cNvCxnSpPr/>
          <p:nvPr/>
        </p:nvCxnSpPr>
        <p:spPr>
          <a:xfrm>
            <a:off x="7190820" y="2060960"/>
            <a:ext cx="377700" cy="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669" name="Google Shape;669;p57"/>
          <p:cNvGraphicFramePr/>
          <p:nvPr>
            <p:extLst>
              <p:ext uri="{D42A27DB-BD31-4B8C-83A1-F6EECF244321}">
                <p14:modId xmlns:p14="http://schemas.microsoft.com/office/powerpoint/2010/main" val="3597709687"/>
              </p:ext>
            </p:extLst>
          </p:nvPr>
        </p:nvGraphicFramePr>
        <p:xfrm>
          <a:off x="11159003" y="1765647"/>
          <a:ext cx="907775" cy="60960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6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‘o’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/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0" name="Google Shape;670;p57"/>
          <p:cNvGraphicFramePr/>
          <p:nvPr>
            <p:extLst>
              <p:ext uri="{D42A27DB-BD31-4B8C-83A1-F6EECF244321}">
                <p14:modId xmlns:p14="http://schemas.microsoft.com/office/powerpoint/2010/main" val="2800748158"/>
              </p:ext>
            </p:extLst>
          </p:nvPr>
        </p:nvGraphicFramePr>
        <p:xfrm>
          <a:off x="7644707" y="1776949"/>
          <a:ext cx="907775" cy="60960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6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‘e’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1" name="Google Shape;671;p57"/>
          <p:cNvCxnSpPr/>
          <p:nvPr/>
        </p:nvCxnSpPr>
        <p:spPr>
          <a:xfrm>
            <a:off x="8400082" y="2075122"/>
            <a:ext cx="377700" cy="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672" name="Google Shape;672;p57"/>
          <p:cNvGraphicFramePr/>
          <p:nvPr>
            <p:extLst>
              <p:ext uri="{D42A27DB-BD31-4B8C-83A1-F6EECF244321}">
                <p14:modId xmlns:p14="http://schemas.microsoft.com/office/powerpoint/2010/main" val="3649984240"/>
              </p:ext>
            </p:extLst>
          </p:nvPr>
        </p:nvGraphicFramePr>
        <p:xfrm>
          <a:off x="8817460" y="1776949"/>
          <a:ext cx="907775" cy="60960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6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3" name="Google Shape;673;p57"/>
          <p:cNvCxnSpPr/>
          <p:nvPr/>
        </p:nvCxnSpPr>
        <p:spPr>
          <a:xfrm>
            <a:off x="9572835" y="2075122"/>
            <a:ext cx="377700" cy="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674" name="Google Shape;674;p57"/>
          <p:cNvGraphicFramePr/>
          <p:nvPr>
            <p:extLst>
              <p:ext uri="{D42A27DB-BD31-4B8C-83A1-F6EECF244321}">
                <p14:modId xmlns:p14="http://schemas.microsoft.com/office/powerpoint/2010/main" val="1893660876"/>
              </p:ext>
            </p:extLst>
          </p:nvPr>
        </p:nvGraphicFramePr>
        <p:xfrm>
          <a:off x="9990213" y="1776949"/>
          <a:ext cx="907775" cy="60960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6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4C32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</a:t>
                      </a:r>
                      <a:endParaRPr sz="1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5" name="Google Shape;675;p57"/>
          <p:cNvCxnSpPr/>
          <p:nvPr/>
        </p:nvCxnSpPr>
        <p:spPr>
          <a:xfrm>
            <a:off x="10745588" y="2075122"/>
            <a:ext cx="377700" cy="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6" name="Google Shape;676;p57"/>
          <p:cNvCxnSpPr/>
          <p:nvPr/>
        </p:nvCxnSpPr>
        <p:spPr>
          <a:xfrm>
            <a:off x="5999033" y="2060960"/>
            <a:ext cx="377700" cy="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8" name="Google Shape;678;p57"/>
          <p:cNvSpPr txBox="1"/>
          <p:nvPr/>
        </p:nvSpPr>
        <p:spPr>
          <a:xfrm>
            <a:off x="5299631" y="1876294"/>
            <a:ext cx="66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57"/>
          <p:cNvSpPr txBox="1"/>
          <p:nvPr/>
        </p:nvSpPr>
        <p:spPr>
          <a:xfrm>
            <a:off x="7644707" y="1352891"/>
            <a:ext cx="3393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LinkedList&lt;Character&gt; myLl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A quick aside: Types of memory</a:t>
            </a:r>
            <a:endParaRPr/>
          </a:p>
        </p:txBody>
      </p:sp>
      <p:sp>
        <p:nvSpPr>
          <p:cNvPr id="709" name="Google Shape;709;p60"/>
          <p:cNvSpPr txBox="1"/>
          <p:nvPr/>
        </p:nvSpPr>
        <p:spPr>
          <a:xfrm>
            <a:off x="787875" y="2488900"/>
            <a:ext cx="3967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int[] array = new int[3];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array[0] = 3;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array[1] = 7;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array[2] = 3;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0" name="Google Shape;710;p60"/>
          <p:cNvSpPr txBox="1"/>
          <p:nvPr/>
        </p:nvSpPr>
        <p:spPr>
          <a:xfrm>
            <a:off x="409973" y="5064675"/>
            <a:ext cx="4036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 front = new Node(3);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front.next = new Node(7);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front.next.next = new Node(3);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1" name="Google Shape;711;p60"/>
          <p:cNvSpPr txBox="1"/>
          <p:nvPr/>
        </p:nvSpPr>
        <p:spPr>
          <a:xfrm>
            <a:off x="506249" y="1465725"/>
            <a:ext cx="11256289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Arrays </a:t>
            </a: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lang="en-US" sz="1800" b="1" dirty="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contiguous memory</a:t>
            </a: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: when the “new” keyword is used on an array the OS allocates a single, right-sized block of computer memory </a:t>
            </a:r>
            <a:r>
              <a:rPr lang="en-US" sz="1800" dirty="0">
                <a:latin typeface="Quattrocento Sans"/>
                <a:ea typeface="Quattrocento Sans"/>
                <a:cs typeface="Quattrocento Sans"/>
                <a:sym typeface="Wingdings" panose="05000000000000000000" pitchFamily="2" charset="2"/>
              </a:rPr>
              <a:t> Good cache locality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712" name="Google Shape;712;p60"/>
          <p:cNvGraphicFramePr/>
          <p:nvPr/>
        </p:nvGraphicFramePr>
        <p:xfrm>
          <a:off x="4614848" y="2494462"/>
          <a:ext cx="7104000" cy="103515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7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0000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000</a:t>
                      </a: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0010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0011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0101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0110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0111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1000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1001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d672</a:t>
                      </a:r>
                      <a:endParaRPr sz="1200"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8baf</a:t>
                      </a:r>
                      <a:endParaRPr sz="1200"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020a</a:t>
                      </a:r>
                      <a:endParaRPr sz="1200"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rgbClr val="4C32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rgbClr val="4C32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713f</a:t>
                      </a:r>
                      <a:endParaRPr sz="1200" b="1" u="none" strike="noStrike" cap="none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04e3</a:t>
                      </a:r>
                      <a:endParaRPr sz="1200" b="1" u="none" strike="noStrike" cap="none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2e6e</a:t>
                      </a:r>
                      <a:endParaRPr sz="1200" b="1" u="none" strike="noStrike" cap="none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3" name="Google Shape;713;p60"/>
          <p:cNvSpPr/>
          <p:nvPr/>
        </p:nvSpPr>
        <p:spPr>
          <a:xfrm>
            <a:off x="7417850" y="2472800"/>
            <a:ext cx="2231100" cy="1200600"/>
          </a:xfrm>
          <a:prstGeom prst="rect">
            <a:avLst/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60"/>
          <p:cNvCxnSpPr>
            <a:endCxn id="713" idx="1"/>
          </p:cNvCxnSpPr>
          <p:nvPr/>
        </p:nvCxnSpPr>
        <p:spPr>
          <a:xfrm rot="10800000" flipH="1">
            <a:off x="4951250" y="3073100"/>
            <a:ext cx="2466600" cy="340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5" name="Google Shape;715;p60"/>
          <p:cNvSpPr txBox="1"/>
          <p:nvPr/>
        </p:nvSpPr>
        <p:spPr>
          <a:xfrm>
            <a:off x="7651858" y="301372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solidFill>
                <a:srgbClr val="4C328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60"/>
          <p:cNvSpPr txBox="1"/>
          <p:nvPr/>
        </p:nvSpPr>
        <p:spPr>
          <a:xfrm>
            <a:off x="8382489" y="301372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717" name="Google Shape;717;p60"/>
          <p:cNvSpPr txBox="1"/>
          <p:nvPr/>
        </p:nvSpPr>
        <p:spPr>
          <a:xfrm>
            <a:off x="9113146" y="301372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718" name="Google Shape;718;p60"/>
          <p:cNvSpPr txBox="1"/>
          <p:nvPr/>
        </p:nvSpPr>
        <p:spPr>
          <a:xfrm>
            <a:off x="432249" y="4045538"/>
            <a:ext cx="1141290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Nodes</a:t>
            </a: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lang="en-US" sz="1800" b="1" dirty="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non-contiguous memory</a:t>
            </a: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: when the “new” keyword is used on a single node the OS allocates memory space for that object at the next available memory location </a:t>
            </a:r>
            <a:r>
              <a:rPr lang="en-US" sz="1800" dirty="0">
                <a:latin typeface="Quattrocento Sans"/>
                <a:ea typeface="Quattrocento Sans"/>
                <a:cs typeface="Quattrocento Sans"/>
                <a:sym typeface="Wingdings" panose="05000000000000000000" pitchFamily="2" charset="2"/>
              </a:rPr>
              <a:t> Poor cache locality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60"/>
          <p:cNvSpPr txBox="1"/>
          <p:nvPr/>
        </p:nvSpPr>
        <p:spPr>
          <a:xfrm>
            <a:off x="4524935" y="2961675"/>
            <a:ext cx="8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3282"/>
                </a:solidFill>
                <a:latin typeface="Tw Cen MT"/>
                <a:ea typeface="Tw Cen MT"/>
                <a:cs typeface="Tw Cen MT"/>
                <a:sym typeface="Tw Cen MT"/>
              </a:rPr>
              <a:t>array</a:t>
            </a:r>
            <a:endParaRPr/>
          </a:p>
        </p:txBody>
      </p:sp>
      <p:graphicFrame>
        <p:nvGraphicFramePr>
          <p:cNvPr id="720" name="Google Shape;720;p60"/>
          <p:cNvGraphicFramePr/>
          <p:nvPr/>
        </p:nvGraphicFramePr>
        <p:xfrm>
          <a:off x="4312073" y="4944537"/>
          <a:ext cx="7771500" cy="122115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7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6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2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0000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000</a:t>
                      </a:r>
                      <a:r>
                        <a:rPr lang="en-US" sz="1800" u="none" strike="noStrike" cap="none">
                          <a:solidFill>
                            <a:srgbClr val="B6A479"/>
                          </a:solidFill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0010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0011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0101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0110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0111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1000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1001</a:t>
                      </a:r>
                      <a:endParaRPr sz="1800" u="none" strike="noStrike" cap="none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1010</a:t>
                      </a:r>
                      <a:endParaRPr sz="1800">
                        <a:solidFill>
                          <a:srgbClr val="B6A479"/>
                        </a:solidFill>
                      </a:endParaRPr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4b44</a:t>
                      </a:r>
                      <a:endParaRPr sz="1200"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052f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d3cd</a:t>
                      </a:r>
                      <a:endParaRPr sz="1800" b="1" u="none" strike="noStrike" cap="none">
                        <a:solidFill>
                          <a:srgbClr val="4C32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>
                        <a:solidFill>
                          <a:srgbClr val="4C32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23d4</a:t>
                      </a:r>
                      <a:endParaRPr sz="1200" b="1" u="none" strike="noStrike" cap="none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1" name="Google Shape;721;p60"/>
          <p:cNvSpPr txBox="1"/>
          <p:nvPr/>
        </p:nvSpPr>
        <p:spPr>
          <a:xfrm>
            <a:off x="4245310" y="5544300"/>
            <a:ext cx="8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4C3282"/>
                </a:solidFill>
                <a:latin typeface="Tw Cen MT"/>
                <a:ea typeface="Tw Cen MT"/>
                <a:cs typeface="Tw Cen MT"/>
                <a:sym typeface="Tw Cen MT"/>
              </a:rPr>
              <a:t>front</a:t>
            </a:r>
            <a:endParaRPr/>
          </a:p>
        </p:txBody>
      </p:sp>
      <p:cxnSp>
        <p:nvCxnSpPr>
          <p:cNvPr id="722" name="Google Shape;722;p60"/>
          <p:cNvCxnSpPr>
            <a:endCxn id="723" idx="1"/>
          </p:cNvCxnSpPr>
          <p:nvPr/>
        </p:nvCxnSpPr>
        <p:spPr>
          <a:xfrm rot="10800000" flipH="1">
            <a:off x="4658217" y="5651406"/>
            <a:ext cx="998700" cy="244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23" name="Google Shape;723;p60"/>
          <p:cNvSpPr/>
          <p:nvPr/>
        </p:nvSpPr>
        <p:spPr>
          <a:xfrm>
            <a:off x="5656917" y="5051106"/>
            <a:ext cx="1557900" cy="1200600"/>
          </a:xfrm>
          <a:prstGeom prst="rect">
            <a:avLst/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4" name="Google Shape;724;p60"/>
          <p:cNvCxnSpPr>
            <a:endCxn id="725" idx="1"/>
          </p:cNvCxnSpPr>
          <p:nvPr/>
        </p:nvCxnSpPr>
        <p:spPr>
          <a:xfrm rot="10800000" flipH="1">
            <a:off x="6776293" y="5625956"/>
            <a:ext cx="1708800" cy="216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25" name="Google Shape;725;p60"/>
          <p:cNvSpPr/>
          <p:nvPr/>
        </p:nvSpPr>
        <p:spPr>
          <a:xfrm>
            <a:off x="8485093" y="5025656"/>
            <a:ext cx="1557900" cy="1200600"/>
          </a:xfrm>
          <a:prstGeom prst="rect">
            <a:avLst/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6" name="Google Shape;726;p60"/>
          <p:cNvCxnSpPr>
            <a:endCxn id="727" idx="1"/>
          </p:cNvCxnSpPr>
          <p:nvPr/>
        </p:nvCxnSpPr>
        <p:spPr>
          <a:xfrm rot="10800000" flipH="1">
            <a:off x="9579283" y="5657756"/>
            <a:ext cx="1018200" cy="190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27" name="Google Shape;727;p60"/>
          <p:cNvSpPr/>
          <p:nvPr/>
        </p:nvSpPr>
        <p:spPr>
          <a:xfrm>
            <a:off x="10597483" y="5057456"/>
            <a:ext cx="1557900" cy="1200600"/>
          </a:xfrm>
          <a:prstGeom prst="rect">
            <a:avLst/>
          </a:prstGeom>
          <a:noFill/>
          <a:ln w="2857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60"/>
          <p:cNvSpPr txBox="1"/>
          <p:nvPr/>
        </p:nvSpPr>
        <p:spPr>
          <a:xfrm>
            <a:off x="5945108" y="5649646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solidFill>
                <a:srgbClr val="4C328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60"/>
          <p:cNvSpPr txBox="1"/>
          <p:nvPr/>
        </p:nvSpPr>
        <p:spPr>
          <a:xfrm>
            <a:off x="8755239" y="5649646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730" name="Google Shape;730;p60"/>
          <p:cNvSpPr txBox="1"/>
          <p:nvPr/>
        </p:nvSpPr>
        <p:spPr>
          <a:xfrm>
            <a:off x="10855166" y="5649646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C328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GB" dirty="0"/>
              <a:t>ArrayList vs. </a:t>
            </a:r>
            <a:r>
              <a:rPr lang="en-GB" dirty="0" err="1"/>
              <a:t>Linkedlist</a:t>
            </a:r>
            <a:endParaRPr dirty="0"/>
          </a:p>
        </p:txBody>
      </p:sp>
      <p:sp>
        <p:nvSpPr>
          <p:cNvPr id="702" name="Google Shape;702;p59"/>
          <p:cNvSpPr txBox="1">
            <a:spLocks noGrp="1"/>
          </p:cNvSpPr>
          <p:nvPr>
            <p:ph type="body" idx="1"/>
          </p:nvPr>
        </p:nvSpPr>
        <p:spPr>
          <a:xfrm>
            <a:off x="756685" y="1277876"/>
            <a:ext cx="103461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65176" lvl="1" indent="-2285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4AA6DD-98ED-9808-09D3-0C88129A3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14378"/>
              </p:ext>
            </p:extLst>
          </p:nvPr>
        </p:nvGraphicFramePr>
        <p:xfrm>
          <a:off x="802268" y="1403668"/>
          <a:ext cx="9890233" cy="3973456"/>
        </p:xfrm>
        <a:graphic>
          <a:graphicData uri="http://schemas.openxmlformats.org/drawingml/2006/table">
            <a:tbl>
              <a:tblPr/>
              <a:tblGrid>
                <a:gridCol w="5154940">
                  <a:extLst>
                    <a:ext uri="{9D8B030D-6E8A-4147-A177-3AD203B41FA5}">
                      <a16:colId xmlns:a16="http://schemas.microsoft.com/office/drawing/2014/main" val="916294239"/>
                    </a:ext>
                  </a:extLst>
                </a:gridCol>
                <a:gridCol w="4735293">
                  <a:extLst>
                    <a:ext uri="{9D8B030D-6E8A-4147-A177-3AD203B41FA5}">
                      <a16:colId xmlns:a16="http://schemas.microsoft.com/office/drawing/2014/main" val="49715767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354" marR="80354" marT="80354" marB="80354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</a:t>
                      </a:r>
                    </a:p>
                  </a:txBody>
                  <a:tcPr marL="80354" marR="80354" marT="80354" marB="80354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277230"/>
                  </a:ext>
                </a:extLst>
              </a:tr>
              <a:tr h="49283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 uses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array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store data items.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uses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doubly linked 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store data items.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23740"/>
                  </a:ext>
                </a:extLst>
              </a:tr>
              <a:tr h="68448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Manipulation with ArrayList is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If any element is removed from the array, all the bits are shifted in memory.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Manipulation with LinkedList is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since no bit shifting is required.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246183"/>
                  </a:ext>
                </a:extLst>
              </a:tr>
              <a:tr h="49082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can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 as a 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only because it implements List only.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class can </a:t>
                      </a:r>
                      <a:r>
                        <a:rPr lang="en-US" sz="1600" b="1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 as a list and queue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both because it implements List and Deque interfaces.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050"/>
                  </a:ext>
                </a:extLst>
              </a:tr>
              <a:tr h="32301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for storing and accessing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is </a:t>
                      </a:r>
                      <a:r>
                        <a:rPr lang="en-US" sz="16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for manipulating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355430"/>
                  </a:ext>
                </a:extLst>
              </a:tr>
              <a:tr h="32301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en-US" sz="16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memory overhead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 index only holds actual data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LinkedList has </a:t>
                      </a:r>
                      <a:r>
                        <a:rPr lang="en-US" sz="16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more memory overhead</a:t>
                      </a:r>
                      <a:r>
                        <a:rPr lang="en-US" altLang="zh-CN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each node holds both data and </a:t>
                      </a:r>
                      <a:r>
                        <a:rPr lang="en-US" altLang="zh-CN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r>
                        <a:rPr lang="en-GB" altLang="zh-CN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/pointers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57785"/>
                  </a:ext>
                </a:extLst>
              </a:tr>
              <a:tr h="323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i="0" u="none" strike="noStrike" kern="1200" cap="none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good cache locality 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due to contiguous memory allocation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LinkedList has </a:t>
                      </a:r>
                      <a:r>
                        <a:rPr lang="en-US" sz="1600" b="1" i="0" u="none" strike="noStrike" kern="1200" cap="none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poor cache locality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due to non-contiguous memory allocation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901969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BD016C12-A66B-6BB4-3860-4275514DBFB3}"/>
              </a:ext>
            </a:extLst>
          </p:cNvPr>
          <p:cNvSpPr/>
          <p:nvPr/>
        </p:nvSpPr>
        <p:spPr>
          <a:xfrm>
            <a:off x="7839867" y="6000927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C8B126-CAF8-3F50-58C7-FC2624902202}"/>
              </a:ext>
            </a:extLst>
          </p:cNvPr>
          <p:cNvSpPr/>
          <p:nvPr/>
        </p:nvSpPr>
        <p:spPr>
          <a:xfrm>
            <a:off x="8257793" y="6000927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FD0A5E5F-268B-F2C0-D9DE-FF57D79DA586}"/>
              </a:ext>
            </a:extLst>
          </p:cNvPr>
          <p:cNvGrpSpPr/>
          <p:nvPr/>
        </p:nvGrpSpPr>
        <p:grpSpPr>
          <a:xfrm>
            <a:off x="7661474" y="6000927"/>
            <a:ext cx="178878" cy="290674"/>
            <a:chOff x="1881607" y="5295720"/>
            <a:chExt cx="178878" cy="290674"/>
          </a:xfrm>
        </p:grpSpPr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365F4508-935F-9584-3832-49B8B7031432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16329158-8822-2B3A-0DD7-C569813D328B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3" name="Rectangle 642">
            <a:extLst>
              <a:ext uri="{FF2B5EF4-FFF2-40B4-BE49-F238E27FC236}">
                <a16:creationId xmlns:a16="http://schemas.microsoft.com/office/drawing/2014/main" id="{423ECAAE-0AFF-B5C7-3AB3-BCC34E52797B}"/>
              </a:ext>
            </a:extLst>
          </p:cNvPr>
          <p:cNvSpPr/>
          <p:nvPr/>
        </p:nvSpPr>
        <p:spPr>
          <a:xfrm>
            <a:off x="8990707" y="5995087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F1838B39-9124-ADD7-AA00-80CE78B7B5B1}"/>
              </a:ext>
            </a:extLst>
          </p:cNvPr>
          <p:cNvSpPr/>
          <p:nvPr/>
        </p:nvSpPr>
        <p:spPr>
          <a:xfrm>
            <a:off x="9408633" y="5995087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FBA35A08-5762-92EA-56FE-406B20963023}"/>
              </a:ext>
            </a:extLst>
          </p:cNvPr>
          <p:cNvSpPr/>
          <p:nvPr/>
        </p:nvSpPr>
        <p:spPr>
          <a:xfrm>
            <a:off x="8812314" y="5995087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7046BE30-B8D9-3E69-6881-C8A21DDD9E29}"/>
              </a:ext>
            </a:extLst>
          </p:cNvPr>
          <p:cNvSpPr/>
          <p:nvPr/>
        </p:nvSpPr>
        <p:spPr>
          <a:xfrm>
            <a:off x="10149661" y="5995087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D7C63681-B7F4-F09B-E62A-E96F328F8968}"/>
              </a:ext>
            </a:extLst>
          </p:cNvPr>
          <p:cNvSpPr/>
          <p:nvPr/>
        </p:nvSpPr>
        <p:spPr>
          <a:xfrm>
            <a:off x="9970783" y="5995087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EEE63EC2-5DB7-4391-CA84-4FF1EC3E9990}"/>
              </a:ext>
            </a:extLst>
          </p:cNvPr>
          <p:cNvGrpSpPr/>
          <p:nvPr/>
        </p:nvGrpSpPr>
        <p:grpSpPr>
          <a:xfrm>
            <a:off x="10567586" y="5995087"/>
            <a:ext cx="178878" cy="290674"/>
            <a:chOff x="1881607" y="5295720"/>
            <a:chExt cx="178878" cy="290674"/>
          </a:xfrm>
        </p:grpSpPr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323223E9-432E-8E2D-FC05-7ED6DD59285E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7387C8F1-0581-9FFC-064B-07DD9BD64803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16EDA761-BFEF-33B0-928D-DCA624BE0B3B}"/>
              </a:ext>
            </a:extLst>
          </p:cNvPr>
          <p:cNvCxnSpPr>
            <a:cxnSpLocks/>
          </p:cNvCxnSpPr>
          <p:nvPr/>
        </p:nvCxnSpPr>
        <p:spPr>
          <a:xfrm>
            <a:off x="8332705" y="6096833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7F858132-0961-9366-A0EB-4684887767A5}"/>
              </a:ext>
            </a:extLst>
          </p:cNvPr>
          <p:cNvCxnSpPr>
            <a:cxnSpLocks/>
          </p:cNvCxnSpPr>
          <p:nvPr/>
        </p:nvCxnSpPr>
        <p:spPr>
          <a:xfrm>
            <a:off x="9505574" y="6084757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0D5AA8E7-75D6-B0E8-0351-68CEA9EB1673}"/>
              </a:ext>
            </a:extLst>
          </p:cNvPr>
          <p:cNvCxnSpPr>
            <a:cxnSpLocks/>
          </p:cNvCxnSpPr>
          <p:nvPr/>
        </p:nvCxnSpPr>
        <p:spPr>
          <a:xfrm flipH="1">
            <a:off x="10746464" y="5995087"/>
            <a:ext cx="283624" cy="1345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39F4ED0D-FE2D-18A7-9F9A-A56191466994}"/>
              </a:ext>
            </a:extLst>
          </p:cNvPr>
          <p:cNvSpPr txBox="1"/>
          <p:nvPr/>
        </p:nvSpPr>
        <p:spPr>
          <a:xfrm>
            <a:off x="11021144" y="5791309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tail</a:t>
            </a: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A7511E32-CB3C-F944-BAEF-9B1BB8042998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7416049" y="6051512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6" name="TextBox 655">
            <a:extLst>
              <a:ext uri="{FF2B5EF4-FFF2-40B4-BE49-F238E27FC236}">
                <a16:creationId xmlns:a16="http://schemas.microsoft.com/office/drawing/2014/main" id="{F73BF786-6F9A-FB23-38EF-B35BB6F89E5C}"/>
              </a:ext>
            </a:extLst>
          </p:cNvPr>
          <p:cNvSpPr txBox="1"/>
          <p:nvPr/>
        </p:nvSpPr>
        <p:spPr>
          <a:xfrm>
            <a:off x="6891200" y="5849653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39004AD3-393A-3929-86E1-535906B5C3C5}"/>
              </a:ext>
            </a:extLst>
          </p:cNvPr>
          <p:cNvSpPr txBox="1"/>
          <p:nvPr/>
        </p:nvSpPr>
        <p:spPr>
          <a:xfrm rot="19767074">
            <a:off x="7461386" y="6353545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C4A3F073-67F8-8138-FF92-97320B738AD6}"/>
              </a:ext>
            </a:extLst>
          </p:cNvPr>
          <p:cNvSpPr txBox="1"/>
          <p:nvPr/>
        </p:nvSpPr>
        <p:spPr>
          <a:xfrm>
            <a:off x="7802968" y="6353545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18D9E10C-E2C3-61AF-E124-3435C9B22E4D}"/>
              </a:ext>
            </a:extLst>
          </p:cNvPr>
          <p:cNvSpPr txBox="1"/>
          <p:nvPr/>
        </p:nvSpPr>
        <p:spPr>
          <a:xfrm rot="19767074">
            <a:off x="8135756" y="6353545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055C7573-0BC1-8742-0D01-73BF903C4350}"/>
              </a:ext>
            </a:extLst>
          </p:cNvPr>
          <p:cNvSpPr txBox="1"/>
          <p:nvPr/>
        </p:nvSpPr>
        <p:spPr>
          <a:xfrm rot="19767074">
            <a:off x="8623537" y="6353545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4BD49C75-F95C-2F06-C395-AC249A6074BC}"/>
              </a:ext>
            </a:extLst>
          </p:cNvPr>
          <p:cNvSpPr txBox="1"/>
          <p:nvPr/>
        </p:nvSpPr>
        <p:spPr>
          <a:xfrm>
            <a:off x="8965119" y="6353545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42142113-F82A-00B6-DDEC-638E92E6B000}"/>
              </a:ext>
            </a:extLst>
          </p:cNvPr>
          <p:cNvSpPr txBox="1"/>
          <p:nvPr/>
        </p:nvSpPr>
        <p:spPr>
          <a:xfrm rot="19767074">
            <a:off x="9297907" y="6353545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F2D93035-6D4A-1623-C19F-53710888D3D7}"/>
              </a:ext>
            </a:extLst>
          </p:cNvPr>
          <p:cNvSpPr txBox="1"/>
          <p:nvPr/>
        </p:nvSpPr>
        <p:spPr>
          <a:xfrm rot="19767074">
            <a:off x="9705920" y="6353545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D009B0FC-9E98-A42C-891B-ADB94E0EBC99}"/>
              </a:ext>
            </a:extLst>
          </p:cNvPr>
          <p:cNvSpPr txBox="1"/>
          <p:nvPr/>
        </p:nvSpPr>
        <p:spPr>
          <a:xfrm>
            <a:off x="10047502" y="6353545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972EC446-2406-6798-6739-95845B830D43}"/>
              </a:ext>
            </a:extLst>
          </p:cNvPr>
          <p:cNvSpPr txBox="1"/>
          <p:nvPr/>
        </p:nvSpPr>
        <p:spPr>
          <a:xfrm rot="19767074">
            <a:off x="10380290" y="6353545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EB6373DE-9175-89A6-A87C-F6A7AAE2F8EE}"/>
              </a:ext>
            </a:extLst>
          </p:cNvPr>
          <p:cNvCxnSpPr>
            <a:cxnSpLocks/>
          </p:cNvCxnSpPr>
          <p:nvPr/>
        </p:nvCxnSpPr>
        <p:spPr>
          <a:xfrm flipH="1">
            <a:off x="9587511" y="6218815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>
            <a:extLst>
              <a:ext uri="{FF2B5EF4-FFF2-40B4-BE49-F238E27FC236}">
                <a16:creationId xmlns:a16="http://schemas.microsoft.com/office/drawing/2014/main" id="{53BAFE91-B37E-873F-7AA6-810BD8B42ACA}"/>
              </a:ext>
            </a:extLst>
          </p:cNvPr>
          <p:cNvCxnSpPr>
            <a:cxnSpLocks/>
          </p:cNvCxnSpPr>
          <p:nvPr/>
        </p:nvCxnSpPr>
        <p:spPr>
          <a:xfrm flipH="1">
            <a:off x="8436671" y="6218815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8" name="Rectangle 667">
            <a:extLst>
              <a:ext uri="{FF2B5EF4-FFF2-40B4-BE49-F238E27FC236}">
                <a16:creationId xmlns:a16="http://schemas.microsoft.com/office/drawing/2014/main" id="{FD4E7F36-4FF5-E6C2-7ED1-9894A45A0CFB}"/>
              </a:ext>
            </a:extLst>
          </p:cNvPr>
          <p:cNvSpPr/>
          <p:nvPr/>
        </p:nvSpPr>
        <p:spPr>
          <a:xfrm>
            <a:off x="8257792" y="5456895"/>
            <a:ext cx="1991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Doubly Linked List</a:t>
            </a:r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A2909CC4-BD35-24E7-7A92-0F3FB6D5EA54}"/>
              </a:ext>
            </a:extLst>
          </p:cNvPr>
          <p:cNvSpPr/>
          <p:nvPr/>
        </p:nvSpPr>
        <p:spPr>
          <a:xfrm>
            <a:off x="3864916" y="5951038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F700D344-7A1F-ED30-D999-6BE5FE1FFAEB}"/>
              </a:ext>
            </a:extLst>
          </p:cNvPr>
          <p:cNvSpPr/>
          <p:nvPr/>
        </p:nvSpPr>
        <p:spPr>
          <a:xfrm>
            <a:off x="4282842" y="5951038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C01F2A82-A4EE-278D-2856-57E58DC47201}"/>
              </a:ext>
            </a:extLst>
          </p:cNvPr>
          <p:cNvSpPr/>
          <p:nvPr/>
        </p:nvSpPr>
        <p:spPr>
          <a:xfrm>
            <a:off x="4854764" y="5945198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42</a:t>
            </a:r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983681B0-A6B7-0171-1258-3E5694329810}"/>
              </a:ext>
            </a:extLst>
          </p:cNvPr>
          <p:cNvSpPr/>
          <p:nvPr/>
        </p:nvSpPr>
        <p:spPr>
          <a:xfrm>
            <a:off x="5272690" y="5945198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8FDECC40-363B-FCEE-B53F-FB2F213A683C}"/>
              </a:ext>
            </a:extLst>
          </p:cNvPr>
          <p:cNvSpPr/>
          <p:nvPr/>
        </p:nvSpPr>
        <p:spPr>
          <a:xfrm>
            <a:off x="5843782" y="5945198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51</a:t>
            </a:r>
          </a:p>
        </p:txBody>
      </p: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FE9517EE-FE60-CDD0-78CF-043894CC3471}"/>
              </a:ext>
            </a:extLst>
          </p:cNvPr>
          <p:cNvGrpSpPr/>
          <p:nvPr/>
        </p:nvGrpSpPr>
        <p:grpSpPr>
          <a:xfrm>
            <a:off x="6261707" y="5945198"/>
            <a:ext cx="178878" cy="290674"/>
            <a:chOff x="1881607" y="5295720"/>
            <a:chExt cx="178878" cy="290674"/>
          </a:xfrm>
        </p:grpSpPr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404A8F7F-EDD8-2C99-4D11-4FFF459069D3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3FFC3392-61F3-F9F2-E7EC-448711BDE850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7" name="Straight Arrow Connector 676">
            <a:extLst>
              <a:ext uri="{FF2B5EF4-FFF2-40B4-BE49-F238E27FC236}">
                <a16:creationId xmlns:a16="http://schemas.microsoft.com/office/drawing/2014/main" id="{898A6125-C855-9430-5928-BE1CE525CC60}"/>
              </a:ext>
            </a:extLst>
          </p:cNvPr>
          <p:cNvCxnSpPr/>
          <p:nvPr/>
        </p:nvCxnSpPr>
        <p:spPr>
          <a:xfrm>
            <a:off x="4357754" y="6046944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42908005-6259-7BA0-74F9-685290FE34E6}"/>
              </a:ext>
            </a:extLst>
          </p:cNvPr>
          <p:cNvCxnSpPr/>
          <p:nvPr/>
        </p:nvCxnSpPr>
        <p:spPr>
          <a:xfrm>
            <a:off x="5369631" y="6034868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>
            <a:extLst>
              <a:ext uri="{FF2B5EF4-FFF2-40B4-BE49-F238E27FC236}">
                <a16:creationId xmlns:a16="http://schemas.microsoft.com/office/drawing/2014/main" id="{054383A8-B080-B1A2-4D5F-4290B60B9B46}"/>
              </a:ext>
            </a:extLst>
          </p:cNvPr>
          <p:cNvCxnSpPr/>
          <p:nvPr/>
        </p:nvCxnSpPr>
        <p:spPr>
          <a:xfrm>
            <a:off x="3619491" y="6001623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0" name="TextBox 679">
            <a:extLst>
              <a:ext uri="{FF2B5EF4-FFF2-40B4-BE49-F238E27FC236}">
                <a16:creationId xmlns:a16="http://schemas.microsoft.com/office/drawing/2014/main" id="{85865529-7513-A0A6-3019-FF423F84DD13}"/>
              </a:ext>
            </a:extLst>
          </p:cNvPr>
          <p:cNvSpPr txBox="1"/>
          <p:nvPr/>
        </p:nvSpPr>
        <p:spPr>
          <a:xfrm>
            <a:off x="3094642" y="5799764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head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974C8D91-4C78-CBEE-1119-F71B2853E85D}"/>
              </a:ext>
            </a:extLst>
          </p:cNvPr>
          <p:cNvSpPr txBox="1"/>
          <p:nvPr/>
        </p:nvSpPr>
        <p:spPr>
          <a:xfrm>
            <a:off x="3828017" y="6303656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EA6372CE-9218-5C83-BD0B-F0AA2D2B24D6}"/>
              </a:ext>
            </a:extLst>
          </p:cNvPr>
          <p:cNvSpPr txBox="1"/>
          <p:nvPr/>
        </p:nvSpPr>
        <p:spPr>
          <a:xfrm rot="19767074">
            <a:off x="4160805" y="6303656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59C3F3CB-E575-749A-2055-D79A036596AD}"/>
              </a:ext>
            </a:extLst>
          </p:cNvPr>
          <p:cNvSpPr txBox="1"/>
          <p:nvPr/>
        </p:nvSpPr>
        <p:spPr>
          <a:xfrm>
            <a:off x="4829176" y="6303656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3474407F-F39D-025E-51E4-83E35BDDE248}"/>
              </a:ext>
            </a:extLst>
          </p:cNvPr>
          <p:cNvSpPr txBox="1"/>
          <p:nvPr/>
        </p:nvSpPr>
        <p:spPr>
          <a:xfrm rot="19767074">
            <a:off x="5161964" y="6303656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58D608CF-70F1-9E4A-68D6-6AF540A304ED}"/>
              </a:ext>
            </a:extLst>
          </p:cNvPr>
          <p:cNvSpPr txBox="1"/>
          <p:nvPr/>
        </p:nvSpPr>
        <p:spPr>
          <a:xfrm>
            <a:off x="5741623" y="6303656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3F40E8E2-6EFF-DAC8-B683-3965D9118A4F}"/>
              </a:ext>
            </a:extLst>
          </p:cNvPr>
          <p:cNvSpPr txBox="1"/>
          <p:nvPr/>
        </p:nvSpPr>
        <p:spPr>
          <a:xfrm rot="19767074">
            <a:off x="6074411" y="6303656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C14B1735-C3B6-D3DE-2A26-C6D126A98374}"/>
              </a:ext>
            </a:extLst>
          </p:cNvPr>
          <p:cNvSpPr/>
          <p:nvPr/>
        </p:nvSpPr>
        <p:spPr>
          <a:xfrm>
            <a:off x="4108524" y="5459285"/>
            <a:ext cx="1875187" cy="351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Singly Linked List</a:t>
            </a:r>
          </a:p>
        </p:txBody>
      </p:sp>
      <p:graphicFrame>
        <p:nvGraphicFramePr>
          <p:cNvPr id="698" name="Google Shape;600;p55">
            <a:extLst>
              <a:ext uri="{FF2B5EF4-FFF2-40B4-BE49-F238E27FC236}">
                <a16:creationId xmlns:a16="http://schemas.microsoft.com/office/drawing/2014/main" id="{D2E1A048-1946-A770-86BA-66399F47A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321160"/>
              </p:ext>
            </p:extLst>
          </p:nvPr>
        </p:nvGraphicFramePr>
        <p:xfrm>
          <a:off x="1089215" y="5964375"/>
          <a:ext cx="1485390" cy="335290"/>
        </p:xfrm>
        <a:graphic>
          <a:graphicData uri="http://schemas.openxmlformats.org/drawingml/2006/table">
            <a:tbl>
              <a:tblPr firstRow="1" bandRow="1">
                <a:noFill/>
                <a:tableStyleId>{BA186125-50FF-4CA4-946E-BB7AA394B881}</a:tableStyleId>
              </a:tblPr>
              <a:tblGrid>
                <a:gridCol w="49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13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42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51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0" name="Rectangle 699">
            <a:extLst>
              <a:ext uri="{FF2B5EF4-FFF2-40B4-BE49-F238E27FC236}">
                <a16:creationId xmlns:a16="http://schemas.microsoft.com/office/drawing/2014/main" id="{39A8C817-4805-8CAE-D816-852201B1C5EF}"/>
              </a:ext>
            </a:extLst>
          </p:cNvPr>
          <p:cNvSpPr/>
          <p:nvPr/>
        </p:nvSpPr>
        <p:spPr>
          <a:xfrm>
            <a:off x="1434124" y="5459285"/>
            <a:ext cx="743855" cy="346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Array</a:t>
            </a:r>
            <a:endParaRPr lang="en-US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3724-A350-0E17-E9EB-0538D545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SE" dirty="0"/>
          </a:p>
        </p:txBody>
      </p:sp>
      <p:sp>
        <p:nvSpPr>
          <p:cNvPr id="4" name="Google Shape;438;p51">
            <a:extLst>
              <a:ext uri="{FF2B5EF4-FFF2-40B4-BE49-F238E27FC236}">
                <a16:creationId xmlns:a16="http://schemas.microsoft.com/office/drawing/2014/main" id="{3FF8B76C-8650-545F-7ABB-F96D6EF7407E}"/>
              </a:ext>
            </a:extLst>
          </p:cNvPr>
          <p:cNvSpPr txBox="1">
            <a:spLocks/>
          </p:cNvSpPr>
          <p:nvPr/>
        </p:nvSpPr>
        <p:spPr>
          <a:xfrm>
            <a:off x="746175" y="1568275"/>
            <a:ext cx="97749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0">
              <a:lnSpc>
                <a:spcPct val="90000"/>
              </a:lnSpc>
              <a:buClr>
                <a:srgbClr val="8F7947"/>
              </a:buClr>
              <a:buSzPts val="2100"/>
            </a:pPr>
            <a:r>
              <a:rPr lang="en-GB" sz="2929" dirty="0">
                <a:latin typeface="Quattrocento Sans"/>
                <a:sym typeface="Quattrocento Sans"/>
              </a:rPr>
              <a:t>Array vs. Single Linked List (In Terms of Representation)</a:t>
            </a:r>
          </a:p>
          <a:p>
            <a:pPr marL="457200" indent="-361950">
              <a:lnSpc>
                <a:spcPct val="90000"/>
              </a:lnSpc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GB" sz="2100" dirty="0">
                <a:latin typeface="Quattrocento Sans"/>
                <a:ea typeface="Quattrocento Sans"/>
                <a:cs typeface="Quattrocento Sans"/>
                <a:sym typeface="Quattrocento Sans"/>
                <a:hlinkClick r:id="rId2"/>
              </a:rPr>
              <a:t>https://www.youtube.com/watch?v=R9PTBwOzceo&amp;list=PLBlnK6fEyqRj9lld8sWIUNwlKfdUoPd1Y&amp;index=31</a:t>
            </a:r>
            <a:r>
              <a:rPr lang="en-GB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marL="95250">
              <a:lnSpc>
                <a:spcPct val="90000"/>
              </a:lnSpc>
              <a:buClr>
                <a:srgbClr val="8F7947"/>
              </a:buClr>
              <a:buSzPts val="2100"/>
            </a:pPr>
            <a:r>
              <a:rPr lang="en-GB" sz="2929" dirty="0">
                <a:latin typeface="Quattrocento Sans"/>
                <a:sym typeface="Quattrocento Sans"/>
              </a:rPr>
              <a:t>Linked lists in 4 minutes</a:t>
            </a:r>
          </a:p>
          <a:p>
            <a:pPr marL="457200" indent="-361950">
              <a:lnSpc>
                <a:spcPct val="90000"/>
              </a:lnSpc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GB" sz="2100" dirty="0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https://www.youtube.com/watch?v=F8AbOfQwl1c</a:t>
            </a:r>
            <a:r>
              <a:rPr lang="en-GB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marL="457200" indent="-361950">
              <a:lnSpc>
                <a:spcPct val="90000"/>
              </a:lnSpc>
              <a:buClr>
                <a:srgbClr val="8F7947"/>
              </a:buClr>
              <a:buSzPts val="2100"/>
              <a:buFont typeface="Quattrocento Sans"/>
              <a:buChar char="●"/>
            </a:pPr>
            <a:endParaRPr lang="en-GB"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61950">
              <a:lnSpc>
                <a:spcPct val="90000"/>
              </a:lnSpc>
              <a:buClr>
                <a:srgbClr val="8F7947"/>
              </a:buClr>
              <a:buSzPts val="2100"/>
              <a:buFont typeface="Quattrocento Sans"/>
              <a:buChar char="●"/>
            </a:pPr>
            <a:endParaRPr lang="en-GB"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61950">
              <a:lnSpc>
                <a:spcPct val="90000"/>
              </a:lnSpc>
              <a:buClr>
                <a:srgbClr val="8F7947"/>
              </a:buClr>
              <a:buSzPts val="2100"/>
              <a:buFont typeface="Quattrocento Sans"/>
              <a:buChar char="●"/>
            </a:pPr>
            <a:endParaRPr lang="en-GB"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42866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GB" dirty="0"/>
              <a:t>Abstract Data Type (ADT) vs. Data Structure</a:t>
            </a:r>
            <a:endParaRPr dirty="0"/>
          </a:p>
        </p:txBody>
      </p:sp>
      <p:sp>
        <p:nvSpPr>
          <p:cNvPr id="385" name="Google Shape;385;p44"/>
          <p:cNvSpPr txBox="1">
            <a:spLocks noGrp="1"/>
          </p:cNvSpPr>
          <p:nvPr>
            <p:ph type="body" idx="1"/>
          </p:nvPr>
        </p:nvSpPr>
        <p:spPr>
          <a:xfrm>
            <a:off x="575240" y="1387657"/>
            <a:ext cx="11187300" cy="497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9144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 "/>
            </a:pPr>
            <a:r>
              <a:rPr lang="en-US" sz="2700" dirty="0">
                <a:solidFill>
                  <a:srgbClr val="4C3282"/>
                </a:solidFill>
              </a:rPr>
              <a:t>Abstract Data Type (ADT)</a:t>
            </a:r>
            <a:endParaRPr sz="2300" dirty="0"/>
          </a:p>
          <a:p>
            <a:pPr marL="265176" lvl="1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-"/>
            </a:pPr>
            <a:r>
              <a:rPr lang="en-US" sz="2100" i="1" dirty="0"/>
              <a:t>A definition for expected operations and behavior</a:t>
            </a:r>
            <a:endParaRPr sz="1100" dirty="0"/>
          </a:p>
          <a:p>
            <a:pPr marL="265176" lvl="1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-US" sz="2100" dirty="0"/>
              <a:t>A mathematical description of a collection with a set of supported operations and how they should behave when called upon</a:t>
            </a:r>
            <a:endParaRPr sz="1100" dirty="0"/>
          </a:p>
          <a:p>
            <a:pPr marL="265176" lvl="1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-GB" sz="2100" dirty="0"/>
              <a:t>Defines the input and outputs, not the implementations</a:t>
            </a:r>
          </a:p>
          <a:p>
            <a:pPr marL="265176" lvl="1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-US" sz="2100" dirty="0"/>
              <a:t>Can be expressed as an interface</a:t>
            </a:r>
            <a:endParaRPr sz="1100" dirty="0"/>
          </a:p>
          <a:p>
            <a:pPr marL="265176" lvl="1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-US" sz="2100" dirty="0"/>
              <a:t>Examples: List, Map, Set</a:t>
            </a:r>
            <a:endParaRPr sz="2500" dirty="0">
              <a:solidFill>
                <a:srgbClr val="4C3282"/>
              </a:solidFill>
            </a:endParaRPr>
          </a:p>
          <a:p>
            <a:pPr marL="91440" lvl="0" indent="-171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00"/>
              <a:buChar char=" "/>
            </a:pPr>
            <a:r>
              <a:rPr lang="en-US" sz="2700" dirty="0">
                <a:solidFill>
                  <a:srgbClr val="4C3282"/>
                </a:solidFill>
              </a:rPr>
              <a:t>Data Structure</a:t>
            </a:r>
            <a:endParaRPr sz="2300" dirty="0"/>
          </a:p>
          <a:p>
            <a:pPr marL="265176" lvl="1" indent="-133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-"/>
            </a:pPr>
            <a:r>
              <a:rPr lang="en-US" sz="2100" i="1" dirty="0"/>
              <a:t>A way of organizing and storing related data items</a:t>
            </a:r>
            <a:endParaRPr sz="1100" dirty="0"/>
          </a:p>
          <a:p>
            <a:pPr marL="265176" lvl="1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-US" sz="2100" dirty="0"/>
              <a:t>An object that implements the functionality of a specified ADT</a:t>
            </a:r>
            <a:endParaRPr sz="1100" dirty="0"/>
          </a:p>
          <a:p>
            <a:pPr marL="265176" lvl="1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-US" sz="2100" dirty="0"/>
              <a:t>Describes how the collection will perform the required operations</a:t>
            </a:r>
            <a:endParaRPr sz="1100" dirty="0"/>
          </a:p>
          <a:p>
            <a:pPr marL="265176" lvl="1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-"/>
            </a:pPr>
            <a:r>
              <a:rPr lang="en-US" sz="2100" dirty="0"/>
              <a:t>Examples: </a:t>
            </a:r>
            <a:r>
              <a:rPr lang="en-US" sz="2100" dirty="0" err="1"/>
              <a:t>LinkedIntList</a:t>
            </a:r>
            <a:r>
              <a:rPr lang="en-US" sz="2100" dirty="0"/>
              <a:t>, </a:t>
            </a:r>
            <a:r>
              <a:rPr lang="en-US" sz="2100" dirty="0" err="1"/>
              <a:t>ArrayIntList</a:t>
            </a:r>
            <a:endParaRPr sz="2700" dirty="0">
              <a:solidFill>
                <a:srgbClr val="4C328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68127-7E6F-06FC-3C41-B6C4CD1D3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6255-A8FC-34D3-DCD2-6B06A77D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Full-Length Lectures</a:t>
            </a:r>
            <a:endParaRPr lang="en-SE" dirty="0"/>
          </a:p>
        </p:txBody>
      </p:sp>
      <p:sp>
        <p:nvSpPr>
          <p:cNvPr id="4" name="Google Shape;438;p51">
            <a:extLst>
              <a:ext uri="{FF2B5EF4-FFF2-40B4-BE49-F238E27FC236}">
                <a16:creationId xmlns:a16="http://schemas.microsoft.com/office/drawing/2014/main" id="{6E9128AC-4F32-710E-32E9-204D6DDE327B}"/>
              </a:ext>
            </a:extLst>
          </p:cNvPr>
          <p:cNvSpPr txBox="1">
            <a:spLocks/>
          </p:cNvSpPr>
          <p:nvPr/>
        </p:nvSpPr>
        <p:spPr>
          <a:xfrm>
            <a:off x="746175" y="1568275"/>
            <a:ext cx="97749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0">
              <a:lnSpc>
                <a:spcPct val="90000"/>
              </a:lnSpc>
              <a:buClr>
                <a:srgbClr val="8F7947"/>
              </a:buClr>
              <a:buSzPts val="2100"/>
            </a:pPr>
            <a:r>
              <a:rPr lang="en-GB" sz="2929" dirty="0">
                <a:latin typeface="Quattrocento Sans"/>
                <a:sym typeface="Quattrocento Sans"/>
              </a:rPr>
              <a:t>[CSE 373 WI24] Lecture 02: Intro to ADTs</a:t>
            </a:r>
          </a:p>
          <a:p>
            <a:pPr marL="457200" indent="-361950">
              <a:lnSpc>
                <a:spcPct val="90000"/>
              </a:lnSpc>
              <a:buClr>
                <a:srgbClr val="8F7947"/>
              </a:buClr>
              <a:buSzPts val="2100"/>
              <a:buFont typeface="Quattrocento Sans"/>
              <a:buChar char="●"/>
            </a:pPr>
            <a:r>
              <a:rPr lang="en-GB" sz="2100" dirty="0">
                <a:latin typeface="Quattrocento Sans"/>
                <a:ea typeface="Quattrocento Sans"/>
                <a:cs typeface="Quattrocento Sans"/>
                <a:sym typeface="Quattrocento Sans"/>
                <a:hlinkClick r:id="rId2"/>
              </a:rPr>
              <a:t>https://www.youtube.com/watch?v=Kpf1xBVZxNg&amp;list=PLEcoVsAaONjd5n69K84sSmAuvTrTQT_Nl&amp;index=1</a:t>
            </a:r>
            <a:endParaRPr lang="en-GB"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61950">
              <a:lnSpc>
                <a:spcPct val="90000"/>
              </a:lnSpc>
              <a:buClr>
                <a:srgbClr val="8F7947"/>
              </a:buClr>
              <a:buSzPts val="2100"/>
              <a:buFont typeface="Quattrocento Sans"/>
              <a:buChar char="●"/>
            </a:pPr>
            <a:endParaRPr lang="en-GB"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61950">
              <a:lnSpc>
                <a:spcPct val="90000"/>
              </a:lnSpc>
              <a:buClr>
                <a:srgbClr val="8F7947"/>
              </a:buClr>
              <a:buSzPts val="2100"/>
              <a:buFont typeface="Quattrocento Sans"/>
              <a:buChar char="●"/>
            </a:pPr>
            <a:endParaRPr lang="en-GB"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19725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Abstract Data Types (ADT): </a:t>
            </a:r>
            <a:r>
              <a:rPr lang="en-US">
                <a:solidFill>
                  <a:srgbClr val="4C3282"/>
                </a:solidFill>
              </a:rPr>
              <a:t>List</a:t>
            </a:r>
            <a:r>
              <a:rPr lang="en-US"/>
              <a:t> </a:t>
            </a:r>
            <a:r>
              <a:rPr lang="en-US">
                <a:solidFill>
                  <a:srgbClr val="4C3282"/>
                </a:solidFill>
              </a:rPr>
              <a:t>Example</a:t>
            </a:r>
            <a:endParaRPr>
              <a:solidFill>
                <a:srgbClr val="4C3282"/>
              </a:solidFill>
            </a:endParaRPr>
          </a:p>
        </p:txBody>
      </p:sp>
      <p:pic>
        <p:nvPicPr>
          <p:cNvPr id="339" name="Google Shape;339;p40" descr="art08_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5301" y="4144231"/>
            <a:ext cx="5371548" cy="219879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0"/>
          <p:cNvSpPr/>
          <p:nvPr/>
        </p:nvSpPr>
        <p:spPr>
          <a:xfrm>
            <a:off x="550950" y="2292825"/>
            <a:ext cx="6538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76" marR="0" lvl="1" indent="-13715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element is accessible by a 0-based index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76" marR="0" lvl="1" indent="-13715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list has a size (number of elements that have been added)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76" marR="0" lvl="1" indent="-13715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elements can be added to the front, back, or elsewhere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76" marR="0" lvl="1" indent="-13715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lang="en-US" sz="1800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ADT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a list can be implemented many ways through different </a:t>
            </a:r>
            <a:r>
              <a:rPr lang="en-US" sz="1800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Structures</a:t>
            </a:r>
            <a:endParaRPr sz="1800" u="sng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57250" marR="0" lvl="1" indent="-1428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Java, a list can be represented as an ArrayList object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0"/>
          <p:cNvSpPr/>
          <p:nvPr/>
        </p:nvSpPr>
        <p:spPr>
          <a:xfrm>
            <a:off x="550950" y="1677431"/>
            <a:ext cx="1123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Review: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 - a collection storing an ordered sequence of elements</a:t>
            </a:r>
            <a:endParaRPr sz="2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>
            <a:spLocks noGrp="1"/>
          </p:cNvSpPr>
          <p:nvPr>
            <p:ph type="body" idx="1"/>
          </p:nvPr>
        </p:nvSpPr>
        <p:spPr>
          <a:xfrm>
            <a:off x="575250" y="1463851"/>
            <a:ext cx="6616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b="1">
                <a:solidFill>
                  <a:srgbClr val="4C3282"/>
                </a:solidFill>
              </a:rPr>
              <a:t>interface</a:t>
            </a:r>
            <a:r>
              <a:rPr lang="en-US" sz="2200"/>
              <a:t>: a construct in Java that defines a set of methods that a class promises to implement</a:t>
            </a:r>
            <a:endParaRPr sz="1600"/>
          </a:p>
        </p:txBody>
      </p:sp>
      <p:sp>
        <p:nvSpPr>
          <p:cNvPr id="348" name="Google Shape;348;p41"/>
          <p:cNvSpPr/>
          <p:nvPr/>
        </p:nvSpPr>
        <p:spPr>
          <a:xfrm>
            <a:off x="667150" y="2282300"/>
            <a:ext cx="6104100" cy="1365900"/>
          </a:xfrm>
          <a:prstGeom prst="rect">
            <a:avLst/>
          </a:prstGeom>
          <a:solidFill>
            <a:srgbClr val="FFFDF6"/>
          </a:solidFill>
          <a:ln w="38100" cap="flat" cmpd="sng">
            <a:solidFill>
              <a:srgbClr val="A693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1"/>
          <p:cNvSpPr/>
          <p:nvPr/>
        </p:nvSpPr>
        <p:spPr>
          <a:xfrm>
            <a:off x="7378725" y="1861300"/>
            <a:ext cx="4620000" cy="4210200"/>
          </a:xfrm>
          <a:prstGeom prst="rect">
            <a:avLst/>
          </a:prstGeom>
          <a:solidFill>
            <a:srgbClr val="F9F6FF"/>
          </a:solidFill>
          <a:ln w="3810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Review: </a:t>
            </a:r>
            <a:r>
              <a:rPr lang="en-US"/>
              <a:t>Interfaces</a:t>
            </a:r>
            <a:endParaRPr/>
          </a:p>
        </p:txBody>
      </p:sp>
      <p:pic>
        <p:nvPicPr>
          <p:cNvPr id="351" name="Google Shape;351;p41" descr="shap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2278" y="3648075"/>
            <a:ext cx="3890963" cy="213518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1"/>
          <p:cNvSpPr/>
          <p:nvPr/>
        </p:nvSpPr>
        <p:spPr>
          <a:xfrm>
            <a:off x="7049821" y="1913067"/>
            <a:ext cx="50958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B6A479"/>
                </a:solidFill>
                <a:latin typeface="Courier New"/>
                <a:ea typeface="Courier New"/>
                <a:cs typeface="Courier New"/>
                <a:sym typeface="Courier New"/>
              </a:rPr>
              <a:t>// Describes features common to all // shapes.</a:t>
            </a:r>
            <a:endParaRPr sz="1600" b="1" i="0" u="none" strike="noStrike" cap="none">
              <a:solidFill>
                <a:srgbClr val="B6A4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Courier New"/>
              <a:buNone/>
            </a:pPr>
            <a:endParaRPr sz="1600" b="1">
              <a:solidFill>
                <a:srgbClr val="B6A4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Shape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public double area();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public double perimeter();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1"/>
          <p:cNvSpPr txBox="1"/>
          <p:nvPr/>
        </p:nvSpPr>
        <p:spPr>
          <a:xfrm>
            <a:off x="9118150" y="1349213"/>
            <a:ext cx="127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</a:t>
            </a:r>
            <a:endParaRPr sz="2000">
              <a:solidFill>
                <a:srgbClr val="4C328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4" name="Google Shape;354;p41"/>
          <p:cNvSpPr txBox="1"/>
          <p:nvPr/>
        </p:nvSpPr>
        <p:spPr>
          <a:xfrm>
            <a:off x="485050" y="3735550"/>
            <a:ext cx="64887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1" indent="-142875" algn="l" rtl="0"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Interfaces give you an is-a relationship </a:t>
            </a:r>
            <a:r>
              <a:rPr lang="en-US" sz="18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without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code sharing.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2" indent="-149225" algn="l" rtl="0"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Quattrocento Sans"/>
              <a:buChar char="-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object can be treated as a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but inherits no code.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1" indent="-142875" algn="l" rtl="0"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Analogous to non-programming idea of roles/certifications: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2" indent="-149225" algn="l" rtl="0"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Quattrocento Sans"/>
              <a:buChar char="-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"I'm 'certified' as a Shape, because I implement the Shape interface. This assures you I know </a:t>
            </a:r>
            <a:r>
              <a:rPr lang="en-US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compute my area and perimeter."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2" indent="-149225" algn="l" rtl="0"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Quattrocento Sans"/>
              <a:buChar char="-"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"I'm ‘certified’ as a CPA accountant. This assures you I know </a:t>
            </a:r>
            <a:r>
              <a:rPr lang="en-US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</a:t>
            </a: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do taxes, audits, and consulting."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744850" y="2291300"/>
            <a:ext cx="6026400" cy="1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name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name, …, type name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name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name, …, type name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>
            <a:spLocks noGrp="1"/>
          </p:cNvSpPr>
          <p:nvPr>
            <p:ph type="body" idx="1"/>
          </p:nvPr>
        </p:nvSpPr>
        <p:spPr>
          <a:xfrm>
            <a:off x="575250" y="1463851"/>
            <a:ext cx="6616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b="1">
                <a:solidFill>
                  <a:srgbClr val="4C3282"/>
                </a:solidFill>
              </a:rPr>
              <a:t>interface</a:t>
            </a:r>
            <a:r>
              <a:rPr lang="en-US" sz="2200"/>
              <a:t>: a construct in Java that defines a set of methods that a class promises to implement</a:t>
            </a:r>
            <a:endParaRPr sz="1600"/>
          </a:p>
        </p:txBody>
      </p:sp>
      <p:sp>
        <p:nvSpPr>
          <p:cNvPr id="362" name="Google Shape;362;p42"/>
          <p:cNvSpPr/>
          <p:nvPr/>
        </p:nvSpPr>
        <p:spPr>
          <a:xfrm>
            <a:off x="6446125" y="2780500"/>
            <a:ext cx="5375400" cy="2537100"/>
          </a:xfrm>
          <a:prstGeom prst="rect">
            <a:avLst/>
          </a:prstGeom>
          <a:solidFill>
            <a:srgbClr val="F9F6FF"/>
          </a:solidFill>
          <a:ln w="3810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Review: </a:t>
            </a:r>
            <a:r>
              <a:rPr lang="en-US"/>
              <a:t>Interfaces: </a:t>
            </a:r>
            <a:r>
              <a:rPr lang="en-US">
                <a:solidFill>
                  <a:srgbClr val="4C3282"/>
                </a:solidFill>
              </a:rPr>
              <a:t>List Example</a:t>
            </a:r>
            <a:endParaRPr>
              <a:solidFill>
                <a:srgbClr val="4C3282"/>
              </a:solidFill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6514550" y="2946700"/>
            <a:ext cx="5375400" cy="22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B6A479"/>
                </a:solidFill>
                <a:latin typeface="Courier New"/>
                <a:ea typeface="Courier New"/>
                <a:cs typeface="Courier New"/>
                <a:sym typeface="Courier New"/>
              </a:rPr>
              <a:t>// Describes features common to all </a:t>
            </a:r>
            <a:r>
              <a:rPr lang="en-US" sz="1600" b="1">
                <a:solidFill>
                  <a:srgbClr val="B6A479"/>
                </a:solidFill>
                <a:latin typeface="Courier New"/>
                <a:ea typeface="Courier New"/>
                <a:cs typeface="Courier New"/>
                <a:sym typeface="Courier New"/>
              </a:rPr>
              <a:t>lists</a:t>
            </a:r>
            <a:r>
              <a:rPr lang="en-US" sz="1600" b="1" i="0" u="none" strike="noStrike" cap="none">
                <a:solidFill>
                  <a:srgbClr val="B6A47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00" b="1" i="0" u="none" strike="noStrike" cap="none">
              <a:solidFill>
                <a:srgbClr val="B6A4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Courier New"/>
              <a:buNone/>
            </a:pPr>
            <a:endParaRPr sz="1600" b="1">
              <a:solidFill>
                <a:srgbClr val="B6A4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List&lt;E&gt;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E get(int index);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set(E element, int index);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append(E element);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E remove(int index);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many more methods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575250" y="3320200"/>
            <a:ext cx="56622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terms of ADTs, interfaces help us make sure that our implementations of that ADT are doing what they need to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example, we could define an interface for the ADT </a:t>
            </a: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List&lt;E&gt; </a:t>
            </a: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any class that implements it must have implementations for all of the defined methods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>
            <a:spLocks noGrp="1"/>
          </p:cNvSpPr>
          <p:nvPr>
            <p:ph type="body" idx="1"/>
          </p:nvPr>
        </p:nvSpPr>
        <p:spPr>
          <a:xfrm>
            <a:off x="2905400" y="2755425"/>
            <a:ext cx="8595900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List&lt;Integer&gt; a = new ArrayList&lt;Integer&gt;();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Stack&lt;Character&gt; c = new Stack&lt;Character&gt;();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Queue&lt;String&gt; b = new LinkedList&lt;String&gt;();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Map&lt;String, String&gt; d = new TreeMap&lt;String, String&gt;();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000"/>
              <a:t> </a:t>
            </a:r>
            <a:endParaRPr sz="2000"/>
          </a:p>
        </p:txBody>
      </p:sp>
      <p:sp>
        <p:nvSpPr>
          <p:cNvPr id="373" name="Google Shape;373;p43"/>
          <p:cNvSpPr txBox="1">
            <a:spLocks noGrp="1"/>
          </p:cNvSpPr>
          <p:nvPr>
            <p:ph type="body" idx="1"/>
          </p:nvPr>
        </p:nvSpPr>
        <p:spPr>
          <a:xfrm>
            <a:off x="1144100" y="2755425"/>
            <a:ext cx="1845900" cy="25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91440" lvl="0" indent="-12319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C996C"/>
              </a:buClr>
              <a:buSzPts val="2700"/>
              <a:buChar char=" "/>
            </a:pPr>
            <a:r>
              <a:rPr lang="en-US" sz="2000">
                <a:solidFill>
                  <a:srgbClr val="AC996C"/>
                </a:solidFill>
              </a:rPr>
              <a:t>Lists 	</a:t>
            </a:r>
            <a:endParaRPr sz="2000">
              <a:solidFill>
                <a:srgbClr val="AC996C"/>
              </a:solidFill>
            </a:endParaRPr>
          </a:p>
          <a:p>
            <a:pPr marL="91440" lvl="0" indent="-12319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C996C"/>
              </a:buClr>
              <a:buSzPts val="2700"/>
              <a:buChar char=" "/>
            </a:pPr>
            <a:r>
              <a:rPr lang="en-US" sz="2000">
                <a:solidFill>
                  <a:srgbClr val="AC996C"/>
                </a:solidFill>
              </a:rPr>
              <a:t>Stacks 	</a:t>
            </a:r>
            <a:endParaRPr sz="2000">
              <a:solidFill>
                <a:srgbClr val="AC996C"/>
              </a:solidFill>
            </a:endParaRPr>
          </a:p>
          <a:p>
            <a:pPr marL="91440" lvl="0" indent="-12319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C996C"/>
              </a:buClr>
              <a:buSzPts val="2700"/>
              <a:buChar char=" "/>
            </a:pPr>
            <a:r>
              <a:rPr lang="en-US" sz="2000">
                <a:solidFill>
                  <a:srgbClr val="AC996C"/>
                </a:solidFill>
              </a:rPr>
              <a:t>Queues </a:t>
            </a:r>
            <a:endParaRPr sz="2000">
              <a:solidFill>
                <a:srgbClr val="AC996C"/>
              </a:solidFill>
            </a:endParaRPr>
          </a:p>
          <a:p>
            <a:pPr marL="91440" lvl="0" indent="-12319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C996C"/>
              </a:buClr>
              <a:buSzPts val="2700"/>
              <a:buChar char=" "/>
            </a:pPr>
            <a:r>
              <a:rPr lang="en-US" sz="2000">
                <a:solidFill>
                  <a:srgbClr val="AC996C"/>
                </a:solidFill>
              </a:rPr>
              <a:t>Maps</a:t>
            </a:r>
            <a:r>
              <a:rPr lang="en-US" sz="2000">
                <a:solidFill>
                  <a:srgbClr val="AC996C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endParaRPr sz="2000">
              <a:solidFill>
                <a:srgbClr val="AC996C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solidFill>
                  <a:srgbClr val="AC996C"/>
                </a:solidFill>
              </a:rPr>
              <a:t> </a:t>
            </a:r>
            <a:endParaRPr sz="2000">
              <a:solidFill>
                <a:srgbClr val="AC996C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Review:</a:t>
            </a:r>
            <a:r>
              <a:rPr lang="en-US"/>
              <a:t> Java Collections</a:t>
            </a:r>
            <a:endParaRPr/>
          </a:p>
        </p:txBody>
      </p:sp>
      <p:sp>
        <p:nvSpPr>
          <p:cNvPr id="375" name="Google Shape;375;p43"/>
          <p:cNvSpPr txBox="1"/>
          <p:nvPr/>
        </p:nvSpPr>
        <p:spPr>
          <a:xfrm>
            <a:off x="1609995" y="2124888"/>
            <a:ext cx="914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sng" strike="noStrike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ADTs</a:t>
            </a:r>
            <a:endParaRPr b="0" i="0" u="none" strike="noStrike" cap="none">
              <a:solidFill>
                <a:srgbClr val="4C32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3"/>
          <p:cNvSpPr txBox="1"/>
          <p:nvPr/>
        </p:nvSpPr>
        <p:spPr>
          <a:xfrm>
            <a:off x="5213625" y="2124890"/>
            <a:ext cx="2506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sng" strike="noStrike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Structures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3"/>
          <p:cNvSpPr txBox="1">
            <a:spLocks noGrp="1"/>
          </p:cNvSpPr>
          <p:nvPr>
            <p:ph type="body" idx="1"/>
          </p:nvPr>
        </p:nvSpPr>
        <p:spPr>
          <a:xfrm>
            <a:off x="575225" y="1500352"/>
            <a:ext cx="111873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Java provides some DS implementations of ADTs for you!</a:t>
            </a:r>
            <a:endParaRPr dirty="0"/>
          </a:p>
        </p:txBody>
      </p:sp>
      <p:sp>
        <p:nvSpPr>
          <p:cNvPr id="378" name="Google Shape;378;p43"/>
          <p:cNvSpPr txBox="1">
            <a:spLocks noGrp="1"/>
          </p:cNvSpPr>
          <p:nvPr>
            <p:ph type="body" idx="1"/>
          </p:nvPr>
        </p:nvSpPr>
        <p:spPr>
          <a:xfrm>
            <a:off x="575225" y="4951426"/>
            <a:ext cx="11187300" cy="159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But some data structures </a:t>
            </a:r>
            <a:r>
              <a:rPr lang="en-GB" dirty="0"/>
              <a:t>you made from scratch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GB" dirty="0">
                <a:solidFill>
                  <a:srgbClr val="4C3282"/>
                </a:solidFill>
              </a:rPr>
              <a:t>Linked Lists </a:t>
            </a:r>
            <a:r>
              <a:rPr lang="en-GB" dirty="0"/>
              <a:t>- </a:t>
            </a:r>
            <a:r>
              <a:rPr lang="en-GB" dirty="0" err="1">
                <a:solidFill>
                  <a:srgbClr val="B6A479"/>
                </a:solidFill>
              </a:rPr>
              <a:t>LinkedIntList</a:t>
            </a:r>
            <a:r>
              <a:rPr lang="en-GB" dirty="0"/>
              <a:t> was a collection of </a:t>
            </a:r>
            <a:r>
              <a:rPr lang="en-GB" dirty="0" err="1">
                <a:solidFill>
                  <a:srgbClr val="B6A479"/>
                </a:solidFill>
              </a:rPr>
              <a:t>ListNode</a:t>
            </a:r>
            <a:endParaRPr lang="en-GB" dirty="0">
              <a:solidFill>
                <a:srgbClr val="B6A47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solidFill>
                  <a:srgbClr val="4C3282"/>
                </a:solidFill>
              </a:rPr>
              <a:t>Binary Search Trees </a:t>
            </a:r>
            <a:r>
              <a:rPr lang="en-US" dirty="0"/>
              <a:t>– </a:t>
            </a:r>
            <a:r>
              <a:rPr lang="en-US" dirty="0" err="1">
                <a:solidFill>
                  <a:srgbClr val="B6A479"/>
                </a:solidFill>
              </a:rPr>
              <a:t>SearchTree</a:t>
            </a:r>
            <a:r>
              <a:rPr lang="en-US" dirty="0"/>
              <a:t> was a collection of </a:t>
            </a:r>
            <a:r>
              <a:rPr lang="en-US" dirty="0" err="1">
                <a:solidFill>
                  <a:srgbClr val="B6A479"/>
                </a:solidFill>
              </a:rPr>
              <a:t>SearchTreeNodes</a:t>
            </a:r>
            <a:endParaRPr lang="en-US" dirty="0">
              <a:solidFill>
                <a:srgbClr val="B6A47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ADTs and Data Structures: </a:t>
            </a:r>
            <a:r>
              <a:rPr lang="en-US">
                <a:solidFill>
                  <a:srgbClr val="4C3282"/>
                </a:solidFill>
              </a:rPr>
              <a:t>(Loose) Analogy</a:t>
            </a:r>
            <a:endParaRPr>
              <a:solidFill>
                <a:srgbClr val="4C3282"/>
              </a:solidFill>
            </a:endParaRPr>
          </a:p>
        </p:txBody>
      </p:sp>
      <p:graphicFrame>
        <p:nvGraphicFramePr>
          <p:cNvPr id="392" name="Google Shape;392;p45"/>
          <p:cNvGraphicFramePr/>
          <p:nvPr>
            <p:extLst>
              <p:ext uri="{D42A27DB-BD31-4B8C-83A1-F6EECF244321}">
                <p14:modId xmlns:p14="http://schemas.microsoft.com/office/powerpoint/2010/main" val="3971209136"/>
              </p:ext>
            </p:extLst>
          </p:nvPr>
        </p:nvGraphicFramePr>
        <p:xfrm>
          <a:off x="866397" y="4220193"/>
          <a:ext cx="3269750" cy="1464770"/>
        </p:xfrm>
        <a:graphic>
          <a:graphicData uri="http://schemas.openxmlformats.org/drawingml/2006/table">
            <a:tbl>
              <a:tblPr>
                <a:noFill/>
                <a:tableStyleId>{D2D2A3D0-305A-432C-8F70-BCC652E613A1}</a:tableStyleId>
              </a:tblPr>
              <a:tblGrid>
                <a:gridCol w="326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Mode of Transportation</a:t>
                      </a:r>
                      <a:endParaRPr sz="18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Must be able to move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Must be able to be steered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3" name="Google Shape;393;p45"/>
          <p:cNvGraphicFramePr/>
          <p:nvPr>
            <p:extLst>
              <p:ext uri="{D42A27DB-BD31-4B8C-83A1-F6EECF244321}">
                <p14:modId xmlns:p14="http://schemas.microsoft.com/office/powerpoint/2010/main" val="2560922016"/>
              </p:ext>
            </p:extLst>
          </p:nvPr>
        </p:nvGraphicFramePr>
        <p:xfrm>
          <a:off x="5373797" y="4220193"/>
          <a:ext cx="6225075" cy="1464770"/>
        </p:xfrm>
        <a:graphic>
          <a:graphicData uri="http://schemas.openxmlformats.org/drawingml/2006/table">
            <a:tbl>
              <a:tblPr>
                <a:noFill/>
                <a:tableStyleId>{D2D2A3D0-305A-432C-8F70-BCC652E613A1}</a:tableStyleId>
              </a:tblPr>
              <a:tblGrid>
                <a:gridCol w="207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Car</a:t>
                      </a:r>
                      <a:endParaRPr sz="18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Airplane</a:t>
                      </a:r>
                      <a:endParaRPr sz="18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Bike</a:t>
                      </a:r>
                      <a:endParaRPr sz="18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Tires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Engines/wings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Wheels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Steering wheel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Control column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Handlebars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4" name="Google Shape;394;p45"/>
          <p:cNvSpPr txBox="1">
            <a:spLocks noGrp="1"/>
          </p:cNvSpPr>
          <p:nvPr>
            <p:ph type="body" idx="1"/>
          </p:nvPr>
        </p:nvSpPr>
        <p:spPr>
          <a:xfrm>
            <a:off x="866422" y="3569393"/>
            <a:ext cx="3269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9144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996C"/>
              </a:buClr>
              <a:buSzPts val="2100"/>
              <a:buChar char=" "/>
            </a:pPr>
            <a:r>
              <a:rPr lang="en-US" sz="2100">
                <a:solidFill>
                  <a:srgbClr val="AC996C"/>
                </a:solidFill>
              </a:rPr>
              <a:t>Abstract Data Type (ADT)</a:t>
            </a:r>
            <a:endParaRPr sz="2100">
              <a:solidFill>
                <a:srgbClr val="AC996C"/>
              </a:solidFill>
            </a:endParaRPr>
          </a:p>
        </p:txBody>
      </p:sp>
      <p:sp>
        <p:nvSpPr>
          <p:cNvPr id="395" name="Google Shape;395;p45"/>
          <p:cNvSpPr txBox="1">
            <a:spLocks noGrp="1"/>
          </p:cNvSpPr>
          <p:nvPr>
            <p:ph type="body" idx="1"/>
          </p:nvPr>
        </p:nvSpPr>
        <p:spPr>
          <a:xfrm>
            <a:off x="7462579" y="3569393"/>
            <a:ext cx="204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9144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Char char=" "/>
            </a:pPr>
            <a:r>
              <a:rPr lang="en-US" sz="2100">
                <a:solidFill>
                  <a:srgbClr val="4C3282"/>
                </a:solidFill>
              </a:rPr>
              <a:t>Data Structures</a:t>
            </a:r>
            <a:endParaRPr sz="2100">
              <a:solidFill>
                <a:srgbClr val="4C3282"/>
              </a:solidFill>
            </a:endParaRPr>
          </a:p>
        </p:txBody>
      </p:sp>
      <p:sp>
        <p:nvSpPr>
          <p:cNvPr id="4" name="Google Shape;438;p51">
            <a:extLst>
              <a:ext uri="{FF2B5EF4-FFF2-40B4-BE49-F238E27FC236}">
                <a16:creationId xmlns:a16="http://schemas.microsoft.com/office/drawing/2014/main" id="{1411E693-5C33-1234-77B1-6DD9F1379A11}"/>
              </a:ext>
            </a:extLst>
          </p:cNvPr>
          <p:cNvSpPr txBox="1">
            <a:spLocks/>
          </p:cNvSpPr>
          <p:nvPr/>
        </p:nvSpPr>
        <p:spPr>
          <a:xfrm>
            <a:off x="729775" y="1637985"/>
            <a:ext cx="10732449" cy="157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00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700"/>
              <a:buFont typeface="Twentieth Century"/>
              <a:buChar char="●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○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Quattrocento Sans"/>
              <a:buChar char="■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○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 ADT may be implemented with different data structures with different </a:t>
            </a:r>
            <a:r>
              <a:rPr lang="en-GB" dirty="0" err="1"/>
              <a:t>tradeoffs</a:t>
            </a:r>
            <a:r>
              <a:rPr lang="en-GB" dirty="0"/>
              <a:t>:</a:t>
            </a:r>
          </a:p>
          <a:p>
            <a:pPr marL="457200" lvl="0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F7947"/>
              </a:buClr>
              <a:buSzPts val="1700"/>
              <a:buChar char="●"/>
            </a:pPr>
            <a:r>
              <a:rPr lang="en-GB" sz="1700" dirty="0"/>
              <a:t>Memory vs Speed</a:t>
            </a:r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1700"/>
              <a:buChar char="●"/>
            </a:pPr>
            <a:r>
              <a:rPr lang="en-GB" sz="1700" dirty="0"/>
              <a:t>Generic/Reusability vs Specific/Specialized</a:t>
            </a:r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F7947"/>
              </a:buClr>
              <a:buSzPts val="1700"/>
              <a:buChar char="●"/>
            </a:pPr>
            <a:r>
              <a:rPr lang="en-GB" sz="1700" dirty="0"/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ADTs and Data Structures: </a:t>
            </a:r>
            <a:r>
              <a:rPr lang="en-US">
                <a:solidFill>
                  <a:srgbClr val="4C3282"/>
                </a:solidFill>
              </a:rPr>
              <a:t>List Example</a:t>
            </a:r>
            <a:endParaRPr>
              <a:solidFill>
                <a:srgbClr val="4C3282"/>
              </a:solidFill>
            </a:endParaRPr>
          </a:p>
        </p:txBody>
      </p:sp>
      <p:sp>
        <p:nvSpPr>
          <p:cNvPr id="402" name="Google Shape;402;p46"/>
          <p:cNvSpPr txBox="1">
            <a:spLocks noGrp="1"/>
          </p:cNvSpPr>
          <p:nvPr>
            <p:ph type="body" idx="1"/>
          </p:nvPr>
        </p:nvSpPr>
        <p:spPr>
          <a:xfrm>
            <a:off x="744627" y="1581875"/>
            <a:ext cx="3868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9144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 "/>
            </a:pPr>
            <a:r>
              <a:rPr lang="en-US" sz="2100"/>
              <a:t>List - </a:t>
            </a:r>
            <a:r>
              <a:rPr lang="en-US" sz="2100">
                <a:solidFill>
                  <a:srgbClr val="AC996C"/>
                </a:solidFill>
              </a:rPr>
              <a:t>Abstract Data Type (ADT)</a:t>
            </a:r>
            <a:endParaRPr sz="2100">
              <a:solidFill>
                <a:srgbClr val="AC996C"/>
              </a:solidFill>
            </a:endParaRPr>
          </a:p>
        </p:txBody>
      </p:sp>
      <p:sp>
        <p:nvSpPr>
          <p:cNvPr id="403" name="Google Shape;403;p46"/>
          <p:cNvSpPr txBox="1">
            <a:spLocks noGrp="1"/>
          </p:cNvSpPr>
          <p:nvPr>
            <p:ph type="body" idx="1"/>
          </p:nvPr>
        </p:nvSpPr>
        <p:spPr>
          <a:xfrm>
            <a:off x="7340803" y="1581875"/>
            <a:ext cx="3509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9144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100"/>
              <a:buChar char=" "/>
            </a:pPr>
            <a:r>
              <a:rPr lang="en-US" sz="2100"/>
              <a:t>ArrayIntList - </a:t>
            </a:r>
            <a:r>
              <a:rPr lang="en-US" sz="2100">
                <a:solidFill>
                  <a:srgbClr val="4C3282"/>
                </a:solidFill>
              </a:rPr>
              <a:t>Data Structure</a:t>
            </a:r>
            <a:endParaRPr sz="2100">
              <a:solidFill>
                <a:srgbClr val="4C3282"/>
              </a:solidFill>
            </a:endParaRPr>
          </a:p>
        </p:txBody>
      </p:sp>
      <p:sp>
        <p:nvSpPr>
          <p:cNvPr id="404" name="Google Shape;404;p46"/>
          <p:cNvSpPr/>
          <p:nvPr/>
        </p:nvSpPr>
        <p:spPr>
          <a:xfrm>
            <a:off x="428525" y="2225975"/>
            <a:ext cx="5741700" cy="2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Courier New"/>
              <a:buNone/>
            </a:pPr>
            <a:r>
              <a:rPr lang="en-US" sz="1700" b="1">
                <a:solidFill>
                  <a:srgbClr val="B6A479"/>
                </a:solidFill>
                <a:latin typeface="Courier New"/>
                <a:ea typeface="Courier New"/>
                <a:cs typeface="Courier New"/>
                <a:sym typeface="Courier New"/>
              </a:rPr>
              <a:t>// Describes features common to all lists.</a:t>
            </a:r>
            <a:endParaRPr sz="1700" b="1">
              <a:solidFill>
                <a:srgbClr val="B6A4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600"/>
              <a:buFont typeface="Courier New"/>
              <a:buNone/>
            </a:pPr>
            <a:endParaRPr sz="1700" b="1">
              <a:solidFill>
                <a:srgbClr val="B6A4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List&lt;E&gt; {</a:t>
            </a:r>
            <a:endParaRPr sz="1500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E get(int index);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set(E element, int index);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append(E element);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E remove(int index);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46"/>
          <p:cNvSpPr/>
          <p:nvPr/>
        </p:nvSpPr>
        <p:spPr>
          <a:xfrm>
            <a:off x="6263625" y="2225975"/>
            <a:ext cx="5868900" cy="48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ArrayIntList extends List&lt;E&gt;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int[] list;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size;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ArrayIntList(){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//initialize fields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get(int index){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list[index];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set(E element, int index</a:t>
            </a: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list[index] = element;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ADTs Examples</a:t>
            </a:r>
            <a:endParaRPr dirty="0"/>
          </a:p>
        </p:txBody>
      </p:sp>
      <p:sp>
        <p:nvSpPr>
          <p:cNvPr id="419" name="Google Shape;419;p48"/>
          <p:cNvSpPr txBox="1">
            <a:spLocks noGrp="1"/>
          </p:cNvSpPr>
          <p:nvPr>
            <p:ph type="body" idx="1"/>
          </p:nvPr>
        </p:nvSpPr>
        <p:spPr>
          <a:xfrm>
            <a:off x="448200" y="2014675"/>
            <a:ext cx="114414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List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an ordered sequence of elements</a:t>
            </a:r>
            <a:endParaRPr sz="1000">
              <a:solidFill>
                <a:srgbClr val="595959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Set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an unordered collection of elements</a:t>
            </a:r>
            <a:endParaRPr sz="1000">
              <a:solidFill>
                <a:srgbClr val="595959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Map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 collection of “keys” and associated “values”</a:t>
            </a:r>
            <a:endParaRPr sz="1000">
              <a:solidFill>
                <a:srgbClr val="595959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Stack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 sequence of elements that can only go in or out from one end</a:t>
            </a:r>
            <a:endParaRPr sz="1000">
              <a:solidFill>
                <a:srgbClr val="595959"/>
              </a:solidFill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Queue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 sequence of elements that go in one end and exit the other</a:t>
            </a:r>
            <a:endParaRPr sz="1000">
              <a:solidFill>
                <a:srgbClr val="595959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Priority Queue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 sequence of elements that is ordered by “priority”</a:t>
            </a:r>
            <a:endParaRPr sz="1000">
              <a:solidFill>
                <a:srgbClr val="595959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Graph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 collection of points/vertices and edges between points</a:t>
            </a:r>
            <a:endParaRPr sz="1000">
              <a:solidFill>
                <a:srgbClr val="595959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800"/>
              <a:buChar char="●"/>
            </a:pPr>
            <a:r>
              <a:rPr lang="en-US" sz="2800">
                <a:solidFill>
                  <a:srgbClr val="4C3282"/>
                </a:solidFill>
              </a:rPr>
              <a:t>Disjoint Set</a:t>
            </a:r>
            <a:r>
              <a:rPr lang="en-US" sz="2800"/>
              <a:t>: </a:t>
            </a:r>
            <a:r>
              <a:rPr lang="en-US" sz="2800">
                <a:solidFill>
                  <a:srgbClr val="595959"/>
                </a:solidFill>
              </a:rPr>
              <a:t>a collection of sets of elements with no overlap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2488</Words>
  <Application>Microsoft Office PowerPoint</Application>
  <PresentationFormat>Widescreen</PresentationFormat>
  <Paragraphs>516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Tw Cen MT</vt:lpstr>
      <vt:lpstr>Tahoma</vt:lpstr>
      <vt:lpstr>Helvetica</vt:lpstr>
      <vt:lpstr>Quattrocento Sans</vt:lpstr>
      <vt:lpstr>Courier New</vt:lpstr>
      <vt:lpstr>Arial</vt:lpstr>
      <vt:lpstr>Gill Sans Light</vt:lpstr>
      <vt:lpstr>SimSun</vt:lpstr>
      <vt:lpstr>Twentieth Century</vt:lpstr>
      <vt:lpstr>Wingdings</vt:lpstr>
      <vt:lpstr>Calibri</vt:lpstr>
      <vt:lpstr>Times New Roman</vt:lpstr>
      <vt:lpstr>Integral</vt:lpstr>
      <vt:lpstr>PowerPoint Presentation</vt:lpstr>
      <vt:lpstr>Abstract Data Type (ADT) vs. Data Structure</vt:lpstr>
      <vt:lpstr>Abstract Data Types (ADT): List Example</vt:lpstr>
      <vt:lpstr>Review: Interfaces</vt:lpstr>
      <vt:lpstr>Review: Interfaces: List Example</vt:lpstr>
      <vt:lpstr>Review: Java Collections</vt:lpstr>
      <vt:lpstr>ADTs and Data Structures: (Loose) Analogy</vt:lpstr>
      <vt:lpstr>ADTs and Data Structures: List Example</vt:lpstr>
      <vt:lpstr>ADTs Examples</vt:lpstr>
      <vt:lpstr>Case Study: The List ADT</vt:lpstr>
      <vt:lpstr>Case Study: List Implementations</vt:lpstr>
      <vt:lpstr>Implementing Insert</vt:lpstr>
      <vt:lpstr>Implementing Delete</vt:lpstr>
      <vt:lpstr>Implementing Append</vt:lpstr>
      <vt:lpstr>Review: Complexity Class </vt:lpstr>
      <vt:lpstr>List ADT tradeoffs </vt:lpstr>
      <vt:lpstr>A quick aside: Types of memory</vt:lpstr>
      <vt:lpstr>ArrayList vs. Linkedlist</vt:lpstr>
      <vt:lpstr>References</vt:lpstr>
      <vt:lpstr>Full-Length Lectures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6</cp:revision>
  <dcterms:modified xsi:type="dcterms:W3CDTF">2025-04-26T07:53:47Z</dcterms:modified>
</cp:coreProperties>
</file>