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6" r:id="rId9"/>
    <p:sldId id="303" r:id="rId10"/>
    <p:sldId id="304" r:id="rId11"/>
    <p:sldId id="307" r:id="rId12"/>
    <p:sldId id="308" r:id="rId13"/>
    <p:sldId id="309" r:id="rId14"/>
    <p:sldId id="323" r:id="rId15"/>
    <p:sldId id="329" r:id="rId16"/>
    <p:sldId id="318" r:id="rId17"/>
    <p:sldId id="310" r:id="rId18"/>
    <p:sldId id="330" r:id="rId19"/>
    <p:sldId id="331" r:id="rId20"/>
    <p:sldId id="333" r:id="rId21"/>
    <p:sldId id="325" r:id="rId22"/>
    <p:sldId id="332" r:id="rId23"/>
    <p:sldId id="328" r:id="rId24"/>
    <p:sldId id="321" r:id="rId25"/>
    <p:sldId id="315" r:id="rId26"/>
    <p:sldId id="334" r:id="rId27"/>
    <p:sldId id="335" r:id="rId28"/>
    <p:sldId id="324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00C258"/>
    <a:srgbClr val="E6A20E"/>
    <a:srgbClr val="2000EA"/>
    <a:srgbClr val="FB0008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5"/>
    <p:restoredTop sz="79477" autoAdjust="0"/>
  </p:normalViewPr>
  <p:slideViewPr>
    <p:cSldViewPr snapToGrid="0" snapToObjects="1">
      <p:cViewPr varScale="1">
        <p:scale>
          <a:sx n="65" d="100"/>
          <a:sy n="65" d="100"/>
        </p:scale>
        <p:origin x="22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8:45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jkfocRR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What is a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HashTable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Data Structure - Introduction to Hash Tables , Part 0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https://www.youtube.com/watch?v=MfhjkfocRR0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-- video about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1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https://arpit.substack.com/p/double-hashing-for-conflict-resolution</a:t>
            </a:r>
          </a:p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pc="11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hash function to key when a collision occurs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by skipping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to two slots, insert key in shorter of the two chains.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Hashing | Set 2 (Separate Chaining)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KaTeX_Main"/>
              </a:rPr>
              <a:t>h1(16)=16mod  7=2</a:t>
            </a:r>
            <a:r>
              <a:rPr lang="en-GB" b="0" i="1" dirty="0">
                <a:effectLst/>
                <a:latin typeface="KaTeX_Math"/>
              </a:rPr>
              <a:t>h</a:t>
            </a:r>
            <a:r>
              <a:rPr lang="en-GB" b="0" i="0" dirty="0">
                <a:effectLst/>
                <a:latin typeface="KaTeX_Main"/>
              </a:rPr>
              <a:t>1(16)=16mod7=2</a:t>
            </a:r>
            <a:endParaRPr lang="en-GB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kGroteskNeue"/>
              </a:rPr>
              <a:t>Slot 2 is empty → insert 16.</a:t>
            </a:r>
          </a:p>
          <a:p>
            <a:br>
              <a:rPr lang="en-GB" dirty="0"/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  <a:p>
            <a:r>
              <a:rPr lang="en-GB" sz="1200" dirty="0"/>
              <a:t>1. Dynamic Storage: Each slot in the hash table points to a linked list (or another dynamic structure), so the table can handle an unlimited number of elements without resizing.</a:t>
            </a:r>
          </a:p>
          <a:p>
            <a:r>
              <a:rPr lang="en-GB" sz="1200" dirty="0"/>
              <a:t>2. Performance at High Load Factors: Performance degrades linearly with the load factor, even when it exceeds 1, making it more robust under heavy usage.</a:t>
            </a:r>
          </a:p>
          <a:p>
            <a:endParaRPr lang="en-GB" sz="1200" dirty="0"/>
          </a:p>
          <a:p>
            <a:r>
              <a:rPr lang="en-GB" sz="1200" dirty="0"/>
              <a:t>are often scattered in memory. With linear probing, an array occupies contiguous memory locations; with separate chaining, a linked list occupies non-contiguous memory locations</a:t>
            </a:r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 **Comparison Table**</a:t>
            </a:r>
          </a:p>
          <a:p>
            <a:endParaRPr lang="en-GB" dirty="0"/>
          </a:p>
          <a:p>
            <a:r>
              <a:rPr lang="en-GB" dirty="0"/>
              <a:t>| Feature                     | Separate Chaining                     | Linear Probing                      |</a:t>
            </a:r>
          </a:p>
          <a:p>
            <a:r>
              <a:rPr lang="en-GB" dirty="0"/>
              <a:t>|-----------------------------|---------------------------------------|-------------------------------------|</a:t>
            </a:r>
          </a:p>
          <a:p>
            <a:r>
              <a:rPr lang="en-GB" dirty="0"/>
              <a:t>| Memory Usage               | Higher (linked lists add overhead)   | Lower (all data stored in array)   |</a:t>
            </a:r>
          </a:p>
          <a:p>
            <a:r>
              <a:rPr lang="en-GB" dirty="0"/>
              <a:t>| Cache Performance          | Poor                                 | Excellent                          |</a:t>
            </a:r>
          </a:p>
          <a:p>
            <a:r>
              <a:rPr lang="en-GB" dirty="0"/>
              <a:t>| Load Factor Handling       | Can exceed 1                         | Limited to &lt; 1                     |</a:t>
            </a:r>
          </a:p>
          <a:p>
            <a:r>
              <a:rPr lang="en-GB" dirty="0"/>
              <a:t>| Clustering                 | None                                 | Suffers from primary clustering    |</a:t>
            </a:r>
          </a:p>
          <a:p>
            <a:r>
              <a:rPr lang="en-GB" dirty="0"/>
              <a:t>| Deletion Complexity        | Simple                               | Complex (requires tombstones)      |</a:t>
            </a:r>
          </a:p>
          <a:p>
            <a:r>
              <a:rPr lang="en-GB" dirty="0"/>
              <a:t>| Sensitivity to Hash Function Quality | Less sensitive                   | More sensitive                     |</a:t>
            </a:r>
          </a:p>
          <a:p>
            <a:r>
              <a:rPr lang="en-GB" dirty="0"/>
              <a:t>| Resizing                   | Rarely needed                        | Often required                     |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**When to Use Which?**</a:t>
            </a:r>
          </a:p>
          <a:p>
            <a:r>
              <a:rPr lang="en-GB" dirty="0"/>
              <a:t>- Use **Separate Chaining** when:</a:t>
            </a:r>
          </a:p>
          <a:p>
            <a:r>
              <a:rPr lang="en-GB" dirty="0"/>
              <a:t>  - The number of elements is unpredictable or may exceed the table size.</a:t>
            </a:r>
          </a:p>
          <a:p>
            <a:r>
              <a:rPr lang="en-GB" dirty="0"/>
              <a:t>  - Memory is less constrained.</a:t>
            </a:r>
          </a:p>
          <a:p>
            <a:r>
              <a:rPr lang="en-GB" dirty="0"/>
              <a:t>  - You prioritize robustness under high load factors.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- Use **Linear Probing** when:</a:t>
            </a:r>
          </a:p>
          <a:p>
            <a:r>
              <a:rPr lang="en-GB" dirty="0"/>
              <a:t>  - Memory efficiency and cache performance are critical.</a:t>
            </a:r>
          </a:p>
          <a:p>
            <a:r>
              <a:rPr lang="en-GB" dirty="0"/>
              <a:t>  - The load factor is expected to remain low (&lt;0.7).</a:t>
            </a:r>
          </a:p>
          <a:p>
            <a:r>
              <a:rPr lang="en-GB" dirty="0"/>
              <a:t>  - Simplicity and speed for smaller datasets are desired.</a:t>
            </a:r>
          </a:p>
          <a:p>
            <a:endParaRPr lang="en-GB" dirty="0"/>
          </a:p>
          <a:p>
            <a:r>
              <a:rPr lang="en-GB" dirty="0"/>
              <a:t>Each method has its strengths and weaknesses, and the choice depends on specific application requirements like memory constraints, expected load factors, and access patterns.</a:t>
            </a:r>
          </a:p>
          <a:p>
            <a:endParaRPr lang="en-GB" dirty="0"/>
          </a:p>
          <a:p>
            <a:r>
              <a:rPr lang="en-GB" dirty="0"/>
              <a:t>Citations:</a:t>
            </a:r>
          </a:p>
          <a:p>
            <a:r>
              <a:rPr lang="en-GB" dirty="0"/>
              <a:t>[1] https://chalmersgu-data-structure-courses.github.io/OpenDSA/Published/ChalmersGU-DSABook/html/OpenHash.html</a:t>
            </a:r>
          </a:p>
          <a:p>
            <a:r>
              <a:rPr lang="en-GB" dirty="0"/>
              <a:t>[2] https://www.tpointtech.com/separate-chaining-for-collision-handling</a:t>
            </a:r>
          </a:p>
          <a:p>
            <a:r>
              <a:rPr lang="en-GB" dirty="0"/>
              <a:t>[3] https://www.cs.cmu.edu/afs/cs/academic/class/15210-f13/www/lectures/lecture24.pdf</a:t>
            </a:r>
          </a:p>
          <a:p>
            <a:r>
              <a:rPr lang="en-GB" dirty="0"/>
              <a:t>[4] https://softwareengineering.stackexchange.com/questions/278459/what-are-the-advantages-of-linear-probing-over-separate-chaining-or-vice-versa-w</a:t>
            </a:r>
          </a:p>
          <a:p>
            <a:r>
              <a:rPr lang="en-GB" dirty="0"/>
              <a:t>[5] https://stackoverflow.com/questions/23821764/why-do-we-use-linear-probing-in-hash-tables-when-there-is-separate-chaining-link</a:t>
            </a:r>
          </a:p>
          <a:p>
            <a:r>
              <a:rPr lang="en-GB" dirty="0"/>
              <a:t>[6] https://stackoverflow.com/questions/2556142/chained-hash-tables-vs-open-addressed-hash-tables</a:t>
            </a:r>
          </a:p>
          <a:p>
            <a:r>
              <a:rPr lang="en-GB" dirty="0"/>
              <a:t>[7] https://carmencincotti.com/2022-10-10/linear-probing-open-addressing-hash-tables/</a:t>
            </a:r>
          </a:p>
          <a:p>
            <a:r>
              <a:rPr lang="en-GB" dirty="0"/>
              <a:t>[8] https://www.tutorialspoint.com/state-the-advantages-and-disadvantages-of-collision-resolution-strategies</a:t>
            </a:r>
          </a:p>
          <a:p>
            <a:r>
              <a:rPr lang="en-GB" dirty="0"/>
              <a:t>[9] https://eng.libretexts.org/Courses/Delta_College/C_-_Data_Structures/11:_Hashing/11.04:_Hashing-_Separate_Chaining</a:t>
            </a:r>
          </a:p>
          <a:p>
            <a:r>
              <a:rPr lang="en-GB" dirty="0"/>
              <a:t>[10] https://www.reddit.com/r/algorithms/comments/9bwzj5/hash_tables_open_addressing_vs_chaining/</a:t>
            </a:r>
          </a:p>
          <a:p>
            <a:r>
              <a:rPr lang="en-GB" dirty="0"/>
              <a:t>[11] https://www.reddit.com/r/cs2c/comments/1axrvj2/understanding_linear_probing_and_quadratic/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r>
              <a:rPr lang="en-GB" dirty="0"/>
              <a:t>Answer from Perplexity: pplx.ai/share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eYKEMY2F9k" TargetMode="External"/><Relationship Id="rId3" Type="http://schemas.openxmlformats.org/officeDocument/2006/relationships/hyperlink" Target="https://www.youtube.com/watch?v=t-vM3LJDfug&amp;list=PL60uk12YwbCYekcB_pvsT3EVdS-tJcQju&amp;index=4" TargetMode="External"/><Relationship Id="rId7" Type="http://schemas.openxmlformats.org/officeDocument/2006/relationships/hyperlink" Target="https://www.youtube.com/watch?v=Dk57JonwK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_xA8UvfOGgU" TargetMode="External"/><Relationship Id="rId11" Type="http://schemas.openxmlformats.org/officeDocument/2006/relationships/hyperlink" Target="https://www.youtube.com/watch?v=LRtKQdsJC3o" TargetMode="External"/><Relationship Id="rId5" Type="http://schemas.openxmlformats.org/officeDocument/2006/relationships/hyperlink" Target="https://www.youtube.com/watch?v=wWgIAphfn2U" TargetMode="External"/><Relationship Id="rId10" Type="http://schemas.openxmlformats.org/officeDocument/2006/relationships/hyperlink" Target="https://www.youtube.com/watch?v=0CFJAkpnhBg" TargetMode="External"/><Relationship Id="rId4" Type="http://schemas.openxmlformats.org/officeDocument/2006/relationships/hyperlink" Target="https://www.youtube.com/watch?v=knV86FlSXJ8" TargetMode="External"/><Relationship Id="rId9" Type="http://schemas.openxmlformats.org/officeDocument/2006/relationships/hyperlink" Target="https://www.youtube.com/watch?v=98Y0UDZ9vv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yTVhOL8B8&amp;list=PLEcoVsAaONjd5n69K84sSmAuvTrTQT_Nl&amp;index=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7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Hash Table</a:t>
            </a:r>
            <a:r>
              <a:rPr lang="en-US" altLang="zh-CN" dirty="0"/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AEA1CC9-9BEA-F84B-808D-76E5B339362F}"/>
              </a:ext>
            </a:extLst>
          </p:cNvPr>
          <p:cNvGrpSpPr/>
          <p:nvPr/>
        </p:nvGrpSpPr>
        <p:grpSpPr>
          <a:xfrm>
            <a:off x="809557" y="1522160"/>
            <a:ext cx="4898006" cy="2704792"/>
            <a:chOff x="809557" y="1329213"/>
            <a:chExt cx="4898006" cy="2704792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809557" y="1329213"/>
              <a:ext cx="4898006" cy="2704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879008" y="1396015"/>
              <a:ext cx="4694532" cy="254465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347074" y="2271985"/>
              <a:ext cx="4081737" cy="140148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968608" y="1503896"/>
              <a:ext cx="4460203" cy="239809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dirty="0">
                  <a:latin typeface="Courier" pitchFamily="2" charset="0"/>
                  <a:cs typeface="DejaVu Sans Mono"/>
                </a:rPr>
                <a:t> hash =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0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hash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sz="1350" dirty="0">
                  <a:latin typeface="Courier" pitchFamily="2" charset="0"/>
                  <a:cs typeface="DejaVu Sans Mono"/>
                </a:rPr>
                <a:t>hash);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hash;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BC6AC2D-5EFF-D640-A1C3-0AFDCD755837}"/>
              </a:ext>
            </a:extLst>
          </p:cNvPr>
          <p:cNvSpPr txBox="1"/>
          <p:nvPr/>
        </p:nvSpPr>
        <p:spPr>
          <a:xfrm>
            <a:off x="618930" y="4356297"/>
            <a:ext cx="8360409" cy="643766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</a:pPr>
            <a:r>
              <a:rPr spc="100" dirty="0">
                <a:latin typeface="Arial" panose="020B0604020202020204" pitchFamily="34" charset="0"/>
                <a:cs typeface="Arial" panose="020B0604020202020204" pitchFamily="34" charset="0"/>
              </a:rPr>
              <a:t>Horner's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5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i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multiplies/adds.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991995" algn="l"/>
              </a:tabLst>
            </a:pP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altLang="zh-CN" i="1" baseline="25462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–1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… 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3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pc="-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pc="-37" baseline="25462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7E0D0B3-2CC3-8841-91A3-6A9051C5A3EF}"/>
              </a:ext>
            </a:extLst>
          </p:cNvPr>
          <p:cNvSpPr txBox="1"/>
          <p:nvPr/>
        </p:nvSpPr>
        <p:spPr>
          <a:xfrm>
            <a:off x="754696" y="5258774"/>
            <a:ext cx="4278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005493"/>
                </a:solidFill>
                <a:latin typeface="Trebuchet MS"/>
                <a:cs typeface="Trebuchet MS"/>
              </a:rPr>
              <a:t>Ex.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55FCFC-CDF7-7F42-A0F1-6F332742106B}"/>
              </a:ext>
            </a:extLst>
          </p:cNvPr>
          <p:cNvSpPr txBox="1"/>
          <p:nvPr/>
        </p:nvSpPr>
        <p:spPr>
          <a:xfrm>
            <a:off x="4501609" y="5255091"/>
            <a:ext cx="4440235" cy="849592"/>
          </a:xfrm>
          <a:prstGeom prst="rect">
            <a:avLst/>
          </a:prstGeom>
          <a:ln>
            <a:noFill/>
          </a:ln>
        </p:spPr>
        <p:txBody>
          <a:bodyPr vert="horz" wrap="square" lIns="0" tIns="48895" rIns="0" bIns="0" rtlCol="0" anchor="ctr">
            <a:spAutoFit/>
          </a:bodyPr>
          <a:lstStyle/>
          <a:p>
            <a:pPr marL="12700">
              <a:spcBef>
                <a:spcPts val="300"/>
              </a:spcBef>
              <a:spcAft>
                <a:spcPts val="300"/>
              </a:spcAft>
            </a:pP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400" baseline="208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965">
              <a:spcBef>
                <a:spcPts val="300"/>
              </a:spcBef>
              <a:spcAft>
                <a:spcPts val="300"/>
              </a:spcAft>
            </a:pPr>
            <a:r>
              <a:rPr lang="zh-CN" altLang="en-US"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(99)))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0585">
              <a:spcBef>
                <a:spcPts val="300"/>
              </a:spcBef>
              <a:spcAft>
                <a:spcPts val="300"/>
              </a:spcAft>
            </a:pPr>
            <a:r>
              <a:rPr sz="1400" spc="5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(Horner's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9AA7AB1-28B3-1143-B356-B6936D0E6BD4}"/>
              </a:ext>
            </a:extLst>
          </p:cNvPr>
          <p:cNvSpPr txBox="1"/>
          <p:nvPr/>
        </p:nvSpPr>
        <p:spPr>
          <a:xfrm>
            <a:off x="3798975" y="3613212"/>
            <a:ext cx="140526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22" baseline="20833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sz="1400" spc="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F80A1D4-9CD7-204E-B527-36407E3A0142}"/>
              </a:ext>
            </a:extLst>
          </p:cNvPr>
          <p:cNvSpPr txBox="1"/>
          <p:nvPr/>
        </p:nvSpPr>
        <p:spPr>
          <a:xfrm>
            <a:off x="1287789" y="5306422"/>
            <a:ext cx="2957304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Courier" pitchFamily="2" charset="0"/>
                <a:cs typeface="DejaVu Sans Mono"/>
              </a:rPr>
              <a:t>String s =</a:t>
            </a:r>
            <a:r>
              <a:rPr sz="1600" spc="-3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"call";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latin typeface="Courier" pitchFamily="2" charset="0"/>
                <a:cs typeface="DejaVu Sans Mono"/>
              </a:rPr>
              <a:t>int code =</a:t>
            </a:r>
            <a:r>
              <a:rPr sz="1600" spc="-8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s.hashCode();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10</a:t>
            </a:fld>
            <a:endParaRPr lang="en-US" spc="95" dirty="0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0FBAE064-6A93-A241-8862-D55B79CF2D1D}"/>
              </a:ext>
            </a:extLst>
          </p:cNvPr>
          <p:cNvSpPr/>
          <p:nvPr/>
        </p:nvSpPr>
        <p:spPr>
          <a:xfrm>
            <a:off x="6494144" y="1834335"/>
            <a:ext cx="1590634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485DEB34-E0B1-CB4F-8567-FD203202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12630"/>
              </p:ext>
            </p:extLst>
          </p:nvPr>
        </p:nvGraphicFramePr>
        <p:xfrm>
          <a:off x="6552360" y="1899346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76E2E40-55B9-6949-BC17-3EA346746158}"/>
              </a:ext>
            </a:extLst>
          </p:cNvPr>
          <p:cNvSpPr/>
          <p:nvPr/>
        </p:nvSpPr>
        <p:spPr>
          <a:xfrm>
            <a:off x="535323" y="5977536"/>
            <a:ext cx="712055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characters in the string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computing the hash code.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3282A3-BD41-E44C-B026-94C031796C49}"/>
              </a:ext>
            </a:extLst>
          </p:cNvPr>
          <p:cNvCxnSpPr>
            <a:cxnSpLocks/>
          </p:cNvCxnSpPr>
          <p:nvPr/>
        </p:nvCxnSpPr>
        <p:spPr>
          <a:xfrm flipH="1" flipV="1">
            <a:off x="3431117" y="3426562"/>
            <a:ext cx="528506" cy="18665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92B4CE-BFE1-2543-ACB1-2EAAA9284B28}"/>
              </a:ext>
            </a:extLst>
          </p:cNvPr>
          <p:cNvCxnSpPr>
            <a:cxnSpLocks/>
          </p:cNvCxnSpPr>
          <p:nvPr/>
        </p:nvCxnSpPr>
        <p:spPr>
          <a:xfrm flipH="1">
            <a:off x="4501609" y="5688376"/>
            <a:ext cx="256516" cy="11690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825353" y="124752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C268074A-1F91-4942-B35C-F9AC65ACB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21" y="1175080"/>
            <a:ext cx="4877282" cy="168269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B1B39D6-8F0E-082E-E94A-A37E3FF91E2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/>
      <p:bldP spid="12" grpId="0" animBg="1"/>
      <p:bldP spid="13" grpId="0"/>
      <p:bldP spid="16" grpId="0" animBg="1"/>
      <p:bldP spid="2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r>
              <a:rPr lang="zh-CN" altLang="en-US" spc="15" dirty="0">
                <a:latin typeface="Arial"/>
                <a:cs typeface="Arial"/>
              </a:rPr>
              <a:t> </a:t>
            </a:r>
            <a:r>
              <a:rPr lang="en-US" altLang="zh-CN" spc="15" dirty="0">
                <a:latin typeface="Arial"/>
                <a:cs typeface="Arial"/>
              </a:rPr>
              <a:t>(Contd.)</a:t>
            </a:r>
            <a:endParaRPr lang="en-US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11</a:t>
            </a:fld>
            <a:endParaRPr lang="en-US" spc="95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707907" y="1342137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377AD-076C-E741-BE08-C6C26A6ECFA1}"/>
              </a:ext>
            </a:extLst>
          </p:cNvPr>
          <p:cNvGrpSpPr/>
          <p:nvPr/>
        </p:nvGrpSpPr>
        <p:grpSpPr>
          <a:xfrm>
            <a:off x="692111" y="1700659"/>
            <a:ext cx="4898006" cy="3486068"/>
            <a:chOff x="692111" y="1700659"/>
            <a:chExt cx="4898006" cy="3486068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692111" y="1700659"/>
              <a:ext cx="4898006" cy="3486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761562" y="1767461"/>
              <a:ext cx="4694532" cy="327967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170906" y="2328855"/>
              <a:ext cx="242797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F7729C3D-6B80-8248-8F1B-00BCE38B9E6E}"/>
                </a:ext>
              </a:extLst>
            </p:cNvPr>
            <p:cNvSpPr/>
            <p:nvPr/>
          </p:nvSpPr>
          <p:spPr>
            <a:xfrm>
              <a:off x="1736419" y="3349170"/>
              <a:ext cx="2315463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3DFA7AD4-5848-B04C-9EEA-1068C5150D23}"/>
                </a:ext>
              </a:extLst>
            </p:cNvPr>
            <p:cNvSpPr/>
            <p:nvPr/>
          </p:nvSpPr>
          <p:spPr>
            <a:xfrm>
              <a:off x="1736420" y="4033826"/>
              <a:ext cx="99839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851162" y="1875342"/>
              <a:ext cx="4460203" cy="31367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private 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hash =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0;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700">
                <a:lnSpc>
                  <a:spcPct val="100000"/>
                </a:lnSpc>
                <a:spcBef>
                  <a:spcPts val="35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 =</a:t>
              </a:r>
              <a:r>
                <a:rPr lang="en-US"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hash;</a:t>
              </a:r>
            </a:p>
            <a:p>
              <a:pPr marL="12700">
                <a:lnSpc>
                  <a:spcPct val="100000"/>
                </a:lnSpc>
                <a:spcBef>
                  <a:spcPts val="259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if (h != 0) return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hash =</a:t>
              </a:r>
              <a:r>
                <a:rPr lang="en-US"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30" name="object 17">
            <a:extLst>
              <a:ext uri="{FF2B5EF4-FFF2-40B4-BE49-F238E27FC236}">
                <a16:creationId xmlns:a16="http://schemas.microsoft.com/office/drawing/2014/main" id="{27508764-D11F-254B-90DF-1413A9E0714C}"/>
              </a:ext>
            </a:extLst>
          </p:cNvPr>
          <p:cNvSpPr txBox="1"/>
          <p:nvPr/>
        </p:nvSpPr>
        <p:spPr>
          <a:xfrm>
            <a:off x="6037634" y="3380741"/>
            <a:ext cx="17938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cached</a:t>
            </a:r>
            <a:r>
              <a:rPr sz="1400" spc="-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D0858E5E-12C0-3D47-9946-6665254C0726}"/>
              </a:ext>
            </a:extLst>
          </p:cNvPr>
          <p:cNvSpPr txBox="1"/>
          <p:nvPr/>
        </p:nvSpPr>
        <p:spPr>
          <a:xfrm>
            <a:off x="5775838" y="2328855"/>
            <a:ext cx="17441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9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ED746526-9907-6F45-A9F0-6B5730458DA7}"/>
              </a:ext>
            </a:extLst>
          </p:cNvPr>
          <p:cNvSpPr txBox="1"/>
          <p:nvPr/>
        </p:nvSpPr>
        <p:spPr>
          <a:xfrm>
            <a:off x="5618599" y="4044442"/>
            <a:ext cx="29462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ache </a:t>
            </a:r>
            <a:r>
              <a:rPr lang="en-GB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10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future use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D62512-45FC-F04F-89B8-7291F18976E0}"/>
              </a:ext>
            </a:extLst>
          </p:cNvPr>
          <p:cNvCxnSpPr>
            <a:cxnSpLocks/>
          </p:cNvCxnSpPr>
          <p:nvPr/>
        </p:nvCxnSpPr>
        <p:spPr>
          <a:xfrm flipH="1">
            <a:off x="3825381" y="2475662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046432-B9EF-1B4A-A82F-CD4C1074960C}"/>
              </a:ext>
            </a:extLst>
          </p:cNvPr>
          <p:cNvCxnSpPr>
            <a:cxnSpLocks/>
          </p:cNvCxnSpPr>
          <p:nvPr/>
        </p:nvCxnSpPr>
        <p:spPr>
          <a:xfrm flipH="1">
            <a:off x="4175437" y="3498285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4FCD66-F92A-754B-BABC-E084F17C5CDC}"/>
              </a:ext>
            </a:extLst>
          </p:cNvPr>
          <p:cNvCxnSpPr>
            <a:cxnSpLocks/>
          </p:cNvCxnSpPr>
          <p:nvPr/>
        </p:nvCxnSpPr>
        <p:spPr>
          <a:xfrm flipH="1">
            <a:off x="3141114" y="4217104"/>
            <a:ext cx="2151212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bject 2">
            <a:extLst>
              <a:ext uri="{FF2B5EF4-FFF2-40B4-BE49-F238E27FC236}">
                <a16:creationId xmlns:a16="http://schemas.microsoft.com/office/drawing/2014/main" id="{64559891-F80F-8E46-B032-F98086F004C9}"/>
              </a:ext>
            </a:extLst>
          </p:cNvPr>
          <p:cNvSpPr txBox="1"/>
          <p:nvPr/>
        </p:nvSpPr>
        <p:spPr>
          <a:xfrm>
            <a:off x="741318" y="5199397"/>
            <a:ext cx="5635948" cy="1274708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>
            <a:defPPr>
              <a:defRPr lang="en-US"/>
            </a:defPPr>
            <a:lvl1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  <a:defRPr spc="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Performance optimization.</a:t>
            </a:r>
            <a:endParaRPr lang="en-US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Cache the hash value in an instance variable.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Return cached value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if already computed before, to avoid redundant computation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0C3AF4C-25BA-07CA-0DD2-BFC4ED3B662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  <p:bldP spid="31" grpId="0"/>
      <p:bldP spid="32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25B3-CD28-F548-8CF0-AFB0F54A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</a:t>
            </a:r>
            <a:r>
              <a:rPr lang="zh-CN" altLang="en-US" sz="2800" spc="4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User-defined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altLang="zh-CN" sz="2800" spc="-1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ypes</a:t>
            </a:r>
            <a:endParaRPr lang="en-US" sz="28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AD6C0D2-EF45-5843-A970-E37C055B4EE5}"/>
              </a:ext>
            </a:extLst>
          </p:cNvPr>
          <p:cNvSpPr/>
          <p:nvPr/>
        </p:nvSpPr>
        <p:spPr>
          <a:xfrm>
            <a:off x="490756" y="1660904"/>
            <a:ext cx="6403363" cy="3068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EC9412F-6CFE-D743-8F56-6F7B98B1ADB0}"/>
              </a:ext>
            </a:extLst>
          </p:cNvPr>
          <p:cNvSpPr/>
          <p:nvPr/>
        </p:nvSpPr>
        <p:spPr>
          <a:xfrm>
            <a:off x="566036" y="1733979"/>
            <a:ext cx="6208139" cy="2955468"/>
          </a:xfrm>
          <a:custGeom>
            <a:avLst/>
            <a:gdLst/>
            <a:ahLst/>
            <a:cxnLst/>
            <a:rect l="l" t="t" r="r" b="b"/>
            <a:pathLst>
              <a:path w="7067550" h="5674995">
                <a:moveTo>
                  <a:pt x="0" y="0"/>
                </a:moveTo>
                <a:lnTo>
                  <a:pt x="7067212" y="0"/>
                </a:lnTo>
                <a:lnTo>
                  <a:pt x="7067212" y="5674754"/>
                </a:lnTo>
                <a:lnTo>
                  <a:pt x="0" y="567475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dirty="0">
              <a:latin typeface="Courier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F03F3-29AA-1B47-B3A1-A7D20DF16521}"/>
              </a:ext>
            </a:extLst>
          </p:cNvPr>
          <p:cNvSpPr/>
          <p:nvPr/>
        </p:nvSpPr>
        <p:spPr>
          <a:xfrm>
            <a:off x="490756" y="1335512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C0B796EB-95EA-AE42-A73C-01ECFE4B7F08}"/>
              </a:ext>
            </a:extLst>
          </p:cNvPr>
          <p:cNvSpPr/>
          <p:nvPr/>
        </p:nvSpPr>
        <p:spPr>
          <a:xfrm>
            <a:off x="1023456" y="2709644"/>
            <a:ext cx="5578681" cy="1719743"/>
          </a:xfrm>
          <a:custGeom>
            <a:avLst/>
            <a:gdLst/>
            <a:ahLst/>
            <a:cxnLst/>
            <a:rect l="l" t="t" r="r" b="b"/>
            <a:pathLst>
              <a:path w="6762115" h="1888490">
                <a:moveTo>
                  <a:pt x="0" y="0"/>
                </a:moveTo>
                <a:lnTo>
                  <a:pt x="6762023" y="0"/>
                </a:lnTo>
                <a:lnTo>
                  <a:pt x="6762023" y="1888401"/>
                </a:lnTo>
                <a:lnTo>
                  <a:pt x="0" y="18884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791252-679A-5E4F-92B0-33DEDDB9BC5D}"/>
              </a:ext>
            </a:extLst>
          </p:cNvPr>
          <p:cNvSpPr txBox="1"/>
          <p:nvPr/>
        </p:nvSpPr>
        <p:spPr>
          <a:xfrm>
            <a:off x="654269" y="1733978"/>
            <a:ext cx="5947868" cy="287514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Courier" pitchFamily="2" charset="0"/>
                <a:cs typeface="DejaVu Sans Mono"/>
              </a:rPr>
              <a:t>public final class Transaction {</a:t>
            </a:r>
            <a:endParaRPr lang="en-US" sz="1350" dirty="0">
              <a:latin typeface="Courier" pitchFamily="2" charset="0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String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who;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when;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double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amount;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public 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dirty="0">
                <a:latin typeface="Courier" pitchFamily="2" charset="0"/>
                <a:cs typeface="DejaVu Sans Mono"/>
              </a:rPr>
              <a:t> hash =</a:t>
            </a:r>
            <a:r>
              <a:rPr lang="en-US" sz="1350" spc="-45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17;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who.hashCode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when.hashCode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((Double) amount).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();</a:t>
            </a:r>
          </a:p>
          <a:p>
            <a:pPr marL="12700"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return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hash;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	}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}</a:t>
            </a:r>
            <a:endParaRPr lang="en-US" sz="1350" dirty="0">
              <a:latin typeface="Courier" pitchFamily="2" charset="0"/>
              <a:cs typeface="DejaVu Sans Mono"/>
            </a:endParaRPr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50F843EA-F498-EC4F-B871-5671A364CB24}"/>
              </a:ext>
            </a:extLst>
          </p:cNvPr>
          <p:cNvSpPr txBox="1"/>
          <p:nvPr/>
        </p:nvSpPr>
        <p:spPr>
          <a:xfrm>
            <a:off x="3544342" y="4166909"/>
            <a:ext cx="19436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sz="1400" spc="-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07128D7E-1220-264E-BCE6-48043FDCAA9C}"/>
              </a:ext>
            </a:extLst>
          </p:cNvPr>
          <p:cNvSpPr txBox="1"/>
          <p:nvPr/>
        </p:nvSpPr>
        <p:spPr>
          <a:xfrm>
            <a:off x="3911599" y="2782063"/>
            <a:ext cx="17174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nonzero</a:t>
            </a:r>
            <a:r>
              <a:rPr sz="1400" spc="-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03EE2C6E-1173-9D4F-939B-B0EA2F255B4C}"/>
              </a:ext>
            </a:extLst>
          </p:cNvPr>
          <p:cNvSpPr txBox="1"/>
          <p:nvPr/>
        </p:nvSpPr>
        <p:spPr>
          <a:xfrm>
            <a:off x="6951287" y="3830616"/>
            <a:ext cx="1802483" cy="77732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6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primitive</a:t>
            </a:r>
            <a:r>
              <a:rPr sz="1400" spc="-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hashCode() 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400" spc="-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30">
            <a:extLst>
              <a:ext uri="{FF2B5EF4-FFF2-40B4-BE49-F238E27FC236}">
                <a16:creationId xmlns:a16="http://schemas.microsoft.com/office/drawing/2014/main" id="{06AC9D8E-9657-CD4F-ACC2-4B142AE87A1F}"/>
              </a:ext>
            </a:extLst>
          </p:cNvPr>
          <p:cNvSpPr txBox="1"/>
          <p:nvPr/>
        </p:nvSpPr>
        <p:spPr>
          <a:xfrm>
            <a:off x="6951287" y="3064417"/>
            <a:ext cx="1924265" cy="506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sz="1400" spc="-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hashCode()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81817D-19A2-C848-8FA6-4B8AA81EA4E7}"/>
              </a:ext>
            </a:extLst>
          </p:cNvPr>
          <p:cNvCxnSpPr>
            <a:cxnSpLocks/>
          </p:cNvCxnSpPr>
          <p:nvPr/>
        </p:nvCxnSpPr>
        <p:spPr>
          <a:xfrm flipH="1">
            <a:off x="3090011" y="2972354"/>
            <a:ext cx="722785" cy="1073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87E9CA-BA65-E441-88DB-3C35843D6748}"/>
              </a:ext>
            </a:extLst>
          </p:cNvPr>
          <p:cNvCxnSpPr>
            <a:cxnSpLocks/>
          </p:cNvCxnSpPr>
          <p:nvPr/>
        </p:nvCxnSpPr>
        <p:spPr>
          <a:xfrm flipH="1">
            <a:off x="5443289" y="3380840"/>
            <a:ext cx="121034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0557FF-6EE7-B44B-A46F-B87AC0C8ED22}"/>
              </a:ext>
            </a:extLst>
          </p:cNvPr>
          <p:cNvCxnSpPr>
            <a:cxnSpLocks/>
          </p:cNvCxnSpPr>
          <p:nvPr/>
        </p:nvCxnSpPr>
        <p:spPr>
          <a:xfrm flipH="1" flipV="1">
            <a:off x="6048462" y="4001549"/>
            <a:ext cx="845657" cy="18199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C526F3-8C82-DF47-B30B-039964C683F7}"/>
              </a:ext>
            </a:extLst>
          </p:cNvPr>
          <p:cNvCxnSpPr>
            <a:cxnSpLocks/>
          </p:cNvCxnSpPr>
          <p:nvPr/>
        </p:nvCxnSpPr>
        <p:spPr>
          <a:xfrm flipH="1" flipV="1">
            <a:off x="2567032" y="3880952"/>
            <a:ext cx="884371" cy="40009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AF139E2-3B9A-B945-BD84-FFB4982FD6E0}"/>
              </a:ext>
            </a:extLst>
          </p:cNvPr>
          <p:cNvSpPr/>
          <p:nvPr/>
        </p:nvSpPr>
        <p:spPr>
          <a:xfrm>
            <a:off x="4197251" y="1240264"/>
            <a:ext cx="4809772" cy="101566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number.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he product of a 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any other number has the best chance of being unique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/>
                <a:cs typeface="Arial"/>
              </a:rPr>
              <a:t>The value was chosen </a:t>
            </a:r>
            <a:r>
              <a:rPr lang="en-US" altLang="zh-CN" sz="1100" dirty="0">
                <a:latin typeface="Arial"/>
                <a:cs typeface="Arial"/>
              </a:rPr>
              <a:t>for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better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distribution.</a:t>
            </a:r>
            <a:endParaRPr lang="en-US" sz="1100" dirty="0">
              <a:latin typeface="Arial"/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100" dirty="0">
                <a:latin typeface="Arial"/>
                <a:cs typeface="Arial"/>
              </a:rPr>
              <a:t>Multiplication by 31 can be replaced by a shift and a subtraction for better performance: 31 * i == 2</a:t>
            </a:r>
            <a:r>
              <a:rPr lang="en-US" sz="1100" baseline="30000" dirty="0">
                <a:latin typeface="Arial"/>
                <a:cs typeface="Arial"/>
              </a:rPr>
              <a:t>5</a:t>
            </a:r>
            <a:r>
              <a:rPr lang="en-US" sz="1100" dirty="0">
                <a:latin typeface="Arial"/>
                <a:cs typeface="Arial"/>
              </a:rPr>
              <a:t> * i  - i = (i &lt;&lt; 5) - i. 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7419EC-7863-2343-A2D3-E98321A2ED46}"/>
              </a:ext>
            </a:extLst>
          </p:cNvPr>
          <p:cNvSpPr/>
          <p:nvPr/>
        </p:nvSpPr>
        <p:spPr>
          <a:xfrm>
            <a:off x="2214692" y="3658085"/>
            <a:ext cx="327174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EA986D30-8B80-9344-9D07-9E95BAFE8184}"/>
              </a:ext>
            </a:extLst>
          </p:cNvPr>
          <p:cNvSpPr txBox="1"/>
          <p:nvPr/>
        </p:nvSpPr>
        <p:spPr>
          <a:xfrm>
            <a:off x="767593" y="4799896"/>
            <a:ext cx="780231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600" spc="7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"Standard" </a:t>
            </a:r>
            <a:r>
              <a:rPr sz="16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recipe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spc="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</a:t>
            </a:r>
            <a:r>
              <a:rPr sz="1600" spc="-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types.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(works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libraries)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1600" spc="110" dirty="0">
                <a:latin typeface="Arial" panose="020B0604020202020204" pitchFamily="34" charset="0"/>
                <a:cs typeface="Arial" panose="020B0604020202020204" pitchFamily="34" charset="0"/>
              </a:rPr>
              <a:t>mbine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35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600" i="1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 </a:t>
            </a:r>
            <a:r>
              <a:rPr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80" dirty="0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endParaRPr lang="en-US" sz="16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reference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entry.</a:t>
            </a:r>
          </a:p>
          <a:p>
            <a:pPr marL="63500">
              <a:spcBef>
                <a:spcPts val="100"/>
              </a:spcBef>
              <a:spcAft>
                <a:spcPts val="100"/>
              </a:spcAft>
            </a:pPr>
            <a:r>
              <a:rPr lang="en-US" sz="1600" spc="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600" spc="3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r>
              <a:rPr lang="zh-CN" alt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code; 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E4A0B494-E9E3-A740-BE1A-99B15AEC8464}"/>
              </a:ext>
            </a:extLst>
          </p:cNvPr>
          <p:cNvSpPr txBox="1"/>
          <p:nvPr/>
        </p:nvSpPr>
        <p:spPr>
          <a:xfrm>
            <a:off x="5053854" y="6196808"/>
            <a:ext cx="2465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chemeClr val="accent6"/>
                </a:solidFill>
                <a:latin typeface="Trebuchet MS"/>
                <a:cs typeface="Trebuchet MS"/>
              </a:rPr>
              <a:t>or </a:t>
            </a:r>
            <a:r>
              <a:rPr sz="1200" spc="75" dirty="0">
                <a:solidFill>
                  <a:schemeClr val="accent6"/>
                </a:solidFill>
                <a:latin typeface="Trebuchet MS"/>
                <a:cs typeface="Trebuchet MS"/>
              </a:rPr>
              <a:t>use</a:t>
            </a:r>
            <a:r>
              <a:rPr sz="1200" spc="-8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accent6"/>
                </a:solidFill>
                <a:latin typeface="DejaVu Sans Mono"/>
                <a:cs typeface="DejaVu Sans Mono"/>
              </a:rPr>
              <a:t>Arrays.deepHashCode()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8EBDD33A-C8CA-3143-9807-9D6FE15EFB19}"/>
              </a:ext>
            </a:extLst>
          </p:cNvPr>
          <p:cNvSpPr txBox="1"/>
          <p:nvPr/>
        </p:nvSpPr>
        <p:spPr>
          <a:xfrm>
            <a:off x="5390637" y="5928788"/>
            <a:ext cx="1741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chemeClr val="accent6"/>
                </a:solidFill>
                <a:latin typeface="Trebuchet MS"/>
                <a:cs typeface="Trebuchet MS"/>
              </a:rPr>
              <a:t>applies </a:t>
            </a:r>
            <a:r>
              <a:rPr sz="1200" spc="30" dirty="0">
                <a:solidFill>
                  <a:schemeClr val="accent6"/>
                </a:solidFill>
                <a:latin typeface="Trebuchet MS"/>
                <a:cs typeface="Trebuchet MS"/>
              </a:rPr>
              <a:t>rule</a:t>
            </a:r>
            <a:r>
              <a:rPr sz="1200" spc="-6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accent6"/>
                </a:solidFill>
                <a:latin typeface="Trebuchet MS"/>
                <a:cs typeface="Trebuchet MS"/>
              </a:rPr>
              <a:t>recursively</a:t>
            </a:r>
            <a:endParaRPr sz="12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AD49628-3582-41E1-F379-CF9480E4BB9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4" grpId="0"/>
      <p:bldP spid="35" grpId="0" animBg="1"/>
      <p:bldP spid="7" grpId="0"/>
      <p:bldP spid="39" grpId="0"/>
      <p:bldP spid="42" grpId="0"/>
      <p:bldP spid="45" grpId="0"/>
      <p:bldP spid="48" grpId="0"/>
      <p:bldP spid="62" grpId="0" uiExpand="1" build="allAtOnce" animBg="1"/>
      <p:bldP spid="64" grpId="0" animBg="1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D4ED-0ADF-3845-A6E5-553A8FC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5" dirty="0">
                <a:latin typeface="Arial"/>
                <a:cs typeface="Arial"/>
              </a:rPr>
              <a:t>Modulo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H</a:t>
            </a:r>
            <a:r>
              <a:rPr lang="en-US" spc="-5" dirty="0">
                <a:latin typeface="Arial"/>
                <a:cs typeface="Arial"/>
              </a:rPr>
              <a:t>ashing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BE2D4C9-F03F-5A4A-A48F-E5E7D0EA57A5}"/>
              </a:ext>
            </a:extLst>
          </p:cNvPr>
          <p:cNvSpPr txBox="1"/>
          <p:nvPr/>
        </p:nvSpPr>
        <p:spPr>
          <a:xfrm>
            <a:off x="663517" y="1357754"/>
            <a:ext cx="455443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sz="1800" dirty="0">
                <a:solidFill>
                  <a:schemeClr val="accent1"/>
                </a:solidFill>
              </a:rPr>
              <a:t>Hash code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sz="1800" dirty="0"/>
              <a:t>n int between -2</a:t>
            </a:r>
            <a:r>
              <a:rPr sz="1800" baseline="30000" dirty="0"/>
              <a:t>31</a:t>
            </a:r>
            <a:r>
              <a:rPr sz="1800" dirty="0"/>
              <a:t> and 2</a:t>
            </a:r>
            <a:r>
              <a:rPr sz="1800" baseline="30000" dirty="0"/>
              <a:t>31</a:t>
            </a:r>
            <a:r>
              <a:rPr sz="1800" dirty="0"/>
              <a:t> - 1.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3035F-6F2E-7D45-AA86-63D053F9DBE0}"/>
              </a:ext>
            </a:extLst>
          </p:cNvPr>
          <p:cNvGrpSpPr/>
          <p:nvPr/>
        </p:nvGrpSpPr>
        <p:grpSpPr>
          <a:xfrm>
            <a:off x="320178" y="3603785"/>
            <a:ext cx="3433046" cy="1063747"/>
            <a:chOff x="940966" y="3570229"/>
            <a:chExt cx="3433046" cy="1063747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0568CE2-3F2F-C843-84DA-D6C9AA2A7931}"/>
                </a:ext>
              </a:extLst>
            </p:cNvPr>
            <p:cNvSpPr/>
            <p:nvPr/>
          </p:nvSpPr>
          <p:spPr>
            <a:xfrm>
              <a:off x="940966" y="3570229"/>
              <a:ext cx="3433046" cy="1063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C62C8B5-9625-5241-9E64-B5ED9EB524BC}"/>
                </a:ext>
              </a:extLst>
            </p:cNvPr>
            <p:cNvSpPr txBox="1"/>
            <p:nvPr/>
          </p:nvSpPr>
          <p:spPr>
            <a:xfrm>
              <a:off x="1005276" y="3644994"/>
              <a:ext cx="3247941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key.hashCode()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endParaRPr sz="1350" dirty="0">
                <a:latin typeface="Courier" pitchFamily="2" charset="0"/>
              </a:endParaRPr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8FD6F547-C5FB-F349-B8A1-EB78E53B5991}"/>
              </a:ext>
            </a:extLst>
          </p:cNvPr>
          <p:cNvSpPr txBox="1"/>
          <p:nvPr/>
        </p:nvSpPr>
        <p:spPr>
          <a:xfrm>
            <a:off x="3985299" y="3815952"/>
            <a:ext cx="620785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dirty="0">
                <a:solidFill>
                  <a:schemeClr val="bg1"/>
                </a:solidFill>
              </a:rPr>
              <a:t>bug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82FF55-459E-3642-8E3A-D66A31B59F10}"/>
              </a:ext>
            </a:extLst>
          </p:cNvPr>
          <p:cNvGrpSpPr/>
          <p:nvPr/>
        </p:nvGrpSpPr>
        <p:grpSpPr>
          <a:xfrm>
            <a:off x="314222" y="4639930"/>
            <a:ext cx="4553825" cy="1076821"/>
            <a:chOff x="940964" y="4591970"/>
            <a:chExt cx="4553825" cy="1076821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CED92DE-D939-CE48-9788-B599309ADE17}"/>
                </a:ext>
              </a:extLst>
            </p:cNvPr>
            <p:cNvSpPr/>
            <p:nvPr/>
          </p:nvSpPr>
          <p:spPr>
            <a:xfrm>
              <a:off x="940964" y="4591970"/>
              <a:ext cx="4553825" cy="10768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6243785-D287-8941-900F-6FB58EFCB92E}"/>
                </a:ext>
              </a:extLst>
            </p:cNvPr>
            <p:cNvSpPr txBox="1"/>
            <p:nvPr/>
          </p:nvSpPr>
          <p:spPr>
            <a:xfrm>
              <a:off x="1005276" y="4671111"/>
              <a:ext cx="4361390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private int hash(Key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key)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return Math.abs(key.hashCode())</a:t>
              </a:r>
              <a:r>
                <a:rPr sz="1350" spc="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%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M;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F57022-9EB1-AD41-AB8E-4707D4FC83E3}"/>
              </a:ext>
            </a:extLst>
          </p:cNvPr>
          <p:cNvGrpSpPr/>
          <p:nvPr/>
        </p:nvGrpSpPr>
        <p:grpSpPr>
          <a:xfrm>
            <a:off x="277545" y="5757152"/>
            <a:ext cx="5023608" cy="971311"/>
            <a:chOff x="940964" y="5730300"/>
            <a:chExt cx="5023608" cy="971311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68A4F30E-8459-914C-8D69-456D62E63D07}"/>
                </a:ext>
              </a:extLst>
            </p:cNvPr>
            <p:cNvSpPr/>
            <p:nvPr/>
          </p:nvSpPr>
          <p:spPr>
            <a:xfrm>
              <a:off x="940964" y="5774511"/>
              <a:ext cx="5023608" cy="927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D405877-27D3-BA47-B2BE-2F34EB21856E}"/>
                </a:ext>
              </a:extLst>
            </p:cNvPr>
            <p:cNvSpPr txBox="1"/>
            <p:nvPr/>
          </p:nvSpPr>
          <p:spPr>
            <a:xfrm>
              <a:off x="975041" y="5730300"/>
              <a:ext cx="4902213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(key.hashCode() &amp; 0x7fffffff)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28B84C96-AF8C-8248-9C3D-3877BFA52376}"/>
              </a:ext>
            </a:extLst>
          </p:cNvPr>
          <p:cNvSpPr txBox="1"/>
          <p:nvPr/>
        </p:nvSpPr>
        <p:spPr>
          <a:xfrm>
            <a:off x="5433610" y="5531846"/>
            <a:ext cx="980493" cy="369332"/>
          </a:xfrm>
          <a:prstGeom prst="rect">
            <a:avLst/>
          </a:prstGeom>
          <a:solidFill>
            <a:srgbClr val="1B8E1D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correct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9F8A5AD-6139-A94B-8342-DA25960B84B0}"/>
              </a:ext>
            </a:extLst>
          </p:cNvPr>
          <p:cNvSpPr txBox="1"/>
          <p:nvPr/>
        </p:nvSpPr>
        <p:spPr>
          <a:xfrm>
            <a:off x="5024638" y="4478527"/>
            <a:ext cx="1916884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1-in-a-billion bug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BB11C-9A66-DE4F-8456-F3C1162DBFAD}"/>
              </a:ext>
            </a:extLst>
          </p:cNvPr>
          <p:cNvSpPr txBox="1"/>
          <p:nvPr/>
        </p:nvSpPr>
        <p:spPr>
          <a:xfrm>
            <a:off x="5877254" y="1279958"/>
            <a:ext cx="300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lang="en-US"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lang="en-US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spc="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spc="-1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1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7795E-EFD0-8F41-BCF4-B1B3DA048402}"/>
              </a:ext>
            </a:extLst>
          </p:cNvPr>
          <p:cNvSpPr/>
          <p:nvPr/>
        </p:nvSpPr>
        <p:spPr>
          <a:xfrm>
            <a:off x="663516" y="1918228"/>
            <a:ext cx="6920131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Hash function</a:t>
            </a:r>
            <a:r>
              <a:rPr lang="en-US" altLang="zh-CN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between 0 and M - 1 (for use as array index).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9F6E87-6391-044C-A889-87524591F10A}"/>
              </a:ext>
            </a:extLst>
          </p:cNvPr>
          <p:cNvCxnSpPr>
            <a:cxnSpLocks/>
          </p:cNvCxnSpPr>
          <p:nvPr/>
        </p:nvCxnSpPr>
        <p:spPr>
          <a:xfrm flipH="1">
            <a:off x="4983062" y="1661005"/>
            <a:ext cx="894192" cy="23403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ABBE8-D226-DA44-AF74-1BA54996895E}"/>
              </a:ext>
            </a:extLst>
          </p:cNvPr>
          <p:cNvSpPr/>
          <p:nvPr/>
        </p:nvSpPr>
        <p:spPr>
          <a:xfrm>
            <a:off x="663516" y="2384297"/>
            <a:ext cx="571211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our goal is an array index, not a 32-bit integer, we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 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with the modulo M operator (% M) to produce an integer between 0 and M-1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index into an array of size M.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89B63-B29A-2B49-8CEB-F6B0F795E3C0}"/>
              </a:ext>
            </a:extLst>
          </p:cNvPr>
          <p:cNvSpPr/>
          <p:nvPr/>
        </p:nvSpPr>
        <p:spPr>
          <a:xfrm>
            <a:off x="5028793" y="4960285"/>
            <a:ext cx="376868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absolute value of 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Integer.MIN_VALUE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itself!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Famously,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of "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polygenelubricants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is -2</a:t>
            </a:r>
            <a:r>
              <a:rPr lang="en-US" sz="12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68C73D-9D18-DE4E-99A1-D7908454AAD2}"/>
              </a:ext>
            </a:extLst>
          </p:cNvPr>
          <p:cNvSpPr/>
          <p:nvPr/>
        </p:nvSpPr>
        <p:spPr>
          <a:xfrm>
            <a:off x="4734441" y="3693427"/>
            <a:ext cx="32823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% operator returns a non-positive integer if its first argument is negative, and this would create an array index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out-of-bounds error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A48BD0-CFE6-154D-B876-EA4D60FB3C28}"/>
              </a:ext>
            </a:extLst>
          </p:cNvPr>
          <p:cNvSpPr/>
          <p:nvPr/>
        </p:nvSpPr>
        <p:spPr>
          <a:xfrm>
            <a:off x="5427509" y="5940312"/>
            <a:ext cx="368725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masks off the highest sign bit 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turn the 32-bit integer into a 31-bit nonnegative integer) and then computes the remainder when dividing by M. (7 in binary is 0111, and f in binary is 1111.)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E86ABB-C08B-D045-BDB5-17A3D3116D63}"/>
              </a:ext>
            </a:extLst>
          </p:cNvPr>
          <p:cNvSpPr/>
          <p:nvPr/>
        </p:nvSpPr>
        <p:spPr>
          <a:xfrm>
            <a:off x="7273472" y="2322387"/>
            <a:ext cx="1769860" cy="12813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accent6"/>
                </a:solidFill>
              </a:rPr>
              <a:t>Hash </a:t>
            </a:r>
          </a:p>
          <a:p>
            <a:pPr algn="r"/>
            <a:r>
              <a:rPr lang="en-US" sz="1200" dirty="0" err="1">
                <a:solidFill>
                  <a:schemeClr val="accent6"/>
                </a:solidFill>
              </a:rPr>
              <a:t>Funtion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166460-1C2C-7745-A2BF-6EB44AE6FB8A}"/>
              </a:ext>
            </a:extLst>
          </p:cNvPr>
          <p:cNvSpPr/>
          <p:nvPr/>
        </p:nvSpPr>
        <p:spPr>
          <a:xfrm>
            <a:off x="7424195" y="3009686"/>
            <a:ext cx="744496" cy="51302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38F643-18AC-7347-8000-9D5505B1C18A}"/>
              </a:ext>
            </a:extLst>
          </p:cNvPr>
          <p:cNvSpPr/>
          <p:nvPr/>
        </p:nvSpPr>
        <p:spPr>
          <a:xfrm>
            <a:off x="6520182" y="2435832"/>
            <a:ext cx="637564" cy="33442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C26CCBB-B531-5545-B62F-ECD61B9C20BD}"/>
              </a:ext>
            </a:extLst>
          </p:cNvPr>
          <p:cNvSpPr/>
          <p:nvPr/>
        </p:nvSpPr>
        <p:spPr>
          <a:xfrm>
            <a:off x="7366442" y="2401658"/>
            <a:ext cx="860002" cy="40889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Hash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</a:rPr>
              <a:t>Algorithm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0851A-04A8-0C46-B46F-694945D8DF94}"/>
              </a:ext>
            </a:extLst>
          </p:cNvPr>
          <p:cNvCxnSpPr>
            <a:cxnSpLocks/>
            <a:stCxn id="37" idx="6"/>
            <a:endCxn id="38" idx="1"/>
          </p:cNvCxnSpPr>
          <p:nvPr/>
        </p:nvCxnSpPr>
        <p:spPr>
          <a:xfrm>
            <a:off x="7157746" y="2603044"/>
            <a:ext cx="208696" cy="30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1B8C2-B2C3-374A-8AD3-47BFEE483623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>
            <a:off x="7796443" y="2810556"/>
            <a:ext cx="0" cy="1991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1800DD-9C2B-1D47-B22F-07B971CC5CD3}"/>
              </a:ext>
            </a:extLst>
          </p:cNvPr>
          <p:cNvSpPr/>
          <p:nvPr/>
        </p:nvSpPr>
        <p:spPr>
          <a:xfrm>
            <a:off x="8429093" y="3076187"/>
            <a:ext cx="515413" cy="38178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mod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987CC8-557C-BB45-AEAF-0166B137FB38}"/>
              </a:ext>
            </a:extLst>
          </p:cNvPr>
          <p:cNvCxnSpPr>
            <a:cxnSpLocks/>
            <a:stCxn id="36" idx="6"/>
            <a:endCxn id="41" idx="1"/>
          </p:cNvCxnSpPr>
          <p:nvPr/>
        </p:nvCxnSpPr>
        <p:spPr>
          <a:xfrm>
            <a:off x="8168691" y="3266197"/>
            <a:ext cx="260402" cy="8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7DCB89C-26CA-DD43-ABF0-454F6FD5F09A}"/>
              </a:ext>
            </a:extLst>
          </p:cNvPr>
          <p:cNvSpPr/>
          <p:nvPr/>
        </p:nvSpPr>
        <p:spPr>
          <a:xfrm>
            <a:off x="8258831" y="3677452"/>
            <a:ext cx="855937" cy="5527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8ED5BF-A540-9B4E-A0DE-EA404676500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686800" y="3457975"/>
            <a:ext cx="0" cy="2194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B583BA-53F6-DDB9-6112-6C1234D9368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5" grpId="0" animBg="1"/>
      <p:bldP spid="19" grpId="0"/>
      <p:bldP spid="20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E5C-AF37-3C50-D1C3-00C6654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Absolute value of </a:t>
            </a:r>
            <a:r>
              <a:rPr lang="en-GB" dirty="0" err="1"/>
              <a:t>Integer.MIN_VALUE</a:t>
            </a:r>
            <a:r>
              <a:rPr lang="en-GB" dirty="0"/>
              <a:t> is itself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523D-A0F1-52E8-045F-495CF5EC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Integer representation: In Java, integers are stored using 32 bits in two's complement format.</a:t>
            </a:r>
          </a:p>
          <a:p>
            <a:r>
              <a:rPr lang="en-GB" dirty="0"/>
              <a:t>Range of int: The range of int in Java is from -2^31 to 2^31 - 1, which is </a:t>
            </a:r>
            <a:r>
              <a:rPr lang="en-GB" dirty="0">
                <a:solidFill>
                  <a:srgbClr val="FF0000"/>
                </a:solidFill>
              </a:rPr>
              <a:t>-2,147,483,648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2,147,483,647</a:t>
            </a:r>
            <a:r>
              <a:rPr lang="en-GB" dirty="0"/>
              <a:t>.</a:t>
            </a:r>
          </a:p>
          <a:p>
            <a:r>
              <a:rPr lang="en-GB" dirty="0" err="1"/>
              <a:t>Integer.MIN_VALUE</a:t>
            </a:r>
            <a:r>
              <a:rPr lang="en-GB" dirty="0"/>
              <a:t>: This constant represents the minimum value an int can hold, which is -2,147,483,648.</a:t>
            </a:r>
          </a:p>
          <a:p>
            <a:r>
              <a:rPr lang="en-GB" dirty="0"/>
              <a:t>No positive counterpart: There is no positive 32-bit integer that can represent 2,147,483,648 (which would be the absolute value of -2,147,483,648).</a:t>
            </a:r>
          </a:p>
          <a:p>
            <a:r>
              <a:rPr lang="en-GB" dirty="0"/>
              <a:t>The </a:t>
            </a:r>
            <a:r>
              <a:rPr lang="en-GB" dirty="0" err="1"/>
              <a:t>Math.abs</a:t>
            </a:r>
            <a:r>
              <a:rPr lang="en-GB" dirty="0"/>
              <a:t>() Function</a:t>
            </a:r>
          </a:p>
          <a:p>
            <a:pPr lvl="1"/>
            <a:r>
              <a:rPr lang="en-GB" dirty="0"/>
              <a:t>When you try to get the absolute value of </a:t>
            </a:r>
            <a:r>
              <a:rPr lang="en-GB" dirty="0" err="1"/>
              <a:t>Integer.MIN_VALUE</a:t>
            </a:r>
            <a:r>
              <a:rPr lang="en-GB" dirty="0"/>
              <a:t> using </a:t>
            </a:r>
            <a:r>
              <a:rPr lang="en-GB" dirty="0" err="1"/>
              <a:t>Math.abs</a:t>
            </a:r>
            <a:r>
              <a:rPr lang="en-GB" dirty="0"/>
              <a:t>(), here's what happens: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minValue</a:t>
            </a:r>
            <a:r>
              <a:rPr lang="en-GB" dirty="0"/>
              <a:t> = </a:t>
            </a:r>
            <a:r>
              <a:rPr lang="en-GB" dirty="0" err="1"/>
              <a:t>Integer.MIN_VALUE</a:t>
            </a:r>
            <a:r>
              <a:rPr lang="en-GB" dirty="0"/>
              <a:t>;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absValue</a:t>
            </a:r>
            <a:r>
              <a:rPr lang="en-GB" dirty="0"/>
              <a:t> = </a:t>
            </a:r>
            <a:r>
              <a:rPr lang="en-GB" dirty="0" err="1"/>
              <a:t>Math.abs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);</a:t>
            </a:r>
          </a:p>
          <a:p>
            <a:pPr lvl="2"/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 == </a:t>
            </a:r>
            <a:r>
              <a:rPr lang="en-GB" dirty="0" err="1"/>
              <a:t>absValue</a:t>
            </a:r>
            <a:r>
              <a:rPr lang="en-GB" dirty="0"/>
              <a:t>); // This prints true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D74425-1137-47AB-6E9B-2A37B529236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DEDB-4CB1-9A9C-7AAA-69776D65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Hash Collisions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CEB1-F010-DF7F-F702-71F069D6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2646"/>
            <a:ext cx="8229600" cy="5340716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Two types </a:t>
            </a:r>
            <a:r>
              <a:rPr lang="en-GB" dirty="0"/>
              <a:t>of techniques for handling hash collisions:</a:t>
            </a:r>
          </a:p>
          <a:p>
            <a:r>
              <a:rPr lang="en-GB" dirty="0"/>
              <a:t>1. Separate Chaining (Closed Addressing):</a:t>
            </a:r>
          </a:p>
          <a:p>
            <a:pPr lvl="1"/>
            <a:r>
              <a:rPr lang="en-GB" dirty="0"/>
              <a:t>Each slot in the hash table holds a reference to a linked list that stores all elements hashing to the same index.</a:t>
            </a:r>
          </a:p>
          <a:p>
            <a:r>
              <a:rPr lang="en-GB" dirty="0"/>
              <a:t>2. Open Addressing: resolve collisions by finding another open slot within the hash table itself. It includes:</a:t>
            </a:r>
          </a:p>
          <a:p>
            <a:pPr lvl="1"/>
            <a:r>
              <a:rPr lang="en-GB" dirty="0"/>
              <a:t>Linear Probing: Sequentially checks the next available slots.</a:t>
            </a:r>
          </a:p>
          <a:p>
            <a:pPr lvl="1"/>
            <a:r>
              <a:rPr lang="en-GB" dirty="0"/>
              <a:t>Quadratic Probing: Uses a quadratic function to determine the next slot to check, i.e., if the primary hash index is x, probes slots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dirty="0"/>
              <a:t>and so on, until an empty slot is found.</a:t>
            </a:r>
          </a:p>
          <a:p>
            <a:pPr lvl="1"/>
            <a:r>
              <a:rPr lang="en-GB" dirty="0"/>
              <a:t>Double Hashing: First apply a primary hash function h1(k). If collision, then apply a second hash function h2(k) to calculate the probe sequence, e.g., 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i)=(h1(k)+i⋅h2(k))%M, i=0, 1, 2…that is: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slot: h1(k), if it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1: h1(k) + h2(k), if that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2: h1(k) + 2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h2(k), if that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3: h1(k) + 3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h2(k), and so 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9AFA8-276E-EF71-74E5-019DBF9B7342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Chaining</a:t>
            </a:r>
            <a:endParaRPr lang="en-US" dirty="0"/>
          </a:p>
        </p:txBody>
      </p:sp>
      <p:sp>
        <p:nvSpPr>
          <p:cNvPr id="110" name="object 4">
            <a:extLst>
              <a:ext uri="{FF2B5EF4-FFF2-40B4-BE49-F238E27FC236}">
                <a16:creationId xmlns:a16="http://schemas.microsoft.com/office/drawing/2014/main" id="{823464C7-DE93-2143-A72B-5B616FB1085E}"/>
              </a:ext>
            </a:extLst>
          </p:cNvPr>
          <p:cNvSpPr txBox="1"/>
          <p:nvPr/>
        </p:nvSpPr>
        <p:spPr>
          <a:xfrm>
            <a:off x="533968" y="194604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object 5">
            <a:extLst>
              <a:ext uri="{FF2B5EF4-FFF2-40B4-BE49-F238E27FC236}">
                <a16:creationId xmlns:a16="http://schemas.microsoft.com/office/drawing/2014/main" id="{6C9D86B0-7877-B944-83CF-C132A4BC0D5E}"/>
              </a:ext>
            </a:extLst>
          </p:cNvPr>
          <p:cNvSpPr txBox="1"/>
          <p:nvPr/>
        </p:nvSpPr>
        <p:spPr>
          <a:xfrm>
            <a:off x="533968" y="233292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object 6">
            <a:extLst>
              <a:ext uri="{FF2B5EF4-FFF2-40B4-BE49-F238E27FC236}">
                <a16:creationId xmlns:a16="http://schemas.microsoft.com/office/drawing/2014/main" id="{1FA065F8-6789-5049-A9E4-0B78596A60BE}"/>
              </a:ext>
            </a:extLst>
          </p:cNvPr>
          <p:cNvSpPr txBox="1"/>
          <p:nvPr/>
        </p:nvSpPr>
        <p:spPr>
          <a:xfrm>
            <a:off x="533968" y="2712166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object 7">
            <a:extLst>
              <a:ext uri="{FF2B5EF4-FFF2-40B4-BE49-F238E27FC236}">
                <a16:creationId xmlns:a16="http://schemas.microsoft.com/office/drawing/2014/main" id="{DC3F91F5-3D54-514B-9AEF-59CD8D1455ED}"/>
              </a:ext>
            </a:extLst>
          </p:cNvPr>
          <p:cNvSpPr txBox="1"/>
          <p:nvPr/>
        </p:nvSpPr>
        <p:spPr>
          <a:xfrm>
            <a:off x="533968" y="3091411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bject 8">
            <a:extLst>
              <a:ext uri="{FF2B5EF4-FFF2-40B4-BE49-F238E27FC236}">
                <a16:creationId xmlns:a16="http://schemas.microsoft.com/office/drawing/2014/main" id="{539B6308-350A-6440-8CC8-AA0349701B7A}"/>
              </a:ext>
            </a:extLst>
          </p:cNvPr>
          <p:cNvSpPr txBox="1"/>
          <p:nvPr/>
        </p:nvSpPr>
        <p:spPr>
          <a:xfrm>
            <a:off x="533968" y="347828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bject 9">
            <a:extLst>
              <a:ext uri="{FF2B5EF4-FFF2-40B4-BE49-F238E27FC236}">
                <a16:creationId xmlns:a16="http://schemas.microsoft.com/office/drawing/2014/main" id="{67FC4546-6C0C-0E4A-88A1-80FE30489A88}"/>
              </a:ext>
            </a:extLst>
          </p:cNvPr>
          <p:cNvSpPr txBox="1"/>
          <p:nvPr/>
        </p:nvSpPr>
        <p:spPr>
          <a:xfrm>
            <a:off x="533968" y="3857539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object 10">
            <a:extLst>
              <a:ext uri="{FF2B5EF4-FFF2-40B4-BE49-F238E27FC236}">
                <a16:creationId xmlns:a16="http://schemas.microsoft.com/office/drawing/2014/main" id="{B571F14E-8D8A-EE4D-97FC-1BD95E4DD8E0}"/>
              </a:ext>
            </a:extLst>
          </p:cNvPr>
          <p:cNvSpPr txBox="1"/>
          <p:nvPr/>
        </p:nvSpPr>
        <p:spPr>
          <a:xfrm>
            <a:off x="533968" y="423678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object 11">
            <a:extLst>
              <a:ext uri="{FF2B5EF4-FFF2-40B4-BE49-F238E27FC236}">
                <a16:creationId xmlns:a16="http://schemas.microsoft.com/office/drawing/2014/main" id="{BCEF15AF-A3F8-FB4C-8998-EEF6588586A8}"/>
              </a:ext>
            </a:extLst>
          </p:cNvPr>
          <p:cNvSpPr txBox="1"/>
          <p:nvPr/>
        </p:nvSpPr>
        <p:spPr>
          <a:xfrm>
            <a:off x="533968" y="4616027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object 12">
            <a:extLst>
              <a:ext uri="{FF2B5EF4-FFF2-40B4-BE49-F238E27FC236}">
                <a16:creationId xmlns:a16="http://schemas.microsoft.com/office/drawing/2014/main" id="{A798B0D4-CA35-124A-8B58-8AAC4E08A5FE}"/>
              </a:ext>
            </a:extLst>
          </p:cNvPr>
          <p:cNvSpPr txBox="1"/>
          <p:nvPr/>
        </p:nvSpPr>
        <p:spPr>
          <a:xfrm>
            <a:off x="533968" y="500290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bject 13">
            <a:extLst>
              <a:ext uri="{FF2B5EF4-FFF2-40B4-BE49-F238E27FC236}">
                <a16:creationId xmlns:a16="http://schemas.microsoft.com/office/drawing/2014/main" id="{64396DB7-A6A2-5E4A-91A6-7D65784C2FCE}"/>
              </a:ext>
            </a:extLst>
          </p:cNvPr>
          <p:cNvSpPr txBox="1"/>
          <p:nvPr/>
        </p:nvSpPr>
        <p:spPr>
          <a:xfrm>
            <a:off x="533968" y="538215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object 14">
            <a:extLst>
              <a:ext uri="{FF2B5EF4-FFF2-40B4-BE49-F238E27FC236}">
                <a16:creationId xmlns:a16="http://schemas.microsoft.com/office/drawing/2014/main" id="{40F714E6-0795-7542-96D3-EB9FDDD15258}"/>
              </a:ext>
            </a:extLst>
          </p:cNvPr>
          <p:cNvSpPr txBox="1"/>
          <p:nvPr/>
        </p:nvSpPr>
        <p:spPr>
          <a:xfrm>
            <a:off x="457200" y="5764193"/>
            <a:ext cx="2647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bject 15">
            <a:extLst>
              <a:ext uri="{FF2B5EF4-FFF2-40B4-BE49-F238E27FC236}">
                <a16:creationId xmlns:a16="http://schemas.microsoft.com/office/drawing/2014/main" id="{52727723-66C8-1449-BDA8-86B4D5BD4EEA}"/>
              </a:ext>
            </a:extLst>
          </p:cNvPr>
          <p:cNvSpPr txBox="1"/>
          <p:nvPr/>
        </p:nvSpPr>
        <p:spPr>
          <a:xfrm>
            <a:off x="461289" y="6151066"/>
            <a:ext cx="24393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bject 21">
            <a:extLst>
              <a:ext uri="{FF2B5EF4-FFF2-40B4-BE49-F238E27FC236}">
                <a16:creationId xmlns:a16="http://schemas.microsoft.com/office/drawing/2014/main" id="{7C2EE356-EE6E-434A-88AA-9A2BEE264B97}"/>
              </a:ext>
            </a:extLst>
          </p:cNvPr>
          <p:cNvSpPr txBox="1"/>
          <p:nvPr/>
        </p:nvSpPr>
        <p:spPr>
          <a:xfrm>
            <a:off x="4050382" y="3315064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E8674B-D99D-FF4E-9705-C97132CB6F1B}"/>
              </a:ext>
            </a:extLst>
          </p:cNvPr>
          <p:cNvSpPr/>
          <p:nvPr/>
        </p:nvSpPr>
        <p:spPr>
          <a:xfrm>
            <a:off x="1596385" y="2240075"/>
            <a:ext cx="372638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E498187-6501-EC48-88F3-6123F93E851C}"/>
              </a:ext>
            </a:extLst>
          </p:cNvPr>
          <p:cNvSpPr/>
          <p:nvPr/>
        </p:nvSpPr>
        <p:spPr>
          <a:xfrm>
            <a:off x="1602757" y="3842285"/>
            <a:ext cx="385363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6EE0E0-1184-CE4B-B17B-12C168AF4AAB}"/>
              </a:ext>
            </a:extLst>
          </p:cNvPr>
          <p:cNvSpPr/>
          <p:nvPr/>
        </p:nvSpPr>
        <p:spPr>
          <a:xfrm>
            <a:off x="2365105" y="3368731"/>
            <a:ext cx="366126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4DECF34-33F2-DD40-B720-36853BD722E4}"/>
              </a:ext>
            </a:extLst>
          </p:cNvPr>
          <p:cNvSpPr/>
          <p:nvPr/>
        </p:nvSpPr>
        <p:spPr>
          <a:xfrm>
            <a:off x="1602757" y="5638562"/>
            <a:ext cx="346792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B9FC48-5794-204B-84D6-7A79CA16EA94}"/>
              </a:ext>
            </a:extLst>
          </p:cNvPr>
          <p:cNvSpPr/>
          <p:nvPr/>
        </p:nvSpPr>
        <p:spPr>
          <a:xfrm>
            <a:off x="1602757" y="3370377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BBB4C2C-21D8-9345-B85D-B05208738A6D}"/>
              </a:ext>
            </a:extLst>
          </p:cNvPr>
          <p:cNvSpPr/>
          <p:nvPr/>
        </p:nvSpPr>
        <p:spPr>
          <a:xfrm>
            <a:off x="1617252" y="6139994"/>
            <a:ext cx="372539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C7AA186-682A-004F-BBEF-C28BFDBFDEE4}"/>
              </a:ext>
            </a:extLst>
          </p:cNvPr>
          <p:cNvSpPr/>
          <p:nvPr/>
        </p:nvSpPr>
        <p:spPr>
          <a:xfrm>
            <a:off x="2352271" y="5624575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CC75B7-03F0-A048-950D-B8651D1A97AA}"/>
              </a:ext>
            </a:extLst>
          </p:cNvPr>
          <p:cNvSpPr/>
          <p:nvPr/>
        </p:nvSpPr>
        <p:spPr>
          <a:xfrm>
            <a:off x="1602752" y="4934616"/>
            <a:ext cx="346891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5B1EAC-3184-BC42-8CD0-D748C692ACD6}"/>
              </a:ext>
            </a:extLst>
          </p:cNvPr>
          <p:cNvGraphicFramePr>
            <a:graphicFrameLocks noGrp="1"/>
          </p:cNvGraphicFramePr>
          <p:nvPr/>
        </p:nvGraphicFramePr>
        <p:xfrm>
          <a:off x="782049" y="1862089"/>
          <a:ext cx="418075" cy="4597440"/>
        </p:xfrm>
        <a:graphic>
          <a:graphicData uri="http://schemas.openxmlformats.org/drawingml/2006/table">
            <a:tbl>
              <a:tblPr/>
              <a:tblGrid>
                <a:gridCol w="418075">
                  <a:extLst>
                    <a:ext uri="{9D8B030D-6E8A-4147-A177-3AD203B41FA5}">
                      <a16:colId xmlns:a16="http://schemas.microsoft.com/office/drawing/2014/main" val="627234297"/>
                    </a:ext>
                  </a:extLst>
                </a:gridCol>
              </a:tblGrid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4242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1206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15310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9238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7076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0675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15074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10009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3559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99597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4228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6105"/>
                  </a:ext>
                </a:extLst>
              </a:tr>
            </a:tbl>
          </a:graphicData>
        </a:graphic>
      </p:graphicFrame>
      <p:sp>
        <p:nvSpPr>
          <p:cNvPr id="141" name="object 23">
            <a:extLst>
              <a:ext uri="{FF2B5EF4-FFF2-40B4-BE49-F238E27FC236}">
                <a16:creationId xmlns:a16="http://schemas.microsoft.com/office/drawing/2014/main" id="{765A47BC-A96E-3049-A9D8-0974CA3F512F}"/>
              </a:ext>
            </a:extLst>
          </p:cNvPr>
          <p:cNvSpPr txBox="1"/>
          <p:nvPr/>
        </p:nvSpPr>
        <p:spPr>
          <a:xfrm>
            <a:off x="3718662" y="361645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object 23">
            <a:extLst>
              <a:ext uri="{FF2B5EF4-FFF2-40B4-BE49-F238E27FC236}">
                <a16:creationId xmlns:a16="http://schemas.microsoft.com/office/drawing/2014/main" id="{BF8C3577-C829-E843-853D-C6FB4BF430D8}"/>
              </a:ext>
            </a:extLst>
          </p:cNvPr>
          <p:cNvSpPr txBox="1"/>
          <p:nvPr/>
        </p:nvSpPr>
        <p:spPr>
          <a:xfrm>
            <a:off x="3718662" y="3938124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object 23">
            <a:extLst>
              <a:ext uri="{FF2B5EF4-FFF2-40B4-BE49-F238E27FC236}">
                <a16:creationId xmlns:a16="http://schemas.microsoft.com/office/drawing/2014/main" id="{D9C9F6E1-9D43-DF4E-8991-ADA5A6480DB8}"/>
              </a:ext>
            </a:extLst>
          </p:cNvPr>
          <p:cNvSpPr txBox="1"/>
          <p:nvPr/>
        </p:nvSpPr>
        <p:spPr>
          <a:xfrm>
            <a:off x="3718662" y="458146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" name="object 23">
            <a:extLst>
              <a:ext uri="{FF2B5EF4-FFF2-40B4-BE49-F238E27FC236}">
                <a16:creationId xmlns:a16="http://schemas.microsoft.com/office/drawing/2014/main" id="{9CBB70B3-CB24-1143-B011-EB6475C2B704}"/>
              </a:ext>
            </a:extLst>
          </p:cNvPr>
          <p:cNvSpPr txBox="1"/>
          <p:nvPr/>
        </p:nvSpPr>
        <p:spPr>
          <a:xfrm>
            <a:off x="3718662" y="4259794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" name="object 23">
            <a:extLst>
              <a:ext uri="{FF2B5EF4-FFF2-40B4-BE49-F238E27FC236}">
                <a16:creationId xmlns:a16="http://schemas.microsoft.com/office/drawing/2014/main" id="{CC213206-1E06-1946-A583-4B5B54BE5341}"/>
              </a:ext>
            </a:extLst>
          </p:cNvPr>
          <p:cNvSpPr txBox="1"/>
          <p:nvPr/>
        </p:nvSpPr>
        <p:spPr>
          <a:xfrm>
            <a:off x="3718662" y="4903134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6" name="object 23">
            <a:extLst>
              <a:ext uri="{FF2B5EF4-FFF2-40B4-BE49-F238E27FC236}">
                <a16:creationId xmlns:a16="http://schemas.microsoft.com/office/drawing/2014/main" id="{905C24CD-82BA-F045-9B79-50A609C55974}"/>
              </a:ext>
            </a:extLst>
          </p:cNvPr>
          <p:cNvSpPr txBox="1"/>
          <p:nvPr/>
        </p:nvSpPr>
        <p:spPr>
          <a:xfrm>
            <a:off x="3718662" y="5224804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object 23">
            <a:extLst>
              <a:ext uri="{FF2B5EF4-FFF2-40B4-BE49-F238E27FC236}">
                <a16:creationId xmlns:a16="http://schemas.microsoft.com/office/drawing/2014/main" id="{53D2E4B7-A4ED-6241-8862-9FAD7B41EC4D}"/>
              </a:ext>
            </a:extLst>
          </p:cNvPr>
          <p:cNvSpPr txBox="1"/>
          <p:nvPr/>
        </p:nvSpPr>
        <p:spPr>
          <a:xfrm>
            <a:off x="3718662" y="5546474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object 23">
            <a:extLst>
              <a:ext uri="{FF2B5EF4-FFF2-40B4-BE49-F238E27FC236}">
                <a16:creationId xmlns:a16="http://schemas.microsoft.com/office/drawing/2014/main" id="{FD8521A4-C2D4-0544-8A6F-6614991565C0}"/>
              </a:ext>
            </a:extLst>
          </p:cNvPr>
          <p:cNvSpPr txBox="1"/>
          <p:nvPr/>
        </p:nvSpPr>
        <p:spPr>
          <a:xfrm>
            <a:off x="3718662" y="5868144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63B9538-360B-294B-B970-1437324A96DD}"/>
              </a:ext>
            </a:extLst>
          </p:cNvPr>
          <p:cNvCxnSpPr>
            <a:stCxn id="130" idx="3"/>
          </p:cNvCxnSpPr>
          <p:nvPr/>
        </p:nvCxnSpPr>
        <p:spPr>
          <a:xfrm>
            <a:off x="2711986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9037E8E-D786-E54B-ADF3-781F058CBED9}"/>
              </a:ext>
            </a:extLst>
          </p:cNvPr>
          <p:cNvCxnSpPr/>
          <p:nvPr/>
        </p:nvCxnSpPr>
        <p:spPr>
          <a:xfrm>
            <a:off x="2743451" y="355339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7FD7771-46DA-9F47-A1D7-D8BAACFF6995}"/>
              </a:ext>
            </a:extLst>
          </p:cNvPr>
          <p:cNvCxnSpPr/>
          <p:nvPr/>
        </p:nvCxnSpPr>
        <p:spPr>
          <a:xfrm>
            <a:off x="1983258" y="2412486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F491E9B-DD89-D843-A12B-508288C9A637}"/>
              </a:ext>
            </a:extLst>
          </p:cNvPr>
          <p:cNvCxnSpPr/>
          <p:nvPr/>
        </p:nvCxnSpPr>
        <p:spPr>
          <a:xfrm>
            <a:off x="1991700" y="401765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B5D4E97-3A52-3A43-8936-DDDAC9CF1102}"/>
              </a:ext>
            </a:extLst>
          </p:cNvPr>
          <p:cNvCxnSpPr/>
          <p:nvPr/>
        </p:nvCxnSpPr>
        <p:spPr>
          <a:xfrm>
            <a:off x="1968933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994F3FD-0D0C-9C42-8D7E-4774AC3F83ED}"/>
              </a:ext>
            </a:extLst>
          </p:cNvPr>
          <p:cNvCxnSpPr/>
          <p:nvPr/>
        </p:nvCxnSpPr>
        <p:spPr>
          <a:xfrm>
            <a:off x="1949643" y="5119282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3E5C1CC-B239-5B45-A9DB-46FE664FD9FC}"/>
              </a:ext>
            </a:extLst>
          </p:cNvPr>
          <p:cNvCxnSpPr>
            <a:cxnSpLocks/>
          </p:cNvCxnSpPr>
          <p:nvPr/>
        </p:nvCxnSpPr>
        <p:spPr>
          <a:xfrm>
            <a:off x="1989791" y="6336434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21159BF-AC7C-F340-BC50-B5819E717EE7}"/>
              </a:ext>
            </a:extLst>
          </p:cNvPr>
          <p:cNvCxnSpPr>
            <a:cxnSpLocks/>
          </p:cNvCxnSpPr>
          <p:nvPr/>
        </p:nvCxnSpPr>
        <p:spPr>
          <a:xfrm>
            <a:off x="1957720" y="355876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CD7EBF9-0C2B-354E-9532-68B673992CA9}"/>
              </a:ext>
            </a:extLst>
          </p:cNvPr>
          <p:cNvCxnSpPr>
            <a:cxnSpLocks/>
          </p:cNvCxnSpPr>
          <p:nvPr/>
        </p:nvCxnSpPr>
        <p:spPr>
          <a:xfrm>
            <a:off x="1200124" y="355504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B94ECB1-9E23-D44A-8370-B5F403D94420}"/>
              </a:ext>
            </a:extLst>
          </p:cNvPr>
          <p:cNvCxnSpPr>
            <a:cxnSpLocks/>
          </p:cNvCxnSpPr>
          <p:nvPr/>
        </p:nvCxnSpPr>
        <p:spPr>
          <a:xfrm>
            <a:off x="1206496" y="243249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C3E8ADD-29D6-8945-9604-89D57A7BFE78}"/>
              </a:ext>
            </a:extLst>
          </p:cNvPr>
          <p:cNvCxnSpPr>
            <a:cxnSpLocks/>
          </p:cNvCxnSpPr>
          <p:nvPr/>
        </p:nvCxnSpPr>
        <p:spPr>
          <a:xfrm>
            <a:off x="1206496" y="511212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906459-160B-F347-BAEB-ACAD42A31F16}"/>
              </a:ext>
            </a:extLst>
          </p:cNvPr>
          <p:cNvCxnSpPr>
            <a:cxnSpLocks/>
          </p:cNvCxnSpPr>
          <p:nvPr/>
        </p:nvCxnSpPr>
        <p:spPr>
          <a:xfrm>
            <a:off x="1200124" y="399961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B5F44ED-4096-7F41-A3CF-CF36A49EA0E1}"/>
              </a:ext>
            </a:extLst>
          </p:cNvPr>
          <p:cNvCxnSpPr>
            <a:cxnSpLocks/>
          </p:cNvCxnSpPr>
          <p:nvPr/>
        </p:nvCxnSpPr>
        <p:spPr>
          <a:xfrm>
            <a:off x="1206496" y="5829965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FCA7119-3A2F-1548-88D6-AD9E33F8DB54}"/>
              </a:ext>
            </a:extLst>
          </p:cNvPr>
          <p:cNvCxnSpPr>
            <a:cxnSpLocks/>
          </p:cNvCxnSpPr>
          <p:nvPr/>
        </p:nvCxnSpPr>
        <p:spPr>
          <a:xfrm>
            <a:off x="1200124" y="633182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6512D51-77C8-2641-B197-2C6BF9D1D5BE}"/>
              </a:ext>
            </a:extLst>
          </p:cNvPr>
          <p:cNvSpPr/>
          <p:nvPr/>
        </p:nvSpPr>
        <p:spPr>
          <a:xfrm>
            <a:off x="3054660" y="1512562"/>
            <a:ext cx="32530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Use an array of M linked lists.</a:t>
            </a:r>
          </a:p>
        </p:txBody>
      </p:sp>
      <p:sp>
        <p:nvSpPr>
          <p:cNvPr id="170" name="object 23">
            <a:extLst>
              <a:ext uri="{FF2B5EF4-FFF2-40B4-BE49-F238E27FC236}">
                <a16:creationId xmlns:a16="http://schemas.microsoft.com/office/drawing/2014/main" id="{AB9B98BC-E4C2-D14A-8CC7-D6A54A69A9FA}"/>
              </a:ext>
            </a:extLst>
          </p:cNvPr>
          <p:cNvSpPr txBox="1"/>
          <p:nvPr/>
        </p:nvSpPr>
        <p:spPr>
          <a:xfrm>
            <a:off x="6176458" y="520473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1" name="object 23">
            <a:extLst>
              <a:ext uri="{FF2B5EF4-FFF2-40B4-BE49-F238E27FC236}">
                <a16:creationId xmlns:a16="http://schemas.microsoft.com/office/drawing/2014/main" id="{FAEAF448-0DFC-334A-B5C1-00F553CF3DE1}"/>
              </a:ext>
            </a:extLst>
          </p:cNvPr>
          <p:cNvSpPr txBox="1"/>
          <p:nvPr/>
        </p:nvSpPr>
        <p:spPr>
          <a:xfrm>
            <a:off x="6176458" y="552640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object 23">
            <a:extLst>
              <a:ext uri="{FF2B5EF4-FFF2-40B4-BE49-F238E27FC236}">
                <a16:creationId xmlns:a16="http://schemas.microsoft.com/office/drawing/2014/main" id="{A48D1C8D-F140-C84E-BA63-BC1B469D941A}"/>
              </a:ext>
            </a:extLst>
          </p:cNvPr>
          <p:cNvSpPr txBox="1"/>
          <p:nvPr/>
        </p:nvSpPr>
        <p:spPr>
          <a:xfrm>
            <a:off x="6171774" y="584807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D5C40FB-9443-F74A-B15A-74F9D21A7849}"/>
              </a:ext>
            </a:extLst>
          </p:cNvPr>
          <p:cNvSpPr/>
          <p:nvPr/>
        </p:nvSpPr>
        <p:spPr>
          <a:xfrm>
            <a:off x="3054660" y="2146216"/>
            <a:ext cx="59721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Insert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put </a:t>
            </a:r>
            <a:r>
              <a:rPr lang="en-US" altLang="zh-CN" dirty="0">
                <a:latin typeface="Arial"/>
                <a:cs typeface="Arial"/>
              </a:rPr>
              <a:t>in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chain (or in sorted order)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00C9F2B-8F0C-E340-BF9D-C03E2FA19BD4}"/>
              </a:ext>
            </a:extLst>
          </p:cNvPr>
          <p:cNvSpPr/>
          <p:nvPr/>
        </p:nvSpPr>
        <p:spPr>
          <a:xfrm>
            <a:off x="3051877" y="2731731"/>
            <a:ext cx="46389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Search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need to search only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en-US" dirty="0">
                <a:latin typeface="Arial"/>
                <a:cs typeface="Arial"/>
              </a:rPr>
              <a:t> chain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01E0BC7-13E1-CBEC-1D08-152C6FF83BD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1</a:t>
            </a:r>
            <a:r>
              <a:rPr lang="en-US" altLang="zh-CN" sz="3600" dirty="0"/>
              <a:t> : Linear Probing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643996" y="1453585"/>
            <a:ext cx="46904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cs typeface="Arial"/>
              </a:rPr>
              <a:t>Collision:</a:t>
            </a:r>
            <a:r>
              <a:rPr lang="en-US" sz="1600" dirty="0">
                <a:latin typeface="Arial"/>
                <a:cs typeface="Arial"/>
              </a:rPr>
              <a:t> two distinct keys hashing to same index.</a:t>
            </a:r>
          </a:p>
        </p:txBody>
      </p:sp>
      <p:sp>
        <p:nvSpPr>
          <p:cNvPr id="15" name="object 4"/>
          <p:cNvSpPr txBox="1"/>
          <p:nvPr/>
        </p:nvSpPr>
        <p:spPr>
          <a:xfrm>
            <a:off x="231722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280092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327506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374920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423288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470703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5181179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565532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613900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3"/>
          <p:cNvSpPr txBox="1"/>
          <p:nvPr/>
        </p:nvSpPr>
        <p:spPr>
          <a:xfrm>
            <a:off x="6613155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704503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752871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2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33441"/>
              </p:ext>
            </p:extLst>
          </p:nvPr>
        </p:nvGraphicFramePr>
        <p:xfrm>
          <a:off x="2148304" y="2694360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21"/>
          <p:cNvSpPr txBox="1"/>
          <p:nvPr/>
        </p:nvSpPr>
        <p:spPr>
          <a:xfrm>
            <a:off x="1311472" y="2822198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=</a:t>
            </a:r>
            <a:r>
              <a:rPr sz="1350" spc="-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2214" y="3398258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4210" y="3398258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19292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83611" y="3398258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32117" y="3398258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48054" y="3398258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76797" y="3398258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46" name="object 23"/>
          <p:cNvSpPr txBox="1"/>
          <p:nvPr/>
        </p:nvSpPr>
        <p:spPr>
          <a:xfrm>
            <a:off x="457200" y="325177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23"/>
          <p:cNvSpPr txBox="1"/>
          <p:nvPr/>
        </p:nvSpPr>
        <p:spPr>
          <a:xfrm>
            <a:off x="457200" y="3573446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23"/>
          <p:cNvSpPr txBox="1"/>
          <p:nvPr/>
        </p:nvSpPr>
        <p:spPr>
          <a:xfrm>
            <a:off x="457200" y="421678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23"/>
          <p:cNvSpPr txBox="1"/>
          <p:nvPr/>
        </p:nvSpPr>
        <p:spPr>
          <a:xfrm>
            <a:off x="457200" y="3895116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23"/>
          <p:cNvSpPr txBox="1"/>
          <p:nvPr/>
        </p:nvSpPr>
        <p:spPr>
          <a:xfrm>
            <a:off x="457200" y="4538456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23"/>
          <p:cNvSpPr txBox="1"/>
          <p:nvPr/>
        </p:nvSpPr>
        <p:spPr>
          <a:xfrm>
            <a:off x="457200" y="4860126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23"/>
          <p:cNvSpPr txBox="1"/>
          <p:nvPr/>
        </p:nvSpPr>
        <p:spPr>
          <a:xfrm>
            <a:off x="457200" y="5181796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23"/>
          <p:cNvSpPr txBox="1"/>
          <p:nvPr/>
        </p:nvSpPr>
        <p:spPr>
          <a:xfrm>
            <a:off x="457200" y="5503466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25409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3625927" y="3858576"/>
            <a:ext cx="948283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Collision!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31256" y="2026205"/>
            <a:ext cx="360066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Idea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Just put it in the next open slot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3996" y="2029619"/>
            <a:ext cx="236982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Solution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Linear probing</a:t>
            </a:r>
          </a:p>
        </p:txBody>
      </p:sp>
      <p:sp>
        <p:nvSpPr>
          <p:cNvPr id="69" name="object 23"/>
          <p:cNvSpPr txBox="1"/>
          <p:nvPr/>
        </p:nvSpPr>
        <p:spPr>
          <a:xfrm>
            <a:off x="2431437" y="485168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23"/>
          <p:cNvSpPr txBox="1"/>
          <p:nvPr/>
        </p:nvSpPr>
        <p:spPr>
          <a:xfrm>
            <a:off x="2431437" y="517335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23"/>
          <p:cNvSpPr txBox="1"/>
          <p:nvPr/>
        </p:nvSpPr>
        <p:spPr>
          <a:xfrm>
            <a:off x="2426753" y="549502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222015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50301" y="4058405"/>
            <a:ext cx="117051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Search miss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(return null)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53138" y="405840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76184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762642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249100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735558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23138EC-BDB8-9747-BD99-46208BE41027}"/>
              </a:ext>
            </a:extLst>
          </p:cNvPr>
          <p:cNvSpPr/>
          <p:nvPr/>
        </p:nvSpPr>
        <p:spPr>
          <a:xfrm>
            <a:off x="4395806" y="4742304"/>
            <a:ext cx="44346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occupied but no match, try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around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A80E51-FBFD-1426-3653-0FFD43760C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0018 -0.0958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0.00034 -0.0956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0.00035 -0.0953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0035 -0.0958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5191 3.33333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91 3.33333E-6 L 0.10417 3.33333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3.33333E-6 L 0.10382 -0.0942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4.44444E-6 -0.0965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-0.0960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0.05278 3.33333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78 3.33333E-6 L -0.52205 -0.0053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205 -0.00533 L -0.52205 -0.0967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5" grpId="0"/>
      <p:bldP spid="3" grpId="0"/>
      <p:bldP spid="3" grpId="1"/>
      <p:bldP spid="36" grpId="0"/>
      <p:bldP spid="36" grpId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1" grpId="2"/>
      <p:bldP spid="41" grpId="3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57" grpId="1"/>
      <p:bldP spid="59" grpId="0" animBg="1"/>
      <p:bldP spid="60" grpId="0" animBg="1"/>
      <p:bldP spid="61" grpId="0" animBg="1"/>
      <p:bldP spid="69" grpId="0" animBg="1"/>
      <p:bldP spid="70" grpId="0" animBg="1"/>
      <p:bldP spid="71" grpId="0" animBg="1"/>
      <p:bldP spid="76" grpId="0"/>
      <p:bldP spid="77" grpId="0"/>
      <p:bldP spid="77" grpId="1"/>
      <p:bldP spid="77" grpId="2"/>
      <p:bldP spid="77" grpId="3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6548-26E1-1238-F0B2-7AEC0ABA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E1764E-4249-9819-08CF-4B539CC0C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60503"/>
              </p:ext>
            </p:extLst>
          </p:nvPr>
        </p:nvGraphicFramePr>
        <p:xfrm>
          <a:off x="6216323" y="3706389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83CE37-2AC8-831C-F177-E5A5E560FDE7}"/>
              </a:ext>
            </a:extLst>
          </p:cNvPr>
          <p:cNvSpPr txBox="1">
            <a:spLocks/>
          </p:cNvSpPr>
          <p:nvPr/>
        </p:nvSpPr>
        <p:spPr>
          <a:xfrm>
            <a:off x="474527" y="846138"/>
            <a:ext cx="4952400" cy="5810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Consider the “mod 5”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50, 70, 76, 85, 93.</a:t>
            </a:r>
          </a:p>
          <a:p>
            <a:r>
              <a:rPr lang="en-GB" dirty="0"/>
              <a:t>Step 1. Start with an empty hash table of size 5.</a:t>
            </a:r>
          </a:p>
          <a:p>
            <a:r>
              <a:rPr lang="en-GB" dirty="0"/>
              <a:t>Step 2. The first key to be inserted is 50, which is mapped to slot 0 (50%5=0).</a:t>
            </a:r>
          </a:p>
          <a:p>
            <a:r>
              <a:rPr lang="en-GB" dirty="0"/>
              <a:t>Step 3. The next key is 70, which is mapped to slot 0 (70%5=0) but 50 is already at slot 0, so, search for the next empty slot and insert it into slot 1.</a:t>
            </a:r>
          </a:p>
          <a:p>
            <a:r>
              <a:rPr lang="en-GB" dirty="0"/>
              <a:t>Step 4. The next key is 76 which is mapped to slot 1 (76%5=1) but 70 is already at slot 1, so search for the next empty slot and insert it into slot 2.</a:t>
            </a:r>
          </a:p>
          <a:p>
            <a:r>
              <a:rPr lang="en-GB" dirty="0"/>
              <a:t>Step 5. The next key is 85 which is mapped to slot 0 (85%5=0), but 50 is already at slot number 0, so search for the next empty slot and insert it into slot 3.</a:t>
            </a:r>
          </a:p>
          <a:p>
            <a:r>
              <a:rPr lang="en-GB" dirty="0"/>
              <a:t>Step 6. The next key is 93, which is mapped to slot 3 (93%5=3), but 85 is already at slot 3, so search for the next empty slot and insert it into slot 4.</a:t>
            </a:r>
            <a:endParaRPr lang="en-SE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00A16DF-3BAC-3538-CF15-958109FD3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999839"/>
              </p:ext>
            </p:extLst>
          </p:nvPr>
        </p:nvGraphicFramePr>
        <p:xfrm>
          <a:off x="6216323" y="2811251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02935B3F-1567-CEA6-F688-BA51D988A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827076"/>
              </p:ext>
            </p:extLst>
          </p:nvPr>
        </p:nvGraphicFramePr>
        <p:xfrm>
          <a:off x="6216323" y="1916113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06255E5-941D-16FB-7A1A-0E5A040EC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446621"/>
              </p:ext>
            </p:extLst>
          </p:nvPr>
        </p:nvGraphicFramePr>
        <p:xfrm>
          <a:off x="6216323" y="4601527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A9C0157F-3268-B718-B32B-1B0438536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850389"/>
              </p:ext>
            </p:extLst>
          </p:nvPr>
        </p:nvGraphicFramePr>
        <p:xfrm>
          <a:off x="6216323" y="5496666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ACAABB4A-570B-C86E-14AF-285CD903A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262484"/>
              </p:ext>
            </p:extLst>
          </p:nvPr>
        </p:nvGraphicFramePr>
        <p:xfrm>
          <a:off x="6216323" y="1020975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E7B8A3E7-760F-C0D6-BB84-6E5447EA37EB}"/>
              </a:ext>
            </a:extLst>
          </p:cNvPr>
          <p:cNvSpPr txBox="1">
            <a:spLocks/>
          </p:cNvSpPr>
          <p:nvPr/>
        </p:nvSpPr>
        <p:spPr>
          <a:xfrm>
            <a:off x="255638" y="-74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sz="3200" dirty="0"/>
              <a:t>Open Addressing Example 2: Linear Probing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69BAA-5FFF-833D-7E33-525BEC877BF4}"/>
              </a:ext>
            </a:extLst>
          </p:cNvPr>
          <p:cNvSpPr txBox="1"/>
          <p:nvPr/>
        </p:nvSpPr>
        <p:spPr>
          <a:xfrm>
            <a:off x="5444254" y="122249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CB840F-E309-399E-7CEE-FA0CFBD03A4F}"/>
              </a:ext>
            </a:extLst>
          </p:cNvPr>
          <p:cNvSpPr txBox="1"/>
          <p:nvPr/>
        </p:nvSpPr>
        <p:spPr>
          <a:xfrm>
            <a:off x="5444254" y="209510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E0CB0-751C-7EE3-BD6B-865B9964E486}"/>
              </a:ext>
            </a:extLst>
          </p:cNvPr>
          <p:cNvSpPr txBox="1"/>
          <p:nvPr/>
        </p:nvSpPr>
        <p:spPr>
          <a:xfrm>
            <a:off x="5444254" y="296205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EF4DB-B153-6FC5-FDC1-7BDDBE1A96F7}"/>
              </a:ext>
            </a:extLst>
          </p:cNvPr>
          <p:cNvSpPr txBox="1"/>
          <p:nvPr/>
        </p:nvSpPr>
        <p:spPr>
          <a:xfrm>
            <a:off x="5444254" y="389256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2887E-BF10-FA4E-8216-CAD1FAEC255D}"/>
              </a:ext>
            </a:extLst>
          </p:cNvPr>
          <p:cNvSpPr txBox="1"/>
          <p:nvPr/>
        </p:nvSpPr>
        <p:spPr>
          <a:xfrm>
            <a:off x="5444254" y="482458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9125F-EB55-E947-832C-F6C589422830}"/>
              </a:ext>
            </a:extLst>
          </p:cNvPr>
          <p:cNvSpPr txBox="1"/>
          <p:nvPr/>
        </p:nvSpPr>
        <p:spPr>
          <a:xfrm>
            <a:off x="5444254" y="563139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8A71861-11EA-B93C-DDEF-C5D7FE2EEFB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297F-A8E0-E320-D78E-9AE62F1D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4638"/>
            <a:ext cx="8647611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3: Quadratic 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F65A-C27A-95BB-49BB-26677B82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1444153"/>
            <a:ext cx="5023442" cy="5257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Consider the “mod 7”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22, 30, 50, 57.</a:t>
            </a:r>
          </a:p>
          <a:p>
            <a:r>
              <a:rPr lang="en-GB" dirty="0"/>
              <a:t>Step 1. Start with an empty hash table of size 7.</a:t>
            </a:r>
          </a:p>
          <a:p>
            <a:r>
              <a:rPr lang="en-GB" dirty="0"/>
              <a:t>Step 2. The first key to be inserted is 22 which is mapped to slot 1 (22%7=1)</a:t>
            </a:r>
          </a:p>
          <a:p>
            <a:r>
              <a:rPr lang="en-GB" dirty="0"/>
              <a:t>Step 3. The next key is 30 which is mapped to slot 2 (30%7=2)</a:t>
            </a:r>
          </a:p>
          <a:p>
            <a:r>
              <a:rPr lang="en-GB" dirty="0"/>
              <a:t>Step 4. The next key is 50, which is mapped to slot 1 (50%7=1), but slot 1 is already occupied. So, we will search slot 1+1^2=1+1 = 2. Again, slot 2 is occupied, so we will search slot 1+2^2=1+4 = 5, which is empty, so insert it into slot 5.</a:t>
            </a:r>
          </a:p>
          <a:p>
            <a:r>
              <a:rPr lang="en-GB" dirty="0"/>
              <a:t>Step 5. The next key is 57, which is mapped to slot 1 (57%7=1), but slot 1 is already occupied. So, we will search slot 1+1^2=1+1 = 2. Again, slot 2 is occupied, so we will search slot 1+2^2=1+4 = 5, but slot 5 is occupied. So, we will search slot 1+3^2=1+9 =10. But there are only 7 slots, so we  wrap around and search slot (1+3^2)%7=3, which is empty, so insert it into slot 3.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5D45CDA-16CD-320D-72E0-F3D27C79C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836687"/>
              </p:ext>
            </p:extLst>
          </p:nvPr>
        </p:nvGraphicFramePr>
        <p:xfrm>
          <a:off x="5876793" y="476058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C8B72B-7BD5-59D3-6D45-AF1847F06752}"/>
              </a:ext>
            </a:extLst>
          </p:cNvPr>
          <p:cNvSpPr txBox="1"/>
          <p:nvPr/>
        </p:nvSpPr>
        <p:spPr>
          <a:xfrm>
            <a:off x="5104722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72B78D15-6BD8-7259-A93D-C0B583459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07775"/>
              </p:ext>
            </p:extLst>
          </p:nvPr>
        </p:nvGraphicFramePr>
        <p:xfrm>
          <a:off x="5876793" y="371316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74B9563-6569-E425-D9D4-EC7C0ACA2984}"/>
              </a:ext>
            </a:extLst>
          </p:cNvPr>
          <p:cNvSpPr txBox="1"/>
          <p:nvPr/>
        </p:nvSpPr>
        <p:spPr>
          <a:xfrm>
            <a:off x="5104722" y="18306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4E99602C-91EC-D040-71EF-8BA53F880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01010"/>
              </p:ext>
            </p:extLst>
          </p:nvPr>
        </p:nvGraphicFramePr>
        <p:xfrm>
          <a:off x="5876793" y="266574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3DFC995E-80C6-6790-010A-5C0A1F151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309408"/>
              </p:ext>
            </p:extLst>
          </p:nvPr>
        </p:nvGraphicFramePr>
        <p:xfrm>
          <a:off x="5876793" y="161832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543A8B1-0EEC-E5A9-0C7D-B8365EAC0148}"/>
              </a:ext>
            </a:extLst>
          </p:cNvPr>
          <p:cNvSpPr txBox="1"/>
          <p:nvPr/>
        </p:nvSpPr>
        <p:spPr>
          <a:xfrm>
            <a:off x="5104722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8E240-F10E-801A-DB4C-86A59BFF3DA4}"/>
              </a:ext>
            </a:extLst>
          </p:cNvPr>
          <p:cNvSpPr txBox="1"/>
          <p:nvPr/>
        </p:nvSpPr>
        <p:spPr>
          <a:xfrm>
            <a:off x="5104721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34C5A2F2-9F26-77F4-73C2-092E0CC2A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325094"/>
              </p:ext>
            </p:extLst>
          </p:nvPr>
        </p:nvGraphicFramePr>
        <p:xfrm>
          <a:off x="5876793" y="580800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AC9C941-24D2-238C-F37C-4568F01BE7AF}"/>
              </a:ext>
            </a:extLst>
          </p:cNvPr>
          <p:cNvSpPr txBox="1"/>
          <p:nvPr/>
        </p:nvSpPr>
        <p:spPr>
          <a:xfrm>
            <a:off x="5104721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B9DE46-E1C6-CEE8-F0CC-102B4C087EE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why hash tables are valuable</a:t>
            </a:r>
          </a:p>
          <a:p>
            <a:r>
              <a:rPr lang="en-US" dirty="0"/>
              <a:t>Describe the role of a </a:t>
            </a:r>
            <a:r>
              <a:rPr lang="en-US" dirty="0">
                <a:solidFill>
                  <a:schemeClr val="accent1"/>
                </a:solidFill>
              </a:rPr>
              <a:t>hash function </a:t>
            </a:r>
            <a:r>
              <a:rPr lang="en-US" dirty="0"/>
              <a:t>and the </a:t>
            </a:r>
            <a:r>
              <a:rPr lang="en-US" dirty="0">
                <a:solidFill>
                  <a:schemeClr val="accent1"/>
                </a:solidFill>
              </a:rPr>
              <a:t>hash code</a:t>
            </a:r>
          </a:p>
          <a:p>
            <a:r>
              <a:rPr lang="en-US" dirty="0"/>
              <a:t>Describe Java’s Hash Code </a:t>
            </a:r>
            <a:r>
              <a:rPr lang="en-US" dirty="0">
                <a:solidFill>
                  <a:srgbClr val="1B8E1D"/>
                </a:solidFill>
              </a:rPr>
              <a:t>Conventions</a:t>
            </a:r>
          </a:p>
          <a:p>
            <a:r>
              <a:rPr lang="en-US" dirty="0"/>
              <a:t>Describe Java’s </a:t>
            </a:r>
            <a:r>
              <a:rPr lang="en-US" dirty="0">
                <a:solidFill>
                  <a:schemeClr val="accent6"/>
                </a:solidFill>
              </a:rPr>
              <a:t>implementations</a:t>
            </a:r>
            <a:r>
              <a:rPr lang="en-US" dirty="0"/>
              <a:t> of hash code</a:t>
            </a:r>
          </a:p>
          <a:p>
            <a:r>
              <a:rPr lang="en-US" dirty="0"/>
              <a:t>Describe alternative methods for </a:t>
            </a:r>
            <a:r>
              <a:rPr lang="en-US" dirty="0">
                <a:solidFill>
                  <a:schemeClr val="accent4"/>
                </a:solidFill>
              </a:rPr>
              <a:t>handling collisions </a:t>
            </a:r>
            <a:r>
              <a:rPr lang="en-US" dirty="0"/>
              <a:t>in a Hash Table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703B479-6B52-C4DA-4698-5E5ABD79881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111AF-AFC3-D432-0470-1AAADA0D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0203-6BDF-63A1-FCAD-62DDD563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-204054"/>
            <a:ext cx="7050431" cy="8659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Open Addressing Example 4: Double Hashing</a:t>
            </a:r>
            <a:endParaRPr lang="en-S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C091-0331-1FCF-E4DD-F2CCD363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5" y="549907"/>
            <a:ext cx="5214375" cy="638518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 with two hash functions: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h1(k)=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%7 (primary hash)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h2(k)=1+(x%5) (secondary hash, ensuring steps ≠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Probing formula: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i)=(h1(k)+i⋅h2(k))%7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sequence of keys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are to be inserted in order: 16, 23, 30, 9, 2, 37.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Start with an empty hash table of size 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The first key is 16. h1(16)=16%7=2. Slot 2 is empty → insert 16.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The next key is 23.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h1(23)=23%7=2 (collision at slot 2). h2(23)=1+(23%5)=1+3=4. Probe 1: (2+1⋅4)%7=6. Slot 6 is empty → insert 23.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The next key is 30.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h1(30)=30%7=2 (collision at slot 2). h2(30)=1+(30%5)=1+0=1. Probe 1: (2+1⋅1)%7=3. Slot 3 is empty → insert 30.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The next key is 9.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h1(9)=9%7=2 (collision at slot 2). h2(9)=1+(9%5)=1+4=5. Probe 1: (2+1⋅5)%7=0. Slot 0 is empty → insert 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2.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h1(2)=2%7=2 (collision at slot 2). h2(2)=1+(2%5)=1+2=3. Probe 1: (2+1⋅3)%7=5. Slot 5 is empty → insert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37.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h1(2)=37%7=2 (collision at slot 2). h2(37)=1+(37%5)=1+2=3. Probe 1: (2+1⋅3)%7=5. Slot 5 is occupied. Probe 2: (2+2⋅3)%7=1. Slot 1 is empty → insert 37.</a:t>
            </a:r>
          </a:p>
          <a:p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No Clustering?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with collisions at slot 2, keys spread uniformly due to unique step sizes from the 2</a:t>
            </a:r>
            <a:r>
              <a:rPr lang="en-GB" sz="16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 h2. </a:t>
            </a:r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probe sequences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collisions: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used step size 4 → slots 2, 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 used step size 1 → slots 2, 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used step size 5 → slots 2,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used step size 3 → slots 2, 5.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step size 3 → slots 2, 5, 1.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481C2ABF-F34D-E82B-DF48-E08E3507A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8472"/>
              </p:ext>
            </p:extLst>
          </p:nvPr>
        </p:nvGraphicFramePr>
        <p:xfrm>
          <a:off x="5765033" y="361507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3FCE4E-BB6C-6D8A-DD40-EF537771A69B}"/>
              </a:ext>
            </a:extLst>
          </p:cNvPr>
          <p:cNvSpPr txBox="1"/>
          <p:nvPr/>
        </p:nvSpPr>
        <p:spPr>
          <a:xfrm>
            <a:off x="5074198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1612ACEE-1903-D317-FBAC-843D658F3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20951"/>
              </p:ext>
            </p:extLst>
          </p:nvPr>
        </p:nvGraphicFramePr>
        <p:xfrm>
          <a:off x="5765033" y="256765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071D3C7-ABDE-CAF0-D169-0A8ED4347E21}"/>
              </a:ext>
            </a:extLst>
          </p:cNvPr>
          <p:cNvSpPr txBox="1"/>
          <p:nvPr/>
        </p:nvSpPr>
        <p:spPr>
          <a:xfrm>
            <a:off x="5074198" y="169893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76BEAD09-0CC6-B878-41C8-E96B35A3D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047729"/>
              </p:ext>
            </p:extLst>
          </p:nvPr>
        </p:nvGraphicFramePr>
        <p:xfrm>
          <a:off x="5765033" y="152023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E73A8091-A158-0620-E66A-BECD15F3F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919"/>
              </p:ext>
            </p:extLst>
          </p:nvPr>
        </p:nvGraphicFramePr>
        <p:xfrm>
          <a:off x="5765033" y="47281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9EBF893-7483-6EAD-2B36-38C551BA6B74}"/>
              </a:ext>
            </a:extLst>
          </p:cNvPr>
          <p:cNvSpPr txBox="1"/>
          <p:nvPr/>
        </p:nvSpPr>
        <p:spPr>
          <a:xfrm>
            <a:off x="5074198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0B9CB-5050-AE08-4DB7-17A80FC3A047}"/>
              </a:ext>
            </a:extLst>
          </p:cNvPr>
          <p:cNvSpPr txBox="1"/>
          <p:nvPr/>
        </p:nvSpPr>
        <p:spPr>
          <a:xfrm>
            <a:off x="5074198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BA22259D-0B97-176C-5B3E-9B80B6314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271263"/>
              </p:ext>
            </p:extLst>
          </p:nvPr>
        </p:nvGraphicFramePr>
        <p:xfrm>
          <a:off x="5765033" y="466249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F87C166-DD18-06A4-5092-9DB9A7C22C91}"/>
              </a:ext>
            </a:extLst>
          </p:cNvPr>
          <p:cNvSpPr txBox="1"/>
          <p:nvPr/>
        </p:nvSpPr>
        <p:spPr>
          <a:xfrm>
            <a:off x="5074198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365D2279-19E5-A00C-739D-D47093A10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162575"/>
              </p:ext>
            </p:extLst>
          </p:nvPr>
        </p:nvGraphicFramePr>
        <p:xfrm>
          <a:off x="5765033" y="5756539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105FF8-1726-660B-9CA8-5320A53CC6A1}"/>
              </a:ext>
            </a:extLst>
          </p:cNvPr>
          <p:cNvSpPr txBox="1"/>
          <p:nvPr/>
        </p:nvSpPr>
        <p:spPr>
          <a:xfrm>
            <a:off x="5074198" y="66184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710581-5CFF-55C9-1B72-EBA096722FE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0DE2-6126-FDEF-3B3B-B728CEB0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Primary Clustering and Secondary Clustering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63ED-B55E-25B0-C082-ACC19B22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118041"/>
          </a:xfrm>
        </p:spPr>
        <p:txBody>
          <a:bodyPr>
            <a:normAutofit fontScale="70000" lnSpcReduction="20000"/>
          </a:bodyPr>
          <a:lstStyle/>
          <a:p>
            <a:r>
              <a:rPr lang="en-GB" sz="2600" dirty="0"/>
              <a:t>Primary clustering </a:t>
            </a:r>
            <a:r>
              <a:rPr lang="en-GB" dirty="0"/>
              <a:t>is the tendency for a collision resolution scheme such as linear probing to create long runs of filled slots clustered together.</a:t>
            </a:r>
          </a:p>
          <a:p>
            <a:pPr lvl="1"/>
            <a:r>
              <a:rPr lang="en-GB" dirty="0"/>
              <a:t>If the primary hash index is x, subsequent probes go to x+1, x+2, x+3 and so on, this results in Primary Clustering.</a:t>
            </a:r>
          </a:p>
          <a:p>
            <a:pPr lvl="1"/>
            <a:r>
              <a:rPr lang="en-GB" dirty="0"/>
              <a:t>Once the primary cluster forms, the bigger the cluster gets, the faster it grows. And it reduces the performance.</a:t>
            </a:r>
          </a:p>
          <a:p>
            <a:r>
              <a:rPr lang="en-GB" dirty="0"/>
              <a:t>Secondary clustering is the tendency for a collision resolution scheme such as quadratic probing to create long runs of filled slots away from the hash slot of keys.</a:t>
            </a:r>
          </a:p>
          <a:p>
            <a:pPr lvl="1"/>
            <a:r>
              <a:rPr lang="en-GB" dirty="0"/>
              <a:t>Less severe than primary clustering.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3F0E034A-D08E-C6AA-4F11-F947E59D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73" y="3428072"/>
            <a:ext cx="1764150" cy="32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F40CDB6D-0F16-2B21-A388-E173338A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86" y="3323141"/>
            <a:ext cx="2249456" cy="342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11593-4DB1-E22B-8279-18FE71BA9553}"/>
              </a:ext>
            </a:extLst>
          </p:cNvPr>
          <p:cNvSpPr txBox="1"/>
          <p:nvPr/>
        </p:nvSpPr>
        <p:spPr>
          <a:xfrm>
            <a:off x="839975" y="6319459"/>
            <a:ext cx="1692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Primary clustering</a:t>
            </a:r>
            <a:endParaRPr lang="en-S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9D68-E852-EEE6-F12A-B0608924C5B2}"/>
              </a:ext>
            </a:extLst>
          </p:cNvPr>
          <p:cNvSpPr txBox="1"/>
          <p:nvPr/>
        </p:nvSpPr>
        <p:spPr>
          <a:xfrm>
            <a:off x="4550295" y="6362714"/>
            <a:ext cx="1910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Secondary clustering</a:t>
            </a:r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59ED-3CEF-BE13-95F4-BA26DB85FB0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endParaRPr lang="en-US" dirty="0"/>
          </a:p>
        </p:txBody>
      </p:sp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6382D58E-BDFA-D44A-BE10-1C7F330B1C7B}"/>
              </a:ext>
            </a:extLst>
          </p:cNvPr>
          <p:cNvGraphicFramePr>
            <a:graphicFrameLocks noGrp="1"/>
          </p:cNvGraphicFramePr>
          <p:nvPr/>
        </p:nvGraphicFramePr>
        <p:xfrm>
          <a:off x="333710" y="3678145"/>
          <a:ext cx="5304470" cy="88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2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C4ADC37-4DAC-F74E-BC5C-542E61025531}"/>
              </a:ext>
            </a:extLst>
          </p:cNvPr>
          <p:cNvSpPr/>
          <p:nvPr/>
        </p:nvSpPr>
        <p:spPr>
          <a:xfrm>
            <a:off x="2822736" y="379514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2B7734-A056-8046-8B98-27D7A3D28482}"/>
              </a:ext>
            </a:extLst>
          </p:cNvPr>
          <p:cNvSpPr/>
          <p:nvPr/>
        </p:nvSpPr>
        <p:spPr>
          <a:xfrm>
            <a:off x="333710" y="1264184"/>
            <a:ext cx="559698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What is the probability of next key going in each slot?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51104E-0E69-284C-ACBA-1543CFC2090E}"/>
              </a:ext>
            </a:extLst>
          </p:cNvPr>
          <p:cNvSpPr/>
          <p:nvPr/>
        </p:nvSpPr>
        <p:spPr>
          <a:xfrm>
            <a:off x="369433" y="1796214"/>
            <a:ext cx="18521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ash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(k) = k mod 7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613F46-FA8D-0943-951C-9F99DCC08839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All keys equally likely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7568B-B8A9-6546-905A-B78A3CBB3B7B}"/>
              </a:ext>
            </a:extLst>
          </p:cNvPr>
          <p:cNvSpPr/>
          <p:nvPr/>
        </p:nvSpPr>
        <p:spPr>
          <a:xfrm>
            <a:off x="5863423" y="2547566"/>
            <a:ext cx="308619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Observation. New keys likely to hash into middle of big clusters.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2DEB67-C59C-804A-A40C-293563AC017D}"/>
              </a:ext>
            </a:extLst>
          </p:cNvPr>
          <p:cNvSpPr/>
          <p:nvPr/>
        </p:nvSpPr>
        <p:spPr>
          <a:xfrm>
            <a:off x="5761318" y="1970686"/>
            <a:ext cx="318829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Cluster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contiguous block of items.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2D987851-FE76-2546-920F-917B6B7EDD0E}"/>
              </a:ext>
            </a:extLst>
          </p:cNvPr>
          <p:cNvSpPr txBox="1"/>
          <p:nvPr/>
        </p:nvSpPr>
        <p:spPr>
          <a:xfrm>
            <a:off x="6736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63EA13AC-466C-AC4D-943E-1F32D7AE1C0A}"/>
              </a:ext>
            </a:extLst>
          </p:cNvPr>
          <p:cNvSpPr txBox="1"/>
          <p:nvPr/>
        </p:nvSpPr>
        <p:spPr>
          <a:xfrm>
            <a:off x="14368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D54E1063-EF1E-A646-A6E5-000FD2E48A8C}"/>
              </a:ext>
            </a:extLst>
          </p:cNvPr>
          <p:cNvSpPr txBox="1"/>
          <p:nvPr/>
        </p:nvSpPr>
        <p:spPr>
          <a:xfrm>
            <a:off x="220017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B34258F-7161-4A48-B309-6397B5BFE175}"/>
              </a:ext>
            </a:extLst>
          </p:cNvPr>
          <p:cNvSpPr txBox="1"/>
          <p:nvPr/>
        </p:nvSpPr>
        <p:spPr>
          <a:xfrm>
            <a:off x="296345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43E91AD2-1680-2C4D-974B-D3E88B2C4727}"/>
              </a:ext>
            </a:extLst>
          </p:cNvPr>
          <p:cNvSpPr txBox="1"/>
          <p:nvPr/>
        </p:nvSpPr>
        <p:spPr>
          <a:xfrm>
            <a:off x="372673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E81B65D-6AB3-B841-A58C-B4F74437F2F6}"/>
              </a:ext>
            </a:extLst>
          </p:cNvPr>
          <p:cNvSpPr txBox="1"/>
          <p:nvPr/>
        </p:nvSpPr>
        <p:spPr>
          <a:xfrm>
            <a:off x="44900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CD956068-BB34-9846-B7A1-B5211EA07116}"/>
              </a:ext>
            </a:extLst>
          </p:cNvPr>
          <p:cNvSpPr txBox="1"/>
          <p:nvPr/>
        </p:nvSpPr>
        <p:spPr>
          <a:xfrm>
            <a:off x="52532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graphicFrame>
        <p:nvGraphicFramePr>
          <p:cNvPr id="35" name="object 18">
            <a:extLst>
              <a:ext uri="{FF2B5EF4-FFF2-40B4-BE49-F238E27FC236}">
                <a16:creationId xmlns:a16="http://schemas.microsoft.com/office/drawing/2014/main" id="{42433039-C67A-AB49-992B-15E71A0490F6}"/>
              </a:ext>
            </a:extLst>
          </p:cNvPr>
          <p:cNvGraphicFramePr>
            <a:graphicFrameLocks noGrp="1"/>
          </p:cNvGraphicFramePr>
          <p:nvPr/>
        </p:nvGraphicFramePr>
        <p:xfrm>
          <a:off x="334036" y="2219580"/>
          <a:ext cx="5353633" cy="8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5E997A4F-E8E5-E740-9737-AEB76763CDB1}"/>
              </a:ext>
            </a:extLst>
          </p:cNvPr>
          <p:cNvSpPr/>
          <p:nvPr/>
        </p:nvSpPr>
        <p:spPr>
          <a:xfrm>
            <a:off x="1258720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BC772-2B98-364B-A56F-26D3F273D7CF}"/>
              </a:ext>
            </a:extLst>
          </p:cNvPr>
          <p:cNvSpPr/>
          <p:nvPr/>
        </p:nvSpPr>
        <p:spPr>
          <a:xfrm>
            <a:off x="2022669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6B0D97-4723-4041-AA4F-EFA570438804}"/>
              </a:ext>
            </a:extLst>
          </p:cNvPr>
          <p:cNvSpPr/>
          <p:nvPr/>
        </p:nvSpPr>
        <p:spPr>
          <a:xfrm>
            <a:off x="2786618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187DC9-5D51-2349-AFF8-17E4AF1F2AB7}"/>
              </a:ext>
            </a:extLst>
          </p:cNvPr>
          <p:cNvSpPr/>
          <p:nvPr/>
        </p:nvSpPr>
        <p:spPr>
          <a:xfrm>
            <a:off x="3550567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7458D3-214A-3F45-A976-887413500E7F}"/>
              </a:ext>
            </a:extLst>
          </p:cNvPr>
          <p:cNvSpPr/>
          <p:nvPr/>
        </p:nvSpPr>
        <p:spPr>
          <a:xfrm>
            <a:off x="4314516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4B25C0-D1CD-1641-BE5A-537B716066F6}"/>
              </a:ext>
            </a:extLst>
          </p:cNvPr>
          <p:cNvSpPr/>
          <p:nvPr/>
        </p:nvSpPr>
        <p:spPr>
          <a:xfrm>
            <a:off x="494771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BE6FDB-D84F-464D-B40A-70E463CDB9F6}"/>
              </a:ext>
            </a:extLst>
          </p:cNvPr>
          <p:cNvSpPr/>
          <p:nvPr/>
        </p:nvSpPr>
        <p:spPr>
          <a:xfrm>
            <a:off x="5078465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257934AE-460B-5A4F-83AD-437F5398925E}"/>
              </a:ext>
            </a:extLst>
          </p:cNvPr>
          <p:cNvSpPr txBox="1"/>
          <p:nvPr/>
        </p:nvSpPr>
        <p:spPr>
          <a:xfrm>
            <a:off x="669917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9F99E616-4A2E-4C43-B5FA-7E441BD0F838}"/>
              </a:ext>
            </a:extLst>
          </p:cNvPr>
          <p:cNvSpPr txBox="1"/>
          <p:nvPr/>
        </p:nvSpPr>
        <p:spPr>
          <a:xfrm>
            <a:off x="1436706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617110E2-70F1-5248-B9E9-17A3D0D4421C}"/>
              </a:ext>
            </a:extLst>
          </p:cNvPr>
          <p:cNvSpPr txBox="1"/>
          <p:nvPr/>
        </p:nvSpPr>
        <p:spPr>
          <a:xfrm>
            <a:off x="2203495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E256DF5D-3C78-4045-8896-334267329660}"/>
              </a:ext>
            </a:extLst>
          </p:cNvPr>
          <p:cNvSpPr txBox="1"/>
          <p:nvPr/>
        </p:nvSpPr>
        <p:spPr>
          <a:xfrm>
            <a:off x="2970284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DB77EFAC-ED3B-9645-B8D6-6D465ADCC826}"/>
              </a:ext>
            </a:extLst>
          </p:cNvPr>
          <p:cNvSpPr txBox="1"/>
          <p:nvPr/>
        </p:nvSpPr>
        <p:spPr>
          <a:xfrm>
            <a:off x="3737073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35215FCB-8C02-9246-AA72-CD8A8AE9D69C}"/>
              </a:ext>
            </a:extLst>
          </p:cNvPr>
          <p:cNvSpPr txBox="1"/>
          <p:nvPr/>
        </p:nvSpPr>
        <p:spPr>
          <a:xfrm>
            <a:off x="4503862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B59BEA2D-B2F0-D74E-9297-13AABD439AFB}"/>
              </a:ext>
            </a:extLst>
          </p:cNvPr>
          <p:cNvSpPr txBox="1"/>
          <p:nvPr/>
        </p:nvSpPr>
        <p:spPr>
          <a:xfrm>
            <a:off x="5270649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00E5E127-0CD9-A743-8224-555CCEA11F69}"/>
              </a:ext>
            </a:extLst>
          </p:cNvPr>
          <p:cNvSpPr/>
          <p:nvPr/>
        </p:nvSpPr>
        <p:spPr>
          <a:xfrm>
            <a:off x="3058252" y="3456969"/>
            <a:ext cx="775624" cy="22114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F7EAAF-B17E-BD4A-B909-69F1759B3B3B}"/>
              </a:ext>
            </a:extLst>
          </p:cNvPr>
          <p:cNvSpPr/>
          <p:nvPr/>
        </p:nvSpPr>
        <p:spPr>
          <a:xfrm>
            <a:off x="2883607" y="41336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21B1A8-2DD2-9540-97A4-C8ED70CDCD6E}"/>
              </a:ext>
            </a:extLst>
          </p:cNvPr>
          <p:cNvSpPr/>
          <p:nvPr/>
        </p:nvSpPr>
        <p:spPr>
          <a:xfrm>
            <a:off x="3299802" y="4123610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7FB78A-5828-484E-99C1-FB8D3100A5C4}"/>
              </a:ext>
            </a:extLst>
          </p:cNvPr>
          <p:cNvSpPr/>
          <p:nvPr/>
        </p:nvSpPr>
        <p:spPr>
          <a:xfrm>
            <a:off x="3519339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C2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2/7</a:t>
            </a:r>
            <a:endParaRPr lang="en-US" sz="1600" dirty="0">
              <a:solidFill>
                <a:srgbClr val="00C2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FD7395A6-6D1A-DC4C-8741-467FEC30530C}"/>
              </a:ext>
            </a:extLst>
          </p:cNvPr>
          <p:cNvGraphicFramePr>
            <a:graphicFrameLocks noGrp="1"/>
          </p:cNvGraphicFramePr>
          <p:nvPr/>
        </p:nvGraphicFramePr>
        <p:xfrm>
          <a:off x="298283" y="5343478"/>
          <a:ext cx="5334347" cy="885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5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D583A146-3A41-CB4B-AB7C-6FFD5F8E4301}"/>
              </a:ext>
            </a:extLst>
          </p:cNvPr>
          <p:cNvSpPr/>
          <p:nvPr/>
        </p:nvSpPr>
        <p:spPr>
          <a:xfrm>
            <a:off x="2786983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7A32FF0D-B5FF-5742-A967-2FFAEFCBE561}"/>
              </a:ext>
            </a:extLst>
          </p:cNvPr>
          <p:cNvSpPr txBox="1"/>
          <p:nvPr/>
        </p:nvSpPr>
        <p:spPr>
          <a:xfrm>
            <a:off x="616805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66E397EA-04E0-FD40-82EC-3BAC03423BB2}"/>
              </a:ext>
            </a:extLst>
          </p:cNvPr>
          <p:cNvSpPr txBox="1"/>
          <p:nvPr/>
        </p:nvSpPr>
        <p:spPr>
          <a:xfrm>
            <a:off x="1383594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3CA356C6-ACC0-5545-9163-8F4F67504C50}"/>
              </a:ext>
            </a:extLst>
          </p:cNvPr>
          <p:cNvSpPr txBox="1"/>
          <p:nvPr/>
        </p:nvSpPr>
        <p:spPr>
          <a:xfrm>
            <a:off x="2150383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6413FBB4-CC78-2544-9BB9-6067C64836E4}"/>
              </a:ext>
            </a:extLst>
          </p:cNvPr>
          <p:cNvSpPr txBox="1"/>
          <p:nvPr/>
        </p:nvSpPr>
        <p:spPr>
          <a:xfrm>
            <a:off x="2917172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0" name="object 8">
            <a:extLst>
              <a:ext uri="{FF2B5EF4-FFF2-40B4-BE49-F238E27FC236}">
                <a16:creationId xmlns:a16="http://schemas.microsoft.com/office/drawing/2014/main" id="{76F4285B-8C1A-0A4F-9B93-D7042EA0F940}"/>
              </a:ext>
            </a:extLst>
          </p:cNvPr>
          <p:cNvSpPr txBox="1"/>
          <p:nvPr/>
        </p:nvSpPr>
        <p:spPr>
          <a:xfrm>
            <a:off x="3683961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2576BA5F-C4E6-3F48-91B7-2F1C02B9A8A0}"/>
              </a:ext>
            </a:extLst>
          </p:cNvPr>
          <p:cNvSpPr txBox="1"/>
          <p:nvPr/>
        </p:nvSpPr>
        <p:spPr>
          <a:xfrm>
            <a:off x="4450750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2" name="object 10">
            <a:extLst>
              <a:ext uri="{FF2B5EF4-FFF2-40B4-BE49-F238E27FC236}">
                <a16:creationId xmlns:a16="http://schemas.microsoft.com/office/drawing/2014/main" id="{738E4A52-A932-0843-8DBF-510328844D2F}"/>
              </a:ext>
            </a:extLst>
          </p:cNvPr>
          <p:cNvSpPr txBox="1"/>
          <p:nvPr/>
        </p:nvSpPr>
        <p:spPr>
          <a:xfrm>
            <a:off x="5217537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90" name="Curved Down Arrow 89">
            <a:extLst>
              <a:ext uri="{FF2B5EF4-FFF2-40B4-BE49-F238E27FC236}">
                <a16:creationId xmlns:a16="http://schemas.microsoft.com/office/drawing/2014/main" id="{0A46B201-5DAC-474E-BE18-330826A3A6AB}"/>
              </a:ext>
            </a:extLst>
          </p:cNvPr>
          <p:cNvSpPr/>
          <p:nvPr/>
        </p:nvSpPr>
        <p:spPr>
          <a:xfrm>
            <a:off x="2963450" y="5048081"/>
            <a:ext cx="2132590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26319A-FA01-9D4F-BFA7-4B307E01FC45}"/>
              </a:ext>
            </a:extLst>
          </p:cNvPr>
          <p:cNvSpPr/>
          <p:nvPr/>
        </p:nvSpPr>
        <p:spPr>
          <a:xfrm>
            <a:off x="2841208" y="5776080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AE5C82-6520-BB46-9689-99CE96A9269A}"/>
              </a:ext>
            </a:extLst>
          </p:cNvPr>
          <p:cNvSpPr/>
          <p:nvPr/>
        </p:nvSpPr>
        <p:spPr>
          <a:xfrm>
            <a:off x="4810233" y="5397229"/>
            <a:ext cx="875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+1/7+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19D3B2-5120-DE4E-A37B-DE9A661E3128}"/>
              </a:ext>
            </a:extLst>
          </p:cNvPr>
          <p:cNvSpPr/>
          <p:nvPr/>
        </p:nvSpPr>
        <p:spPr>
          <a:xfrm>
            <a:off x="5036595" y="577219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047ECF-3631-5444-917C-83A7EC777272}"/>
              </a:ext>
            </a:extLst>
          </p:cNvPr>
          <p:cNvSpPr/>
          <p:nvPr/>
        </p:nvSpPr>
        <p:spPr>
          <a:xfrm>
            <a:off x="3569346" y="545203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F62577-90B6-534E-A118-80372BFC53EA}"/>
              </a:ext>
            </a:extLst>
          </p:cNvPr>
          <p:cNvSpPr/>
          <p:nvPr/>
        </p:nvSpPr>
        <p:spPr>
          <a:xfrm>
            <a:off x="4285822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rved Down Arrow 101">
            <a:extLst>
              <a:ext uri="{FF2B5EF4-FFF2-40B4-BE49-F238E27FC236}">
                <a16:creationId xmlns:a16="http://schemas.microsoft.com/office/drawing/2014/main" id="{49F9863D-73E0-124B-B42D-6E88FD65252B}"/>
              </a:ext>
            </a:extLst>
          </p:cNvPr>
          <p:cNvSpPr/>
          <p:nvPr/>
        </p:nvSpPr>
        <p:spPr>
          <a:xfrm>
            <a:off x="3709685" y="5039573"/>
            <a:ext cx="1518768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3" name="Curved Down Arrow 102">
            <a:extLst>
              <a:ext uri="{FF2B5EF4-FFF2-40B4-BE49-F238E27FC236}">
                <a16:creationId xmlns:a16="http://schemas.microsoft.com/office/drawing/2014/main" id="{0E98C79C-9B9A-F948-9CFD-FC28A9F59636}"/>
              </a:ext>
            </a:extLst>
          </p:cNvPr>
          <p:cNvSpPr/>
          <p:nvPr/>
        </p:nvSpPr>
        <p:spPr>
          <a:xfrm>
            <a:off x="4577865" y="5039573"/>
            <a:ext cx="759383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485575-BCC5-944B-A414-A860992E1DFD}"/>
              </a:ext>
            </a:extLst>
          </p:cNvPr>
          <p:cNvSpPr/>
          <p:nvPr/>
        </p:nvSpPr>
        <p:spPr>
          <a:xfrm>
            <a:off x="437046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3794E7-AD66-B044-AD82-E4D1248A077B}"/>
              </a:ext>
            </a:extLst>
          </p:cNvPr>
          <p:cNvSpPr/>
          <p:nvPr/>
        </p:nvSpPr>
        <p:spPr>
          <a:xfrm>
            <a:off x="361101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0800D-F2AB-D14B-AC58-AAA9732FC991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10B216-2D14-7347-92F9-D84C479BAFC8}"/>
              </a:ext>
            </a:extLst>
          </p:cNvPr>
          <p:cNvSpPr/>
          <p:nvPr/>
        </p:nvSpPr>
        <p:spPr>
          <a:xfrm>
            <a:off x="1222884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1809F4-D935-4B4D-9025-A2104EEA1EA8}"/>
              </a:ext>
            </a:extLst>
          </p:cNvPr>
          <p:cNvSpPr/>
          <p:nvPr/>
        </p:nvSpPr>
        <p:spPr>
          <a:xfrm>
            <a:off x="1986833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A56E59-AF98-9F46-AA57-4E5522924302}"/>
              </a:ext>
            </a:extLst>
          </p:cNvPr>
          <p:cNvSpPr/>
          <p:nvPr/>
        </p:nvSpPr>
        <p:spPr>
          <a:xfrm>
            <a:off x="2750782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CEE36A-70C0-754B-94FF-EE122751F868}"/>
              </a:ext>
            </a:extLst>
          </p:cNvPr>
          <p:cNvSpPr/>
          <p:nvPr/>
        </p:nvSpPr>
        <p:spPr>
          <a:xfrm>
            <a:off x="3514731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EF6E34-0773-B34B-A9A5-BEFF0242D740}"/>
              </a:ext>
            </a:extLst>
          </p:cNvPr>
          <p:cNvSpPr/>
          <p:nvPr/>
        </p:nvSpPr>
        <p:spPr>
          <a:xfrm>
            <a:off x="4278680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F61979-8949-AA4C-9164-AF3B574BA5CD}"/>
              </a:ext>
            </a:extLst>
          </p:cNvPr>
          <p:cNvSpPr/>
          <p:nvPr/>
        </p:nvSpPr>
        <p:spPr>
          <a:xfrm>
            <a:off x="458935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5BC7A9-0BFF-554E-B446-F8233382F23C}"/>
              </a:ext>
            </a:extLst>
          </p:cNvPr>
          <p:cNvSpPr/>
          <p:nvPr/>
        </p:nvSpPr>
        <p:spPr>
          <a:xfrm>
            <a:off x="5042629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84A0063-3269-D345-833B-B708F7304BC4}"/>
              </a:ext>
            </a:extLst>
          </p:cNvPr>
          <p:cNvSpPr/>
          <p:nvPr/>
        </p:nvSpPr>
        <p:spPr>
          <a:xfrm>
            <a:off x="1258637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70A9CE-6B98-4F42-B2A3-BEECBC849F1C}"/>
              </a:ext>
            </a:extLst>
          </p:cNvPr>
          <p:cNvSpPr/>
          <p:nvPr/>
        </p:nvSpPr>
        <p:spPr>
          <a:xfrm>
            <a:off x="2022586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4C624-14D4-DF4D-A0BF-4862ABD62B22}"/>
              </a:ext>
            </a:extLst>
          </p:cNvPr>
          <p:cNvSpPr/>
          <p:nvPr/>
        </p:nvSpPr>
        <p:spPr>
          <a:xfrm>
            <a:off x="2786535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ED723D-3D78-7048-845A-469E8035D090}"/>
              </a:ext>
            </a:extLst>
          </p:cNvPr>
          <p:cNvSpPr/>
          <p:nvPr/>
        </p:nvSpPr>
        <p:spPr>
          <a:xfrm>
            <a:off x="3550484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D2F0E78-C1CB-9842-BC9C-13F165482F67}"/>
              </a:ext>
            </a:extLst>
          </p:cNvPr>
          <p:cNvSpPr/>
          <p:nvPr/>
        </p:nvSpPr>
        <p:spPr>
          <a:xfrm>
            <a:off x="4314433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C575DC-EC4C-424C-A82F-7097D6E56B5D}"/>
              </a:ext>
            </a:extLst>
          </p:cNvPr>
          <p:cNvSpPr/>
          <p:nvPr/>
        </p:nvSpPr>
        <p:spPr>
          <a:xfrm>
            <a:off x="494688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264F476-78E4-B140-BB82-EC27E2D37FE8}"/>
              </a:ext>
            </a:extLst>
          </p:cNvPr>
          <p:cNvSpPr/>
          <p:nvPr/>
        </p:nvSpPr>
        <p:spPr>
          <a:xfrm>
            <a:off x="5078382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24F2C4-DD45-5640-988C-94939775F871}"/>
              </a:ext>
            </a:extLst>
          </p:cNvPr>
          <p:cNvSpPr/>
          <p:nvPr/>
        </p:nvSpPr>
        <p:spPr>
          <a:xfrm>
            <a:off x="4800380" y="5314947"/>
            <a:ext cx="901361" cy="919879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8909CD4-63D8-FF4B-B9A6-7BF6EE762A5C}"/>
              </a:ext>
            </a:extLst>
          </p:cNvPr>
          <p:cNvSpPr/>
          <p:nvPr/>
        </p:nvSpPr>
        <p:spPr>
          <a:xfrm>
            <a:off x="2572235" y="5316729"/>
            <a:ext cx="2212198" cy="919879"/>
          </a:xfrm>
          <a:prstGeom prst="rect">
            <a:avLst/>
          </a:prstGeom>
          <a:noFill/>
          <a:ln w="28575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6FC07E-CFE2-C44B-AAFF-EEEE9E74BBEF}"/>
              </a:ext>
            </a:extLst>
          </p:cNvPr>
          <p:cNvSpPr/>
          <p:nvPr/>
        </p:nvSpPr>
        <p:spPr>
          <a:xfrm>
            <a:off x="5839566" y="3304720"/>
            <a:ext cx="3110050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Higher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insert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costs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0E307-5E1D-58E2-4292-A4662CB5DEE8}"/>
              </a:ext>
            </a:extLst>
          </p:cNvPr>
          <p:cNvSpPr txBox="1"/>
          <p:nvPr/>
        </p:nvSpPr>
        <p:spPr>
          <a:xfrm>
            <a:off x="2534186" y="65209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63D8-026F-D049-5651-9E9D170CC43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37" grpId="0"/>
      <p:bldP spid="38" grpId="0"/>
      <p:bldP spid="39" grpId="0"/>
      <p:bldP spid="46" grpId="0"/>
      <p:bldP spid="47" grpId="0"/>
      <p:bldP spid="48" grpId="0"/>
      <p:bldP spid="49" grpId="0"/>
      <p:bldP spid="3" grpId="0" animBg="1"/>
      <p:bldP spid="65" grpId="0"/>
      <p:bldP spid="65" grpId="1"/>
      <p:bldP spid="66" grpId="0"/>
      <p:bldP spid="66" grpId="1"/>
      <p:bldP spid="70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90" grpId="0" animBg="1"/>
      <p:bldP spid="91" grpId="0"/>
      <p:bldP spid="92" grpId="0"/>
      <p:bldP spid="92" grpId="1"/>
      <p:bldP spid="99" grpId="0"/>
      <p:bldP spid="100" grpId="0"/>
      <p:bldP spid="101" grpId="0"/>
      <p:bldP spid="102" grpId="0" animBg="1"/>
      <p:bldP spid="103" grpId="0" animBg="1"/>
      <p:bldP spid="105" grpId="0"/>
      <p:bldP spid="106" grpId="0"/>
      <p:bldP spid="11" grpId="0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 animBg="1"/>
      <p:bldP spid="129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DD7E-4207-46BD-613C-65C6BBF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 Explanations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2C44-E3A8-5FDE-2919-8EDE1095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1600200"/>
            <a:ext cx="4340803" cy="4824046"/>
          </a:xfrm>
        </p:spPr>
        <p:txBody>
          <a:bodyPr>
            <a:normAutofit/>
          </a:bodyPr>
          <a:lstStyle/>
          <a:p>
            <a:r>
              <a:rPr lang="en-GB" dirty="0"/>
              <a:t>Case 1: Probability of placing into slot 4 = prob(hashing into 3) + prob(hashing into 4) = 1/7+1/7 = 2/7</a:t>
            </a:r>
          </a:p>
          <a:p>
            <a:endParaRPr lang="en-SE" dirty="0"/>
          </a:p>
          <a:p>
            <a:endParaRPr lang="en-GB" dirty="0"/>
          </a:p>
          <a:p>
            <a:r>
              <a:rPr lang="en-GB" dirty="0"/>
              <a:t>Case 2: Probability of placing into slot 6 = prob(hashing into 3) + prob(hashing into 4) + prob(hashing into 5) + prob(hashing into 6) = 1/7+1/7+1/7+1/7=4/7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DD6B-BA58-3AA0-F437-CC7F916F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63" y="4280205"/>
            <a:ext cx="4178570" cy="195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174A-0B96-9FF7-059F-2E322E49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36" y="1358671"/>
            <a:ext cx="2257740" cy="205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D77C5-C4F8-A284-795E-58C8FFB0C307}"/>
              </a:ext>
            </a:extLst>
          </p:cNvPr>
          <p:cNvSpPr txBox="1"/>
          <p:nvPr/>
        </p:nvSpPr>
        <p:spPr>
          <a:xfrm>
            <a:off x="6381136" y="3416358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12567-9B7D-0B4F-6CCA-34066D1B1786}"/>
              </a:ext>
            </a:extLst>
          </p:cNvPr>
          <p:cNvSpPr txBox="1"/>
          <p:nvPr/>
        </p:nvSpPr>
        <p:spPr>
          <a:xfrm>
            <a:off x="6381136" y="6175912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2</a:t>
            </a:r>
            <a:endParaRPr lang="en-SE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14:cNvPr>
              <p14:cNvContentPartPr/>
              <p14:nvPr/>
            </p14:nvContentPartPr>
            <p14:xfrm>
              <a:off x="2759893" y="172677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893" y="171777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049A-DFC0-5079-4E05-CC04BBB52BAC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83" name="object 30">
            <a:extLst>
              <a:ext uri="{FF2B5EF4-FFF2-40B4-BE49-F238E27FC236}">
                <a16:creationId xmlns:a16="http://schemas.microsoft.com/office/drawing/2014/main" id="{63A17C0F-06CB-1447-A063-5C0E0CEF3CEB}"/>
              </a:ext>
            </a:extLst>
          </p:cNvPr>
          <p:cNvSpPr txBox="1"/>
          <p:nvPr/>
        </p:nvSpPr>
        <p:spPr>
          <a:xfrm>
            <a:off x="655525" y="1379998"/>
            <a:ext cx="4478892" cy="314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CE6EA2-0CE9-2448-A53B-A02D4168519C}"/>
              </a:ext>
            </a:extLst>
          </p:cNvPr>
          <p:cNvSpPr/>
          <p:nvPr/>
        </p:nvSpPr>
        <p:spPr>
          <a:xfrm>
            <a:off x="655525" y="1905428"/>
            <a:ext cx="3645489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Better-designed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88DF94-6D0B-B240-9901-CBE0986AC393}"/>
              </a:ext>
            </a:extLst>
          </p:cNvPr>
          <p:cNvSpPr/>
          <p:nvPr/>
        </p:nvSpPr>
        <p:spPr>
          <a:xfrm>
            <a:off x="4690049" y="1904773"/>
            <a:ext cx="4117811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Resize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when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it’s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“full”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736D1F-7725-794D-AB94-9858989AF90E}"/>
              </a:ext>
            </a:extLst>
          </p:cNvPr>
          <p:cNvSpPr txBox="1"/>
          <p:nvPr/>
        </p:nvSpPr>
        <p:spPr>
          <a:xfrm>
            <a:off x="4690049" y="276160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2921A2-A8F6-6D4F-A06F-6EF0E0A0C80E}"/>
              </a:ext>
            </a:extLst>
          </p:cNvPr>
          <p:cNvSpPr txBox="1"/>
          <p:nvPr/>
        </p:nvSpPr>
        <p:spPr>
          <a:xfrm>
            <a:off x="6086418" y="2589551"/>
            <a:ext cx="28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02313-8075-BE4B-A792-46EC4EE455C7}"/>
              </a:ext>
            </a:extLst>
          </p:cNvPr>
          <p:cNvSpPr txBox="1"/>
          <p:nvPr/>
        </p:nvSpPr>
        <p:spPr>
          <a:xfrm>
            <a:off x="6520727" y="29588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B4DA564-912A-3845-9E97-626924D087D9}"/>
              </a:ext>
            </a:extLst>
          </p:cNvPr>
          <p:cNvCxnSpPr>
            <a:cxnSpLocks/>
          </p:cNvCxnSpPr>
          <p:nvPr/>
        </p:nvCxnSpPr>
        <p:spPr>
          <a:xfrm flipH="1" flipV="1">
            <a:off x="6105983" y="2958828"/>
            <a:ext cx="2701877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bject 30">
            <a:extLst>
              <a:ext uri="{FF2B5EF4-FFF2-40B4-BE49-F238E27FC236}">
                <a16:creationId xmlns:a16="http://schemas.microsoft.com/office/drawing/2014/main" id="{40BA420A-B28B-C34B-ABD9-3A1B5ED499A3}"/>
              </a:ext>
            </a:extLst>
          </p:cNvPr>
          <p:cNvSpPr txBox="1"/>
          <p:nvPr/>
        </p:nvSpPr>
        <p:spPr>
          <a:xfrm>
            <a:off x="4931008" y="3618439"/>
            <a:ext cx="3876852" cy="64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Repopulate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4A4BD9-FF07-594A-A1E7-A4E3728B613D}"/>
              </a:ext>
            </a:extLst>
          </p:cNvPr>
          <p:cNvSpPr/>
          <p:nvPr/>
        </p:nvSpPr>
        <p:spPr>
          <a:xfrm>
            <a:off x="655525" y="2648382"/>
            <a:ext cx="3344995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Alternative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probing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D7CBBD3-8D7E-C468-FAE7-34A46C8173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  <p:bldP spid="86" grpId="0"/>
      <p:bldP spid="87" grpId="0"/>
      <p:bldP spid="88" grpId="0"/>
      <p:bldP spid="93" grpId="0"/>
      <p:bldP spid="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D34A-0AAC-D949-8BE6-081A692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endParaRPr 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9CA1DE4-D214-C447-8241-95E093AD90DB}"/>
              </a:ext>
            </a:extLst>
          </p:cNvPr>
          <p:cNvSpPr txBox="1"/>
          <p:nvPr/>
        </p:nvSpPr>
        <p:spPr>
          <a:xfrm>
            <a:off x="177194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74A5F63-4094-8B45-A80D-1FD20B940E3B}"/>
              </a:ext>
            </a:extLst>
          </p:cNvPr>
          <p:cNvSpPr txBox="1"/>
          <p:nvPr/>
        </p:nvSpPr>
        <p:spPr>
          <a:xfrm>
            <a:off x="225563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3C77981-A719-FD48-B968-F5AF63B50A63}"/>
              </a:ext>
            </a:extLst>
          </p:cNvPr>
          <p:cNvSpPr txBox="1"/>
          <p:nvPr/>
        </p:nvSpPr>
        <p:spPr>
          <a:xfrm>
            <a:off x="272977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F804B04-A853-A04E-8321-4D87619992B6}"/>
              </a:ext>
            </a:extLst>
          </p:cNvPr>
          <p:cNvSpPr txBox="1"/>
          <p:nvPr/>
        </p:nvSpPr>
        <p:spPr>
          <a:xfrm>
            <a:off x="320391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49CF517-8F02-5E4C-9650-238F940BFA5C}"/>
              </a:ext>
            </a:extLst>
          </p:cNvPr>
          <p:cNvSpPr txBox="1"/>
          <p:nvPr/>
        </p:nvSpPr>
        <p:spPr>
          <a:xfrm>
            <a:off x="368759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8FF7354-129C-6349-9375-0EBBE6C27ECB}"/>
              </a:ext>
            </a:extLst>
          </p:cNvPr>
          <p:cNvSpPr txBox="1"/>
          <p:nvPr/>
        </p:nvSpPr>
        <p:spPr>
          <a:xfrm>
            <a:off x="416175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EA122C-3DE0-A549-BF28-2C114122D5C6}"/>
              </a:ext>
            </a:extLst>
          </p:cNvPr>
          <p:cNvSpPr txBox="1"/>
          <p:nvPr/>
        </p:nvSpPr>
        <p:spPr>
          <a:xfrm>
            <a:off x="4635895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76F26BF-8036-6B4A-ABAF-1D7073AE6FE9}"/>
              </a:ext>
            </a:extLst>
          </p:cNvPr>
          <p:cNvSpPr txBox="1"/>
          <p:nvPr/>
        </p:nvSpPr>
        <p:spPr>
          <a:xfrm>
            <a:off x="511003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2A01205-3D04-384F-9093-F54DDE9AAF15}"/>
              </a:ext>
            </a:extLst>
          </p:cNvPr>
          <p:cNvSpPr txBox="1"/>
          <p:nvPr/>
        </p:nvSpPr>
        <p:spPr>
          <a:xfrm>
            <a:off x="559371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E686ABB-E458-D74E-A022-E0F77959044B}"/>
              </a:ext>
            </a:extLst>
          </p:cNvPr>
          <p:cNvSpPr txBox="1"/>
          <p:nvPr/>
        </p:nvSpPr>
        <p:spPr>
          <a:xfrm>
            <a:off x="6067871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EE79F3A9-8B58-B642-80EC-B76CD27BF454}"/>
              </a:ext>
            </a:extLst>
          </p:cNvPr>
          <p:cNvSpPr txBox="1"/>
          <p:nvPr/>
        </p:nvSpPr>
        <p:spPr>
          <a:xfrm>
            <a:off x="649975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18DD17C-1F56-7B43-9295-C69E6B4869D1}"/>
              </a:ext>
            </a:extLst>
          </p:cNvPr>
          <p:cNvSpPr txBox="1"/>
          <p:nvPr/>
        </p:nvSpPr>
        <p:spPr>
          <a:xfrm>
            <a:off x="698343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4AA55AF1-95C2-AD44-A935-73FB80195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5662"/>
              </p:ext>
            </p:extLst>
          </p:nvPr>
        </p:nvGraphicFramePr>
        <p:xfrm>
          <a:off x="1603020" y="2560638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21">
            <a:extLst>
              <a:ext uri="{FF2B5EF4-FFF2-40B4-BE49-F238E27FC236}">
                <a16:creationId xmlns:a16="http://schemas.microsoft.com/office/drawing/2014/main" id="{8E068D3C-5426-E245-9A77-F55853C1C06A}"/>
              </a:ext>
            </a:extLst>
          </p:cNvPr>
          <p:cNvSpPr txBox="1"/>
          <p:nvPr/>
        </p:nvSpPr>
        <p:spPr>
          <a:xfrm>
            <a:off x="766188" y="2688476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4CAD57-D14E-DD4B-B309-DB3FEC36C6C8}"/>
              </a:ext>
            </a:extLst>
          </p:cNvPr>
          <p:cNvSpPr/>
          <p:nvPr/>
        </p:nvSpPr>
        <p:spPr>
          <a:xfrm>
            <a:off x="2186930" y="2620534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1EFAA-CE3E-6147-9A5C-28C81FA55926}"/>
              </a:ext>
            </a:extLst>
          </p:cNvPr>
          <p:cNvSpPr/>
          <p:nvPr/>
        </p:nvSpPr>
        <p:spPr>
          <a:xfrm>
            <a:off x="4028926" y="2620534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7ACB0-BCD8-D445-A7E3-5AF028265B12}"/>
              </a:ext>
            </a:extLst>
          </p:cNvPr>
          <p:cNvSpPr/>
          <p:nvPr/>
        </p:nvSpPr>
        <p:spPr>
          <a:xfrm>
            <a:off x="4522304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E644-9091-D845-9CC9-BC79C2859BA8}"/>
              </a:ext>
            </a:extLst>
          </p:cNvPr>
          <p:cNvSpPr/>
          <p:nvPr/>
        </p:nvSpPr>
        <p:spPr>
          <a:xfrm>
            <a:off x="6438327" y="2620534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30018-2002-4848-96A9-F584A0E99E2B}"/>
              </a:ext>
            </a:extLst>
          </p:cNvPr>
          <p:cNvSpPr/>
          <p:nvPr/>
        </p:nvSpPr>
        <p:spPr>
          <a:xfrm>
            <a:off x="3562840" y="2620534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8F795E-72E7-1942-AC21-54D8845ACC14}"/>
              </a:ext>
            </a:extLst>
          </p:cNvPr>
          <p:cNvSpPr/>
          <p:nvPr/>
        </p:nvSpPr>
        <p:spPr>
          <a:xfrm>
            <a:off x="6902770" y="2620534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059AD-780C-2048-8661-230D76D20318}"/>
              </a:ext>
            </a:extLst>
          </p:cNvPr>
          <p:cNvSpPr/>
          <p:nvPr/>
        </p:nvSpPr>
        <p:spPr>
          <a:xfrm>
            <a:off x="1651940" y="2620534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C9953-9855-1640-ABA6-F474761B808D}"/>
              </a:ext>
            </a:extLst>
          </p:cNvPr>
          <p:cNvSpPr/>
          <p:nvPr/>
        </p:nvSpPr>
        <p:spPr>
          <a:xfrm>
            <a:off x="5480125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4DA5D7-A2C1-CB43-ABA9-1DF9208B2425}"/>
              </a:ext>
            </a:extLst>
          </p:cNvPr>
          <p:cNvSpPr/>
          <p:nvPr/>
        </p:nvSpPr>
        <p:spPr>
          <a:xfrm>
            <a:off x="539109" y="1417638"/>
            <a:ext cx="409678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How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delete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item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from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hash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table?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50B0DC0C-B65E-8D4A-92C2-F633FC179225}"/>
              </a:ext>
            </a:extLst>
          </p:cNvPr>
          <p:cNvSpPr txBox="1"/>
          <p:nvPr/>
        </p:nvSpPr>
        <p:spPr>
          <a:xfrm>
            <a:off x="641417" y="381055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CFFD60-F973-D540-BAC5-69E18F597C8A}"/>
              </a:ext>
            </a:extLst>
          </p:cNvPr>
          <p:cNvCxnSpPr/>
          <p:nvPr/>
        </p:nvCxnSpPr>
        <p:spPr>
          <a:xfrm flipV="1">
            <a:off x="4218171" y="3166053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bject 23">
            <a:extLst>
              <a:ext uri="{FF2B5EF4-FFF2-40B4-BE49-F238E27FC236}">
                <a16:creationId xmlns:a16="http://schemas.microsoft.com/office/drawing/2014/main" id="{CD9EACCA-8498-C148-B27D-A61CC4DB8611}"/>
              </a:ext>
            </a:extLst>
          </p:cNvPr>
          <p:cNvSpPr txBox="1"/>
          <p:nvPr/>
        </p:nvSpPr>
        <p:spPr>
          <a:xfrm>
            <a:off x="641417" y="3499894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altLang="zh-CN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C1D523-174D-FF49-BB44-4300758BF292}"/>
              </a:ext>
            </a:extLst>
          </p:cNvPr>
          <p:cNvCxnSpPr/>
          <p:nvPr/>
        </p:nvCxnSpPr>
        <p:spPr>
          <a:xfrm flipV="1">
            <a:off x="3746229" y="3177525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13835F-3082-0840-9F26-CF4F06717C26}"/>
              </a:ext>
            </a:extLst>
          </p:cNvPr>
          <p:cNvSpPr/>
          <p:nvPr/>
        </p:nvSpPr>
        <p:spPr>
          <a:xfrm>
            <a:off x="3626315" y="3994704"/>
            <a:ext cx="1260296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75A08-F0A1-E449-8D84-9CEBD7983F43}"/>
              </a:ext>
            </a:extLst>
          </p:cNvPr>
          <p:cNvSpPr/>
          <p:nvPr/>
        </p:nvSpPr>
        <p:spPr>
          <a:xfrm>
            <a:off x="3918934" y="267357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FAC472-E95C-7347-84B1-4A32B60161CA}"/>
              </a:ext>
            </a:extLst>
          </p:cNvPr>
          <p:cNvCxnSpPr/>
          <p:nvPr/>
        </p:nvCxnSpPr>
        <p:spPr>
          <a:xfrm flipV="1">
            <a:off x="4695749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330C91-BA09-3743-AFB4-06EF8D0369E8}"/>
              </a:ext>
            </a:extLst>
          </p:cNvPr>
          <p:cNvSpPr txBox="1"/>
          <p:nvPr/>
        </p:nvSpPr>
        <p:spPr>
          <a:xfrm>
            <a:off x="4844836" y="381055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1A8DFD-4293-D745-B1FC-489D13B77938}"/>
              </a:ext>
            </a:extLst>
          </p:cNvPr>
          <p:cNvSpPr/>
          <p:nvPr/>
        </p:nvSpPr>
        <p:spPr>
          <a:xfrm>
            <a:off x="4491399" y="2566761"/>
            <a:ext cx="420380" cy="467243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1EC7A0-14C6-F74E-9185-396D75DB1EC6}"/>
              </a:ext>
            </a:extLst>
          </p:cNvPr>
          <p:cNvSpPr/>
          <p:nvPr/>
        </p:nvSpPr>
        <p:spPr>
          <a:xfrm>
            <a:off x="4886611" y="2675762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6AEBFB-ED7A-F745-9DE9-3D3D39025088}"/>
              </a:ext>
            </a:extLst>
          </p:cNvPr>
          <p:cNvSpPr/>
          <p:nvPr/>
        </p:nvSpPr>
        <p:spPr>
          <a:xfrm>
            <a:off x="5840428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E802A9-ECBB-5D48-A0CD-C215330BC272}"/>
              </a:ext>
            </a:extLst>
          </p:cNvPr>
          <p:cNvSpPr/>
          <p:nvPr/>
        </p:nvSpPr>
        <p:spPr>
          <a:xfrm>
            <a:off x="2972126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C561BD-2684-CA41-BF74-263785FE075C}"/>
              </a:ext>
            </a:extLst>
          </p:cNvPr>
          <p:cNvSpPr/>
          <p:nvPr/>
        </p:nvSpPr>
        <p:spPr>
          <a:xfrm>
            <a:off x="2501923" y="268444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BB3734-37A8-A345-B74F-CD9784CBCF8D}"/>
              </a:ext>
            </a:extLst>
          </p:cNvPr>
          <p:cNvSpPr/>
          <p:nvPr/>
        </p:nvSpPr>
        <p:spPr>
          <a:xfrm>
            <a:off x="457200" y="4335577"/>
            <a:ext cx="361507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Method</a:t>
            </a:r>
            <a:r>
              <a:rPr lang="zh-CN" altLang="en-US" sz="1200" b="1" dirty="0">
                <a:latin typeface="Arial"/>
                <a:cs typeface="Arial"/>
              </a:rPr>
              <a:t> </a:t>
            </a:r>
            <a:r>
              <a:rPr lang="en-US" altLang="zh-CN" sz="1200" b="1" dirty="0">
                <a:latin typeface="Arial"/>
                <a:cs typeface="Arial"/>
              </a:rPr>
              <a:t>1</a:t>
            </a:r>
            <a:r>
              <a:rPr lang="en-US" altLang="zh-CN" sz="1200" dirty="0">
                <a:latin typeface="Arial"/>
                <a:cs typeface="Arial"/>
              </a:rPr>
              <a:t>: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mark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the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as with a tombstone to indicate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“empty but deleted”.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Probing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is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continue</a:t>
            </a:r>
            <a:r>
              <a:rPr lang="en-US" altLang="zh-CN" sz="1200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when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encountering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An add operation can store data in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en-US" sz="12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39EB17-40E4-6B4D-9633-3F4072A633AC}"/>
              </a:ext>
            </a:extLst>
          </p:cNvPr>
          <p:cNvSpPr/>
          <p:nvPr/>
        </p:nvSpPr>
        <p:spPr>
          <a:xfrm>
            <a:off x="457201" y="5162212"/>
            <a:ext cx="3615076" cy="83099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able pollution issue</a:t>
            </a:r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lang="zh-CN" altLang="en-US" sz="12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These tombstones may bridge together otherwise unrelated data (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Arial"/>
                <a:cs typeface="Arial"/>
              </a:rPr>
              <a:t>hashcodes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In the worst case,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37751-6797-FF46-94C3-70507F735EB8}"/>
              </a:ext>
            </a:extLst>
          </p:cNvPr>
          <p:cNvSpPr/>
          <p:nvPr/>
        </p:nvSpPr>
        <p:spPr>
          <a:xfrm>
            <a:off x="457200" y="6082073"/>
            <a:ext cx="3615077" cy="46166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 only solution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repopulate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key-value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pairs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new table, and discard the old one.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E08A7E-8CA8-F046-BCE9-15D2A7F148DB}"/>
              </a:ext>
            </a:extLst>
          </p:cNvPr>
          <p:cNvSpPr/>
          <p:nvPr/>
        </p:nvSpPr>
        <p:spPr>
          <a:xfrm>
            <a:off x="4407706" y="4427017"/>
            <a:ext cx="444165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and remove the desired element (M at slot 5)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the next slot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(6)</a:t>
            </a:r>
            <a:endParaRPr lang="en-US" sz="1200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slot is empty, quit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slot is full, delete the element (X) in that 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(6)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re-add it to the hash table using the normal means (in slot 5). </a:t>
            </a:r>
            <a:r>
              <a:rPr lang="en-US" sz="120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must be removed before re-adding, as it is likely that the item is added back into its original </a:t>
            </a:r>
            <a:r>
              <a:rPr lang="en-US" sz="120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slot.)</a:t>
            </a:r>
            <a:endParaRPr lang="en-US" sz="1200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at step 2.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41EF2D-C234-5949-B849-9C8214216775}"/>
              </a:ext>
            </a:extLst>
          </p:cNvPr>
          <p:cNvSpPr/>
          <p:nvPr/>
        </p:nvSpPr>
        <p:spPr>
          <a:xfrm>
            <a:off x="4044771" y="2621696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E892EB-AE36-1249-961D-D032283E593B}"/>
              </a:ext>
            </a:extLst>
          </p:cNvPr>
          <p:cNvCxnSpPr/>
          <p:nvPr/>
        </p:nvCxnSpPr>
        <p:spPr>
          <a:xfrm flipV="1">
            <a:off x="5169892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39D4894-BF7A-3148-A152-418E0A5301DD}"/>
              </a:ext>
            </a:extLst>
          </p:cNvPr>
          <p:cNvSpPr/>
          <p:nvPr/>
        </p:nvSpPr>
        <p:spPr>
          <a:xfrm>
            <a:off x="4416892" y="6243820"/>
            <a:ext cx="4042871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This technique keeps your table tidy at the expense of slightly slower deletions.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9894439-50ED-8197-5A55-2C1821268D1B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1" grpId="1"/>
      <p:bldP spid="22" grpId="0"/>
      <p:bldP spid="22" grpId="1"/>
      <p:bldP spid="23" grpId="0"/>
      <p:bldP spid="24" grpId="0"/>
      <p:bldP spid="25" grpId="0"/>
      <p:bldP spid="26" grpId="0"/>
      <p:bldP spid="27" grpId="0"/>
      <p:bldP spid="28" grpId="0" animBg="1"/>
      <p:bldP spid="32" grpId="0" animBg="1"/>
      <p:bldP spid="34" grpId="0" animBg="1"/>
      <p:bldP spid="36" grpId="0" animBg="1"/>
      <p:bldP spid="36" grpId="1" animBg="1"/>
      <p:bldP spid="37" grpId="0"/>
      <p:bldP spid="37" grpId="1"/>
      <p:bldP spid="39" grpId="0"/>
      <p:bldP spid="39" grpId="1"/>
      <p:bldP spid="40" grpId="0" animBg="1"/>
      <p:bldP spid="40" grpId="1" animBg="1"/>
      <p:bldP spid="40" grpId="2" animBg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 animBg="1"/>
      <p:bldP spid="50" grpId="0" animBg="1"/>
      <p:bldP spid="51" grpId="0" animBg="1"/>
      <p:bldP spid="52" grpId="0" animBg="1"/>
      <p:bldP spid="53" grpId="0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80FC-6B78-3C40-62CC-D5F9A76B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485"/>
            <a:ext cx="8229600" cy="1033053"/>
          </a:xfrm>
        </p:spPr>
        <p:txBody>
          <a:bodyPr/>
          <a:lstStyle/>
          <a:p>
            <a:r>
              <a:rPr lang="en-US" altLang="zh-CN" dirty="0"/>
              <a:t>Separate Chaining vs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216-83C8-E384-618D-CBF074B2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774838"/>
            <a:ext cx="8886093" cy="6223837"/>
          </a:xfrm>
        </p:spPr>
        <p:txBody>
          <a:bodyPr>
            <a:normAutofit/>
          </a:bodyPr>
          <a:lstStyle/>
          <a:p>
            <a:r>
              <a:rPr lang="en-GB" sz="1400" dirty="0"/>
              <a:t>Separate Chaining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Simplicity of Deletion: Deleting an element involves simply removing it from the linked list, without affecting other elements.</a:t>
            </a:r>
          </a:p>
          <a:p>
            <a:r>
              <a:rPr lang="en-GB" sz="1400" dirty="0"/>
              <a:t>2. Less Sensitive to Hash Function Quality and Load Factor: Poor hash functions cause fewer performance issues compared to linear probing, as clustering is not a concern.</a:t>
            </a:r>
          </a:p>
          <a:p>
            <a:r>
              <a:rPr lang="en-GB" sz="1400" dirty="0"/>
              <a:t>Cons:</a:t>
            </a:r>
          </a:p>
          <a:p>
            <a:r>
              <a:rPr lang="en-GB" sz="1400" dirty="0"/>
              <a:t>1. Cache Performance: Poorer cache locality compared to linear probing because linked list nodes often occupy non-contiguous memory locations.</a:t>
            </a:r>
          </a:p>
          <a:p>
            <a:r>
              <a:rPr lang="en-GB" sz="1400" dirty="0"/>
              <a:t>2. Memory Overhead: Requires additional memory for pointers in linked lists, which can be significant if many collisions occur.</a:t>
            </a:r>
          </a:p>
          <a:p>
            <a:r>
              <a:rPr lang="en-GB" sz="1400" dirty="0"/>
              <a:t>Linear probing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Cache Efficiency: Traverses the hash table array linearly, leading to better cache performance due to spatial locality, since an array occupies contiguous memory locations.</a:t>
            </a:r>
          </a:p>
          <a:p>
            <a:r>
              <a:rPr lang="en-GB" sz="1400" dirty="0"/>
              <a:t>2. Memory Efficiency: Does not require extra memory for pointers or external structures; all data resides within the array itself.</a:t>
            </a:r>
          </a:p>
          <a:p>
            <a:r>
              <a:rPr lang="en-GB" sz="1400" dirty="0"/>
              <a:t>Cons</a:t>
            </a:r>
          </a:p>
          <a:p>
            <a:r>
              <a:rPr lang="en-GB" sz="1400" dirty="0"/>
              <a:t>1. Deletion Complexity: Deletion requires marking slots as "tombstones" or rehashing, which complicates management and may degrade performance over time.</a:t>
            </a:r>
          </a:p>
          <a:p>
            <a:r>
              <a:rPr lang="en-GB" sz="1400"/>
              <a:t>2. </a:t>
            </a:r>
            <a:r>
              <a:rPr lang="en-GB" sz="1400" dirty="0"/>
              <a:t>Clustering Issues: Suffers from primary clustering, where groups of occupied slots grow, increasing probe lengths and degrading performance.  Performance worsens significantly as the load factor approaches 1.</a:t>
            </a:r>
          </a:p>
          <a:p>
            <a:r>
              <a:rPr lang="en-GB" sz="1400" dirty="0"/>
              <a:t>3. Load Factor Sensitivity: Performance is highly sensitive to load factor; tables must be resized when the load factor exceeds a certain threshold (commonly 0.7).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3A194A-7CAF-610C-DF92-EC373EAB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453" y="15148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E" alt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E" alt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EC2A79-FD2D-85EB-1212-AB98D79C2BC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5E5-F813-9252-93E5-E9373B7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of Techniques for Handling Hash Collisions</a:t>
            </a:r>
            <a:endParaRPr lang="en-S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3694D5-8C22-8BA8-6E96-A4253806D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06867"/>
              </p:ext>
            </p:extLst>
          </p:nvPr>
        </p:nvGraphicFramePr>
        <p:xfrm>
          <a:off x="1348152" y="1547830"/>
          <a:ext cx="6447696" cy="4592449"/>
        </p:xfrm>
        <a:graphic>
          <a:graphicData uri="http://schemas.openxmlformats.org/drawingml/2006/table">
            <a:tbl>
              <a:tblPr/>
              <a:tblGrid>
                <a:gridCol w="1611924">
                  <a:extLst>
                    <a:ext uri="{9D8B030D-6E8A-4147-A177-3AD203B41FA5}">
                      <a16:colId xmlns:a16="http://schemas.microsoft.com/office/drawing/2014/main" val="1099463762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185174185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429090630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3111565045"/>
                    </a:ext>
                  </a:extLst>
                </a:gridCol>
              </a:tblGrid>
              <a:tr h="633635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1">
                          <a:effectLst/>
                        </a:rPr>
                        <a:t>Method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Key Distribution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Clustering Risk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Space Efficiency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7681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Separate Chaining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Keys stored in linked lists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None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Lower (uses pointers)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24947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Linear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Sequential placement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 (primary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65345"/>
                  </a:ext>
                </a:extLst>
              </a:tr>
              <a:tr h="1176750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Quadratic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keys quadratically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Reduced (secondary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26215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 dirty="0">
                          <a:effectLst/>
                        </a:rPr>
                        <a:t>Double Hashing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using a step size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Minimal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dirty="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46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44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24BB-E725-D6FD-3C37-0A796341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Tutorial Videos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8033-2BB2-A083-CE83-0FE5ECEA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417638"/>
            <a:ext cx="8524566" cy="470852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Introduction to Hash Maps, Tech With Nikola</a:t>
            </a:r>
          </a:p>
          <a:p>
            <a:pPr lvl="1"/>
            <a:r>
              <a:rPr lang="en-GB">
                <a:hlinkClick r:id="rId3"/>
              </a:rPr>
              <a:t>https://www.youtube.com/watch?v=t-vM3LJDfug&amp;list=PL60uk12YwbCYekcB_pvsT3EVdS-tJcQju&amp;index=4</a:t>
            </a:r>
            <a:r>
              <a:rPr lang="en-GB"/>
              <a:t> </a:t>
            </a:r>
            <a:endParaRPr lang="en-GB" dirty="0"/>
          </a:p>
          <a:p>
            <a:r>
              <a:rPr lang="en-GB" dirty="0"/>
              <a:t>Hash tables in 4 minutes</a:t>
            </a:r>
          </a:p>
          <a:p>
            <a:pPr lvl="1"/>
            <a:r>
              <a:rPr lang="en-GB" dirty="0">
                <a:hlinkClick r:id="rId4"/>
              </a:rPr>
              <a:t>https://www.youtube.com/watch?v=knV86FlSXJ8</a:t>
            </a:r>
            <a:r>
              <a:rPr lang="en-GB" dirty="0"/>
              <a:t> </a:t>
            </a:r>
          </a:p>
          <a:p>
            <a:r>
              <a:rPr lang="en-GB" dirty="0"/>
              <a:t>Hashing | Set 1 (Introduction)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https://www.youtube.com/watch?v=wWgIAphfn2U</a:t>
            </a:r>
            <a:r>
              <a:rPr lang="en-GB" dirty="0"/>
              <a:t> </a:t>
            </a:r>
          </a:p>
          <a:p>
            <a:r>
              <a:rPr lang="en-GB" dirty="0"/>
              <a:t>Hashing | Set 2 (Separate Chaining)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https://www.youtube.com/watch?v=_xA8UvfOGgU</a:t>
            </a:r>
            <a:r>
              <a:rPr lang="en-GB" dirty="0"/>
              <a:t> </a:t>
            </a:r>
          </a:p>
          <a:p>
            <a:r>
              <a:rPr lang="en-GB" sz="2400" dirty="0"/>
              <a:t>Hashing | Set 3 (Open Addressing) | </a:t>
            </a:r>
            <a:r>
              <a:rPr lang="en-GB" sz="2400" dirty="0" err="1"/>
              <a:t>GeeksforGeeks</a:t>
            </a:r>
            <a:endParaRPr lang="en-GB" sz="2400" dirty="0"/>
          </a:p>
          <a:p>
            <a:pPr lvl="1"/>
            <a:r>
              <a:rPr lang="en-GB" dirty="0">
                <a:hlinkClick r:id="rId7"/>
              </a:rPr>
              <a:t>https://www.youtube.com/watch?v=Dk57JonwKNk</a:t>
            </a:r>
            <a:endParaRPr lang="en-GB" dirty="0"/>
          </a:p>
          <a:p>
            <a:r>
              <a:rPr lang="en-GB" sz="2400" dirty="0"/>
              <a:t>Hashing Animations | Data Structure | Visual How</a:t>
            </a:r>
          </a:p>
          <a:p>
            <a:pPr lvl="1"/>
            <a:r>
              <a:rPr lang="en-GB" dirty="0">
                <a:hlinkClick r:id="rId8"/>
              </a:rPr>
              <a:t>https://www.youtube.com/watch?v=VeYKEMY2F9k</a:t>
            </a:r>
            <a:r>
              <a:rPr lang="en-GB" dirty="0"/>
              <a:t> </a:t>
            </a:r>
          </a:p>
          <a:p>
            <a:r>
              <a:rPr lang="en-GB" sz="2400" dirty="0"/>
              <a:t>Linear Probing in Hashing Animations </a:t>
            </a:r>
            <a:r>
              <a:rPr lang="en-GB" dirty="0"/>
              <a:t>| Data Structure | Visual How</a:t>
            </a:r>
            <a:endParaRPr lang="en-GB" sz="2400" dirty="0"/>
          </a:p>
          <a:p>
            <a:pPr lvl="1"/>
            <a:r>
              <a:rPr lang="en-GB" dirty="0">
                <a:hlinkClick r:id="rId9"/>
              </a:rPr>
              <a:t>https://www.youtube.com/watch?v=98Y0UDZ9vvs</a:t>
            </a:r>
            <a:endParaRPr lang="en-GB" dirty="0"/>
          </a:p>
          <a:p>
            <a:r>
              <a:rPr lang="en-GB" dirty="0"/>
              <a:t>Quadratic Probing Hashing Animations | Data Structure | Visual How</a:t>
            </a:r>
          </a:p>
          <a:p>
            <a:pPr lvl="1"/>
            <a:r>
              <a:rPr lang="en-GB" dirty="0">
                <a:hlinkClick r:id="rId10"/>
              </a:rPr>
              <a:t>https://www.youtube.com/watch?v=0CFJAkpnhBg</a:t>
            </a:r>
            <a:r>
              <a:rPr lang="en-GB" dirty="0"/>
              <a:t> </a:t>
            </a:r>
          </a:p>
          <a:p>
            <a:r>
              <a:rPr lang="en-GB" dirty="0"/>
              <a:t>Separate Chaining in Hashing Animations | Data Structure | Visual How</a:t>
            </a:r>
          </a:p>
          <a:p>
            <a:pPr lvl="1"/>
            <a:r>
              <a:rPr lang="en-GB" dirty="0">
                <a:hlinkClick r:id="rId11"/>
              </a:rPr>
              <a:t>https://www.youtube.com/watch?v=LRtKQdsJC3o</a:t>
            </a:r>
            <a:r>
              <a:rPr lang="en-GB" dirty="0"/>
              <a:t> 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683C43-7DFC-C0AD-2396-AEC88A7E1AE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75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BDCE-6320-A1E9-B2DB-A2AC00C2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Full-Length Lectures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2E4C-8F92-869F-C9E2-C53594CA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[CSE 373 WI24] Lecture 08: Hash Collision Resolutions</a:t>
            </a:r>
          </a:p>
          <a:p>
            <a:pPr lvl="1"/>
            <a:r>
              <a:rPr lang="en-GB">
                <a:hlinkClick r:id="rId2"/>
              </a:rPr>
              <a:t>https://www.youtube.com/watch?v=yuyTVhOL8B8&amp;list=PLEcoVsAaONjd5n69K84sSmAuvTrTQT_Nl&amp;index=7</a:t>
            </a:r>
            <a:r>
              <a:rPr lang="en-GB"/>
              <a:t> 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141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F8F49-597F-6C45-B56F-B5EE02EA3762}"/>
              </a:ext>
            </a:extLst>
          </p:cNvPr>
          <p:cNvSpPr/>
          <p:nvPr/>
        </p:nvSpPr>
        <p:spPr>
          <a:xfrm>
            <a:off x="88811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2F476-C67F-334E-A584-3D45DCB60774}"/>
              </a:ext>
            </a:extLst>
          </p:cNvPr>
          <p:cNvSpPr/>
          <p:nvPr/>
        </p:nvSpPr>
        <p:spPr>
          <a:xfrm>
            <a:off x="154357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8850A-0721-D74A-A536-B99447F1718C}"/>
              </a:ext>
            </a:extLst>
          </p:cNvPr>
          <p:cNvSpPr/>
          <p:nvPr/>
        </p:nvSpPr>
        <p:spPr>
          <a:xfrm>
            <a:off x="219904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FA7CC-6924-C243-AC0F-47DB8FCD854F}"/>
              </a:ext>
            </a:extLst>
          </p:cNvPr>
          <p:cNvSpPr/>
          <p:nvPr/>
        </p:nvSpPr>
        <p:spPr>
          <a:xfrm>
            <a:off x="285450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61BB9-C53A-CB4B-A8DF-42BD2CF606D9}"/>
              </a:ext>
            </a:extLst>
          </p:cNvPr>
          <p:cNvSpPr/>
          <p:nvPr/>
        </p:nvSpPr>
        <p:spPr>
          <a:xfrm>
            <a:off x="350997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AD550-1F3A-B842-AC9B-B6E420659164}"/>
              </a:ext>
            </a:extLst>
          </p:cNvPr>
          <p:cNvSpPr/>
          <p:nvPr/>
        </p:nvSpPr>
        <p:spPr>
          <a:xfrm>
            <a:off x="416544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B8D3F4-8DFC-D942-85E7-C51ED148072E}"/>
              </a:ext>
            </a:extLst>
          </p:cNvPr>
          <p:cNvSpPr/>
          <p:nvPr/>
        </p:nvSpPr>
        <p:spPr>
          <a:xfrm>
            <a:off x="482090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8BAD5-DDC3-BD47-8001-7293BF21EDE7}"/>
              </a:ext>
            </a:extLst>
          </p:cNvPr>
          <p:cNvSpPr/>
          <p:nvPr/>
        </p:nvSpPr>
        <p:spPr>
          <a:xfrm>
            <a:off x="547637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DC999-557C-594D-B0C9-78CC09582340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1DF5B-9E61-7548-BE39-0983E2665378}"/>
              </a:ext>
            </a:extLst>
          </p:cNvPr>
          <p:cNvSpPr/>
          <p:nvPr/>
        </p:nvSpPr>
        <p:spPr>
          <a:xfrm>
            <a:off x="678730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56A6E-D1B0-7340-AB48-A317ECE327CC}"/>
              </a:ext>
            </a:extLst>
          </p:cNvPr>
          <p:cNvSpPr/>
          <p:nvPr/>
        </p:nvSpPr>
        <p:spPr>
          <a:xfrm>
            <a:off x="744277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4309C-AB53-6B4C-B8D2-6015AECAAB77}"/>
              </a:ext>
            </a:extLst>
          </p:cNvPr>
          <p:cNvSpPr txBox="1"/>
          <p:nvPr/>
        </p:nvSpPr>
        <p:spPr>
          <a:xfrm>
            <a:off x="105939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67814-AE95-174B-A889-6FE54D29F671}"/>
              </a:ext>
            </a:extLst>
          </p:cNvPr>
          <p:cNvSpPr txBox="1"/>
          <p:nvPr/>
        </p:nvSpPr>
        <p:spPr>
          <a:xfrm>
            <a:off x="7555327" y="3917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446B6-B892-AD46-87C2-ECCAA3BCD650}"/>
              </a:ext>
            </a:extLst>
          </p:cNvPr>
          <p:cNvSpPr txBox="1"/>
          <p:nvPr/>
        </p:nvSpPr>
        <p:spPr>
          <a:xfrm>
            <a:off x="695858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80B2F-747C-9846-A2EE-96BAD7C4BD92}"/>
              </a:ext>
            </a:extLst>
          </p:cNvPr>
          <p:cNvSpPr txBox="1"/>
          <p:nvPr/>
        </p:nvSpPr>
        <p:spPr>
          <a:xfrm>
            <a:off x="171485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9034D-4A00-9740-9B7C-E9D6E725346C}"/>
              </a:ext>
            </a:extLst>
          </p:cNvPr>
          <p:cNvSpPr txBox="1"/>
          <p:nvPr/>
        </p:nvSpPr>
        <p:spPr>
          <a:xfrm>
            <a:off x="237032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61857-A77B-F34E-BC63-76D3B41ECD64}"/>
              </a:ext>
            </a:extLst>
          </p:cNvPr>
          <p:cNvSpPr txBox="1"/>
          <p:nvPr/>
        </p:nvSpPr>
        <p:spPr>
          <a:xfrm>
            <a:off x="302578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F58DE-29D6-9A4D-BB7D-AD0B0F15A538}"/>
              </a:ext>
            </a:extLst>
          </p:cNvPr>
          <p:cNvSpPr txBox="1"/>
          <p:nvPr/>
        </p:nvSpPr>
        <p:spPr>
          <a:xfrm>
            <a:off x="368125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4073D-C733-AE4B-AE96-53D7382C6815}"/>
              </a:ext>
            </a:extLst>
          </p:cNvPr>
          <p:cNvSpPr txBox="1"/>
          <p:nvPr/>
        </p:nvSpPr>
        <p:spPr>
          <a:xfrm>
            <a:off x="433672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F2741-9EA9-5C4F-B366-0C337CF42EC6}"/>
              </a:ext>
            </a:extLst>
          </p:cNvPr>
          <p:cNvSpPr txBox="1"/>
          <p:nvPr/>
        </p:nvSpPr>
        <p:spPr>
          <a:xfrm>
            <a:off x="499218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CABC5-D790-5945-81CC-55BBFF3AC072}"/>
              </a:ext>
            </a:extLst>
          </p:cNvPr>
          <p:cNvSpPr txBox="1"/>
          <p:nvPr/>
        </p:nvSpPr>
        <p:spPr>
          <a:xfrm>
            <a:off x="564765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C336F-FF82-0D4A-926C-53F00B8C60CE}"/>
              </a:ext>
            </a:extLst>
          </p:cNvPr>
          <p:cNvSpPr txBox="1"/>
          <p:nvPr/>
        </p:nvSpPr>
        <p:spPr>
          <a:xfrm>
            <a:off x="630311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DC309D-EDDF-F74C-9083-0A1112CCB0C9}"/>
              </a:ext>
            </a:extLst>
          </p:cNvPr>
          <p:cNvSpPr/>
          <p:nvPr/>
        </p:nvSpPr>
        <p:spPr>
          <a:xfrm>
            <a:off x="888110" y="1121008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041200-0E8B-414B-B704-B6DDC09656D9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503BB-A520-F54F-A29A-E05B5A4341F0}"/>
              </a:ext>
            </a:extLst>
          </p:cNvPr>
          <p:cNvSpPr/>
          <p:nvPr/>
        </p:nvSpPr>
        <p:spPr>
          <a:xfrm>
            <a:off x="888110" y="1696325"/>
            <a:ext cx="32773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1: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brute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force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D53D21-835C-2E40-9ED9-8F98EF5B7858}"/>
              </a:ext>
            </a:extLst>
          </p:cNvPr>
          <p:cNvSpPr/>
          <p:nvPr/>
        </p:nvSpPr>
        <p:spPr>
          <a:xfrm>
            <a:off x="4264595" y="1696325"/>
            <a:ext cx="2693989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Take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long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big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array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944FAE-C35A-2A4D-81E9-2CA4D7FEA9AA}"/>
              </a:ext>
            </a:extLst>
          </p:cNvPr>
          <p:cNvSpPr/>
          <p:nvPr/>
        </p:nvSpPr>
        <p:spPr>
          <a:xfrm>
            <a:off x="888110" y="2240864"/>
            <a:ext cx="4287897" cy="33855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F9C648-2886-6349-8D2C-049A6806EC24}"/>
              </a:ext>
            </a:extLst>
          </p:cNvPr>
          <p:cNvSpPr txBox="1"/>
          <p:nvPr/>
        </p:nvSpPr>
        <p:spPr>
          <a:xfrm>
            <a:off x="888110" y="277481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8C72A-5056-174C-9F60-99C9BA41BECF}"/>
              </a:ext>
            </a:extLst>
          </p:cNvPr>
          <p:cNvSpPr txBox="1"/>
          <p:nvPr/>
        </p:nvSpPr>
        <p:spPr>
          <a:xfrm>
            <a:off x="2184060" y="2774813"/>
            <a:ext cx="1893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ACBDE-EFFE-9040-B171-BD5C11A18A07}"/>
              </a:ext>
            </a:extLst>
          </p:cNvPr>
          <p:cNvSpPr/>
          <p:nvPr/>
        </p:nvSpPr>
        <p:spPr>
          <a:xfrm>
            <a:off x="888111" y="4276878"/>
            <a:ext cx="106032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Very fast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B629C-EF8E-C946-9061-08916F3B5287}"/>
              </a:ext>
            </a:extLst>
          </p:cNvPr>
          <p:cNvSpPr/>
          <p:nvPr/>
        </p:nvSpPr>
        <p:spPr>
          <a:xfrm>
            <a:off x="2245167" y="4276878"/>
            <a:ext cx="5447538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you know where in memory the array starts, you can easily determine the address of any element using the index.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Accessing an address is an O(1) operation, and independent of array size.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244927-E59D-4A4B-8090-2157D8809F4B}"/>
              </a:ext>
            </a:extLst>
          </p:cNvPr>
          <p:cNvSpPr/>
          <p:nvPr/>
        </p:nvSpPr>
        <p:spPr>
          <a:xfrm>
            <a:off x="888111" y="5044776"/>
            <a:ext cx="4287897" cy="58477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you know which elements of the array contains the value you are looking for?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58ED1-7E63-CD48-9981-EFF59F687E24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152DE-A797-6248-A4F7-443BA029C9FA}"/>
              </a:ext>
            </a:extLst>
          </p:cNvPr>
          <p:cNvSpPr txBox="1"/>
          <p:nvPr/>
        </p:nvSpPr>
        <p:spPr>
          <a:xfrm>
            <a:off x="1776235" y="26824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ECD63B-BAF7-6E4F-9E56-29B01C275115}"/>
              </a:ext>
            </a:extLst>
          </p:cNvPr>
          <p:cNvSpPr/>
          <p:nvPr/>
        </p:nvSpPr>
        <p:spPr>
          <a:xfrm>
            <a:off x="887025" y="5648955"/>
            <a:ext cx="20710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2: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hash table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415076-AB54-9043-9BB7-7D9D2875F18E}"/>
              </a:ext>
            </a:extLst>
          </p:cNvPr>
          <p:cNvSpPr txBox="1"/>
          <p:nvPr/>
        </p:nvSpPr>
        <p:spPr>
          <a:xfrm>
            <a:off x="824120" y="6023678"/>
            <a:ext cx="4304855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dirty="0"/>
              <a:t>Each index number can be calculated using the value itself. So the index number is in some way related to the data</a:t>
            </a:r>
          </a:p>
        </p:txBody>
      </p:sp>
    </p:spTree>
    <p:extLst>
      <p:ext uri="{BB962C8B-B14F-4D97-AF65-F5344CB8AC3E}">
        <p14:creationId xmlns:p14="http://schemas.microsoft.com/office/powerpoint/2010/main" val="15748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41302 -0.34121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-170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17916 -0.0965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7" grpId="1" animBg="1"/>
      <p:bldP spid="28" grpId="0" animBg="1"/>
      <p:bldP spid="30" grpId="0" animBg="1"/>
      <p:bldP spid="31" grpId="0" animBg="1"/>
      <p:bldP spid="32" grpId="0"/>
      <p:bldP spid="33" grpId="0"/>
      <p:bldP spid="35" grpId="0" animBg="1"/>
      <p:bldP spid="37" grpId="0" animBg="1"/>
      <p:bldP spid="39" grpId="0" animBg="1"/>
      <p:bldP spid="34" grpId="0" animBg="1"/>
      <p:bldP spid="34" grpId="1" animBg="1"/>
      <p:bldP spid="40" grpId="0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</a:t>
            </a:r>
            <a:endParaRPr lang="en-US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D7828534-3DB4-0B41-A782-CEAD52A684E8}"/>
              </a:ext>
            </a:extLst>
          </p:cNvPr>
          <p:cNvSpPr txBox="1"/>
          <p:nvPr/>
        </p:nvSpPr>
        <p:spPr>
          <a:xfrm>
            <a:off x="772573" y="1225043"/>
            <a:ext cx="60595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/>
              <a:t>Save items in a </a:t>
            </a:r>
            <a:r>
              <a:rPr sz="1600" dirty="0">
                <a:solidFill>
                  <a:srgbClr val="1B8E1D"/>
                </a:solidFill>
              </a:rPr>
              <a:t>key-indexed table </a:t>
            </a:r>
            <a:r>
              <a:rPr sz="1600" dirty="0"/>
              <a:t>(index is a function of the key).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0E533E09-BD57-0749-BFAA-0F87BB533101}"/>
              </a:ext>
            </a:extLst>
          </p:cNvPr>
          <p:cNvSpPr txBox="1"/>
          <p:nvPr/>
        </p:nvSpPr>
        <p:spPr>
          <a:xfrm>
            <a:off x="772573" y="1686772"/>
            <a:ext cx="59727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>
                <a:solidFill>
                  <a:srgbClr val="FFFF00"/>
                </a:solidFill>
              </a:rPr>
              <a:t>Hash function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the m</a:t>
            </a:r>
            <a:r>
              <a:rPr sz="1600" dirty="0">
                <a:solidFill>
                  <a:schemeClr val="bg1"/>
                </a:solidFill>
              </a:rPr>
              <a:t>ethod for computing array index from key.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1744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13382" y="64338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1663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7291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2837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8384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3930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29477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5024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0570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6117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7" name="object 18">
            <a:extLst>
              <a:ext uri="{FF2B5EF4-FFF2-40B4-BE49-F238E27FC236}">
                <a16:creationId xmlns:a16="http://schemas.microsoft.com/office/drawing/2014/main" id="{5E5F8A04-D8AF-EF44-8641-03EB6EF53F54}"/>
              </a:ext>
            </a:extLst>
          </p:cNvPr>
          <p:cNvSpPr/>
          <p:nvPr/>
        </p:nvSpPr>
        <p:spPr>
          <a:xfrm>
            <a:off x="7286593" y="1587994"/>
            <a:ext cx="1590634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19">
            <a:extLst>
              <a:ext uri="{FF2B5EF4-FFF2-40B4-BE49-F238E27FC236}">
                <a16:creationId xmlns:a16="http://schemas.microsoft.com/office/drawing/2014/main" id="{3C71C817-AC6C-6543-A0AC-59785C97F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43741"/>
              </p:ext>
            </p:extLst>
          </p:nvPr>
        </p:nvGraphicFramePr>
        <p:xfrm>
          <a:off x="7344809" y="1653005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0C965-204C-504F-A4A2-16840A7F03DF}"/>
              </a:ext>
            </a:extLst>
          </p:cNvPr>
          <p:cNvSpPr/>
          <p:nvPr/>
        </p:nvSpPr>
        <p:spPr>
          <a:xfrm>
            <a:off x="772573" y="2110868"/>
            <a:ext cx="6257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repopulate the array to be a hash table with following hash function: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772572" y="2483222"/>
            <a:ext cx="58450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(sum Unicode of each character) mod array size (11)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73B0F-1ACE-BB4C-B2B7-FF28CD171F9A}"/>
              </a:ext>
            </a:extLst>
          </p:cNvPr>
          <p:cNvSpPr txBox="1"/>
          <p:nvPr/>
        </p:nvSpPr>
        <p:spPr>
          <a:xfrm>
            <a:off x="843251" y="286192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953DA1-77AD-314A-8C53-1086ADA01A88}"/>
              </a:ext>
            </a:extLst>
          </p:cNvPr>
          <p:cNvSpPr txBox="1"/>
          <p:nvPr/>
        </p:nvSpPr>
        <p:spPr>
          <a:xfrm>
            <a:off x="1899370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862C6A-4160-B94D-ACB0-554ABEE9B72A}"/>
              </a:ext>
            </a:extLst>
          </p:cNvPr>
          <p:cNvSpPr txBox="1"/>
          <p:nvPr/>
        </p:nvSpPr>
        <p:spPr>
          <a:xfrm>
            <a:off x="3139834" y="286192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78CD12-BFF3-FC4F-A2FD-C1A47A12402A}"/>
              </a:ext>
            </a:extLst>
          </p:cNvPr>
          <p:cNvSpPr txBox="1"/>
          <p:nvPr/>
        </p:nvSpPr>
        <p:spPr>
          <a:xfrm>
            <a:off x="4367474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EF645C-FA22-814C-832E-4B9F01C9A2FF}"/>
              </a:ext>
            </a:extLst>
          </p:cNvPr>
          <p:cNvSpPr txBox="1"/>
          <p:nvPr/>
        </p:nvSpPr>
        <p:spPr>
          <a:xfrm>
            <a:off x="5550230" y="286192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7F69C-7F15-C246-9CF9-CD854140E42D}"/>
              </a:ext>
            </a:extLst>
          </p:cNvPr>
          <p:cNvSpPr txBox="1"/>
          <p:nvPr/>
        </p:nvSpPr>
        <p:spPr>
          <a:xfrm>
            <a:off x="6617572" y="28619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446618-ACCA-FB43-81C8-9FD80226C157}"/>
              </a:ext>
            </a:extLst>
          </p:cNvPr>
          <p:cNvSpPr txBox="1"/>
          <p:nvPr/>
        </p:nvSpPr>
        <p:spPr>
          <a:xfrm>
            <a:off x="843251" y="3625704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80D222-DE70-4A49-B117-7BC11623524F}"/>
              </a:ext>
            </a:extLst>
          </p:cNvPr>
          <p:cNvSpPr txBox="1"/>
          <p:nvPr/>
        </p:nvSpPr>
        <p:spPr>
          <a:xfrm>
            <a:off x="1899370" y="362570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	90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11CD1E-DA25-EA4F-AA53-513FDCB178D5}"/>
              </a:ext>
            </a:extLst>
          </p:cNvPr>
          <p:cNvSpPr txBox="1"/>
          <p:nvPr/>
        </p:nvSpPr>
        <p:spPr>
          <a:xfrm>
            <a:off x="3139834" y="362570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CE5999-8845-4143-8FBC-D87B148A6C08}"/>
              </a:ext>
            </a:extLst>
          </p:cNvPr>
          <p:cNvSpPr txBox="1"/>
          <p:nvPr/>
        </p:nvSpPr>
        <p:spPr>
          <a:xfrm>
            <a:off x="4367474" y="362570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A21E14-9B4A-1446-9717-08396A652ECB}"/>
              </a:ext>
            </a:extLst>
          </p:cNvPr>
          <p:cNvSpPr txBox="1"/>
          <p:nvPr/>
        </p:nvSpPr>
        <p:spPr>
          <a:xfrm>
            <a:off x="5550230" y="36257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3C8EC0-9BDE-B84E-A32D-3793AF699BD6}"/>
              </a:ext>
            </a:extLst>
          </p:cNvPr>
          <p:cNvSpPr txBox="1"/>
          <p:nvPr/>
        </p:nvSpPr>
        <p:spPr>
          <a:xfrm>
            <a:off x="6617572" y="36257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D50CAA-F825-2141-9D0F-2EB625D5073E}"/>
              </a:ext>
            </a:extLst>
          </p:cNvPr>
          <p:cNvSpPr txBox="1"/>
          <p:nvPr/>
        </p:nvSpPr>
        <p:spPr>
          <a:xfrm>
            <a:off x="843251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07D71-775C-134E-9E9E-5A9A173974D2}"/>
              </a:ext>
            </a:extLst>
          </p:cNvPr>
          <p:cNvSpPr txBox="1"/>
          <p:nvPr/>
        </p:nvSpPr>
        <p:spPr>
          <a:xfrm>
            <a:off x="1899370" y="438948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8AFD2E-4A9B-1042-83E4-21718F070E4B}"/>
              </a:ext>
            </a:extLst>
          </p:cNvPr>
          <p:cNvSpPr txBox="1"/>
          <p:nvPr/>
        </p:nvSpPr>
        <p:spPr>
          <a:xfrm>
            <a:off x="3139834" y="438948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FFC522-C53A-3E42-ADA1-9DE0B6E23E33}"/>
              </a:ext>
            </a:extLst>
          </p:cNvPr>
          <p:cNvSpPr txBox="1"/>
          <p:nvPr/>
        </p:nvSpPr>
        <p:spPr>
          <a:xfrm>
            <a:off x="4367474" y="4389486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C70BCD-C6B3-A340-A54B-923F94E22C33}"/>
              </a:ext>
            </a:extLst>
          </p:cNvPr>
          <p:cNvSpPr txBox="1"/>
          <p:nvPr/>
        </p:nvSpPr>
        <p:spPr>
          <a:xfrm>
            <a:off x="5550230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C522F5-E497-2F4A-BFD9-AD89F3570933}"/>
              </a:ext>
            </a:extLst>
          </p:cNvPr>
          <p:cNvSpPr txBox="1"/>
          <p:nvPr/>
        </p:nvSpPr>
        <p:spPr>
          <a:xfrm>
            <a:off x="6617572" y="43894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37BF76-9DFA-5A4D-8696-9AD732120922}"/>
              </a:ext>
            </a:extLst>
          </p:cNvPr>
          <p:cNvSpPr txBox="1"/>
          <p:nvPr/>
        </p:nvSpPr>
        <p:spPr>
          <a:xfrm>
            <a:off x="843251" y="3116516"/>
            <a:ext cx="51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955CB-6CAC-D24E-9E1D-CD091D23AA7A}"/>
              </a:ext>
            </a:extLst>
          </p:cNvPr>
          <p:cNvSpPr txBox="1"/>
          <p:nvPr/>
        </p:nvSpPr>
        <p:spPr>
          <a:xfrm>
            <a:off x="1899370" y="311651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AF3338-EC5A-344C-B763-2DD494F2CC54}"/>
              </a:ext>
            </a:extLst>
          </p:cNvPr>
          <p:cNvSpPr txBox="1"/>
          <p:nvPr/>
        </p:nvSpPr>
        <p:spPr>
          <a:xfrm>
            <a:off x="313983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97D510-9B8C-E647-88BA-682787E50F71}"/>
              </a:ext>
            </a:extLst>
          </p:cNvPr>
          <p:cNvSpPr txBox="1"/>
          <p:nvPr/>
        </p:nvSpPr>
        <p:spPr>
          <a:xfrm>
            <a:off x="436747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6930EA-1A73-4842-A983-EB152D2A4457}"/>
              </a:ext>
            </a:extLst>
          </p:cNvPr>
          <p:cNvSpPr txBox="1"/>
          <p:nvPr/>
        </p:nvSpPr>
        <p:spPr>
          <a:xfrm>
            <a:off x="5550230" y="31165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896970-724E-9042-9FD3-07F8B41EDA4A}"/>
              </a:ext>
            </a:extLst>
          </p:cNvPr>
          <p:cNvSpPr txBox="1"/>
          <p:nvPr/>
        </p:nvSpPr>
        <p:spPr>
          <a:xfrm>
            <a:off x="6617572" y="311651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4AECBE-EEEC-5E48-9DAC-9485ECEA3A98}"/>
              </a:ext>
            </a:extLst>
          </p:cNvPr>
          <p:cNvSpPr txBox="1"/>
          <p:nvPr/>
        </p:nvSpPr>
        <p:spPr>
          <a:xfrm>
            <a:off x="843251" y="337111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6F0D5E-41A5-5741-AD1E-B219C42EBF0C}"/>
              </a:ext>
            </a:extLst>
          </p:cNvPr>
          <p:cNvSpPr txBox="1"/>
          <p:nvPr/>
        </p:nvSpPr>
        <p:spPr>
          <a:xfrm>
            <a:off x="1899370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	66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7E8B26-FD31-C74C-910D-E040773270F6}"/>
              </a:ext>
            </a:extLst>
          </p:cNvPr>
          <p:cNvSpPr txBox="1"/>
          <p:nvPr/>
        </p:nvSpPr>
        <p:spPr>
          <a:xfrm>
            <a:off x="3139834" y="337111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6492C-95E6-294B-8EB4-937BAA253DB9}"/>
              </a:ext>
            </a:extLst>
          </p:cNvPr>
          <p:cNvSpPr txBox="1"/>
          <p:nvPr/>
        </p:nvSpPr>
        <p:spPr>
          <a:xfrm>
            <a:off x="4367474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9D0EA0-9285-D442-A6A7-B65BE2224443}"/>
              </a:ext>
            </a:extLst>
          </p:cNvPr>
          <p:cNvSpPr txBox="1"/>
          <p:nvPr/>
        </p:nvSpPr>
        <p:spPr>
          <a:xfrm>
            <a:off x="5550230" y="337111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520B4D-7E0F-694E-A5DD-D2DE4888EB5B}"/>
              </a:ext>
            </a:extLst>
          </p:cNvPr>
          <p:cNvSpPr txBox="1"/>
          <p:nvPr/>
        </p:nvSpPr>
        <p:spPr>
          <a:xfrm>
            <a:off x="6617572" y="33711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974FE2-271D-8B41-9DD4-75565B1EE813}"/>
              </a:ext>
            </a:extLst>
          </p:cNvPr>
          <p:cNvSpPr txBox="1"/>
          <p:nvPr/>
        </p:nvSpPr>
        <p:spPr>
          <a:xfrm>
            <a:off x="843251" y="388029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6031F9F-3761-B74B-8A02-2F4E624F8F3E}"/>
              </a:ext>
            </a:extLst>
          </p:cNvPr>
          <p:cNvSpPr txBox="1"/>
          <p:nvPr/>
        </p:nvSpPr>
        <p:spPr>
          <a:xfrm>
            <a:off x="1899370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74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A1690A-433B-D94A-A836-8E9DF2864E81}"/>
              </a:ext>
            </a:extLst>
          </p:cNvPr>
          <p:cNvSpPr txBox="1"/>
          <p:nvPr/>
        </p:nvSpPr>
        <p:spPr>
          <a:xfrm>
            <a:off x="3139834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C880BE-1164-7743-BB21-929326296304}"/>
              </a:ext>
            </a:extLst>
          </p:cNvPr>
          <p:cNvSpPr txBox="1"/>
          <p:nvPr/>
        </p:nvSpPr>
        <p:spPr>
          <a:xfrm>
            <a:off x="4367474" y="3880298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	110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E890C7-EFAB-954A-9A22-DC38753EC62C}"/>
              </a:ext>
            </a:extLst>
          </p:cNvPr>
          <p:cNvSpPr txBox="1"/>
          <p:nvPr/>
        </p:nvSpPr>
        <p:spPr>
          <a:xfrm>
            <a:off x="5550230" y="388029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89F0FB-9EA6-EC4C-9591-04CA69A428F8}"/>
              </a:ext>
            </a:extLst>
          </p:cNvPr>
          <p:cNvSpPr txBox="1"/>
          <p:nvPr/>
        </p:nvSpPr>
        <p:spPr>
          <a:xfrm>
            <a:off x="6617572" y="3880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769CF8-2694-0F47-900E-0A9A1E60B0DD}"/>
              </a:ext>
            </a:extLst>
          </p:cNvPr>
          <p:cNvSpPr txBox="1"/>
          <p:nvPr/>
        </p:nvSpPr>
        <p:spPr>
          <a:xfrm>
            <a:off x="843251" y="413489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4C8603-2E1D-2D4F-AC8D-6191FC9812D4}"/>
              </a:ext>
            </a:extLst>
          </p:cNvPr>
          <p:cNvSpPr txBox="1"/>
          <p:nvPr/>
        </p:nvSpPr>
        <p:spPr>
          <a:xfrm>
            <a:off x="1899370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65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716FB5-365C-4144-B651-219C606E6471}"/>
              </a:ext>
            </a:extLst>
          </p:cNvPr>
          <p:cNvSpPr txBox="1"/>
          <p:nvPr/>
        </p:nvSpPr>
        <p:spPr>
          <a:xfrm>
            <a:off x="3139834" y="413489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5E8765-B86A-4047-AD17-70AF93D4AA85}"/>
              </a:ext>
            </a:extLst>
          </p:cNvPr>
          <p:cNvSpPr txBox="1"/>
          <p:nvPr/>
        </p:nvSpPr>
        <p:spPr>
          <a:xfrm>
            <a:off x="4367474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D9F23-9E9B-CF49-9B59-F452E5D663E9}"/>
              </a:ext>
            </a:extLst>
          </p:cNvPr>
          <p:cNvSpPr txBox="1"/>
          <p:nvPr/>
        </p:nvSpPr>
        <p:spPr>
          <a:xfrm>
            <a:off x="5550230" y="413489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C13589-810A-F548-B684-48A7781C9C54}"/>
              </a:ext>
            </a:extLst>
          </p:cNvPr>
          <p:cNvSpPr txBox="1"/>
          <p:nvPr/>
        </p:nvSpPr>
        <p:spPr>
          <a:xfrm>
            <a:off x="6617572" y="41348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ED960C4-CCD3-6443-B342-BA36BF700EED}"/>
              </a:ext>
            </a:extLst>
          </p:cNvPr>
          <p:cNvSpPr txBox="1"/>
          <p:nvPr/>
        </p:nvSpPr>
        <p:spPr>
          <a:xfrm>
            <a:off x="843251" y="4644080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07AA90-2190-7840-8ED4-757136B552C7}"/>
              </a:ext>
            </a:extLst>
          </p:cNvPr>
          <p:cNvSpPr txBox="1"/>
          <p:nvPr/>
        </p:nvSpPr>
        <p:spPr>
          <a:xfrm>
            <a:off x="1899370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	83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928BB1-A8EC-7743-BACF-0ACC9FD05C42}"/>
              </a:ext>
            </a:extLst>
          </p:cNvPr>
          <p:cNvSpPr txBox="1"/>
          <p:nvPr/>
        </p:nvSpPr>
        <p:spPr>
          <a:xfrm>
            <a:off x="3139834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3F59AD7-8938-FD48-9AED-C1B2C4B29721}"/>
              </a:ext>
            </a:extLst>
          </p:cNvPr>
          <p:cNvSpPr txBox="1"/>
          <p:nvPr/>
        </p:nvSpPr>
        <p:spPr>
          <a:xfrm>
            <a:off x="4367474" y="464408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6C2143F-5C7A-4D44-A993-0F9578B05258}"/>
              </a:ext>
            </a:extLst>
          </p:cNvPr>
          <p:cNvSpPr txBox="1"/>
          <p:nvPr/>
        </p:nvSpPr>
        <p:spPr>
          <a:xfrm>
            <a:off x="5550230" y="46440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A99DC68-80AE-A34E-9779-36A08430E470}"/>
              </a:ext>
            </a:extLst>
          </p:cNvPr>
          <p:cNvSpPr txBox="1"/>
          <p:nvPr/>
        </p:nvSpPr>
        <p:spPr>
          <a:xfrm>
            <a:off x="6617572" y="46440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5BB297-F776-814E-A12A-9B0C54B05B86}"/>
              </a:ext>
            </a:extLst>
          </p:cNvPr>
          <p:cNvSpPr txBox="1"/>
          <p:nvPr/>
        </p:nvSpPr>
        <p:spPr>
          <a:xfrm>
            <a:off x="843251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AC8B8E8-B040-BB40-9ADA-7F0F713E039D}"/>
              </a:ext>
            </a:extLst>
          </p:cNvPr>
          <p:cNvSpPr txBox="1"/>
          <p:nvPr/>
        </p:nvSpPr>
        <p:spPr>
          <a:xfrm>
            <a:off x="1899370" y="489867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00D63A5-CF79-9F43-AB09-11BB1C87D681}"/>
              </a:ext>
            </a:extLst>
          </p:cNvPr>
          <p:cNvSpPr txBox="1"/>
          <p:nvPr/>
        </p:nvSpPr>
        <p:spPr>
          <a:xfrm>
            <a:off x="3139834" y="489867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0D03FAA-51A2-7B49-9F4B-88DB493AC36A}"/>
              </a:ext>
            </a:extLst>
          </p:cNvPr>
          <p:cNvSpPr txBox="1"/>
          <p:nvPr/>
        </p:nvSpPr>
        <p:spPr>
          <a:xfrm>
            <a:off x="4367474" y="4898674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	117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A76342F-59BA-344C-A599-3D553CAC074A}"/>
              </a:ext>
            </a:extLst>
          </p:cNvPr>
          <p:cNvSpPr txBox="1"/>
          <p:nvPr/>
        </p:nvSpPr>
        <p:spPr>
          <a:xfrm>
            <a:off x="5550230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5E2A872-76DA-BB49-A4E4-8D5F1F3A4528}"/>
              </a:ext>
            </a:extLst>
          </p:cNvPr>
          <p:cNvSpPr txBox="1"/>
          <p:nvPr/>
        </p:nvSpPr>
        <p:spPr>
          <a:xfrm>
            <a:off x="6617572" y="48986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D26388-0223-F840-BA79-38347EACB3D4}"/>
              </a:ext>
            </a:extLst>
          </p:cNvPr>
          <p:cNvSpPr txBox="1"/>
          <p:nvPr/>
        </p:nvSpPr>
        <p:spPr>
          <a:xfrm>
            <a:off x="843251" y="515326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8057C5F-7F13-C54E-937D-A3192BA77179}"/>
              </a:ext>
            </a:extLst>
          </p:cNvPr>
          <p:cNvSpPr txBox="1"/>
          <p:nvPr/>
        </p:nvSpPr>
        <p:spPr>
          <a:xfrm>
            <a:off x="1899370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7B06AE-4E6D-2640-B8C0-8E54FB058AAD}"/>
              </a:ext>
            </a:extLst>
          </p:cNvPr>
          <p:cNvSpPr txBox="1"/>
          <p:nvPr/>
        </p:nvSpPr>
        <p:spPr>
          <a:xfrm>
            <a:off x="3139834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A3C3004-B869-814D-B5E6-A6F3FFBA5C69}"/>
              </a:ext>
            </a:extLst>
          </p:cNvPr>
          <p:cNvSpPr txBox="1"/>
          <p:nvPr/>
        </p:nvSpPr>
        <p:spPr>
          <a:xfrm>
            <a:off x="4367474" y="515326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	120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58D200E-D8C5-BD44-AF9C-56127922737A}"/>
              </a:ext>
            </a:extLst>
          </p:cNvPr>
          <p:cNvSpPr txBox="1"/>
          <p:nvPr/>
        </p:nvSpPr>
        <p:spPr>
          <a:xfrm>
            <a:off x="5550230" y="515326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42BBBC-5781-6E47-ABF6-57E48EED0E0C}"/>
              </a:ext>
            </a:extLst>
          </p:cNvPr>
          <p:cNvSpPr txBox="1"/>
          <p:nvPr/>
        </p:nvSpPr>
        <p:spPr>
          <a:xfrm>
            <a:off x="6617572" y="51532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1169270-A304-374E-B497-D7DBB3A1440F}"/>
              </a:ext>
            </a:extLst>
          </p:cNvPr>
          <p:cNvSpPr txBox="1"/>
          <p:nvPr/>
        </p:nvSpPr>
        <p:spPr>
          <a:xfrm>
            <a:off x="843251" y="540786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85A9EF-47FC-4249-8789-597DC17C3964}"/>
              </a:ext>
            </a:extLst>
          </p:cNvPr>
          <p:cNvSpPr txBox="1"/>
          <p:nvPr/>
        </p:nvSpPr>
        <p:spPr>
          <a:xfrm>
            <a:off x="1899370" y="540786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3E1EBE8-A256-9A49-B681-8FA9E278E2D6}"/>
              </a:ext>
            </a:extLst>
          </p:cNvPr>
          <p:cNvSpPr txBox="1"/>
          <p:nvPr/>
        </p:nvSpPr>
        <p:spPr>
          <a:xfrm>
            <a:off x="313983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BB82490-33B9-6B45-BFFC-0F66F60FAC34}"/>
              </a:ext>
            </a:extLst>
          </p:cNvPr>
          <p:cNvSpPr txBox="1"/>
          <p:nvPr/>
        </p:nvSpPr>
        <p:spPr>
          <a:xfrm>
            <a:off x="436747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D0BB4FB-51D7-CA47-8796-F7211CF71B00}"/>
              </a:ext>
            </a:extLst>
          </p:cNvPr>
          <p:cNvSpPr txBox="1"/>
          <p:nvPr/>
        </p:nvSpPr>
        <p:spPr>
          <a:xfrm>
            <a:off x="5550230" y="540786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99050DB-0F8A-EF45-8179-635E0B772CCF}"/>
              </a:ext>
            </a:extLst>
          </p:cNvPr>
          <p:cNvSpPr txBox="1"/>
          <p:nvPr/>
        </p:nvSpPr>
        <p:spPr>
          <a:xfrm>
            <a:off x="6520538" y="54235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88F5E63-6C36-F84C-BF2C-5F3FDF83689D}"/>
              </a:ext>
            </a:extLst>
          </p:cNvPr>
          <p:cNvSpPr/>
          <p:nvPr/>
        </p:nvSpPr>
        <p:spPr>
          <a:xfrm>
            <a:off x="7190733" y="4520969"/>
            <a:ext cx="178235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K mod N is a common hash function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8229D6-3522-D442-8094-B26D5FB10A56}"/>
              </a:ext>
            </a:extLst>
          </p:cNvPr>
          <p:cNvSpPr txBox="1"/>
          <p:nvPr/>
        </p:nvSpPr>
        <p:spPr>
          <a:xfrm>
            <a:off x="7153090" y="4199358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key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8A4109E-12DB-BA4A-BA31-589711168FF2}"/>
              </a:ext>
            </a:extLst>
          </p:cNvPr>
          <p:cNvSpPr txBox="1"/>
          <p:nvPr/>
        </p:nvSpPr>
        <p:spPr>
          <a:xfrm>
            <a:off x="7549778" y="4199766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#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of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elements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in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array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D7AE7C-711B-2057-7F22-A1764DB74EA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3" grpId="0"/>
      <p:bldP spid="82" grpId="0" animBg="1"/>
      <p:bldP spid="29" grpId="0"/>
      <p:bldP spid="83" grpId="0"/>
      <p:bldP spid="84" grpId="0"/>
      <p:bldP spid="85" grpId="0"/>
      <p:bldP spid="86" grpId="0"/>
      <p:bldP spid="87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 animBg="1"/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D9225589-3E05-C249-90E9-BFAC42C12AD5}"/>
              </a:ext>
            </a:extLst>
          </p:cNvPr>
          <p:cNvSpPr/>
          <p:nvPr/>
        </p:nvSpPr>
        <p:spPr>
          <a:xfrm>
            <a:off x="2171362" y="5199000"/>
            <a:ext cx="4099401" cy="1352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accent6"/>
                </a:solidFill>
              </a:rPr>
              <a:t>Hash </a:t>
            </a:r>
            <a:r>
              <a:rPr lang="en-US" sz="1600" dirty="0" err="1">
                <a:solidFill>
                  <a:schemeClr val="accent6"/>
                </a:solidFill>
              </a:rPr>
              <a:t>Funtion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 (Contd.)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3266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28597" y="46786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3185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8812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4359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9905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5452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30999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6545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2092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7638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861380" y="1427689"/>
            <a:ext cx="400638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sum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Unicodes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array size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E7561C-3213-BF41-B287-B1F0FAABD209}"/>
              </a:ext>
            </a:extLst>
          </p:cNvPr>
          <p:cNvSpPr/>
          <p:nvPr/>
        </p:nvSpPr>
        <p:spPr>
          <a:xfrm>
            <a:off x="861380" y="2027019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Find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02BC6-EB3B-0B4D-B328-A03E3B93D6F8}"/>
              </a:ext>
            </a:extLst>
          </p:cNvPr>
          <p:cNvSpPr txBox="1"/>
          <p:nvPr/>
        </p:nvSpPr>
        <p:spPr>
          <a:xfrm>
            <a:off x="846165" y="2657127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(65 + 100 + 97)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6DE6AE-D596-5243-B12F-2F5B71533434}"/>
              </a:ext>
            </a:extLst>
          </p:cNvPr>
          <p:cNvSpPr txBox="1"/>
          <p:nvPr/>
        </p:nvSpPr>
        <p:spPr>
          <a:xfrm>
            <a:off x="846165" y="3171850"/>
            <a:ext cx="183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D4FED3-46C0-C04C-A6AA-AE2340272CE3}"/>
              </a:ext>
            </a:extLst>
          </p:cNvPr>
          <p:cNvSpPr txBox="1"/>
          <p:nvPr/>
        </p:nvSpPr>
        <p:spPr>
          <a:xfrm>
            <a:off x="3613269" y="2657127"/>
            <a:ext cx="1602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 mod 11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A656E33-0902-BB40-826C-75C3195A9CEC}"/>
              </a:ext>
            </a:extLst>
          </p:cNvPr>
          <p:cNvSpPr/>
          <p:nvPr/>
        </p:nvSpPr>
        <p:spPr>
          <a:xfrm>
            <a:off x="3963556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5982804-38E6-554C-BB90-8553FBF9465C}"/>
              </a:ext>
            </a:extLst>
          </p:cNvPr>
          <p:cNvSpPr/>
          <p:nvPr/>
        </p:nvSpPr>
        <p:spPr>
          <a:xfrm>
            <a:off x="890999" y="5519291"/>
            <a:ext cx="947956" cy="4999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F883A586-C938-564F-9FA2-E7F3D7E4DD6C}"/>
              </a:ext>
            </a:extLst>
          </p:cNvPr>
          <p:cNvSpPr/>
          <p:nvPr/>
        </p:nvSpPr>
        <p:spPr>
          <a:xfrm>
            <a:off x="2327815" y="5498768"/>
            <a:ext cx="1082180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Hash</a:t>
            </a:r>
            <a:r>
              <a:rPr lang="zh-CN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</a:rPr>
              <a:t>Algorithm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A564A75-983A-874E-9699-2F2D7B38480C}"/>
              </a:ext>
            </a:extLst>
          </p:cNvPr>
          <p:cNvCxnSpPr>
            <a:cxnSpLocks/>
          </p:cNvCxnSpPr>
          <p:nvPr/>
        </p:nvCxnSpPr>
        <p:spPr>
          <a:xfrm flipV="1">
            <a:off x="1838955" y="5769286"/>
            <a:ext cx="488860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00ECFE2-85FC-514A-8AAB-4C3B72A5B019}"/>
              </a:ext>
            </a:extLst>
          </p:cNvPr>
          <p:cNvCxnSpPr>
            <a:cxnSpLocks/>
          </p:cNvCxnSpPr>
          <p:nvPr/>
        </p:nvCxnSpPr>
        <p:spPr>
          <a:xfrm>
            <a:off x="3409995" y="5769286"/>
            <a:ext cx="55356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6FFA86-BDF6-C14C-816E-6C231BF517B1}"/>
              </a:ext>
            </a:extLst>
          </p:cNvPr>
          <p:cNvSpPr/>
          <p:nvPr/>
        </p:nvSpPr>
        <p:spPr>
          <a:xfrm>
            <a:off x="675817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E46D0BA-35D5-DC44-9EC2-95B5F1EB1E3C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28E78-D214-2842-A653-C7AC34BCD5B3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3BCCA4A-1D78-E145-B2AD-B631CCB98410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56E3CAD-6B5D-6642-B1D6-17879B9AA41F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C5A6E6-A064-2844-86B6-1941D28A87A0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3A2FA9B-DC97-274F-B70C-23D408C395C0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8F12DB-3978-0546-A300-F6A107715B2A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AD9872-BB45-2740-B5B5-7FD4681CA528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4153610-C72B-E948-8D12-A91C8A09D34A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EA42F2E-F6F0-3C47-87F4-CBA8C44FADDD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0507857-2BAE-9B48-B14C-5A8E113D471D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C509A3D-A33A-9641-9EA6-819578C7F759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0EE123A-87C6-C54F-B1FF-182C3E5CE099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10/12/1990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5FBF999-411E-5F40-B1D9-0737B0D8712F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11/02/1986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05458BD-0565-5846-8A20-E747C75451C3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04/09/1977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Physicist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DE0AFF-3ACF-CE43-B26B-F46178BFD50A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FD54007-3E63-1C4D-81C1-9EA3F8D0AFFB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05/12/1966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794E9E4-BB0D-9B42-9ECA-C5387B52674A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12/06/1998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Actress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B747F9-BBAB-FE4F-89D2-DF943F1CBCD5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Astronomer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554A04B-99DE-1846-85B9-0DDF47ADC20C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02/13/1943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0D816AA-5195-F546-9DF4-B208630E9F87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06/24/1971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Scientist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587B990-E064-324E-B4C3-10D2FB0C0772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10/12/1965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B6FB34A-C0FF-B74C-A5FC-54B87CD6FDB6}"/>
              </a:ext>
            </a:extLst>
          </p:cNvPr>
          <p:cNvSpPr/>
          <p:nvPr/>
        </p:nvSpPr>
        <p:spPr>
          <a:xfrm>
            <a:off x="6764155" y="409065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FB4A79-D9CE-A940-B412-6EC84EE1DC85}"/>
              </a:ext>
            </a:extLst>
          </p:cNvPr>
          <p:cNvSpPr/>
          <p:nvPr/>
        </p:nvSpPr>
        <p:spPr>
          <a:xfrm>
            <a:off x="6764155" y="4094101"/>
            <a:ext cx="655466" cy="553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Key Value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8F52F6-9DAB-FA45-A2DD-43C60AC5C5E9}"/>
              </a:ext>
            </a:extLst>
          </p:cNvPr>
          <p:cNvSpPr/>
          <p:nvPr/>
        </p:nvSpPr>
        <p:spPr>
          <a:xfrm>
            <a:off x="6000029" y="291981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2519BCE-B261-9441-8021-AC4D5C12BEB2}"/>
              </a:ext>
            </a:extLst>
          </p:cNvPr>
          <p:cNvSpPr/>
          <p:nvPr/>
        </p:nvSpPr>
        <p:spPr>
          <a:xfrm>
            <a:off x="3654524" y="1968503"/>
            <a:ext cx="529652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Hash tables are often used to store </a:t>
            </a:r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&lt;key, value&gt; </a:t>
            </a:r>
            <a:r>
              <a:rPr lang="en-US" altLang="zh-CN" sz="1400" dirty="0">
                <a:latin typeface="Arial"/>
                <a:cs typeface="Arial"/>
              </a:rPr>
              <a:t>pairs, which can be the objects in java. Key is just one of the object’s property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F853600-D0AA-E548-BD9F-E8C8F1114285}"/>
              </a:ext>
            </a:extLst>
          </p:cNvPr>
          <p:cNvSpPr/>
          <p:nvPr/>
        </p:nvSpPr>
        <p:spPr>
          <a:xfrm>
            <a:off x="5293577" y="5498768"/>
            <a:ext cx="735188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mod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F06FB-213B-8744-91B3-422AD0D994B2}"/>
              </a:ext>
            </a:extLst>
          </p:cNvPr>
          <p:cNvCxnSpPr>
            <a:cxnSpLocks/>
          </p:cNvCxnSpPr>
          <p:nvPr/>
        </p:nvCxnSpPr>
        <p:spPr>
          <a:xfrm>
            <a:off x="4911512" y="5769286"/>
            <a:ext cx="3820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50E6258D-3FE5-EB43-92F6-3D69445787C7}"/>
              </a:ext>
            </a:extLst>
          </p:cNvPr>
          <p:cNvSpPr/>
          <p:nvPr/>
        </p:nvSpPr>
        <p:spPr>
          <a:xfrm>
            <a:off x="6614329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5BE8E35-F536-B94C-B3A6-7F8F5723E674}"/>
              </a:ext>
            </a:extLst>
          </p:cNvPr>
          <p:cNvCxnSpPr>
            <a:cxnSpLocks/>
          </p:cNvCxnSpPr>
          <p:nvPr/>
        </p:nvCxnSpPr>
        <p:spPr>
          <a:xfrm>
            <a:off x="6028765" y="5769286"/>
            <a:ext cx="58556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B815D5F-CBC9-5B4D-86D7-4EE8FFF1F49D}"/>
              </a:ext>
            </a:extLst>
          </p:cNvPr>
          <p:cNvCxnSpPr>
            <a:cxnSpLocks/>
            <a:stCxn id="198" idx="0"/>
            <a:endCxn id="56" idx="0"/>
          </p:cNvCxnSpPr>
          <p:nvPr/>
        </p:nvCxnSpPr>
        <p:spPr>
          <a:xfrm flipV="1">
            <a:off x="7088307" y="4678615"/>
            <a:ext cx="0" cy="6166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838F475-74DD-0245-A690-89A59F7C254E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409995" y="2995681"/>
            <a:ext cx="1027539" cy="2299627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15A06F-5599-545A-232F-C47BD16F0C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44723 -0.3101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9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82" grpId="0" animBg="1"/>
      <p:bldP spid="115" grpId="0" animBg="1"/>
      <p:bldP spid="122" grpId="0"/>
      <p:bldP spid="129" grpId="0"/>
      <p:bldP spid="136" grpId="0"/>
      <p:bldP spid="143" grpId="0" animBg="1"/>
      <p:bldP spid="150" grpId="0" animBg="1"/>
      <p:bldP spid="157" grpId="0" animBg="1"/>
      <p:bldP spid="167" grpId="0" animBg="1"/>
      <p:bldP spid="167" grpId="1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Function</a:t>
            </a:r>
            <a:endParaRPr lang="en-US" dirty="0"/>
          </a:p>
        </p:txBody>
      </p:sp>
      <p:sp>
        <p:nvSpPr>
          <p:cNvPr id="83" name="object 3">
            <a:extLst>
              <a:ext uri="{FF2B5EF4-FFF2-40B4-BE49-F238E27FC236}">
                <a16:creationId xmlns:a16="http://schemas.microsoft.com/office/drawing/2014/main" id="{E992D063-AB49-794D-917B-BAB0DBC5D620}"/>
              </a:ext>
            </a:extLst>
          </p:cNvPr>
          <p:cNvSpPr txBox="1"/>
          <p:nvPr/>
        </p:nvSpPr>
        <p:spPr>
          <a:xfrm>
            <a:off x="496693" y="1885800"/>
            <a:ext cx="7154067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dirty="0"/>
              <a:t>Ideal goal</a:t>
            </a:r>
            <a:r>
              <a:rPr lang="en-US" dirty="0"/>
              <a:t>: </a:t>
            </a:r>
            <a:r>
              <a:rPr dirty="0"/>
              <a:t>Scramble the keys uniformly to produce a table index.</a:t>
            </a:r>
          </a:p>
        </p:txBody>
      </p:sp>
      <p:sp>
        <p:nvSpPr>
          <p:cNvPr id="90" name="object 10">
            <a:extLst>
              <a:ext uri="{FF2B5EF4-FFF2-40B4-BE49-F238E27FC236}">
                <a16:creationId xmlns:a16="http://schemas.microsoft.com/office/drawing/2014/main" id="{EE013913-E75C-594F-A146-98FCBD3AE74F}"/>
              </a:ext>
            </a:extLst>
          </p:cNvPr>
          <p:cNvSpPr txBox="1"/>
          <p:nvPr/>
        </p:nvSpPr>
        <p:spPr>
          <a:xfrm>
            <a:off x="2597354" y="3602326"/>
            <a:ext cx="587552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Practical challenge: n</a:t>
            </a:r>
            <a:r>
              <a:rPr sz="1600" dirty="0"/>
              <a:t>eed different approach for each key type.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B6578C48-7135-B745-AA71-97A98CE8000C}"/>
              </a:ext>
            </a:extLst>
          </p:cNvPr>
          <p:cNvSpPr txBox="1"/>
          <p:nvPr/>
        </p:nvSpPr>
        <p:spPr>
          <a:xfrm>
            <a:off x="2914617" y="2498553"/>
            <a:ext cx="413484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Each table index equally likely for each key.</a:t>
            </a:r>
          </a:p>
        </p:txBody>
      </p:sp>
      <p:sp>
        <p:nvSpPr>
          <p:cNvPr id="97" name="object 17">
            <a:extLst>
              <a:ext uri="{FF2B5EF4-FFF2-40B4-BE49-F238E27FC236}">
                <a16:creationId xmlns:a16="http://schemas.microsoft.com/office/drawing/2014/main" id="{B0FB0A13-2A9E-0F4E-8992-C1446E444E3A}"/>
              </a:ext>
            </a:extLst>
          </p:cNvPr>
          <p:cNvSpPr/>
          <p:nvPr/>
        </p:nvSpPr>
        <p:spPr>
          <a:xfrm>
            <a:off x="7778142" y="2288151"/>
            <a:ext cx="904463" cy="757218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18">
            <a:extLst>
              <a:ext uri="{FF2B5EF4-FFF2-40B4-BE49-F238E27FC236}">
                <a16:creationId xmlns:a16="http://schemas.microsoft.com/office/drawing/2014/main" id="{569B00D2-732C-CB4A-955B-EAF469A7C9DF}"/>
              </a:ext>
            </a:extLst>
          </p:cNvPr>
          <p:cNvSpPr txBox="1"/>
          <p:nvPr/>
        </p:nvSpPr>
        <p:spPr>
          <a:xfrm>
            <a:off x="8107086" y="1800610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21">
            <a:extLst>
              <a:ext uri="{FF2B5EF4-FFF2-40B4-BE49-F238E27FC236}">
                <a16:creationId xmlns:a16="http://schemas.microsoft.com/office/drawing/2014/main" id="{DFAF2A08-504A-AC43-868C-FB185F7FD355}"/>
              </a:ext>
            </a:extLst>
          </p:cNvPr>
          <p:cNvSpPr txBox="1"/>
          <p:nvPr/>
        </p:nvSpPr>
        <p:spPr>
          <a:xfrm>
            <a:off x="7778142" y="3337647"/>
            <a:ext cx="951386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sz="1200" spc="2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24">
            <a:extLst>
              <a:ext uri="{FF2B5EF4-FFF2-40B4-BE49-F238E27FC236}">
                <a16:creationId xmlns:a16="http://schemas.microsoft.com/office/drawing/2014/main" id="{EF1FF75E-A892-E142-AED5-74468A5F63F9}"/>
              </a:ext>
            </a:extLst>
          </p:cNvPr>
          <p:cNvSpPr txBox="1">
            <a:spLocks/>
          </p:cNvSpPr>
          <p:nvPr/>
        </p:nvSpPr>
        <p:spPr>
          <a:xfrm>
            <a:off x="9196428" y="7268521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6</a:t>
            </a:fld>
            <a:endParaRPr lang="en-US" spc="9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E4D0B-C1F4-F548-BF64-C1B58A98FC8E}"/>
              </a:ext>
            </a:extLst>
          </p:cNvPr>
          <p:cNvSpPr/>
          <p:nvPr/>
        </p:nvSpPr>
        <p:spPr>
          <a:xfrm>
            <a:off x="496693" y="2498553"/>
            <a:ext cx="223279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Efficiently computable.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886F2CEB-955B-3240-82FE-FE1C579D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93" y="1287387"/>
            <a:ext cx="8229600" cy="42210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Calculation applied to a key to transform it into an address (array/table index).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06AB5D6-0EB1-B440-9924-53A820666547}"/>
              </a:ext>
            </a:extLst>
          </p:cNvPr>
          <p:cNvCxnSpPr>
            <a:cxnSpLocks/>
          </p:cNvCxnSpPr>
          <p:nvPr/>
        </p:nvCxnSpPr>
        <p:spPr>
          <a:xfrm>
            <a:off x="8250279" y="2070466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C2AD9C-99B6-3E48-A6F9-FDB37C8DE64D}"/>
              </a:ext>
            </a:extLst>
          </p:cNvPr>
          <p:cNvCxnSpPr>
            <a:cxnSpLocks/>
          </p:cNvCxnSpPr>
          <p:nvPr/>
        </p:nvCxnSpPr>
        <p:spPr>
          <a:xfrm>
            <a:off x="8250279" y="3027716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610D7C7E-B337-4140-80D6-E58CDC8B90BC}"/>
              </a:ext>
            </a:extLst>
          </p:cNvPr>
          <p:cNvSpPr txBox="1">
            <a:spLocks/>
          </p:cNvSpPr>
          <p:nvPr/>
        </p:nvSpPr>
        <p:spPr>
          <a:xfrm>
            <a:off x="362469" y="4068532"/>
            <a:ext cx="8229600" cy="2709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numeric keys</a:t>
            </a:r>
            <a:r>
              <a:rPr lang="en-US" sz="1800" dirty="0"/>
              <a:t>, divide the key by the number of available addresses, n, and take the remainder.</a:t>
            </a:r>
          </a:p>
          <a:p>
            <a:pPr marL="0" indent="0" algn="ctr"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800" i="1" dirty="0">
                <a:solidFill>
                  <a:srgbClr val="FF0000"/>
                </a:solidFill>
              </a:rPr>
              <a:t>address = key mod 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alphanumeric keys</a:t>
            </a:r>
            <a:r>
              <a:rPr lang="en-US" sz="1800" dirty="0"/>
              <a:t>, divide the sum of </a:t>
            </a:r>
            <a:r>
              <a:rPr lang="en-US" sz="1800" dirty="0" err="1"/>
              <a:t>Unicodes</a:t>
            </a:r>
            <a:r>
              <a:rPr lang="en-US" sz="1800" dirty="0"/>
              <a:t> in a key by the number of available addresses, n, and take the remainder.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1"/>
                </a:solidFill>
              </a:rPr>
              <a:t>Folding method </a:t>
            </a:r>
            <a:r>
              <a:rPr lang="en-US" sz="1800" dirty="0"/>
              <a:t>divides key into equal parts then adds the parts together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The telephone number 5164635712 becomes </a:t>
            </a:r>
            <a:r>
              <a:rPr lang="en-US" sz="1400" dirty="0">
                <a:solidFill>
                  <a:srgbClr val="FF0000"/>
                </a:solidFill>
              </a:rPr>
              <a:t>51+64+63+57+12 = 247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Depending on size of table, may then divide by some constant and take remainder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>
                <a:solidFill>
                  <a:schemeClr val="accent1"/>
                </a:solidFill>
              </a:rPr>
              <a:t>Ensures that all the digits contribute to the hash code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053049-C98F-E441-BD5A-1903E3074D8B}"/>
              </a:ext>
            </a:extLst>
          </p:cNvPr>
          <p:cNvSpPr txBox="1"/>
          <p:nvPr/>
        </p:nvSpPr>
        <p:spPr>
          <a:xfrm>
            <a:off x="494157" y="2924138"/>
            <a:ext cx="2045753" cy="889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Phone numbers.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Bad: first three digits.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Better: last three digits.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0F5A0-B0C6-7446-9AF5-B6BC8CE23D7E}"/>
              </a:ext>
            </a:extLst>
          </p:cNvPr>
          <p:cNvSpPr/>
          <p:nvPr/>
        </p:nvSpPr>
        <p:spPr>
          <a:xfrm>
            <a:off x="2571861" y="2917747"/>
            <a:ext cx="248509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Preferably, you want to use all the data for computing the hash code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597242-8AB6-306F-F716-B0D3C1FD6D4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0" grpId="0" animBg="1"/>
      <p:bldP spid="91" grpId="0" animBg="1"/>
      <p:bldP spid="97" grpId="0" animBg="1"/>
      <p:bldP spid="98" grpId="0"/>
      <p:bldP spid="101" grpId="0"/>
      <p:bldP spid="3" grpId="0" animBg="1"/>
      <p:bldP spid="105" grpId="0" build="p" animBg="1"/>
      <p:bldP spid="11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2977-5883-8A4A-870B-656FCCBB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Java’s </a:t>
            </a:r>
            <a:r>
              <a:rPr lang="en-US" spc="-35" dirty="0">
                <a:latin typeface="Arial"/>
                <a:cs typeface="Arial"/>
              </a:rPr>
              <a:t>Hash </a:t>
            </a:r>
            <a:r>
              <a:rPr lang="en-US" spc="30" dirty="0">
                <a:latin typeface="Arial"/>
                <a:cs typeface="Arial"/>
              </a:rPr>
              <a:t>Code</a:t>
            </a:r>
            <a:r>
              <a:rPr lang="en-US" spc="204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Conventions</a:t>
            </a:r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F43350B-266F-8E46-9286-6ECBC90C3E1C}"/>
              </a:ext>
            </a:extLst>
          </p:cNvPr>
          <p:cNvSpPr txBox="1"/>
          <p:nvPr/>
        </p:nvSpPr>
        <p:spPr>
          <a:xfrm>
            <a:off x="789351" y="1316970"/>
            <a:ext cx="7498972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dirty="0"/>
              <a:t>All Java classes inherit a method hashCode(), which returns a 32-bit int.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6916326-551D-744E-8C96-ADF0D7CE5173}"/>
              </a:ext>
            </a:extLst>
          </p:cNvPr>
          <p:cNvSpPr txBox="1"/>
          <p:nvPr/>
        </p:nvSpPr>
        <p:spPr>
          <a:xfrm>
            <a:off x="789351" y="1907701"/>
            <a:ext cx="6274179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Requirement.	If x.equals(y), then (x.hashCode() == y.hashCode()).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5B5F584-DE51-5243-BF7D-CC1D8BAB726C}"/>
              </a:ext>
            </a:extLst>
          </p:cNvPr>
          <p:cNvSpPr txBox="1"/>
          <p:nvPr/>
        </p:nvSpPr>
        <p:spPr>
          <a:xfrm>
            <a:off x="708870" y="5197414"/>
            <a:ext cx="7997293" cy="13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Default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Memory </a:t>
            </a:r>
            <a:r>
              <a:rPr sz="1600" spc="100" dirty="0">
                <a:latin typeface="Trebuchet MS"/>
                <a:cs typeface="Trebuchet MS"/>
              </a:rPr>
              <a:t>address </a:t>
            </a:r>
            <a:r>
              <a:rPr sz="1600" spc="65" dirty="0">
                <a:latin typeface="Trebuchet MS"/>
                <a:cs typeface="Trebuchet MS"/>
              </a:rPr>
              <a:t>of </a:t>
            </a:r>
            <a:r>
              <a:rPr sz="1600" spc="-50" dirty="0">
                <a:latin typeface="DejaVu Sans Mono"/>
                <a:cs typeface="DejaVu Sans Mono"/>
              </a:rPr>
              <a:t>x</a:t>
            </a:r>
            <a:r>
              <a:rPr sz="1600" spc="-50" dirty="0">
                <a:latin typeface="Trebuchet MS"/>
                <a:cs typeface="Trebuchet MS"/>
              </a:rPr>
              <a:t>.  </a:t>
            </a:r>
            <a:endParaRPr lang="en-US" sz="1600" spc="-50" dirty="0">
              <a:latin typeface="Trebuchet MS"/>
              <a:cs typeface="Trebuchet MS"/>
            </a:endParaRPr>
          </a:p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65" dirty="0">
                <a:solidFill>
                  <a:srgbClr val="005493"/>
                </a:solidFill>
                <a:latin typeface="Trebuchet MS"/>
                <a:cs typeface="Trebuchet MS"/>
              </a:rPr>
              <a:t>Legal 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(but</a:t>
            </a:r>
            <a:r>
              <a:rPr sz="1600" spc="1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005493"/>
                </a:solidFill>
                <a:latin typeface="Trebuchet MS"/>
                <a:cs typeface="Trebuchet MS"/>
              </a:rPr>
              <a:t>poor)</a:t>
            </a:r>
            <a:r>
              <a:rPr sz="1600" spc="4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Always </a:t>
            </a:r>
            <a:r>
              <a:rPr sz="1600" spc="45" dirty="0">
                <a:latin typeface="Trebuchet MS"/>
                <a:cs typeface="Trebuchet MS"/>
              </a:rPr>
              <a:t>return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DejaVu Sans Mono"/>
                <a:cs typeface="DejaVu Sans Mono"/>
              </a:rPr>
              <a:t>17</a:t>
            </a:r>
            <a:r>
              <a:rPr sz="1600" spc="-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110" dirty="0">
                <a:solidFill>
                  <a:srgbClr val="005493"/>
                </a:solidFill>
                <a:latin typeface="Trebuchet MS"/>
                <a:cs typeface="Trebuchet MS"/>
              </a:rPr>
              <a:t>Customized</a:t>
            </a:r>
            <a:r>
              <a:rPr sz="1600" spc="12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005493"/>
                </a:solidFill>
                <a:latin typeface="Trebuchet MS"/>
                <a:cs typeface="Trebuchet MS"/>
              </a:rPr>
              <a:t>implementations.</a:t>
            </a:r>
            <a:r>
              <a:rPr lang="en-US" sz="1600" spc="60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-15" dirty="0">
                <a:latin typeface="DejaVu Sans Mono"/>
                <a:cs typeface="DejaVu Sans Mono"/>
              </a:rPr>
              <a:t>Integer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Double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String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File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sz="1600" spc="-25" dirty="0">
                <a:latin typeface="DejaVu Sans Mono"/>
                <a:cs typeface="DejaVu Sans Mono"/>
              </a:rPr>
              <a:t>URL</a:t>
            </a:r>
            <a:r>
              <a:rPr sz="1600" spc="-2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Date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lang="en-US" sz="1600" spc="480" dirty="0">
                <a:latin typeface="Trebuchet MS"/>
                <a:cs typeface="Trebuchet MS"/>
              </a:rPr>
              <a:t>…  </a:t>
            </a: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45" dirty="0">
                <a:solidFill>
                  <a:srgbClr val="005493"/>
                </a:solidFill>
                <a:latin typeface="Trebuchet MS"/>
                <a:cs typeface="Trebuchet MS"/>
              </a:rPr>
              <a:t>User-defined</a:t>
            </a:r>
            <a:r>
              <a:rPr sz="1600" spc="5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types.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00" dirty="0">
                <a:latin typeface="Trebuchet MS"/>
                <a:cs typeface="Trebuchet MS"/>
              </a:rPr>
              <a:t>Users </a:t>
            </a:r>
            <a:r>
              <a:rPr sz="1600" spc="20" dirty="0">
                <a:latin typeface="Trebuchet MS"/>
                <a:cs typeface="Trebuchet MS"/>
              </a:rPr>
              <a:t>are </a:t>
            </a:r>
            <a:r>
              <a:rPr sz="1600" spc="135" dirty="0">
                <a:latin typeface="Trebuchet MS"/>
                <a:cs typeface="Trebuchet MS"/>
              </a:rPr>
              <a:t>on </a:t>
            </a:r>
            <a:r>
              <a:rPr sz="1600" spc="30" dirty="0">
                <a:latin typeface="Trebuchet MS"/>
                <a:cs typeface="Trebuchet MS"/>
              </a:rPr>
              <a:t>their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own.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AA7749F9-721C-D44D-B339-F4BAF1397BC1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7</a:t>
            </a:fld>
            <a:endParaRPr lang="en-US" spc="95" dirty="0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FD886564-07F9-6047-994F-92B491E559D4}"/>
              </a:ext>
            </a:extLst>
          </p:cNvPr>
          <p:cNvSpPr/>
          <p:nvPr/>
        </p:nvSpPr>
        <p:spPr>
          <a:xfrm>
            <a:off x="853154" y="3821151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5692E877-0A35-9444-BFB7-DD72A49CCF84}"/>
              </a:ext>
            </a:extLst>
          </p:cNvPr>
          <p:cNvSpPr txBox="1"/>
          <p:nvPr/>
        </p:nvSpPr>
        <p:spPr>
          <a:xfrm>
            <a:off x="1017627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F29F4313-CE31-134A-8D13-2A08B91F6C9C}"/>
              </a:ext>
            </a:extLst>
          </p:cNvPr>
          <p:cNvSpPr txBox="1"/>
          <p:nvPr/>
        </p:nvSpPr>
        <p:spPr>
          <a:xfrm>
            <a:off x="688683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x.hashCode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1C4BA9-F80F-8649-BDBE-EF68071B3083}"/>
              </a:ext>
            </a:extLst>
          </p:cNvPr>
          <p:cNvCxnSpPr>
            <a:cxnSpLocks/>
          </p:cNvCxnSpPr>
          <p:nvPr/>
        </p:nvCxnSpPr>
        <p:spPr>
          <a:xfrm>
            <a:off x="1160820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FB9FE-E752-2844-AE33-A0E647292B1A}"/>
              </a:ext>
            </a:extLst>
          </p:cNvPr>
          <p:cNvCxnSpPr>
            <a:cxnSpLocks/>
          </p:cNvCxnSpPr>
          <p:nvPr/>
        </p:nvCxnSpPr>
        <p:spPr>
          <a:xfrm>
            <a:off x="1160820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bject 18">
            <a:extLst>
              <a:ext uri="{FF2B5EF4-FFF2-40B4-BE49-F238E27FC236}">
                <a16:creationId xmlns:a16="http://schemas.microsoft.com/office/drawing/2014/main" id="{8F33B6A7-F360-0243-A809-414C925782E5}"/>
              </a:ext>
            </a:extLst>
          </p:cNvPr>
          <p:cNvSpPr txBox="1"/>
          <p:nvPr/>
        </p:nvSpPr>
        <p:spPr>
          <a:xfrm>
            <a:off x="2167724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860EEC8-3C5F-0948-A8B6-CF5EB8B27BC8}"/>
              </a:ext>
            </a:extLst>
          </p:cNvPr>
          <p:cNvSpPr txBox="1"/>
          <p:nvPr/>
        </p:nvSpPr>
        <p:spPr>
          <a:xfrm>
            <a:off x="1838780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y.hashCode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99D5FC-2153-1043-9DDC-2F251DE1ED17}"/>
              </a:ext>
            </a:extLst>
          </p:cNvPr>
          <p:cNvCxnSpPr>
            <a:cxnSpLocks/>
          </p:cNvCxnSpPr>
          <p:nvPr/>
        </p:nvCxnSpPr>
        <p:spPr>
          <a:xfrm>
            <a:off x="2310917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32F2F-203E-6246-A9D6-CE481881AF13}"/>
              </a:ext>
            </a:extLst>
          </p:cNvPr>
          <p:cNvCxnSpPr>
            <a:cxnSpLocks/>
          </p:cNvCxnSpPr>
          <p:nvPr/>
        </p:nvCxnSpPr>
        <p:spPr>
          <a:xfrm>
            <a:off x="2310917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CE64F66-489A-1C4B-8385-047D653B7FE5}"/>
              </a:ext>
            </a:extLst>
          </p:cNvPr>
          <p:cNvSpPr/>
          <p:nvPr/>
        </p:nvSpPr>
        <p:spPr>
          <a:xfrm>
            <a:off x="3882493" y="4470582"/>
            <a:ext cx="45720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 the two requirements for Java. But it doesn’t meet the idea that every table slot should be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from the keys.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9D163-A213-7C47-938D-C8F68C9F2154}"/>
              </a:ext>
            </a:extLst>
          </p:cNvPr>
          <p:cNvSpPr/>
          <p:nvPr/>
        </p:nvSpPr>
        <p:spPr>
          <a:xfrm>
            <a:off x="7467975" y="2902219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0F52C1-4E70-2444-B9A0-ABC4155CEC5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253391" y="4839914"/>
            <a:ext cx="629102" cy="420634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1055DA-4A30-B147-9418-13F272B61D7F}"/>
              </a:ext>
            </a:extLst>
          </p:cNvPr>
          <p:cNvSpPr/>
          <p:nvPr/>
        </p:nvSpPr>
        <p:spPr>
          <a:xfrm>
            <a:off x="6248594" y="5566746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9C01BF8-88CE-0A45-8992-26D40473D261}"/>
              </a:ext>
            </a:extLst>
          </p:cNvPr>
          <p:cNvSpPr/>
          <p:nvPr/>
        </p:nvSpPr>
        <p:spPr>
          <a:xfrm>
            <a:off x="2390862" y="1840850"/>
            <a:ext cx="1090570" cy="47050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8A20DB-A0A4-214D-B2E8-D7437DE645F8}"/>
              </a:ext>
            </a:extLst>
          </p:cNvPr>
          <p:cNvSpPr/>
          <p:nvPr/>
        </p:nvSpPr>
        <p:spPr>
          <a:xfrm>
            <a:off x="2982679" y="3395529"/>
            <a:ext cx="4572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it is generally necessary to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whenever this method is overridden, so as to maintain the general contract for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method, which states that equal objects must have equal hash codes.</a:t>
            </a:r>
            <a:endParaRPr lang="en-US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238EAB-003D-0A4E-848D-3C1E8E351294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936147" y="2311352"/>
            <a:ext cx="1179209" cy="107172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bject 17">
            <a:extLst>
              <a:ext uri="{FF2B5EF4-FFF2-40B4-BE49-F238E27FC236}">
                <a16:creationId xmlns:a16="http://schemas.microsoft.com/office/drawing/2014/main" id="{9FB31089-E9ED-D441-B5AB-73F2634C2F82}"/>
              </a:ext>
            </a:extLst>
          </p:cNvPr>
          <p:cNvSpPr/>
          <p:nvPr/>
        </p:nvSpPr>
        <p:spPr>
          <a:xfrm>
            <a:off x="2003253" y="3813933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7AA983-0E4B-6F48-BDDC-C438DDCA207D}"/>
              </a:ext>
            </a:extLst>
          </p:cNvPr>
          <p:cNvSpPr/>
          <p:nvPr/>
        </p:nvSpPr>
        <p:spPr>
          <a:xfrm>
            <a:off x="789351" y="2332321"/>
            <a:ext cx="43866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== tests for reference equality (whether they are the same object).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.equals() tests for value equality (whether they are logically "equal").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6A672E2-DB90-5F40-BE4B-6DAFFC622263}"/>
              </a:ext>
            </a:extLst>
          </p:cNvPr>
          <p:cNvSpPr txBox="1"/>
          <p:nvPr/>
        </p:nvSpPr>
        <p:spPr>
          <a:xfrm>
            <a:off x="784764" y="2909165"/>
            <a:ext cx="645034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Highly desirable.</a:t>
            </a:r>
            <a:r>
              <a:rPr lang="en-US" dirty="0"/>
              <a:t> If !</a:t>
            </a:r>
            <a:r>
              <a:rPr lang="en-US" dirty="0" err="1"/>
              <a:t>x.equals</a:t>
            </a:r>
            <a:r>
              <a:rPr lang="en-US" dirty="0"/>
              <a:t>(y), then (</a:t>
            </a:r>
            <a:r>
              <a:rPr lang="en-US" dirty="0" err="1"/>
              <a:t>x.hashCode</a:t>
            </a:r>
            <a:r>
              <a:rPr lang="en-US" dirty="0"/>
              <a:t>() != </a:t>
            </a:r>
            <a:r>
              <a:rPr lang="en-US" dirty="0" err="1"/>
              <a:t>y.hashCode</a:t>
            </a:r>
            <a:r>
              <a:rPr lang="en-US" dirty="0"/>
              <a:t>()).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17052FA-B633-8B2E-37DC-BF829E8D32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  <p:bldP spid="23" grpId="0"/>
      <p:bldP spid="24" grpId="0"/>
      <p:bldP spid="28" grpId="0"/>
      <p:bldP spid="29" grpId="0"/>
      <p:bldP spid="32" grpId="0" animBg="1"/>
      <p:bldP spid="33" grpId="0"/>
      <p:bldP spid="37" grpId="0"/>
      <p:bldP spid="39" grpId="0" animBg="1"/>
      <p:bldP spid="43" grpId="0" animBg="1"/>
      <p:bldP spid="55" grpId="0" animBg="1"/>
      <p:bldP spid="5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 </a:t>
            </a:r>
            <a:r>
              <a:rPr lang="en-US" sz="2800" spc="5" dirty="0">
                <a:latin typeface="Arial"/>
                <a:cs typeface="Arial"/>
              </a:rPr>
              <a:t>Integers, </a:t>
            </a:r>
            <a:r>
              <a:rPr lang="en-US" sz="2800" spc="30" dirty="0">
                <a:latin typeface="Arial"/>
                <a:cs typeface="Arial"/>
              </a:rPr>
              <a:t>Booleans</a:t>
            </a:r>
            <a:endParaRPr lang="en-US" sz="28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00933EB-91D6-304D-AB1F-33EE366D072F}"/>
              </a:ext>
            </a:extLst>
          </p:cNvPr>
          <p:cNvSpPr/>
          <p:nvPr/>
        </p:nvSpPr>
        <p:spPr>
          <a:xfrm>
            <a:off x="843895" y="1524559"/>
            <a:ext cx="3415735" cy="2102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ourier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DABC4A-1A4C-2E49-8427-15045D13A3FE}"/>
              </a:ext>
            </a:extLst>
          </p:cNvPr>
          <p:cNvGrpSpPr/>
          <p:nvPr/>
        </p:nvGrpSpPr>
        <p:grpSpPr>
          <a:xfrm>
            <a:off x="4797640" y="1514282"/>
            <a:ext cx="3652073" cy="2427215"/>
            <a:chOff x="4891388" y="1178561"/>
            <a:chExt cx="3652073" cy="2427215"/>
          </a:xfrm>
        </p:grpSpPr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E891F651-7EEA-8C4F-875F-69A91D8D0577}"/>
                </a:ext>
              </a:extLst>
            </p:cNvPr>
            <p:cNvSpPr/>
            <p:nvPr/>
          </p:nvSpPr>
          <p:spPr>
            <a:xfrm>
              <a:off x="4891388" y="1178561"/>
              <a:ext cx="3652073" cy="2427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693E2F6-C37B-F240-AB8A-20E48E73E669}"/>
                </a:ext>
              </a:extLst>
            </p:cNvPr>
            <p:cNvSpPr/>
            <p:nvPr/>
          </p:nvSpPr>
          <p:spPr>
            <a:xfrm>
              <a:off x="4956982" y="1252247"/>
              <a:ext cx="3465589" cy="2236084"/>
            </a:xfrm>
            <a:custGeom>
              <a:avLst/>
              <a:gdLst/>
              <a:ahLst/>
              <a:cxnLst/>
              <a:rect l="l" t="t" r="r" b="b"/>
              <a:pathLst>
                <a:path w="3586479" h="2832734">
                  <a:moveTo>
                    <a:pt x="0" y="0"/>
                  </a:moveTo>
                  <a:lnTo>
                    <a:pt x="3586062" y="0"/>
                  </a:lnTo>
                  <a:lnTo>
                    <a:pt x="3586062" y="2832606"/>
                  </a:lnTo>
                  <a:lnTo>
                    <a:pt x="0" y="28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4B165CE-CCDD-114E-BAAE-7CA9AB1C9618}"/>
                </a:ext>
              </a:extLst>
            </p:cNvPr>
            <p:cNvSpPr/>
            <p:nvPr/>
          </p:nvSpPr>
          <p:spPr>
            <a:xfrm>
              <a:off x="5315838" y="2077110"/>
              <a:ext cx="2871842" cy="1092439"/>
            </a:xfrm>
            <a:custGeom>
              <a:avLst/>
              <a:gdLst/>
              <a:ahLst/>
              <a:cxnLst/>
              <a:rect l="l" t="t" r="r" b="b"/>
              <a:pathLst>
                <a:path w="3281045" h="1183004">
                  <a:moveTo>
                    <a:pt x="0" y="0"/>
                  </a:moveTo>
                  <a:lnTo>
                    <a:pt x="3280860" y="0"/>
                  </a:lnTo>
                  <a:lnTo>
                    <a:pt x="3280860" y="1182634"/>
                  </a:lnTo>
                  <a:lnTo>
                    <a:pt x="0" y="1182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585F1E0C-51D1-1F45-B639-94DB94F10779}"/>
                </a:ext>
              </a:extLst>
            </p:cNvPr>
            <p:cNvSpPr txBox="1"/>
            <p:nvPr/>
          </p:nvSpPr>
          <p:spPr>
            <a:xfrm>
              <a:off x="4956982" y="1331105"/>
              <a:ext cx="3586479" cy="2072106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Boolean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boolean</a:t>
              </a:r>
              <a:r>
                <a:rPr sz="1350" spc="-4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sz="1850" dirty="0">
                <a:latin typeface="Courier" pitchFamily="2" charset="0"/>
                <a:cs typeface="Times New Roman"/>
              </a:endParaRP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777875" marR="422909" algn="ctr">
                <a:lnSpc>
                  <a:spcPct val="115900"/>
                </a:lnSpc>
                <a:spcBef>
                  <a:spcPts val="200"/>
                </a:spcBef>
                <a:spcAft>
                  <a:spcPts val="200"/>
                </a:spcAft>
                <a:tabLst>
                  <a:tab pos="1914525" algn="l"/>
                </a:tabLst>
              </a:pPr>
              <a:r>
                <a:rPr sz="1350" dirty="0">
                  <a:latin typeface="Courier" pitchFamily="2" charset="0"/>
                  <a:cs typeface="DejaVu Sans Mono"/>
                </a:rPr>
                <a:t>if (value) return</a:t>
              </a:r>
              <a:r>
                <a:rPr sz="1350" spc="-8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1231;  else	return</a:t>
              </a:r>
              <a:r>
                <a:rPr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1237;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A41A7E-341F-A64E-93BD-308D1AB67A9C}"/>
              </a:ext>
            </a:extLst>
          </p:cNvPr>
          <p:cNvGrpSpPr/>
          <p:nvPr/>
        </p:nvGrpSpPr>
        <p:grpSpPr>
          <a:xfrm>
            <a:off x="909370" y="1594916"/>
            <a:ext cx="3241420" cy="1889522"/>
            <a:chOff x="919228" y="1397616"/>
            <a:chExt cx="3241420" cy="1889522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31F304F-3049-1048-BB21-F90ACE04DC4F}"/>
                </a:ext>
              </a:extLst>
            </p:cNvPr>
            <p:cNvSpPr/>
            <p:nvPr/>
          </p:nvSpPr>
          <p:spPr>
            <a:xfrm>
              <a:off x="919348" y="1397616"/>
              <a:ext cx="3241300" cy="1889522"/>
            </a:xfrm>
            <a:custGeom>
              <a:avLst/>
              <a:gdLst/>
              <a:ahLst/>
              <a:cxnLst/>
              <a:rect l="l" t="t" r="r" b="b"/>
              <a:pathLst>
                <a:path w="3586479" h="2127250">
                  <a:moveTo>
                    <a:pt x="0" y="0"/>
                  </a:moveTo>
                  <a:lnTo>
                    <a:pt x="3586062" y="0"/>
                  </a:lnTo>
                  <a:lnTo>
                    <a:pt x="3586062" y="2126843"/>
                  </a:lnTo>
                  <a:lnTo>
                    <a:pt x="0" y="2126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39EABCAB-770A-2B48-8A54-5BD4AACBB2A8}"/>
                </a:ext>
              </a:extLst>
            </p:cNvPr>
            <p:cNvSpPr/>
            <p:nvPr/>
          </p:nvSpPr>
          <p:spPr>
            <a:xfrm>
              <a:off x="1264411" y="2204959"/>
              <a:ext cx="2583632" cy="741314"/>
            </a:xfrm>
            <a:custGeom>
              <a:avLst/>
              <a:gdLst/>
              <a:ahLst/>
              <a:cxnLst/>
              <a:rect l="l" t="t" r="r" b="b"/>
              <a:pathLst>
                <a:path w="3281045" h="467360">
                  <a:moveTo>
                    <a:pt x="0" y="0"/>
                  </a:moveTo>
                  <a:lnTo>
                    <a:pt x="3280860" y="0"/>
                  </a:lnTo>
                  <a:lnTo>
                    <a:pt x="3280860" y="467334"/>
                  </a:lnTo>
                  <a:lnTo>
                    <a:pt x="0" y="467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D0C8EB3F-AEA5-534C-8DBB-D8294D766C76}"/>
                </a:ext>
              </a:extLst>
            </p:cNvPr>
            <p:cNvSpPr txBox="1"/>
            <p:nvPr/>
          </p:nvSpPr>
          <p:spPr>
            <a:xfrm>
              <a:off x="919228" y="1436947"/>
              <a:ext cx="3123975" cy="17748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Integer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3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(){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0D2819-9D36-BB4B-BE17-1B4E1AD45F46}"/>
              </a:ext>
            </a:extLst>
          </p:cNvPr>
          <p:cNvSpPr/>
          <p:nvPr/>
        </p:nvSpPr>
        <p:spPr>
          <a:xfrm>
            <a:off x="7414399" y="2727889"/>
            <a:ext cx="679533" cy="47686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CF02CF2A-E5F4-9647-9CFB-9B8A2D1C275D}"/>
              </a:ext>
            </a:extLst>
          </p:cNvPr>
          <p:cNvSpPr txBox="1"/>
          <p:nvPr/>
        </p:nvSpPr>
        <p:spPr>
          <a:xfrm>
            <a:off x="345441" y="3604541"/>
            <a:ext cx="477556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altLang="zh-CN" sz="1400" dirty="0"/>
              <a:t>Two</a:t>
            </a:r>
            <a:r>
              <a:rPr lang="zh-CN" altLang="en-US" sz="1400" dirty="0"/>
              <a:t> </a:t>
            </a:r>
            <a:r>
              <a:rPr lang="en-US" altLang="zh-CN" sz="1400" dirty="0"/>
              <a:t>large</a:t>
            </a:r>
            <a:r>
              <a:rPr lang="zh-CN" altLang="en-US" sz="1400" dirty="0"/>
              <a:t> </a:t>
            </a:r>
            <a:r>
              <a:rPr lang="en-US" altLang="zh-CN" sz="1400" dirty="0"/>
              <a:t>prime</a:t>
            </a:r>
            <a:r>
              <a:rPr lang="zh-CN" altLang="en-US" sz="1400" dirty="0"/>
              <a:t> </a:t>
            </a:r>
            <a:r>
              <a:rPr lang="en-US" altLang="zh-CN" sz="1400" dirty="0"/>
              <a:t>numbers 1231 and 1237 are used as 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 of a Boolean value of true or false, respectively</a:t>
            </a:r>
            <a:endParaRPr sz="1400" dirty="0"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1DD6C340-5147-A84C-8A2F-726C3E0BAC4C}"/>
              </a:ext>
            </a:extLst>
          </p:cNvPr>
          <p:cNvSpPr txBox="1"/>
          <p:nvPr/>
        </p:nvSpPr>
        <p:spPr>
          <a:xfrm>
            <a:off x="942972" y="4228382"/>
            <a:ext cx="427911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00"/>
                </a:solidFill>
              </a:rPr>
              <a:t>1.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avoid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collision</a:t>
            </a:r>
          </a:p>
          <a:p>
            <a:r>
              <a:rPr lang="en-US" altLang="zh-CN" sz="1400" dirty="0"/>
              <a:t>(e.g.,</a:t>
            </a:r>
            <a:r>
              <a:rPr lang="zh-CN" altLang="en-US" sz="1400" dirty="0"/>
              <a:t> </a:t>
            </a:r>
            <a:r>
              <a:rPr lang="en-US" altLang="zh-CN" sz="1400" dirty="0"/>
              <a:t>better</a:t>
            </a:r>
            <a:r>
              <a:rPr lang="zh-CN" altLang="en-US" sz="1400" dirty="0"/>
              <a:t> </a:t>
            </a:r>
            <a:r>
              <a:rPr lang="en-US" altLang="zh-CN" sz="1400" dirty="0"/>
              <a:t>than even numbers like</a:t>
            </a:r>
            <a:r>
              <a:rPr lang="zh-CN" altLang="en-US" sz="1400" dirty="0"/>
              <a:t> </a:t>
            </a:r>
            <a:r>
              <a:rPr lang="en-US" altLang="zh-CN" sz="1400" dirty="0"/>
              <a:t>1000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2000.)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E964F6-F410-304E-9F3D-106F103E3D53}"/>
              </a:ext>
            </a:extLst>
          </p:cNvPr>
          <p:cNvSpPr txBox="1"/>
          <p:nvPr/>
        </p:nvSpPr>
        <p:spPr>
          <a:xfrm>
            <a:off x="5338709" y="4127761"/>
            <a:ext cx="25699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3B041-4BDF-054C-8043-7684DE4442E7}"/>
              </a:ext>
            </a:extLst>
          </p:cNvPr>
          <p:cNvSpPr/>
          <p:nvPr/>
        </p:nvSpPr>
        <p:spPr>
          <a:xfrm>
            <a:off x="942973" y="5648901"/>
            <a:ext cx="268107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class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InterviewCandidate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 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String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candidateName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;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Boolean </a:t>
            </a:r>
            <a:r>
              <a:rPr lang="en-US" sz="1200" dirty="0" err="1">
                <a:solidFill>
                  <a:srgbClr val="FF0000"/>
                </a:solidFill>
                <a:latin typeface="Courier" pitchFamily="2" charset="0"/>
              </a:rPr>
              <a:t>isSelected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;</a:t>
            </a:r>
            <a:br>
              <a:rPr lang="en-US" sz="12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}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DB225-43CE-B443-8FD1-5C81C66B16F5}"/>
              </a:ext>
            </a:extLst>
          </p:cNvPr>
          <p:cNvSpPr/>
          <p:nvPr/>
        </p:nvSpPr>
        <p:spPr>
          <a:xfrm>
            <a:off x="4436016" y="5587345"/>
            <a:ext cx="4178033" cy="95410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To write the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this class, typically you will find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candidateName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isSelected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multiply them with some prime number and then add them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FD7E0-51B7-C94A-AF4D-3B372CD8CB06}"/>
              </a:ext>
            </a:extLst>
          </p:cNvPr>
          <p:cNvSpPr/>
          <p:nvPr/>
        </p:nvSpPr>
        <p:spPr>
          <a:xfrm>
            <a:off x="942973" y="4930232"/>
            <a:ext cx="4279116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2.</a:t>
            </a:r>
            <a:r>
              <a:rPr lang="zh-CN" altLang="en-US" sz="1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larger impact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on the hash code of a composite object (e.g., better than directly returning 0 or 1)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72605-7F6F-384A-9652-E1A105EAC9A4}"/>
              </a:ext>
            </a:extLst>
          </p:cNvPr>
          <p:cNvSpPr/>
          <p:nvPr/>
        </p:nvSpPr>
        <p:spPr>
          <a:xfrm>
            <a:off x="804361" y="115623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8FDF0B-B275-111A-C0F3-CB5A608DAA3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spc="15" dirty="0">
                <a:latin typeface="Arial"/>
                <a:cs typeface="Arial"/>
              </a:rPr>
              <a:t>Doubles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75D0DD-0EDE-0C42-A737-91B8E4883FCA}"/>
              </a:ext>
            </a:extLst>
          </p:cNvPr>
          <p:cNvGrpSpPr/>
          <p:nvPr/>
        </p:nvGrpSpPr>
        <p:grpSpPr>
          <a:xfrm>
            <a:off x="259801" y="1463373"/>
            <a:ext cx="5081177" cy="2261947"/>
            <a:chOff x="88986" y="3543872"/>
            <a:chExt cx="5081177" cy="2261947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C395E23-94F1-D845-A783-F88727719B58}"/>
                </a:ext>
              </a:extLst>
            </p:cNvPr>
            <p:cNvSpPr/>
            <p:nvPr/>
          </p:nvSpPr>
          <p:spPr>
            <a:xfrm>
              <a:off x="88986" y="3543872"/>
              <a:ext cx="5081177" cy="2261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F9C84B4-D98D-AD47-BD65-13E23CD4BFA6}"/>
                </a:ext>
              </a:extLst>
            </p:cNvPr>
            <p:cNvSpPr/>
            <p:nvPr/>
          </p:nvSpPr>
          <p:spPr>
            <a:xfrm>
              <a:off x="156626" y="3614230"/>
              <a:ext cx="4893310" cy="2095762"/>
            </a:xfrm>
            <a:custGeom>
              <a:avLst/>
              <a:gdLst/>
              <a:ahLst/>
              <a:cxnLst/>
              <a:rect l="l" t="t" r="r" b="b"/>
              <a:pathLst>
                <a:path w="4893309" h="2832735">
                  <a:moveTo>
                    <a:pt x="0" y="0"/>
                  </a:moveTo>
                  <a:lnTo>
                    <a:pt x="4892687" y="0"/>
                  </a:lnTo>
                  <a:lnTo>
                    <a:pt x="4892687" y="2832608"/>
                  </a:lnTo>
                  <a:lnTo>
                    <a:pt x="0" y="2832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24379137-ED7F-D44A-A14C-11A94192E201}"/>
                </a:ext>
              </a:extLst>
            </p:cNvPr>
            <p:cNvSpPr/>
            <p:nvPr/>
          </p:nvSpPr>
          <p:spPr>
            <a:xfrm>
              <a:off x="512980" y="4315638"/>
              <a:ext cx="4379054" cy="1130087"/>
            </a:xfrm>
            <a:custGeom>
              <a:avLst/>
              <a:gdLst/>
              <a:ahLst/>
              <a:cxnLst/>
              <a:rect l="l" t="t" r="r" b="b"/>
              <a:pathLst>
                <a:path w="4587875" h="1183004">
                  <a:moveTo>
                    <a:pt x="0" y="0"/>
                  </a:moveTo>
                  <a:lnTo>
                    <a:pt x="4587481" y="0"/>
                  </a:lnTo>
                  <a:lnTo>
                    <a:pt x="4587481" y="1182636"/>
                  </a:lnTo>
                  <a:lnTo>
                    <a:pt x="0" y="118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96A61A73-2DAE-934C-95CB-C74CECA018C0}"/>
                </a:ext>
              </a:extLst>
            </p:cNvPr>
            <p:cNvSpPr txBox="1"/>
            <p:nvPr/>
          </p:nvSpPr>
          <p:spPr>
            <a:xfrm>
              <a:off x="156626" y="3614229"/>
              <a:ext cx="4893310" cy="20338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57480">
                <a:spcBef>
                  <a:spcPts val="200"/>
                </a:spcBef>
                <a:spcAft>
                  <a:spcPts val="200"/>
                </a:spcAft>
                <a:defRPr sz="1350">
                  <a:latin typeface="Courier" pitchFamily="2" charset="0"/>
                  <a:cs typeface="DejaVu Sans Mono"/>
                </a:defRPr>
              </a:lvl1pPr>
            </a:lstStyle>
            <a:p>
              <a:r>
                <a:rPr dirty="0"/>
                <a:t>public final class Double</a:t>
              </a:r>
              <a:r>
                <a:rPr lang="en-US" dirty="0"/>
                <a:t> </a:t>
              </a:r>
              <a:r>
                <a:rPr dirty="0"/>
                <a:t>{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private final double value;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...</a:t>
              </a:r>
              <a:endParaRPr lang="en-US" dirty="0"/>
            </a:p>
            <a:p>
              <a:r>
                <a:rPr lang="en-US" dirty="0"/>
                <a:t>	public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hashCode</a:t>
              </a:r>
              <a:r>
                <a:rPr lang="en-US" dirty="0"/>
                <a:t>() {</a:t>
              </a:r>
            </a:p>
            <a:p>
              <a:r>
                <a:rPr lang="en-US" dirty="0"/>
                <a:t>		long bits = </a:t>
              </a:r>
              <a:r>
                <a:rPr lang="en-US" dirty="0" err="1"/>
                <a:t>doubleToLongBits</a:t>
              </a:r>
              <a:r>
                <a:rPr lang="en-US" dirty="0"/>
                <a:t>(value);</a:t>
              </a:r>
            </a:p>
            <a:p>
              <a:r>
                <a:rPr lang="en-US" dirty="0"/>
                <a:t>		return (</a:t>
              </a:r>
              <a:r>
                <a:rPr lang="en-US" dirty="0" err="1"/>
                <a:t>int</a:t>
              </a:r>
              <a:r>
                <a:rPr lang="en-US" dirty="0"/>
                <a:t>) (bits ^ (bits &gt;&gt;&gt; 32));</a:t>
              </a:r>
            </a:p>
            <a:p>
              <a:r>
                <a:rPr lang="en-US" dirty="0"/>
                <a:t>	}</a:t>
              </a:r>
            </a:p>
            <a:p>
              <a:r>
                <a:rPr lang="en-US" dirty="0"/>
                <a:t>}</a:t>
              </a:r>
              <a:endParaRPr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AB53E-804B-6042-9ACA-F638DF7D38FA}"/>
              </a:ext>
            </a:extLst>
          </p:cNvPr>
          <p:cNvSpPr/>
          <p:nvPr/>
        </p:nvSpPr>
        <p:spPr>
          <a:xfrm>
            <a:off x="520969" y="3886465"/>
            <a:ext cx="455883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is a binary operation, it stands for "exclusive or", that is to say the resulting bit evaluates to one if only exactly </a:t>
            </a:r>
            <a:r>
              <a:rPr lang="en-US" sz="1600" i="1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the bits is set.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52E574A-8E30-614D-A2A5-D10FF632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19447"/>
              </p:ext>
            </p:extLst>
          </p:nvPr>
        </p:nvGraphicFramePr>
        <p:xfrm>
          <a:off x="5700161" y="3411969"/>
          <a:ext cx="2092558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806">
                  <a:extLst>
                    <a:ext uri="{9D8B030D-6E8A-4147-A177-3AD203B41FA5}">
                      <a16:colId xmlns:a16="http://schemas.microsoft.com/office/drawing/2014/main" val="4130506719"/>
                    </a:ext>
                  </a:extLst>
                </a:gridCol>
                <a:gridCol w="648673">
                  <a:extLst>
                    <a:ext uri="{9D8B030D-6E8A-4147-A177-3AD203B41FA5}">
                      <a16:colId xmlns:a16="http://schemas.microsoft.com/office/drawing/2014/main" val="2597220815"/>
                    </a:ext>
                  </a:extLst>
                </a:gridCol>
                <a:gridCol w="888079">
                  <a:extLst>
                    <a:ext uri="{9D8B030D-6E8A-4147-A177-3AD203B41FA5}">
                      <a16:colId xmlns:a16="http://schemas.microsoft.com/office/drawing/2014/main" val="3670829217"/>
                    </a:ext>
                  </a:extLst>
                </a:gridCol>
              </a:tblGrid>
              <a:tr h="129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5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42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27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6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52660"/>
                  </a:ext>
                </a:extLst>
              </a:tr>
            </a:tbl>
          </a:graphicData>
        </a:graphic>
      </p:graphicFrame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0120E7-8B2D-C44A-84DA-D61D2F254302}"/>
              </a:ext>
            </a:extLst>
          </p:cNvPr>
          <p:cNvSpPr/>
          <p:nvPr/>
        </p:nvSpPr>
        <p:spPr>
          <a:xfrm>
            <a:off x="1167388" y="2551891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13F8F08-2D16-CE4A-9F94-3B7B8575702F}"/>
              </a:ext>
            </a:extLst>
          </p:cNvPr>
          <p:cNvSpPr/>
          <p:nvPr/>
        </p:nvSpPr>
        <p:spPr>
          <a:xfrm>
            <a:off x="1167388" y="2795172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5058F4BB-4876-2146-AEFC-2BA8391090CF}"/>
              </a:ext>
            </a:extLst>
          </p:cNvPr>
          <p:cNvSpPr txBox="1"/>
          <p:nvPr/>
        </p:nvSpPr>
        <p:spPr>
          <a:xfrm>
            <a:off x="5459583" y="1769778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45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64-bit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n-US" altLang="zh-CN" spc="3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pc="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A7F8715E-1644-D542-8BCB-B17AC0EF0A92}"/>
              </a:ext>
            </a:extLst>
          </p:cNvPr>
          <p:cNvSpPr txBox="1"/>
          <p:nvPr/>
        </p:nvSpPr>
        <p:spPr>
          <a:xfrm>
            <a:off x="5459584" y="2590647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pc="80" dirty="0">
                <a:latin typeface="Arial" panose="020B0604020202020204" pitchFamily="34" charset="0"/>
                <a:cs typeface="Arial" panose="020B0604020202020204" pitchFamily="34" charset="0"/>
              </a:rPr>
              <a:t> most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altLang="zh-CN" spc="5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42FB60-C922-0B40-B22F-A84BFD69922A}"/>
              </a:ext>
            </a:extLst>
          </p:cNvPr>
          <p:cNvSpPr/>
          <p:nvPr/>
        </p:nvSpPr>
        <p:spPr>
          <a:xfrm>
            <a:off x="327441" y="5018518"/>
            <a:ext cx="761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7455DB-20F0-1245-B24D-7767149B9130}"/>
              </a:ext>
            </a:extLst>
          </p:cNvPr>
          <p:cNvSpPr/>
          <p:nvPr/>
        </p:nvSpPr>
        <p:spPr>
          <a:xfrm>
            <a:off x="1123325" y="5033907"/>
            <a:ext cx="39217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DF675-A44B-2547-9704-8FD4837445D1}"/>
              </a:ext>
            </a:extLst>
          </p:cNvPr>
          <p:cNvSpPr/>
          <p:nvPr/>
        </p:nvSpPr>
        <p:spPr>
          <a:xfrm>
            <a:off x="5036696" y="5033907"/>
            <a:ext cx="388080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ED041B-4556-6B40-B23F-16F5CCD199CD}"/>
              </a:ext>
            </a:extLst>
          </p:cNvPr>
          <p:cNvSpPr/>
          <p:nvPr/>
        </p:nvSpPr>
        <p:spPr>
          <a:xfrm>
            <a:off x="1250055" y="5519629"/>
            <a:ext cx="3970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27BCF-2CF5-324F-8541-1E9390E344D1}"/>
              </a:ext>
            </a:extLst>
          </p:cNvPr>
          <p:cNvSpPr/>
          <p:nvPr/>
        </p:nvSpPr>
        <p:spPr>
          <a:xfrm>
            <a:off x="1250056" y="5862298"/>
            <a:ext cx="397069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58406A-6D84-9146-9862-D920AC7A16FF}"/>
              </a:ext>
            </a:extLst>
          </p:cNvPr>
          <p:cNvSpPr txBox="1"/>
          <p:nvPr/>
        </p:nvSpPr>
        <p:spPr>
          <a:xfrm>
            <a:off x="548083" y="5858183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D5B974-A53B-A646-A949-39097271F933}"/>
              </a:ext>
            </a:extLst>
          </p:cNvPr>
          <p:cNvCxnSpPr/>
          <p:nvPr/>
        </p:nvCxnSpPr>
        <p:spPr>
          <a:xfrm>
            <a:off x="464193" y="6319111"/>
            <a:ext cx="5070321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CC838F-9328-2B43-B0A5-BE4A72E915A8}"/>
              </a:ext>
            </a:extLst>
          </p:cNvPr>
          <p:cNvSpPr/>
          <p:nvPr/>
        </p:nvSpPr>
        <p:spPr>
          <a:xfrm>
            <a:off x="1250055" y="6402319"/>
            <a:ext cx="3970696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84F02E-079C-6543-B4E3-AF49395D7FE0}"/>
              </a:ext>
            </a:extLst>
          </p:cNvPr>
          <p:cNvSpPr/>
          <p:nvPr/>
        </p:nvSpPr>
        <p:spPr>
          <a:xfrm>
            <a:off x="5620611" y="5596573"/>
            <a:ext cx="32968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126512794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digits in the number for computing the hash code.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5245F3-CEAA-7145-8FAA-8357533D77BF}"/>
              </a:ext>
            </a:extLst>
          </p:cNvPr>
          <p:cNvSpPr/>
          <p:nvPr/>
        </p:nvSpPr>
        <p:spPr>
          <a:xfrm>
            <a:off x="259801" y="111296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D13A56-7BC8-A3BD-BB37-75A788E75C91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9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41980</TotalTime>
  <Words>6055</Words>
  <Application>Microsoft Office PowerPoint</Application>
  <PresentationFormat>On-screen Show (4:3)</PresentationFormat>
  <Paragraphs>1044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Courier</vt:lpstr>
      <vt:lpstr>DejaVu Sans</vt:lpstr>
      <vt:lpstr>DejaVu Sans Mono</vt:lpstr>
      <vt:lpstr>fkGroteskNeue</vt:lpstr>
      <vt:lpstr>KaTeX_Main</vt:lpstr>
      <vt:lpstr>KaTeX_Math</vt:lpstr>
      <vt:lpstr>Arial</vt:lpstr>
      <vt:lpstr>Calibri</vt:lpstr>
      <vt:lpstr>Helvetica</vt:lpstr>
      <vt:lpstr>Roboto</vt:lpstr>
      <vt:lpstr>Times New Roman</vt:lpstr>
      <vt:lpstr>Trebuchet MS</vt:lpstr>
      <vt:lpstr>Wingdings</vt:lpstr>
      <vt:lpstr>Office Theme</vt:lpstr>
      <vt:lpstr>Lecture 7 Hash Tables</vt:lpstr>
      <vt:lpstr>Lecture Goals</vt:lpstr>
      <vt:lpstr>Motivation</vt:lpstr>
      <vt:lpstr>Hash Table</vt:lpstr>
      <vt:lpstr>Hash Table (Contd.)</vt:lpstr>
      <vt:lpstr>Hash Function</vt:lpstr>
      <vt:lpstr>Java’s Hash Code Conventions</vt:lpstr>
      <vt:lpstr>Implementing Hash Code: Integers, Booleans</vt:lpstr>
      <vt:lpstr>Implementing Hash Code: Doubles</vt:lpstr>
      <vt:lpstr>Implementing Hash Code: Strings</vt:lpstr>
      <vt:lpstr>Implementing Hash Code: Strings (Contd.)</vt:lpstr>
      <vt:lpstr>Implementing Hash Code: User-defined Types</vt:lpstr>
      <vt:lpstr>Modulo Hashing</vt:lpstr>
      <vt:lpstr>Absolute value of Integer.MIN_VALUE is itself</vt:lpstr>
      <vt:lpstr>Handling Hash Collisions</vt:lpstr>
      <vt:lpstr>Separate Chaining</vt:lpstr>
      <vt:lpstr>Open Addressing Example 1 : Linear Probing</vt:lpstr>
      <vt:lpstr> </vt:lpstr>
      <vt:lpstr>Open Addressing Example 3: Quadratic Probing</vt:lpstr>
      <vt:lpstr>Open Addressing Example 4: Double Hashing</vt:lpstr>
      <vt:lpstr>Primary Clustering and Secondary Clustering</vt:lpstr>
      <vt:lpstr>Linear Probing: Primary Clustering</vt:lpstr>
      <vt:lpstr>Linear Probing: Primary Clustering Explanations</vt:lpstr>
      <vt:lpstr>Linear Probing: Primary Clustering (Contd.)</vt:lpstr>
      <vt:lpstr>Linear Probing: Delete</vt:lpstr>
      <vt:lpstr>Separate Chaining vs Linear Probing</vt:lpstr>
      <vt:lpstr>Comparison of Techniques for Handling Hash Collisions</vt:lpstr>
      <vt:lpstr>Hashing Tutorial Videos</vt:lpstr>
      <vt:lpstr>Full-Length Lectures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1274</cp:revision>
  <dcterms:created xsi:type="dcterms:W3CDTF">2018-08-13T22:58:39Z</dcterms:created>
  <dcterms:modified xsi:type="dcterms:W3CDTF">2025-04-26T07:38:36Z</dcterms:modified>
</cp:coreProperties>
</file>