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419" r:id="rId3"/>
    <p:sldId id="420" r:id="rId4"/>
    <p:sldId id="421" r:id="rId5"/>
    <p:sldId id="422" r:id="rId6"/>
    <p:sldId id="423" r:id="rId7"/>
    <p:sldId id="424" r:id="rId8"/>
    <p:sldId id="425" r:id="rId9"/>
    <p:sldId id="257" r:id="rId10"/>
    <p:sldId id="426" r:id="rId11"/>
    <p:sldId id="258" r:id="rId12"/>
    <p:sldId id="259" r:id="rId13"/>
    <p:sldId id="260" r:id="rId14"/>
    <p:sldId id="261" r:id="rId15"/>
    <p:sldId id="262" r:id="rId16"/>
    <p:sldId id="294" r:id="rId17"/>
    <p:sldId id="295" r:id="rId18"/>
    <p:sldId id="296" r:id="rId19"/>
    <p:sldId id="291" r:id="rId20"/>
    <p:sldId id="292" r:id="rId21"/>
    <p:sldId id="293" r:id="rId22"/>
    <p:sldId id="268" r:id="rId23"/>
    <p:sldId id="269" r:id="rId24"/>
    <p:sldId id="270" r:id="rId25"/>
    <p:sldId id="428" r:id="rId26"/>
    <p:sldId id="271" r:id="rId27"/>
    <p:sldId id="272" r:id="rId28"/>
    <p:sldId id="273" r:id="rId29"/>
    <p:sldId id="274" r:id="rId30"/>
    <p:sldId id="427" r:id="rId31"/>
    <p:sldId id="275" r:id="rId32"/>
    <p:sldId id="276" r:id="rId33"/>
    <p:sldId id="278" r:id="rId34"/>
    <p:sldId id="279" r:id="rId35"/>
    <p:sldId id="280" r:id="rId36"/>
    <p:sldId id="326" r:id="rId37"/>
    <p:sldId id="429" r:id="rId38"/>
    <p:sldId id="281" r:id="rId39"/>
    <p:sldId id="327" r:id="rId40"/>
    <p:sldId id="410" r:id="rId41"/>
    <p:sldId id="412" r:id="rId42"/>
    <p:sldId id="413" r:id="rId43"/>
    <p:sldId id="328" r:id="rId44"/>
    <p:sldId id="411" r:id="rId45"/>
    <p:sldId id="414" r:id="rId46"/>
    <p:sldId id="415" r:id="rId47"/>
    <p:sldId id="416" r:id="rId48"/>
    <p:sldId id="417" r:id="rId49"/>
    <p:sldId id="41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F6100"/>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800" autoAdjust="0"/>
    <p:restoredTop sz="83791" autoAdjust="0"/>
  </p:normalViewPr>
  <p:slideViewPr>
    <p:cSldViewPr snapToGrid="0" snapToObjects="1">
      <p:cViewPr varScale="1">
        <p:scale>
          <a:sx n="69" d="100"/>
          <a:sy n="69" d="100"/>
        </p:scale>
        <p:origin x="1987" y="6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973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23:36.517"/>
    </inkml:context>
    <inkml:brush xml:id="br0">
      <inkml:brushProperty name="width" value="0.05" units="cm"/>
      <inkml:brushProperty name="height" value="0.05" units="cm"/>
      <inkml:brushProperty name="ignorePressure" value="1"/>
    </inkml:brush>
  </inkml:definitions>
  <inkml:trace contextRef="#ctx0" brushRef="#br0">1 1,'7'0,"11"7,1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3/6/2025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(\d|2[0-3]):[0-5]\d</a:t>
            </a:r>
          </a:p>
          <a:p>
            <a:pPr lvl="1"/>
            <a:r>
              <a:rPr lang="en-GB" dirty="0"/>
              <a:t>Does not match hours 10, 11,12,13…</a:t>
            </a:r>
          </a:p>
          <a:p>
            <a:pPr lvl="1"/>
            <a:r>
              <a:rPr lang="en-GB" dirty="0"/>
              <a:t>\d: Matches any single digit from 0 to 9. This allows for single-digit hours like "0" to "9".</a:t>
            </a:r>
          </a:p>
          <a:p>
            <a:pPr lvl="1"/>
            <a:r>
              <a:rPr lang="en-GB" dirty="0"/>
              <a:t>2[0-3]: Matches hours from "20" to "23". This ensures that valid two-digit hours in the range of 20 to 23 are captured.</a:t>
            </a:r>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18</a:t>
            </a:fld>
            <a:endParaRPr lang="en-US"/>
          </a:p>
        </p:txBody>
      </p:sp>
    </p:spTree>
    <p:extLst>
      <p:ext uri="{BB962C8B-B14F-4D97-AF65-F5344CB8AC3E}">
        <p14:creationId xmlns:p14="http://schemas.microsoft.com/office/powerpoint/2010/main" val="259166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12398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dirty="0"/>
              <a:t>To determine the worst-case running time of the given code in big-Oh notation, let's </a:t>
            </a:r>
            <a:r>
              <a:rPr lang="en-GB" dirty="0" err="1"/>
              <a:t>analyze</a:t>
            </a:r>
            <a:r>
              <a:rPr lang="en-GB" dirty="0"/>
              <a:t> the nested loops:</a:t>
            </a:r>
          </a:p>
          <a:p>
            <a:pPr algn="l">
              <a:buFont typeface="+mj-lt"/>
              <a:buAutoNum type="arabicPeriod"/>
            </a:pPr>
            <a:endParaRPr lang="en-GB" dirty="0"/>
          </a:p>
          <a:p>
            <a:pPr algn="l">
              <a:buFont typeface="+mj-lt"/>
              <a:buAutoNum type="arabicPeriod"/>
            </a:pPr>
            <a:r>
              <a:rPr lang="en-GB" dirty="0"/>
              <a:t>1. **Outer Loop (`</a:t>
            </a:r>
            <a:r>
              <a:rPr lang="en-GB" dirty="0" err="1"/>
              <a:t>i</a:t>
            </a:r>
            <a:r>
              <a:rPr lang="en-GB" dirty="0"/>
              <a:t>` loop)**: Runs from 0 to $$ n-1 $$, so it executes $$ n $$ times.</a:t>
            </a:r>
          </a:p>
          <a:p>
            <a:pPr algn="l">
              <a:buFont typeface="+mj-lt"/>
              <a:buAutoNum type="arabicPeriod"/>
            </a:pPr>
            <a:r>
              <a:rPr lang="en-GB" dirty="0"/>
              <a:t>2. **Second Loop (`j` loop)**: Runs from 0 to 9, so it executes 10 times.</a:t>
            </a:r>
          </a:p>
          <a:p>
            <a:pPr algn="l">
              <a:buFont typeface="+mj-lt"/>
              <a:buAutoNum type="arabicPeriod"/>
            </a:pPr>
            <a:r>
              <a:rPr lang="en-GB" dirty="0"/>
              <a:t>3. **Third Loop (`k` loop)**: Runs from 0 to $$ n-1 $$, so it executes $$ n $$ times.</a:t>
            </a:r>
          </a:p>
          <a:p>
            <a:pPr algn="l">
              <a:buFont typeface="+mj-lt"/>
              <a:buAutoNum type="arabicPeriod"/>
            </a:pPr>
            <a:r>
              <a:rPr lang="en-GB" dirty="0"/>
              <a:t>4. **Innermost Loop (`m` loop)**: Runs from 0 to 9, so it executes 10 times.</a:t>
            </a:r>
          </a:p>
          <a:p>
            <a:pPr algn="l">
              <a:buFont typeface="+mj-lt"/>
              <a:buAutoNum type="arabicPeriod"/>
            </a:pPr>
            <a:endParaRPr lang="en-GB" dirty="0"/>
          </a:p>
          <a:p>
            <a:pPr algn="l">
              <a:buFont typeface="+mj-lt"/>
              <a:buAutoNum type="arabicPeriod"/>
            </a:pPr>
            <a:r>
              <a:rPr lang="en-GB" dirty="0"/>
              <a:t>To find the total number of iterations, we multiply the number of iterations of each loop:</a:t>
            </a:r>
          </a:p>
          <a:p>
            <a:pPr algn="l">
              <a:buFont typeface="+mj-lt"/>
              <a:buAutoNum type="arabicPeriod"/>
            </a:pPr>
            <a:endParaRPr lang="en-GB" dirty="0"/>
          </a:p>
          <a:p>
            <a:pPr algn="l">
              <a:buFont typeface="+mj-lt"/>
              <a:buAutoNum type="arabicPeriod"/>
            </a:pPr>
            <a:r>
              <a:rPr lang="en-GB" dirty="0"/>
              <a:t>- Total iterations = $$ n \times 10 \times n \times 10 = 100n^2 $$.</a:t>
            </a:r>
          </a:p>
          <a:p>
            <a:pPr algn="l">
              <a:buFont typeface="+mj-lt"/>
              <a:buAutoNum type="arabicPeriod"/>
            </a:pPr>
            <a:endParaRPr lang="en-GB" dirty="0"/>
          </a:p>
          <a:p>
            <a:pPr algn="l">
              <a:buFont typeface="+mj-lt"/>
              <a:buAutoNum type="arabicPeriod"/>
            </a:pPr>
            <a:r>
              <a:rPr lang="en-GB" dirty="0"/>
              <a:t>The dominant term in this expression is $$ n^2 $$, and constants are ignored in big-Oh notation. Therefore, the worst-case running time of the function in big-Oh notation is:</a:t>
            </a:r>
          </a:p>
          <a:p>
            <a:pPr algn="l">
              <a:buFont typeface="+mj-lt"/>
              <a:buAutoNum type="arabicPeriod"/>
            </a:pPr>
            <a:endParaRPr lang="en-GB" dirty="0"/>
          </a:p>
          <a:p>
            <a:pPr algn="l">
              <a:buFont typeface="+mj-lt"/>
              <a:buAutoNum type="arabicPeriod"/>
            </a:pPr>
            <a:r>
              <a:rPr lang="en-GB" dirty="0"/>
              <a:t>$$</a:t>
            </a:r>
          </a:p>
          <a:p>
            <a:pPr algn="l">
              <a:buFont typeface="+mj-lt"/>
              <a:buAutoNum type="arabicPeriod"/>
            </a:pPr>
            <a:r>
              <a:rPr lang="en-GB" dirty="0"/>
              <a:t>O(n^2)</a:t>
            </a:r>
          </a:p>
          <a:p>
            <a:pPr algn="l">
              <a:buFont typeface="+mj-lt"/>
              <a:buAutoNum type="arabicPeriod"/>
            </a:pPr>
            <a:r>
              <a:rPr lang="en-GB" dirty="0"/>
              <a:t>$$</a:t>
            </a:r>
          </a:p>
          <a:p>
            <a:pPr algn="l">
              <a:buFont typeface="+mj-lt"/>
              <a:buAutoNum type="arabicPeriod"/>
            </a:pPr>
            <a:endParaRPr lang="en-GB" dirty="0"/>
          </a:p>
          <a:p>
            <a:pPr algn="l">
              <a:buFont typeface="+mj-lt"/>
              <a:buAutoNum type="arabicPeriod"/>
            </a:pPr>
            <a:r>
              <a:rPr lang="en-GB" dirty="0"/>
              <a:t>This indicates that the running time grows quadratically with the size of $$ n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322685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63861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52865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effectLst/>
                <a:latin typeface="__fkGroteskNeue_598ab8"/>
              </a:rPr>
              <a:t>The function f5 is a recursive function with the following </a:t>
            </a:r>
            <a:r>
              <a:rPr lang="en-GB" b="0" i="0" dirty="0" err="1">
                <a:effectLst/>
                <a:latin typeface="__fkGroteskNeue_598ab8"/>
              </a:rPr>
              <a:t>structure:Base</a:t>
            </a:r>
            <a:r>
              <a:rPr lang="en-GB" b="0" i="0" dirty="0">
                <a:effectLst/>
                <a:latin typeface="__fkGroteskNeue_598ab8"/>
              </a:rPr>
              <a:t> Case: If n &lt; 10, the function prints a message and returns n + 3. This operation takes constant time,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a:t>
            </a:r>
            <a:r>
              <a:rPr lang="en-GB" b="0" i="0" dirty="0" err="1">
                <a:effectLst/>
                <a:latin typeface="__fkGroteskNeue_598ab8"/>
              </a:rPr>
              <a:t>geq</a:t>
            </a:r>
            <a:r>
              <a:rPr lang="en-GB" b="0" i="0" dirty="0">
                <a:effectLst/>
                <a:latin typeface="__fkGroteskNeue_598ab8"/>
              </a:rPr>
              <a:t> 10, the function calls itself with n - 1 and adds 1 to the result of this recursive call.</a:t>
            </a:r>
          </a:p>
          <a:p>
            <a:pPr algn="l">
              <a:buFont typeface="+mj-lt"/>
              <a:buAutoNum type="arabicPeriod"/>
            </a:pPr>
            <a:r>
              <a:rPr lang="en-GB" b="0" i="0" dirty="0">
                <a:effectLst/>
                <a:latin typeface="__fkGroteskNeue_598ab8"/>
              </a:rPr>
              <a:t>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a:t>
            </a:r>
            <a:r>
              <a:rPr lang="en-GB" b="0" i="0" dirty="0" err="1">
                <a:effectLst/>
                <a:latin typeface="__fkGroteskNeue_598ab8"/>
              </a:rPr>
              <a:t>calls:Recursion</a:t>
            </a:r>
            <a:r>
              <a:rPr lang="en-GB" b="0" i="0" dirty="0">
                <a:effectLst/>
                <a:latin typeface="__fkGroteskNeue_598ab8"/>
              </a:rPr>
              <a:t>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9787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a:t>
            </a:r>
            <a:r>
              <a:rPr lang="en-GB" b="0" i="0" dirty="0" err="1">
                <a:effectLst/>
                <a:latin typeface="__fkGroteskNeue_598ab8"/>
              </a:rPr>
              <a:t>why:Loop</a:t>
            </a:r>
            <a:r>
              <a:rPr lang="en-GB" b="0" i="0" dirty="0">
                <a:effectLst/>
                <a:latin typeface="__fkGroteskNeue_598ab8"/>
              </a:rPr>
              <a:t>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log⁡2(n)log2​(</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56843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err="1">
                <a:effectLst/>
                <a:latin typeface="__fkGroteskNeue_598ab8"/>
              </a:rPr>
              <a:t>ase</a:t>
            </a:r>
            <a:r>
              <a:rPr lang="en-GB" b="0" i="0" dirty="0">
                <a:effectLst/>
                <a:latin typeface="__fkGroteskNeue_598ab8"/>
              </a:rPr>
              <a:t> </a:t>
            </a:r>
            <a:r>
              <a:rPr lang="en-GB" b="0" i="0" dirty="0" err="1">
                <a:effectLst/>
                <a:latin typeface="__fkGroteskNeue_598ab8"/>
              </a:rPr>
              <a:t>Cases:If</a:t>
            </a:r>
            <a:r>
              <a:rPr lang="en-GB" b="0" i="0" dirty="0">
                <a:effectLst/>
                <a:latin typeface="__fkGroteskNeue_598ab8"/>
              </a:rPr>
              <a:t> m &lt; 2, the function returns m. This is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Recursive </a:t>
            </a:r>
            <a:r>
              <a:rPr lang="en-GB" b="0" i="0" dirty="0" err="1">
                <a:effectLst/>
                <a:latin typeface="__fkGroteskNeue_598ab8"/>
              </a:rPr>
              <a:t>Cases:If</a:t>
            </a:r>
            <a:r>
              <a:rPr lang="en-GB" b="0" i="0" dirty="0">
                <a:effectLst/>
                <a:latin typeface="__fkGroteskNeue_598ab8"/>
              </a:rPr>
              <a:t> n &lt; 10, the function calls itself with silly(n/m, m). This means that in each recursive call, n is divided by m.</a:t>
            </a:r>
          </a:p>
          <a:p>
            <a:pPr algn="l">
              <a:buFont typeface="+mj-lt"/>
              <a:buAutoNum type="arabicPeriod"/>
            </a:pPr>
            <a:r>
              <a:rPr lang="en-GB" b="0" i="0" dirty="0">
                <a:effectLst/>
                <a:latin typeface="__fkGroteskNeue_598ab8"/>
              </a:rPr>
              <a:t>If n \</a:t>
            </a:r>
            <a:r>
              <a:rPr lang="en-GB" b="0" i="0" dirty="0" err="1">
                <a:effectLst/>
                <a:latin typeface="__fkGroteskNeue_598ab8"/>
              </a:rPr>
              <a:t>geq</a:t>
            </a:r>
            <a:r>
              <a:rPr lang="en-GB" b="0" i="0" dirty="0">
                <a:effectLst/>
                <a:latin typeface="__fkGroteskNeue_598ab8"/>
              </a:rPr>
              <a:t> 10, the function calls itself with silly(n - 1, m). This means that in each recursive call, n is decremented by 1.</a:t>
            </a:r>
          </a:p>
          <a:p>
            <a:pPr algn="l"/>
            <a:r>
              <a:rPr lang="en-GB" b="0" i="0" dirty="0">
                <a:effectLst/>
                <a:latin typeface="var(--font-fk-grotesk)"/>
              </a:rPr>
              <a:t>Analysis of Recursive Calls</a:t>
            </a:r>
          </a:p>
          <a:p>
            <a:pPr algn="l">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log⁡mn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m</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Case when n \</a:t>
            </a:r>
            <a:r>
              <a:rPr lang="en-GB" b="0" i="0" dirty="0" err="1">
                <a:effectLst/>
                <a:latin typeface="__fkGroteskNeue_598ab8"/>
              </a:rPr>
              <a:t>geq</a:t>
            </a:r>
            <a:r>
              <a:rPr lang="en-GB" b="0" i="0" dirty="0">
                <a:effectLst/>
                <a:latin typeface="__fkGroteskNeue_598ab8"/>
              </a:rPr>
              <a: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var(--font-fk-grotesk)"/>
              </a:rPr>
              <a:t>Worst-Case Complexity</a:t>
            </a:r>
          </a:p>
          <a:p>
            <a:pPr algn="l"/>
            <a:r>
              <a:rPr lang="en-GB" b="0" i="0" dirty="0">
                <a:effectLst/>
                <a:latin typeface="__fkGroteskNeue_598ab8"/>
              </a:rPr>
              <a:t>The worst-case scenario occurs when the function repeatedly decrements n from a large value (when n \</a:t>
            </a:r>
            <a:r>
              <a:rPr lang="en-GB" b="0" i="0" dirty="0" err="1">
                <a:effectLst/>
                <a:latin typeface="__fkGroteskNeue_598ab8"/>
              </a:rPr>
              <a:t>geq</a:t>
            </a:r>
            <a:r>
              <a:rPr lang="en-GB" b="0" i="0" dirty="0">
                <a:effectLst/>
                <a:latin typeface="__fkGroteskNeue_598ab8"/>
              </a:rPr>
              <a:t> 10). In this case, the time complexity is dominated by the linear decrement </a:t>
            </a:r>
            <a:r>
              <a:rPr lang="en-GB" b="0" i="0" dirty="0" err="1">
                <a:effectLst/>
                <a:latin typeface="__fkGroteskNeue_598ab8"/>
              </a:rPr>
              <a:t>operation:</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77436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https://programming.guide/hash-tables-open-vs-closed-addressing.html</a:t>
            </a:r>
          </a:p>
          <a:p>
            <a:r>
              <a:rPr lang="en-GB" dirty="0"/>
              <a:t>[2] https://stackoverflow.com/questions/2556142/chained-hash-tables-vs-open-addressed-hash-tables/42810972</a:t>
            </a:r>
          </a:p>
          <a:p>
            <a:r>
              <a:rPr lang="en-GB" dirty="0"/>
              <a:t>[3] https://www.geeksforgeeks.org/separate-chaining-collision-handling-technique-in-hashing/</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351852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The load factor </a:t>
            </a:r>
            <a:r>
              <a:rPr lang="en-GB" b="0" i="0" dirty="0">
                <a:effectLst/>
                <a:latin typeface="KaTeX_Main"/>
              </a:rPr>
              <a:t>α</a:t>
            </a:r>
            <a:r>
              <a:rPr lang="en-GB" b="0" i="1" dirty="0">
                <a:effectLst/>
                <a:latin typeface="KaTeX_Math"/>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follows:</a:t>
            </a:r>
            <a:r>
              <a:rPr lang="en-GB" b="0" i="0" dirty="0">
                <a:effectLst/>
                <a:latin typeface="KaTeX_Main"/>
              </a:rPr>
              <a:t>α=Number of </a:t>
            </a:r>
            <a:r>
              <a:rPr lang="en-GB" b="0" i="0" dirty="0" err="1">
                <a:effectLst/>
                <a:latin typeface="KaTeX_Main"/>
              </a:rPr>
              <a:t>ElementsNumber</a:t>
            </a:r>
            <a:r>
              <a:rPr lang="en-GB" b="0" i="0" dirty="0">
                <a:effectLst/>
                <a:latin typeface="KaTeX_Main"/>
              </a:rPr>
              <a:t> of Slots=200025=80</a:t>
            </a:r>
            <a:r>
              <a:rPr lang="en-GB" b="0" i="1" dirty="0">
                <a:effectLst/>
                <a:latin typeface="KaTeX_Math"/>
              </a:rPr>
              <a:t>α</a:t>
            </a:r>
            <a:r>
              <a:rPr lang="en-GB" b="0" i="0" dirty="0">
                <a:effectLst/>
                <a:latin typeface="KaTeX_Main"/>
              </a:rPr>
              <a:t>=Number of </a:t>
            </a:r>
            <a:r>
              <a:rPr lang="en-GB" b="0" i="0" dirty="0" err="1">
                <a:effectLst/>
                <a:latin typeface="KaTeX_Main"/>
              </a:rPr>
              <a:t>SlotsNumber</a:t>
            </a:r>
            <a:r>
              <a:rPr lang="en-GB" b="0" i="0" dirty="0">
                <a:effectLst/>
                <a:latin typeface="KaTeX_Main"/>
              </a:rPr>
              <a:t> of Elements​=252000​=80</a:t>
            </a:r>
            <a:endParaRPr lang="en-GB" b="0" i="0" dirty="0">
              <a:effectLst/>
              <a:latin typeface="__fkGroteskNeue_598ab8"/>
            </a:endParaRPr>
          </a:p>
          <a:p>
            <a:r>
              <a:rPr lang="en-GB" b="0" i="0" dirty="0">
                <a:effectLst/>
                <a:latin typeface="__fkGroteskNeue_598ab8"/>
              </a:rPr>
              <a:t>Thus, the load factor </a:t>
            </a:r>
            <a:r>
              <a:rPr lang="en-GB" b="0" i="0" dirty="0">
                <a:effectLst/>
                <a:latin typeface="KaTeX_Main"/>
              </a:rPr>
              <a:t>α</a:t>
            </a:r>
            <a:r>
              <a:rPr lang="en-GB" b="0" i="1" dirty="0">
                <a:effectLst/>
                <a:latin typeface="KaTeX_Math"/>
              </a:rPr>
              <a:t>α</a:t>
            </a:r>
            <a:r>
              <a:rPr lang="en-GB" b="0" i="0" dirty="0">
                <a:effectLst/>
                <a:latin typeface="__fkGroteskNeue_598ab8"/>
              </a:rPr>
              <a:t> for this hash table is 80.0. This indicates that, on average, each slot in the hash table contains 80 elements.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58100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3/6/2025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CSC017 Midterm Fall 2024 Problems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57F1-1E7B-BDC7-EE5E-B02E38419106}"/>
              </a:ext>
            </a:extLst>
          </p:cNvPr>
          <p:cNvSpPr>
            <a:spLocks noGrp="1"/>
          </p:cNvSpPr>
          <p:nvPr>
            <p:ph type="title"/>
          </p:nvPr>
        </p:nvSpPr>
        <p:spPr/>
        <p:txBody>
          <a:bodyPr/>
          <a:lstStyle/>
          <a:p>
            <a:r>
              <a:rPr lang="en-GB" dirty="0"/>
              <a:t>Question 16</a:t>
            </a:r>
            <a:endParaRPr lang="en-SE" dirty="0"/>
          </a:p>
        </p:txBody>
      </p:sp>
      <p:sp>
        <p:nvSpPr>
          <p:cNvPr id="3" name="Content Placeholder 2">
            <a:extLst>
              <a:ext uri="{FF2B5EF4-FFF2-40B4-BE49-F238E27FC236}">
                <a16:creationId xmlns:a16="http://schemas.microsoft.com/office/drawing/2014/main" id="{C9FD0022-1EF4-9851-375B-76545C23B626}"/>
              </a:ext>
            </a:extLst>
          </p:cNvPr>
          <p:cNvSpPr>
            <a:spLocks noGrp="1"/>
          </p:cNvSpPr>
          <p:nvPr>
            <p:ph idx="1"/>
          </p:nvPr>
        </p:nvSpPr>
        <p:spPr/>
        <p:txBody>
          <a:bodyPr/>
          <a:lstStyle/>
          <a:p>
            <a:r>
              <a:rPr lang="en-GB" b="0" i="0" dirty="0">
                <a:solidFill>
                  <a:srgbClr val="2D3B45"/>
                </a:solidFill>
                <a:effectLst/>
                <a:latin typeface="Lato Extended"/>
              </a:rPr>
              <a:t>Which of the following is NOT a way to combine regular expressions?</a:t>
            </a:r>
          </a:p>
          <a:p>
            <a:pPr lvl="1"/>
            <a:r>
              <a:rPr lang="en-GB" dirty="0"/>
              <a:t>A Repetition </a:t>
            </a:r>
          </a:p>
          <a:p>
            <a:pPr lvl="1"/>
            <a:r>
              <a:rPr lang="en-GB" dirty="0"/>
              <a:t>B Concatenation </a:t>
            </a:r>
          </a:p>
          <a:p>
            <a:pPr lvl="1"/>
            <a:r>
              <a:rPr lang="en-GB" dirty="0"/>
              <a:t>C Alternation </a:t>
            </a:r>
          </a:p>
          <a:p>
            <a:pPr lvl="1"/>
            <a:r>
              <a:rPr lang="en-GB" dirty="0"/>
              <a:t>D Multiplication </a:t>
            </a:r>
          </a:p>
          <a:p>
            <a:r>
              <a:rPr lang="en-GB" dirty="0"/>
              <a:t>ANS: D</a:t>
            </a:r>
            <a:endParaRPr lang="en-SE" dirty="0"/>
          </a:p>
        </p:txBody>
      </p:sp>
    </p:spTree>
    <p:extLst>
      <p:ext uri="{BB962C8B-B14F-4D97-AF65-F5344CB8AC3E}">
        <p14:creationId xmlns:p14="http://schemas.microsoft.com/office/powerpoint/2010/main" val="175421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528C-C947-0193-D4B0-ECF797991F8E}"/>
              </a:ext>
            </a:extLst>
          </p:cNvPr>
          <p:cNvSpPr>
            <a:spLocks noGrp="1"/>
          </p:cNvSpPr>
          <p:nvPr>
            <p:ph type="title"/>
          </p:nvPr>
        </p:nvSpPr>
        <p:spPr/>
        <p:txBody>
          <a:bodyPr/>
          <a:lstStyle/>
          <a:p>
            <a:r>
              <a:rPr lang="en-GB" dirty="0"/>
              <a:t>Question 17</a:t>
            </a:r>
            <a:endParaRPr lang="en-SE" dirty="0"/>
          </a:p>
        </p:txBody>
      </p:sp>
      <p:sp>
        <p:nvSpPr>
          <p:cNvPr id="3" name="Content Placeholder 2">
            <a:extLst>
              <a:ext uri="{FF2B5EF4-FFF2-40B4-BE49-F238E27FC236}">
                <a16:creationId xmlns:a16="http://schemas.microsoft.com/office/drawing/2014/main" id="{E06AB2B4-0C0F-1119-1F60-45C07CDC644D}"/>
              </a:ext>
            </a:extLst>
          </p:cNvPr>
          <p:cNvSpPr>
            <a:spLocks noGrp="1"/>
          </p:cNvSpPr>
          <p:nvPr>
            <p:ph idx="1"/>
          </p:nvPr>
        </p:nvSpPr>
        <p:spPr/>
        <p:txBody>
          <a:bodyPr>
            <a:normAutofit lnSpcReduction="10000"/>
          </a:bodyPr>
          <a:lstStyle/>
          <a:p>
            <a:r>
              <a:rPr lang="en-GB" dirty="0"/>
              <a:t>Regex: Which of these will match the strings "revolution", "revolutionary", and "revolutionaries"?</a:t>
            </a:r>
          </a:p>
          <a:p>
            <a:pPr lvl="1"/>
            <a:r>
              <a:rPr lang="en-GB" dirty="0"/>
              <a:t>revolution[a-z]*</a:t>
            </a:r>
          </a:p>
          <a:p>
            <a:r>
              <a:rPr lang="en-GB" dirty="0"/>
              <a:t>It will match strings like "revolution", "revolutionary", and "revolutionaries" because the asterisk (*) quantifier allows for zero or more occurrences of the specified character range [a-z].</a:t>
            </a:r>
          </a:p>
          <a:p>
            <a:r>
              <a:rPr lang="en-GB" dirty="0"/>
              <a:t>Here's a brief breakdown of the components:</a:t>
            </a:r>
          </a:p>
          <a:p>
            <a:pPr lvl="1"/>
            <a:r>
              <a:rPr lang="en-GB" dirty="0"/>
              <a:t>revolution: Matches the exact string "revolution".</a:t>
            </a:r>
          </a:p>
          <a:p>
            <a:pPr lvl="1"/>
            <a:r>
              <a:rPr lang="en-GB" dirty="0"/>
              <a:t>[a-z]: Matches any single lowercase letter from "a" to "z".</a:t>
            </a:r>
          </a:p>
          <a:p>
            <a:pPr lvl="1"/>
            <a:r>
              <a:rPr lang="en-GB" dirty="0"/>
              <a:t>*: A quantifier that matches zero or more occurrences of the preceding element, which in this case is any lowercase letter from "a" to "z".</a:t>
            </a:r>
            <a:endParaRPr lang="en-SE" dirty="0"/>
          </a:p>
        </p:txBody>
      </p:sp>
    </p:spTree>
    <p:extLst>
      <p:ext uri="{BB962C8B-B14F-4D97-AF65-F5344CB8AC3E}">
        <p14:creationId xmlns:p14="http://schemas.microsoft.com/office/powerpoint/2010/main" val="400958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60E4-45CF-03CD-1A1E-03223E09CB99}"/>
              </a:ext>
            </a:extLst>
          </p:cNvPr>
          <p:cNvSpPr>
            <a:spLocks noGrp="1"/>
          </p:cNvSpPr>
          <p:nvPr>
            <p:ph type="title"/>
          </p:nvPr>
        </p:nvSpPr>
        <p:spPr/>
        <p:txBody>
          <a:bodyPr/>
          <a:lstStyle/>
          <a:p>
            <a:r>
              <a:rPr lang="en-GB" dirty="0"/>
              <a:t>Question 18</a:t>
            </a:r>
            <a:endParaRPr lang="en-SE" dirty="0"/>
          </a:p>
        </p:txBody>
      </p:sp>
      <p:sp>
        <p:nvSpPr>
          <p:cNvPr id="3" name="Content Placeholder 2">
            <a:extLst>
              <a:ext uri="{FF2B5EF4-FFF2-40B4-BE49-F238E27FC236}">
                <a16:creationId xmlns:a16="http://schemas.microsoft.com/office/drawing/2014/main" id="{C55EE062-69E8-27D5-971D-F350C5EE0382}"/>
              </a:ext>
            </a:extLst>
          </p:cNvPr>
          <p:cNvSpPr>
            <a:spLocks noGrp="1"/>
          </p:cNvSpPr>
          <p:nvPr>
            <p:ph idx="1"/>
          </p:nvPr>
        </p:nvSpPr>
        <p:spPr/>
        <p:txBody>
          <a:bodyPr>
            <a:normAutofit/>
          </a:bodyPr>
          <a:lstStyle/>
          <a:p>
            <a:r>
              <a:rPr lang="en-GB" dirty="0"/>
              <a:t>What does the regular expression ^[A-Z][a-z]+$ match?</a:t>
            </a:r>
          </a:p>
          <a:p>
            <a:pPr lvl="1"/>
            <a:r>
              <a:rPr lang="en-GB" dirty="0"/>
              <a:t>Any capitalized word with at least one lowercase letter</a:t>
            </a:r>
          </a:p>
          <a:p>
            <a:r>
              <a:rPr lang="en-GB" dirty="0"/>
              <a:t>It is designed to match strings that represent a capitalized word, which begins with a single uppercase letter followed by one or more lowercase letters. Here's a detailed breakdown of the components:</a:t>
            </a:r>
          </a:p>
          <a:p>
            <a:pPr lvl="1"/>
            <a:r>
              <a:rPr lang="en-GB" dirty="0"/>
              <a:t>^: Asserts the start of the string.</a:t>
            </a:r>
          </a:p>
          <a:p>
            <a:pPr lvl="1"/>
            <a:r>
              <a:rPr lang="en-GB" dirty="0"/>
              <a:t>[A-Z]: Matches exactly one uppercase letter from "A" to "Z".</a:t>
            </a:r>
          </a:p>
          <a:p>
            <a:pPr lvl="1"/>
            <a:r>
              <a:rPr lang="en-GB" dirty="0"/>
              <a:t>[a-z]+: Matches one or more lowercase letters from "a" to "z". The plus sign (+) quantifier indicates that there must be at least one lowercase letter following the uppercase letter.</a:t>
            </a:r>
          </a:p>
          <a:p>
            <a:pPr lvl="1"/>
            <a:r>
              <a:rPr lang="en-GB" dirty="0"/>
              <a:t>$: Asserts the end of the string.</a:t>
            </a:r>
            <a:endParaRPr lang="en-SE" dirty="0"/>
          </a:p>
        </p:txBody>
      </p:sp>
    </p:spTree>
    <p:extLst>
      <p:ext uri="{BB962C8B-B14F-4D97-AF65-F5344CB8AC3E}">
        <p14:creationId xmlns:p14="http://schemas.microsoft.com/office/powerpoint/2010/main" val="378080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7D69-C94A-F7C6-196E-5443CB0A4576}"/>
              </a:ext>
            </a:extLst>
          </p:cNvPr>
          <p:cNvSpPr>
            <a:spLocks noGrp="1"/>
          </p:cNvSpPr>
          <p:nvPr>
            <p:ph type="title"/>
          </p:nvPr>
        </p:nvSpPr>
        <p:spPr/>
        <p:txBody>
          <a:bodyPr/>
          <a:lstStyle/>
          <a:p>
            <a:r>
              <a:rPr lang="en-GB" dirty="0"/>
              <a:t>Question 19</a:t>
            </a:r>
            <a:endParaRPr lang="en-SE" dirty="0"/>
          </a:p>
        </p:txBody>
      </p:sp>
      <p:sp>
        <p:nvSpPr>
          <p:cNvPr id="3" name="Content Placeholder 2">
            <a:extLst>
              <a:ext uri="{FF2B5EF4-FFF2-40B4-BE49-F238E27FC236}">
                <a16:creationId xmlns:a16="http://schemas.microsoft.com/office/drawing/2014/main" id="{CB2F4A6A-F362-AFA3-8DA8-2DFE07A22851}"/>
              </a:ext>
            </a:extLst>
          </p:cNvPr>
          <p:cNvSpPr>
            <a:spLocks noGrp="1"/>
          </p:cNvSpPr>
          <p:nvPr>
            <p:ph idx="1"/>
          </p:nvPr>
        </p:nvSpPr>
        <p:spPr/>
        <p:txBody>
          <a:bodyPr>
            <a:normAutofit lnSpcReduction="10000"/>
          </a:bodyPr>
          <a:lstStyle/>
          <a:p>
            <a:r>
              <a:rPr lang="en-GB" dirty="0"/>
              <a:t>Which regex matches a string that starts with "Hello"?</a:t>
            </a:r>
          </a:p>
          <a:p>
            <a:pPr lvl="1"/>
            <a:r>
              <a:rPr lang="en-GB" dirty="0"/>
              <a:t>^Hello</a:t>
            </a:r>
          </a:p>
          <a:p>
            <a:r>
              <a:rPr lang="en-GB" dirty="0"/>
              <a:t>The regular expression ^Hello is designed to match any string that starts with the exact sequence "Hello". Here's a breakdown of its components:</a:t>
            </a:r>
          </a:p>
          <a:p>
            <a:r>
              <a:rPr lang="en-GB" dirty="0"/>
              <a:t>^: Asserts the start of the string. This means that "Hello" must appear at the very beginning of the string for a match to occur.</a:t>
            </a:r>
          </a:p>
          <a:p>
            <a:r>
              <a:rPr lang="en-GB" dirty="0"/>
              <a:t>Hello: Matches the exact sequence of characters "Hello".</a:t>
            </a:r>
          </a:p>
          <a:p>
            <a:r>
              <a:rPr lang="en-GB" dirty="0"/>
              <a:t>This regex pattern will match strings like "Hello world", "Hello123", or simply "Hello", as long as "Hello" is at the start of the string. It will not match strings where "Hello" appears later in the text, such as "Say Hello" or "A big Hello".</a:t>
            </a:r>
            <a:endParaRPr lang="en-SE" dirty="0"/>
          </a:p>
        </p:txBody>
      </p:sp>
    </p:spTree>
    <p:extLst>
      <p:ext uri="{BB962C8B-B14F-4D97-AF65-F5344CB8AC3E}">
        <p14:creationId xmlns:p14="http://schemas.microsoft.com/office/powerpoint/2010/main" val="114455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2D15-A6BF-E275-B943-461CD1EDC1D0}"/>
              </a:ext>
            </a:extLst>
          </p:cNvPr>
          <p:cNvSpPr>
            <a:spLocks noGrp="1"/>
          </p:cNvSpPr>
          <p:nvPr>
            <p:ph type="title"/>
          </p:nvPr>
        </p:nvSpPr>
        <p:spPr/>
        <p:txBody>
          <a:bodyPr/>
          <a:lstStyle/>
          <a:p>
            <a:r>
              <a:rPr lang="en-GB" dirty="0"/>
              <a:t>Question 20</a:t>
            </a:r>
            <a:endParaRPr lang="en-SE" dirty="0"/>
          </a:p>
        </p:txBody>
      </p:sp>
      <p:sp>
        <p:nvSpPr>
          <p:cNvPr id="3" name="Content Placeholder 2">
            <a:extLst>
              <a:ext uri="{FF2B5EF4-FFF2-40B4-BE49-F238E27FC236}">
                <a16:creationId xmlns:a16="http://schemas.microsoft.com/office/drawing/2014/main" id="{7F888A31-5E89-CCBE-46DA-042BE2DA199A}"/>
              </a:ext>
            </a:extLst>
          </p:cNvPr>
          <p:cNvSpPr>
            <a:spLocks noGrp="1"/>
          </p:cNvSpPr>
          <p:nvPr>
            <p:ph idx="1"/>
          </p:nvPr>
        </p:nvSpPr>
        <p:spPr/>
        <p:txBody>
          <a:bodyPr/>
          <a:lstStyle/>
          <a:p>
            <a:r>
              <a:rPr lang="en-GB" dirty="0"/>
              <a:t>Which regex pattern matches a word with exactly three letters?</a:t>
            </a:r>
          </a:p>
          <a:p>
            <a:pPr lvl="1"/>
            <a:r>
              <a:rPr lang="en-GB" dirty="0"/>
              <a:t>\w\w\w   </a:t>
            </a:r>
          </a:p>
          <a:p>
            <a:pPr lvl="1"/>
            <a:r>
              <a:rPr lang="en-GB" dirty="0"/>
              <a:t>\w{3}</a:t>
            </a:r>
          </a:p>
          <a:p>
            <a:r>
              <a:rPr lang="en-GB" dirty="0"/>
              <a:t>\w: Matches any word character, which typically includes letters (both uppercase and lowercase), digits, and underscores. If you want to restrict it to only letters, you can replace \w with [a-</a:t>
            </a:r>
            <a:r>
              <a:rPr lang="en-GB" dirty="0" err="1"/>
              <a:t>zA</a:t>
            </a:r>
            <a:r>
              <a:rPr lang="en-GB" dirty="0"/>
              <a:t>-Z].</a:t>
            </a:r>
          </a:p>
          <a:p>
            <a:r>
              <a:rPr lang="en-GB" dirty="0"/>
              <a:t>{3}: Specifies that the preceding element (\w or [a-</a:t>
            </a:r>
            <a:r>
              <a:rPr lang="en-GB" dirty="0" err="1"/>
              <a:t>zA</a:t>
            </a:r>
            <a:r>
              <a:rPr lang="en-GB" dirty="0"/>
              <a:t>-Z]) must occur exactly three times.</a:t>
            </a:r>
          </a:p>
          <a:p>
            <a:r>
              <a:rPr lang="en-GB" dirty="0"/>
              <a:t>\w\w\w  is the same as  \w{3}</a:t>
            </a:r>
          </a:p>
          <a:p>
            <a:pPr lvl="1"/>
            <a:endParaRPr lang="en-SE" dirty="0"/>
          </a:p>
        </p:txBody>
      </p:sp>
    </p:spTree>
    <p:extLst>
      <p:ext uri="{BB962C8B-B14F-4D97-AF65-F5344CB8AC3E}">
        <p14:creationId xmlns:p14="http://schemas.microsoft.com/office/powerpoint/2010/main" val="2579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11E-AF28-B509-4D1C-37F6CFC2897E}"/>
              </a:ext>
            </a:extLst>
          </p:cNvPr>
          <p:cNvSpPr>
            <a:spLocks noGrp="1"/>
          </p:cNvSpPr>
          <p:nvPr>
            <p:ph type="title"/>
          </p:nvPr>
        </p:nvSpPr>
        <p:spPr/>
        <p:txBody>
          <a:bodyPr/>
          <a:lstStyle/>
          <a:p>
            <a:r>
              <a:rPr lang="en-GB" dirty="0"/>
              <a:t>Question 21</a:t>
            </a:r>
            <a:endParaRPr lang="en-SE" dirty="0"/>
          </a:p>
        </p:txBody>
      </p:sp>
      <p:sp>
        <p:nvSpPr>
          <p:cNvPr id="3" name="Content Placeholder 2">
            <a:extLst>
              <a:ext uri="{FF2B5EF4-FFF2-40B4-BE49-F238E27FC236}">
                <a16:creationId xmlns:a16="http://schemas.microsoft.com/office/drawing/2014/main" id="{6C9ADEE0-F4BC-0E97-550C-3F7105E812D6}"/>
              </a:ext>
            </a:extLst>
          </p:cNvPr>
          <p:cNvSpPr>
            <a:spLocks noGrp="1"/>
          </p:cNvSpPr>
          <p:nvPr>
            <p:ph idx="1"/>
          </p:nvPr>
        </p:nvSpPr>
        <p:spPr/>
        <p:txBody>
          <a:bodyPr>
            <a:normAutofit fontScale="85000" lnSpcReduction="20000"/>
          </a:bodyPr>
          <a:lstStyle/>
          <a:p>
            <a:r>
              <a:rPr lang="en-GB" dirty="0"/>
              <a:t>Which regex pattern matches strings that start with "re" and end with "ed" (like "received" or "renewed")?</a:t>
            </a:r>
          </a:p>
          <a:p>
            <a:pPr lvl="1"/>
            <a:r>
              <a:rPr lang="en-GB" dirty="0"/>
              <a:t>^re\</a:t>
            </a:r>
            <a:r>
              <a:rPr lang="en-GB" dirty="0" err="1"/>
              <a:t>w+ed</a:t>
            </a:r>
            <a:r>
              <a:rPr lang="en-GB" dirty="0"/>
              <a:t>$</a:t>
            </a:r>
          </a:p>
          <a:p>
            <a:r>
              <a:rPr lang="en-GB" dirty="0"/>
              <a:t>The regular expression ^re\</a:t>
            </a:r>
            <a:r>
              <a:rPr lang="en-GB" dirty="0" err="1"/>
              <a:t>w+ed</a:t>
            </a:r>
            <a:r>
              <a:rPr lang="en-GB" dirty="0"/>
              <a:t>$ is designed to match strings that start with "re", followed by one or more word characters, and end with "ed". Here's a detailed breakdown of its components:</a:t>
            </a:r>
          </a:p>
          <a:p>
            <a:pPr lvl="1"/>
            <a:r>
              <a:rPr lang="en-GB" dirty="0"/>
              <a:t>^: Asserts the start of the string.</a:t>
            </a:r>
          </a:p>
          <a:p>
            <a:pPr lvl="1"/>
            <a:r>
              <a:rPr lang="en-GB" dirty="0"/>
              <a:t>re: Matches the exact sequence of characters "re" at the beginning of the string.</a:t>
            </a:r>
          </a:p>
          <a:p>
            <a:pPr lvl="1"/>
            <a:r>
              <a:rPr lang="en-GB" dirty="0"/>
              <a:t>\w+: Matches one or more word characters. A word character is typically any letter (uppercase or lowercase), digit, or underscore.</a:t>
            </a:r>
          </a:p>
          <a:p>
            <a:pPr lvl="1"/>
            <a:r>
              <a:rPr lang="en-GB" dirty="0"/>
              <a:t>ed: Matches the exact sequence of characters "ed".</a:t>
            </a:r>
          </a:p>
          <a:p>
            <a:pPr lvl="1"/>
            <a:r>
              <a:rPr lang="en-GB" dirty="0"/>
              <a:t>$: Asserts the end of the string.</a:t>
            </a:r>
          </a:p>
          <a:p>
            <a:r>
              <a:rPr lang="en-GB" dirty="0"/>
              <a:t>This regex pattern will match words like "replayed", "reminded", or "refunded", as long as they start with "re" and end with "ed", with at least one additional word character in between. It will not match strings that do not conform to this structure, such as "red", "reed", or "ready".</a:t>
            </a:r>
            <a:endParaRPr lang="en-SE" dirty="0"/>
          </a:p>
        </p:txBody>
      </p:sp>
    </p:spTree>
    <p:extLst>
      <p:ext uri="{BB962C8B-B14F-4D97-AF65-F5344CB8AC3E}">
        <p14:creationId xmlns:p14="http://schemas.microsoft.com/office/powerpoint/2010/main" val="323778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835-AE26-16C3-041F-7D1A61B91DD4}"/>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57BAA86-F239-0214-1433-083C663B0044}"/>
              </a:ext>
            </a:extLst>
          </p:cNvPr>
          <p:cNvSpPr>
            <a:spLocks noGrp="1"/>
          </p:cNvSpPr>
          <p:nvPr>
            <p:ph idx="1"/>
          </p:nvPr>
        </p:nvSpPr>
        <p:spPr/>
        <p:txBody>
          <a:bodyPr/>
          <a:lstStyle/>
          <a:p>
            <a:r>
              <a:rPr lang="en-GB" dirty="0"/>
              <a:t> Which regex can be used to match a valid time in 24-hour format (HH:MM)?</a:t>
            </a:r>
          </a:p>
          <a:p>
            <a:pPr lvl="1"/>
            <a:r>
              <a:rPr lang="en-GB" dirty="0"/>
              <a:t>A. \d\d:\d\d</a:t>
            </a:r>
          </a:p>
          <a:p>
            <a:pPr lvl="1"/>
            <a:r>
              <a:rPr lang="en-GB" dirty="0"/>
              <a:t>B. [0-2]\d:[0-5]\d</a:t>
            </a:r>
          </a:p>
          <a:p>
            <a:pPr lvl="1"/>
            <a:r>
              <a:rPr lang="en-GB" dirty="0"/>
              <a:t>C. (\d|1[0-9]|2[0-3]):[0-5]\d</a:t>
            </a:r>
          </a:p>
          <a:p>
            <a:pPr lvl="1"/>
            <a:r>
              <a:rPr lang="en-GB" dirty="0"/>
              <a:t>D. [0-9]{2}:[0-9]{2}</a:t>
            </a:r>
          </a:p>
          <a:p>
            <a:r>
              <a:rPr lang="en-GB" dirty="0"/>
              <a:t>ANS: C</a:t>
            </a:r>
          </a:p>
          <a:p>
            <a:endParaRPr lang="en-SE" dirty="0"/>
          </a:p>
        </p:txBody>
      </p:sp>
    </p:spTree>
    <p:extLst>
      <p:ext uri="{BB962C8B-B14F-4D97-AF65-F5344CB8AC3E}">
        <p14:creationId xmlns:p14="http://schemas.microsoft.com/office/powerpoint/2010/main" val="185753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36C-738B-C0C1-6B77-3BC3712E4BE2}"/>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3598534-35F5-C096-A860-21924CECDC59}"/>
              </a:ext>
            </a:extLst>
          </p:cNvPr>
          <p:cNvSpPr>
            <a:spLocks noGrp="1"/>
          </p:cNvSpPr>
          <p:nvPr>
            <p:ph idx="1"/>
          </p:nvPr>
        </p:nvSpPr>
        <p:spPr/>
        <p:txBody>
          <a:bodyPr>
            <a:normAutofit fontScale="77500" lnSpcReduction="20000"/>
          </a:bodyPr>
          <a:lstStyle/>
          <a:p>
            <a:r>
              <a:rPr lang="en-GB" dirty="0"/>
              <a:t>Correct choice C: (\d|1[0-9]|2[0-3]):[0-5]\d</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 ([20-23] is incorrect, since it matches 203, 213, 223)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a:t>
            </a:r>
          </a:p>
          <a:p>
            <a:r>
              <a:rPr lang="en-GB" dirty="0"/>
              <a:t>If you want to ensure that hours are always two digits like "03:15", then use this: ([01][0-9]|2[0-3]):[0-5]\d</a:t>
            </a:r>
          </a:p>
        </p:txBody>
      </p:sp>
    </p:spTree>
    <p:extLst>
      <p:ext uri="{BB962C8B-B14F-4D97-AF65-F5344CB8AC3E}">
        <p14:creationId xmlns:p14="http://schemas.microsoft.com/office/powerpoint/2010/main" val="71032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73E-8676-07E3-581B-98C8D4F39EB3}"/>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5AB7C0E8-1668-271D-6E4D-836A0F84868F}"/>
              </a:ext>
            </a:extLst>
          </p:cNvPr>
          <p:cNvSpPr>
            <a:spLocks noGrp="1"/>
          </p:cNvSpPr>
          <p:nvPr>
            <p:ph idx="1"/>
          </p:nvPr>
        </p:nvSpPr>
        <p:spPr/>
        <p:txBody>
          <a:bodyPr>
            <a:normAutofit fontScale="85000" lnSpcReduction="10000"/>
          </a:bodyPr>
          <a:lstStyle/>
          <a:p>
            <a:r>
              <a:rPr lang="en-GB" dirty="0"/>
              <a:t>Wrong choices A, D: \d\d:\d\d, or [0-9]{2}:[0-9]{2}</a:t>
            </a:r>
          </a:p>
          <a:p>
            <a:pPr lvl="1"/>
            <a:r>
              <a:rPr lang="en-GB" dirty="0"/>
              <a:t>Both are the same, matches strings like "12:34", "99:99", or "00:00"</a:t>
            </a:r>
            <a:endParaRPr lang="en-SE" dirty="0"/>
          </a:p>
          <a:p>
            <a:r>
              <a:rPr lang="en-GB" dirty="0"/>
              <a:t>Wrong choice B: [0-2]\d:[0-5]\d</a:t>
            </a:r>
          </a:p>
          <a:p>
            <a:pPr lvl="1"/>
            <a:r>
              <a:rPr lang="en-GB" dirty="0"/>
              <a:t>[0-2]\d: This part matches the hour component of the time.</a:t>
            </a:r>
          </a:p>
          <a:p>
            <a:pPr lvl="1"/>
            <a:r>
              <a:rPr lang="en-GB" dirty="0"/>
              <a:t>[0-2]: Matches any single digit from 0 to 2, representing the tens place of the hour.</a:t>
            </a:r>
          </a:p>
          <a:p>
            <a:pPr lvl="1"/>
            <a:r>
              <a:rPr lang="en-GB" dirty="0"/>
              <a:t>\d: Matches any single digit from 0 to 9, representing the units place of the hour. Combined with [0-2], this allows for hour values from "00" to "29". However, this pattern is slightly incorrect for a 24-hour clock since it allows hours like "25" to "29", which are not valid.</a:t>
            </a:r>
          </a:p>
          <a:p>
            <a:pPr lvl="1"/>
            <a:r>
              <a:rPr lang="en-GB" dirty="0"/>
              <a:t>: Matches the colon character that separates hours from minutes.</a:t>
            </a:r>
          </a:p>
          <a:p>
            <a:pPr lvl="1"/>
            <a:r>
              <a:rPr lang="en-GB" dirty="0"/>
              <a:t>[0-5]\d: This part matches the minute component of the time.</a:t>
            </a:r>
          </a:p>
          <a:p>
            <a:pPr lvl="1"/>
            <a:r>
              <a:rPr lang="en-GB" dirty="0"/>
              <a:t>[0-5]: Matches any digit from 0 to 5, representing the tens place of the minutes.</a:t>
            </a:r>
          </a:p>
          <a:p>
            <a:pPr lvl="1"/>
            <a:r>
              <a:rPr lang="en-GB" dirty="0"/>
              <a:t>\d: Matches any single digit from 0 to 9, representing the units place of the minutes. This ensures that minute values range from "00" to "59".</a:t>
            </a:r>
          </a:p>
          <a:p>
            <a:pPr lvl="1"/>
            <a:r>
              <a:rPr lang="en-GB" dirty="0"/>
              <a:t>While this regex pattern captures many valid times, it incorrectly allows some invalid hour values (like "25:00"). </a:t>
            </a:r>
          </a:p>
        </p:txBody>
      </p:sp>
    </p:spTree>
    <p:extLst>
      <p:ext uri="{BB962C8B-B14F-4D97-AF65-F5344CB8AC3E}">
        <p14:creationId xmlns:p14="http://schemas.microsoft.com/office/powerpoint/2010/main" val="249372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2012-3387-0174-EA7D-7DCB6D45FF47}"/>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6BDA82F1-331B-699A-567C-87CEDF3E0A0A}"/>
              </a:ext>
            </a:extLst>
          </p:cNvPr>
          <p:cNvSpPr>
            <a:spLocks noGrp="1"/>
          </p:cNvSpPr>
          <p:nvPr>
            <p:ph idx="1"/>
          </p:nvPr>
        </p:nvSpPr>
        <p:spPr/>
        <p:txBody>
          <a:bodyPr/>
          <a:lstStyle/>
          <a:p>
            <a:r>
              <a:rPr lang="en-GB" dirty="0"/>
              <a:t>Which regex matches a valid IPv4 address?</a:t>
            </a:r>
          </a:p>
          <a:p>
            <a:pPr lvl="1"/>
            <a:r>
              <a:rPr lang="en-GB" dirty="0"/>
              <a:t>A. \d{1,3}\.\d{1,3}\.\d{1,3}\.\d{1,3}</a:t>
            </a:r>
          </a:p>
          <a:p>
            <a:pPr lvl="1"/>
            <a:r>
              <a:rPr lang="en-GB" dirty="0"/>
              <a:t>B. (\d{1,3}\.){3}\d{1,3}</a:t>
            </a:r>
          </a:p>
          <a:p>
            <a:pPr lvl="1"/>
            <a:r>
              <a:rPr lang="en-GB" dirty="0"/>
              <a:t>C. (25[0-5]|2[0-4][0-9]|[1]?[0-9][0-9]?)(\.(25[0-5]|2[0-4][0-9]|[1]?[0-9][0-9]?)){3}</a:t>
            </a:r>
          </a:p>
          <a:p>
            <a:pPr lvl="1"/>
            <a:r>
              <a:rPr lang="en-GB" dirty="0"/>
              <a:t>D. [0-255]\.[0-255]\.[0-255]\.[0-255]</a:t>
            </a:r>
          </a:p>
          <a:p>
            <a:r>
              <a:rPr lang="en-GB" dirty="0"/>
              <a:t>ANS: C</a:t>
            </a:r>
          </a:p>
          <a:p>
            <a:endParaRPr lang="en-SE" dirty="0"/>
          </a:p>
        </p:txBody>
      </p:sp>
    </p:spTree>
    <p:extLst>
      <p:ext uri="{BB962C8B-B14F-4D97-AF65-F5344CB8AC3E}">
        <p14:creationId xmlns:p14="http://schemas.microsoft.com/office/powerpoint/2010/main" val="396185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4C3-FC40-04A9-C881-44D4AE9D6993}"/>
              </a:ext>
            </a:extLst>
          </p:cNvPr>
          <p:cNvSpPr>
            <a:spLocks noGrp="1"/>
          </p:cNvSpPr>
          <p:nvPr>
            <p:ph type="title"/>
          </p:nvPr>
        </p:nvSpPr>
        <p:spPr/>
        <p:txBody>
          <a:bodyPr/>
          <a:lstStyle/>
          <a:p>
            <a:r>
              <a:rPr lang="en-GB"/>
              <a:t>Questions 1-3, 10</a:t>
            </a:r>
            <a:endParaRPr lang="en-SE" dirty="0"/>
          </a:p>
        </p:txBody>
      </p:sp>
      <p:sp>
        <p:nvSpPr>
          <p:cNvPr id="3" name="Content Placeholder 2">
            <a:extLst>
              <a:ext uri="{FF2B5EF4-FFF2-40B4-BE49-F238E27FC236}">
                <a16:creationId xmlns:a16="http://schemas.microsoft.com/office/drawing/2014/main" id="{61295508-E607-8309-9129-80FF0C36BF78}"/>
              </a:ext>
            </a:extLst>
          </p:cNvPr>
          <p:cNvSpPr>
            <a:spLocks noGrp="1"/>
          </p:cNvSpPr>
          <p:nvPr>
            <p:ph idx="1"/>
          </p:nvPr>
        </p:nvSpPr>
        <p:spPr>
          <a:xfrm>
            <a:off x="457200" y="1600200"/>
            <a:ext cx="8229600" cy="4823749"/>
          </a:xfrm>
        </p:spPr>
        <p:txBody>
          <a:bodyPr>
            <a:normAutofit fontScale="77500" lnSpcReduction="20000"/>
          </a:bodyPr>
          <a:lstStyle/>
          <a:p>
            <a:r>
              <a:rPr lang="en-GB" dirty="0"/>
              <a:t>What is polymorphism in the context of inheritance?</a:t>
            </a:r>
          </a:p>
          <a:p>
            <a:pPr lvl="1"/>
            <a:r>
              <a:rPr lang="en-GB" dirty="0"/>
              <a:t>A) The ability to create multiple objects of the same class</a:t>
            </a:r>
          </a:p>
          <a:p>
            <a:pPr lvl="1"/>
            <a:r>
              <a:rPr lang="en-GB" dirty="0"/>
              <a:t>B) The ability to override methods in a subclass</a:t>
            </a:r>
          </a:p>
          <a:p>
            <a:pPr lvl="1"/>
            <a:r>
              <a:rPr lang="en-GB" dirty="0"/>
              <a:t>C) The ability for a superclass reference to call the appropriate subclass method</a:t>
            </a:r>
          </a:p>
          <a:p>
            <a:pPr lvl="1"/>
            <a:r>
              <a:rPr lang="en-GB" dirty="0"/>
              <a:t>D) The ability to have multiple constructors in a class</a:t>
            </a:r>
          </a:p>
          <a:p>
            <a:pPr lvl="1"/>
            <a:r>
              <a:rPr lang="en-GB" dirty="0"/>
              <a:t>Answer: B, C both are OK</a:t>
            </a:r>
          </a:p>
          <a:p>
            <a:r>
              <a:rPr lang="en-GB" dirty="0"/>
              <a:t>Which statement about private methods is true?</a:t>
            </a:r>
          </a:p>
          <a:p>
            <a:pPr lvl="1"/>
            <a:r>
              <a:rPr lang="en-GB" dirty="0"/>
              <a:t>A) They can be overridden in subclasses</a:t>
            </a:r>
          </a:p>
          <a:p>
            <a:pPr lvl="1"/>
            <a:r>
              <a:rPr lang="en-GB" dirty="0"/>
              <a:t>B) They are implicitly final</a:t>
            </a:r>
          </a:p>
          <a:p>
            <a:pPr lvl="1"/>
            <a:r>
              <a:rPr lang="en-GB" dirty="0"/>
              <a:t>C) They are always visible to subclasses</a:t>
            </a:r>
          </a:p>
          <a:p>
            <a:pPr lvl="1"/>
            <a:r>
              <a:rPr lang="en-GB" dirty="0"/>
              <a:t>D) They must be implemented in subclasses</a:t>
            </a:r>
          </a:p>
          <a:p>
            <a:pPr lvl="1"/>
            <a:r>
              <a:rPr lang="en-GB" dirty="0"/>
              <a:t>Answer: B</a:t>
            </a:r>
          </a:p>
          <a:p>
            <a:r>
              <a:rPr lang="en-GB" dirty="0"/>
              <a:t>What happens if you don't provide a constructor for a class?</a:t>
            </a:r>
          </a:p>
          <a:p>
            <a:pPr lvl="1"/>
            <a:r>
              <a:rPr lang="en-GB" dirty="0"/>
              <a:t>A) The compiler throws an error</a:t>
            </a:r>
          </a:p>
          <a:p>
            <a:pPr lvl="1"/>
            <a:r>
              <a:rPr lang="en-GB" dirty="0"/>
              <a:t>B) The class becomes abstract</a:t>
            </a:r>
          </a:p>
          <a:p>
            <a:pPr lvl="1"/>
            <a:r>
              <a:rPr lang="en-GB" dirty="0"/>
              <a:t>C) The compiler provides a default no-</a:t>
            </a:r>
            <a:r>
              <a:rPr lang="en-GB" dirty="0" err="1"/>
              <a:t>arg</a:t>
            </a:r>
            <a:r>
              <a:rPr lang="en-GB" dirty="0"/>
              <a:t> constructor</a:t>
            </a:r>
          </a:p>
          <a:p>
            <a:pPr lvl="1"/>
            <a:r>
              <a:rPr lang="en-GB" dirty="0"/>
              <a:t>D) The class cannot be instantiated</a:t>
            </a:r>
          </a:p>
          <a:p>
            <a:pPr lvl="1"/>
            <a:r>
              <a:rPr lang="en-GB" dirty="0"/>
              <a:t>Answer: C</a:t>
            </a:r>
          </a:p>
          <a:p>
            <a:endParaRPr lang="en-SE" dirty="0"/>
          </a:p>
        </p:txBody>
      </p:sp>
    </p:spTree>
    <p:extLst>
      <p:ext uri="{BB962C8B-B14F-4D97-AF65-F5344CB8AC3E}">
        <p14:creationId xmlns:p14="http://schemas.microsoft.com/office/powerpoint/2010/main" val="335446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DDAC-0453-2D36-CC32-3487978C5770}"/>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3C053F6F-CDEE-7C9D-FCC3-57F6125A4EBA}"/>
              </a:ext>
            </a:extLst>
          </p:cNvPr>
          <p:cNvSpPr>
            <a:spLocks noGrp="1"/>
          </p:cNvSpPr>
          <p:nvPr>
            <p:ph idx="1"/>
          </p:nvPr>
        </p:nvSpPr>
        <p:spPr>
          <a:xfrm>
            <a:off x="457200" y="1600200"/>
            <a:ext cx="8229600" cy="5135880"/>
          </a:xfrm>
        </p:spPr>
        <p:txBody>
          <a:bodyPr>
            <a:normAutofit fontScale="85000" lnSpcReduction="10000"/>
          </a:bodyPr>
          <a:lstStyle/>
          <a:p>
            <a:r>
              <a:rPr lang="en-GB" dirty="0"/>
              <a:t>Correct choice C: (25[0-5]|2[0-4][0-9]|[1]?[0-9][0-9]?)(\.(25[0-5]|2[0-4][0-9]|[1]?[0-9][0-9]?)){3}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1">
              <a:buFont typeface="Arial" panose="020B0604020202020204" pitchFamily="34" charset="0"/>
              <a:buChar char="•"/>
            </a:pPr>
            <a:r>
              <a:rPr lang="en-GB" dirty="0"/>
              <a:t>25[0-5]: Matches numbers from 250 to 255</a:t>
            </a:r>
          </a:p>
          <a:p>
            <a:pPr lvl="1">
              <a:buFont typeface="Arial" panose="020B0604020202020204" pitchFamily="34" charset="0"/>
              <a:buChar char="•"/>
            </a:pPr>
            <a:r>
              <a:rPr lang="en-GB" dirty="0"/>
              <a:t>2[0-4][0-9]: Matches numbers from 200 to 249</a:t>
            </a:r>
          </a:p>
          <a:p>
            <a:pPr lvl="1">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 The backslash (\) is used to escape the dot because, in regex, a dot normally matches any character except a newline.</a:t>
            </a:r>
          </a:p>
        </p:txBody>
      </p:sp>
    </p:spTree>
    <p:extLst>
      <p:ext uri="{BB962C8B-B14F-4D97-AF65-F5344CB8AC3E}">
        <p14:creationId xmlns:p14="http://schemas.microsoft.com/office/powerpoint/2010/main" val="376947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590-7A92-1FC7-FCC0-062B9AC6A756}"/>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C0DE4D23-0D23-9774-837E-2AB6A89DA83C}"/>
              </a:ext>
            </a:extLst>
          </p:cNvPr>
          <p:cNvSpPr>
            <a:spLocks noGrp="1"/>
          </p:cNvSpPr>
          <p:nvPr>
            <p:ph idx="1"/>
          </p:nvPr>
        </p:nvSpPr>
        <p:spPr>
          <a:xfrm>
            <a:off x="457200" y="1600200"/>
            <a:ext cx="8229600" cy="4699000"/>
          </a:xfrm>
        </p:spPr>
        <p:txBody>
          <a:bodyPr>
            <a:normAutofit fontScale="85000" lnSpcReduction="20000"/>
          </a:bodyPr>
          <a:lstStyle/>
          <a:p>
            <a:r>
              <a:rPr lang="en-GB" dirty="0"/>
              <a:t>Wrong choice A or B: \d{1,3}\.\d{1,3}\.\d{1,3}\.\d{1,3}, or  (\d{1,3}\.){3}\d{1,3}</a:t>
            </a:r>
          </a:p>
          <a:p>
            <a:r>
              <a:rPr lang="en-GB" dirty="0"/>
              <a:t>For \d{1,3}\.\d{1,3}\.\d{1,3}\.\d{1,3}:</a:t>
            </a:r>
          </a:p>
          <a:p>
            <a:pPr lvl="1"/>
            <a:r>
              <a:rPr lang="en-GB" dirty="0"/>
              <a:t>\d{1,3}: Matches between one and three digits. This pattern is repeated four times, once for each segment of an IPv4 address.</a:t>
            </a:r>
          </a:p>
          <a:p>
            <a:pPr lvl="2"/>
            <a:r>
              <a:rPr lang="en-GB" dirty="0"/>
              <a:t>\d: Matches any single digit from 0 to 9.</a:t>
            </a:r>
          </a:p>
          <a:p>
            <a:pPr lvl="2"/>
            <a:r>
              <a:rPr lang="en-GB" dirty="0"/>
              <a:t>{1,3}: Specifies that the preceding element (a digit) must occur at least once and at most three times.</a:t>
            </a:r>
          </a:p>
          <a:p>
            <a:pPr lvl="1"/>
            <a:r>
              <a:rPr lang="en-GB" dirty="0"/>
              <a:t>\.: Matches the literal dot character. </a:t>
            </a:r>
          </a:p>
          <a:p>
            <a:pPr lvl="1"/>
            <a:r>
              <a:rPr lang="en-GB" dirty="0"/>
              <a:t>This regex will match strings that look like IPv4 addresses, such as "192.168.0.1", "10.0.0.255", or "127.0.0.1". However, it does not validate whether each segment is within the valid range for an IPv4 address (0 to 255). For stricter validation that ensures each segment is within this range, a more complex regex would be required.</a:t>
            </a:r>
          </a:p>
          <a:p>
            <a:r>
              <a:rPr lang="en-GB" dirty="0"/>
              <a:t>Choices A and B are the same, since (\d{1,3}\.){3} is the same as \d{1,3}\.\d{1,3}\.\d{1,3}\.</a:t>
            </a:r>
          </a:p>
          <a:p>
            <a:r>
              <a:rPr lang="en-GB" dirty="0"/>
              <a:t>Wrong choice D: </a:t>
            </a:r>
            <a:r>
              <a:rPr lang="en-SE" dirty="0"/>
              <a:t>[0-255]\.[0-255]\.[0-255]\.[0-255]</a:t>
            </a:r>
            <a:endParaRPr lang="en-GB" dirty="0"/>
          </a:p>
          <a:p>
            <a:pPr lvl="1"/>
            <a:r>
              <a:rPr lang="en-GB" dirty="0"/>
              <a:t>The pattern [0-255] matches any single character that is either “0”, or “1”, or “2”, or “5”. It is equivalent to [0125]. This does not correctly represent the range of numbers from 0 to 255.</a:t>
            </a:r>
            <a:endParaRPr lang="en-SE" dirty="0"/>
          </a:p>
        </p:txBody>
      </p:sp>
    </p:spTree>
    <p:extLst>
      <p:ext uri="{BB962C8B-B14F-4D97-AF65-F5344CB8AC3E}">
        <p14:creationId xmlns:p14="http://schemas.microsoft.com/office/powerpoint/2010/main" val="156379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198D-2F08-72A2-9A63-0941B016CD97}"/>
              </a:ext>
            </a:extLst>
          </p:cNvPr>
          <p:cNvSpPr>
            <a:spLocks noGrp="1"/>
          </p:cNvSpPr>
          <p:nvPr>
            <p:ph type="title"/>
          </p:nvPr>
        </p:nvSpPr>
        <p:spPr/>
        <p:txBody>
          <a:bodyPr/>
          <a:lstStyle/>
          <a:p>
            <a:r>
              <a:rPr lang="en-GB" dirty="0"/>
              <a:t>Question 24</a:t>
            </a:r>
            <a:endParaRPr lang="en-SE" dirty="0"/>
          </a:p>
        </p:txBody>
      </p:sp>
      <p:sp>
        <p:nvSpPr>
          <p:cNvPr id="3" name="Content Placeholder 2">
            <a:extLst>
              <a:ext uri="{FF2B5EF4-FFF2-40B4-BE49-F238E27FC236}">
                <a16:creationId xmlns:a16="http://schemas.microsoft.com/office/drawing/2014/main" id="{23C52113-FAEA-882D-222D-A7607D47ECBE}"/>
              </a:ext>
            </a:extLst>
          </p:cNvPr>
          <p:cNvSpPr>
            <a:spLocks noGrp="1"/>
          </p:cNvSpPr>
          <p:nvPr>
            <p:ph idx="1"/>
          </p:nvPr>
        </p:nvSpPr>
        <p:spPr/>
        <p:txBody>
          <a:bodyPr/>
          <a:lstStyle/>
          <a:p>
            <a:r>
              <a:rPr lang="en-GB" dirty="0"/>
              <a:t>Describe the worst case running time of the following code in “big-Oh” notation in terms of the variable n.</a:t>
            </a:r>
          </a:p>
          <a:p>
            <a:pPr lvl="1"/>
            <a:r>
              <a:rPr lang="en-GB" b="0" i="0" dirty="0">
                <a:solidFill>
                  <a:srgbClr val="2D3B45"/>
                </a:solidFill>
                <a:effectLst/>
                <a:latin typeface="Lato Extended"/>
              </a:rPr>
              <a:t>void f1(int n) {</a:t>
            </a:r>
            <a:br>
              <a:rPr lang="en-GB" dirty="0"/>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j=0; j &lt; n;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k=0; k &lt; n; k++) {</a:t>
            </a:r>
            <a:br>
              <a:rPr lang="en-GB" dirty="0"/>
            </a:br>
            <a:r>
              <a:rPr lang="en-GB" b="0" i="0" dirty="0">
                <a:solidFill>
                  <a:srgbClr val="2D3B45"/>
                </a:solidFill>
                <a:effectLst/>
                <a:latin typeface="Lato Extended"/>
              </a:rPr>
              <a:t>for(int m=0; m &lt; n; m++) {</a:t>
            </a:r>
            <a:br>
              <a:rPr lang="en-GB" dirty="0"/>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dirty="0"/>
            </a:br>
            <a:r>
              <a:rPr lang="en-GB" b="0" i="0" dirty="0">
                <a:solidFill>
                  <a:srgbClr val="2D3B45"/>
                </a:solidFill>
                <a:effectLst/>
                <a:latin typeface="Lato Extended"/>
              </a:rPr>
              <a:t>} } } }</a:t>
            </a:r>
            <a:br>
              <a:rPr lang="en-GB" dirty="0"/>
            </a:br>
            <a:r>
              <a:rPr lang="en-GB" b="0" i="0" dirty="0">
                <a:solidFill>
                  <a:srgbClr val="2D3B45"/>
                </a:solidFill>
                <a:effectLst/>
                <a:latin typeface="Lato Extended"/>
              </a:rPr>
              <a:t>}</a:t>
            </a:r>
          </a:p>
          <a:p>
            <a:r>
              <a:rPr lang="en-GB" dirty="0"/>
              <a:t>ANS: O(n</a:t>
            </a:r>
            <a:r>
              <a:rPr lang="en-GB" baseline="30000" dirty="0"/>
              <a:t>4</a:t>
            </a:r>
            <a:r>
              <a:rPr lang="en-GB" dirty="0"/>
              <a:t>) </a:t>
            </a:r>
          </a:p>
          <a:p>
            <a:r>
              <a:rPr lang="en-GB" dirty="0"/>
              <a:t>4 Nested loops, each runs for n, so total iterations is O(n</a:t>
            </a:r>
            <a:r>
              <a:rPr lang="en-GB" baseline="30000" dirty="0"/>
              <a:t>4</a:t>
            </a:r>
            <a:r>
              <a:rPr lang="en-GB" dirty="0"/>
              <a:t>)</a:t>
            </a:r>
            <a:endParaRPr lang="en-SE"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00913F6-09CC-49BA-A614-380A8C13F5FF}"/>
                  </a:ext>
                </a:extLst>
              </p14:cNvPr>
              <p14:cNvContentPartPr/>
              <p14:nvPr/>
            </p14:nvContentPartPr>
            <p14:xfrm>
              <a:off x="13908088" y="5229095"/>
              <a:ext cx="16560" cy="6840"/>
            </p14:xfrm>
          </p:contentPart>
        </mc:Choice>
        <mc:Fallback xmlns="">
          <p:pic>
            <p:nvPicPr>
              <p:cNvPr id="4" name="Ink 3">
                <a:extLst>
                  <a:ext uri="{FF2B5EF4-FFF2-40B4-BE49-F238E27FC236}">
                    <a16:creationId xmlns:a16="http://schemas.microsoft.com/office/drawing/2014/main" id="{900913F6-09CC-49BA-A614-380A8C13F5FF}"/>
                  </a:ext>
                </a:extLst>
              </p:cNvPr>
              <p:cNvPicPr/>
              <p:nvPr/>
            </p:nvPicPr>
            <p:blipFill>
              <a:blip r:embed="rId3"/>
              <a:stretch>
                <a:fillRect/>
              </a:stretch>
            </p:blipFill>
            <p:spPr>
              <a:xfrm>
                <a:off x="13899448" y="5220455"/>
                <a:ext cx="34200" cy="24480"/>
              </a:xfrm>
              <a:prstGeom prst="rect">
                <a:avLst/>
              </a:prstGeom>
            </p:spPr>
          </p:pic>
        </mc:Fallback>
      </mc:AlternateContent>
    </p:spTree>
    <p:extLst>
      <p:ext uri="{BB962C8B-B14F-4D97-AF65-F5344CB8AC3E}">
        <p14:creationId xmlns:p14="http://schemas.microsoft.com/office/powerpoint/2010/main" val="2138143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9AA-691D-04F8-BA3F-A641B6BBDC8B}"/>
              </a:ext>
            </a:extLst>
          </p:cNvPr>
          <p:cNvSpPr>
            <a:spLocks noGrp="1"/>
          </p:cNvSpPr>
          <p:nvPr>
            <p:ph type="title"/>
          </p:nvPr>
        </p:nvSpPr>
        <p:spPr/>
        <p:txBody>
          <a:bodyPr/>
          <a:lstStyle/>
          <a:p>
            <a:r>
              <a:rPr lang="en-GB" dirty="0"/>
              <a:t>Question 25</a:t>
            </a:r>
            <a:endParaRPr lang="en-SE" dirty="0"/>
          </a:p>
        </p:txBody>
      </p:sp>
      <p:sp>
        <p:nvSpPr>
          <p:cNvPr id="3" name="Content Placeholder 2">
            <a:extLst>
              <a:ext uri="{FF2B5EF4-FFF2-40B4-BE49-F238E27FC236}">
                <a16:creationId xmlns:a16="http://schemas.microsoft.com/office/drawing/2014/main" id="{784B497B-0C84-CA60-75F7-064DB8A53D11}"/>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f2(int n) {</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j=0; j &lt; 10;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k=0; k &lt; n; k++) {</a:t>
            </a:r>
            <a:br>
              <a:rPr lang="en-GB" b="0" i="0" dirty="0">
                <a:solidFill>
                  <a:srgbClr val="2D3B45"/>
                </a:solidFill>
                <a:effectLst/>
                <a:latin typeface="Lato Extended"/>
              </a:rPr>
            </a:br>
            <a:r>
              <a:rPr lang="en-GB" b="0" i="0" dirty="0">
                <a:solidFill>
                  <a:srgbClr val="2D3B45"/>
                </a:solidFill>
                <a:effectLst/>
                <a:latin typeface="Lato Extended"/>
              </a:rPr>
              <a:t>for(int m=0; m &lt; 10; m++)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 }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Second Loop (j loop): Runs from 0 to 9, so it executes 10 times.</a:t>
            </a:r>
          </a:p>
          <a:p>
            <a:pPr algn="l">
              <a:buFont typeface="+mj-lt"/>
              <a:buAutoNum type="arabicPeriod"/>
            </a:pPr>
            <a:r>
              <a:rPr lang="en-GB" b="0" i="0" dirty="0">
                <a:effectLst/>
                <a:latin typeface="__fkGroteskNeue_598ab8"/>
              </a:rPr>
              <a:t>Third Loop (k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Innermost Loop (m loop): Runs from 0 to 9, so it executes 10 times.</a:t>
            </a:r>
          </a:p>
          <a:p>
            <a:pPr algn="l">
              <a:buFont typeface="Arial" panose="020B0604020202020204" pitchFamily="34" charset="0"/>
              <a:buChar char="•"/>
            </a:pPr>
            <a:r>
              <a:rPr lang="en-GB" b="0" i="0" dirty="0">
                <a:effectLst/>
                <a:latin typeface="__fkGroteskNeue_598ab8"/>
              </a:rPr>
              <a:t>To find the total number of iterations, we multiply the number of iterations of each </a:t>
            </a:r>
            <a:r>
              <a:rPr lang="en-GB" b="0" i="0" dirty="0" err="1">
                <a:effectLst/>
                <a:latin typeface="__fkGroteskNeue_598ab8"/>
              </a:rPr>
              <a:t>loop:Total</a:t>
            </a:r>
            <a:r>
              <a:rPr lang="en-GB" b="0" i="0" dirty="0">
                <a:effectLst/>
                <a:latin typeface="__fkGroteskNeue_598ab8"/>
              </a:rPr>
              <a:t> iterations = </a:t>
            </a:r>
            <a:r>
              <a:rPr lang="en-GB" b="0" i="0" dirty="0">
                <a:effectLst/>
                <a:latin typeface="KaTeX_Main"/>
              </a:rPr>
              <a:t>n×10×n×10=100</a:t>
            </a:r>
            <a:r>
              <a:rPr lang="en-GB" b="0" i="1" dirty="0">
                <a:effectLst/>
                <a:latin typeface="KaTeX_Math"/>
              </a:rPr>
              <a:t>n</a:t>
            </a:r>
            <a:r>
              <a:rPr lang="en-GB" b="0" i="0" baseline="30000" dirty="0">
                <a:effectLst/>
                <a:latin typeface="KaTeX_Main"/>
              </a:rPr>
              <a:t>2</a:t>
            </a:r>
            <a:r>
              <a:rPr lang="en-GB" b="0" i="0" dirty="0">
                <a:effectLst/>
                <a:latin typeface="__fkGroteskNeue_598ab8"/>
              </a:rPr>
              <a:t>.</a:t>
            </a:r>
          </a:p>
          <a:p>
            <a:pPr algn="l"/>
            <a:r>
              <a:rPr lang="en-GB" b="0" i="0" dirty="0">
                <a:effectLst/>
                <a:latin typeface="__fkGroteskNeue_598ab8"/>
              </a:rPr>
              <a:t>The dominant term in this expression is </a:t>
            </a:r>
            <a:r>
              <a:rPr lang="en-GB" b="0" i="1" dirty="0">
                <a:effectLst/>
                <a:latin typeface="KaTeX_Math"/>
              </a:rPr>
              <a:t>n</a:t>
            </a:r>
            <a:r>
              <a:rPr lang="en-GB" b="0" i="0" baseline="30000" dirty="0">
                <a:effectLst/>
                <a:latin typeface="KaTeX_Main"/>
              </a:rPr>
              <a:t>2</a:t>
            </a:r>
            <a:r>
              <a:rPr lang="en-GB" b="0" i="0" dirty="0">
                <a:effectLst/>
                <a:latin typeface="__fkGroteskNeue_598ab8"/>
              </a:rPr>
              <a:t>, and constants are ignored in big-Oh notation. Therefore, the worst-case running time of the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16986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4018829"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br>
              <a:rPr lang="en-GB" b="0" i="0" dirty="0">
                <a:solidFill>
                  <a:srgbClr val="2D3B45"/>
                </a:solidFill>
                <a:effectLst/>
                <a:latin typeface="Lato Extended"/>
              </a:rPr>
            </a:br>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Detailed explanation on the right</a:t>
            </a:r>
          </a:p>
          <a:p>
            <a:pPr algn="l">
              <a:buFont typeface="+mj-lt"/>
              <a:buAutoNum type="arabicPeriod"/>
            </a:pPr>
            <a:r>
              <a:rPr lang="en-GB" dirty="0">
                <a:latin typeface="__fkGroteskNeue_598ab8"/>
              </a:rPr>
              <a:t>Simplified reasoning: </a:t>
            </a:r>
          </a:p>
          <a:p>
            <a:pPr lvl="1">
              <a:buFont typeface="+mj-lt"/>
              <a:buAutoNum type="arabicPeriod"/>
            </a:pPr>
            <a:r>
              <a:rPr lang="en-GB" b="0" i="0" dirty="0">
                <a:effectLst/>
                <a:latin typeface="__fkGroteskNeue_598ab8"/>
              </a:rPr>
              <a:t>Outer loop executes n times</a:t>
            </a:r>
          </a:p>
          <a:p>
            <a:pPr lvl="1">
              <a:buFont typeface="+mj-lt"/>
              <a:buAutoNum type="arabicPeriod"/>
            </a:pPr>
            <a:r>
              <a:rPr lang="en-GB" dirty="0">
                <a:latin typeface="__fkGroteskNeue_598ab8"/>
              </a:rPr>
              <a:t>Inner loop executes O(</a:t>
            </a:r>
            <a:r>
              <a:rPr lang="en-GB" dirty="0" err="1">
                <a:latin typeface="__fkGroteskNeue_598ab8"/>
              </a:rPr>
              <a:t>i</a:t>
            </a:r>
            <a:r>
              <a:rPr lang="en-GB" dirty="0">
                <a:latin typeface="__fkGroteskNeue_598ab8"/>
              </a:rPr>
              <a:t>) times. Since </a:t>
            </a:r>
            <a:r>
              <a:rPr lang="en-GB" dirty="0" err="1">
                <a:latin typeface="__fkGroteskNeue_598ab8"/>
              </a:rPr>
              <a:t>i</a:t>
            </a:r>
            <a:r>
              <a:rPr lang="en-GB" dirty="0">
                <a:latin typeface="__fkGroteskNeue_598ab8"/>
              </a:rPr>
              <a:t> goes from 0 to n-1, it is equivalent to O(n) times.</a:t>
            </a:r>
          </a:p>
          <a:p>
            <a:pPr lvl="1">
              <a:buFont typeface="+mj-lt"/>
              <a:buAutoNum type="arabicPeriod"/>
            </a:pPr>
            <a:r>
              <a:rPr lang="en-GB" dirty="0">
                <a:latin typeface="__fkGroteskNeue_598ab8"/>
              </a:rPr>
              <a:t>So the overall complexity is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pic>
        <p:nvPicPr>
          <p:cNvPr id="6" name="Picture 5">
            <a:extLst>
              <a:ext uri="{FF2B5EF4-FFF2-40B4-BE49-F238E27FC236}">
                <a16:creationId xmlns:a16="http://schemas.microsoft.com/office/drawing/2014/main" id="{6E2791CC-7E36-5498-60E2-AC04C6F359C5}"/>
              </a:ext>
            </a:extLst>
          </p:cNvPr>
          <p:cNvPicPr>
            <a:picLocks noChangeAspect="1"/>
          </p:cNvPicPr>
          <p:nvPr/>
        </p:nvPicPr>
        <p:blipFill>
          <a:blip r:embed="rId3"/>
          <a:stretch>
            <a:fillRect/>
          </a:stretch>
        </p:blipFill>
        <p:spPr>
          <a:xfrm>
            <a:off x="4215475" y="1120876"/>
            <a:ext cx="4928525" cy="5595185"/>
          </a:xfrm>
          <a:prstGeom prst="rect">
            <a:avLst/>
          </a:prstGeom>
        </p:spPr>
      </p:pic>
    </p:spTree>
    <p:extLst>
      <p:ext uri="{BB962C8B-B14F-4D97-AF65-F5344CB8AC3E}">
        <p14:creationId xmlns:p14="http://schemas.microsoft.com/office/powerpoint/2010/main" val="271235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 Variations</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8738807"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p>
          <a:p>
            <a:pPr algn="l"/>
            <a:r>
              <a:rPr lang="en-GB" b="0" i="0" dirty="0">
                <a:solidFill>
                  <a:srgbClr val="2D3B45"/>
                </a:solidFill>
                <a:effectLst/>
                <a:latin typeface="Lato Extended"/>
              </a:rPr>
              <a:t>//Alternative 1: for(int j=</a:t>
            </a:r>
            <a:r>
              <a:rPr lang="en-GB" b="0" i="0" dirty="0" err="1">
                <a:solidFill>
                  <a:srgbClr val="2D3B45"/>
                </a:solidFill>
                <a:effectLst/>
                <a:latin typeface="Lato Extended"/>
              </a:rPr>
              <a:t>i</a:t>
            </a:r>
            <a:r>
              <a:rPr lang="en-GB" b="0" i="0" dirty="0">
                <a:solidFill>
                  <a:srgbClr val="2D3B45"/>
                </a:solidFill>
                <a:effectLst/>
                <a:latin typeface="Lato Extended"/>
              </a:rPr>
              <a:t>; j &gt;= 0; j--) {</a:t>
            </a:r>
          </a:p>
          <a:p>
            <a:r>
              <a:rPr lang="en-GB" b="0" i="0" dirty="0">
                <a:solidFill>
                  <a:srgbClr val="2D3B45"/>
                </a:solidFill>
                <a:effectLst/>
                <a:latin typeface="Lato Extended"/>
              </a:rPr>
              <a:t>//Alternative 2: for(int j=0; j &lt;= </a:t>
            </a:r>
            <a:r>
              <a:rPr lang="en-GB" b="0" i="0" dirty="0" err="1">
                <a:solidFill>
                  <a:srgbClr val="2D3B45"/>
                </a:solidFill>
                <a:effectLst/>
                <a:latin typeface="Lato Extended"/>
              </a:rPr>
              <a:t>i</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3: for(int j=0; j &lt; 2i;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4: for(int j=0; j &lt; i</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5: for(int j=0; j &lt; n</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6: for(int j=0; j &lt; 1000000; </a:t>
            </a:r>
            <a:r>
              <a:rPr lang="en-GB" b="0" i="0" dirty="0" err="1">
                <a:solidFill>
                  <a:srgbClr val="2D3B45"/>
                </a:solidFill>
                <a:effectLst/>
                <a:latin typeface="Lato Extended"/>
              </a:rPr>
              <a:t>j++</a:t>
            </a:r>
            <a:r>
              <a:rPr lang="en-GB" b="0" i="0" dirty="0">
                <a:solidFill>
                  <a:srgbClr val="2D3B45"/>
                </a:solidFill>
                <a:effectLst/>
                <a:latin typeface="Lato Extended"/>
              </a:rPr>
              <a:t>) {</a:t>
            </a:r>
          </a:p>
          <a:p>
            <a:pPr algn="l"/>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 for </a:t>
            </a:r>
            <a:r>
              <a:rPr lang="en-GB" b="0" i="0" dirty="0">
                <a:solidFill>
                  <a:srgbClr val="2D3B45"/>
                </a:solidFill>
                <a:effectLst/>
                <a:latin typeface="Lato Extended"/>
              </a:rPr>
              <a:t>Alternatives 1-3. </a:t>
            </a:r>
            <a:r>
              <a:rPr lang="en-GB" b="0" i="0" dirty="0">
                <a:effectLst/>
                <a:latin typeface="KaTeX_Main"/>
              </a:rPr>
              <a:t>O(</a:t>
            </a:r>
            <a:r>
              <a:rPr lang="en-GB" b="0" i="1" dirty="0">
                <a:effectLst/>
                <a:latin typeface="KaTeX_Math"/>
              </a:rPr>
              <a:t>n</a:t>
            </a:r>
            <a:r>
              <a:rPr lang="en-GB" b="0" i="0" baseline="30000" dirty="0">
                <a:effectLst/>
                <a:latin typeface="KaTeX_Main"/>
              </a:rPr>
              <a:t>3</a:t>
            </a:r>
            <a:r>
              <a:rPr lang="en-GB" b="0" i="0" dirty="0">
                <a:effectLst/>
                <a:latin typeface="KaTeX_Main"/>
              </a:rPr>
              <a:t>) for </a:t>
            </a:r>
            <a:r>
              <a:rPr lang="en-GB" b="0" i="0" dirty="0">
                <a:solidFill>
                  <a:srgbClr val="2D3B45"/>
                </a:solidFill>
                <a:effectLst/>
                <a:latin typeface="Lato Extended"/>
              </a:rPr>
              <a:t>Alternatives 4-5.</a:t>
            </a:r>
          </a:p>
          <a:p>
            <a:r>
              <a:rPr lang="en-GB" b="0" i="0" dirty="0">
                <a:effectLst/>
                <a:latin typeface="KaTeX_Main"/>
              </a:rPr>
              <a:t>O(</a:t>
            </a:r>
            <a:r>
              <a:rPr lang="en-GB" b="0" i="1" dirty="0">
                <a:effectLst/>
                <a:latin typeface="KaTeX_Math"/>
              </a:rPr>
              <a:t>n</a:t>
            </a:r>
            <a:r>
              <a:rPr lang="en-GB" b="0" i="0" dirty="0">
                <a:effectLst/>
                <a:latin typeface="KaTeX_Main"/>
              </a:rPr>
              <a:t>) for </a:t>
            </a:r>
            <a:r>
              <a:rPr lang="en-GB" b="0" i="0" dirty="0">
                <a:solidFill>
                  <a:srgbClr val="2D3B45"/>
                </a:solidFill>
                <a:effectLst/>
                <a:latin typeface="Lato Extended"/>
              </a:rPr>
              <a:t>Alternative 6, since total iterations is 1000000*n, and we drop all constants in big-O analysis.</a:t>
            </a:r>
            <a:endParaRPr lang="en-SE" dirty="0"/>
          </a:p>
        </p:txBody>
      </p:sp>
    </p:spTree>
    <p:extLst>
      <p:ext uri="{BB962C8B-B14F-4D97-AF65-F5344CB8AC3E}">
        <p14:creationId xmlns:p14="http://schemas.microsoft.com/office/powerpoint/2010/main" val="383936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081B-53C9-011A-D126-80AF66C78F24}"/>
              </a:ext>
            </a:extLst>
          </p:cNvPr>
          <p:cNvSpPr>
            <a:spLocks noGrp="1"/>
          </p:cNvSpPr>
          <p:nvPr>
            <p:ph type="title"/>
          </p:nvPr>
        </p:nvSpPr>
        <p:spPr/>
        <p:txBody>
          <a:bodyPr>
            <a:noAutofit/>
          </a:bodyPr>
          <a:lstStyle/>
          <a:p>
            <a:r>
              <a:rPr lang="en-GB" sz="2800" dirty="0"/>
              <a:t>Question 27 (This question is out of scope. </a:t>
            </a:r>
            <a:r>
              <a:rPr lang="en-GB" sz="2800"/>
              <a:t>Such complex recursion will not be covered in exam.)</a:t>
            </a:r>
            <a:endParaRPr lang="en-SE" sz="2800" dirty="0"/>
          </a:p>
        </p:txBody>
      </p:sp>
      <p:sp>
        <p:nvSpPr>
          <p:cNvPr id="3" name="Content Placeholder 2">
            <a:extLst>
              <a:ext uri="{FF2B5EF4-FFF2-40B4-BE49-F238E27FC236}">
                <a16:creationId xmlns:a16="http://schemas.microsoft.com/office/drawing/2014/main" id="{94B1D8EB-949D-B6A6-49C1-3F0ABBBABC89}"/>
              </a:ext>
            </a:extLst>
          </p:cNvPr>
          <p:cNvSpPr>
            <a:spLocks noGrp="1"/>
          </p:cNvSpPr>
          <p:nvPr>
            <p:ph idx="1"/>
          </p:nvPr>
        </p:nvSpPr>
        <p:spPr>
          <a:xfrm>
            <a:off x="457200" y="1600200"/>
            <a:ext cx="8229600" cy="5257800"/>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int f5(int n) {</a:t>
            </a:r>
            <a:br>
              <a:rPr lang="en-GB" b="0" i="0" dirty="0">
                <a:solidFill>
                  <a:srgbClr val="2D3B45"/>
                </a:solidFill>
                <a:effectLst/>
                <a:latin typeface="Lato Extended"/>
              </a:rPr>
            </a:br>
            <a:r>
              <a:rPr lang="en-GB" b="0" i="0" dirty="0">
                <a:solidFill>
                  <a:srgbClr val="2D3B45"/>
                </a:solidFill>
                <a:effectLst/>
                <a:latin typeface="Lato Extended"/>
              </a:rPr>
              <a:t>if (n &lt; 10)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n+3;</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return f5(n-1) + 1;</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Arial" panose="020B0604020202020204" pitchFamily="34" charset="0"/>
              <a:buChar char="•"/>
            </a:pPr>
            <a:r>
              <a:rPr lang="en-GB" b="0" i="0" dirty="0">
                <a:effectLst/>
                <a:latin typeface="__fkGroteskNeue_598ab8"/>
              </a:rPr>
              <a:t>The function f5 is a recursive function with the following structure:</a:t>
            </a:r>
          </a:p>
          <a:p>
            <a:pPr algn="l">
              <a:buFont typeface="Arial" panose="020B0604020202020204" pitchFamily="34" charset="0"/>
              <a:buChar char="•"/>
            </a:pPr>
            <a:r>
              <a:rPr lang="en-GB" b="0" i="0" dirty="0">
                <a:effectLst/>
                <a:latin typeface="__fkGroteskNeue_598ab8"/>
              </a:rPr>
              <a:t>Base Case: If n &lt; 10, the function prints a message and returns n + 3. This operation takes constant time, </a:t>
            </a:r>
            <a:r>
              <a:rPr lang="en-GB" b="0" i="0" dirty="0">
                <a:effectLst/>
                <a:latin typeface="KaTeX_Main"/>
              </a:rPr>
              <a:t>O(1)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&gt;= 10, the function calls itself with n - 1 and adds 1 to the result of this recursive call.</a:t>
            </a:r>
          </a:p>
          <a:p>
            <a:pPr marL="0" indent="0" algn="l">
              <a:buNone/>
            </a:pPr>
            <a:r>
              <a:rPr lang="en-GB" b="0" i="0" dirty="0">
                <a:effectLst/>
                <a:latin typeface="__fkGroteskNeue_598ab8"/>
              </a:rPr>
              <a:t>          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calls: </a:t>
            </a:r>
          </a:p>
          <a:p>
            <a:pPr algn="l">
              <a:buFont typeface="+mj-lt"/>
              <a:buAutoNum type="arabicPeriod"/>
            </a:pPr>
            <a:r>
              <a:rPr lang="en-GB" b="0" i="0" dirty="0">
                <a:effectLst/>
                <a:latin typeface="__fkGroteskNeue_598ab8"/>
              </a:rPr>
              <a:t>Recursion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is: </a:t>
            </a:r>
            <a:r>
              <a:rPr lang="en-GB" b="0" i="0" dirty="0">
                <a:effectLst/>
                <a:latin typeface="KaTeX_Main"/>
              </a:rPr>
              <a:t>O(n)</a:t>
            </a:r>
            <a:endParaRPr lang="en-SE" dirty="0"/>
          </a:p>
        </p:txBody>
      </p:sp>
    </p:spTree>
    <p:extLst>
      <p:ext uri="{BB962C8B-B14F-4D97-AF65-F5344CB8AC3E}">
        <p14:creationId xmlns:p14="http://schemas.microsoft.com/office/powerpoint/2010/main" val="321608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64FC-5B40-058B-1487-0B13A26056BC}"/>
              </a:ext>
            </a:extLst>
          </p:cNvPr>
          <p:cNvSpPr>
            <a:spLocks noGrp="1"/>
          </p:cNvSpPr>
          <p:nvPr>
            <p:ph type="title"/>
          </p:nvPr>
        </p:nvSpPr>
        <p:spPr/>
        <p:txBody>
          <a:bodyPr/>
          <a:lstStyle/>
          <a:p>
            <a:r>
              <a:rPr lang="en-GB" dirty="0"/>
              <a:t>Question 28</a:t>
            </a:r>
            <a:endParaRPr lang="en-SE" dirty="0"/>
          </a:p>
        </p:txBody>
      </p:sp>
      <p:sp>
        <p:nvSpPr>
          <p:cNvPr id="3" name="Content Placeholder 2">
            <a:extLst>
              <a:ext uri="{FF2B5EF4-FFF2-40B4-BE49-F238E27FC236}">
                <a16:creationId xmlns:a16="http://schemas.microsoft.com/office/drawing/2014/main" id="{AFAAEEE8-5658-CA93-ACE5-9B7738CD86EF}"/>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f4(int n, int sum) {</a:t>
            </a:r>
            <a:br>
              <a:rPr lang="en-GB" b="0" i="0" dirty="0">
                <a:solidFill>
                  <a:srgbClr val="2D3B45"/>
                </a:solidFill>
                <a:effectLst/>
                <a:latin typeface="Lato Extended"/>
              </a:rPr>
            </a:br>
            <a:r>
              <a:rPr lang="en-GB" b="0" i="0" dirty="0">
                <a:solidFill>
                  <a:srgbClr val="2D3B45"/>
                </a:solidFill>
                <a:effectLst/>
                <a:latin typeface="Lato Extended"/>
              </a:rPr>
              <a:t>int j = n;</a:t>
            </a:r>
            <a:br>
              <a:rPr lang="en-GB" b="0" i="0" dirty="0">
                <a:solidFill>
                  <a:srgbClr val="2D3B45"/>
                </a:solidFill>
                <a:effectLst/>
                <a:latin typeface="Lato Extended"/>
              </a:rPr>
            </a:br>
            <a:r>
              <a:rPr lang="en-GB" b="0" i="0" dirty="0">
                <a:solidFill>
                  <a:srgbClr val="2D3B45"/>
                </a:solidFill>
                <a:effectLst/>
                <a:latin typeface="Lato Extended"/>
              </a:rPr>
              <a:t>while (j &gt; 2) {</a:t>
            </a:r>
            <a:br>
              <a:rPr lang="en-GB" b="0" i="0" dirty="0">
                <a:solidFill>
                  <a:srgbClr val="2D3B45"/>
                </a:solidFill>
                <a:effectLst/>
                <a:latin typeface="Lato Extended"/>
              </a:rPr>
            </a:br>
            <a:r>
              <a:rPr lang="en-GB" b="0" i="0" dirty="0">
                <a:solidFill>
                  <a:srgbClr val="2D3B45"/>
                </a:solidFill>
                <a:effectLst/>
                <a:latin typeface="Lato Extended"/>
              </a:rPr>
              <a:t> sum++;</a:t>
            </a:r>
            <a:br>
              <a:rPr lang="en-GB" b="0" i="0" dirty="0">
                <a:solidFill>
                  <a:srgbClr val="2D3B45"/>
                </a:solidFill>
                <a:effectLst/>
                <a:latin typeface="Lato Extended"/>
              </a:rPr>
            </a:br>
            <a:r>
              <a:rPr lang="en-GB" b="0" i="0" dirty="0">
                <a:solidFill>
                  <a:srgbClr val="2D3B45"/>
                </a:solidFill>
                <a:effectLst/>
                <a:latin typeface="Lato Extended"/>
              </a:rPr>
              <a:t> j = j / 2;</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O(log </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marL="0" indent="0" algn="l">
              <a:buNone/>
            </a:pPr>
            <a:r>
              <a:rPr lang="en-GB" b="0" i="0" dirty="0">
                <a:effectLst/>
                <a:latin typeface="__fkGroteskNeue_598ab8"/>
              </a:rPr>
              <a:t>	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why:</a:t>
            </a:r>
          </a:p>
          <a:p>
            <a:pPr algn="l">
              <a:buFont typeface="+mj-lt"/>
              <a:buAutoNum type="arabicPeriod"/>
            </a:pPr>
            <a:r>
              <a:rPr lang="en-GB" b="0" i="0" dirty="0">
                <a:effectLst/>
                <a:latin typeface="__fkGroteskNeue_598ab8"/>
              </a:rPr>
              <a:t>Loop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a:t>
            </a:r>
            <a:r>
              <a:rPr lang="en-GB" b="0" i="0" baseline="-25000" dirty="0">
                <a:effectLst/>
                <a:latin typeface="KaTeX_Main"/>
              </a:rPr>
              <a:t>2</a:t>
            </a:r>
            <a:r>
              <a:rPr lang="en-GB" b="0" i="0" dirty="0">
                <a:effectLst/>
                <a:latin typeface="KaTeX_Main"/>
              </a:rPr>
              <a:t>(n))</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 (the base of 2 or 10 does not matter)</a:t>
            </a:r>
            <a:endParaRPr lang="en-GB" b="0" i="0" dirty="0">
              <a:effectLst/>
              <a:latin typeface="__fkGroteskNeue_598ab8"/>
            </a:endParaRPr>
          </a:p>
        </p:txBody>
      </p:sp>
    </p:spTree>
    <p:extLst>
      <p:ext uri="{BB962C8B-B14F-4D97-AF65-F5344CB8AC3E}">
        <p14:creationId xmlns:p14="http://schemas.microsoft.com/office/powerpoint/2010/main" val="3254784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272-9103-C948-8D90-CB8B60EEA325}"/>
              </a:ext>
            </a:extLst>
          </p:cNvPr>
          <p:cNvSpPr>
            <a:spLocks noGrp="1"/>
          </p:cNvSpPr>
          <p:nvPr>
            <p:ph type="title"/>
          </p:nvPr>
        </p:nvSpPr>
        <p:spPr>
          <a:xfrm>
            <a:off x="457200" y="14083"/>
            <a:ext cx="8229600" cy="1143000"/>
          </a:xfrm>
        </p:spPr>
        <p:txBody>
          <a:bodyPr>
            <a:noAutofit/>
          </a:bodyPr>
          <a:lstStyle/>
          <a:p>
            <a:r>
              <a:rPr lang="en-GB" sz="2800" dirty="0"/>
              <a:t>Question 29 (This question is out of scope. Such complex recursion will not be covered in exam.)</a:t>
            </a:r>
            <a:endParaRPr lang="en-SE" sz="2800" dirty="0"/>
          </a:p>
        </p:txBody>
      </p:sp>
      <p:sp>
        <p:nvSpPr>
          <p:cNvPr id="3" name="Content Placeholder 2">
            <a:extLst>
              <a:ext uri="{FF2B5EF4-FFF2-40B4-BE49-F238E27FC236}">
                <a16:creationId xmlns:a16="http://schemas.microsoft.com/office/drawing/2014/main" id="{40EFAB9D-B0F5-7E96-8108-0394B594ECAF}"/>
              </a:ext>
            </a:extLst>
          </p:cNvPr>
          <p:cNvSpPr>
            <a:spLocks noGrp="1"/>
          </p:cNvSpPr>
          <p:nvPr>
            <p:ph idx="1"/>
          </p:nvPr>
        </p:nvSpPr>
        <p:spPr>
          <a:xfrm>
            <a:off x="457200" y="1157083"/>
            <a:ext cx="8229600" cy="5700917"/>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silly(int n, int m) { </a:t>
            </a:r>
            <a:br>
              <a:rPr lang="en-GB" b="0" i="0" dirty="0">
                <a:solidFill>
                  <a:srgbClr val="2D3B45"/>
                </a:solidFill>
                <a:effectLst/>
                <a:latin typeface="Lato Extended"/>
              </a:rPr>
            </a:br>
            <a:r>
              <a:rPr lang="en-GB" b="0" i="0" dirty="0">
                <a:solidFill>
                  <a:srgbClr val="2D3B45"/>
                </a:solidFill>
                <a:effectLst/>
                <a:latin typeface="Lato Extended"/>
              </a:rPr>
              <a:t> if (m &lt; 2) return m; </a:t>
            </a:r>
            <a:br>
              <a:rPr lang="en-GB" b="0" i="0" dirty="0">
                <a:solidFill>
                  <a:srgbClr val="2D3B45"/>
                </a:solidFill>
                <a:effectLst/>
                <a:latin typeface="Lato Extended"/>
              </a:rPr>
            </a:br>
            <a:r>
              <a:rPr lang="en-GB" b="0" i="0" dirty="0">
                <a:solidFill>
                  <a:srgbClr val="2D3B45"/>
                </a:solidFill>
                <a:effectLst/>
                <a:latin typeface="Lato Extended"/>
              </a:rPr>
              <a:t> if (n &lt; 1) return n; </a:t>
            </a:r>
            <a:br>
              <a:rPr lang="en-GB" b="0" i="0" dirty="0">
                <a:solidFill>
                  <a:srgbClr val="2D3B45"/>
                </a:solidFill>
                <a:effectLst/>
                <a:latin typeface="Lato Extended"/>
              </a:rPr>
            </a:br>
            <a:r>
              <a:rPr lang="en-GB" b="0" i="0" dirty="0">
                <a:solidFill>
                  <a:srgbClr val="2D3B45"/>
                </a:solidFill>
                <a:effectLst/>
                <a:latin typeface="Lato Extended"/>
              </a:rPr>
              <a:t> else if (n &lt; 10) </a:t>
            </a:r>
            <a:br>
              <a:rPr lang="en-GB" b="0" i="0" dirty="0">
                <a:solidFill>
                  <a:srgbClr val="2D3B45"/>
                </a:solidFill>
                <a:effectLst/>
                <a:latin typeface="Lato Extended"/>
              </a:rPr>
            </a:br>
            <a:r>
              <a:rPr lang="en-GB" b="0" i="0" dirty="0">
                <a:solidFill>
                  <a:srgbClr val="2D3B45"/>
                </a:solidFill>
                <a:effectLst/>
                <a:latin typeface="Lato Extended"/>
              </a:rPr>
              <a:t> return silly(n/m, m); </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 return silly(n - 1, m);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Base Cases:</a:t>
            </a:r>
          </a:p>
          <a:p>
            <a:pPr lvl="1">
              <a:buFont typeface="+mj-lt"/>
              <a:buAutoNum type="arabicPeriod"/>
            </a:pPr>
            <a:r>
              <a:rPr lang="en-GB" b="0" i="0" dirty="0">
                <a:effectLst/>
                <a:latin typeface="__fkGroteskNeue_598ab8"/>
              </a:rPr>
              <a:t>If m &lt; 2, the function returns m. This is a constant-time operation, </a:t>
            </a:r>
            <a:r>
              <a:rPr lang="en-GB" b="0" i="0" dirty="0">
                <a:effectLst/>
                <a:latin typeface="KaTeX_Main"/>
              </a:rPr>
              <a:t>O(1)</a:t>
            </a:r>
            <a:r>
              <a:rPr lang="en-GB" b="0" i="0" dirty="0">
                <a:effectLst/>
                <a:latin typeface="__fkGroteskNeue_598ab8"/>
              </a:rPr>
              <a:t>.</a:t>
            </a:r>
          </a:p>
          <a:p>
            <a:pPr lvl="1">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0" dirty="0">
                <a:effectLst/>
                <a:latin typeface="__fkGroteskNeue_598ab8"/>
              </a:rPr>
              <a:t>.</a:t>
            </a:r>
          </a:p>
          <a:p>
            <a:pPr algn="l">
              <a:buFont typeface="+mj-lt"/>
              <a:buAutoNum type="arabicPeriod"/>
            </a:pPr>
            <a:r>
              <a:rPr lang="en-GB" b="0" i="0" dirty="0">
                <a:effectLst/>
                <a:latin typeface="__fkGroteskNeue_598ab8"/>
              </a:rPr>
              <a:t>Recursive Cases:</a:t>
            </a:r>
          </a:p>
          <a:p>
            <a:pPr lvl="1">
              <a:buFont typeface="+mj-lt"/>
              <a:buAutoNum type="arabicPeriod"/>
            </a:pPr>
            <a:r>
              <a:rPr lang="en-GB" b="0" i="0" dirty="0">
                <a:effectLst/>
                <a:latin typeface="__fkGroteskNeue_598ab8"/>
              </a:rPr>
              <a:t>If n &lt; 10, the function calls itself with silly(n/m, m). This means that in each recursive call, n is divided by m.</a:t>
            </a:r>
          </a:p>
          <a:p>
            <a:pPr lvl="1">
              <a:buFont typeface="+mj-lt"/>
              <a:buAutoNum type="arabicPeriod"/>
            </a:pPr>
            <a:r>
              <a:rPr lang="en-GB" b="0" i="0" dirty="0">
                <a:effectLst/>
                <a:latin typeface="__fkGroteskNeue_598ab8"/>
              </a:rPr>
              <a:t>If n &gt;= 10, the function calls itself with silly(n - 1, m). This means that in each recursive call, n is decremented by 1.</a:t>
            </a:r>
          </a:p>
          <a:p>
            <a:pPr algn="l"/>
            <a:r>
              <a:rPr lang="en-GB" b="0" i="0" dirty="0">
                <a:effectLst/>
                <a:latin typeface="var(--font-fk-grotesk)"/>
              </a:rPr>
              <a:t>Analysis of Recursive Calls</a:t>
            </a:r>
          </a:p>
          <a:p>
            <a:pPr lvl="1">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a:t>
            </a:r>
            <a:r>
              <a:rPr lang="en-GB" b="0" i="0" dirty="0">
                <a:effectLst/>
                <a:latin typeface="__fkGroteskNeue_598ab8"/>
              </a:rPr>
              <a:t>.</a:t>
            </a:r>
          </a:p>
          <a:p>
            <a:pPr lvl="1">
              <a:buFont typeface="Arial" panose="020B0604020202020204" pitchFamily="34" charset="0"/>
              <a:buChar char="•"/>
            </a:pPr>
            <a:r>
              <a:rPr lang="en-GB" b="0" i="0" dirty="0">
                <a:effectLst/>
                <a:latin typeface="__fkGroteskNeue_598ab8"/>
              </a:rPr>
              <a:t>Case when n &gt;=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0" dirty="0">
                <a:effectLst/>
                <a:latin typeface="__fkGroteskNeue_598ab8"/>
              </a:rPr>
              <a:t>.</a:t>
            </a:r>
          </a:p>
          <a:p>
            <a:pPr algn="l"/>
            <a:r>
              <a:rPr lang="en-GB" b="0" i="0" dirty="0">
                <a:effectLst/>
                <a:latin typeface="var(--font-fk-grotesk)"/>
              </a:rPr>
              <a:t>Worst-Case Complexity</a:t>
            </a:r>
          </a:p>
          <a:p>
            <a:pPr lvl="1"/>
            <a:r>
              <a:rPr lang="en-GB" b="0" i="0" dirty="0">
                <a:effectLst/>
                <a:latin typeface="KaTeX_Main"/>
              </a:rPr>
              <a:t>O(n)</a:t>
            </a:r>
            <a:r>
              <a:rPr lang="en-GB" dirty="0">
                <a:latin typeface="__fkGroteskNeue_598ab8"/>
              </a:rPr>
              <a:t> +</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a:t>
            </a:r>
            <a:r>
              <a:rPr lang="en-GB" b="0" i="0" dirty="0">
                <a:effectLst/>
                <a:latin typeface="var(--font-fk-grotesk)"/>
              </a:rPr>
              <a:t>Since </a:t>
            </a:r>
            <a:r>
              <a:rPr lang="en-GB" b="0" i="0" dirty="0">
                <a:effectLst/>
                <a:latin typeface="KaTeX_Main"/>
              </a:rPr>
              <a:t>O(n)</a:t>
            </a:r>
            <a:r>
              <a:rPr lang="en-GB" dirty="0">
                <a:latin typeface="__fkGroteskNeue_598ab8"/>
              </a:rPr>
              <a:t> dominates</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the complexity is O(n)</a:t>
            </a:r>
            <a:endParaRPr lang="en-GB" b="0" i="0" dirty="0">
              <a:effectLst/>
              <a:latin typeface="var(--font-fk-grotesk)"/>
            </a:endParaRPr>
          </a:p>
          <a:p>
            <a:pPr lvl="1"/>
            <a:r>
              <a:rPr lang="en-GB" b="0" i="0" dirty="0">
                <a:effectLst/>
                <a:latin typeface="__fkGroteskNeue_598ab8"/>
              </a:rPr>
              <a:t>The worst-case scenario occurs when the function repeatedly decrements n from a large value (when  n &gt;= 10). In this case, the time complexity is dominated by the linear decrement operation: </a:t>
            </a:r>
            <a:r>
              <a:rPr lang="en-GB" b="0" i="0" dirty="0">
                <a:effectLst/>
                <a:latin typeface="KaTeX_Main"/>
              </a:rPr>
              <a:t>O(n)</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325282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AD85-9E8B-AF66-B487-84950458D88F}"/>
              </a:ext>
            </a:extLst>
          </p:cNvPr>
          <p:cNvSpPr>
            <a:spLocks noGrp="1"/>
          </p:cNvSpPr>
          <p:nvPr>
            <p:ph type="title"/>
          </p:nvPr>
        </p:nvSpPr>
        <p:spPr/>
        <p:txBody>
          <a:bodyPr/>
          <a:lstStyle/>
          <a:p>
            <a:r>
              <a:rPr lang="en-GB" dirty="0"/>
              <a:t>Question 30</a:t>
            </a:r>
            <a:endParaRPr lang="en-SE" dirty="0"/>
          </a:p>
        </p:txBody>
      </p:sp>
      <p:sp>
        <p:nvSpPr>
          <p:cNvPr id="3" name="Content Placeholder 2">
            <a:extLst>
              <a:ext uri="{FF2B5EF4-FFF2-40B4-BE49-F238E27FC236}">
                <a16:creationId xmlns:a16="http://schemas.microsoft.com/office/drawing/2014/main" id="{28A46737-1452-109C-E83B-FE1F527AE99A}"/>
              </a:ext>
            </a:extLst>
          </p:cNvPr>
          <p:cNvSpPr>
            <a:spLocks noGrp="1"/>
          </p:cNvSpPr>
          <p:nvPr>
            <p:ph idx="1"/>
          </p:nvPr>
        </p:nvSpPr>
        <p:spPr/>
        <p:txBody>
          <a:bodyPr/>
          <a:lstStyle/>
          <a:p>
            <a:r>
              <a:rPr lang="en-GB" b="0" i="0" dirty="0">
                <a:solidFill>
                  <a:srgbClr val="2D3B45"/>
                </a:solidFill>
                <a:effectLst/>
                <a:latin typeface="Lato Extended"/>
              </a:rPr>
              <a:t>In the worst case, the number of comparisons needed to search a singly linked list of length n for a given element is</a:t>
            </a:r>
          </a:p>
          <a:p>
            <a:r>
              <a:rPr lang="en-GB" dirty="0">
                <a:solidFill>
                  <a:srgbClr val="2D3B45"/>
                </a:solidFill>
                <a:latin typeface="Lato Extended"/>
              </a:rPr>
              <a:t>ANS: n</a:t>
            </a:r>
          </a:p>
          <a:p>
            <a:r>
              <a:rPr lang="en-GB" dirty="0"/>
              <a:t>In the worst-case scenario, you may have to traverse the entire list to find the element or determine that it is not present. Each node must be checked one by one, leading to a linear number of comparisons relative to the size of the list.</a:t>
            </a:r>
          </a:p>
          <a:p>
            <a:r>
              <a:rPr lang="en-GB" dirty="0"/>
              <a:t>This question did not ask for worst-case complexity, which is O(n).</a:t>
            </a:r>
            <a:endParaRPr lang="en-SE" dirty="0"/>
          </a:p>
        </p:txBody>
      </p:sp>
    </p:spTree>
    <p:extLst>
      <p:ext uri="{BB962C8B-B14F-4D97-AF65-F5344CB8AC3E}">
        <p14:creationId xmlns:p14="http://schemas.microsoft.com/office/powerpoint/2010/main" val="8323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7733-A994-2DA2-6EC7-706A2BBE55C1}"/>
              </a:ext>
            </a:extLst>
          </p:cNvPr>
          <p:cNvSpPr>
            <a:spLocks noGrp="1"/>
          </p:cNvSpPr>
          <p:nvPr>
            <p:ph type="title"/>
          </p:nvPr>
        </p:nvSpPr>
        <p:spPr/>
        <p:txBody>
          <a:bodyPr/>
          <a:lstStyle/>
          <a:p>
            <a:r>
              <a:rPr lang="en-GB" dirty="0"/>
              <a:t>Questions 4-6</a:t>
            </a:r>
            <a:endParaRPr lang="en-SE" dirty="0"/>
          </a:p>
        </p:txBody>
      </p:sp>
      <p:sp>
        <p:nvSpPr>
          <p:cNvPr id="3" name="Content Placeholder 2">
            <a:extLst>
              <a:ext uri="{FF2B5EF4-FFF2-40B4-BE49-F238E27FC236}">
                <a16:creationId xmlns:a16="http://schemas.microsoft.com/office/drawing/2014/main" id="{891CC553-D16C-8860-6899-B5E7AAE38F9B}"/>
              </a:ext>
            </a:extLst>
          </p:cNvPr>
          <p:cNvSpPr>
            <a:spLocks noGrp="1"/>
          </p:cNvSpPr>
          <p:nvPr>
            <p:ph idx="1"/>
          </p:nvPr>
        </p:nvSpPr>
        <p:spPr/>
        <p:txBody>
          <a:bodyPr>
            <a:normAutofit fontScale="70000" lnSpcReduction="20000"/>
          </a:bodyPr>
          <a:lstStyle/>
          <a:p>
            <a:r>
              <a:rPr lang="en-GB" dirty="0"/>
              <a:t>What is the output of </a:t>
            </a:r>
            <a:r>
              <a:rPr lang="en-GB" dirty="0" err="1"/>
              <a:t>System.out.println</a:t>
            </a:r>
            <a:r>
              <a:rPr lang="en-GB" dirty="0"/>
              <a:t>(new Student()); if Student overrides </a:t>
            </a:r>
            <a:r>
              <a:rPr lang="en-GB" dirty="0" err="1"/>
              <a:t>toString</a:t>
            </a:r>
            <a:r>
              <a:rPr lang="en-GB" dirty="0"/>
              <a:t>()?</a:t>
            </a:r>
          </a:p>
          <a:p>
            <a:pPr lvl="1"/>
            <a:r>
              <a:rPr lang="en-GB" dirty="0"/>
              <a:t>A) The memory address of the Student object</a:t>
            </a:r>
          </a:p>
          <a:p>
            <a:pPr lvl="1"/>
            <a:r>
              <a:rPr lang="en-GB" dirty="0"/>
              <a:t>B) The string "Student@&lt;</a:t>
            </a:r>
            <a:r>
              <a:rPr lang="en-GB" dirty="0" err="1"/>
              <a:t>hashcode</a:t>
            </a:r>
            <a:r>
              <a:rPr lang="en-GB" dirty="0"/>
              <a:t>&gt;"</a:t>
            </a:r>
          </a:p>
          <a:p>
            <a:pPr lvl="1"/>
            <a:r>
              <a:rPr lang="en-GB" dirty="0"/>
              <a:t>C) The result of the overridden </a:t>
            </a:r>
            <a:r>
              <a:rPr lang="en-GB" dirty="0" err="1"/>
              <a:t>toString</a:t>
            </a:r>
            <a:r>
              <a:rPr lang="en-GB" dirty="0"/>
              <a:t>() method</a:t>
            </a:r>
          </a:p>
          <a:p>
            <a:pPr lvl="1"/>
            <a:r>
              <a:rPr lang="en-GB" dirty="0"/>
              <a:t>D) A compilation error</a:t>
            </a:r>
          </a:p>
          <a:p>
            <a:pPr lvl="1"/>
            <a:r>
              <a:rPr lang="en-GB" dirty="0"/>
              <a:t>Answer: C</a:t>
            </a:r>
          </a:p>
          <a:p>
            <a:r>
              <a:rPr lang="en-GB" dirty="0"/>
              <a:t>Which statement about the 'final' keyword is true when applied to a method?</a:t>
            </a:r>
          </a:p>
          <a:p>
            <a:pPr lvl="1"/>
            <a:r>
              <a:rPr lang="en-GB" dirty="0"/>
              <a:t>A) The method cannot be called</a:t>
            </a:r>
          </a:p>
          <a:p>
            <a:pPr lvl="1"/>
            <a:r>
              <a:rPr lang="en-GB" dirty="0"/>
              <a:t>B) The method cannot be overridden in subclasses</a:t>
            </a:r>
          </a:p>
          <a:p>
            <a:pPr lvl="1"/>
            <a:r>
              <a:rPr lang="en-GB" dirty="0"/>
              <a:t>C) The method must be static</a:t>
            </a:r>
          </a:p>
          <a:p>
            <a:pPr lvl="1"/>
            <a:r>
              <a:rPr lang="en-GB" dirty="0"/>
              <a:t>D) The method can only be called once</a:t>
            </a:r>
          </a:p>
          <a:p>
            <a:pPr lvl="1"/>
            <a:r>
              <a:rPr lang="en-GB" dirty="0"/>
              <a:t>Answer: B</a:t>
            </a:r>
          </a:p>
          <a:p>
            <a:r>
              <a:rPr lang="en-GB" dirty="0"/>
              <a:t>In Java, can a class extend multiple classes?</a:t>
            </a:r>
          </a:p>
          <a:p>
            <a:pPr lvl="1"/>
            <a:r>
              <a:rPr lang="en-GB" dirty="0"/>
              <a:t>A) Yes, always</a:t>
            </a:r>
          </a:p>
          <a:p>
            <a:pPr lvl="1"/>
            <a:r>
              <a:rPr lang="en-GB" dirty="0"/>
              <a:t>B) No, Java doesn't support multiple inheritance of classes</a:t>
            </a:r>
          </a:p>
          <a:p>
            <a:pPr lvl="1"/>
            <a:r>
              <a:rPr lang="en-GB" dirty="0"/>
              <a:t>C) Yes, but only if all </a:t>
            </a:r>
            <a:r>
              <a:rPr lang="en-GB" dirty="0" err="1"/>
              <a:t>superclasses</a:t>
            </a:r>
            <a:r>
              <a:rPr lang="en-GB" dirty="0"/>
              <a:t> are abstract</a:t>
            </a:r>
          </a:p>
          <a:p>
            <a:pPr lvl="1"/>
            <a:r>
              <a:rPr lang="en-GB" dirty="0"/>
              <a:t>D) Yes, but only for inner classes</a:t>
            </a:r>
          </a:p>
          <a:p>
            <a:pPr lvl="1"/>
            <a:r>
              <a:rPr lang="en-GB" dirty="0"/>
              <a:t>Answer: B</a:t>
            </a:r>
          </a:p>
          <a:p>
            <a:endParaRPr lang="en-SE" dirty="0"/>
          </a:p>
        </p:txBody>
      </p:sp>
    </p:spTree>
    <p:extLst>
      <p:ext uri="{BB962C8B-B14F-4D97-AF65-F5344CB8AC3E}">
        <p14:creationId xmlns:p14="http://schemas.microsoft.com/office/powerpoint/2010/main" val="19892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281D-EA2D-0B55-5A99-73276F538275}"/>
              </a:ext>
            </a:extLst>
          </p:cNvPr>
          <p:cNvSpPr>
            <a:spLocks noGrp="1"/>
          </p:cNvSpPr>
          <p:nvPr>
            <p:ph type="title"/>
          </p:nvPr>
        </p:nvSpPr>
        <p:spPr/>
        <p:txBody>
          <a:bodyPr/>
          <a:lstStyle/>
          <a:p>
            <a:r>
              <a:rPr lang="en-GB" dirty="0"/>
              <a:t>Questions 31-32</a:t>
            </a:r>
            <a:endParaRPr lang="en-SE" dirty="0"/>
          </a:p>
        </p:txBody>
      </p:sp>
      <p:sp>
        <p:nvSpPr>
          <p:cNvPr id="3" name="Content Placeholder 2">
            <a:extLst>
              <a:ext uri="{FF2B5EF4-FFF2-40B4-BE49-F238E27FC236}">
                <a16:creationId xmlns:a16="http://schemas.microsoft.com/office/drawing/2014/main" id="{9A707B80-5C23-8DFE-34B9-D1EA6F78D8C4}"/>
              </a:ext>
            </a:extLst>
          </p:cNvPr>
          <p:cNvSpPr>
            <a:spLocks noGrp="1"/>
          </p:cNvSpPr>
          <p:nvPr>
            <p:ph idx="1"/>
          </p:nvPr>
        </p:nvSpPr>
        <p:spPr/>
        <p:txBody>
          <a:bodyPr>
            <a:normAutofit fontScale="92500"/>
          </a:bodyPr>
          <a:lstStyle/>
          <a:p>
            <a:r>
              <a:rPr lang="en-GB" b="0" i="0" dirty="0">
                <a:solidFill>
                  <a:srgbClr val="2D3B45"/>
                </a:solidFill>
                <a:effectLst/>
                <a:latin typeface="Lato Extended"/>
              </a:rPr>
              <a:t>What is a collision in a hash table implementation of a symbol table? Check the best definition. </a:t>
            </a:r>
          </a:p>
          <a:p>
            <a:pPr lvl="1"/>
            <a:r>
              <a:rPr lang="en-GB" dirty="0">
                <a:solidFill>
                  <a:srgbClr val="2D3B45"/>
                </a:solidFill>
                <a:latin typeface="Lato Extended"/>
              </a:rPr>
              <a:t>ANS:  Two key-value pairs that have different keys but hash to the same index. </a:t>
            </a:r>
          </a:p>
          <a:p>
            <a:r>
              <a:rPr lang="en-GB" b="0" i="0" dirty="0">
                <a:solidFill>
                  <a:srgbClr val="2D3B45"/>
                </a:solidFill>
                <a:effectLst/>
                <a:latin typeface="Lato Extended"/>
              </a:rPr>
              <a:t>Suppose that your hash function does not satisfy the uniform hashing assumption. Which of the following can result? </a:t>
            </a:r>
          </a:p>
          <a:p>
            <a:pPr lvl="1"/>
            <a:r>
              <a:rPr lang="en-GB" dirty="0"/>
              <a:t>A Poor performance for insert in linear-probing hash table. </a:t>
            </a:r>
          </a:p>
          <a:p>
            <a:pPr lvl="1"/>
            <a:r>
              <a:rPr lang="en-GB" dirty="0"/>
              <a:t>B Uneven distribution of lengths of chains in separate-chaining hash table. </a:t>
            </a:r>
          </a:p>
          <a:p>
            <a:pPr lvl="1"/>
            <a:r>
              <a:rPr lang="en-GB" dirty="0"/>
              <a:t>C Large clusters in linear-probing hash table. </a:t>
            </a:r>
          </a:p>
          <a:p>
            <a:pPr lvl="1"/>
            <a:r>
              <a:rPr lang="en-GB" dirty="0"/>
              <a:t>D Poor performance for search hit or miss. </a:t>
            </a:r>
          </a:p>
          <a:p>
            <a:pPr lvl="1"/>
            <a:r>
              <a:rPr lang="en-GB" dirty="0"/>
              <a:t>E All of the above. </a:t>
            </a:r>
          </a:p>
          <a:p>
            <a:pPr lvl="1"/>
            <a:r>
              <a:rPr lang="en-GB" dirty="0"/>
              <a:t>ANS: E</a:t>
            </a:r>
            <a:endParaRPr lang="en-SE" dirty="0"/>
          </a:p>
        </p:txBody>
      </p:sp>
    </p:spTree>
    <p:extLst>
      <p:ext uri="{BB962C8B-B14F-4D97-AF65-F5344CB8AC3E}">
        <p14:creationId xmlns:p14="http://schemas.microsoft.com/office/powerpoint/2010/main" val="222613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C476-3D0C-F072-79D9-59A3F2624291}"/>
              </a:ext>
            </a:extLst>
          </p:cNvPr>
          <p:cNvSpPr>
            <a:spLocks noGrp="1"/>
          </p:cNvSpPr>
          <p:nvPr>
            <p:ph type="title"/>
          </p:nvPr>
        </p:nvSpPr>
        <p:spPr/>
        <p:txBody>
          <a:bodyPr/>
          <a:lstStyle/>
          <a:p>
            <a:r>
              <a:rPr lang="en-GB" dirty="0"/>
              <a:t>Question 33</a:t>
            </a:r>
            <a:endParaRPr lang="en-SE" dirty="0"/>
          </a:p>
        </p:txBody>
      </p:sp>
      <p:sp>
        <p:nvSpPr>
          <p:cNvPr id="3" name="Content Placeholder 2">
            <a:extLst>
              <a:ext uri="{FF2B5EF4-FFF2-40B4-BE49-F238E27FC236}">
                <a16:creationId xmlns:a16="http://schemas.microsoft.com/office/drawing/2014/main" id="{67BE1CC9-A305-C27E-0E42-5EA01413D859}"/>
              </a:ext>
            </a:extLst>
          </p:cNvPr>
          <p:cNvSpPr>
            <a:spLocks noGrp="1"/>
          </p:cNvSpPr>
          <p:nvPr>
            <p:ph idx="1"/>
          </p:nvPr>
        </p:nvSpPr>
        <p:spPr>
          <a:xfrm>
            <a:off x="457200" y="1720645"/>
            <a:ext cx="8229600" cy="5112776"/>
          </a:xfrm>
        </p:spPr>
        <p:txBody>
          <a:bodyPr>
            <a:normAutofit fontScale="62500" lnSpcReduction="20000"/>
          </a:bodyPr>
          <a:lstStyle/>
          <a:p>
            <a:r>
              <a:rPr lang="en-GB" dirty="0"/>
              <a:t>An advantage of Closed Addressing: Separate Chaining over the open addressing scheme is</a:t>
            </a:r>
          </a:p>
          <a:p>
            <a:pPr lvl="1"/>
            <a:r>
              <a:rPr lang="en-GB" dirty="0"/>
              <a:t>Worst case complexity of search operations is less</a:t>
            </a:r>
          </a:p>
          <a:p>
            <a:pPr lvl="1"/>
            <a:r>
              <a:rPr lang="en-GB" dirty="0"/>
              <a:t>Space used is less</a:t>
            </a:r>
          </a:p>
          <a:p>
            <a:pPr lvl="1"/>
            <a:r>
              <a:rPr lang="en-GB" dirty="0"/>
              <a:t>Correct: Deletion is simpler and easier</a:t>
            </a:r>
          </a:p>
          <a:p>
            <a:pPr lvl="1"/>
            <a:r>
              <a:rPr lang="en-GB" dirty="0"/>
              <a:t>None of the above</a:t>
            </a:r>
          </a:p>
          <a:p>
            <a:r>
              <a:rPr lang="en-GB" dirty="0"/>
              <a:t>An advantage of Closed Addressing using Separate Chaining over the Open Addressing scheme is that **deletion is simpler and easier**. Here is why:</a:t>
            </a:r>
          </a:p>
          <a:p>
            <a:r>
              <a:rPr lang="en-GB" dirty="0"/>
              <a:t>1. **Simpler Deletion**: In separate chaining, each bucket in the hash table contains a linked list (or another data structure like a dynamic array or binary search tree) to handle collisions. This makes deletion straightforward because you can directly remove an element from the list without needing to manage special markers or rehash other elements, as is often required in open addressing.</a:t>
            </a:r>
          </a:p>
          <a:p>
            <a:r>
              <a:rPr lang="en-GB" dirty="0"/>
              <a:t>The other options mentioned are not advantages of separate chaining over open addressing:</a:t>
            </a:r>
          </a:p>
          <a:p>
            <a:r>
              <a:rPr lang="en-GB" dirty="0"/>
              <a:t>- **Worst Case Complexity of Search Operations**: The worst-case complexity for search operations in separate chaining can be O(n) if all elements hash to the same bucket, forming a long chain[2]. In contrast, open addressing has a worst-case complexity that can also degrade significantly with high load factors, but it doesn't inherently provide better worst-case performance than separate chaining.</a:t>
            </a:r>
          </a:p>
          <a:p>
            <a:r>
              <a:rPr lang="en-GB" dirty="0"/>
              <a:t>- **Space Used is Less**: Separate chaining typically uses more space than open addressing because it requires additional storage for pointers or links in the linked lists or other structures used to store multiple items per bucket. Open addressing stores all entries directly in the hash table array, which can be more space-efficient.</a:t>
            </a:r>
          </a:p>
        </p:txBody>
      </p:sp>
    </p:spTree>
    <p:extLst>
      <p:ext uri="{BB962C8B-B14F-4D97-AF65-F5344CB8AC3E}">
        <p14:creationId xmlns:p14="http://schemas.microsoft.com/office/powerpoint/2010/main" val="1149439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447C-DC21-A08D-C476-D9CE2B3E8E13}"/>
              </a:ext>
            </a:extLst>
          </p:cNvPr>
          <p:cNvSpPr>
            <a:spLocks noGrp="1"/>
          </p:cNvSpPr>
          <p:nvPr>
            <p:ph type="title"/>
          </p:nvPr>
        </p:nvSpPr>
        <p:spPr/>
        <p:txBody>
          <a:bodyPr/>
          <a:lstStyle/>
          <a:p>
            <a:r>
              <a:rPr lang="en-GB" dirty="0"/>
              <a:t>Question 34</a:t>
            </a:r>
            <a:endParaRPr lang="en-SE" dirty="0"/>
          </a:p>
        </p:txBody>
      </p:sp>
      <p:sp>
        <p:nvSpPr>
          <p:cNvPr id="3" name="Content Placeholder 2">
            <a:extLst>
              <a:ext uri="{FF2B5EF4-FFF2-40B4-BE49-F238E27FC236}">
                <a16:creationId xmlns:a16="http://schemas.microsoft.com/office/drawing/2014/main" id="{C9C42AE4-6A53-9D63-7795-07149D1FFB2D}"/>
              </a:ext>
            </a:extLst>
          </p:cNvPr>
          <p:cNvSpPr>
            <a:spLocks noGrp="1"/>
          </p:cNvSpPr>
          <p:nvPr>
            <p:ph idx="1"/>
          </p:nvPr>
        </p:nvSpPr>
        <p:spPr/>
        <p:txBody>
          <a:bodyPr>
            <a:normAutofit/>
          </a:bodyPr>
          <a:lstStyle/>
          <a:p>
            <a:r>
              <a:rPr lang="en-GB" b="0" i="0" dirty="0">
                <a:solidFill>
                  <a:srgbClr val="2D3B45"/>
                </a:solidFill>
                <a:effectLst/>
                <a:latin typeface="Lato Extended"/>
              </a:rPr>
              <a:t>Hashing: Given a hash table T with 25 slots that stores 2000 elements, the load factor α for T is __________</a:t>
            </a:r>
          </a:p>
          <a:p>
            <a:r>
              <a:rPr lang="en-GB" dirty="0">
                <a:solidFill>
                  <a:srgbClr val="2D3B45"/>
                </a:solidFill>
                <a:latin typeface="Lato Extended"/>
              </a:rPr>
              <a:t>ANS: 80</a:t>
            </a:r>
            <a:endParaRPr lang="en-GB" b="0" i="0" dirty="0">
              <a:solidFill>
                <a:srgbClr val="2D3B45"/>
              </a:solidFill>
              <a:effectLst/>
              <a:latin typeface="Lato Extended"/>
            </a:endParaRPr>
          </a:p>
          <a:p>
            <a:pPr algn="l"/>
            <a:r>
              <a:rPr lang="en-GB" b="0" i="0" dirty="0">
                <a:effectLst/>
                <a:latin typeface="__fkGroteskNeue_598ab8"/>
              </a:rPr>
              <a:t>The load factor </a:t>
            </a:r>
            <a:r>
              <a:rPr lang="en-GB" b="0" i="0" dirty="0">
                <a:effectLst/>
                <a:latin typeface="KaTeX_Main"/>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2000/25= 80. This indicates that, on average, each slot in the hash table contains 80 elements.</a:t>
            </a:r>
            <a:endParaRPr lang="en-SE" dirty="0"/>
          </a:p>
          <a:p>
            <a:endParaRPr lang="en-SE" dirty="0"/>
          </a:p>
        </p:txBody>
      </p:sp>
      <p:sp>
        <p:nvSpPr>
          <p:cNvPr id="4" name="TextBox 3">
            <a:extLst>
              <a:ext uri="{FF2B5EF4-FFF2-40B4-BE49-F238E27FC236}">
                <a16:creationId xmlns:a16="http://schemas.microsoft.com/office/drawing/2014/main" id="{921415F8-F730-623E-BCA5-AE5D7EC7EB8F}"/>
              </a:ext>
            </a:extLst>
          </p:cNvPr>
          <p:cNvSpPr txBox="1"/>
          <p:nvPr/>
        </p:nvSpPr>
        <p:spPr>
          <a:xfrm>
            <a:off x="2275565" y="5559554"/>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9DF27E-32AE-778A-DCB3-1657C5FD4220}"/>
              </a:ext>
            </a:extLst>
          </p:cNvPr>
          <p:cNvSpPr txBox="1"/>
          <p:nvPr/>
        </p:nvSpPr>
        <p:spPr>
          <a:xfrm>
            <a:off x="3671934" y="5387499"/>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C8E1D0-770A-CDAD-0D7F-E2C24E6EB324}"/>
              </a:ext>
            </a:extLst>
          </p:cNvPr>
          <p:cNvSpPr txBox="1"/>
          <p:nvPr/>
        </p:nvSpPr>
        <p:spPr>
          <a:xfrm>
            <a:off x="4106243" y="5756777"/>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787B348-9829-E922-BA82-BC26976D845F}"/>
              </a:ext>
            </a:extLst>
          </p:cNvPr>
          <p:cNvCxnSpPr>
            <a:cxnSpLocks/>
          </p:cNvCxnSpPr>
          <p:nvPr/>
        </p:nvCxnSpPr>
        <p:spPr>
          <a:xfrm flipH="1" flipV="1">
            <a:off x="3691499" y="5756776"/>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86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Question 35</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seven, with starting index zero, and a hash function (7x+3) mod 4.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 '__', '__', '__']</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(7×1+3)mod  4=10mod  4=2(7×1+3)mod4=10mod4=2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(7×3+3)mod  4=24mod  4=0(7×3+3)mod4=24mod4=0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(7×8+3)mod  4=59mod  4=3(7×8+3)mod4=59mod4=3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(7×10+3)mod  4=73mod  4=1(7×10+3)mod4=73mod4=1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Question 36</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Question 37</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Question 38</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17753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08291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8151-F1A7-F8C6-69D3-1F92D75131EE}"/>
              </a:ext>
            </a:extLst>
          </p:cNvPr>
          <p:cNvSpPr>
            <a:spLocks noGrp="1"/>
          </p:cNvSpPr>
          <p:nvPr>
            <p:ph type="title"/>
          </p:nvPr>
        </p:nvSpPr>
        <p:spPr/>
        <p:txBody>
          <a:bodyPr/>
          <a:lstStyle/>
          <a:p>
            <a:r>
              <a:rPr lang="en-GB" dirty="0"/>
              <a:t>Questions 7-9</a:t>
            </a:r>
            <a:endParaRPr lang="en-SE" dirty="0"/>
          </a:p>
        </p:txBody>
      </p:sp>
      <p:sp>
        <p:nvSpPr>
          <p:cNvPr id="3" name="Content Placeholder 2">
            <a:extLst>
              <a:ext uri="{FF2B5EF4-FFF2-40B4-BE49-F238E27FC236}">
                <a16:creationId xmlns:a16="http://schemas.microsoft.com/office/drawing/2014/main" id="{822EBB1B-DB2E-2BC7-BF07-BB791A550311}"/>
              </a:ext>
            </a:extLst>
          </p:cNvPr>
          <p:cNvSpPr>
            <a:spLocks noGrp="1"/>
          </p:cNvSpPr>
          <p:nvPr>
            <p:ph idx="1"/>
          </p:nvPr>
        </p:nvSpPr>
        <p:spPr/>
        <p:txBody>
          <a:bodyPr>
            <a:normAutofit fontScale="70000" lnSpcReduction="20000"/>
          </a:bodyPr>
          <a:lstStyle/>
          <a:p>
            <a:r>
              <a:rPr lang="en-GB" dirty="0"/>
              <a:t>What is the primary motivation for using inheritance in object-oriented programming?</a:t>
            </a:r>
          </a:p>
          <a:p>
            <a:pPr lvl="1"/>
            <a:r>
              <a:rPr lang="en-GB" dirty="0"/>
              <a:t>A) To create multiple instances of a class</a:t>
            </a:r>
          </a:p>
          <a:p>
            <a:pPr lvl="1"/>
            <a:r>
              <a:rPr lang="en-GB" dirty="0"/>
              <a:t>B) To keep common </a:t>
            </a:r>
            <a:r>
              <a:rPr lang="en-GB" dirty="0" err="1"/>
              <a:t>behavior</a:t>
            </a:r>
            <a:r>
              <a:rPr lang="en-GB" dirty="0"/>
              <a:t> in one class and split different </a:t>
            </a:r>
            <a:r>
              <a:rPr lang="en-GB" dirty="0" err="1"/>
              <a:t>behavior</a:t>
            </a:r>
            <a:r>
              <a:rPr lang="en-GB" dirty="0"/>
              <a:t> into separate classes</a:t>
            </a:r>
          </a:p>
          <a:p>
            <a:pPr lvl="1"/>
            <a:r>
              <a:rPr lang="en-GB" dirty="0"/>
              <a:t>C) To override all methods in a superclass</a:t>
            </a:r>
          </a:p>
          <a:p>
            <a:pPr lvl="1"/>
            <a:r>
              <a:rPr lang="en-GB" dirty="0"/>
              <a:t>D) To create private variables</a:t>
            </a:r>
          </a:p>
          <a:p>
            <a:pPr lvl="1"/>
            <a:r>
              <a:rPr lang="en-GB" dirty="0"/>
              <a:t>Answer: B</a:t>
            </a:r>
          </a:p>
          <a:p>
            <a:r>
              <a:rPr lang="en-GB" dirty="0"/>
              <a:t>What is the correct order of object construction in inheritance?</a:t>
            </a:r>
          </a:p>
          <a:p>
            <a:pPr lvl="1"/>
            <a:r>
              <a:rPr lang="en-GB" dirty="0"/>
              <a:t>A) Subclass to superclass</a:t>
            </a:r>
          </a:p>
          <a:p>
            <a:pPr lvl="1"/>
            <a:r>
              <a:rPr lang="en-GB" dirty="0"/>
              <a:t>B) Superclass to subclass</a:t>
            </a:r>
          </a:p>
          <a:p>
            <a:pPr lvl="1"/>
            <a:r>
              <a:rPr lang="en-GB" dirty="0"/>
              <a:t>C) Random order</a:t>
            </a:r>
          </a:p>
          <a:p>
            <a:pPr lvl="1"/>
            <a:r>
              <a:rPr lang="en-GB" dirty="0"/>
              <a:t>D) Depends on the programmer's choice</a:t>
            </a:r>
          </a:p>
          <a:p>
            <a:pPr lvl="1"/>
            <a:r>
              <a:rPr lang="en-GB" dirty="0"/>
              <a:t>Answer: B</a:t>
            </a:r>
          </a:p>
          <a:p>
            <a:r>
              <a:rPr lang="en-GB" dirty="0"/>
              <a:t>Which of the following is true about the 'super()' call in a constructor?</a:t>
            </a:r>
          </a:p>
          <a:p>
            <a:pPr lvl="1"/>
            <a:r>
              <a:rPr lang="en-GB" dirty="0"/>
              <a:t>A) It must be the last line in the constructor</a:t>
            </a:r>
          </a:p>
          <a:p>
            <a:pPr lvl="1"/>
            <a:r>
              <a:rPr lang="en-GB" dirty="0"/>
              <a:t>B) It must be the first line in the constructor</a:t>
            </a:r>
          </a:p>
          <a:p>
            <a:pPr lvl="1"/>
            <a:r>
              <a:rPr lang="en-GB" dirty="0"/>
              <a:t>C) It can be placed anywhere in the constructor</a:t>
            </a:r>
          </a:p>
          <a:p>
            <a:pPr lvl="1"/>
            <a:r>
              <a:rPr lang="en-GB" dirty="0"/>
              <a:t>D) It is optional in all cases</a:t>
            </a:r>
          </a:p>
          <a:p>
            <a:pPr lvl="1"/>
            <a:r>
              <a:rPr lang="en-GB" dirty="0"/>
              <a:t>Answer: B</a:t>
            </a:r>
          </a:p>
          <a:p>
            <a:endParaRPr lang="en-GB" dirty="0"/>
          </a:p>
          <a:p>
            <a:endParaRPr lang="en-SE" dirty="0"/>
          </a:p>
        </p:txBody>
      </p:sp>
    </p:spTree>
    <p:extLst>
      <p:ext uri="{BB962C8B-B14F-4D97-AF65-F5344CB8AC3E}">
        <p14:creationId xmlns:p14="http://schemas.microsoft.com/office/powerpoint/2010/main" val="3110039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421739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224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2091631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BEAF-919B-7C1E-B52F-4BA0887C529B}"/>
              </a:ext>
            </a:extLst>
          </p:cNvPr>
          <p:cNvSpPr>
            <a:spLocks noGrp="1"/>
          </p:cNvSpPr>
          <p:nvPr>
            <p:ph type="title"/>
          </p:nvPr>
        </p:nvSpPr>
        <p:spPr/>
        <p:txBody>
          <a:bodyPr/>
          <a:lstStyle/>
          <a:p>
            <a:r>
              <a:rPr lang="en-GB" dirty="0"/>
              <a:t>Question 39</a:t>
            </a:r>
            <a:endParaRPr lang="en-SE" dirty="0"/>
          </a:p>
        </p:txBody>
      </p:sp>
      <p:sp>
        <p:nvSpPr>
          <p:cNvPr id="3" name="Content Placeholder 2">
            <a:extLst>
              <a:ext uri="{FF2B5EF4-FFF2-40B4-BE49-F238E27FC236}">
                <a16:creationId xmlns:a16="http://schemas.microsoft.com/office/drawing/2014/main" id="{561A3148-DE53-F965-3DFF-074CE37A6819}"/>
              </a:ext>
            </a:extLst>
          </p:cNvPr>
          <p:cNvSpPr>
            <a:spLocks noGrp="1"/>
          </p:cNvSpPr>
          <p:nvPr>
            <p:ph idx="1"/>
          </p:nvPr>
        </p:nvSpPr>
        <p:spPr/>
        <p:txBody>
          <a:bodyPr/>
          <a:lstStyle/>
          <a:p>
            <a:r>
              <a:rPr lang="en-GB" b="0" i="0" dirty="0">
                <a:solidFill>
                  <a:srgbClr val="2D3B45"/>
                </a:solidFill>
                <a:effectLst/>
                <a:latin typeface="Lato Extended"/>
              </a:rPr>
              <a:t>The following numbers are inserted into an empty binary search tree in the given order: 10, 1, 3, 5, 15, 12, 16. What is the height of the binary search tree (the height is the maximum distance of a leaf node from the root, i.e. a tree with a single root node has height 0.)?</a:t>
            </a:r>
          </a:p>
          <a:p>
            <a:r>
              <a:rPr lang="en-GB" dirty="0">
                <a:solidFill>
                  <a:srgbClr val="2D3B45"/>
                </a:solidFill>
                <a:latin typeface="Lato Extended"/>
              </a:rPr>
              <a:t>ANS: 3 </a:t>
            </a:r>
            <a:endParaRPr lang="en-SE" dirty="0"/>
          </a:p>
        </p:txBody>
      </p:sp>
      <p:pic>
        <p:nvPicPr>
          <p:cNvPr id="11" name="Picture 10">
            <a:extLst>
              <a:ext uri="{FF2B5EF4-FFF2-40B4-BE49-F238E27FC236}">
                <a16:creationId xmlns:a16="http://schemas.microsoft.com/office/drawing/2014/main" id="{6D3B4C39-73D3-50AE-B0DB-B96246191292}"/>
              </a:ext>
            </a:extLst>
          </p:cNvPr>
          <p:cNvPicPr>
            <a:picLocks noChangeAspect="1"/>
          </p:cNvPicPr>
          <p:nvPr/>
        </p:nvPicPr>
        <p:blipFill>
          <a:blip r:embed="rId2"/>
          <a:stretch>
            <a:fillRect/>
          </a:stretch>
        </p:blipFill>
        <p:spPr>
          <a:xfrm>
            <a:off x="6494246" y="3429000"/>
            <a:ext cx="2534004" cy="3134162"/>
          </a:xfrm>
          <a:prstGeom prst="rect">
            <a:avLst/>
          </a:prstGeom>
        </p:spPr>
      </p:pic>
    </p:spTree>
    <p:extLst>
      <p:ext uri="{BB962C8B-B14F-4D97-AF65-F5344CB8AC3E}">
        <p14:creationId xmlns:p14="http://schemas.microsoft.com/office/powerpoint/2010/main" val="542343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B21-799E-3809-DDB1-1AF586EFE25B}"/>
              </a:ext>
            </a:extLst>
          </p:cNvPr>
          <p:cNvSpPr>
            <a:spLocks noGrp="1"/>
          </p:cNvSpPr>
          <p:nvPr>
            <p:ph type="title"/>
          </p:nvPr>
        </p:nvSpPr>
        <p:spPr/>
        <p:txBody>
          <a:bodyPr/>
          <a:lstStyle/>
          <a:p>
            <a:r>
              <a:rPr lang="en-GB" dirty="0"/>
              <a:t>Question 40</a:t>
            </a:r>
            <a:endParaRPr lang="en-SE" dirty="0"/>
          </a:p>
        </p:txBody>
      </p:sp>
      <p:sp>
        <p:nvSpPr>
          <p:cNvPr id="3" name="Content Placeholder 2">
            <a:extLst>
              <a:ext uri="{FF2B5EF4-FFF2-40B4-BE49-F238E27FC236}">
                <a16:creationId xmlns:a16="http://schemas.microsoft.com/office/drawing/2014/main" id="{57FE4F0E-59C8-6DE5-FB3C-3A73B8F6F9CD}"/>
              </a:ext>
            </a:extLst>
          </p:cNvPr>
          <p:cNvSpPr>
            <a:spLocks noGrp="1"/>
          </p:cNvSpPr>
          <p:nvPr>
            <p:ph idx="1"/>
          </p:nvPr>
        </p:nvSpPr>
        <p:spPr>
          <a:xfrm>
            <a:off x="457200" y="1180596"/>
            <a:ext cx="4873083" cy="5402766"/>
          </a:xfrm>
        </p:spPr>
        <p:txBody>
          <a:bodyPr>
            <a:normAutofit lnSpcReduction="10000"/>
          </a:bodyPr>
          <a:lstStyle/>
          <a:p>
            <a:pPr algn="l"/>
            <a:r>
              <a:rPr lang="en-GB" dirty="0">
                <a:latin typeface="var(--font-fk-grotesk-neue)"/>
              </a:rPr>
              <a:t>Assume this tree is a binary search tree. What is the maximum number of nodes that could be added to the tree without increasing its height?</a:t>
            </a:r>
          </a:p>
          <a:p>
            <a:r>
              <a:rPr lang="en-GB" dirty="0">
                <a:latin typeface="var(--font-fk-grotesk-neue)"/>
              </a:rPr>
              <a:t>ANS: 18</a:t>
            </a:r>
          </a:p>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 = 2</a:t>
            </a:r>
            <a:r>
              <a:rPr lang="en-GB" baseline="30000" dirty="0">
                <a:effectLst/>
                <a:latin typeface="KaTeX_Main"/>
              </a:rPr>
              <a:t>4+1</a:t>
            </a:r>
            <a:r>
              <a:rPr lang="en-GB" dirty="0">
                <a:effectLst/>
                <a:latin typeface="KaTeX_Main"/>
              </a:rPr>
              <a:t>−1=31, since </a:t>
            </a:r>
            <a:r>
              <a:rPr lang="en-GB" dirty="0"/>
              <a:t>the height is 4.</a:t>
            </a:r>
          </a:p>
          <a:p>
            <a:r>
              <a:rPr lang="en-GB" dirty="0">
                <a:latin typeface="var(--font-fk-grotesk-neue)"/>
              </a:rPr>
              <a:t>Currently there are 13 nodes, so you can add 31-13=18 nodes without increasing its height.</a:t>
            </a:r>
          </a:p>
          <a:p>
            <a:r>
              <a:rPr lang="en-GB" dirty="0">
                <a:latin typeface="var(--font-fk-grotesk-neue)"/>
              </a:rPr>
              <a:t>You can also count the inserted nodes until the tree is full.</a:t>
            </a:r>
          </a:p>
          <a:p>
            <a:endParaRPr lang="en-SE" dirty="0"/>
          </a:p>
        </p:txBody>
      </p:sp>
      <p:pic>
        <p:nvPicPr>
          <p:cNvPr id="5" name="Picture 4">
            <a:extLst>
              <a:ext uri="{FF2B5EF4-FFF2-40B4-BE49-F238E27FC236}">
                <a16:creationId xmlns:a16="http://schemas.microsoft.com/office/drawing/2014/main" id="{4FA1538D-DA40-18A8-5E77-AF86931E71FF}"/>
              </a:ext>
            </a:extLst>
          </p:cNvPr>
          <p:cNvPicPr>
            <a:picLocks noChangeAspect="1"/>
          </p:cNvPicPr>
          <p:nvPr/>
        </p:nvPicPr>
        <p:blipFill>
          <a:blip r:embed="rId2"/>
          <a:stretch>
            <a:fillRect/>
          </a:stretch>
        </p:blipFill>
        <p:spPr>
          <a:xfrm>
            <a:off x="5441797" y="2848141"/>
            <a:ext cx="3568390" cy="3460584"/>
          </a:xfrm>
          <a:prstGeom prst="rect">
            <a:avLst/>
          </a:prstGeom>
        </p:spPr>
      </p:pic>
    </p:spTree>
    <p:extLst>
      <p:ext uri="{BB962C8B-B14F-4D97-AF65-F5344CB8AC3E}">
        <p14:creationId xmlns:p14="http://schemas.microsoft.com/office/powerpoint/2010/main" val="2780847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0F37-97B5-F287-1E79-6FF89498EC70}"/>
              </a:ext>
            </a:extLst>
          </p:cNvPr>
          <p:cNvSpPr>
            <a:spLocks noGrp="1"/>
          </p:cNvSpPr>
          <p:nvPr>
            <p:ph type="title"/>
          </p:nvPr>
        </p:nvSpPr>
        <p:spPr/>
        <p:txBody>
          <a:bodyPr/>
          <a:lstStyle/>
          <a:p>
            <a:r>
              <a:rPr lang="en-GB" dirty="0"/>
              <a:t>Question 41</a:t>
            </a:r>
            <a:endParaRPr lang="en-SE" dirty="0"/>
          </a:p>
        </p:txBody>
      </p:sp>
      <p:sp>
        <p:nvSpPr>
          <p:cNvPr id="3" name="Content Placeholder 2">
            <a:extLst>
              <a:ext uri="{FF2B5EF4-FFF2-40B4-BE49-F238E27FC236}">
                <a16:creationId xmlns:a16="http://schemas.microsoft.com/office/drawing/2014/main" id="{5F7FCCC9-CB88-7FEC-4F11-BB85126FEA60}"/>
              </a:ext>
            </a:extLst>
          </p:cNvPr>
          <p:cNvSpPr>
            <a:spLocks noGrp="1"/>
          </p:cNvSpPr>
          <p:nvPr>
            <p:ph idx="1"/>
          </p:nvPr>
        </p:nvSpPr>
        <p:spPr/>
        <p:txBody>
          <a:bodyPr/>
          <a:lstStyle/>
          <a:p>
            <a:r>
              <a:rPr lang="en-GB" b="0" i="0" dirty="0">
                <a:solidFill>
                  <a:srgbClr val="2D3B45"/>
                </a:solidFill>
                <a:effectLst/>
                <a:latin typeface="Lato Extended"/>
              </a:rPr>
              <a:t>____traversal always visits the tree root node first, and ____traversal always visits the tree root node last.</a:t>
            </a:r>
          </a:p>
          <a:p>
            <a:r>
              <a:rPr lang="en-GB" dirty="0"/>
              <a:t>ANS: </a:t>
            </a:r>
            <a:r>
              <a:rPr lang="en-GB" dirty="0">
                <a:solidFill>
                  <a:srgbClr val="2D3B45"/>
                </a:solidFill>
                <a:latin typeface="Lato Extended"/>
              </a:rPr>
              <a:t>_ Pre-order _traversal always visits the tree root node first, and _ post-</a:t>
            </a:r>
            <a:r>
              <a:rPr lang="en-GB" dirty="0" err="1">
                <a:solidFill>
                  <a:srgbClr val="2D3B45"/>
                </a:solidFill>
                <a:latin typeface="Lato Extended"/>
              </a:rPr>
              <a:t>order_traversal</a:t>
            </a:r>
            <a:r>
              <a:rPr lang="en-GB" dirty="0">
                <a:solidFill>
                  <a:srgbClr val="2D3B45"/>
                </a:solidFill>
                <a:latin typeface="Lato Extended"/>
              </a:rPr>
              <a:t> always visits the tree root node last.</a:t>
            </a:r>
          </a:p>
        </p:txBody>
      </p:sp>
    </p:spTree>
    <p:extLst>
      <p:ext uri="{BB962C8B-B14F-4D97-AF65-F5344CB8AC3E}">
        <p14:creationId xmlns:p14="http://schemas.microsoft.com/office/powerpoint/2010/main" val="2570968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EF3-8E48-8DAE-39BF-B0BDE9FEEDD0}"/>
              </a:ext>
            </a:extLst>
          </p:cNvPr>
          <p:cNvSpPr>
            <a:spLocks noGrp="1"/>
          </p:cNvSpPr>
          <p:nvPr>
            <p:ph type="title"/>
          </p:nvPr>
        </p:nvSpPr>
        <p:spPr/>
        <p:txBody>
          <a:bodyPr/>
          <a:lstStyle/>
          <a:p>
            <a:r>
              <a:rPr lang="en-GB" dirty="0"/>
              <a:t>Questions 42 43 44 45</a:t>
            </a:r>
            <a:endParaRPr lang="en-SE" dirty="0"/>
          </a:p>
        </p:txBody>
      </p:sp>
      <p:sp>
        <p:nvSpPr>
          <p:cNvPr id="3" name="Content Placeholder 2">
            <a:extLst>
              <a:ext uri="{FF2B5EF4-FFF2-40B4-BE49-F238E27FC236}">
                <a16:creationId xmlns:a16="http://schemas.microsoft.com/office/drawing/2014/main" id="{B89A55A5-4ED2-E29A-D9A3-8EEA9223A603}"/>
              </a:ext>
            </a:extLst>
          </p:cNvPr>
          <p:cNvSpPr>
            <a:spLocks noGrp="1"/>
          </p:cNvSpPr>
          <p:nvPr>
            <p:ph idx="1"/>
          </p:nvPr>
        </p:nvSpPr>
        <p:spPr>
          <a:xfrm>
            <a:off x="4159405" y="1711713"/>
            <a:ext cx="4806176" cy="4525963"/>
          </a:xfrm>
        </p:spPr>
        <p:txBody>
          <a:bodyPr/>
          <a:lstStyle/>
          <a:p>
            <a:r>
              <a:rPr lang="en-GB" dirty="0"/>
              <a:t>Preorder </a:t>
            </a:r>
            <a:r>
              <a:rPr lang="en-SE" dirty="0"/>
              <a:t>[5, 3, 4, 9, 7, 6, 8, 12, 20]</a:t>
            </a:r>
            <a:endParaRPr lang="en-GB" dirty="0"/>
          </a:p>
          <a:p>
            <a:r>
              <a:rPr lang="en-GB" dirty="0"/>
              <a:t>In-order: [3, 4, 5, 6, 7, 8, 9, 12, 20]</a:t>
            </a:r>
          </a:p>
          <a:p>
            <a:r>
              <a:rPr lang="en-GB" dirty="0"/>
              <a:t>Post-order: [4, 3, 6, 8, 7, 20, 12, 9, 5]</a:t>
            </a:r>
          </a:p>
          <a:p>
            <a:r>
              <a:rPr lang="en-GB" dirty="0"/>
              <a:t>Level-order traversal by BFS: [5, 3, 9, 4, 7, 12, 6, 8, 20]</a:t>
            </a:r>
          </a:p>
        </p:txBody>
      </p:sp>
      <p:pic>
        <p:nvPicPr>
          <p:cNvPr id="5" name="Picture 4">
            <a:extLst>
              <a:ext uri="{FF2B5EF4-FFF2-40B4-BE49-F238E27FC236}">
                <a16:creationId xmlns:a16="http://schemas.microsoft.com/office/drawing/2014/main" id="{5A383DC3-3DF5-4F9F-8DBE-71AD24B9DA6E}"/>
              </a:ext>
            </a:extLst>
          </p:cNvPr>
          <p:cNvPicPr>
            <a:picLocks noChangeAspect="1"/>
          </p:cNvPicPr>
          <p:nvPr/>
        </p:nvPicPr>
        <p:blipFill>
          <a:blip r:embed="rId2"/>
          <a:stretch>
            <a:fillRect/>
          </a:stretch>
        </p:blipFill>
        <p:spPr>
          <a:xfrm>
            <a:off x="178419" y="2026734"/>
            <a:ext cx="3880624" cy="3153007"/>
          </a:xfrm>
          <a:prstGeom prst="rect">
            <a:avLst/>
          </a:prstGeom>
        </p:spPr>
      </p:pic>
    </p:spTree>
    <p:extLst>
      <p:ext uri="{BB962C8B-B14F-4D97-AF65-F5344CB8AC3E}">
        <p14:creationId xmlns:p14="http://schemas.microsoft.com/office/powerpoint/2010/main" val="3042398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84BD-A6B9-26C3-F00F-99B3E96D0261}"/>
              </a:ext>
            </a:extLst>
          </p:cNvPr>
          <p:cNvSpPr>
            <a:spLocks noGrp="1"/>
          </p:cNvSpPr>
          <p:nvPr>
            <p:ph type="title"/>
          </p:nvPr>
        </p:nvSpPr>
        <p:spPr/>
        <p:txBody>
          <a:bodyPr/>
          <a:lstStyle/>
          <a:p>
            <a:r>
              <a:rPr lang="en-GB" dirty="0"/>
              <a:t>Question 46</a:t>
            </a:r>
            <a:endParaRPr lang="en-SE" dirty="0"/>
          </a:p>
        </p:txBody>
      </p:sp>
      <p:sp>
        <p:nvSpPr>
          <p:cNvPr id="3" name="Content Placeholder 2">
            <a:extLst>
              <a:ext uri="{FF2B5EF4-FFF2-40B4-BE49-F238E27FC236}">
                <a16:creationId xmlns:a16="http://schemas.microsoft.com/office/drawing/2014/main" id="{7CCD1D0F-ED6E-3E77-E328-58CB72A40FEB}"/>
              </a:ext>
            </a:extLst>
          </p:cNvPr>
          <p:cNvSpPr>
            <a:spLocks noGrp="1"/>
          </p:cNvSpPr>
          <p:nvPr>
            <p:ph idx="1"/>
          </p:nvPr>
        </p:nvSpPr>
        <p:spPr/>
        <p:txBody>
          <a:bodyPr/>
          <a:lstStyle/>
          <a:p>
            <a:r>
              <a:rPr lang="en-GB" b="0" i="0" dirty="0">
                <a:solidFill>
                  <a:srgbClr val="2D3B45"/>
                </a:solidFill>
                <a:effectLst/>
                <a:latin typeface="Lato Extended"/>
              </a:rPr>
              <a:t>Given the post-order traversal SWTQXUVRP of a binary tree, what is the root node?</a:t>
            </a:r>
          </a:p>
          <a:p>
            <a:r>
              <a:rPr lang="en-GB" dirty="0">
                <a:solidFill>
                  <a:srgbClr val="2D3B45"/>
                </a:solidFill>
                <a:latin typeface="Lato Extended"/>
              </a:rPr>
              <a:t>post-</a:t>
            </a:r>
            <a:r>
              <a:rPr lang="en-GB" dirty="0" err="1">
                <a:solidFill>
                  <a:srgbClr val="2D3B45"/>
                </a:solidFill>
                <a:latin typeface="Lato Extended"/>
              </a:rPr>
              <a:t>order_traversal</a:t>
            </a:r>
            <a:r>
              <a:rPr lang="en-GB" dirty="0">
                <a:solidFill>
                  <a:srgbClr val="2D3B45"/>
                </a:solidFill>
                <a:latin typeface="Lato Extended"/>
              </a:rPr>
              <a:t> always visits the tree root node last, which is P</a:t>
            </a:r>
            <a:endParaRPr lang="en-SE" dirty="0"/>
          </a:p>
        </p:txBody>
      </p:sp>
    </p:spTree>
    <p:extLst>
      <p:ext uri="{BB962C8B-B14F-4D97-AF65-F5344CB8AC3E}">
        <p14:creationId xmlns:p14="http://schemas.microsoft.com/office/powerpoint/2010/main" val="2152549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ED34-B73B-2A66-A571-3C93BA8815D8}"/>
              </a:ext>
            </a:extLst>
          </p:cNvPr>
          <p:cNvSpPr>
            <a:spLocks noGrp="1"/>
          </p:cNvSpPr>
          <p:nvPr>
            <p:ph type="title"/>
          </p:nvPr>
        </p:nvSpPr>
        <p:spPr>
          <a:xfrm>
            <a:off x="457200" y="274638"/>
            <a:ext cx="6779941" cy="1143000"/>
          </a:xfrm>
        </p:spPr>
        <p:txBody>
          <a:bodyPr/>
          <a:lstStyle/>
          <a:p>
            <a:r>
              <a:rPr lang="en-GB" dirty="0"/>
              <a:t>Question 47</a:t>
            </a:r>
            <a:endParaRPr lang="en-SE" dirty="0"/>
          </a:p>
        </p:txBody>
      </p:sp>
      <p:sp>
        <p:nvSpPr>
          <p:cNvPr id="3" name="Content Placeholder 2">
            <a:extLst>
              <a:ext uri="{FF2B5EF4-FFF2-40B4-BE49-F238E27FC236}">
                <a16:creationId xmlns:a16="http://schemas.microsoft.com/office/drawing/2014/main" id="{B734A867-D9F5-3784-01A5-B812AA18B990}"/>
              </a:ext>
            </a:extLst>
          </p:cNvPr>
          <p:cNvSpPr>
            <a:spLocks noGrp="1"/>
          </p:cNvSpPr>
          <p:nvPr>
            <p:ph idx="1"/>
          </p:nvPr>
        </p:nvSpPr>
        <p:spPr>
          <a:xfrm>
            <a:off x="457200" y="1600200"/>
            <a:ext cx="5196468" cy="4525963"/>
          </a:xfrm>
        </p:spPr>
        <p:txBody>
          <a:bodyPr/>
          <a:lstStyle/>
          <a:p>
            <a:r>
              <a:rPr lang="en-GB" b="0" i="0" dirty="0">
                <a:solidFill>
                  <a:srgbClr val="2D3B45"/>
                </a:solidFill>
                <a:effectLst/>
                <a:latin typeface="Lato Extended"/>
              </a:rPr>
              <a:t>The in-order and pre-order traversal of a binary tree are: </a:t>
            </a:r>
            <a:r>
              <a:rPr lang="en-GB" b="0" i="0" dirty="0" err="1">
                <a:solidFill>
                  <a:srgbClr val="2D3B45"/>
                </a:solidFill>
                <a:effectLst/>
                <a:latin typeface="Lato Extended"/>
              </a:rPr>
              <a:t>dbeafcg</a:t>
            </a:r>
            <a:r>
              <a:rPr lang="en-GB" b="0" i="0" dirty="0">
                <a:solidFill>
                  <a:srgbClr val="2D3B45"/>
                </a:solidFill>
                <a:effectLst/>
                <a:latin typeface="Lato Extended"/>
              </a:rPr>
              <a:t> and </a:t>
            </a:r>
            <a:r>
              <a:rPr lang="en-GB" b="0" i="0" dirty="0" err="1">
                <a:solidFill>
                  <a:srgbClr val="2D3B45"/>
                </a:solidFill>
                <a:effectLst/>
                <a:latin typeface="Lato Extended"/>
              </a:rPr>
              <a:t>abdecfg</a:t>
            </a:r>
            <a:r>
              <a:rPr lang="en-GB" b="0" i="0" dirty="0">
                <a:solidFill>
                  <a:srgbClr val="2D3B45"/>
                </a:solidFill>
                <a:effectLst/>
                <a:latin typeface="Lato Extended"/>
              </a:rPr>
              <a:t>, respectively. The post order traversal of a binary tree is:</a:t>
            </a:r>
          </a:p>
          <a:p>
            <a:r>
              <a:rPr lang="en-GB" dirty="0">
                <a:solidFill>
                  <a:srgbClr val="2D3B45"/>
                </a:solidFill>
                <a:latin typeface="Lato Extended"/>
              </a:rPr>
              <a:t>ANS: </a:t>
            </a:r>
            <a:r>
              <a:rPr lang="en-GB" dirty="0" err="1">
                <a:solidFill>
                  <a:srgbClr val="2D3B45"/>
                </a:solidFill>
                <a:latin typeface="Lato Extended"/>
              </a:rPr>
              <a:t>debfgca</a:t>
            </a:r>
            <a:endParaRPr lang="en-SE" dirty="0"/>
          </a:p>
        </p:txBody>
      </p:sp>
      <p:sp>
        <p:nvSpPr>
          <p:cNvPr id="4" name="AutoShape 2">
            <a:extLst>
              <a:ext uri="{FF2B5EF4-FFF2-40B4-BE49-F238E27FC236}">
                <a16:creationId xmlns:a16="http://schemas.microsoft.com/office/drawing/2014/main" id="{17563B6A-A4DF-86B9-B2B7-37354D446C9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E"/>
          </a:p>
        </p:txBody>
      </p:sp>
      <p:pic>
        <p:nvPicPr>
          <p:cNvPr id="5" name="Picture 4">
            <a:extLst>
              <a:ext uri="{FF2B5EF4-FFF2-40B4-BE49-F238E27FC236}">
                <a16:creationId xmlns:a16="http://schemas.microsoft.com/office/drawing/2014/main" id="{BB291D33-C15A-7A98-EB4C-67C3457CE041}"/>
              </a:ext>
            </a:extLst>
          </p:cNvPr>
          <p:cNvPicPr>
            <a:picLocks noChangeAspect="1"/>
          </p:cNvPicPr>
          <p:nvPr/>
        </p:nvPicPr>
        <p:blipFill>
          <a:blip r:embed="rId2"/>
          <a:stretch>
            <a:fillRect/>
          </a:stretch>
        </p:blipFill>
        <p:spPr>
          <a:xfrm>
            <a:off x="5738812" y="85725"/>
            <a:ext cx="3286125" cy="6686550"/>
          </a:xfrm>
          <a:prstGeom prst="rect">
            <a:avLst/>
          </a:prstGeom>
        </p:spPr>
      </p:pic>
    </p:spTree>
    <p:extLst>
      <p:ext uri="{BB962C8B-B14F-4D97-AF65-F5344CB8AC3E}">
        <p14:creationId xmlns:p14="http://schemas.microsoft.com/office/powerpoint/2010/main" val="1910680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A04B-5AA3-3193-7E7B-E6BE2F99231B}"/>
              </a:ext>
            </a:extLst>
          </p:cNvPr>
          <p:cNvSpPr>
            <a:spLocks noGrp="1"/>
          </p:cNvSpPr>
          <p:nvPr>
            <p:ph type="title"/>
          </p:nvPr>
        </p:nvSpPr>
        <p:spPr/>
        <p:txBody>
          <a:bodyPr/>
          <a:lstStyle/>
          <a:p>
            <a:r>
              <a:rPr lang="en-GB" dirty="0"/>
              <a:t>Question 48</a:t>
            </a:r>
            <a:endParaRPr lang="en-SE" dirty="0"/>
          </a:p>
        </p:txBody>
      </p:sp>
      <p:sp>
        <p:nvSpPr>
          <p:cNvPr id="3" name="Content Placeholder 2">
            <a:extLst>
              <a:ext uri="{FF2B5EF4-FFF2-40B4-BE49-F238E27FC236}">
                <a16:creationId xmlns:a16="http://schemas.microsoft.com/office/drawing/2014/main" id="{C312A328-4AC6-C352-5029-EA682525D581}"/>
              </a:ext>
            </a:extLst>
          </p:cNvPr>
          <p:cNvSpPr>
            <a:spLocks noGrp="1"/>
          </p:cNvSpPr>
          <p:nvPr>
            <p:ph idx="1"/>
          </p:nvPr>
        </p:nvSpPr>
        <p:spPr/>
        <p:txBody>
          <a:bodyPr/>
          <a:lstStyle/>
          <a:p>
            <a:r>
              <a:rPr lang="en-GB" b="0" i="0" dirty="0">
                <a:solidFill>
                  <a:srgbClr val="2D3B45"/>
                </a:solidFill>
                <a:effectLst/>
                <a:latin typeface="Lato Extended"/>
              </a:rPr>
              <a:t>Suppose the numbers 7, 5, 1, 8, 3, 6, 0, 9, 4, 2 are inserted in that order into an initially empty binary search tree. What is the in-order traversal sequence of the resultant tree?</a:t>
            </a:r>
          </a:p>
          <a:p>
            <a:r>
              <a:rPr lang="en-GB" dirty="0">
                <a:solidFill>
                  <a:srgbClr val="2D3B45"/>
                </a:solidFill>
                <a:latin typeface="Lato Extended"/>
              </a:rPr>
              <a:t>ANS: 0 1 2 3 4 5 6 7 8 9</a:t>
            </a:r>
            <a:endParaRPr lang="en-GB" b="0" i="0" dirty="0">
              <a:solidFill>
                <a:srgbClr val="2D3B45"/>
              </a:solidFill>
              <a:effectLst/>
              <a:latin typeface="Lato Extended"/>
            </a:endParaRPr>
          </a:p>
          <a:p>
            <a:r>
              <a:rPr lang="en-GB" b="0" i="0" dirty="0">
                <a:effectLst/>
                <a:latin typeface="__fkGroteskNeue_598ab8"/>
              </a:rPr>
              <a:t>In-order traversal of a binary search tree visits the nodes in ascending order of their values. You do not need to construct the tree.</a:t>
            </a:r>
            <a:endParaRPr lang="en-SE" dirty="0"/>
          </a:p>
        </p:txBody>
      </p:sp>
    </p:spTree>
    <p:extLst>
      <p:ext uri="{BB962C8B-B14F-4D97-AF65-F5344CB8AC3E}">
        <p14:creationId xmlns:p14="http://schemas.microsoft.com/office/powerpoint/2010/main" val="42283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932-283C-AD7E-1BCF-01EE075FCDCA}"/>
              </a:ext>
            </a:extLst>
          </p:cNvPr>
          <p:cNvSpPr>
            <a:spLocks noGrp="1"/>
          </p:cNvSpPr>
          <p:nvPr>
            <p:ph type="title"/>
          </p:nvPr>
        </p:nvSpPr>
        <p:spPr/>
        <p:txBody>
          <a:bodyPr/>
          <a:lstStyle/>
          <a:p>
            <a:r>
              <a:rPr lang="en-GB" b="1" i="0" dirty="0">
                <a:solidFill>
                  <a:srgbClr val="2D3B45"/>
                </a:solidFill>
                <a:effectLst/>
                <a:latin typeface="Lato Extended"/>
              </a:rPr>
              <a:t>Question 11</a:t>
            </a:r>
            <a:endParaRPr lang="en-SE" dirty="0"/>
          </a:p>
        </p:txBody>
      </p:sp>
      <p:sp>
        <p:nvSpPr>
          <p:cNvPr id="3" name="Content Placeholder 2">
            <a:extLst>
              <a:ext uri="{FF2B5EF4-FFF2-40B4-BE49-F238E27FC236}">
                <a16:creationId xmlns:a16="http://schemas.microsoft.com/office/drawing/2014/main" id="{4FF80075-89ED-2FE2-2DA2-E895E7649EF9}"/>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r>
              <a:rPr lang="en-GB" dirty="0"/>
              <a:t>ANS:  true, true </a:t>
            </a:r>
            <a:endParaRPr lang="en-SE" dirty="0"/>
          </a:p>
        </p:txBody>
      </p:sp>
    </p:spTree>
    <p:extLst>
      <p:ext uri="{BB962C8B-B14F-4D97-AF65-F5344CB8AC3E}">
        <p14:creationId xmlns:p14="http://schemas.microsoft.com/office/powerpoint/2010/main" val="27706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2C33-7208-7983-8720-7FBFFDEC96F4}"/>
              </a:ext>
            </a:extLst>
          </p:cNvPr>
          <p:cNvSpPr>
            <a:spLocks noGrp="1"/>
          </p:cNvSpPr>
          <p:nvPr>
            <p:ph type="title"/>
          </p:nvPr>
        </p:nvSpPr>
        <p:spPr/>
        <p:txBody>
          <a:bodyPr/>
          <a:lstStyle/>
          <a:p>
            <a:r>
              <a:rPr lang="en-GB" dirty="0"/>
              <a:t>Question 12</a:t>
            </a:r>
            <a:endParaRPr lang="en-SE" dirty="0"/>
          </a:p>
        </p:txBody>
      </p:sp>
      <p:sp>
        <p:nvSpPr>
          <p:cNvPr id="3" name="Content Placeholder 2">
            <a:extLst>
              <a:ext uri="{FF2B5EF4-FFF2-40B4-BE49-F238E27FC236}">
                <a16:creationId xmlns:a16="http://schemas.microsoft.com/office/drawing/2014/main" id="{AC03711B-6969-394E-1A0F-85A6EC8EC19B}"/>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t</a:t>
            </a:r>
            <a:r>
              <a:rPr lang="en-GB" b="0" i="0" dirty="0">
                <a:solidFill>
                  <a:srgbClr val="2D3B45"/>
                </a:solidFill>
                <a:effectLst/>
                <a:latin typeface="Lato Extended"/>
              </a:rPr>
              <a: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9078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5063-F7C2-84B2-01B4-51918315541C}"/>
              </a:ext>
            </a:extLst>
          </p:cNvPr>
          <p:cNvSpPr>
            <a:spLocks noGrp="1"/>
          </p:cNvSpPr>
          <p:nvPr>
            <p:ph type="title"/>
          </p:nvPr>
        </p:nvSpPr>
        <p:spPr/>
        <p:txBody>
          <a:bodyPr/>
          <a:lstStyle/>
          <a:p>
            <a:r>
              <a:rPr lang="en-GB" dirty="0"/>
              <a:t>Question 13</a:t>
            </a:r>
            <a:endParaRPr lang="en-SE" dirty="0"/>
          </a:p>
        </p:txBody>
      </p:sp>
      <p:sp>
        <p:nvSpPr>
          <p:cNvPr id="3" name="Content Placeholder 2">
            <a:extLst>
              <a:ext uri="{FF2B5EF4-FFF2-40B4-BE49-F238E27FC236}">
                <a16:creationId xmlns:a16="http://schemas.microsoft.com/office/drawing/2014/main" id="{D0177EB0-0B09-497C-A233-1A6054A90B78}"/>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text1;</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a:t>
            </a:r>
          </a:p>
          <a:p>
            <a:r>
              <a:rPr lang="en-GB" dirty="0"/>
              <a:t>ANS:  true, true </a:t>
            </a:r>
            <a:endParaRPr lang="en-SE" dirty="0"/>
          </a:p>
        </p:txBody>
      </p:sp>
    </p:spTree>
    <p:extLst>
      <p:ext uri="{BB962C8B-B14F-4D97-AF65-F5344CB8AC3E}">
        <p14:creationId xmlns:p14="http://schemas.microsoft.com/office/powerpoint/2010/main" val="5695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36BF-D7E0-E9F2-FAB0-4E676D907943}"/>
              </a:ext>
            </a:extLst>
          </p:cNvPr>
          <p:cNvSpPr>
            <a:spLocks noGrp="1"/>
          </p:cNvSpPr>
          <p:nvPr>
            <p:ph type="title"/>
          </p:nvPr>
        </p:nvSpPr>
        <p:spPr/>
        <p:txBody>
          <a:bodyPr/>
          <a:lstStyle/>
          <a:p>
            <a:r>
              <a:rPr lang="en-GB" dirty="0"/>
              <a:t>Question 14</a:t>
            </a:r>
            <a:endParaRPr lang="en-SE" dirty="0"/>
          </a:p>
        </p:txBody>
      </p:sp>
      <p:sp>
        <p:nvSpPr>
          <p:cNvPr id="3" name="Content Placeholder 2">
            <a:extLst>
              <a:ext uri="{FF2B5EF4-FFF2-40B4-BE49-F238E27FC236}">
                <a16:creationId xmlns:a16="http://schemas.microsoft.com/office/drawing/2014/main" id="{476CA645-DE6A-D4A8-B2F5-890C36DFE7EA}"/>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a:t>
            </a:r>
            <a:r>
              <a:rPr lang="en-GB" b="0" i="0" dirty="0">
                <a:solidFill>
                  <a:srgbClr val="2D3B45"/>
                </a:solidFill>
                <a:effectLst/>
                <a:latin typeface="Lato Extended"/>
              </a:rPr>
              <a:t>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15655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4134-1558-C139-EFBC-61B68139FC63}"/>
              </a:ext>
            </a:extLst>
          </p:cNvPr>
          <p:cNvSpPr>
            <a:spLocks noGrp="1"/>
          </p:cNvSpPr>
          <p:nvPr>
            <p:ph type="title"/>
          </p:nvPr>
        </p:nvSpPr>
        <p:spPr/>
        <p:txBody>
          <a:bodyPr/>
          <a:lstStyle/>
          <a:p>
            <a:r>
              <a:rPr lang="en-GB" dirty="0"/>
              <a:t>Question 15</a:t>
            </a:r>
            <a:endParaRPr lang="en-SE" dirty="0"/>
          </a:p>
        </p:txBody>
      </p:sp>
      <p:sp>
        <p:nvSpPr>
          <p:cNvPr id="3" name="Content Placeholder 2">
            <a:extLst>
              <a:ext uri="{FF2B5EF4-FFF2-40B4-BE49-F238E27FC236}">
                <a16:creationId xmlns:a16="http://schemas.microsoft.com/office/drawing/2014/main" id="{34F63849-FD9F-10DE-E381-60CC2AAF004A}"/>
              </a:ext>
            </a:extLst>
          </p:cNvPr>
          <p:cNvSpPr>
            <a:spLocks noGrp="1"/>
          </p:cNvSpPr>
          <p:nvPr>
            <p:ph idx="1"/>
          </p:nvPr>
        </p:nvSpPr>
        <p:spPr/>
        <p:txBody>
          <a:bodyPr/>
          <a:lstStyle/>
          <a:p>
            <a:r>
              <a:rPr lang="en-GB" dirty="0"/>
              <a:t>Regex: What is the special character that matches zero or more characters?</a:t>
            </a:r>
          </a:p>
          <a:p>
            <a:pPr lvl="1"/>
            <a:r>
              <a:rPr lang="en-GB" dirty="0"/>
              <a:t>*</a:t>
            </a:r>
          </a:p>
          <a:p>
            <a:r>
              <a:rPr lang="en-GB" dirty="0"/>
              <a:t>Regex: What is the special character that matches zero or more characters?</a:t>
            </a:r>
          </a:p>
          <a:p>
            <a:pPr lvl="1"/>
            <a:r>
              <a:rPr lang="en-GB" dirty="0"/>
              <a:t>+</a:t>
            </a:r>
          </a:p>
          <a:p>
            <a:endParaRPr lang="en-SE" dirty="0"/>
          </a:p>
        </p:txBody>
      </p:sp>
    </p:spTree>
    <p:extLst>
      <p:ext uri="{BB962C8B-B14F-4D97-AF65-F5344CB8AC3E}">
        <p14:creationId xmlns:p14="http://schemas.microsoft.com/office/powerpoint/2010/main" val="184783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41663</TotalTime>
  <Words>8321</Words>
  <Application>Microsoft Office PowerPoint</Application>
  <PresentationFormat>On-screen Show (4:3)</PresentationFormat>
  <Paragraphs>586</Paragraphs>
  <Slides>49</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__fkGroteskNeue_598ab8</vt:lpstr>
      <vt:lpstr>Helvetica</vt:lpstr>
      <vt:lpstr>inherit</vt:lpstr>
      <vt:lpstr>KaTeX_Main</vt:lpstr>
      <vt:lpstr>KaTeX_Math</vt:lpstr>
      <vt:lpstr>Lato Extended</vt:lpstr>
      <vt:lpstr>var(--font-berkeley-mono)</vt:lpstr>
      <vt:lpstr>var(--font-fk-grotesk)</vt:lpstr>
      <vt:lpstr>var(--font-fk-grotesk-neue)</vt:lpstr>
      <vt:lpstr>Arial</vt:lpstr>
      <vt:lpstr>Calibri</vt:lpstr>
      <vt:lpstr>Times New Roman</vt:lpstr>
      <vt:lpstr>Wingdings</vt:lpstr>
      <vt:lpstr>Office Theme</vt:lpstr>
      <vt:lpstr>CSC017 Midterm Fall 2024 Problems</vt:lpstr>
      <vt:lpstr>Questions 1-3, 10</vt:lpstr>
      <vt:lpstr>Questions 4-6</vt:lpstr>
      <vt:lpstr>Questions 7-9</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22</vt:lpstr>
      <vt:lpstr>Question 22</vt:lpstr>
      <vt:lpstr>Question 23</vt:lpstr>
      <vt:lpstr>Question 23</vt:lpstr>
      <vt:lpstr>Question 23</vt:lpstr>
      <vt:lpstr>Question 24</vt:lpstr>
      <vt:lpstr>Question 25</vt:lpstr>
      <vt:lpstr>Question 26</vt:lpstr>
      <vt:lpstr>Question 26 Variations</vt:lpstr>
      <vt:lpstr>Question 27 (This question is out of scope. Such complex recursion will not be covered in exam.)</vt:lpstr>
      <vt:lpstr>Question 28</vt:lpstr>
      <vt:lpstr>Question 29 (This question is out of scope. Such complex recursion will not be covered in exam.)</vt:lpstr>
      <vt:lpstr>Question 30</vt:lpstr>
      <vt:lpstr>Questions 31-32</vt:lpstr>
      <vt:lpstr>Question 33</vt:lpstr>
      <vt:lpstr>Question 34</vt:lpstr>
      <vt:lpstr>Question 35</vt:lpstr>
      <vt:lpstr>Question 36</vt:lpstr>
      <vt:lpstr>Question 37</vt:lpstr>
      <vt:lpstr>Linear Probing: Primary Clustering</vt:lpstr>
      <vt:lpstr>Linear Probing: Primary Clustering Explanations</vt:lpstr>
      <vt:lpstr>Question 38</vt:lpstr>
      <vt:lpstr>Question 38 Explanations</vt:lpstr>
      <vt:lpstr>Height of a Tree</vt:lpstr>
      <vt:lpstr>Full Binary Tree</vt:lpstr>
      <vt:lpstr>Height of a Binary Tree</vt:lpstr>
      <vt:lpstr>Question 39</vt:lpstr>
      <vt:lpstr>Question 40</vt:lpstr>
      <vt:lpstr>Question 41</vt:lpstr>
      <vt:lpstr>Questions 42 43 44 45</vt:lpstr>
      <vt:lpstr>Question 46</vt:lpstr>
      <vt:lpstr>Question 47</vt:lpstr>
      <vt:lpstr>Question 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1228</cp:revision>
  <dcterms:created xsi:type="dcterms:W3CDTF">2018-08-13T22:58:39Z</dcterms:created>
  <dcterms:modified xsi:type="dcterms:W3CDTF">2025-03-06T19:54:40Z</dcterms:modified>
</cp:coreProperties>
</file>