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2" r:id="rId3"/>
    <p:sldId id="281" r:id="rId4"/>
    <p:sldId id="282" r:id="rId5"/>
    <p:sldId id="283" r:id="rId6"/>
    <p:sldId id="331" r:id="rId7"/>
    <p:sldId id="329" r:id="rId8"/>
    <p:sldId id="328" r:id="rId9"/>
    <p:sldId id="284" r:id="rId10"/>
    <p:sldId id="285" r:id="rId11"/>
    <p:sldId id="291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32" r:id="rId34"/>
    <p:sldId id="333" r:id="rId35"/>
    <p:sldId id="334" r:id="rId36"/>
    <p:sldId id="335" r:id="rId37"/>
    <p:sldId id="336" r:id="rId38"/>
    <p:sldId id="338" r:id="rId39"/>
    <p:sldId id="306" r:id="rId40"/>
    <p:sldId id="322" r:id="rId41"/>
    <p:sldId id="323" r:id="rId42"/>
    <p:sldId id="325" r:id="rId43"/>
    <p:sldId id="324" r:id="rId44"/>
    <p:sldId id="341" r:id="rId45"/>
    <p:sldId id="344" r:id="rId46"/>
    <p:sldId id="342" r:id="rId47"/>
    <p:sldId id="345" r:id="rId48"/>
    <p:sldId id="346" r:id="rId49"/>
    <p:sldId id="34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2" dt="2025-09-16T21:27:44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modSld">
      <pc:chgData name="Zonghua Gu" userId="9a7e1853e1951ef5" providerId="LiveId" clId="{CF1FAA12-072C-4ED5-BA76-0FFFAEFDB88A}" dt="2025-09-16T21:27:48.835" v="8" actId="20577"/>
      <pc:docMkLst>
        <pc:docMk/>
      </pc:docMkLst>
      <pc:sldChg chg="addSp modSp mod">
        <pc:chgData name="Zonghua Gu" userId="9a7e1853e1951ef5" providerId="LiveId" clId="{CF1FAA12-072C-4ED5-BA76-0FFFAEFDB88A}" dt="2025-09-16T21:27:48.835" v="8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6T21:27:44.448" v="3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modSp mod">
        <pc:chgData name="Zonghua Gu" userId="9a7e1853e1951ef5" providerId="LiveId" clId="{CF1FAA12-072C-4ED5-BA76-0FFFAEFDB88A}" dt="2025-09-16T21:27:33.496" v="1" actId="27636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16T21:27:33.496" v="1" actId="27636"/>
          <ac:spMkLst>
            <pc:docMk/>
            <pc:sldMk cId="1337576135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BIC	bit clear</a:t>
            </a:r>
          </a:p>
          <a:p>
            <a:r>
              <a:rPr lang="en-US"/>
              <a:t>ORR	bit set</a:t>
            </a:r>
          </a:p>
          <a:p>
            <a:r>
              <a:rPr lang="en-US"/>
              <a:t>AND	bit mask</a:t>
            </a:r>
          </a:p>
          <a:p>
            <a:r>
              <a:rPr lang="en-US"/>
              <a:t>EOR	bit invert</a:t>
            </a:r>
          </a:p>
          <a:p>
            <a:endParaRPr lang="en-US"/>
          </a:p>
          <a:p>
            <a:r>
              <a:rPr lang="en-US"/>
              <a:t>Comparisons produce no results - just set condition codes.</a:t>
            </a:r>
          </a:p>
          <a:p>
            <a:r>
              <a:rPr lang="en-US"/>
              <a:t>CMP	like SUB</a:t>
            </a:r>
          </a:p>
          <a:p>
            <a:r>
              <a:rPr lang="en-US"/>
              <a:t>CMN	like ADD (subtract of a negative number is the same as add)</a:t>
            </a:r>
          </a:p>
          <a:p>
            <a:r>
              <a:rPr lang="en-US"/>
              <a:t>TST	like AND</a:t>
            </a:r>
          </a:p>
          <a:p>
            <a:r>
              <a:rPr lang="en-US"/>
              <a:t>TEQ	like EOR (eor of identical numbers gives result of zero)</a:t>
            </a:r>
          </a:p>
          <a:p>
            <a:endParaRPr lang="en-US"/>
          </a:p>
          <a:p>
            <a:r>
              <a:rPr lang="en-US"/>
              <a:t>Generally single-cycle execution (except write to PC and register-controlled shift).  Mention ARM NOP &amp; Thumb NOP.</a:t>
            </a:r>
          </a:p>
          <a:p>
            <a:r>
              <a:rPr lang="en-US"/>
              <a:t>Explain RSB and RSC which do subtract in other order (e.g. y-x not x-y)</a:t>
            </a:r>
          </a:p>
          <a:p>
            <a:r>
              <a:rPr lang="en-US"/>
              <a:t>Does not include multiply (separate instr format).  No divide - compiler uses run-time library or barrel shifter to perform division.</a:t>
            </a:r>
          </a:p>
          <a:p>
            <a:r>
              <a:rPr lang="en-US"/>
              <a:t>Can combine “S” bit with conditional execution, e.g.</a:t>
            </a:r>
          </a:p>
          <a:p>
            <a:r>
              <a:rPr lang="en-US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9/16/2025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9/16/2025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-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7960" y="1307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 but 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 but  “!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Syntax: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r3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483" t="-2469" r="-966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4420711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80916"/>
              </p:ext>
            </p:extLst>
          </p:nvPr>
        </p:nvGraphicFramePr>
        <p:xfrm>
          <a:off x="457200" y="13716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1676400" y="4492822"/>
            <a:ext cx="3901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will zero the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won’t zero the lower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1"/>
            <a:ext cx="82296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5030" y="5318760"/>
            <a:ext cx="142494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2060" y="5318760"/>
            <a:ext cx="96774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9424" y="5670830"/>
            <a:ext cx="121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Source Operand 2</a:t>
            </a:r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954" y="3318748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r0 &lt;&lt; 3 = r0 + 8 × r0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6400" y="5343456"/>
            <a:ext cx="339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APSR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21"/>
              </p:ext>
            </p:extLst>
          </p:nvPr>
        </p:nvGraphicFramePr>
        <p:xfrm>
          <a:off x="914400" y="2041956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6" y="327660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4" y="420666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49" y="3310806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37" y="4536477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7" y="5036278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56410" y="36878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8994" y="46244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8993" y="57326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RRXS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4794" y="4062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4794" y="53118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?,  Z = ?,  C = ?,  V = ?</a:t>
            </a:r>
          </a:p>
        </p:txBody>
      </p:sp>
    </p:spTree>
    <p:extLst>
      <p:ext uri="{BB962C8B-B14F-4D97-AF65-F5344CB8AC3E}">
        <p14:creationId xmlns:p14="http://schemas.microsoft.com/office/powerpoint/2010/main" val="45956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4681474" cy="406214"/>
            <a:chOff x="2286000" y="2022826"/>
            <a:chExt cx="4681474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178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725390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</a:rPr>
              <a:t>ConditionPassed</a:t>
            </a:r>
            <a:r>
              <a:rPr lang="en-US" sz="16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(shifted,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Shift_C</a:t>
            </a:r>
            <a:r>
              <a:rPr lang="en-US" sz="1600" dirty="0">
                <a:latin typeface="Consolas" panose="020B0609020204030204" pitchFamily="49" charset="0"/>
              </a:rPr>
              <a:t>(R[m], </a:t>
            </a:r>
            <a:r>
              <a:rPr lang="en-US" sz="1600" dirty="0" err="1">
                <a:latin typeface="Consolas" panose="020B0609020204030204" pitchFamily="49" charset="0"/>
              </a:rPr>
              <a:t>shift_t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shift_n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</a:t>
            </a:r>
            <a:r>
              <a:rPr lang="en-US" sz="1600" dirty="0" err="1">
                <a:latin typeface="Consolas" panose="020B0609020204030204" pitchFamily="49" charset="0"/>
              </a:rPr>
              <a:t>setflags</a:t>
            </a:r>
            <a:r>
              <a:rPr lang="en-US" sz="16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APSR.Z = </a:t>
            </a:r>
            <a:r>
              <a:rPr lang="en-US" sz="1600" dirty="0" err="1">
                <a:latin typeface="Consolas" panose="020B0609020204030204" pitchFamily="49" charset="0"/>
              </a:rPr>
              <a:t>IsZeroBit</a:t>
            </a:r>
            <a:r>
              <a:rPr lang="en-US" sz="16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APSR.C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// APSR.V unchanged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6356350"/>
            <a:ext cx="3453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ARMv7-M Architecture Reference Manual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?,  Z = ?,  C = ?,  V = ?</a:t>
            </a:r>
          </a:p>
        </p:txBody>
      </p:sp>
    </p:spTree>
    <p:extLst>
      <p:ext uri="{BB962C8B-B14F-4D97-AF65-F5344CB8AC3E}">
        <p14:creationId xmlns:p14="http://schemas.microsoft.com/office/powerpoint/2010/main" val="3816386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946" y="3352800"/>
            <a:ext cx="7520715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if </a:t>
            </a:r>
            <a:r>
              <a:rPr lang="en-US" sz="1400" dirty="0" err="1">
                <a:latin typeface="Consolas" panose="020B0609020204030204" pitchFamily="49" charset="0"/>
              </a:rPr>
              <a:t>ConditionPassed</a:t>
            </a:r>
            <a:r>
              <a:rPr lang="en-US" sz="14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shifted = Shift(R[m], </a:t>
            </a:r>
            <a:r>
              <a:rPr lang="en-US" sz="1400" dirty="0" err="1">
                <a:latin typeface="Consolas" panose="020B0609020204030204" pitchFamily="49" charset="0"/>
              </a:rPr>
              <a:t>shift_t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shift_n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b="1" dirty="0">
                <a:latin typeface="Consolas" panose="020B0609020204030204" pitchFamily="49" charset="0"/>
              </a:rPr>
              <a:t>APSR.C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(result,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400" dirty="0">
                <a:latin typeface="Consolas" panose="020B0609020204030204" pitchFamily="49" charset="0"/>
              </a:rPr>
              <a:t>, overflow) =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AddWithCarry</a:t>
            </a:r>
            <a:r>
              <a:rPr lang="en-US" sz="1400" dirty="0">
                <a:latin typeface="Consolas" panose="020B0609020204030204" pitchFamily="49" charset="0"/>
              </a:rPr>
              <a:t>(R[n], shifted, '0');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d == 15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ALUWritePC</a:t>
            </a:r>
            <a:r>
              <a:rPr lang="en-US" sz="1400" dirty="0">
                <a:latin typeface="Consolas" panose="020B0609020204030204" pitchFamily="49" charset="0"/>
              </a:rPr>
              <a:t>(result); // </a:t>
            </a:r>
            <a:r>
              <a:rPr lang="en-US" sz="1400" dirty="0" err="1">
                <a:latin typeface="Consolas" panose="020B0609020204030204" pitchFamily="49" charset="0"/>
              </a:rPr>
              <a:t>setflags</a:t>
            </a:r>
            <a:r>
              <a:rPr lang="en-US" sz="1400" dirty="0">
                <a:latin typeface="Consolas" panose="020B0609020204030204" pitchFamily="49" charset="0"/>
              </a:rPr>
              <a:t> is always FALSE 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R[d] = result;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setflags</a:t>
            </a:r>
            <a:r>
              <a:rPr lang="en-US" sz="14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APSR.N = result&lt;31&gt;;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APSR.Z = </a:t>
            </a:r>
            <a:r>
              <a:rPr lang="en-US" sz="1400" dirty="0" err="1">
                <a:latin typeface="Consolas" panose="020B0609020204030204" pitchFamily="49" charset="0"/>
              </a:rPr>
              <a:t>IsZeroBit</a:t>
            </a:r>
            <a:r>
              <a:rPr lang="en-US" sz="14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APSR.C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APSR.V = overflow;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6276677"/>
            <a:ext cx="3453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ARMv7-M Architecture Reference Manual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30" y="2729106"/>
            <a:ext cx="3962400" cy="73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78630" y="44196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we shift or shift or rotate </a:t>
            </a:r>
            <a:r>
              <a:rPr lang="en-US" sz="2400" b="1" dirty="0">
                <a:latin typeface="Consolas" panose="020B0609020204030204" pitchFamily="49" charset="0"/>
              </a:rPr>
              <a:t>n</a:t>
            </a:r>
            <a:r>
              <a:rPr lang="en-US" sz="2400" dirty="0"/>
              <a:t> bits within a single clock cycle?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41" y="1988080"/>
            <a:ext cx="4337289" cy="4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710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301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Typically, Barrel shifters are implemented as a cascade of parallel 2-to-1 multiplexers.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5595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1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3477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0069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295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34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44780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748" y="369907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865" y="51816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276" y="192523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</a:t>
            </a:r>
            <a:r>
              <a:rPr lang="en-US"/>
              <a:t>V flags </a:t>
            </a:r>
            <a:r>
              <a:rPr lang="en-US" dirty="0"/>
              <a:t>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295825"/>
            <a:ext cx="4267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cannot distinguish between signed and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updates both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You, the programmer, are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the following 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5030" y="5264909"/>
            <a:ext cx="504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14821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168839"/>
            <a:ext cx="504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PSR in code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5665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(</a:t>
            </a:r>
            <a:r>
              <a:rPr lang="en-US" b="1" dirty="0">
                <a:solidFill>
                  <a:srgbClr val="C00000"/>
                </a:solidFill>
              </a:rPr>
              <a:t>PSR</a:t>
            </a:r>
            <a:r>
              <a:rPr lang="en-US" dirty="0"/>
              <a:t>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676400" y="2590800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0" y="1752600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1984478" y="17526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15200" y="17526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1998962" y="1828800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1984478" y="1752600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572000" y="1752600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07765" y="1524000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52600" y="1524000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00200" y="2286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19600" y="2819400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4020817" y="31242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Carry out</a:t>
            </a:r>
          </a:p>
        </p:txBody>
      </p:sp>
      <p:sp>
        <p:nvSpPr>
          <p:cNvPr id="3164" name="TextBox 3163"/>
          <p:cNvSpPr txBox="1"/>
          <p:nvPr/>
        </p:nvSpPr>
        <p:spPr>
          <a:xfrm>
            <a:off x="2207765" y="4343400"/>
            <a:ext cx="4684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register can only store 32 bits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64-bit integer needs two registers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27143532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3112</TotalTime>
  <Words>5444</Words>
  <Application>Microsoft Office PowerPoint</Application>
  <PresentationFormat>On-screen Show (4:3)</PresentationFormat>
  <Paragraphs>1017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5" baseType="lpstr">
      <vt:lpstr>Arial Unicode MS</vt:lpstr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Wingdings</vt:lpstr>
      <vt:lpstr>Wingdings 3</vt:lpstr>
      <vt:lpstr>Origin</vt:lpstr>
      <vt:lpstr>Zonghua Gu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Program Status Register (PSR)</vt:lpstr>
      <vt:lpstr>Example: 64-bit Addition</vt:lpstr>
      <vt:lpstr>Example: 64-bit Addition</vt:lpstr>
      <vt:lpstr>Example: 64-bit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Trick</vt:lpstr>
      <vt:lpstr>Barrel Shifter</vt:lpstr>
      <vt:lpstr>Updating APSR Flags</vt:lpstr>
      <vt:lpstr>Quiz 1: ANDS</vt:lpstr>
      <vt:lpstr>Quiz 1: ANDS</vt:lpstr>
      <vt:lpstr>Quiz 2: ADDS</vt:lpstr>
      <vt:lpstr>Quiz 2: ADDS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2025-09-16T21:27:55Z</dcterms:modified>
</cp:coreProperties>
</file>