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8"/>
  </p:notesMasterIdLst>
  <p:handoutMasterIdLst>
    <p:handoutMasterId r:id="rId69"/>
  </p:handoutMasterIdLst>
  <p:sldIdLst>
    <p:sldId id="385" r:id="rId2"/>
    <p:sldId id="484" r:id="rId3"/>
    <p:sldId id="497" r:id="rId4"/>
    <p:sldId id="471" r:id="rId5"/>
    <p:sldId id="474" r:id="rId6"/>
    <p:sldId id="498" r:id="rId7"/>
    <p:sldId id="475" r:id="rId8"/>
    <p:sldId id="472" r:id="rId9"/>
    <p:sldId id="473" r:id="rId10"/>
    <p:sldId id="504" r:id="rId11"/>
    <p:sldId id="503" r:id="rId12"/>
    <p:sldId id="506" r:id="rId13"/>
    <p:sldId id="505" r:id="rId14"/>
    <p:sldId id="521" r:id="rId15"/>
    <p:sldId id="476" r:id="rId16"/>
    <p:sldId id="499" r:id="rId17"/>
    <p:sldId id="501" r:id="rId18"/>
    <p:sldId id="790" r:id="rId19"/>
    <p:sldId id="478" r:id="rId20"/>
    <p:sldId id="479" r:id="rId21"/>
    <p:sldId id="774" r:id="rId22"/>
    <p:sldId id="463" r:id="rId23"/>
    <p:sldId id="526" r:id="rId24"/>
    <p:sldId id="454" r:id="rId25"/>
    <p:sldId id="453" r:id="rId26"/>
    <p:sldId id="360" r:id="rId27"/>
    <p:sldId id="455" r:id="rId28"/>
    <p:sldId id="456" r:id="rId29"/>
    <p:sldId id="528" r:id="rId30"/>
    <p:sldId id="529" r:id="rId31"/>
    <p:sldId id="511" r:id="rId32"/>
    <p:sldId id="509" r:id="rId33"/>
    <p:sldId id="508" r:id="rId34"/>
    <p:sldId id="507" r:id="rId35"/>
    <p:sldId id="510" r:id="rId36"/>
    <p:sldId id="522" r:id="rId37"/>
    <p:sldId id="512" r:id="rId38"/>
    <p:sldId id="514" r:id="rId39"/>
    <p:sldId id="513" r:id="rId40"/>
    <p:sldId id="515" r:id="rId41"/>
    <p:sldId id="516" r:id="rId42"/>
    <p:sldId id="519" r:id="rId43"/>
    <p:sldId id="520" r:id="rId44"/>
    <p:sldId id="406" r:id="rId45"/>
    <p:sldId id="408" r:id="rId46"/>
    <p:sldId id="409" r:id="rId47"/>
    <p:sldId id="411" r:id="rId48"/>
    <p:sldId id="410" r:id="rId49"/>
    <p:sldId id="412" r:id="rId50"/>
    <p:sldId id="413" r:id="rId51"/>
    <p:sldId id="414" r:id="rId52"/>
    <p:sldId id="415" r:id="rId53"/>
    <p:sldId id="417" r:id="rId54"/>
    <p:sldId id="492" r:id="rId55"/>
    <p:sldId id="493" r:id="rId56"/>
    <p:sldId id="494" r:id="rId57"/>
    <p:sldId id="495" r:id="rId58"/>
    <p:sldId id="489" r:id="rId59"/>
    <p:sldId id="490" r:id="rId60"/>
    <p:sldId id="496" r:id="rId61"/>
    <p:sldId id="523" r:id="rId62"/>
    <p:sldId id="524" r:id="rId63"/>
    <p:sldId id="527" r:id="rId64"/>
    <p:sldId id="525" r:id="rId65"/>
    <p:sldId id="469" r:id="rId66"/>
    <p:sldId id="793" r:id="rId6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F58B2-CB8E-40EA-ACA9-4EF82261E9BE}" v="12" dt="2025-09-16T21:26:15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5098" autoAdjust="0"/>
  </p:normalViewPr>
  <p:slideViewPr>
    <p:cSldViewPr snapToGrid="0">
      <p:cViewPr varScale="1">
        <p:scale>
          <a:sx n="70" d="100"/>
          <a:sy n="70" d="100"/>
        </p:scale>
        <p:origin x="1272" y="53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1530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delSld modSld">
      <pc:chgData name="Zonghua Gu" userId="9a7e1853e1951ef5" providerId="LiveId" clId="{CF1FAA12-072C-4ED5-BA76-0FFFAEFDB88A}" dt="2025-09-16T21:26:38.876" v="91" actId="20577"/>
      <pc:docMkLst>
        <pc:docMk/>
      </pc:docMkLst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6T21:14:45.595" v="3" actId="1076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6T21:14:45.595" v="3" actId="1076"/>
          <ac:spMkLst>
            <pc:docMk/>
            <pc:sldMk cId="282921071" sldId="471"/>
            <ac:spMk id="18" creationId="{15B12D34-EF4B-E116-A957-5FEA992F4778}"/>
          </ac:spMkLst>
        </pc:spChg>
      </pc:sldChg>
      <pc:sldChg chg="addSp modSp mod">
        <pc:chgData name="Zonghua Gu" userId="9a7e1853e1951ef5" providerId="LiveId" clId="{CF1FAA12-072C-4ED5-BA76-0FFFAEFDB88A}" dt="2025-09-16T21:17:29.366" v="41" actId="207"/>
        <pc:sldMkLst>
          <pc:docMk/>
          <pc:sldMk cId="3751033725" sldId="474"/>
        </pc:sldMkLst>
        <pc:spChg chg="mod">
          <ac:chgData name="Zonghua Gu" userId="9a7e1853e1951ef5" providerId="LiveId" clId="{CF1FAA12-072C-4ED5-BA76-0FFFAEFDB88A}" dt="2025-09-16T21:17:29.366" v="41" actId="207"/>
          <ac:spMkLst>
            <pc:docMk/>
            <pc:sldMk cId="3751033725" sldId="474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15:50.736" v="13" actId="27636"/>
          <ac:spMkLst>
            <pc:docMk/>
            <pc:sldMk cId="3751033725" sldId="474"/>
            <ac:spMk id="19" creationId="{6A637D1B-2C89-7A0F-6879-71E1623A912E}"/>
          </ac:spMkLst>
        </pc:spChg>
      </pc:sldChg>
      <pc:sldChg chg="modSp mod">
        <pc:chgData name="Zonghua Gu" userId="9a7e1853e1951ef5" providerId="LiveId" clId="{CF1FAA12-072C-4ED5-BA76-0FFFAEFDB88A}" dt="2025-09-16T21:26:28.806" v="86" actId="20577"/>
        <pc:sldMkLst>
          <pc:docMk/>
          <pc:sldMk cId="4040755182" sldId="478"/>
        </pc:sldMkLst>
        <pc:spChg chg="mod">
          <ac:chgData name="Zonghua Gu" userId="9a7e1853e1951ef5" providerId="LiveId" clId="{CF1FAA12-072C-4ED5-BA76-0FFFAEFDB88A}" dt="2025-09-16T21:26:28.806" v="86" actId="20577"/>
          <ac:spMkLst>
            <pc:docMk/>
            <pc:sldMk cId="4040755182" sldId="478"/>
            <ac:spMk id="16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6T21:26:38.876" v="91" actId="20577"/>
        <pc:sldMkLst>
          <pc:docMk/>
          <pc:sldMk cId="3783602394" sldId="479"/>
        </pc:sldMkLst>
        <pc:spChg chg="mod">
          <ac:chgData name="Zonghua Gu" userId="9a7e1853e1951ef5" providerId="LiveId" clId="{CF1FAA12-072C-4ED5-BA76-0FFFAEFDB88A}" dt="2025-09-16T21:26:38.876" v="91" actId="20577"/>
          <ac:spMkLst>
            <pc:docMk/>
            <pc:sldMk cId="3783602394" sldId="479"/>
            <ac:spMk id="1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mod">
        <pc:chgData name="Zonghua Gu" userId="9a7e1853e1951ef5" providerId="LiveId" clId="{CF1FAA12-072C-4ED5-BA76-0FFFAEFDB88A}" dt="2025-09-16T21:20:48.009" v="76" actId="20577"/>
        <pc:sldMkLst>
          <pc:docMk/>
          <pc:sldMk cId="794990730" sldId="501"/>
        </pc:sldMkLst>
        <pc:spChg chg="mod">
          <ac:chgData name="Zonghua Gu" userId="9a7e1853e1951ef5" providerId="LiveId" clId="{CF1FAA12-072C-4ED5-BA76-0FFFAEFDB88A}" dt="2025-09-16T21:20:48.009" v="76" actId="20577"/>
          <ac:spMkLst>
            <pc:docMk/>
            <pc:sldMk cId="794990730" sldId="501"/>
            <ac:spMk id="6" creationId="{764781B3-1E19-401F-93EB-A108C4962498}"/>
          </ac:spMkLst>
        </pc:spChg>
      </pc:sldChg>
      <pc:sldChg chg="add del modTransition">
        <pc:chgData name="Zonghua Gu" userId="9a7e1853e1951ef5" providerId="LiveId" clId="{CF1FAA12-072C-4ED5-BA76-0FFFAEFDB88A}" dt="2025-09-16T21:26:02.237" v="78" actId="2696"/>
        <pc:sldMkLst>
          <pc:docMk/>
          <pc:sldMk cId="1864663475" sldId="774"/>
        </pc:sldMkLst>
      </pc:sldChg>
      <pc:sldChg chg="add">
        <pc:chgData name="Zonghua Gu" userId="9a7e1853e1951ef5" providerId="LiveId" clId="{CF1FAA12-072C-4ED5-BA76-0FFFAEFDB88A}" dt="2025-09-16T21:26:15.069" v="79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  <pc:picChg chg="mod">
          <ac:chgData name="Zonghua Gu" userId="9a7e1853e1951ef5" providerId="LiveId" clId="{CF1FAA12-072C-4ED5-BA76-0FFFAEFDB88A}" dt="2025-09-16T21:19:57.194" v="57" actId="1076"/>
          <ac:picMkLst>
            <pc:docMk/>
            <pc:sldMk cId="2509807301" sldId="789"/>
            <ac:picMk id="2" creationId="{3A7D00E1-69FC-084C-0CCC-8D9DF21E8A21}"/>
          </ac:picMkLst>
        </pc:picChg>
      </pc:sldChg>
      <pc:sldChg chg="add">
        <pc:chgData name="Zonghua Gu" userId="9a7e1853e1951ef5" providerId="LiveId" clId="{CF1FAA12-072C-4ED5-BA76-0FFFAEFDB88A}" dt="2025-09-16T21:18:40.981" v="46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add">
        <pc:chgData name="Zonghua Gu" userId="9a7e1853e1951ef5" providerId="LiveId" clId="{CF1FAA12-072C-4ED5-BA76-0FFFAEFDB88A}" dt="2025-09-16T21:18:12.959" v="44"/>
        <pc:sldMkLst>
          <pc:docMk/>
          <pc:sldMk cId="3190402835" sldId="7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904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By grouping bits together we can store more values</a:t>
            </a:r>
          </a:p>
          <a:p>
            <a:pPr lvl="1"/>
            <a:r>
              <a:rPr lang="en-US" sz="1500" dirty="0"/>
              <a:t>8 bits = 1 </a:t>
            </a:r>
            <a:r>
              <a:rPr lang="en-US" sz="1500" b="1" dirty="0"/>
              <a:t>byte</a:t>
            </a:r>
          </a:p>
          <a:p>
            <a:pPr lvl="1"/>
            <a:r>
              <a:rPr lang="en-US" sz="1500" dirty="0"/>
              <a:t>16 bits = 2 bytes = 1 </a:t>
            </a:r>
            <a:r>
              <a:rPr lang="en-US" sz="1500" b="1" dirty="0">
                <a:solidFill>
                  <a:srgbClr val="1F497D"/>
                </a:solidFill>
              </a:rPr>
              <a:t>halfword</a:t>
            </a:r>
          </a:p>
          <a:p>
            <a:pPr lvl="1"/>
            <a:r>
              <a:rPr lang="en-US" sz="1500" dirty="0"/>
              <a:t>32 bits = 4 bytes = 1 </a:t>
            </a:r>
            <a:r>
              <a:rPr lang="en-US" sz="1500" b="1" dirty="0">
                <a:solidFill>
                  <a:srgbClr val="1F497D"/>
                </a:solidFill>
              </a:rPr>
              <a:t>word</a:t>
            </a:r>
            <a:endParaRPr lang="en-US" sz="1500" dirty="0">
              <a:solidFill>
                <a:srgbClr val="1F497D"/>
              </a:solidFill>
            </a:endParaRPr>
          </a:p>
          <a:p>
            <a:r>
              <a:rPr lang="en-US" sz="1800" dirty="0"/>
              <a:t>From software perspective, </a:t>
            </a:r>
            <a:r>
              <a:rPr lang="en-US" sz="1800" dirty="0">
                <a:solidFill>
                  <a:srgbClr val="800000"/>
                </a:solidFill>
              </a:rPr>
              <a:t>memory is an addressable array of </a:t>
            </a:r>
            <a:r>
              <a:rPr lang="en-US" sz="1800" b="1" u="sng" dirty="0">
                <a:solidFill>
                  <a:srgbClr val="800000"/>
                </a:solidFill>
              </a:rPr>
              <a:t>bytes</a:t>
            </a:r>
            <a:r>
              <a:rPr lang="en-US" sz="1800" dirty="0"/>
              <a:t>.</a:t>
            </a:r>
            <a:endParaRPr lang="en-US" sz="1200" dirty="0"/>
          </a:p>
          <a:p>
            <a:pPr lvl="1"/>
            <a:r>
              <a:rPr lang="en-US" sz="1500" dirty="0"/>
              <a:t>The byte stored at the memory address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500" dirty="0"/>
              <a:t> is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1500" dirty="0"/>
              <a:t>A word can only be stored at an address that‘s divisible by 4 </a:t>
            </a:r>
            <a:r>
              <a:rPr lang="zh-CN" altLang="en-US" sz="1500" dirty="0"/>
              <a:t>（</a:t>
            </a:r>
            <a:r>
              <a:rPr lang="en-US" sz="1500" dirty="0"/>
              <a:t>Word-address mod 4 = 0, binary address ends with 00</a:t>
            </a:r>
            <a:r>
              <a:rPr lang="zh-CN" altLang="en-US" sz="1500" dirty="0"/>
              <a:t>）</a:t>
            </a:r>
            <a:endParaRPr lang="en-US" sz="1500" dirty="0"/>
          </a:p>
          <a:p>
            <a:pPr lvl="1"/>
            <a:r>
              <a:rPr lang="en-US" sz="1500" dirty="0"/>
              <a:t>Memory address of a word is the lowest address of all 4 bytes in that word.</a:t>
            </a:r>
          </a:p>
          <a:p>
            <a:pPr lvl="1"/>
            <a:r>
              <a:rPr lang="en-US" sz="1500" dirty="0"/>
              <a:t>A halfword can only be stored at an address that‘s divisible by 2 </a:t>
            </a:r>
            <a:r>
              <a:rPr lang="zh-CN" altLang="en-US" sz="1500" dirty="0"/>
              <a:t>（</a:t>
            </a:r>
            <a:r>
              <a:rPr lang="en-US" sz="1500" dirty="0"/>
              <a:t>Halfword-address mod 2 = 0, binary address ends with 0</a:t>
            </a:r>
            <a:r>
              <a:rPr lang="zh-CN" altLang="en-US" sz="1500" dirty="0"/>
              <a:t>）</a:t>
            </a:r>
            <a:endParaRPr lang="en-US" sz="1500" dirty="0"/>
          </a:p>
          <a:p>
            <a:pPr lvl="1"/>
            <a:r>
              <a:rPr lang="en-US" sz="1500" dirty="0"/>
              <a:t>Memory address of a halfword is the lowest address of all 2 bytes in that word.</a:t>
            </a:r>
          </a:p>
          <a:p>
            <a:pPr lvl="1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800" b="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8 bits = 1 </a:t>
            </a:r>
            <a:r>
              <a:rPr lang="en-US" sz="15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16 bits = 2 bytes = 1 </a:t>
            </a:r>
            <a:r>
              <a:rPr lang="en-US" sz="15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32 bits = 4 bytes = 1 </a:t>
            </a:r>
            <a:r>
              <a:rPr lang="en-US" sz="1500" b="1" dirty="0">
                <a:solidFill>
                  <a:srgbClr val="1F497D"/>
                </a:solidFill>
              </a:rPr>
              <a:t>word</a:t>
            </a:r>
            <a:endParaRPr lang="en-US" sz="1500" b="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b="0" dirty="0"/>
              <a:t>From software perspective, </a:t>
            </a:r>
            <a:r>
              <a:rPr lang="en-US" sz="1800" b="0" dirty="0">
                <a:solidFill>
                  <a:srgbClr val="800000"/>
                </a:solidFill>
              </a:rPr>
              <a:t>memory is an addressable array of </a:t>
            </a:r>
            <a:r>
              <a:rPr lang="en-US" sz="1800" b="1" u="sng" dirty="0">
                <a:solidFill>
                  <a:srgbClr val="800000"/>
                </a:solidFill>
              </a:rPr>
              <a:t>bytes</a:t>
            </a:r>
            <a:r>
              <a:rPr lang="en-US" sz="1800" b="0" dirty="0"/>
              <a:t>.</a:t>
            </a:r>
            <a:endParaRPr lang="en-US" sz="12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The byte stored at the memory address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500" b="0" dirty="0"/>
              <a:t> is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word can only be stored at an address that‘s divisible by 4 </a:t>
            </a:r>
            <a:r>
              <a:rPr lang="zh-CN" altLang="en-US" sz="1500" b="0" dirty="0"/>
              <a:t>（</a:t>
            </a:r>
            <a:r>
              <a:rPr lang="en-US" sz="1500" b="0" dirty="0"/>
              <a:t>Word-address mod 4 = 0, binary address ends with 00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halfword can only be stored at an address that‘s divisible by 2 </a:t>
            </a:r>
            <a:r>
              <a:rPr lang="zh-CN" altLang="en-US" sz="1500" b="0" dirty="0"/>
              <a:t>（</a:t>
            </a:r>
            <a:r>
              <a:rPr lang="en-US" sz="1500" b="0" dirty="0"/>
              <a:t>Halfword-address mod 2 = 0, binary address ends with 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5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890109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136193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9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4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Two possible byte orderings: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Little-endian</a:t>
            </a:r>
            <a:r>
              <a:rPr lang="en-US" sz="1500" dirty="0"/>
              <a:t>: the LSB (Least Significant Byte) is stored at the lowest address.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Big-endian</a:t>
            </a:r>
            <a:r>
              <a:rPr lang="en-US" sz="1500" dirty="0"/>
              <a:t>: the LSB (Least Significant Byte) is stored at the highest address.</a:t>
            </a:r>
          </a:p>
          <a:p>
            <a:pPr lvl="1"/>
            <a:r>
              <a:rPr lang="en-US" sz="1500" dirty="0"/>
              <a:t>Intel processors use Little-Endian; ARM processors can be configured as either Little- or Big-endian; </a:t>
            </a:r>
            <a:r>
              <a:rPr lang="en-GB" sz="1500" dirty="0"/>
              <a:t>STM32 microcontrollers based on ARM Cortex-M3 use little-endian</a:t>
            </a:r>
          </a:p>
          <a:p>
            <a:endParaRPr lang="en-GB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LSB (Least Significant Byte) is stored at the lowest address.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Big-endian</a:t>
            </a:r>
            <a:r>
              <a:rPr lang="en-US" sz="2000" dirty="0"/>
              <a:t>: the LSB (Least Significant Byte) is stored at the highest address.</a:t>
            </a:r>
          </a:p>
          <a:p>
            <a:pPr lvl="1"/>
            <a:r>
              <a:rPr lang="en-US" sz="2000" dirty="0"/>
              <a:t>Intel processors use Little-Endian; ARM processors can be configured as either Little- or Big-endian; </a:t>
            </a:r>
            <a:r>
              <a:rPr lang="en-GB" sz="2000" dirty="0"/>
              <a:t>STM32 microcontrollers based on ARM Cortex-M3 use little-endian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1C9Kj_78ek&amp;list=PLRJhV4hUhIymmp5CCeIFPyxbknsdcXCc8&amp;index=2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Spring 2020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E21AF3-5CD8-9747-9428-9BA0CBCBE3F2}"/>
              </a:ext>
            </a:extLst>
          </p:cNvPr>
          <p:cNvCxnSpPr/>
          <p:nvPr/>
        </p:nvCxnSpPr>
        <p:spPr>
          <a:xfrm>
            <a:off x="75205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49C5F-C333-EC41-B2EA-A211031B2F51}"/>
              </a:ext>
            </a:extLst>
          </p:cNvPr>
          <p:cNvGrpSpPr/>
          <p:nvPr/>
        </p:nvGrpSpPr>
        <p:grpSpPr>
          <a:xfrm>
            <a:off x="7566880" y="1404654"/>
            <a:ext cx="1533757" cy="4940033"/>
            <a:chOff x="7566880" y="1404654"/>
            <a:chExt cx="1533757" cy="49400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A949BA-B6AA-A648-9EAB-EB906CCFC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9C222-75E9-3242-B788-0C4A6C66CF81}"/>
                </a:ext>
              </a:extLst>
            </p:cNvPr>
            <p:cNvSpPr txBox="1"/>
            <p:nvPr/>
          </p:nvSpPr>
          <p:spPr>
            <a:xfrm>
              <a:off x="7566880" y="603691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 Address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AB812-1011-A84C-94E0-7BF447A5994C}"/>
                </a:ext>
              </a:extLst>
            </p:cNvPr>
            <p:cNvSpPr txBox="1"/>
            <p:nvPr/>
          </p:nvSpPr>
          <p:spPr>
            <a:xfrm>
              <a:off x="7627157" y="1404654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937A06D-B67F-4C41-9319-69F2845CCBC8}"/>
              </a:ext>
            </a:extLst>
          </p:cNvPr>
          <p:cNvGrpSpPr/>
          <p:nvPr/>
        </p:nvGrpSpPr>
        <p:grpSpPr>
          <a:xfrm>
            <a:off x="7566880" y="1404654"/>
            <a:ext cx="1533757" cy="4940033"/>
            <a:chOff x="7566880" y="1404654"/>
            <a:chExt cx="1533757" cy="4940033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09A8BE4-F62E-5B4F-91A6-52E2514684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80ADFF-1DCF-8F4A-9767-E4A604981BA7}"/>
                </a:ext>
              </a:extLst>
            </p:cNvPr>
            <p:cNvSpPr txBox="1"/>
            <p:nvPr/>
          </p:nvSpPr>
          <p:spPr>
            <a:xfrm>
              <a:off x="7566880" y="603691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 Address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111F15E-5777-AD49-B835-EB3FD22D3FF9}"/>
                </a:ext>
              </a:extLst>
            </p:cNvPr>
            <p:cNvSpPr txBox="1"/>
            <p:nvPr/>
          </p:nvSpPr>
          <p:spPr>
            <a:xfrm>
              <a:off x="7627157" y="1404654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Address</a:t>
              </a:r>
            </a:p>
          </p:txBody>
        </p:sp>
      </p:grp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50F0E4E-6AEA-AA4B-B249-1899DAEEABB8}"/>
              </a:ext>
            </a:extLst>
          </p:cNvPr>
          <p:cNvCxnSpPr/>
          <p:nvPr/>
        </p:nvCxnSpPr>
        <p:spPr>
          <a:xfrm>
            <a:off x="75205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12" grpId="0"/>
      <p:bldP spid="113" grpId="0"/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5139105" y="189356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5139105" y="31051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5143989" y="429405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5139105" y="541307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43396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Sequential words are at addresses incremented by 4, not by 1!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14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The Little-</a:t>
            </a:r>
            <a:r>
              <a:rPr lang="en-US" dirty="0" err="1">
                <a:latin typeface="Gill Sans MT (Body)"/>
              </a:rPr>
              <a:t>Endians</a:t>
            </a:r>
            <a:r>
              <a:rPr lang="en-US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 (Body)"/>
              </a:rPr>
              <a:t>The Big-</a:t>
            </a:r>
            <a:r>
              <a:rPr lang="en-US" dirty="0" err="1">
                <a:latin typeface="Gill Sans MT (Body)"/>
              </a:rPr>
              <a:t>Endians</a:t>
            </a:r>
            <a:r>
              <a:rPr lang="en-US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15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16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17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of endianness,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 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 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9DD-57FD-25FA-A5FC-A91B151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F284A-63C8-E718-3662-CA2713F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D3D12-2DFF-695D-CF13-F6D90052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1"/>
            <a:ext cx="3301604" cy="19919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7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336A80-AD5F-233D-C88B-06FEB143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674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FF 00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78 56 34 12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7DCAA-7B22-7D1D-DC62-7B3DD7450387}"/>
              </a:ext>
            </a:extLst>
          </p:cNvPr>
          <p:cNvSpPr txBox="1">
            <a:spLocks/>
          </p:cNvSpPr>
          <p:nvPr/>
        </p:nvSpPr>
        <p:spPr>
          <a:xfrm>
            <a:off x="457200" y="1820465"/>
            <a:ext cx="3200400" cy="7429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50"/>
              <a:t>Little-Endian</a:t>
            </a:r>
          </a:p>
          <a:p>
            <a:pPr lvl="1"/>
            <a:r>
              <a:rPr lang="en-US" altLang="en-US" sz="1725"/>
              <a:t>LSB is at lower address</a:t>
            </a:r>
            <a:endParaRPr lang="en-US" altLang="en-US" sz="17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DC6AB8-4346-7881-19B3-F249E4C4AD0B}"/>
              </a:ext>
            </a:extLst>
          </p:cNvPr>
          <p:cNvSpPr txBox="1">
            <a:spLocks/>
          </p:cNvSpPr>
          <p:nvPr/>
        </p:nvSpPr>
        <p:spPr bwMode="auto">
          <a:xfrm>
            <a:off x="457200" y="3820715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1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1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557213" lvl="1" indent="-214313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826439B-04E7-B2F9-3FFF-7C7DCEBF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699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00 FF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12 34 56 78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8BD3D6-531D-3875-8CD3-DD211D1E0EAA}"/>
              </a:ext>
            </a:extLst>
          </p:cNvPr>
          <p:cNvSpPr txBox="1">
            <a:spLocks noChangeArrowheads="1"/>
          </p:cNvSpPr>
          <p:nvPr/>
        </p:nvSpPr>
        <p:spPr>
          <a:xfrm>
            <a:off x="4057650" y="1805225"/>
            <a:ext cx="4761808" cy="3509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uint8_t a and b, each with size of 1 Byte: No difference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Little-endian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lower address and MSB 00 is at higher address</a:t>
            </a:r>
          </a:p>
          <a:p>
            <a:pPr lvl="1"/>
            <a:r>
              <a:rPr lang="en-US" sz="1500" dirty="0"/>
              <a:t>For uint32_t d with size of 4 Bytes: LSB 78 is at lower address and MSB 12 is at higher address.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Big-endian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00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</a:t>
            </a:r>
          </a:p>
          <a:p>
            <a:pPr lvl="1"/>
            <a:r>
              <a:rPr lang="en-US" sz="1500" dirty="0"/>
              <a:t>For uint32_t d with size of 4 Bytes: LSB 78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12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493744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400723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96701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538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Big-Endian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 Endian vs Little 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10584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5739" y="406563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677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If Little-Endian </a:t>
            </a:r>
            <a:r>
              <a:rPr lang="en-US" sz="2800" dirty="0">
                <a:solidFill>
                  <a:srgbClr val="FF0000"/>
                </a:solidFill>
              </a:rPr>
              <a:t>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292" y="4733364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 only specifies byte order, not bit order in a byte!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EDEDAD-4F73-CC47-ADBE-1916FE40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703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1"/>
            <a:ext cx="35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Well-aligned</a:t>
            </a:r>
            <a:r>
              <a:rPr lang="en-US" sz="10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1"/>
            <a:ext cx="35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Ill-aligned</a:t>
            </a:r>
            <a:r>
              <a:rPr lang="en-US" sz="1050" dirty="0"/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009673"/>
            <a:ext cx="8686053" cy="2308324"/>
            <a:chOff x="-314426" y="4497972"/>
            <a:chExt cx="11581404" cy="30777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691975" cy="3077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read cycle would retrieve 4 bytes from addresses 4 through 7; of these, the bytes from addresses 4 and 5</a:t>
              </a:r>
            </a:p>
            <a:p>
              <a:r>
                <a:rPr lang="en-US" sz="1200" dirty="0"/>
                <a:t>are discarded, and those from addresses 6 and 7 are moved to the far right;</a:t>
              </a:r>
            </a:p>
            <a:p>
              <a:r>
                <a:rPr lang="en-US" sz="1200" dirty="0"/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r>
                <a:rPr lang="en-US" sz="1200" dirty="0"/>
                <a:t>Finally, the two halves are combined to form the desired 32-bit operand: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511821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579553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endCxn id="8" idx="3"/>
          </p:cNvCxnSpPr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566658" y="5214192"/>
            <a:ext cx="6178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Facilitate subsequent 32-bit signed arithmetic!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52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Post-index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#4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Pre-index with Update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12D34-EF4B-E116-A957-5FEA992F4778}"/>
              </a:ext>
            </a:extLst>
          </p:cNvPr>
          <p:cNvSpPr txBox="1">
            <a:spLocks/>
          </p:cNvSpPr>
          <p:nvPr/>
        </p:nvSpPr>
        <p:spPr>
          <a:xfrm>
            <a:off x="3294844" y="249451"/>
            <a:ext cx="5285387" cy="37033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00" b="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8 bits = 1 </a:t>
            </a:r>
            <a:r>
              <a:rPr lang="en-US" sz="15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16 bits = 2 bytes = 1 </a:t>
            </a:r>
            <a:r>
              <a:rPr lang="en-US" sz="15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32 bits = 4 bytes = 1 </a:t>
            </a:r>
            <a:r>
              <a:rPr lang="en-US" sz="1500" b="1" dirty="0">
                <a:solidFill>
                  <a:srgbClr val="1F497D"/>
                </a:solidFill>
              </a:rPr>
              <a:t>word</a:t>
            </a:r>
            <a:endParaRPr lang="en-US" sz="1500" b="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b="0" dirty="0"/>
              <a:t>From software perspective, </a:t>
            </a:r>
            <a:r>
              <a:rPr lang="en-US" sz="1800" b="0" dirty="0">
                <a:solidFill>
                  <a:srgbClr val="800000"/>
                </a:solidFill>
              </a:rPr>
              <a:t>memory is an addressable array of </a:t>
            </a:r>
            <a:r>
              <a:rPr lang="en-US" sz="1800" b="1" u="sng" dirty="0">
                <a:solidFill>
                  <a:srgbClr val="800000"/>
                </a:solidFill>
              </a:rPr>
              <a:t>bytes</a:t>
            </a:r>
            <a:r>
              <a:rPr lang="en-US" sz="1800" b="0" dirty="0"/>
              <a:t>.</a:t>
            </a:r>
            <a:endParaRPr lang="en-US" sz="12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The byte stored at the memory address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500" b="0" dirty="0"/>
              <a:t> is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word can only be stored at an address that‘s divisible by 4 </a:t>
            </a:r>
            <a:r>
              <a:rPr lang="zh-CN" altLang="en-US" sz="1500" b="0" dirty="0"/>
              <a:t>（</a:t>
            </a:r>
            <a:r>
              <a:rPr lang="en-US" sz="1500" b="0" dirty="0"/>
              <a:t>Word-address mod 4 = 0, binary address ends with 00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halfword can only be stored at an address that‘s divisible by 2 </a:t>
            </a:r>
            <a:r>
              <a:rPr lang="zh-CN" altLang="en-US" sz="1500" b="0" dirty="0"/>
              <a:t>（</a:t>
            </a:r>
            <a:r>
              <a:rPr lang="en-US" sz="1500" b="0" dirty="0"/>
              <a:t>Halfword-address mod 2 = 0, binary address ends with 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76050" y="4659003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Offset range is -255 to +255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40216"/>
              </p:ext>
            </p:extLst>
          </p:nvPr>
        </p:nvGraphicFramePr>
        <p:xfrm>
          <a:off x="5282201" y="2612187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97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199"/>
            <a:ext cx="5486400" cy="5225143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word can only be stored at an address that‘s divisible by 4 </a:t>
            </a:r>
            <a:r>
              <a:rPr lang="zh-CN" altLang="en-US" sz="2000" dirty="0"/>
              <a:t>（</a:t>
            </a:r>
            <a:r>
              <a:rPr lang="en-US" sz="2000" dirty="0"/>
              <a:t>Word-address mod 4 = 0, binary address ends with 00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2"/>
            <a:r>
              <a:rPr lang="en-US" sz="1700" dirty="0"/>
              <a:t>Memory address of a word is the lowest address of all four bytes in that word.</a:t>
            </a:r>
          </a:p>
          <a:p>
            <a:pPr lvl="2"/>
            <a:r>
              <a:rPr lang="en-US" sz="1700" dirty="0"/>
              <a:t>Two words at addresses: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0x20000000 and 0x20000004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halfword can only be stored at an address that‘s divisible by 2 </a:t>
            </a:r>
            <a:r>
              <a:rPr lang="zh-CN" altLang="en-US" sz="2000" dirty="0"/>
              <a:t>（</a:t>
            </a:r>
            <a:r>
              <a:rPr lang="en-US" sz="2000" dirty="0"/>
              <a:t>Halfword-address mod 2 = 0, binary address ends with 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2"/>
            <a:r>
              <a:rPr lang="en-US" sz="1700" dirty="0"/>
              <a:t>Memory address of a halfword is the lowest address of all 2 bytes in that word.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637D1B-2C89-7A0F-6879-71E1623A912E}"/>
              </a:ext>
            </a:extLst>
          </p:cNvPr>
          <p:cNvSpPr txBox="1">
            <a:spLocks/>
          </p:cNvSpPr>
          <p:nvPr/>
        </p:nvSpPr>
        <p:spPr>
          <a:xfrm>
            <a:off x="4628056" y="-9917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3446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606" y="295306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383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1FF"/>
                </a:solidFill>
              </a:rPr>
              <a:t>If big </a:t>
            </a:r>
            <a:r>
              <a:rPr lang="en-US" sz="2800" dirty="0" err="1">
                <a:solidFill>
                  <a:srgbClr val="0041FF"/>
                </a:solidFill>
              </a:rPr>
              <a:t>endianess</a:t>
            </a:r>
            <a:r>
              <a:rPr lang="en-US" sz="2800" dirty="0">
                <a:solidFill>
                  <a:srgbClr val="0041FF"/>
                </a:solidFill>
              </a:rPr>
              <a:t> is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5486400" cy="68374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word anywhere?  </a:t>
            </a: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43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r>
              <a:rPr lang="en-US" sz="1800" dirty="0"/>
              <a:t>If a valid MOV, MVN, MOVW instruction cannot be used,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95705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615493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DD5-29A1-D14A-8954-C63CAC3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6742"/>
            <a:ext cx="43307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12-bit Encoding of Immediate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C529F-04E3-1F4C-A816-F10F0B7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717F-AC29-C54E-8CF3-3F1415C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358"/>
            <a:ext cx="4888080" cy="40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D0088-AC7F-6547-8DB2-C296BE47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742"/>
            <a:ext cx="4572952" cy="6781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7F2B6-B32C-C741-89E1-8EB9695AC198}"/>
              </a:ext>
            </a:extLst>
          </p:cNvPr>
          <p:cNvSpPr/>
          <p:nvPr/>
        </p:nvSpPr>
        <p:spPr>
          <a:xfrm>
            <a:off x="1603248" y="6401796"/>
            <a:ext cx="3243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ARM v7-M Architecture Reference Manu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6E59A-FDDD-BA41-8394-9D67ECF93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258" y="2056393"/>
            <a:ext cx="3962400" cy="3876510"/>
          </a:xfrm>
        </p:spPr>
        <p:txBody>
          <a:bodyPr>
            <a:normAutofit/>
          </a:bodyPr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r>
              <a:rPr lang="en-US" sz="1800" dirty="0"/>
              <a:t>Numbers out of this range but with some patterns can be encoded.</a:t>
            </a:r>
          </a:p>
        </p:txBody>
      </p:sp>
    </p:spTree>
    <p:extLst>
      <p:ext uri="{BB962C8B-B14F-4D97-AF65-F5344CB8AC3E}">
        <p14:creationId xmlns:p14="http://schemas.microsoft.com/office/powerpoint/2010/main" val="2434851217"/>
      </p:ext>
    </p:extLst>
  </p:cSld>
  <p:clrMapOvr>
    <a:masterClrMapping/>
  </p:clrMapOvr>
  <p:transition>
    <p:pull dir="r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656-E8EC-60C6-8A41-C8788AB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EEAA-903B-34CA-32C2-20D7D02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435D-8784-9922-ACB7-60CAF0F56F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22. Big Endian and Little Endian</a:t>
            </a:r>
          </a:p>
          <a:p>
            <a:pPr lvl="1"/>
            <a:r>
              <a:rPr lang="en-US" dirty="0">
                <a:hlinkClick r:id="rId2"/>
              </a:rPr>
              <a:t>https://www.youtube.com/watch?v=T1C9Kj_78ek&amp;list=PLRJhV4hUhIymmp5CCeIFPyxbknsdcXCc8&amp;index=22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0283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14573</TotalTime>
  <Pages>1</Pages>
  <Words>5401</Words>
  <Application>Microsoft Office PowerPoint</Application>
  <PresentationFormat>On-screen Show (4:3)</PresentationFormat>
  <Paragraphs>1413</Paragraphs>
  <Slides>66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Bookman Old Style (Headings)</vt:lpstr>
      <vt:lpstr>Gill Sans</vt:lpstr>
      <vt:lpstr>Gill Sans MT (Body)</vt:lpstr>
      <vt:lpstr>PMingLiU</vt:lpstr>
      <vt:lpstr>Arial</vt:lpstr>
      <vt:lpstr>Bookman Old Style</vt:lpstr>
      <vt:lpstr>Consolas</vt:lpstr>
      <vt:lpstr>Courier New</vt:lpstr>
      <vt:lpstr>Ebrima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Dr. Yifeng Zhu Electrical and Computer Engineering University of Maine</vt:lpstr>
      <vt:lpstr>Overview</vt:lpstr>
      <vt:lpstr>Logic View of Memory</vt:lpstr>
      <vt:lpstr>Logic View of Memory</vt:lpstr>
      <vt:lpstr>Logic View of Memory</vt:lpstr>
      <vt:lpstr>Logic View of Memory</vt:lpstr>
      <vt:lpstr>Logic View of Memory</vt:lpstr>
      <vt:lpstr>Logic View of Memory</vt:lpstr>
      <vt:lpstr>Logic View of Memory</vt:lpstr>
      <vt:lpstr>Quiz</vt:lpstr>
      <vt:lpstr>Quiz</vt:lpstr>
      <vt:lpstr>Quiz</vt:lpstr>
      <vt:lpstr>Quiz</vt:lpstr>
      <vt:lpstr>Endianess</vt:lpstr>
      <vt:lpstr>Endianess</vt:lpstr>
      <vt:lpstr>Endianess</vt:lpstr>
      <vt:lpstr>Endianess</vt:lpstr>
      <vt:lpstr>Endianness Example</vt:lpstr>
      <vt:lpstr>Example</vt:lpstr>
      <vt:lpstr>Example</vt:lpstr>
      <vt:lpstr>Data Alignment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</vt:lpstr>
      <vt:lpstr>Sign Extension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12-bit Encoding of Immediate Numbers</vt:lpstr>
      <vt:lpstr>ADR Pseudo-instruction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2025-09-16T21:26:42Z</dcterms:modified>
</cp:coreProperties>
</file>