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6" r:id="rId1"/>
    <p:sldMasterId id="2147483698" r:id="rId2"/>
    <p:sldMasterId id="2147483713" r:id="rId3"/>
    <p:sldMasterId id="2147483728" r:id="rId4"/>
  </p:sldMasterIdLst>
  <p:notesMasterIdLst>
    <p:notesMasterId r:id="rId37"/>
  </p:notesMasterIdLst>
  <p:handoutMasterIdLst>
    <p:handoutMasterId r:id="rId38"/>
  </p:handoutMasterIdLst>
  <p:sldIdLst>
    <p:sldId id="514" r:id="rId5"/>
    <p:sldId id="791" r:id="rId6"/>
    <p:sldId id="792" r:id="rId7"/>
    <p:sldId id="502" r:id="rId8"/>
    <p:sldId id="503" r:id="rId9"/>
    <p:sldId id="463" r:id="rId10"/>
    <p:sldId id="505" r:id="rId11"/>
    <p:sldId id="506" r:id="rId12"/>
    <p:sldId id="507" r:id="rId13"/>
    <p:sldId id="518" r:id="rId14"/>
    <p:sldId id="519" r:id="rId15"/>
    <p:sldId id="520" r:id="rId16"/>
    <p:sldId id="360" r:id="rId17"/>
    <p:sldId id="521" r:id="rId18"/>
    <p:sldId id="504" r:id="rId19"/>
    <p:sldId id="456" r:id="rId20"/>
    <p:sldId id="361" r:id="rId21"/>
    <p:sldId id="530" r:id="rId22"/>
    <p:sldId id="509" r:id="rId23"/>
    <p:sldId id="462" r:id="rId24"/>
    <p:sldId id="465" r:id="rId25"/>
    <p:sldId id="467" r:id="rId26"/>
    <p:sldId id="408" r:id="rId27"/>
    <p:sldId id="409" r:id="rId28"/>
    <p:sldId id="411" r:id="rId29"/>
    <p:sldId id="412" r:id="rId30"/>
    <p:sldId id="414" r:id="rId31"/>
    <p:sldId id="515" r:id="rId32"/>
    <p:sldId id="525" r:id="rId33"/>
    <p:sldId id="526" r:id="rId34"/>
    <p:sldId id="522" r:id="rId35"/>
    <p:sldId id="528" r:id="rId36"/>
  </p:sldIdLst>
  <p:sldSz cx="9144000" cy="6858000" type="screen4x3"/>
  <p:notesSz cx="9601200" cy="7315200"/>
  <p:defaultTextStyle>
    <a:defPPr>
      <a:defRPr lang="en-US"/>
    </a:defPPr>
    <a:lvl1pPr algn="l" rtl="0" eaLnBrk="0" fontAlgn="base" hangingPunct="0">
      <a:spcBef>
        <a:spcPct val="0"/>
      </a:spcBef>
      <a:spcAft>
        <a:spcPct val="0"/>
      </a:spcAft>
      <a:defRPr sz="1400" b="1"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400" b="1"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400" b="1"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400" b="1"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400" b="1" kern="1200">
        <a:solidFill>
          <a:schemeClr val="tx1"/>
        </a:solidFill>
        <a:latin typeface="Courier New" pitchFamily="49" charset="0"/>
        <a:ea typeface="+mn-ea"/>
        <a:cs typeface="+mn-cs"/>
      </a:defRPr>
    </a:lvl5pPr>
    <a:lvl6pPr marL="2286000" algn="l" defTabSz="914400" rtl="0" eaLnBrk="1" latinLnBrk="0" hangingPunct="1">
      <a:defRPr sz="1400" b="1" kern="1200">
        <a:solidFill>
          <a:schemeClr val="tx1"/>
        </a:solidFill>
        <a:latin typeface="Courier New" pitchFamily="49" charset="0"/>
        <a:ea typeface="+mn-ea"/>
        <a:cs typeface="+mn-cs"/>
      </a:defRPr>
    </a:lvl6pPr>
    <a:lvl7pPr marL="2743200" algn="l" defTabSz="914400" rtl="0" eaLnBrk="1" latinLnBrk="0" hangingPunct="1">
      <a:defRPr sz="1400" b="1" kern="1200">
        <a:solidFill>
          <a:schemeClr val="tx1"/>
        </a:solidFill>
        <a:latin typeface="Courier New" pitchFamily="49" charset="0"/>
        <a:ea typeface="+mn-ea"/>
        <a:cs typeface="+mn-cs"/>
      </a:defRPr>
    </a:lvl7pPr>
    <a:lvl8pPr marL="3200400" algn="l" defTabSz="914400" rtl="0" eaLnBrk="1" latinLnBrk="0" hangingPunct="1">
      <a:defRPr sz="1400" b="1" kern="1200">
        <a:solidFill>
          <a:schemeClr val="tx1"/>
        </a:solidFill>
        <a:latin typeface="Courier New" pitchFamily="49" charset="0"/>
        <a:ea typeface="+mn-ea"/>
        <a:cs typeface="+mn-cs"/>
      </a:defRPr>
    </a:lvl8pPr>
    <a:lvl9pPr marL="3657600" algn="l" defTabSz="914400" rtl="0" eaLnBrk="1" latinLnBrk="0" hangingPunct="1">
      <a:defRPr sz="1400" b="1"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1083">
          <p15:clr>
            <a:srgbClr val="A4A3A4"/>
          </p15:clr>
        </p15:guide>
        <p15:guide id="2" orient="horz" pos="1826">
          <p15:clr>
            <a:srgbClr val="A4A3A4"/>
          </p15:clr>
        </p15:guide>
        <p15:guide id="3" orient="horz" pos="1381">
          <p15:clr>
            <a:srgbClr val="A4A3A4"/>
          </p15:clr>
        </p15:guide>
        <p15:guide id="4" pos="395">
          <p15:clr>
            <a:srgbClr val="A4A3A4"/>
          </p15:clr>
        </p15:guide>
        <p15:guide id="5" pos="3259">
          <p15:clr>
            <a:srgbClr val="A4A3A4"/>
          </p15:clr>
        </p15:guide>
        <p15:guide id="6" pos="155">
          <p15:clr>
            <a:srgbClr val="A4A3A4"/>
          </p15:clr>
        </p15:guide>
      </p15:sldGuideLst>
    </p:ext>
    <p:ext uri="{2D200454-40CA-4A62-9FC3-DE9A4176ACB9}">
      <p15:notesGuideLst xmlns:p15="http://schemas.microsoft.com/office/powerpoint/2012/main">
        <p15:guide id="1" orient="horz" pos="1615">
          <p15:clr>
            <a:srgbClr val="A4A3A4"/>
          </p15:clr>
        </p15:guide>
        <p15:guide id="2" pos="40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FF"/>
    <a:srgbClr val="00618C"/>
    <a:srgbClr val="006D82"/>
    <a:srgbClr val="A5D0E3"/>
    <a:srgbClr val="49C7FF"/>
    <a:srgbClr val="DDDDDD"/>
    <a:srgbClr val="60E4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FEB84C-C1BE-49C0-A85E-448304B1A39A}" v="8" dt="2025-09-16T21:25:05.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83660" autoAdjust="0"/>
  </p:normalViewPr>
  <p:slideViewPr>
    <p:cSldViewPr snapToGrid="0">
      <p:cViewPr varScale="1">
        <p:scale>
          <a:sx n="69" d="100"/>
          <a:sy n="69" d="100"/>
        </p:scale>
        <p:origin x="1858" y="62"/>
      </p:cViewPr>
      <p:guideLst>
        <p:guide orient="horz" pos="1083"/>
        <p:guide orient="horz" pos="1826"/>
        <p:guide orient="horz" pos="1381"/>
        <p:guide pos="395"/>
        <p:guide pos="3259"/>
        <p:guide pos="15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100" d="100"/>
          <a:sy n="100" d="100"/>
        </p:scale>
        <p:origin x="-648" y="-821"/>
      </p:cViewPr>
      <p:guideLst>
        <p:guide orient="horz" pos="1615"/>
        <p:guide pos="402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sldOrd">
      <pc:chgData name="Zonghua Gu" userId="9a7e1853e1951ef5" providerId="LiveId" clId="{CF1FAA12-072C-4ED5-BA76-0FFFAEFDB88A}" dt="2025-09-16T21:25:25.451" v="285" actId="6549"/>
      <pc:docMkLst>
        <pc:docMk/>
      </pc:docMkLst>
      <pc:sldChg chg="del">
        <pc:chgData name="Zonghua Gu" userId="9a7e1853e1951ef5" providerId="LiveId" clId="{CF1FAA12-072C-4ED5-BA76-0FFFAEFDB88A}" dt="2025-09-02T23:35:18.608" v="13" actId="47"/>
        <pc:sldMkLst>
          <pc:docMk/>
          <pc:sldMk cId="0" sldId="362"/>
        </pc:sldMkLst>
      </pc:sldChg>
      <pc:sldChg chg="del">
        <pc:chgData name="Zonghua Gu" userId="9a7e1853e1951ef5" providerId="LiveId" clId="{CF1FAA12-072C-4ED5-BA76-0FFFAEFDB88A}" dt="2025-09-02T23:35:23.532" v="18" actId="47"/>
        <pc:sldMkLst>
          <pc:docMk/>
          <pc:sldMk cId="0" sldId="410"/>
        </pc:sldMkLst>
      </pc:sldChg>
      <pc:sldChg chg="del">
        <pc:chgData name="Zonghua Gu" userId="9a7e1853e1951ef5" providerId="LiveId" clId="{CF1FAA12-072C-4ED5-BA76-0FFFAEFDB88A}" dt="2025-09-02T23:35:25.908" v="19" actId="47"/>
        <pc:sldMkLst>
          <pc:docMk/>
          <pc:sldMk cId="0" sldId="413"/>
        </pc:sldMkLst>
      </pc:sldChg>
      <pc:sldChg chg="del">
        <pc:chgData name="Zonghua Gu" userId="9a7e1853e1951ef5" providerId="LiveId" clId="{CF1FAA12-072C-4ED5-BA76-0FFFAEFDB88A}" dt="2025-09-02T23:35:27.492" v="20" actId="47"/>
        <pc:sldMkLst>
          <pc:docMk/>
          <pc:sldMk cId="0" sldId="415"/>
        </pc:sldMkLst>
      </pc:sldChg>
      <pc:sldChg chg="del">
        <pc:chgData name="Zonghua Gu" userId="9a7e1853e1951ef5" providerId="LiveId" clId="{CF1FAA12-072C-4ED5-BA76-0FFFAEFDB88A}" dt="2025-09-02T23:34:51.545" v="2" actId="47"/>
        <pc:sldMkLst>
          <pc:docMk/>
          <pc:sldMk cId="1881575936" sldId="455"/>
        </pc:sldMkLst>
      </pc:sldChg>
      <pc:sldChg chg="addSp delSp modSp mod">
        <pc:chgData name="Zonghua Gu" userId="9a7e1853e1951ef5" providerId="LiveId" clId="{CF1FAA12-072C-4ED5-BA76-0FFFAEFDB88A}" dt="2025-09-02T23:35:05.183" v="12" actId="6549"/>
        <pc:sldMkLst>
          <pc:docMk/>
          <pc:sldMk cId="2117905533" sldId="456"/>
        </pc:sldMkLst>
        <pc:spChg chg="mod">
          <ac:chgData name="Zonghua Gu" userId="9a7e1853e1951ef5" providerId="LiveId" clId="{CF1FAA12-072C-4ED5-BA76-0FFFAEFDB88A}" dt="2025-09-02T23:34:55.684" v="3" actId="6549"/>
          <ac:spMkLst>
            <pc:docMk/>
            <pc:sldMk cId="2117905533" sldId="456"/>
            <ac:spMk id="20" creationId="{00000000-0000-0000-0000-000000000000}"/>
          </ac:spMkLst>
        </pc:spChg>
        <pc:spChg chg="mod">
          <ac:chgData name="Zonghua Gu" userId="9a7e1853e1951ef5" providerId="LiveId" clId="{CF1FAA12-072C-4ED5-BA76-0FFFAEFDB88A}" dt="2025-09-02T23:34:56.835" v="4" actId="6549"/>
          <ac:spMkLst>
            <pc:docMk/>
            <pc:sldMk cId="2117905533" sldId="456"/>
            <ac:spMk id="21" creationId="{00000000-0000-0000-0000-000000000000}"/>
          </ac:spMkLst>
        </pc:spChg>
        <pc:spChg chg="mod">
          <ac:chgData name="Zonghua Gu" userId="9a7e1853e1951ef5" providerId="LiveId" clId="{CF1FAA12-072C-4ED5-BA76-0FFFAEFDB88A}" dt="2025-09-02T23:34:57.615" v="5" actId="6549"/>
          <ac:spMkLst>
            <pc:docMk/>
            <pc:sldMk cId="2117905533" sldId="456"/>
            <ac:spMk id="22" creationId="{00000000-0000-0000-0000-000000000000}"/>
          </ac:spMkLst>
        </pc:spChg>
        <pc:spChg chg="mod">
          <ac:chgData name="Zonghua Gu" userId="9a7e1853e1951ef5" providerId="LiveId" clId="{CF1FAA12-072C-4ED5-BA76-0FFFAEFDB88A}" dt="2025-09-02T23:34:58.393" v="6" actId="6549"/>
          <ac:spMkLst>
            <pc:docMk/>
            <pc:sldMk cId="2117905533" sldId="456"/>
            <ac:spMk id="23" creationId="{00000000-0000-0000-0000-000000000000}"/>
          </ac:spMkLst>
        </pc:spChg>
        <pc:spChg chg="mod">
          <ac:chgData name="Zonghua Gu" userId="9a7e1853e1951ef5" providerId="LiveId" clId="{CF1FAA12-072C-4ED5-BA76-0FFFAEFDB88A}" dt="2025-09-02T23:34:59.442" v="7" actId="6549"/>
          <ac:spMkLst>
            <pc:docMk/>
            <pc:sldMk cId="2117905533" sldId="456"/>
            <ac:spMk id="32" creationId="{00000000-0000-0000-0000-000000000000}"/>
          </ac:spMkLst>
        </pc:spChg>
        <pc:spChg chg="mod">
          <ac:chgData name="Zonghua Gu" userId="9a7e1853e1951ef5" providerId="LiveId" clId="{CF1FAA12-072C-4ED5-BA76-0FFFAEFDB88A}" dt="2025-09-02T23:35:00.129" v="8" actId="6549"/>
          <ac:spMkLst>
            <pc:docMk/>
            <pc:sldMk cId="2117905533" sldId="456"/>
            <ac:spMk id="33" creationId="{00000000-0000-0000-0000-000000000000}"/>
          </ac:spMkLst>
        </pc:spChg>
        <pc:spChg chg="mod">
          <ac:chgData name="Zonghua Gu" userId="9a7e1853e1951ef5" providerId="LiveId" clId="{CF1FAA12-072C-4ED5-BA76-0FFFAEFDB88A}" dt="2025-09-02T23:35:00.751" v="9" actId="6549"/>
          <ac:spMkLst>
            <pc:docMk/>
            <pc:sldMk cId="2117905533" sldId="456"/>
            <ac:spMk id="34" creationId="{00000000-0000-0000-0000-000000000000}"/>
          </ac:spMkLst>
        </pc:spChg>
        <pc:spChg chg="add del mod">
          <ac:chgData name="Zonghua Gu" userId="9a7e1853e1951ef5" providerId="LiveId" clId="{CF1FAA12-072C-4ED5-BA76-0FFFAEFDB88A}" dt="2025-09-02T23:35:05.183" v="12" actId="6549"/>
          <ac:spMkLst>
            <pc:docMk/>
            <pc:sldMk cId="2117905533" sldId="456"/>
            <ac:spMk id="35" creationId="{00000000-0000-0000-0000-000000000000}"/>
          </ac:spMkLst>
        </pc:spChg>
      </pc:sldChg>
      <pc:sldChg chg="del">
        <pc:chgData name="Zonghua Gu" userId="9a7e1853e1951ef5" providerId="LiveId" clId="{CF1FAA12-072C-4ED5-BA76-0FFFAEFDB88A}" dt="2025-09-02T23:35:21.126" v="15" actId="47"/>
        <pc:sldMkLst>
          <pc:docMk/>
          <pc:sldMk cId="2034128983" sldId="468"/>
        </pc:sldMkLst>
      </pc:sldChg>
      <pc:sldChg chg="del">
        <pc:chgData name="Zonghua Gu" userId="9a7e1853e1951ef5" providerId="LiveId" clId="{CF1FAA12-072C-4ED5-BA76-0FFFAEFDB88A}" dt="2025-09-02T23:35:19.662" v="14" actId="47"/>
        <pc:sldMkLst>
          <pc:docMk/>
          <pc:sldMk cId="3709983527" sldId="491"/>
        </pc:sldMkLst>
      </pc:sldChg>
      <pc:sldChg chg="del">
        <pc:chgData name="Zonghua Gu" userId="9a7e1853e1951ef5" providerId="LiveId" clId="{CF1FAA12-072C-4ED5-BA76-0FFFAEFDB88A}" dt="2025-09-02T23:32:55.203" v="1" actId="47"/>
        <pc:sldMkLst>
          <pc:docMk/>
          <pc:sldMk cId="2185825212" sldId="501"/>
        </pc:sldMkLst>
      </pc:sldChg>
      <pc:sldChg chg="del">
        <pc:chgData name="Zonghua Gu" userId="9a7e1853e1951ef5" providerId="LiveId" clId="{CF1FAA12-072C-4ED5-BA76-0FFFAEFDB88A}" dt="2025-09-02T23:35:21.866" v="16" actId="47"/>
        <pc:sldMkLst>
          <pc:docMk/>
          <pc:sldMk cId="653396163" sldId="510"/>
        </pc:sldMkLst>
      </pc:sldChg>
      <pc:sldChg chg="del">
        <pc:chgData name="Zonghua Gu" userId="9a7e1853e1951ef5" providerId="LiveId" clId="{CF1FAA12-072C-4ED5-BA76-0FFFAEFDB88A}" dt="2025-09-02T23:35:22.646" v="17" actId="47"/>
        <pc:sldMkLst>
          <pc:docMk/>
          <pc:sldMk cId="901880138" sldId="511"/>
        </pc:sldMkLst>
      </pc:sldChg>
      <pc:sldChg chg="delSp mod">
        <pc:chgData name="Zonghua Gu" userId="9a7e1853e1951ef5" providerId="LiveId" clId="{CF1FAA12-072C-4ED5-BA76-0FFFAEFDB88A}" dt="2025-09-02T23:32:48.611" v="0" actId="478"/>
        <pc:sldMkLst>
          <pc:docMk/>
          <pc:sldMk cId="3900842051" sldId="514"/>
        </pc:sldMkLst>
      </pc:sldChg>
      <pc:sldChg chg="del">
        <pc:chgData name="Zonghua Gu" userId="9a7e1853e1951ef5" providerId="LiveId" clId="{CF1FAA12-072C-4ED5-BA76-0FFFAEFDB88A}" dt="2025-09-02T23:35:28.455" v="21" actId="47"/>
        <pc:sldMkLst>
          <pc:docMk/>
          <pc:sldMk cId="1000403045" sldId="516"/>
        </pc:sldMkLst>
      </pc:sldChg>
      <pc:sldChg chg="del">
        <pc:chgData name="Zonghua Gu" userId="9a7e1853e1951ef5" providerId="LiveId" clId="{CF1FAA12-072C-4ED5-BA76-0FFFAEFDB88A}" dt="2025-09-02T23:35:30.824" v="22" actId="47"/>
        <pc:sldMkLst>
          <pc:docMk/>
          <pc:sldMk cId="2526964452" sldId="527"/>
        </pc:sldMkLst>
      </pc:sldChg>
      <pc:sldChg chg="del">
        <pc:chgData name="Zonghua Gu" userId="9a7e1853e1951ef5" providerId="LiveId" clId="{CF1FAA12-072C-4ED5-BA76-0FFFAEFDB88A}" dt="2025-09-02T23:35:32.125" v="23" actId="47"/>
        <pc:sldMkLst>
          <pc:docMk/>
          <pc:sldMk cId="2183926269" sldId="529"/>
        </pc:sldMkLst>
      </pc:sldChg>
      <pc:sldChg chg="delSp modSp add del mod">
        <pc:chgData name="Zonghua Gu" userId="9a7e1853e1951ef5" providerId="LiveId" clId="{CF1FAA12-072C-4ED5-BA76-0FFFAEFDB88A}" dt="2025-09-16T21:24:32.457" v="185" actId="47"/>
        <pc:sldMkLst>
          <pc:docMk/>
          <pc:sldMk cId="2509807301" sldId="789"/>
        </pc:sldMkLst>
        <pc:spChg chg="del">
          <ac:chgData name="Zonghua Gu" userId="9a7e1853e1951ef5" providerId="LiveId" clId="{CF1FAA12-072C-4ED5-BA76-0FFFAEFDB88A}" dt="2025-09-16T21:22:56.041" v="34" actId="21"/>
          <ac:spMkLst>
            <pc:docMk/>
            <pc:sldMk cId="2509807301" sldId="789"/>
            <ac:spMk id="4" creationId="{84219577-8719-686F-DFFA-338A893638B9}"/>
          </ac:spMkLst>
        </pc:spChg>
        <pc:spChg chg="mod">
          <ac:chgData name="Zonghua Gu" userId="9a7e1853e1951ef5" providerId="LiveId" clId="{CF1FAA12-072C-4ED5-BA76-0FFFAEFDB88A}" dt="2025-09-16T21:22:27.713" v="27" actId="21"/>
          <ac:spMkLst>
            <pc:docMk/>
            <pc:sldMk cId="2509807301" sldId="789"/>
            <ac:spMk id="5" creationId="{00000000-0000-0000-0000-000000000000}"/>
          </ac:spMkLst>
        </pc:spChg>
        <pc:spChg chg="del">
          <ac:chgData name="Zonghua Gu" userId="9a7e1853e1951ef5" providerId="LiveId" clId="{CF1FAA12-072C-4ED5-BA76-0FFFAEFDB88A}" dt="2025-09-16T21:22:56.041" v="34" actId="21"/>
          <ac:spMkLst>
            <pc:docMk/>
            <pc:sldMk cId="2509807301" sldId="789"/>
            <ac:spMk id="6" creationId="{F74BEFD5-F3F2-55DF-86A3-7A2A027E866C}"/>
          </ac:spMkLst>
        </pc:spChg>
        <pc:spChg chg="del">
          <ac:chgData name="Zonghua Gu" userId="9a7e1853e1951ef5" providerId="LiveId" clId="{CF1FAA12-072C-4ED5-BA76-0FFFAEFDB88A}" dt="2025-09-16T21:22:36.079" v="28" actId="478"/>
          <ac:spMkLst>
            <pc:docMk/>
            <pc:sldMk cId="2509807301" sldId="789"/>
            <ac:spMk id="10" creationId="{5B387B92-0CFB-D692-D286-9D06BDCEEAD8}"/>
          </ac:spMkLst>
        </pc:spChg>
        <pc:spChg chg="del">
          <ac:chgData name="Zonghua Gu" userId="9a7e1853e1951ef5" providerId="LiveId" clId="{CF1FAA12-072C-4ED5-BA76-0FFFAEFDB88A}" dt="2025-09-16T21:22:56.041" v="34" actId="21"/>
          <ac:spMkLst>
            <pc:docMk/>
            <pc:sldMk cId="2509807301" sldId="789"/>
            <ac:spMk id="74" creationId="{3578B91E-30FC-A62B-2673-C81BDC0606B6}"/>
          </ac:spMkLst>
        </pc:spChg>
        <pc:spChg chg="del">
          <ac:chgData name="Zonghua Gu" userId="9a7e1853e1951ef5" providerId="LiveId" clId="{CF1FAA12-072C-4ED5-BA76-0FFFAEFDB88A}" dt="2025-09-16T21:22:56.041" v="34" actId="21"/>
          <ac:spMkLst>
            <pc:docMk/>
            <pc:sldMk cId="2509807301" sldId="789"/>
            <ac:spMk id="75" creationId="{9967EF83-77E4-C90E-00B0-D312F5FD2D4B}"/>
          </ac:spMkLst>
        </pc:spChg>
        <pc:spChg chg="del">
          <ac:chgData name="Zonghua Gu" userId="9a7e1853e1951ef5" providerId="LiveId" clId="{CF1FAA12-072C-4ED5-BA76-0FFFAEFDB88A}" dt="2025-09-16T21:22:56.041" v="34" actId="21"/>
          <ac:spMkLst>
            <pc:docMk/>
            <pc:sldMk cId="2509807301" sldId="789"/>
            <ac:spMk id="76" creationId="{3F31CAC4-B32B-DB65-767A-7C5D3F147368}"/>
          </ac:spMkLst>
        </pc:spChg>
        <pc:spChg chg="del">
          <ac:chgData name="Zonghua Gu" userId="9a7e1853e1951ef5" providerId="LiveId" clId="{CF1FAA12-072C-4ED5-BA76-0FFFAEFDB88A}" dt="2025-09-16T21:22:56.041" v="34" actId="21"/>
          <ac:spMkLst>
            <pc:docMk/>
            <pc:sldMk cId="2509807301" sldId="789"/>
            <ac:spMk id="77" creationId="{A4C26899-454A-8188-B9F8-DA60518E66DB}"/>
          </ac:spMkLst>
        </pc:spChg>
        <pc:spChg chg="del">
          <ac:chgData name="Zonghua Gu" userId="9a7e1853e1951ef5" providerId="LiveId" clId="{CF1FAA12-072C-4ED5-BA76-0FFFAEFDB88A}" dt="2025-09-16T21:22:56.041" v="34" actId="21"/>
          <ac:spMkLst>
            <pc:docMk/>
            <pc:sldMk cId="2509807301" sldId="789"/>
            <ac:spMk id="78" creationId="{45FD29B5-18B1-97E9-4BCF-55B64B8FF48A}"/>
          </ac:spMkLst>
        </pc:spChg>
        <pc:spChg chg="del">
          <ac:chgData name="Zonghua Gu" userId="9a7e1853e1951ef5" providerId="LiveId" clId="{CF1FAA12-072C-4ED5-BA76-0FFFAEFDB88A}" dt="2025-09-16T21:22:56.041" v="34" actId="21"/>
          <ac:spMkLst>
            <pc:docMk/>
            <pc:sldMk cId="2509807301" sldId="789"/>
            <ac:spMk id="79" creationId="{F8D187EC-EEE0-DA74-905B-E7BA82844A66}"/>
          </ac:spMkLst>
        </pc:spChg>
        <pc:spChg chg="del">
          <ac:chgData name="Zonghua Gu" userId="9a7e1853e1951ef5" providerId="LiveId" clId="{CF1FAA12-072C-4ED5-BA76-0FFFAEFDB88A}" dt="2025-09-16T21:22:56.041" v="34" actId="21"/>
          <ac:spMkLst>
            <pc:docMk/>
            <pc:sldMk cId="2509807301" sldId="789"/>
            <ac:spMk id="85" creationId="{299E865B-37A2-9D22-FBE5-1D3DDF631327}"/>
          </ac:spMkLst>
        </pc:spChg>
        <pc:spChg chg="del">
          <ac:chgData name="Zonghua Gu" userId="9a7e1853e1951ef5" providerId="LiveId" clId="{CF1FAA12-072C-4ED5-BA76-0FFFAEFDB88A}" dt="2025-09-16T21:22:56.041" v="34" actId="21"/>
          <ac:spMkLst>
            <pc:docMk/>
            <pc:sldMk cId="2509807301" sldId="789"/>
            <ac:spMk id="86" creationId="{4C5F000E-B58A-BFA0-CB4D-9CA9FD5892C5}"/>
          </ac:spMkLst>
        </pc:spChg>
        <pc:picChg chg="del">
          <ac:chgData name="Zonghua Gu" userId="9a7e1853e1951ef5" providerId="LiveId" clId="{CF1FAA12-072C-4ED5-BA76-0FFFAEFDB88A}" dt="2025-09-16T21:22:36.079" v="28" actId="478"/>
          <ac:picMkLst>
            <pc:docMk/>
            <pc:sldMk cId="2509807301" sldId="789"/>
            <ac:picMk id="2" creationId="{3A7D00E1-69FC-084C-0CCC-8D9DF21E8A21}"/>
          </ac:picMkLst>
        </pc:picChg>
      </pc:sldChg>
      <pc:sldChg chg="new del">
        <pc:chgData name="Zonghua Gu" userId="9a7e1853e1951ef5" providerId="LiveId" clId="{CF1FAA12-072C-4ED5-BA76-0FFFAEFDB88A}" dt="2025-09-16T21:22:47.454" v="31" actId="47"/>
        <pc:sldMkLst>
          <pc:docMk/>
          <pc:sldMk cId="3089809833" sldId="790"/>
        </pc:sldMkLst>
      </pc:sldChg>
      <pc:sldChg chg="addSp delSp modSp new mod ord">
        <pc:chgData name="Zonghua Gu" userId="9a7e1853e1951ef5" providerId="LiveId" clId="{CF1FAA12-072C-4ED5-BA76-0FFFAEFDB88A}" dt="2025-09-16T21:25:25.451" v="285" actId="6549"/>
        <pc:sldMkLst>
          <pc:docMk/>
          <pc:sldMk cId="4151725621" sldId="791"/>
        </pc:sldMkLst>
        <pc:spChg chg="mod">
          <ac:chgData name="Zonghua Gu" userId="9a7e1853e1951ef5" providerId="LiveId" clId="{CF1FAA12-072C-4ED5-BA76-0FFFAEFDB88A}" dt="2025-09-16T21:23:29.354" v="121" actId="20577"/>
          <ac:spMkLst>
            <pc:docMk/>
            <pc:sldMk cId="4151725621" sldId="791"/>
            <ac:spMk id="2" creationId="{3136D459-BC23-EEB0-7A1F-470FE15E9AA9}"/>
          </ac:spMkLst>
        </pc:spChg>
        <pc:spChg chg="mod">
          <ac:chgData name="Zonghua Gu" userId="9a7e1853e1951ef5" providerId="LiveId" clId="{CF1FAA12-072C-4ED5-BA76-0FFFAEFDB88A}" dt="2025-09-16T21:25:03.043" v="274" actId="21"/>
          <ac:spMkLst>
            <pc:docMk/>
            <pc:sldMk cId="4151725621" sldId="791"/>
            <ac:spMk id="4" creationId="{AF904B92-2920-2A3B-392E-28058E32AB8F}"/>
          </ac:spMkLst>
        </pc:spChg>
        <pc:spChg chg="add del mod">
          <ac:chgData name="Zonghua Gu" userId="9a7e1853e1951ef5" providerId="LiveId" clId="{CF1FAA12-072C-4ED5-BA76-0FFFAEFDB88A}" dt="2025-09-16T21:23:55.604" v="144" actId="478"/>
          <ac:spMkLst>
            <pc:docMk/>
            <pc:sldMk cId="4151725621" sldId="791"/>
            <ac:spMk id="5" creationId="{84219577-8719-686F-DFFA-338A893638B9}"/>
          </ac:spMkLst>
        </pc:spChg>
        <pc:spChg chg="mod">
          <ac:chgData name="Zonghua Gu" userId="9a7e1853e1951ef5" providerId="LiveId" clId="{CF1FAA12-072C-4ED5-BA76-0FFFAEFDB88A}" dt="2025-09-16T21:24:18.670" v="178" actId="113"/>
          <ac:spMkLst>
            <pc:docMk/>
            <pc:sldMk cId="4151725621" sldId="791"/>
            <ac:spMk id="6" creationId="{F74BEFD5-F3F2-55DF-86A3-7A2A027E866C}"/>
          </ac:spMkLst>
        </pc:spChg>
        <pc:spChg chg="add mod">
          <ac:chgData name="Zonghua Gu" userId="9a7e1853e1951ef5" providerId="LiveId" clId="{CF1FAA12-072C-4ED5-BA76-0FFFAEFDB88A}" dt="2025-09-16T21:24:18.670" v="178" actId="113"/>
          <ac:spMkLst>
            <pc:docMk/>
            <pc:sldMk cId="4151725621" sldId="791"/>
            <ac:spMk id="7" creationId="{9523F82C-4F53-15BA-2A69-F4D2FD7107AE}"/>
          </ac:spMkLst>
        </pc:spChg>
        <pc:spChg chg="add del mod">
          <ac:chgData name="Zonghua Gu" userId="9a7e1853e1951ef5" providerId="LiveId" clId="{CF1FAA12-072C-4ED5-BA76-0FFFAEFDB88A}" dt="2025-09-16T21:25:13.127" v="277" actId="6549"/>
          <ac:spMkLst>
            <pc:docMk/>
            <pc:sldMk cId="4151725621" sldId="791"/>
            <ac:spMk id="61" creationId="{1EC30D7E-3847-B7C7-86A1-6119DECB277B}"/>
          </ac:spMkLst>
        </pc:spChg>
        <pc:spChg chg="mod">
          <ac:chgData name="Zonghua Gu" userId="9a7e1853e1951ef5" providerId="LiveId" clId="{CF1FAA12-072C-4ED5-BA76-0FFFAEFDB88A}" dt="2025-09-16T21:25:14.454" v="278" actId="6549"/>
          <ac:spMkLst>
            <pc:docMk/>
            <pc:sldMk cId="4151725621" sldId="791"/>
            <ac:spMk id="62" creationId="{676343CC-C30A-D8BA-D307-AEFCC01DB32E}"/>
          </ac:spMkLst>
        </pc:spChg>
        <pc:spChg chg="mod">
          <ac:chgData name="Zonghua Gu" userId="9a7e1853e1951ef5" providerId="LiveId" clId="{CF1FAA12-072C-4ED5-BA76-0FFFAEFDB88A}" dt="2025-09-16T21:25:15.463" v="279" actId="6549"/>
          <ac:spMkLst>
            <pc:docMk/>
            <pc:sldMk cId="4151725621" sldId="791"/>
            <ac:spMk id="63" creationId="{6ED515D8-F7B3-5266-5113-655B955B154B}"/>
          </ac:spMkLst>
        </pc:spChg>
        <pc:spChg chg="mod">
          <ac:chgData name="Zonghua Gu" userId="9a7e1853e1951ef5" providerId="LiveId" clId="{CF1FAA12-072C-4ED5-BA76-0FFFAEFDB88A}" dt="2025-09-16T21:25:16.690" v="280" actId="6549"/>
          <ac:spMkLst>
            <pc:docMk/>
            <pc:sldMk cId="4151725621" sldId="791"/>
            <ac:spMk id="64" creationId="{EE0398CA-B203-C699-210B-151A19CDCD1A}"/>
          </ac:spMkLst>
        </pc:spChg>
        <pc:spChg chg="add mod">
          <ac:chgData name="Zonghua Gu" userId="9a7e1853e1951ef5" providerId="LiveId" clId="{CF1FAA12-072C-4ED5-BA76-0FFFAEFDB88A}" dt="2025-09-16T21:24:06.329" v="175" actId="1037"/>
          <ac:spMkLst>
            <pc:docMk/>
            <pc:sldMk cId="4151725621" sldId="791"/>
            <ac:spMk id="73" creationId="{E7E9A884-346A-2A97-4A52-A5C1BD3F4D0A}"/>
          </ac:spMkLst>
        </pc:spChg>
        <pc:spChg chg="mod">
          <ac:chgData name="Zonghua Gu" userId="9a7e1853e1951ef5" providerId="LiveId" clId="{CF1FAA12-072C-4ED5-BA76-0FFFAEFDB88A}" dt="2025-09-16T21:24:00.270" v="145" actId="1076"/>
          <ac:spMkLst>
            <pc:docMk/>
            <pc:sldMk cId="4151725621" sldId="791"/>
            <ac:spMk id="74" creationId="{3578B91E-30FC-A62B-2673-C81BDC0606B6}"/>
          </ac:spMkLst>
        </pc:spChg>
        <pc:spChg chg="add mod">
          <ac:chgData name="Zonghua Gu" userId="9a7e1853e1951ef5" providerId="LiveId" clId="{CF1FAA12-072C-4ED5-BA76-0FFFAEFDB88A}" dt="2025-09-16T21:24:00.270" v="145" actId="1076"/>
          <ac:spMkLst>
            <pc:docMk/>
            <pc:sldMk cId="4151725621" sldId="791"/>
            <ac:spMk id="76" creationId="{3F31CAC4-B32B-DB65-767A-7C5D3F147368}"/>
          </ac:spMkLst>
        </pc:spChg>
        <pc:spChg chg="add mod">
          <ac:chgData name="Zonghua Gu" userId="9a7e1853e1951ef5" providerId="LiveId" clId="{CF1FAA12-072C-4ED5-BA76-0FFFAEFDB88A}" dt="2025-09-16T21:24:00.270" v="145" actId="1076"/>
          <ac:spMkLst>
            <pc:docMk/>
            <pc:sldMk cId="4151725621" sldId="791"/>
            <ac:spMk id="77" creationId="{A4C26899-454A-8188-B9F8-DA60518E66DB}"/>
          </ac:spMkLst>
        </pc:spChg>
        <pc:spChg chg="add mod">
          <ac:chgData name="Zonghua Gu" userId="9a7e1853e1951ef5" providerId="LiveId" clId="{CF1FAA12-072C-4ED5-BA76-0FFFAEFDB88A}" dt="2025-09-16T21:24:18.670" v="178" actId="113"/>
          <ac:spMkLst>
            <pc:docMk/>
            <pc:sldMk cId="4151725621" sldId="791"/>
            <ac:spMk id="78" creationId="{45FD29B5-18B1-97E9-4BCF-55B64B8FF48A}"/>
          </ac:spMkLst>
        </pc:spChg>
        <pc:spChg chg="mod">
          <ac:chgData name="Zonghua Gu" userId="9a7e1853e1951ef5" providerId="LiveId" clId="{CF1FAA12-072C-4ED5-BA76-0FFFAEFDB88A}" dt="2025-09-16T21:24:18.670" v="178" actId="113"/>
          <ac:spMkLst>
            <pc:docMk/>
            <pc:sldMk cId="4151725621" sldId="791"/>
            <ac:spMk id="79" creationId="{F8D187EC-EEE0-DA74-905B-E7BA82844A66}"/>
          </ac:spMkLst>
        </pc:spChg>
        <pc:spChg chg="mod">
          <ac:chgData name="Zonghua Gu" userId="9a7e1853e1951ef5" providerId="LiveId" clId="{CF1FAA12-072C-4ED5-BA76-0FFFAEFDB88A}" dt="2025-09-16T21:25:18.623" v="281" actId="6549"/>
          <ac:spMkLst>
            <pc:docMk/>
            <pc:sldMk cId="4151725621" sldId="791"/>
            <ac:spMk id="81" creationId="{799C69D5-B76D-165C-D13D-17D3EE2DCA09}"/>
          </ac:spMkLst>
        </pc:spChg>
        <pc:spChg chg="mod">
          <ac:chgData name="Zonghua Gu" userId="9a7e1853e1951ef5" providerId="LiveId" clId="{CF1FAA12-072C-4ED5-BA76-0FFFAEFDB88A}" dt="2025-09-16T21:25:19.863" v="282" actId="6549"/>
          <ac:spMkLst>
            <pc:docMk/>
            <pc:sldMk cId="4151725621" sldId="791"/>
            <ac:spMk id="82" creationId="{5B16A7D2-50DB-0052-703E-BAAC7E71C336}"/>
          </ac:spMkLst>
        </pc:spChg>
        <pc:spChg chg="mod">
          <ac:chgData name="Zonghua Gu" userId="9a7e1853e1951ef5" providerId="LiveId" clId="{CF1FAA12-072C-4ED5-BA76-0FFFAEFDB88A}" dt="2025-09-16T21:25:23.548" v="284" actId="20577"/>
          <ac:spMkLst>
            <pc:docMk/>
            <pc:sldMk cId="4151725621" sldId="791"/>
            <ac:spMk id="83" creationId="{25DA7325-5F1D-F60C-D914-88D48845ED86}"/>
          </ac:spMkLst>
        </pc:spChg>
        <pc:spChg chg="mod">
          <ac:chgData name="Zonghua Gu" userId="9a7e1853e1951ef5" providerId="LiveId" clId="{CF1FAA12-072C-4ED5-BA76-0FFFAEFDB88A}" dt="2025-09-16T21:25:25.451" v="285" actId="6549"/>
          <ac:spMkLst>
            <pc:docMk/>
            <pc:sldMk cId="4151725621" sldId="791"/>
            <ac:spMk id="84" creationId="{2F3232C9-381B-43A6-09CA-035538E81830}"/>
          </ac:spMkLst>
        </pc:spChg>
        <pc:spChg chg="mod">
          <ac:chgData name="Zonghua Gu" userId="9a7e1853e1951ef5" providerId="LiveId" clId="{CF1FAA12-072C-4ED5-BA76-0FFFAEFDB88A}" dt="2025-09-16T21:24:06.329" v="175" actId="1037"/>
          <ac:spMkLst>
            <pc:docMk/>
            <pc:sldMk cId="4151725621" sldId="791"/>
            <ac:spMk id="85" creationId="{299E865B-37A2-9D22-FBE5-1D3DDF631327}"/>
          </ac:spMkLst>
        </pc:spChg>
        <pc:spChg chg="mod">
          <ac:chgData name="Zonghua Gu" userId="9a7e1853e1951ef5" providerId="LiveId" clId="{CF1FAA12-072C-4ED5-BA76-0FFFAEFDB88A}" dt="2025-09-16T21:24:00.270" v="145" actId="1076"/>
          <ac:spMkLst>
            <pc:docMk/>
            <pc:sldMk cId="4151725621" sldId="791"/>
            <ac:spMk id="86" creationId="{4C5F000E-B58A-BFA0-CB4D-9CA9FD5892C5}"/>
          </ac:spMkLst>
        </pc:spChg>
        <pc:spChg chg="mod">
          <ac:chgData name="Zonghua Gu" userId="9a7e1853e1951ef5" providerId="LiveId" clId="{CF1FAA12-072C-4ED5-BA76-0FFFAEFDB88A}" dt="2025-09-16T21:24:00.270" v="145" actId="1076"/>
          <ac:spMkLst>
            <pc:docMk/>
            <pc:sldMk cId="4151725621" sldId="791"/>
            <ac:spMk id="87" creationId="{FFB2C512-E807-259B-5881-597C981D8873}"/>
          </ac:spMkLst>
        </pc:spChg>
        <pc:spChg chg="mod">
          <ac:chgData name="Zonghua Gu" userId="9a7e1853e1951ef5" providerId="LiveId" clId="{CF1FAA12-072C-4ED5-BA76-0FFFAEFDB88A}" dt="2025-09-16T21:24:00.270" v="145" actId="1076"/>
          <ac:spMkLst>
            <pc:docMk/>
            <pc:sldMk cId="4151725621" sldId="791"/>
            <ac:spMk id="88" creationId="{BC64404C-0DBE-D0B8-BF3B-5D1B141A33B1}"/>
          </ac:spMkLst>
        </pc:spChg>
        <pc:spChg chg="add mod">
          <ac:chgData name="Zonghua Gu" userId="9a7e1853e1951ef5" providerId="LiveId" clId="{CF1FAA12-072C-4ED5-BA76-0FFFAEFDB88A}" dt="2025-09-16T21:22:57.164" v="35"/>
          <ac:spMkLst>
            <pc:docMk/>
            <pc:sldMk cId="4151725621" sldId="791"/>
            <ac:spMk id="89" creationId="{1595853F-7ECE-B954-5BF7-0CB3D6AA063F}"/>
          </ac:spMkLst>
        </pc:spChg>
      </pc:sldChg>
      <pc:sldChg chg="modSp add mod">
        <pc:chgData name="Zonghua Gu" userId="9a7e1853e1951ef5" providerId="LiveId" clId="{CF1FAA12-072C-4ED5-BA76-0FFFAEFDB88A}" dt="2025-09-16T21:24:29.183" v="184" actId="20577"/>
        <pc:sldMkLst>
          <pc:docMk/>
          <pc:sldMk cId="3296631560" sldId="792"/>
        </pc:sldMkLst>
        <pc:spChg chg="mod">
          <ac:chgData name="Zonghua Gu" userId="9a7e1853e1951ef5" providerId="LiveId" clId="{CF1FAA12-072C-4ED5-BA76-0FFFAEFDB88A}" dt="2025-09-16T21:24:29.183" v="184" actId="20577"/>
          <ac:spMkLst>
            <pc:docMk/>
            <pc:sldMk cId="3296631560" sldId="792"/>
            <ac:spMk id="2" creationId="{EFABB039-84A5-9620-31AF-EFCA0408979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2269102" y="229451"/>
            <a:ext cx="5179142" cy="251035"/>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1388626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77580" y="3487216"/>
            <a:ext cx="7043891" cy="3306607"/>
          </a:xfrm>
          <a:prstGeom prst="rect">
            <a:avLst/>
          </a:prstGeom>
          <a:noFill/>
          <a:ln w="9525">
            <a:noFill/>
            <a:miter lim="800000"/>
            <a:headEnd/>
            <a:tailEnd/>
          </a:ln>
          <a:effectLst/>
        </p:spPr>
        <p:txBody>
          <a:bodyPr vert="horz" wrap="square" lIns="98798" tIns="49399" rIns="98798" bIns="4939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2" name="Rectangle 4"/>
          <p:cNvSpPr>
            <a:spLocks noChangeArrowheads="1"/>
          </p:cNvSpPr>
          <p:nvPr/>
        </p:nvSpPr>
        <p:spPr bwMode="gray">
          <a:xfrm>
            <a:off x="7351457" y="144260"/>
            <a:ext cx="1740003" cy="346450"/>
          </a:xfrm>
          <a:prstGeom prst="rect">
            <a:avLst/>
          </a:prstGeom>
          <a:solidFill>
            <a:schemeClr val="tx1"/>
          </a:solidFill>
          <a:ln w="12700">
            <a:solidFill>
              <a:schemeClr val="tx1"/>
            </a:solidFill>
            <a:miter lim="800000"/>
            <a:headEnd/>
            <a:tailEnd/>
          </a:ln>
          <a:effectLst/>
        </p:spPr>
        <p:txBody>
          <a:bodyPr wrap="none" lIns="100444" tIns="49399" rIns="100444" bIns="49399" anchor="ctr"/>
          <a:lstStyle/>
          <a:p>
            <a:pPr algn="ctr" defTabSz="1036638">
              <a:defRPr/>
            </a:pPr>
            <a:r>
              <a:rPr lang="en-US" sz="1900">
                <a:solidFill>
                  <a:schemeClr val="bg1"/>
                </a:solidFill>
                <a:latin typeface="Arial" pitchFamily="34" charset="0"/>
              </a:rPr>
              <a:t>Notes</a:t>
            </a:r>
          </a:p>
        </p:txBody>
      </p:sp>
      <p:sp>
        <p:nvSpPr>
          <p:cNvPr id="2053" name="Line 5"/>
          <p:cNvSpPr>
            <a:spLocks noChangeShapeType="1"/>
          </p:cNvSpPr>
          <p:nvPr/>
        </p:nvSpPr>
        <p:spPr bwMode="auto">
          <a:xfrm>
            <a:off x="628036" y="571358"/>
            <a:ext cx="8472027" cy="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2054" name="Rectangle 6"/>
          <p:cNvSpPr>
            <a:spLocks noChangeArrowheads="1"/>
          </p:cNvSpPr>
          <p:nvPr/>
        </p:nvSpPr>
        <p:spPr bwMode="auto">
          <a:xfrm>
            <a:off x="619432" y="371440"/>
            <a:ext cx="5802876" cy="226484"/>
          </a:xfrm>
          <a:prstGeom prst="rect">
            <a:avLst/>
          </a:prstGeom>
          <a:noFill/>
          <a:ln w="9525">
            <a:noFill/>
            <a:miter lim="800000"/>
            <a:headEnd/>
            <a:tailEnd/>
          </a:ln>
          <a:effectLst/>
        </p:spPr>
        <p:txBody>
          <a:bodyPr lIns="69158" tIns="26346" rIns="69158" bIns="26346">
            <a:spAutoFit/>
          </a:bodyPr>
          <a:lstStyle/>
          <a:p>
            <a:pPr defTabSz="1036638">
              <a:lnSpc>
                <a:spcPct val="90000"/>
              </a:lnSpc>
              <a:tabLst>
                <a:tab pos="989013" algn="l"/>
              </a:tabLst>
              <a:defRPr/>
            </a:pPr>
            <a:r>
              <a:rPr lang="en-US" sz="1200">
                <a:latin typeface="Arial" pitchFamily="34" charset="0"/>
              </a:rPr>
              <a:t>The ARM Architecture</a:t>
            </a:r>
          </a:p>
        </p:txBody>
      </p:sp>
      <p:sp>
        <p:nvSpPr>
          <p:cNvPr id="2055" name="Rectangle 7"/>
          <p:cNvSpPr>
            <a:spLocks noChangeArrowheads="1"/>
          </p:cNvSpPr>
          <p:nvPr/>
        </p:nvSpPr>
        <p:spPr bwMode="auto">
          <a:xfrm>
            <a:off x="4553259" y="6947168"/>
            <a:ext cx="319203" cy="219406"/>
          </a:xfrm>
          <a:prstGeom prst="rect">
            <a:avLst/>
          </a:prstGeom>
          <a:noFill/>
          <a:ln w="9525">
            <a:noFill/>
            <a:miter lim="800000"/>
            <a:headEnd/>
            <a:tailEnd/>
          </a:ln>
          <a:effectLst/>
        </p:spPr>
        <p:txBody>
          <a:bodyPr wrap="none" lIns="69158" tIns="26346" rIns="69158" bIns="26346">
            <a:spAutoFit/>
          </a:bodyPr>
          <a:lstStyle/>
          <a:p>
            <a:pPr defTabSz="1036638">
              <a:lnSpc>
                <a:spcPct val="90000"/>
              </a:lnSpc>
              <a:defRPr/>
            </a:pPr>
            <a:fld id="{01D96813-752F-4230-8F78-89BE1AD35FEA}" type="slidenum">
              <a:rPr lang="en-US" sz="1200">
                <a:solidFill>
                  <a:srgbClr val="006D82"/>
                </a:solidFill>
                <a:latin typeface="Times New Roman" pitchFamily="18" charset="0"/>
              </a:rPr>
              <a:pPr defTabSz="1036638">
                <a:lnSpc>
                  <a:spcPct val="90000"/>
                </a:lnSpc>
                <a:defRPr/>
              </a:pPr>
              <a:t>‹#›</a:t>
            </a:fld>
            <a:endParaRPr lang="en-US" sz="1200">
              <a:solidFill>
                <a:srgbClr val="006D82"/>
              </a:solidFill>
              <a:latin typeface="Times New Roman" pitchFamily="18" charset="0"/>
            </a:endParaRPr>
          </a:p>
        </p:txBody>
      </p:sp>
      <p:sp>
        <p:nvSpPr>
          <p:cNvPr id="32775" name="Rectangle 8"/>
          <p:cNvSpPr>
            <a:spLocks noGrp="1" noRot="1" noChangeAspect="1" noChangeArrowheads="1" noTextEdit="1"/>
          </p:cNvSpPr>
          <p:nvPr>
            <p:ph type="sldImg" idx="2"/>
          </p:nvPr>
        </p:nvSpPr>
        <p:spPr bwMode="auto">
          <a:xfrm>
            <a:off x="3074988" y="673100"/>
            <a:ext cx="3427412" cy="2571750"/>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1201248719"/>
      </p:ext>
    </p:extLst>
  </p:cSld>
  <p:clrMap bg1="lt1" tx1="dk1" bg2="lt2" tx2="dk2" accent1="accent1" accent2="accent2" accent3="accent3" accent4="accent4" accent5="accent5" accent6="accent6" hlink="hlink" folHlink="folHlink"/>
  <p:notesStyle>
    <a:lvl1pPr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73075"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47738"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420813"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93888"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81075" rtl="0" eaLnBrk="0" fontAlgn="base" latinLnBrk="0" hangingPunct="0">
              <a:lnSpc>
                <a:spcPct val="100000"/>
              </a:lnSpc>
              <a:spcBef>
                <a:spcPct val="30000"/>
              </a:spcBef>
              <a:spcAft>
                <a:spcPct val="0"/>
              </a:spcAft>
              <a:buClrTx/>
              <a:buSzTx/>
              <a:buFontTx/>
              <a:buNone/>
              <a:tabLst/>
              <a:defRPr/>
            </a:pPr>
            <a:r>
              <a:rPr lang="en-US" dirty="0"/>
              <a:t>Recall: memory address is Byte address, not bit address)</a:t>
            </a:r>
          </a:p>
          <a:p>
            <a:endParaRPr lang="en-US" dirty="0"/>
          </a:p>
        </p:txBody>
      </p:sp>
    </p:spTree>
    <p:extLst>
      <p:ext uri="{BB962C8B-B14F-4D97-AF65-F5344CB8AC3E}">
        <p14:creationId xmlns:p14="http://schemas.microsoft.com/office/powerpoint/2010/main" val="2382219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counter (PC)-relative addressing mode:</a:t>
            </a:r>
          </a:p>
          <a:p>
            <a:pPr marL="457200" lvl="1" indent="0">
              <a:buNone/>
            </a:pPr>
            <a:r>
              <a:rPr lang="en-US" dirty="0"/>
              <a:t>LDR R0, [R15, #24] ;loads R0 with the word pointed at by PC+24</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868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1669022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2387791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2167959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1157764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4187810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481836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890109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dirty="0"/>
              <a:t>Halfword access and signed halfword/byte accesses were added to the architecture in v4T, this is the reason the offset field is not as flexible as the normal word/byte load/store - not a problem because these accesses are less common.</a:t>
            </a:r>
          </a:p>
          <a:p>
            <a:endParaRPr lang="en-US" dirty="0"/>
          </a:p>
          <a:p>
            <a:r>
              <a:rPr lang="en-US" dirty="0"/>
              <a:t>Link: diagram on next slide</a:t>
            </a:r>
          </a:p>
        </p:txBody>
      </p:sp>
    </p:spTree>
    <p:extLst>
      <p:ext uri="{BB962C8B-B14F-4D97-AF65-F5344CB8AC3E}">
        <p14:creationId xmlns:p14="http://schemas.microsoft.com/office/powerpoint/2010/main" val="3655393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718472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2705986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745744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Generate value by performing arithmetic on PC. Cannot refer to an address directly in an instruction.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7910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onotype Sorts" pitchFamily="2" charset="2"/>
              <a:buNone/>
            </a:pPr>
            <a:r>
              <a:rPr lang="en-US" dirty="0">
                <a:latin typeface="Courier" pitchFamily="49" charset="0"/>
              </a:rPr>
              <a:t>label1	ADR R4,c </a:t>
            </a:r>
            <a:r>
              <a:rPr lang="en-US" sz="1200" dirty="0">
                <a:latin typeface="Tahoma" panose="020B0604030504040204" pitchFamily="34" charset="0"/>
                <a:ea typeface="Tahoma" panose="020B0604030504040204" pitchFamily="34" charset="0"/>
                <a:cs typeface="Tahoma" panose="020B0604030504040204" pitchFamily="34" charset="0"/>
              </a:rPr>
              <a:t>; take memory address of variable c and put it 									    ; into register R4</a:t>
            </a:r>
          </a:p>
          <a:p>
            <a:pPr>
              <a:buFont typeface="Monotype Sorts" pitchFamily="2" charset="2"/>
              <a:buNone/>
            </a:pPr>
            <a:r>
              <a:rPr lang="en-US" dirty="0">
                <a:latin typeface="Courier" pitchFamily="49" charset="0"/>
              </a:rPr>
              <a:t>			LDR R0,[R4] </a:t>
            </a:r>
            <a:r>
              <a:rPr lang="en-US" dirty="0">
                <a:latin typeface="Tahoma" panose="020B0604030504040204" pitchFamily="34" charset="0"/>
                <a:ea typeface="Tahoma" panose="020B0604030504040204" pitchFamily="34" charset="0"/>
                <a:cs typeface="Tahoma" panose="020B0604030504040204" pitchFamily="34" charset="0"/>
              </a:rPr>
              <a:t> </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load content at memory address R4 into register 								   ; R0</a:t>
            </a:r>
            <a:endParaRPr lang="en-US" dirty="0">
              <a:latin typeface="Courier" pitchFamily="49" charset="0"/>
            </a:endParaRPr>
          </a:p>
          <a:p>
            <a:pPr>
              <a:buFont typeface="Monotype Sorts" pitchFamily="2" charset="2"/>
              <a:buNone/>
            </a:pPr>
            <a:r>
              <a:rPr lang="en-US" dirty="0">
                <a:latin typeface="Courier" pitchFamily="49" charset="0"/>
              </a:rPr>
              <a:t>			ADR R4,d        </a:t>
            </a:r>
          </a:p>
          <a:p>
            <a:pPr>
              <a:buFont typeface="Monotype Sorts" pitchFamily="2" charset="2"/>
              <a:buNone/>
            </a:pPr>
            <a:r>
              <a:rPr lang="en-US" dirty="0">
                <a:latin typeface="Courier" pitchFamily="49" charset="0"/>
              </a:rPr>
              <a:t>			LDR R1,[R4]</a:t>
            </a:r>
          </a:p>
          <a:p>
            <a:pPr>
              <a:buFont typeface="Monotype Sorts" pitchFamily="2" charset="2"/>
              <a:buNone/>
            </a:pPr>
            <a:r>
              <a:rPr lang="en-US" dirty="0">
                <a:latin typeface="Courier" pitchFamily="49" charset="0"/>
              </a:rPr>
              <a:t>			SUB R0,R0,R1 </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subtract R1 from R0, and store result in R0 								              ; (R0 -= R1) </a:t>
            </a:r>
            <a:endParaRPr lang="en-US" dirty="0">
              <a:latin typeface="Courier" pitchFamily="49"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9466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25644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x is a</a:t>
            </a:r>
            <a:r>
              <a:rPr lang="en-US" baseline="0" dirty="0"/>
              <a:t> 32-bit integer stored in the memory</a:t>
            </a:r>
          </a:p>
          <a:p>
            <a:endParaRPr lang="en-US" dirty="0"/>
          </a:p>
        </p:txBody>
      </p:sp>
    </p:spTree>
    <p:extLst>
      <p:ext uri="{BB962C8B-B14F-4D97-AF65-F5344CB8AC3E}">
        <p14:creationId xmlns:p14="http://schemas.microsoft.com/office/powerpoint/2010/main" val="3654810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loading 8- or 16-bit data into a 32-bit register, the operand itself is always right</a:t>
            </a:r>
          </a:p>
          <a:p>
            <a:r>
              <a:rPr lang="en-US" sz="1200" b="0" i="0" u="none" strike="noStrike" kern="1200" baseline="0" dirty="0">
                <a:solidFill>
                  <a:schemeClr val="tx1"/>
                </a:solidFill>
                <a:latin typeface="+mn-lt"/>
                <a:ea typeface="+mn-ea"/>
                <a:cs typeface="+mn-cs"/>
              </a:rPr>
              <a:t>justified within the register and its most significant bits filled according to whether the</a:t>
            </a:r>
          </a:p>
          <a:p>
            <a:r>
              <a:rPr lang="en-US" sz="1200" b="0" i="0" u="none" strike="noStrike" kern="1200" baseline="0" dirty="0">
                <a:solidFill>
                  <a:schemeClr val="tx1"/>
                </a:solidFill>
                <a:latin typeface="+mn-lt"/>
                <a:ea typeface="+mn-ea"/>
                <a:cs typeface="+mn-cs"/>
              </a:rPr>
              <a:t>value is signed or unsigned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191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These instructions never affect flags in </a:t>
            </a:r>
            <a:r>
              <a:rPr lang="en-US" dirty="0" err="1">
                <a:solidFill>
                  <a:srgbClr val="FF0000"/>
                </a:solidFill>
              </a:rPr>
              <a:t>xPSR</a:t>
            </a:r>
            <a:r>
              <a:rPr lang="en-US" dirty="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842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These instructions never affect flags in </a:t>
            </a:r>
            <a:r>
              <a:rPr lang="en-US" dirty="0" err="1">
                <a:solidFill>
                  <a:srgbClr val="FF0000"/>
                </a:solidFill>
              </a:rPr>
              <a:t>xPSR</a:t>
            </a:r>
            <a:r>
              <a:rPr lang="en-US" dirty="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191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Point out destination (reg) first for LDR, but destination (mem) last for STR.  Different to Motorola, but it keeps the instruction mnemonic format consistent. Always have register loaded/stored first, then address accessed second</a:t>
            </a:r>
          </a:p>
          <a:p>
            <a:r>
              <a:rPr lang="en-US"/>
              <a:t>Size specifier comes out on MAS (memory access size) signal.  Important that memory supports full range of accesses - especially important for writes where only the specified size should be written.</a:t>
            </a:r>
          </a:p>
          <a:p>
            <a:r>
              <a:rPr lang="en-US"/>
              <a:t>Special types of sign extended load - this is needed because ARM registers only hold 32-bit values.  Draw diagram.  No need for special store instructions though.</a:t>
            </a:r>
          </a:p>
          <a:p>
            <a:r>
              <a:rPr lang="en-US"/>
              <a:t>Instruction cycle timing:</a:t>
            </a:r>
          </a:p>
          <a:p>
            <a:r>
              <a:rPr lang="en-US"/>
              <a:t>	STR	LDR</a:t>
            </a:r>
          </a:p>
          <a:p>
            <a:r>
              <a:rPr lang="en-US"/>
              <a:t>7TDMI	2 cycles	3 cycles</a:t>
            </a:r>
          </a:p>
          <a:p>
            <a:r>
              <a:rPr lang="en-US"/>
              <a:t>9TDMI	1 cycle	1 cycle - interlock if used in next cycle</a:t>
            </a:r>
          </a:p>
          <a:p>
            <a:r>
              <a:rPr lang="en-US"/>
              <a:t>StrongARM1	1 cycle	1 cycle - interlock if used in next cycle</a:t>
            </a:r>
          </a:p>
          <a:p>
            <a:r>
              <a:rPr lang="en-US"/>
              <a:t>Xscale	1 cycle	1 cycle - interlock if used in next 2 cycles</a:t>
            </a:r>
          </a:p>
          <a:p>
            <a:endParaRPr lang="en-US"/>
          </a:p>
          <a:p>
            <a:r>
              <a:rPr lang="en-US"/>
              <a:t>Note size specifier comes after condition code.</a:t>
            </a:r>
          </a:p>
          <a:p>
            <a:r>
              <a:rPr lang="en-US"/>
              <a:t>Link: &lt;address&gt; explained on next slide.</a:t>
            </a:r>
          </a:p>
          <a:p>
            <a:r>
              <a:rPr lang="en-US"/>
              <a:t>Note that load/store instructions never set condition codes.</a:t>
            </a:r>
          </a:p>
        </p:txBody>
      </p:sp>
    </p:spTree>
    <p:extLst>
      <p:ext uri="{BB962C8B-B14F-4D97-AF65-F5344CB8AC3E}">
        <p14:creationId xmlns:p14="http://schemas.microsoft.com/office/powerpoint/2010/main" val="1270341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08649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endParaRPr lang="en-US"/>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889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39988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511140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569780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645925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266963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354542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5605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1588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16612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39683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8189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980053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0741045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9/16/2025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14185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D395-0418-48EA-ADE3-AAAD16A3CFD5}" type="datetime1">
              <a:rPr lang="en-US" smtClean="0"/>
              <a:t>9/16/2025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705588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9/16/2025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211018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BEF25F-60B3-4053-8D83-E71E6FB25864}" type="datetime1">
              <a:rPr lang="en-US" smtClean="0"/>
              <a:t>9/16/2025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37970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4E70D-EFA2-4454-95FD-ABF8F1D382BC}" type="datetime1">
              <a:rPr lang="en-US" smtClean="0"/>
              <a:t>9/16/2025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6840505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114D5-2EBE-404E-8D40-82A9D84FBD78}" type="datetime1">
              <a:rPr lang="en-US" smtClean="0"/>
              <a:t>9/16/2025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5359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9/16/2025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99520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9/16/2025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266014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9/16/2025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850860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05FA-5431-47D5-8C7A-2F184CF87F32}" type="datetime1">
              <a:rPr lang="en-US" smtClean="0"/>
              <a:t>9/16/2025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766310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83F17-0E17-4804-933A-355615832A5E}" type="datetime1">
              <a:rPr lang="en-US" smtClean="0"/>
              <a:t>9/16/2025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555509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26140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3514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9/16/2025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63918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A00D299-558C-468E-A8B3-0F5C3BFA45F9}" type="datetime1">
              <a:rPr lang="en-US" smtClean="0"/>
              <a:pPr/>
              <a:t>9/16/2025</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lvl1pPr>
              <a:defRPr sz="1800"/>
            </a:lvl1pPr>
          </a:lstStyle>
          <a:p>
            <a:fld id="{AEE14D4A-FE32-40AF-B06D-E9622816B101}"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5609144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3A8BFB9-75E0-4A72-9D54-3C687B559A4D}" type="datetime1">
              <a:rPr lang="en-US" smtClean="0"/>
              <a:pPr/>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14D4A-FE32-40AF-B06D-E9622816B101}"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89524376"/>
      </p:ext>
    </p:extLst>
  </p:cSld>
  <p:clrMapOvr>
    <a:masterClrMapping/>
  </p:clrMapOvr>
  <p:transition>
    <p:pull dir="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E470CD76-7AB7-4744-8178-DC5367B833CD}" type="datetime1">
              <a:rPr lang="en-US" smtClean="0"/>
              <a:pPr/>
              <a:t>9/16/2025</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EE14D4A-FE32-40AF-B06D-E9622816B101}"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390717236"/>
      </p:ext>
    </p:extLst>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5E3FC63-82A8-4ACC-B2CB-6D46E8B59216}" type="datetime1">
              <a:rPr lang="en-US" smtClean="0"/>
              <a:pPr/>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14D4A-FE32-40AF-B06D-E9622816B101}"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054427520"/>
      </p:ext>
    </p:extLst>
  </p:cSld>
  <p:clrMapOvr>
    <a:masterClrMapping/>
  </p:clrMapOvr>
  <p:transition>
    <p:pull dir="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3A9B8A6-94F4-4AF6-98DE-0FFC617E1C31}" type="datetime1">
              <a:rPr lang="en-US" smtClean="0"/>
              <a:pPr/>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E14D4A-FE32-40AF-B06D-E9622816B101}"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87681755"/>
      </p:ext>
    </p:extLst>
  </p:cSld>
  <p:clrMapOvr>
    <a:masterClrMapping/>
  </p:clrMapOvr>
  <p:transition>
    <p:pull dir="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73CF4FC-8D0E-4C14-A02E-A429C4519FEF}" type="datetime1">
              <a:rPr lang="en-US" smtClean="0"/>
              <a:pPr/>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E14D4A-FE32-40AF-B06D-E9622816B101}"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748829087"/>
      </p:ext>
    </p:extLst>
  </p:cSld>
  <p:clrMapOvr>
    <a:masterClrMapping/>
  </p:clrMapOvr>
  <p:transition>
    <p:pull dir="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DC487-A287-485A-B215-4EC98DD3E443}" type="datetime1">
              <a:rPr lang="en-US" smtClean="0"/>
              <a:pPr/>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E14D4A-FE32-40AF-B06D-E9622816B101}"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533957783"/>
      </p:ext>
    </p:extLst>
  </p:cSld>
  <p:clrMapOvr>
    <a:masterClrMapping/>
  </p:clrMapOvr>
  <p:transition>
    <p:pull dir="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049AC6-4AC4-4D5F-9A1B-0E1C0FF133F9}" type="datetime1">
              <a:rPr lang="en-US" smtClean="0"/>
              <a:pPr/>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14D4A-FE32-40AF-B06D-E9622816B101}"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10632042"/>
      </p:ext>
    </p:extLst>
  </p:cSld>
  <p:clrMapOvr>
    <a:masterClrMapping/>
  </p:clrMapOvr>
  <p:transition>
    <p:pull dir="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3AF4EF9-9AC8-4842-AFC3-C27337CCABE8}" type="datetime1">
              <a:rPr lang="en-US" smtClean="0"/>
              <a:pPr/>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14D4A-FE32-40AF-B06D-E9622816B101}"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990586814"/>
      </p:ext>
    </p:extLst>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22D175-8905-42BE-8088-EB39001CF9E2}" type="datetime1">
              <a:rPr lang="en-US" smtClean="0"/>
              <a:pPr/>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14D4A-FE32-40AF-B06D-E9622816B101}" type="slidenum">
              <a:rPr lang="en-US" smtClean="0"/>
              <a:pPr/>
              <a:t>‹#›</a:t>
            </a:fld>
            <a:endParaRPr lang="en-US"/>
          </a:p>
        </p:txBody>
      </p:sp>
    </p:spTree>
    <p:extLst>
      <p:ext uri="{BB962C8B-B14F-4D97-AF65-F5344CB8AC3E}">
        <p14:creationId xmlns:p14="http://schemas.microsoft.com/office/powerpoint/2010/main" val="3133147712"/>
      </p:ext>
    </p:extLst>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2AA8DD-1B66-47DA-8A31-5DCDA0DEF224}" type="datetime1">
              <a:rPr lang="en-US" smtClean="0"/>
              <a:pPr/>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14D4A-FE32-40AF-B06D-E9622816B101}"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3386479026"/>
      </p:ext>
    </p:extLst>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8382000" y="6356350"/>
            <a:ext cx="7620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pull dir="ru"/>
  </p:transition>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88626660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9/16/2025</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04422788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DF0DD18-6EB7-49F7-A70C-A012EDB48BDB}" type="datetime1">
              <a:rPr lang="en-US" smtClean="0"/>
              <a:pPr/>
              <a:t>9/16/2025</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800">
                <a:solidFill>
                  <a:schemeClr val="tx2"/>
                </a:solidFill>
              </a:defRPr>
            </a:lvl1pPr>
          </a:lstStyle>
          <a:p>
            <a:fld id="{AEE14D4A-FE32-40AF-B06D-E9622816B101}"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69015186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u"/>
  </p:transition>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0200" y="2914650"/>
            <a:ext cx="5829300" cy="857250"/>
          </a:xfrm>
        </p:spPr>
        <p:txBody>
          <a:bodyPr>
            <a:normAutofit fontScale="90000"/>
          </a:bodyPr>
          <a:lstStyle/>
          <a:p>
            <a:r>
              <a:rPr lang="en-US" dirty="0"/>
              <a:t>L3 (CHAPTER 6)</a:t>
            </a:r>
            <a:br>
              <a:rPr lang="en-US" dirty="0"/>
            </a:br>
            <a:br>
              <a:rPr lang="en-US" dirty="0"/>
            </a:br>
            <a:r>
              <a:rPr lang="en-US" dirty="0">
                <a:cs typeface="Times New Roman" pitchFamily="18" charset="0"/>
              </a:rPr>
              <a:t>Programming in Assembly</a:t>
            </a:r>
            <a:br>
              <a:rPr lang="en-US" dirty="0">
                <a:cs typeface="Times New Roman" pitchFamily="18" charset="0"/>
              </a:rPr>
            </a:br>
            <a:r>
              <a:rPr lang="en-US" dirty="0">
                <a:cs typeface="Times New Roman" pitchFamily="18" charset="0"/>
              </a:rPr>
              <a:t>Part 2: Data Manipulation</a:t>
            </a:r>
            <a:br>
              <a:rPr lang="en-US" dirty="0">
                <a:cs typeface="Times New Roman" pitchFamily="18" charset="0"/>
              </a:rPr>
            </a:br>
            <a:r>
              <a:rPr lang="en-US" dirty="0">
                <a:cs typeface="Times New Roman" pitchFamily="18" charset="0"/>
              </a:rPr>
              <a:t>Exercises</a:t>
            </a:r>
            <a:endParaRPr lang="en-US" dirty="0"/>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fld id="{3CC63E4C-4642-794D-A2FD-70F6B81535F5}" type="slidenum">
              <a:rPr lang="en-US" smtClean="0"/>
              <a:pPr/>
              <a:t>1</a:t>
            </a:fld>
            <a:endParaRPr lang="en-US" dirty="0"/>
          </a:p>
        </p:txBody>
      </p:sp>
    </p:spTree>
    <p:extLst>
      <p:ext uri="{BB962C8B-B14F-4D97-AF65-F5344CB8AC3E}">
        <p14:creationId xmlns:p14="http://schemas.microsoft.com/office/powerpoint/2010/main" val="3900842051"/>
      </p:ext>
    </p:extLst>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2" name="Rectangle 329"/>
          <p:cNvSpPr>
            <a:spLocks noGrp="1" noChangeArrowheads="1"/>
          </p:cNvSpPr>
          <p:nvPr>
            <p:ph type="title"/>
          </p:nvPr>
        </p:nvSpPr>
        <p:spPr>
          <a:xfrm>
            <a:off x="922986" y="729803"/>
            <a:ext cx="7083380" cy="1137097"/>
          </a:xfrm>
        </p:spPr>
        <p:txBody>
          <a:bodyPr>
            <a:normAutofit/>
          </a:bodyPr>
          <a:lstStyle/>
          <a:p>
            <a:r>
              <a:rPr lang="en-US" sz="3000" dirty="0"/>
              <a:t>Load (from memory) Instructions</a:t>
            </a:r>
          </a:p>
        </p:txBody>
      </p:sp>
      <p:graphicFrame>
        <p:nvGraphicFramePr>
          <p:cNvPr id="6" name="Group 336"/>
          <p:cNvGraphicFramePr>
            <a:graphicFrameLocks noGrp="1"/>
          </p:cNvGraphicFramePr>
          <p:nvPr/>
        </p:nvGraphicFramePr>
        <p:xfrm>
          <a:off x="1506856" y="2171699"/>
          <a:ext cx="6251972" cy="2471739"/>
        </p:xfrm>
        <a:graphic>
          <a:graphicData uri="http://schemas.openxmlformats.org/drawingml/2006/table">
            <a:tbl>
              <a:tblPr/>
              <a:tblGrid>
                <a:gridCol w="2184797">
                  <a:extLst>
                    <a:ext uri="{9D8B030D-6E8A-4147-A177-3AD203B41FA5}">
                      <a16:colId xmlns:a16="http://schemas.microsoft.com/office/drawing/2014/main" val="20000"/>
                    </a:ext>
                  </a:extLst>
                </a:gridCol>
                <a:gridCol w="1983581">
                  <a:extLst>
                    <a:ext uri="{9D8B030D-6E8A-4147-A177-3AD203B41FA5}">
                      <a16:colId xmlns:a16="http://schemas.microsoft.com/office/drawing/2014/main" val="20001"/>
                    </a:ext>
                  </a:extLst>
                </a:gridCol>
                <a:gridCol w="2083594">
                  <a:extLst>
                    <a:ext uri="{9D8B030D-6E8A-4147-A177-3AD203B41FA5}">
                      <a16:colId xmlns:a16="http://schemas.microsoft.com/office/drawing/2014/main" val="20002"/>
                    </a:ext>
                  </a:extLst>
                </a:gridCol>
              </a:tblGrid>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1" i="1" u="none" strike="noStrike" cap="none" normalizeH="0" baseline="0" dirty="0">
                          <a:ln>
                            <a:noFill/>
                          </a:ln>
                          <a:solidFill>
                            <a:srgbClr val="000000"/>
                          </a:solidFill>
                          <a:effectLst/>
                          <a:latin typeface="Arial" charset="0"/>
                          <a:cs typeface="Times New Roman" pitchFamily="18" charset="0"/>
                        </a:rPr>
                        <a:t>Load/Store Memory</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a:ln>
                            <a:noFill/>
                          </a:ln>
                          <a:solidFill>
                            <a:srgbClr val="000000"/>
                          </a:solidFill>
                          <a:effectLst/>
                          <a:latin typeface="Arial" charset="0"/>
                          <a:cs typeface="Times New Roman" pitchFamily="18" charset="0"/>
                        </a:rPr>
                        <a:t>Operation</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a:ln>
                            <a:noFill/>
                          </a:ln>
                          <a:solidFill>
                            <a:srgbClr val="000000"/>
                          </a:solidFill>
                          <a:effectLst/>
                          <a:latin typeface="Arial" charset="0"/>
                          <a:cs typeface="Times New Roman" pitchFamily="18" charset="0"/>
                        </a:rPr>
                        <a:t>Notes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32</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LDRB	</a:t>
                      </a:r>
                      <a:r>
                        <a:rPr kumimoji="0" lang="en-US" sz="1500" b="0" i="0" u="none" strike="noStrike" cap="none" normalizeH="0" baseline="0" dirty="0">
                          <a:ln>
                            <a:noFill/>
                          </a:ln>
                          <a:solidFill>
                            <a:srgbClr val="000000"/>
                          </a:solidFill>
                          <a:effectLst/>
                          <a:latin typeface="Tahoma" pitchFamily="34" charset="0"/>
                        </a:rPr>
                        <a:t>	</a:t>
                      </a: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Zero fills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LDRH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Zero fills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LDRSB	</a:t>
                      </a: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Sign extends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LDRSH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Sign extends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LDRD 	</a:t>
                      </a:r>
                      <a:r>
                        <a:rPr kumimoji="0" lang="en-US" sz="1500" b="0" i="0" u="none" strike="noStrike" cap="none" normalizeH="0" baseline="0" dirty="0">
                          <a:ln>
                            <a:noFill/>
                          </a:ln>
                          <a:solidFill>
                            <a:srgbClr val="000000"/>
                          </a:solidFill>
                          <a:effectLst/>
                          <a:latin typeface="Tahoma" pitchFamily="34" charset="0"/>
                        </a:rPr>
                        <a:t>	</a:t>
                      </a:r>
                      <a:r>
                        <a:rPr kumimoji="0" lang="en-US"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a:t>
                      </a:r>
                      <a:r>
                        <a:rPr kumimoji="0" lang="en-US" altLang="zh-CN"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a:t>
                      </a:r>
                      <a:r>
                        <a:rPr kumimoji="0" lang="en-US" altLang="zh-CN" sz="1100" b="0" i="0" u="none" strike="noStrike" cap="none" normalizeH="0" baseline="0" dirty="0">
                          <a:ln>
                            <a:noFill/>
                          </a:ln>
                          <a:solidFill>
                            <a:srgbClr val="000000"/>
                          </a:solidFill>
                          <a:effectLst/>
                          <a:latin typeface="Arial" charset="0"/>
                          <a:cs typeface="Times New Roman" pitchFamily="18"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64</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10</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7812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STRH (Store </a:t>
            </a:r>
            <a:r>
              <a:rPr lang="en-US" dirty="0" err="1"/>
              <a:t>Halfword</a:t>
            </a:r>
            <a:r>
              <a:rPr lang="en-US" dirty="0"/>
              <a:t>)</a:t>
            </a:r>
          </a:p>
        </p:txBody>
      </p:sp>
      <p:graphicFrame>
        <p:nvGraphicFramePr>
          <p:cNvPr id="365571" name="Group 3"/>
          <p:cNvGraphicFramePr>
            <a:graphicFrameLocks noGrp="1"/>
          </p:cNvGraphicFramePr>
          <p:nvPr>
            <p:ph sz="half" idx="4294967295"/>
          </p:nvPr>
        </p:nvGraphicFramePr>
        <p:xfrm>
          <a:off x="1860353" y="1482152"/>
          <a:ext cx="5387580" cy="75723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31</a:t>
                      </a:r>
                    </a:p>
                  </a:txBody>
                  <a:tcPr marL="68580" marR="68580" marT="34290" marB="342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16</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32-bit Register (unmodified)</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365595" name="Group 27"/>
          <p:cNvGraphicFramePr>
            <a:graphicFrameLocks noGrp="1"/>
          </p:cNvGraphicFramePr>
          <p:nvPr>
            <p:ph idx="4294967295"/>
          </p:nvPr>
        </p:nvGraphicFramePr>
        <p:xfrm>
          <a:off x="4554142" y="3998357"/>
          <a:ext cx="2683669" cy="790576"/>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5288">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16-bit Memory Half-Word</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3952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8696" name="Line 39"/>
          <p:cNvSpPr>
            <a:spLocks noChangeShapeType="1"/>
          </p:cNvSpPr>
          <p:nvPr/>
        </p:nvSpPr>
        <p:spPr bwMode="auto">
          <a:xfrm>
            <a:off x="4619625" y="2333864"/>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697" name="Text Box 45"/>
          <p:cNvSpPr txBox="1">
            <a:spLocks noChangeArrowheads="1"/>
          </p:cNvSpPr>
          <p:nvPr/>
        </p:nvSpPr>
        <p:spPr bwMode="auto">
          <a:xfrm>
            <a:off x="5068491" y="2889886"/>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8698" name="AutoShape 50"/>
          <p:cNvSpPr>
            <a:spLocks/>
          </p:cNvSpPr>
          <p:nvPr/>
        </p:nvSpPr>
        <p:spPr bwMode="auto">
          <a:xfrm rot="-5400000">
            <a:off x="2934296" y="1220033"/>
            <a:ext cx="390525" cy="2637234"/>
          </a:xfrm>
          <a:prstGeom prst="leftBrace">
            <a:avLst>
              <a:gd name="adj1" fmla="val 5627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eaLnBrk="1" fontAlgn="auto" hangingPunct="1">
              <a:spcBef>
                <a:spcPts val="0"/>
              </a:spcBef>
              <a:spcAft>
                <a:spcPts val="0"/>
              </a:spcAft>
            </a:pPr>
            <a:endParaRPr lang="en-US" sz="1350" b="0">
              <a:solidFill>
                <a:prstClr val="black"/>
              </a:solidFill>
              <a:latin typeface="Calibri"/>
            </a:endParaRPr>
          </a:p>
        </p:txBody>
      </p:sp>
      <p:sp>
        <p:nvSpPr>
          <p:cNvPr id="28699" name="Text Box 51"/>
          <p:cNvSpPr txBox="1">
            <a:spLocks noChangeArrowheads="1"/>
          </p:cNvSpPr>
          <p:nvPr/>
        </p:nvSpPr>
        <p:spPr bwMode="auto">
          <a:xfrm>
            <a:off x="1703786" y="2775586"/>
            <a:ext cx="285035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b="0">
                <a:solidFill>
                  <a:srgbClr val="000000"/>
                </a:solidFill>
              </a:rPr>
              <a:t>Most-significant 16 bits are </a:t>
            </a:r>
            <a:br>
              <a:rPr lang="en-US" sz="1500" b="0">
                <a:solidFill>
                  <a:srgbClr val="000000"/>
                </a:solidFill>
              </a:rPr>
            </a:br>
            <a:r>
              <a:rPr lang="en-US" sz="1500" b="0" u="sng">
                <a:solidFill>
                  <a:srgbClr val="000000"/>
                </a:solidFill>
              </a:rPr>
              <a:t>not</a:t>
            </a:r>
            <a:r>
              <a:rPr lang="en-US" sz="1500" b="0">
                <a:solidFill>
                  <a:srgbClr val="000000"/>
                </a:solidFill>
              </a:rPr>
              <a:t> written into memory</a:t>
            </a:r>
          </a:p>
        </p:txBody>
      </p:sp>
      <p:sp>
        <p:nvSpPr>
          <p:cNvPr id="28700" name="Line 39"/>
          <p:cNvSpPr>
            <a:spLocks noChangeShapeType="1"/>
          </p:cNvSpPr>
          <p:nvPr/>
        </p:nvSpPr>
        <p:spPr bwMode="auto">
          <a:xfrm>
            <a:off x="4829175" y="2343389"/>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701" name="Line 39"/>
          <p:cNvSpPr>
            <a:spLocks noChangeShapeType="1"/>
          </p:cNvSpPr>
          <p:nvPr/>
        </p:nvSpPr>
        <p:spPr bwMode="auto">
          <a:xfrm>
            <a:off x="6848475" y="2343389"/>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702" name="Line 39"/>
          <p:cNvSpPr>
            <a:spLocks noChangeShapeType="1"/>
          </p:cNvSpPr>
          <p:nvPr/>
        </p:nvSpPr>
        <p:spPr bwMode="auto">
          <a:xfrm>
            <a:off x="7067550" y="2333864"/>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3" name="Rectangle 2"/>
          <p:cNvSpPr/>
          <p:nvPr/>
        </p:nvSpPr>
        <p:spPr>
          <a:xfrm>
            <a:off x="647700" y="4694872"/>
            <a:ext cx="7658100" cy="1131079"/>
          </a:xfrm>
          <a:prstGeom prst="rect">
            <a:avLst/>
          </a:prstGeom>
        </p:spPr>
        <p:txBody>
          <a:bodyPr wrap="square">
            <a:spAutoFit/>
          </a:bodyPr>
          <a:lstStyle/>
          <a:p>
            <a:pPr defTabSz="342900" eaLnBrk="1" fontAlgn="auto" hangingPunct="1">
              <a:spcBef>
                <a:spcPts val="0"/>
              </a:spcBef>
              <a:spcAft>
                <a:spcPts val="0"/>
              </a:spcAft>
            </a:pPr>
            <a:r>
              <a:rPr lang="en-US" sz="1350" b="0" dirty="0">
                <a:solidFill>
                  <a:prstClr val="black"/>
                </a:solidFill>
                <a:latin typeface="TimesTenLTStd-Roman"/>
              </a:rPr>
              <a:t>Writing a half-word result to address 104: The two memory bytes that should be written are at addresses 104 and 105. However, the 32-bit memory data bus is actually 4 bytes wide, corresponding to addresses 104, 105, 106, and 107. Each byte of the memory data bus has its own write enable; during the memory write cycle, the write-enable signals for addresses 106 and 107 are disabled so that only the bytes at addresses 104 and 105 are modified.</a:t>
            </a:r>
            <a:endParaRPr lang="en-US" sz="1350" b="0" dirty="0">
              <a:solidFill>
                <a:prstClr val="black"/>
              </a:solidFill>
              <a:latin typeface="Calibri"/>
            </a:endParaRPr>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11</a:t>
            </a:fld>
            <a:endParaRPr lang="en-US" b="0" dirty="0">
              <a:solidFill>
                <a:prstClr val="black">
                  <a:tint val="75000"/>
                </a:prstClr>
              </a:solidFill>
              <a:latin typeface="Calibri"/>
            </a:endParaRPr>
          </a:p>
        </p:txBody>
      </p:sp>
      <p:sp>
        <p:nvSpPr>
          <p:cNvPr id="14" name="Horizontal Scroll 13"/>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4101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6" name="Rectangle 64"/>
          <p:cNvSpPr>
            <a:spLocks noGrp="1" noChangeArrowheads="1"/>
          </p:cNvSpPr>
          <p:nvPr>
            <p:ph type="title"/>
          </p:nvPr>
        </p:nvSpPr>
        <p:spPr>
          <a:xfrm>
            <a:off x="1580076" y="864914"/>
            <a:ext cx="6374774" cy="857250"/>
          </a:xfrm>
        </p:spPr>
        <p:txBody>
          <a:bodyPr>
            <a:normAutofit/>
          </a:bodyPr>
          <a:lstStyle/>
          <a:p>
            <a:r>
              <a:rPr lang="en-US" dirty="0"/>
              <a:t>Store (to memory) Instructions</a:t>
            </a:r>
          </a:p>
        </p:txBody>
      </p:sp>
      <p:graphicFrame>
        <p:nvGraphicFramePr>
          <p:cNvPr id="7" name="Group 68"/>
          <p:cNvGraphicFramePr>
            <a:graphicFrameLocks noGrp="1"/>
          </p:cNvGraphicFramePr>
          <p:nvPr/>
        </p:nvGraphicFramePr>
        <p:xfrm>
          <a:off x="369571" y="2608421"/>
          <a:ext cx="7978141" cy="1879284"/>
        </p:xfrm>
        <a:graphic>
          <a:graphicData uri="http://schemas.openxmlformats.org/drawingml/2006/table">
            <a:tbl>
              <a:tblPr/>
              <a:tblGrid>
                <a:gridCol w="1676399">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132523">
                  <a:extLst>
                    <a:ext uri="{9D8B030D-6E8A-4147-A177-3AD203B41FA5}">
                      <a16:colId xmlns:a16="http://schemas.microsoft.com/office/drawing/2014/main" val="20002"/>
                    </a:ext>
                  </a:extLst>
                </a:gridCol>
                <a:gridCol w="1132523">
                  <a:extLst>
                    <a:ext uri="{9D8B030D-6E8A-4147-A177-3AD203B41FA5}">
                      <a16:colId xmlns:a16="http://schemas.microsoft.com/office/drawing/2014/main" val="1869275341"/>
                    </a:ext>
                  </a:extLst>
                </a:gridCol>
                <a:gridCol w="1132523">
                  <a:extLst>
                    <a:ext uri="{9D8B030D-6E8A-4147-A177-3AD203B41FA5}">
                      <a16:colId xmlns:a16="http://schemas.microsoft.com/office/drawing/2014/main" val="2578510015"/>
                    </a:ext>
                  </a:extLst>
                </a:gridCol>
                <a:gridCol w="1132523">
                  <a:extLst>
                    <a:ext uri="{9D8B030D-6E8A-4147-A177-3AD203B41FA5}">
                      <a16:colId xmlns:a16="http://schemas.microsoft.com/office/drawing/2014/main" val="884583113"/>
                    </a:ext>
                  </a:extLst>
                </a:gridCol>
              </a:tblGrid>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1" i="1" u="none" strike="noStrike" cap="none" normalizeH="0" baseline="0">
                          <a:ln>
                            <a:noFill/>
                          </a:ln>
                          <a:solidFill>
                            <a:srgbClr val="000000"/>
                          </a:solidFill>
                          <a:effectLst/>
                          <a:latin typeface="Arial" charset="0"/>
                          <a:cs typeface="Times New Roman" pitchFamily="18" charset="0"/>
                        </a:rPr>
                        <a:t>Load/Store Memory</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a:ln>
                            <a:noFill/>
                          </a:ln>
                          <a:solidFill>
                            <a:srgbClr val="000000"/>
                          </a:solidFill>
                          <a:effectLst/>
                          <a:latin typeface="Arial" charset="0"/>
                          <a:cs typeface="Times New Roman" pitchFamily="18" charset="0"/>
                        </a:rPr>
                        <a:t>Operation</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a:ln>
                            <a:noFill/>
                          </a:ln>
                          <a:solidFill>
                            <a:srgbClr val="000000"/>
                          </a:solidFill>
                          <a:effectLst/>
                          <a:latin typeface="Arial" charset="0"/>
                          <a:cs typeface="Times New Roman" pitchFamily="18" charset="0"/>
                        </a:rPr>
                        <a:t>Memory Byte Addresses Actually Written</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32</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rPr>
                        <a:t>a</a:t>
                      </a:r>
                      <a:r>
                        <a:rPr kumimoji="0" lang="en-US" sz="1100" b="0" i="0" u="none" strike="noStrike" cap="none" normalizeH="0" baseline="0" dirty="0">
                          <a:ln>
                            <a:noFill/>
                          </a:ln>
                          <a:solidFill>
                            <a:srgbClr val="000000"/>
                          </a:solidFill>
                          <a:effectLst/>
                          <a:latin typeface="Arial" charset="0"/>
                        </a:rPr>
                        <a:t>ddr+3</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rPr>
                        <a:t>addr+2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rPr>
                        <a:t>a</a:t>
                      </a:r>
                      <a:r>
                        <a:rPr kumimoji="0" lang="en-US" sz="1100" b="0" i="0" u="none" strike="noStrike" cap="none" normalizeH="0" baseline="0" dirty="0">
                          <a:ln>
                            <a:noFill/>
                          </a:ln>
                          <a:solidFill>
                            <a:srgbClr val="000000"/>
                          </a:solidFill>
                          <a:effectLst/>
                          <a:latin typeface="Arial" charset="0"/>
                        </a:rPr>
                        <a:t>ddr+1</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rPr>
                        <a:t>addr</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STRB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rPr>
                        <a:t>a</a:t>
                      </a:r>
                      <a:r>
                        <a:rPr kumimoji="0" lang="en-US" sz="1100" b="0" i="0" u="none" strike="noStrike" cap="none" normalizeH="0" baseline="0" dirty="0" err="1">
                          <a:ln>
                            <a:noFill/>
                          </a:ln>
                          <a:solidFill>
                            <a:srgbClr val="000000"/>
                          </a:solidFill>
                          <a:effectLst/>
                          <a:latin typeface="Arial" charset="0"/>
                        </a:rPr>
                        <a:t>ddr</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STRH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rPr>
                        <a:t>a</a:t>
                      </a:r>
                      <a:r>
                        <a:rPr kumimoji="0" lang="en-US" sz="1100" b="0" i="0" u="none" strike="noStrike" cap="none" normalizeH="0" baseline="0" dirty="0">
                          <a:ln>
                            <a:noFill/>
                          </a:ln>
                          <a:solidFill>
                            <a:srgbClr val="000000"/>
                          </a:solidFill>
                          <a:effectLst/>
                          <a:latin typeface="Arial" charset="0"/>
                        </a:rPr>
                        <a:t>ddr+1</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rPr>
                        <a:t>addr</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STRD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a:t>
                      </a:r>
                      <a:r>
                        <a:rPr kumimoji="0" lang="en-US" altLang="zh-CN" sz="1100" b="0" i="0" u="none" strike="noStrike" cap="none" normalizeH="0" baseline="0" dirty="0">
                          <a:ln>
                            <a:noFill/>
                          </a:ln>
                          <a:solidFill>
                            <a:srgbClr val="000000"/>
                          </a:solidFill>
                          <a:effectLst/>
                          <a:latin typeface="Arial" charset="0"/>
                          <a:cs typeface="Times New Roman" pitchFamily="18" charset="0"/>
                        </a:rPr>
                        <a:t> 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64</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12</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312928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79"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1"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LDR and STR</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96803615"/>
              </p:ext>
            </p:extLst>
          </p:nvPr>
        </p:nvGraphicFramePr>
        <p:xfrm>
          <a:off x="1797423" y="1954291"/>
          <a:ext cx="4459942" cy="1752600"/>
        </p:xfrm>
        <a:graphic>
          <a:graphicData uri="http://schemas.openxmlformats.org/drawingml/2006/table">
            <a:tbl>
              <a:tblPr firstCol="1" bandRow="1">
                <a:tableStyleId>{5C22544A-7EE6-4342-B048-85BDC9FD1C3A}</a:tableStyleId>
              </a:tblPr>
              <a:tblGrid>
                <a:gridCol w="1456401">
                  <a:extLst>
                    <a:ext uri="{9D8B030D-6E8A-4147-A177-3AD203B41FA5}">
                      <a16:colId xmlns:a16="http://schemas.microsoft.com/office/drawing/2014/main" val="20000"/>
                    </a:ext>
                  </a:extLst>
                </a:gridCol>
                <a:gridCol w="3003541">
                  <a:extLst>
                    <a:ext uri="{9D8B030D-6E8A-4147-A177-3AD203B41FA5}">
                      <a16:colId xmlns:a16="http://schemas.microsoft.com/office/drawing/2014/main" val="20001"/>
                    </a:ext>
                  </a:extLst>
                </a:gridCol>
              </a:tblGrid>
              <a:tr h="111562">
                <a:tc>
                  <a:txBody>
                    <a:bodyPr/>
                    <a:lstStyle/>
                    <a:p>
                      <a:pPr marL="0" marR="0" algn="l">
                        <a:lnSpc>
                          <a:spcPct val="115000"/>
                        </a:lnSpc>
                        <a:spcBef>
                          <a:spcPts val="0"/>
                        </a:spcBef>
                        <a:spcAft>
                          <a:spcPts val="0"/>
                        </a:spcAft>
                      </a:pPr>
                      <a:r>
                        <a:rPr lang="en-US" sz="2000" dirty="0">
                          <a:effectLst/>
                        </a:rPr>
                        <a:t>LDR</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145150">
                <a:tc>
                  <a:txBody>
                    <a:bodyPr/>
                    <a:lstStyle/>
                    <a:p>
                      <a:pPr marL="0" marR="0" algn="l">
                        <a:lnSpc>
                          <a:spcPct val="115000"/>
                        </a:lnSpc>
                        <a:spcBef>
                          <a:spcPts val="0"/>
                        </a:spcBef>
                        <a:spcAft>
                          <a:spcPts val="0"/>
                        </a:spcAft>
                      </a:pPr>
                      <a:r>
                        <a:rPr lang="en-US" sz="2000" dirty="0">
                          <a:effectLst/>
                        </a:rPr>
                        <a:t>LDRB</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Byte</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145150">
                <a:tc>
                  <a:txBody>
                    <a:bodyPr/>
                    <a:lstStyle/>
                    <a:p>
                      <a:pPr marL="0" marR="0" algn="l">
                        <a:lnSpc>
                          <a:spcPct val="115000"/>
                        </a:lnSpc>
                        <a:spcBef>
                          <a:spcPts val="0"/>
                        </a:spcBef>
                        <a:spcAft>
                          <a:spcPts val="0"/>
                        </a:spcAft>
                      </a:pPr>
                      <a:r>
                        <a:rPr lang="en-US" sz="2000" dirty="0">
                          <a:effectLst/>
                        </a:rPr>
                        <a:t>LDRH</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Halfword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299827">
                <a:tc>
                  <a:txBody>
                    <a:bodyPr/>
                    <a:lstStyle/>
                    <a:p>
                      <a:pPr marL="0" marR="0" algn="l">
                        <a:lnSpc>
                          <a:spcPct val="115000"/>
                        </a:lnSpc>
                        <a:spcBef>
                          <a:spcPts val="0"/>
                        </a:spcBef>
                        <a:spcAft>
                          <a:spcPts val="0"/>
                        </a:spcAft>
                      </a:pPr>
                      <a:r>
                        <a:rPr lang="en-US" sz="2000" dirty="0">
                          <a:effectLst/>
                        </a:rPr>
                        <a:t>LDRSB</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Signed Byte</a:t>
                      </a:r>
                    </a:p>
                  </a:txBody>
                  <a:tcPr marL="68580" marR="68580" marT="0" marB="0" anchor="ctr"/>
                </a:tc>
                <a:extLst>
                  <a:ext uri="{0D108BD9-81ED-4DB2-BD59-A6C34878D82A}">
                    <a16:rowId xmlns:a16="http://schemas.microsoft.com/office/drawing/2014/main" val="10003"/>
                  </a:ext>
                </a:extLst>
              </a:tr>
              <a:tr h="299827">
                <a:tc>
                  <a:txBody>
                    <a:bodyPr/>
                    <a:lstStyle/>
                    <a:p>
                      <a:pPr marL="0" marR="0" algn="l">
                        <a:lnSpc>
                          <a:spcPct val="115000"/>
                        </a:lnSpc>
                        <a:spcBef>
                          <a:spcPts val="0"/>
                        </a:spcBef>
                        <a:spcAft>
                          <a:spcPts val="0"/>
                        </a:spcAft>
                      </a:pPr>
                      <a:r>
                        <a:rPr lang="en-US" sz="2000" dirty="0">
                          <a:effectLst/>
                        </a:rPr>
                        <a:t>LDRSH</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Signed Halfword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33024548"/>
              </p:ext>
            </p:extLst>
          </p:nvPr>
        </p:nvGraphicFramePr>
        <p:xfrm>
          <a:off x="1824321" y="4141678"/>
          <a:ext cx="4450973" cy="914400"/>
        </p:xfrm>
        <a:graphic>
          <a:graphicData uri="http://schemas.openxmlformats.org/drawingml/2006/table">
            <a:tbl>
              <a:tblPr firstCol="1" bandRow="1">
                <a:tableStyleId>{5C22544A-7EE6-4342-B048-85BDC9FD1C3A}</a:tableStyleId>
              </a:tblPr>
              <a:tblGrid>
                <a:gridCol w="1409546">
                  <a:extLst>
                    <a:ext uri="{9D8B030D-6E8A-4147-A177-3AD203B41FA5}">
                      <a16:colId xmlns:a16="http://schemas.microsoft.com/office/drawing/2014/main" val="20000"/>
                    </a:ext>
                  </a:extLst>
                </a:gridCol>
                <a:gridCol w="3041427">
                  <a:extLst>
                    <a:ext uri="{9D8B030D-6E8A-4147-A177-3AD203B41FA5}">
                      <a16:colId xmlns:a16="http://schemas.microsoft.com/office/drawing/2014/main" val="20001"/>
                    </a:ext>
                  </a:extLst>
                </a:gridCol>
              </a:tblGrid>
              <a:tr h="264095">
                <a:tc>
                  <a:txBody>
                    <a:bodyPr/>
                    <a:lstStyle/>
                    <a:p>
                      <a:pPr marL="0" marR="0" algn="l">
                        <a:spcBef>
                          <a:spcPts val="0"/>
                        </a:spcBef>
                        <a:spcAft>
                          <a:spcPts val="0"/>
                        </a:spcAft>
                      </a:pPr>
                      <a:r>
                        <a:rPr lang="en-US" sz="2000" dirty="0">
                          <a:effectLst/>
                        </a:rPr>
                        <a:t>STR</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Word</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0"/>
                  </a:ext>
                </a:extLst>
              </a:tr>
              <a:tr h="78740">
                <a:tc>
                  <a:txBody>
                    <a:bodyPr/>
                    <a:lstStyle/>
                    <a:p>
                      <a:pPr marL="0" marR="0" algn="l">
                        <a:spcBef>
                          <a:spcPts val="0"/>
                        </a:spcBef>
                        <a:spcAft>
                          <a:spcPts val="0"/>
                        </a:spcAft>
                      </a:pPr>
                      <a:r>
                        <a:rPr lang="en-US" sz="2000" dirty="0">
                          <a:effectLst/>
                        </a:rPr>
                        <a:t>STRB</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Lower Byte</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1"/>
                  </a:ext>
                </a:extLst>
              </a:tr>
              <a:tr h="78740">
                <a:tc>
                  <a:txBody>
                    <a:bodyPr/>
                    <a:lstStyle/>
                    <a:p>
                      <a:pPr marL="0" marR="0" algn="l">
                        <a:spcBef>
                          <a:spcPts val="0"/>
                        </a:spcBef>
                        <a:spcAft>
                          <a:spcPts val="0"/>
                        </a:spcAft>
                      </a:pPr>
                      <a:r>
                        <a:rPr lang="en-US" sz="2000" dirty="0">
                          <a:effectLst/>
                        </a:rPr>
                        <a:t>STRH</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Lower Halfword</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10" name="Horizontal Scroll 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Assume Little-Endianness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EE14D4A-FE32-40AF-B06D-E9622816B101}" type="slidenum">
              <a:rPr kumimoji="0" lang="en-US" sz="1400" b="1" i="0" u="none" strike="noStrike" kern="1200" cap="none" spc="0" normalizeH="0" baseline="0" noProof="0" smtClean="0">
                <a:ln>
                  <a:noFill/>
                </a:ln>
                <a:solidFill>
                  <a:prstClr val="black"/>
                </a:solidFill>
                <a:effectLst/>
                <a:uLnTx/>
                <a:uFillTx/>
                <a:latin typeface="Courier New" pitchFamily="49"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14</a:t>
            </a:fld>
            <a:endParaRPr kumimoji="0" lang="en-US" sz="1400" b="1" i="0" u="none" strike="noStrike" kern="1200" cap="none" spc="0" normalizeH="0" baseline="0" noProof="0">
              <a:ln>
                <a:noFill/>
              </a:ln>
              <a:solidFill>
                <a:prstClr val="black"/>
              </a:solidFill>
              <a:effectLst/>
              <a:uLnTx/>
              <a:uFillTx/>
              <a:latin typeface="Courier New" pitchFamily="49" charset="0"/>
              <a:ea typeface="+mn-ea"/>
              <a:cs typeface="+mn-cs"/>
            </a:endParaRPr>
          </a:p>
        </p:txBody>
      </p:sp>
      <p:sp>
        <p:nvSpPr>
          <p:cNvPr id="4" name="Content Placeholder 3"/>
          <p:cNvSpPr>
            <a:spLocks noGrp="1"/>
          </p:cNvSpPr>
          <p:nvPr>
            <p:ph sz="quarter" idx="1"/>
          </p:nvPr>
        </p:nvSpPr>
        <p:spPr/>
        <p:txBody>
          <a:bodyPr/>
          <a:lstStyle/>
          <a:p>
            <a:r>
              <a:rPr lang="en-US" dirty="0"/>
              <a:t>For the rest of the questions, assume Little-Endian ordering by default unless specified otherwise</a:t>
            </a:r>
          </a:p>
        </p:txBody>
      </p:sp>
    </p:spTree>
    <p:extLst>
      <p:ext uri="{BB962C8B-B14F-4D97-AF65-F5344CB8AC3E}">
        <p14:creationId xmlns:p14="http://schemas.microsoft.com/office/powerpoint/2010/main" val="3047563315"/>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Load a Byte, Half-word, 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15</a:t>
            </a:fld>
            <a:endParaRPr lang="en-US"/>
          </a:p>
        </p:txBody>
      </p:sp>
      <p:sp>
        <p:nvSpPr>
          <p:cNvPr id="5" name="Rectangle 1026"/>
          <p:cNvSpPr>
            <a:spLocks noChangeArrowheads="1"/>
          </p:cNvSpPr>
          <p:nvPr/>
        </p:nvSpPr>
        <p:spPr bwMode="gray">
          <a:xfrm>
            <a:off x="7409815" y="1802473"/>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7406640" y="2083461"/>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7406640" y="1808823"/>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7406640" y="2626386"/>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7406640" y="2353336"/>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6211879" y="1823111"/>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0x02000003</a:t>
            </a:r>
          </a:p>
        </p:txBody>
      </p:sp>
      <p:sp>
        <p:nvSpPr>
          <p:cNvPr id="12" name="Rectangle 1048"/>
          <p:cNvSpPr>
            <a:spLocks noChangeArrowheads="1"/>
          </p:cNvSpPr>
          <p:nvPr/>
        </p:nvSpPr>
        <p:spPr bwMode="gray">
          <a:xfrm>
            <a:off x="6195951" y="208504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0x02000002</a:t>
            </a:r>
          </a:p>
        </p:txBody>
      </p:sp>
      <p:sp>
        <p:nvSpPr>
          <p:cNvPr id="13" name="Rectangle 1048"/>
          <p:cNvSpPr>
            <a:spLocks noChangeArrowheads="1"/>
          </p:cNvSpPr>
          <p:nvPr/>
        </p:nvSpPr>
        <p:spPr bwMode="gray">
          <a:xfrm>
            <a:off x="6204292" y="235331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0x02000001</a:t>
            </a:r>
          </a:p>
        </p:txBody>
      </p:sp>
      <p:sp>
        <p:nvSpPr>
          <p:cNvPr id="14" name="Rectangle 1048"/>
          <p:cNvSpPr>
            <a:spLocks noChangeArrowheads="1"/>
          </p:cNvSpPr>
          <p:nvPr/>
        </p:nvSpPr>
        <p:spPr bwMode="gray">
          <a:xfrm>
            <a:off x="6196380" y="2640192"/>
            <a:ext cx="1205523" cy="286874"/>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0x02000000</a:t>
            </a:r>
          </a:p>
        </p:txBody>
      </p:sp>
      <p:sp>
        <p:nvSpPr>
          <p:cNvPr id="15" name="Rectangle 1026"/>
          <p:cNvSpPr>
            <a:spLocks noChangeArrowheads="1"/>
          </p:cNvSpPr>
          <p:nvPr/>
        </p:nvSpPr>
        <p:spPr bwMode="gray">
          <a:xfrm>
            <a:off x="7481190" y="2605624"/>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7485953" y="2339468"/>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7495738" y="2061905"/>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519960" y="1152041"/>
            <a:ext cx="3728906" cy="1315496"/>
            <a:chOff x="519960" y="1152041"/>
            <a:chExt cx="3728906" cy="1315496"/>
          </a:xfrm>
        </p:grpSpPr>
        <p:sp>
          <p:nvSpPr>
            <p:cNvPr id="18" name="Rectangle 17"/>
            <p:cNvSpPr/>
            <p:nvPr/>
          </p:nvSpPr>
          <p:spPr>
            <a:xfrm>
              <a:off x="519960" y="1488118"/>
              <a:ext cx="1476686" cy="307777"/>
            </a:xfrm>
            <a:prstGeom prst="rect">
              <a:avLst/>
            </a:prstGeom>
          </p:spPr>
          <p:txBody>
            <a:bodyPr wrap="none">
              <a:spAutoFit/>
            </a:bodyPr>
            <a:lstStyle/>
            <a:p>
              <a:r>
                <a:rPr lang="pt-BR" dirty="0">
                  <a:latin typeface="Consolas" pitchFamily="49" charset="0"/>
                  <a:cs typeface="Consolas" pitchFamily="49" charset="0"/>
                </a:rPr>
                <a:t>LDRB r1, [r0]</a:t>
              </a:r>
              <a:endParaRPr lang="en-US" dirty="0">
                <a:latin typeface="Consolas" pitchFamily="49" charset="0"/>
                <a:cs typeface="Consolas" pitchFamily="49" charset="0"/>
              </a:endParaRPr>
            </a:p>
          </p:txBody>
        </p:sp>
        <p:sp>
          <p:nvSpPr>
            <p:cNvPr id="19" name="TextBox 18"/>
            <p:cNvSpPr txBox="1"/>
            <p:nvPr/>
          </p:nvSpPr>
          <p:spPr>
            <a:xfrm>
              <a:off x="519960" y="1152041"/>
              <a:ext cx="3728906"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Byte</a:t>
              </a: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27" name="Straight Connector 26"/>
          <p:cNvCxnSpPr/>
          <p:nvPr/>
        </p:nvCxnSpPr>
        <p:spPr>
          <a:xfrm>
            <a:off x="179294" y="2603328"/>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48768" y="2821258"/>
            <a:ext cx="4158511" cy="1315496"/>
            <a:chOff x="519960" y="1152041"/>
            <a:chExt cx="4158511" cy="1315496"/>
          </a:xfrm>
        </p:grpSpPr>
        <p:sp>
          <p:nvSpPr>
            <p:cNvPr id="30" name="Rectangle 29"/>
            <p:cNvSpPr/>
            <p:nvPr/>
          </p:nvSpPr>
          <p:spPr>
            <a:xfrm>
              <a:off x="519960" y="1494630"/>
              <a:ext cx="1476686" cy="307777"/>
            </a:xfrm>
            <a:prstGeom prst="rect">
              <a:avLst/>
            </a:prstGeom>
          </p:spPr>
          <p:txBody>
            <a:bodyPr wrap="none">
              <a:spAutoFit/>
            </a:bodyPr>
            <a:lstStyle/>
            <a:p>
              <a:r>
                <a:rPr lang="pt-BR" dirty="0">
                  <a:latin typeface="Consolas" pitchFamily="49" charset="0"/>
                  <a:cs typeface="Consolas" pitchFamily="49" charset="0"/>
                </a:rPr>
                <a:t>LDRH r1, [r0]</a:t>
              </a:r>
              <a:endParaRPr lang="en-US" dirty="0">
                <a:latin typeface="Consolas" pitchFamily="49" charset="0"/>
                <a:cs typeface="Consolas" pitchFamily="49" charset="0"/>
              </a:endParaRPr>
            </a:p>
          </p:txBody>
        </p:sp>
        <p:sp>
          <p:nvSpPr>
            <p:cNvPr id="31" name="TextBox 30"/>
            <p:cNvSpPr txBox="1"/>
            <p:nvPr/>
          </p:nvSpPr>
          <p:spPr>
            <a:xfrm>
              <a:off x="519960" y="1152041"/>
              <a:ext cx="4158511"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a:t>
              </a:r>
              <a:r>
                <a:rPr lang="en-US" dirty="0" err="1">
                  <a:solidFill>
                    <a:srgbClr val="C00000"/>
                  </a:solidFill>
                </a:rPr>
                <a:t>Halfword</a:t>
              </a:r>
              <a:endParaRPr lang="en-US" dirty="0">
                <a:solidFill>
                  <a:srgbClr val="C00000"/>
                </a:solidFill>
              </a:endParaRPr>
            </a:p>
          </p:txBody>
        </p:sp>
        <p:sp>
          <p:nvSpPr>
            <p:cNvPr id="32" name="Rectangle 31"/>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3" name="Rectangle 32"/>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4" name="Rectangle 33"/>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5" name="Rectangle 34"/>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6" name="TextBox 35"/>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38" name="Straight Connector 37"/>
          <p:cNvCxnSpPr/>
          <p:nvPr/>
        </p:nvCxnSpPr>
        <p:spPr>
          <a:xfrm>
            <a:off x="188258" y="4405234"/>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563466" y="4614199"/>
            <a:ext cx="3728906" cy="1315496"/>
            <a:chOff x="519960" y="1152041"/>
            <a:chExt cx="3728906" cy="1315496"/>
          </a:xfrm>
        </p:grpSpPr>
        <p:sp>
          <p:nvSpPr>
            <p:cNvPr id="41" name="Rectangle 40"/>
            <p:cNvSpPr/>
            <p:nvPr/>
          </p:nvSpPr>
          <p:spPr>
            <a:xfrm>
              <a:off x="534658" y="1499844"/>
              <a:ext cx="1377300" cy="307777"/>
            </a:xfrm>
            <a:prstGeom prst="rect">
              <a:avLst/>
            </a:prstGeom>
          </p:spPr>
          <p:txBody>
            <a:bodyPr wrap="none">
              <a:spAutoFit/>
            </a:bodyPr>
            <a:lstStyle/>
            <a:p>
              <a:r>
                <a:rPr lang="pt-BR" dirty="0">
                  <a:latin typeface="Consolas" pitchFamily="49" charset="0"/>
                  <a:cs typeface="Consolas" pitchFamily="49" charset="0"/>
                </a:rPr>
                <a:t>LDR r1, [r0]</a:t>
              </a:r>
              <a:endParaRPr lang="en-US" dirty="0">
                <a:latin typeface="Consolas" pitchFamily="49" charset="0"/>
                <a:cs typeface="Consolas" pitchFamily="49" charset="0"/>
              </a:endParaRPr>
            </a:p>
          </p:txBody>
        </p:sp>
        <p:sp>
          <p:nvSpPr>
            <p:cNvPr id="42" name="TextBox 41"/>
            <p:cNvSpPr txBox="1"/>
            <p:nvPr/>
          </p:nvSpPr>
          <p:spPr>
            <a:xfrm>
              <a:off x="519960" y="1152041"/>
              <a:ext cx="3728906"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Word</a:t>
              </a:r>
            </a:p>
          </p:txBody>
        </p:sp>
        <p:sp>
          <p:nvSpPr>
            <p:cNvPr id="43" name="Rectangle 42"/>
            <p:cNvSpPr/>
            <p:nvPr/>
          </p:nvSpPr>
          <p:spPr>
            <a:xfrm>
              <a:off x="909234"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4" name="Rectangle 43"/>
            <p:cNvSpPr/>
            <p:nvPr/>
          </p:nvSpPr>
          <p:spPr>
            <a:xfrm>
              <a:off x="1566657"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5" name="Rectangle 44"/>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6" name="Rectangle 45"/>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7" name="TextBox 46"/>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48" name="TextBox 47"/>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4" name="TextBox 3"/>
          <p:cNvSpPr txBox="1"/>
          <p:nvPr/>
        </p:nvSpPr>
        <p:spPr>
          <a:xfrm>
            <a:off x="6690749" y="3043204"/>
            <a:ext cx="1580882" cy="307777"/>
          </a:xfrm>
          <a:prstGeom prst="rect">
            <a:avLst/>
          </a:prstGeom>
          <a:noFill/>
        </p:spPr>
        <p:txBody>
          <a:bodyPr wrap="none" rtlCol="0">
            <a:spAutoFit/>
          </a:bodyPr>
          <a:lstStyle/>
          <a:p>
            <a:r>
              <a:rPr lang="en-US" dirty="0"/>
              <a:t>Little Endian</a:t>
            </a:r>
          </a:p>
        </p:txBody>
      </p:sp>
      <p:sp>
        <p:nvSpPr>
          <p:cNvPr id="10" name="TextBox 9"/>
          <p:cNvSpPr txBox="1"/>
          <p:nvPr/>
        </p:nvSpPr>
        <p:spPr>
          <a:xfrm>
            <a:off x="7158045" y="3909322"/>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0x02000000</a:t>
            </a:r>
          </a:p>
        </p:txBody>
      </p:sp>
      <p:cxnSp>
        <p:nvCxnSpPr>
          <p:cNvPr id="39" name="Elbow Connector 38"/>
          <p:cNvCxnSpPr>
            <a:endCxn id="8" idx="3"/>
          </p:cNvCxnSpPr>
          <p:nvPr/>
        </p:nvCxnSpPr>
        <p:spPr>
          <a:xfrm rot="16200000" flipV="1">
            <a:off x="7930807" y="3119807"/>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553" y="1911415"/>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49" name="Rectangle 48"/>
          <p:cNvSpPr/>
          <p:nvPr/>
        </p:nvSpPr>
        <p:spPr>
          <a:xfrm>
            <a:off x="386553" y="3540690"/>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0" name="Rectangle 49"/>
          <p:cNvSpPr/>
          <p:nvPr/>
        </p:nvSpPr>
        <p:spPr>
          <a:xfrm>
            <a:off x="386553" y="5377294"/>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2" name="Rectangle 51"/>
          <p:cNvSpPr/>
          <p:nvPr/>
        </p:nvSpPr>
        <p:spPr>
          <a:xfrm>
            <a:off x="5599995" y="5531182"/>
            <a:ext cx="17280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0" dirty="0">
                <a:solidFill>
                  <a:prstClr val="black"/>
                </a:solidFill>
                <a:latin typeface="TimesTenLTStd-Roman"/>
              </a:rPr>
              <a:t>Use zero-filling for remaining Bytes</a:t>
            </a:r>
            <a:endParaRPr lang="en-US" dirty="0"/>
          </a:p>
        </p:txBody>
      </p:sp>
    </p:spTree>
    <p:extLst>
      <p:ext uri="{BB962C8B-B14F-4D97-AF65-F5344CB8AC3E}">
        <p14:creationId xmlns:p14="http://schemas.microsoft.com/office/powerpoint/2010/main" val="4283326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t>
            </a:r>
            <a:r>
              <a:rPr lang="en-US" dirty="0"/>
              <a:t>Sign Extension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16</a:t>
            </a:fld>
            <a:endParaRPr lang="en-US"/>
          </a:p>
        </p:txBody>
      </p:sp>
      <p:sp>
        <p:nvSpPr>
          <p:cNvPr id="5" name="Rectangle 1026"/>
          <p:cNvSpPr>
            <a:spLocks noChangeArrowheads="1"/>
          </p:cNvSpPr>
          <p:nvPr/>
        </p:nvSpPr>
        <p:spPr bwMode="gray">
          <a:xfrm>
            <a:off x="7409815" y="1991365"/>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7406640" y="2272353"/>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7406640" y="1997715"/>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7406640" y="2815278"/>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7406640" y="2542228"/>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6211879" y="2012003"/>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0x20000003</a:t>
            </a:r>
          </a:p>
        </p:txBody>
      </p:sp>
      <p:sp>
        <p:nvSpPr>
          <p:cNvPr id="12" name="Rectangle 1048"/>
          <p:cNvSpPr>
            <a:spLocks noChangeArrowheads="1"/>
          </p:cNvSpPr>
          <p:nvPr/>
        </p:nvSpPr>
        <p:spPr bwMode="gray">
          <a:xfrm>
            <a:off x="6195951" y="2273940"/>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0x20000002</a:t>
            </a:r>
          </a:p>
        </p:txBody>
      </p:sp>
      <p:sp>
        <p:nvSpPr>
          <p:cNvPr id="13" name="Rectangle 1048"/>
          <p:cNvSpPr>
            <a:spLocks noChangeArrowheads="1"/>
          </p:cNvSpPr>
          <p:nvPr/>
        </p:nvSpPr>
        <p:spPr bwMode="gray">
          <a:xfrm>
            <a:off x="6204292" y="2542210"/>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0x20000001</a:t>
            </a:r>
          </a:p>
        </p:txBody>
      </p:sp>
      <p:sp>
        <p:nvSpPr>
          <p:cNvPr id="14" name="Rectangle 1048"/>
          <p:cNvSpPr>
            <a:spLocks noChangeArrowheads="1"/>
          </p:cNvSpPr>
          <p:nvPr/>
        </p:nvSpPr>
        <p:spPr bwMode="gray">
          <a:xfrm>
            <a:off x="6196380" y="2829084"/>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0x20000000</a:t>
            </a:r>
          </a:p>
        </p:txBody>
      </p:sp>
      <p:sp>
        <p:nvSpPr>
          <p:cNvPr id="15" name="Rectangle 1026"/>
          <p:cNvSpPr>
            <a:spLocks noChangeArrowheads="1"/>
          </p:cNvSpPr>
          <p:nvPr/>
        </p:nvSpPr>
        <p:spPr bwMode="gray">
          <a:xfrm>
            <a:off x="7481190" y="2794516"/>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7485953" y="2528360"/>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7495738" y="2250797"/>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122440" y="1229093"/>
            <a:ext cx="7954422" cy="1427336"/>
            <a:chOff x="521689" y="1040201"/>
            <a:chExt cx="7954422" cy="1427336"/>
          </a:xfrm>
        </p:grpSpPr>
        <p:sp>
          <p:nvSpPr>
            <p:cNvPr id="18" name="Rectangle 17"/>
            <p:cNvSpPr/>
            <p:nvPr/>
          </p:nvSpPr>
          <p:spPr>
            <a:xfrm>
              <a:off x="521689" y="1459818"/>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B r1, [r0]</a:t>
              </a:r>
              <a:endParaRPr lang="en-US" dirty="0">
                <a:latin typeface="Consolas" pitchFamily="49" charset="0"/>
                <a:cs typeface="Consolas" pitchFamily="49" charset="0"/>
              </a:endParaRPr>
            </a:p>
          </p:txBody>
        </p:sp>
        <p:sp>
          <p:nvSpPr>
            <p:cNvPr id="19" name="TextBox 18"/>
            <p:cNvSpPr txBox="1"/>
            <p:nvPr/>
          </p:nvSpPr>
          <p:spPr>
            <a:xfrm>
              <a:off x="521689" y="1040201"/>
              <a:ext cx="7954422" cy="523220"/>
            </a:xfrm>
            <a:prstGeom prst="rect">
              <a:avLst/>
            </a:prstGeom>
            <a:noFill/>
          </p:spPr>
          <p:txBody>
            <a:bodyPr wrap="none" rtlCol="0">
              <a:spAutoFit/>
            </a:bodyPr>
            <a:lstStyle/>
            <a:p>
              <a:r>
                <a:rPr lang="en-US" dirty="0">
                  <a:solidFill>
                    <a:srgbClr val="C00000"/>
                  </a:solidFill>
                </a:rPr>
                <a:t>Load a Signed Byte. Sign-bit of 0xE1</a:t>
              </a:r>
              <a:r>
                <a:rPr lang="zh-CN" altLang="en-US" dirty="0">
                  <a:solidFill>
                    <a:srgbClr val="C00000"/>
                  </a:solidFill>
                </a:rPr>
                <a:t>（</a:t>
              </a:r>
              <a:r>
                <a:rPr lang="en-US" altLang="zh-CN" dirty="0">
                  <a:solidFill>
                    <a:srgbClr val="C00000"/>
                  </a:solidFill>
                </a:rPr>
                <a:t>11100001</a:t>
              </a:r>
              <a:r>
                <a:rPr lang="zh-CN" altLang="en-US" dirty="0">
                  <a:solidFill>
                    <a:srgbClr val="C00000"/>
                  </a:solidFill>
                </a:rPr>
                <a:t>）</a:t>
              </a:r>
              <a:r>
                <a:rPr lang="en-US" dirty="0">
                  <a:solidFill>
                    <a:srgbClr val="C00000"/>
                  </a:solidFill>
                </a:rPr>
                <a:t> is its leftmost bit (1),</a:t>
              </a:r>
            </a:p>
            <a:p>
              <a:r>
                <a:rPr lang="en-US" dirty="0">
                  <a:solidFill>
                    <a:srgbClr val="C00000"/>
                  </a:solidFill>
                </a:rPr>
                <a:t>so the left 3 Bytes of r1 are filled with all 1’s</a:t>
              </a: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30" name="Rectangle 29"/>
          <p:cNvSpPr/>
          <p:nvPr/>
        </p:nvSpPr>
        <p:spPr>
          <a:xfrm>
            <a:off x="153030" y="3536870"/>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H r1, [r0]</a:t>
            </a:r>
            <a:endParaRPr lang="en-US" dirty="0">
              <a:latin typeface="Consolas" pitchFamily="49" charset="0"/>
              <a:cs typeface="Consolas" pitchFamily="49" charset="0"/>
            </a:endParaRPr>
          </a:p>
        </p:txBody>
      </p:sp>
      <p:sp>
        <p:nvSpPr>
          <p:cNvPr id="31" name="TextBox 30"/>
          <p:cNvSpPr txBox="1"/>
          <p:nvPr/>
        </p:nvSpPr>
        <p:spPr>
          <a:xfrm>
            <a:off x="116248" y="2862080"/>
            <a:ext cx="6378669" cy="954107"/>
          </a:xfrm>
          <a:prstGeom prst="rect">
            <a:avLst/>
          </a:prstGeom>
          <a:noFill/>
        </p:spPr>
        <p:txBody>
          <a:bodyPr wrap="none" rtlCol="0">
            <a:spAutoFit/>
          </a:bodyPr>
          <a:lstStyle/>
          <a:p>
            <a:r>
              <a:rPr lang="en-US" dirty="0">
                <a:solidFill>
                  <a:srgbClr val="C00000"/>
                </a:solidFill>
              </a:rPr>
              <a:t>Load a Signed </a:t>
            </a:r>
            <a:r>
              <a:rPr lang="en-US" dirty="0" err="1">
                <a:solidFill>
                  <a:srgbClr val="C00000"/>
                </a:solidFill>
              </a:rPr>
              <a:t>Halfword</a:t>
            </a:r>
            <a:r>
              <a:rPr lang="en-US" dirty="0">
                <a:solidFill>
                  <a:srgbClr val="C00000"/>
                </a:solidFill>
              </a:rPr>
              <a:t>. Sign-bit of 0xE3E1 </a:t>
            </a:r>
          </a:p>
          <a:p>
            <a:r>
              <a:rPr lang="en-US" dirty="0">
                <a:solidFill>
                  <a:srgbClr val="C00000"/>
                </a:solidFill>
              </a:rPr>
              <a:t>(</a:t>
            </a:r>
            <a:r>
              <a:rPr lang="en-US" altLang="zh-CN" dirty="0">
                <a:solidFill>
                  <a:srgbClr val="C00000"/>
                </a:solidFill>
              </a:rPr>
              <a:t>1110001111100001</a:t>
            </a:r>
            <a:r>
              <a:rPr lang="zh-CN" altLang="en-US" dirty="0">
                <a:solidFill>
                  <a:srgbClr val="C00000"/>
                </a:solidFill>
              </a:rPr>
              <a:t>）</a:t>
            </a:r>
            <a:r>
              <a:rPr lang="en-US" dirty="0">
                <a:solidFill>
                  <a:srgbClr val="C00000"/>
                </a:solidFill>
              </a:rPr>
              <a:t> is its leftmost bit (1),so the left 3 </a:t>
            </a:r>
          </a:p>
          <a:p>
            <a:r>
              <a:rPr lang="en-US" dirty="0">
                <a:solidFill>
                  <a:srgbClr val="C00000"/>
                </a:solidFill>
              </a:rPr>
              <a:t>Bytes of r1 are filled with all 1’s</a:t>
            </a:r>
          </a:p>
          <a:p>
            <a:endParaRPr lang="en-US" dirty="0">
              <a:solidFill>
                <a:srgbClr val="C00000"/>
              </a:solidFill>
            </a:endParaRPr>
          </a:p>
        </p:txBody>
      </p:sp>
      <p:sp>
        <p:nvSpPr>
          <p:cNvPr id="32" name="Rectangle 31"/>
          <p:cNvSpPr/>
          <p:nvPr/>
        </p:nvSpPr>
        <p:spPr>
          <a:xfrm>
            <a:off x="538793" y="4014342"/>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33" name="Rectangle 32"/>
          <p:cNvSpPr/>
          <p:nvPr/>
        </p:nvSpPr>
        <p:spPr>
          <a:xfrm>
            <a:off x="1196216" y="4014342"/>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34" name="Rectangle 33"/>
          <p:cNvSpPr/>
          <p:nvPr/>
        </p:nvSpPr>
        <p:spPr>
          <a:xfrm>
            <a:off x="1858141" y="4011759"/>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5" name="Rectangle 34"/>
          <p:cNvSpPr/>
          <p:nvPr/>
        </p:nvSpPr>
        <p:spPr>
          <a:xfrm>
            <a:off x="2520066" y="4011759"/>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6" name="TextBox 35"/>
          <p:cNvSpPr txBox="1"/>
          <p:nvPr/>
        </p:nvSpPr>
        <p:spPr>
          <a:xfrm>
            <a:off x="3035957" y="4282979"/>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361501" y="4282979"/>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sp>
        <p:nvSpPr>
          <p:cNvPr id="4" name="Rectangle 3"/>
          <p:cNvSpPr/>
          <p:nvPr/>
        </p:nvSpPr>
        <p:spPr>
          <a:xfrm>
            <a:off x="1566658" y="5214192"/>
            <a:ext cx="6178848" cy="523220"/>
          </a:xfrm>
          <a:prstGeom prst="rect">
            <a:avLst/>
          </a:prstGeom>
        </p:spPr>
        <p:txBody>
          <a:bodyPr wrap="square">
            <a:spAutoFit/>
          </a:bodyPr>
          <a:lstStyle/>
          <a:p>
            <a:r>
              <a:rPr lang="en-US" dirty="0"/>
              <a:t>Use sign-filling for remaining Bytes</a:t>
            </a:r>
          </a:p>
          <a:p>
            <a:r>
              <a:rPr lang="en-US" dirty="0"/>
              <a:t>Facilitate subsequent 32-bit signed arithmetic!</a:t>
            </a:r>
          </a:p>
        </p:txBody>
      </p:sp>
      <p:sp>
        <p:nvSpPr>
          <p:cNvPr id="39" name="TextBox 38"/>
          <p:cNvSpPr txBox="1"/>
          <p:nvPr/>
        </p:nvSpPr>
        <p:spPr>
          <a:xfrm>
            <a:off x="6690749" y="3232096"/>
            <a:ext cx="1580882" cy="307777"/>
          </a:xfrm>
          <a:prstGeom prst="rect">
            <a:avLst/>
          </a:prstGeom>
          <a:noFill/>
        </p:spPr>
        <p:txBody>
          <a:bodyPr wrap="none" rtlCol="0">
            <a:spAutoFit/>
          </a:bodyPr>
          <a:lstStyle/>
          <a:p>
            <a:r>
              <a:rPr lang="en-US" dirty="0"/>
              <a:t>Little Endian</a:t>
            </a:r>
          </a:p>
        </p:txBody>
      </p:sp>
      <p:sp>
        <p:nvSpPr>
          <p:cNvPr id="55" name="TextBox 54"/>
          <p:cNvSpPr txBox="1"/>
          <p:nvPr/>
        </p:nvSpPr>
        <p:spPr>
          <a:xfrm>
            <a:off x="7158045" y="4098214"/>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0x02000000</a:t>
            </a:r>
          </a:p>
        </p:txBody>
      </p:sp>
      <p:cxnSp>
        <p:nvCxnSpPr>
          <p:cNvPr id="56" name="Elbow Connector 55"/>
          <p:cNvCxnSpPr/>
          <p:nvPr/>
        </p:nvCxnSpPr>
        <p:spPr>
          <a:xfrm rot="16200000" flipV="1">
            <a:off x="7930807" y="3308699"/>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67610" y="2100307"/>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41" name="Rectangle 40"/>
          <p:cNvSpPr/>
          <p:nvPr/>
        </p:nvSpPr>
        <p:spPr>
          <a:xfrm>
            <a:off x="167610" y="3948525"/>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Tree>
    <p:extLst>
      <p:ext uri="{BB962C8B-B14F-4D97-AF65-F5344CB8AC3E}">
        <p14:creationId xmlns:p14="http://schemas.microsoft.com/office/powerpoint/2010/main" val="2117905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Address</a:t>
            </a:r>
          </a:p>
        </p:txBody>
      </p:sp>
      <p:sp>
        <p:nvSpPr>
          <p:cNvPr id="25607" name="Rectangle 1031"/>
          <p:cNvSpPr>
            <a:spLocks noGrp="1" noChangeArrowheads="1"/>
          </p:cNvSpPr>
          <p:nvPr>
            <p:ph sz="quarter" idx="1"/>
          </p:nvPr>
        </p:nvSpPr>
        <p:spPr>
          <a:xfrm>
            <a:off x="381000" y="1295400"/>
            <a:ext cx="8305800" cy="4964113"/>
          </a:xfrm>
          <a:noFill/>
        </p:spPr>
        <p:txBody>
          <a:bodyPr lIns="92075" tIns="46038" rIns="92075" bIns="46038" anchorCtr="1">
            <a:normAutofit fontScale="92500" lnSpcReduction="10000"/>
          </a:bodyPr>
          <a:lstStyle/>
          <a:p>
            <a:pPr defTabSz="938213">
              <a:lnSpc>
                <a:spcPct val="90000"/>
              </a:lnSpc>
            </a:pPr>
            <a:r>
              <a:rPr lang="en-US" dirty="0"/>
              <a:t>Address accessed by LDR/STR is specified by a base register </a:t>
            </a:r>
            <a:r>
              <a:rPr lang="en-US" dirty="0">
                <a:solidFill>
                  <a:srgbClr val="C00000"/>
                </a:solidFill>
              </a:rPr>
              <a:t>plus an offset</a:t>
            </a:r>
          </a:p>
          <a:p>
            <a:pPr defTabSz="938213">
              <a:lnSpc>
                <a:spcPct val="90000"/>
              </a:lnSpc>
            </a:pPr>
            <a:r>
              <a:rPr lang="en-US" dirty="0"/>
              <a:t>For word and unsigned byte accesses, offset can be</a:t>
            </a:r>
          </a:p>
          <a:p>
            <a:pPr marL="704850" lvl="1" indent="-247650" defTabSz="938213">
              <a:lnSpc>
                <a:spcPct val="90000"/>
              </a:lnSpc>
            </a:pPr>
            <a:r>
              <a:rPr lang="en-US" dirty="0"/>
              <a:t>An unsigned 12-bit immediate value (i.e. 0 - 4095 bytes).</a:t>
            </a:r>
            <a:br>
              <a:rPr lang="en-US" dirty="0"/>
            </a:br>
            <a:r>
              <a:rPr lang="en-US" sz="2600" b="1" dirty="0">
                <a:solidFill>
                  <a:schemeClr val="hlink"/>
                </a:solidFill>
                <a:latin typeface="Courier New" pitchFamily="49" charset="0"/>
              </a:rPr>
              <a:t>	</a:t>
            </a:r>
            <a:r>
              <a:rPr lang="en-US" sz="1900" b="1" dirty="0">
                <a:solidFill>
                  <a:schemeClr val="bg2"/>
                </a:solidFill>
                <a:latin typeface="Courier New" pitchFamily="49" charset="0"/>
              </a:rPr>
              <a:t>LDR r0,[r1,#8]</a:t>
            </a:r>
            <a:endParaRPr lang="en-US" sz="1900" dirty="0">
              <a:solidFill>
                <a:schemeClr val="bg2"/>
              </a:solidFill>
            </a:endParaRPr>
          </a:p>
          <a:p>
            <a:pPr marL="704850" lvl="1" indent="-247650" defTabSz="938213">
              <a:lnSpc>
                <a:spcPct val="90000"/>
              </a:lnSpc>
            </a:pPr>
            <a:r>
              <a:rPr lang="en-US" dirty="0"/>
              <a:t>A register, optionally shifted by an immediate value</a:t>
            </a:r>
            <a:br>
              <a:rPr lang="en-US" dirty="0"/>
            </a:br>
            <a:r>
              <a:rPr lang="en-US" sz="1900" b="1" dirty="0">
                <a:solidFill>
                  <a:schemeClr val="hlink"/>
                </a:solidFill>
                <a:latin typeface="Courier New" pitchFamily="49" charset="0"/>
              </a:rPr>
              <a:t>	</a:t>
            </a:r>
            <a:r>
              <a:rPr lang="en-US" sz="1900" b="1" dirty="0">
                <a:solidFill>
                  <a:schemeClr val="bg2"/>
                </a:solidFill>
                <a:latin typeface="Courier New" pitchFamily="49" charset="0"/>
              </a:rPr>
              <a:t>LDR r0,[r1,r2]</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r0,[r1,r2,LSL#2]</a:t>
            </a:r>
          </a:p>
          <a:p>
            <a:pPr defTabSz="938213">
              <a:lnSpc>
                <a:spcPct val="90000"/>
              </a:lnSpc>
            </a:pPr>
            <a:r>
              <a:rPr lang="en-US" dirty="0"/>
              <a:t>This can be either added or subtracted from the base register:</a:t>
            </a:r>
            <a:br>
              <a:rPr lang="en-US" dirty="0"/>
            </a:br>
            <a:r>
              <a:rPr lang="en-US" sz="3000" dirty="0">
                <a:solidFill>
                  <a:schemeClr val="bg2"/>
                </a:solidFill>
              </a:rPr>
              <a:t>	</a:t>
            </a:r>
            <a:r>
              <a:rPr lang="en-US" sz="1900" b="1" dirty="0">
                <a:solidFill>
                  <a:schemeClr val="bg2"/>
                </a:solidFill>
                <a:latin typeface="Courier New" pitchFamily="49" charset="0"/>
              </a:rPr>
              <a:t>LDR r0,[r1,#-8]</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r0,[r1,-r2,LSL#2]</a:t>
            </a:r>
            <a:endParaRPr lang="en-US" sz="1700" b="1" dirty="0">
              <a:solidFill>
                <a:schemeClr val="bg2"/>
              </a:solidFill>
              <a:latin typeface="Courier New" pitchFamily="49" charset="0"/>
            </a:endParaRPr>
          </a:p>
          <a:p>
            <a:pPr defTabSz="938213">
              <a:lnSpc>
                <a:spcPct val="90000"/>
              </a:lnSpc>
            </a:pPr>
            <a:r>
              <a:rPr lang="en-US" dirty="0"/>
              <a:t>For </a:t>
            </a:r>
            <a:r>
              <a:rPr lang="en-US" dirty="0" err="1"/>
              <a:t>halfword</a:t>
            </a:r>
            <a:r>
              <a:rPr lang="en-US" dirty="0"/>
              <a:t> and signed </a:t>
            </a:r>
            <a:r>
              <a:rPr lang="en-US" dirty="0" err="1"/>
              <a:t>halfword</a:t>
            </a:r>
            <a:r>
              <a:rPr lang="en-US" dirty="0"/>
              <a:t> / byte, offset can be:</a:t>
            </a:r>
          </a:p>
          <a:p>
            <a:pPr marL="704850" lvl="1" indent="-247650" defTabSz="938213">
              <a:lnSpc>
                <a:spcPct val="90000"/>
              </a:lnSpc>
            </a:pPr>
            <a:r>
              <a:rPr lang="en-US" dirty="0"/>
              <a:t>An unsigned 8 bit immediate value (i.e. 0-255 bytes).</a:t>
            </a:r>
          </a:p>
          <a:p>
            <a:pPr marL="704850" lvl="1" indent="-247650" defTabSz="938213">
              <a:lnSpc>
                <a:spcPct val="90000"/>
              </a:lnSpc>
            </a:pPr>
            <a:r>
              <a:rPr lang="en-US" dirty="0"/>
              <a:t>A register (</a:t>
            </a:r>
            <a:r>
              <a:rPr lang="en-US" dirty="0" err="1"/>
              <a:t>unshifted</a:t>
            </a:r>
            <a:r>
              <a:rPr lang="en-US" dirty="0"/>
              <a:t>).</a:t>
            </a:r>
          </a:p>
          <a:p>
            <a:pPr defTabSz="938213">
              <a:lnSpc>
                <a:spcPct val="90000"/>
              </a:lnSpc>
            </a:pPr>
            <a:r>
              <a:rPr lang="en-US" dirty="0"/>
              <a:t>Choice of </a:t>
            </a:r>
            <a:r>
              <a:rPr lang="en-US" i="1" dirty="0">
                <a:solidFill>
                  <a:srgbClr val="0041FF"/>
                </a:solidFill>
              </a:rPr>
              <a:t>pre-indexed</a:t>
            </a:r>
            <a:r>
              <a:rPr lang="en-US" dirty="0"/>
              <a:t> or </a:t>
            </a:r>
            <a:r>
              <a:rPr lang="en-US" i="1" dirty="0">
                <a:solidFill>
                  <a:srgbClr val="0041FF"/>
                </a:solidFill>
              </a:rPr>
              <a:t>post-indexed</a:t>
            </a:r>
            <a:r>
              <a:rPr lang="en-US" dirty="0">
                <a:solidFill>
                  <a:srgbClr val="FF0000"/>
                </a:solidFill>
              </a:rPr>
              <a:t> </a:t>
            </a:r>
            <a:r>
              <a:rPr lang="en-US" dirty="0"/>
              <a:t>addressing</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17</a:t>
            </a:fld>
            <a:endParaRPr lang="en-US"/>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Addressing Modes</a:t>
            </a:r>
          </a:p>
        </p:txBody>
      </p:sp>
      <p:sp>
        <p:nvSpPr>
          <p:cNvPr id="23557" name="Rectangle 3"/>
          <p:cNvSpPr>
            <a:spLocks noGrp="1" noChangeArrowheads="1"/>
          </p:cNvSpPr>
          <p:nvPr>
            <p:ph type="body" idx="1"/>
          </p:nvPr>
        </p:nvSpPr>
        <p:spPr>
          <a:xfrm>
            <a:off x="457200" y="1987984"/>
            <a:ext cx="8229600" cy="3850516"/>
          </a:xfrm>
        </p:spPr>
        <p:txBody>
          <a:bodyPr>
            <a:normAutofit/>
          </a:bodyPr>
          <a:lstStyle/>
          <a:p>
            <a:r>
              <a:rPr lang="en-US" dirty="0"/>
              <a:t>Offset addressing (most important):</a:t>
            </a:r>
          </a:p>
          <a:p>
            <a:pPr lvl="1">
              <a:buFont typeface="Monotype Sorts" pitchFamily="2" charset="2"/>
              <a:buNone/>
            </a:pPr>
            <a:r>
              <a:rPr lang="en-US" dirty="0">
                <a:latin typeface="Consolas" pitchFamily="49" charset="0"/>
                <a:cs typeface="Consolas" pitchFamily="49" charset="0"/>
              </a:rPr>
              <a:t>LDR R1,[R0] ;</a:t>
            </a:r>
            <a:r>
              <a:rPr lang="en-US" dirty="0"/>
              <a:t>Load R1 from memory address R0</a:t>
            </a:r>
            <a:endParaRPr lang="en-US" dirty="0">
              <a:latin typeface="Consolas" pitchFamily="49" charset="0"/>
              <a:cs typeface="Consolas" pitchFamily="49" charset="0"/>
            </a:endParaRPr>
          </a:p>
          <a:p>
            <a:pPr lvl="1">
              <a:buFont typeface="Monotype Sorts" pitchFamily="2" charset="2"/>
              <a:buNone/>
            </a:pPr>
            <a:r>
              <a:rPr lang="en-US" dirty="0">
                <a:latin typeface="Consolas" pitchFamily="49" charset="0"/>
                <a:cs typeface="Consolas" pitchFamily="49" charset="0"/>
              </a:rPr>
              <a:t>LDR R1,[R0,#16] ;</a:t>
            </a:r>
            <a:r>
              <a:rPr lang="en-US" dirty="0"/>
              <a:t>Load R1 from memory address R0+16</a:t>
            </a:r>
          </a:p>
          <a:p>
            <a:r>
              <a:rPr lang="en-US" dirty="0"/>
              <a:t>Auto-indexing with pre-indexed addressing mode:</a:t>
            </a:r>
          </a:p>
          <a:p>
            <a:pPr lvl="1">
              <a:buFont typeface="Monotype Sorts" pitchFamily="2" charset="2"/>
              <a:buNone/>
            </a:pPr>
            <a:r>
              <a:rPr lang="en-US" dirty="0">
                <a:latin typeface="Consolas" pitchFamily="49" charset="0"/>
                <a:cs typeface="Consolas" pitchFamily="49" charset="0"/>
              </a:rPr>
              <a:t>LDR R1,[R0,#16]! ;</a:t>
            </a:r>
            <a:r>
              <a:rPr lang="en-US" dirty="0"/>
              <a:t>Load from memory address R0+16, then 									 </a:t>
            </a:r>
            <a:r>
              <a:rPr lang="en-US" dirty="0">
                <a:latin typeface="Consolas" pitchFamily="49" charset="0"/>
                <a:cs typeface="Consolas" pitchFamily="49" charset="0"/>
              </a:rPr>
              <a:t>;</a:t>
            </a:r>
            <a:r>
              <a:rPr lang="en-US" dirty="0"/>
              <a:t>update R0 = R0+16</a:t>
            </a:r>
            <a:endParaRPr lang="en-US" dirty="0">
              <a:latin typeface="Consolas" pitchFamily="49" charset="0"/>
              <a:cs typeface="Consolas" pitchFamily="49" charset="0"/>
            </a:endParaRPr>
          </a:p>
          <a:p>
            <a:r>
              <a:rPr lang="en-US" dirty="0"/>
              <a:t>Auto-indexing with post-indexed addressing mode:</a:t>
            </a:r>
          </a:p>
          <a:p>
            <a:pPr lvl="1">
              <a:buFont typeface="Monotype Sorts" pitchFamily="2" charset="2"/>
              <a:buNone/>
            </a:pPr>
            <a:r>
              <a:rPr lang="en-US" dirty="0">
                <a:latin typeface="Consolas" pitchFamily="49" charset="0"/>
                <a:cs typeface="Consolas" pitchFamily="49" charset="0"/>
              </a:rPr>
              <a:t>LDR R1,[R0],#16 ;</a:t>
            </a:r>
            <a:r>
              <a:rPr lang="en-US" dirty="0"/>
              <a:t>Load R0 from memory address R0, then </a:t>
            </a:r>
          </a:p>
          <a:p>
            <a:pPr lvl="1">
              <a:buFont typeface="Monotype Sorts" pitchFamily="2" charset="2"/>
              <a:buNone/>
            </a:pPr>
            <a:r>
              <a:rPr lang="en-US" dirty="0">
                <a:latin typeface="Consolas" pitchFamily="49" charset="0"/>
                <a:cs typeface="Consolas" pitchFamily="49" charset="0"/>
              </a:rPr>
              <a:t>							  ;</a:t>
            </a:r>
            <a:r>
              <a:rPr lang="en-US" dirty="0"/>
              <a:t>update R0 = R0+16</a:t>
            </a:r>
            <a:endParaRPr lang="en-US" sz="2400" dirty="0"/>
          </a:p>
          <a:p>
            <a:endParaRPr lang="en-US" dirty="0"/>
          </a:p>
          <a:p>
            <a:pPr lvl="1">
              <a:buFont typeface="Monotype Sorts" pitchFamily="2" charset="2"/>
              <a:buNone/>
            </a:pPr>
            <a:endParaRPr lang="en-US" sz="2400" dirty="0"/>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18</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4847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Addressing Modes</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19</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892199078"/>
              </p:ext>
            </p:extLst>
          </p:nvPr>
        </p:nvGraphicFramePr>
        <p:xfrm>
          <a:off x="319441" y="1864099"/>
          <a:ext cx="8331499" cy="2133600"/>
        </p:xfrm>
        <a:graphic>
          <a:graphicData uri="http://schemas.openxmlformats.org/drawingml/2006/table">
            <a:tbl>
              <a:tblPr firstRow="1" firstCol="1" bandRow="1" bandCol="1">
                <a:tableStyleId>{5C22544A-7EE6-4342-B048-85BDC9FD1C3A}</a:tableStyleId>
              </a:tblPr>
              <a:tblGrid>
                <a:gridCol w="1957594">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783105">
                  <a:extLst>
                    <a:ext uri="{9D8B030D-6E8A-4147-A177-3AD203B41FA5}">
                      <a16:colId xmlns:a16="http://schemas.microsoft.com/office/drawing/2014/main" val="20002"/>
                    </a:ext>
                  </a:extLst>
                </a:gridCol>
              </a:tblGrid>
              <a:tr h="0">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Index Format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Example</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Equivalent</a:t>
                      </a:r>
                      <a:endParaRPr lang="en-US" sz="20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altLang="zh-CN" sz="2000" dirty="0">
                          <a:solidFill>
                            <a:schemeClr val="bg1"/>
                          </a:solidFill>
                          <a:effectLst/>
                          <a:latin typeface="Consolas" panose="020B0609020204030204" pitchFamily="49" charset="0"/>
                          <a:cs typeface="Consolas" panose="020B0609020204030204" pitchFamily="49" charset="0"/>
                        </a:rPr>
                        <a:t>offset</a:t>
                      </a:r>
                      <a:r>
                        <a:rPr lang="en-US" sz="2000" dirty="0">
                          <a:solidFill>
                            <a:schemeClr val="bg1"/>
                          </a:solidFill>
                          <a:effectLst/>
                          <a:latin typeface="Consolas" panose="020B0609020204030204" pitchFamily="49" charset="0"/>
                          <a:cs typeface="Consolas" panose="020B0609020204030204" pitchFamily="49" charset="0"/>
                        </a:rPr>
                        <a:t> </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r1 </a:t>
                      </a:r>
                      <a:r>
                        <a:rPr lang="en-US" sz="2000">
                          <a:effectLst/>
                          <a:latin typeface="Consolas" panose="020B0609020204030204" pitchFamily="49" charset="0"/>
                          <a:cs typeface="Consolas" panose="020B0609020204030204" pitchFamily="49" charset="0"/>
                          <a:sym typeface="Symbol"/>
                        </a:rPr>
                        <a:t></a:t>
                      </a:r>
                      <a:r>
                        <a:rPr lang="en-US" sz="2000">
                          <a:effectLst/>
                          <a:latin typeface="Consolas" panose="020B0609020204030204" pitchFamily="49" charset="0"/>
                          <a:cs typeface="Consolas" panose="020B0609020204030204" pitchFamily="49" charset="0"/>
                        </a:rPr>
                        <a:t> memory[r0 + 4], </a:t>
                      </a:r>
                    </a:p>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r0 is unchanged</a:t>
                      </a:r>
                      <a:endParaRPr lang="en-US" sz="20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2000" dirty="0">
                          <a:solidFill>
                            <a:schemeClr val="bg1"/>
                          </a:solidFill>
                          <a:effectLst/>
                          <a:latin typeface="Consolas" panose="020B0609020204030204" pitchFamily="49" charset="0"/>
                          <a:cs typeface="Consolas" panose="020B0609020204030204" pitchFamily="49" charset="0"/>
                        </a:rPr>
                        <a:t>Pre-index</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r1</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memory[</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p>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en-US" sz="2000" dirty="0">
                          <a:solidFill>
                            <a:schemeClr val="bg1"/>
                          </a:solidFill>
                          <a:effectLst/>
                          <a:latin typeface="Consolas" panose="020B0609020204030204" pitchFamily="49" charset="0"/>
                          <a:cs typeface="Consolas" panose="020B0609020204030204" pitchFamily="49" charset="0"/>
                        </a:rPr>
                        <a:t>Post-index</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r1</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memory[</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Rectangle 8"/>
          <p:cNvSpPr/>
          <p:nvPr/>
        </p:nvSpPr>
        <p:spPr>
          <a:xfrm>
            <a:off x="2976050" y="4659003"/>
            <a:ext cx="3191899" cy="307777"/>
          </a:xfrm>
          <a:prstGeom prst="rect">
            <a:avLst/>
          </a:prstGeom>
        </p:spPr>
        <p:txBody>
          <a:bodyPr wrap="none">
            <a:spAutoFit/>
          </a:bodyPr>
          <a:lstStyle/>
          <a:p>
            <a:pPr algn="ctr"/>
            <a:r>
              <a:rPr lang="en-US" dirty="0"/>
              <a:t>Offset range is -255 to +255</a:t>
            </a:r>
          </a:p>
        </p:txBody>
      </p:sp>
      <p:sp>
        <p:nvSpPr>
          <p:cNvPr id="10" name="Horizontal Scroll 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284283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D459-BC23-EEB0-7A1F-470FE15E9AA9}"/>
              </a:ext>
            </a:extLst>
          </p:cNvPr>
          <p:cNvSpPr>
            <a:spLocks noGrp="1"/>
          </p:cNvSpPr>
          <p:nvPr>
            <p:ph type="title"/>
          </p:nvPr>
        </p:nvSpPr>
        <p:spPr/>
        <p:txBody>
          <a:bodyPr/>
          <a:lstStyle/>
          <a:p>
            <a:r>
              <a:rPr lang="en-US" dirty="0"/>
              <a:t>Memory Cell Contents with Endianness</a:t>
            </a:r>
          </a:p>
        </p:txBody>
      </p:sp>
      <p:sp>
        <p:nvSpPr>
          <p:cNvPr id="3" name="Slide Number Placeholder 2">
            <a:extLst>
              <a:ext uri="{FF2B5EF4-FFF2-40B4-BE49-F238E27FC236}">
                <a16:creationId xmlns:a16="http://schemas.microsoft.com/office/drawing/2014/main" id="{405A922A-6ED3-E8F7-3917-630CC5036C13}"/>
              </a:ext>
            </a:extLst>
          </p:cNvPr>
          <p:cNvSpPr>
            <a:spLocks noGrp="1"/>
          </p:cNvSpPr>
          <p:nvPr>
            <p:ph type="sldNum" sz="quarter" idx="12"/>
          </p:nvPr>
        </p:nvSpPr>
        <p:spPr/>
        <p:txBody>
          <a:bodyPr/>
          <a:lstStyle/>
          <a:p>
            <a:fld id="{AEE14D4A-FE32-40AF-B06D-E9622816B101}" type="slidenum">
              <a:rPr lang="en-US" smtClean="0"/>
              <a:pPr/>
              <a:t>2</a:t>
            </a:fld>
            <a:endParaRPr lang="en-US"/>
          </a:p>
        </p:txBody>
      </p:sp>
      <p:sp>
        <p:nvSpPr>
          <p:cNvPr id="4" name="Content Placeholder 3">
            <a:extLst>
              <a:ext uri="{FF2B5EF4-FFF2-40B4-BE49-F238E27FC236}">
                <a16:creationId xmlns:a16="http://schemas.microsoft.com/office/drawing/2014/main" id="{AF904B92-2920-2A3B-392E-28058E32AB8F}"/>
              </a:ext>
            </a:extLst>
          </p:cNvPr>
          <p:cNvSpPr>
            <a:spLocks noGrp="1"/>
          </p:cNvSpPr>
          <p:nvPr>
            <p:ph sz="quarter" idx="1"/>
          </p:nvPr>
        </p:nvSpPr>
        <p:spPr/>
        <p:txBody>
          <a:bodyPr/>
          <a:lstStyle/>
          <a:p>
            <a:r>
              <a:rPr lang="en-US" dirty="0"/>
              <a:t>Consider 4-byte data 0xA1B2C3D4 at memory address 0x100. Fill in the memory cell contents for Big-Endian and Little-Endian</a:t>
            </a:r>
          </a:p>
          <a:p>
            <a:endParaRPr lang="en-US" dirty="0"/>
          </a:p>
        </p:txBody>
      </p:sp>
      <p:sp>
        <p:nvSpPr>
          <p:cNvPr id="6" name="TextBox 5">
            <a:extLst>
              <a:ext uri="{FF2B5EF4-FFF2-40B4-BE49-F238E27FC236}">
                <a16:creationId xmlns:a16="http://schemas.microsoft.com/office/drawing/2014/main" id="{F74BEFD5-F3F2-55DF-86A3-7A2A027E866C}"/>
              </a:ext>
            </a:extLst>
          </p:cNvPr>
          <p:cNvSpPr txBox="1"/>
          <p:nvPr/>
        </p:nvSpPr>
        <p:spPr>
          <a:xfrm>
            <a:off x="5180570" y="3669831"/>
            <a:ext cx="585417" cy="3231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MSB</a:t>
            </a:r>
          </a:p>
        </p:txBody>
      </p:sp>
      <p:sp>
        <p:nvSpPr>
          <p:cNvPr id="7" name="TextBox 6">
            <a:extLst>
              <a:ext uri="{FF2B5EF4-FFF2-40B4-BE49-F238E27FC236}">
                <a16:creationId xmlns:a16="http://schemas.microsoft.com/office/drawing/2014/main" id="{9523F82C-4F53-15BA-2A69-F4D2FD7107AE}"/>
              </a:ext>
            </a:extLst>
          </p:cNvPr>
          <p:cNvSpPr txBox="1"/>
          <p:nvPr/>
        </p:nvSpPr>
        <p:spPr>
          <a:xfrm>
            <a:off x="5166450" y="2600410"/>
            <a:ext cx="541629" cy="3231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LSB</a:t>
            </a:r>
          </a:p>
        </p:txBody>
      </p:sp>
      <p:grpSp>
        <p:nvGrpSpPr>
          <p:cNvPr id="40" name="Group 33">
            <a:extLst>
              <a:ext uri="{FF2B5EF4-FFF2-40B4-BE49-F238E27FC236}">
                <a16:creationId xmlns:a16="http://schemas.microsoft.com/office/drawing/2014/main" id="{61C6FE38-1EA0-7456-A1A6-AF4D007C0CF0}"/>
              </a:ext>
            </a:extLst>
          </p:cNvPr>
          <p:cNvGrpSpPr>
            <a:grpSpLocks/>
          </p:cNvGrpSpPr>
          <p:nvPr/>
        </p:nvGrpSpPr>
        <p:grpSpPr bwMode="auto">
          <a:xfrm>
            <a:off x="4743540" y="2560333"/>
            <a:ext cx="457200" cy="1458524"/>
            <a:chOff x="0" y="0"/>
            <a:chExt cx="384" cy="3072"/>
          </a:xfrm>
        </p:grpSpPr>
        <p:sp>
          <p:nvSpPr>
            <p:cNvPr id="61" name="Rectangle 34">
              <a:extLst>
                <a:ext uri="{FF2B5EF4-FFF2-40B4-BE49-F238E27FC236}">
                  <a16:creationId xmlns:a16="http://schemas.microsoft.com/office/drawing/2014/main" id="{1EC30D7E-3847-B7C7-86A1-6119DECB277B}"/>
                </a:ext>
              </a:extLst>
            </p:cNvPr>
            <p:cNvSpPr>
              <a:spLocks/>
            </p:cNvSpPr>
            <p:nvPr/>
          </p:nvSpPr>
          <p:spPr bwMode="auto">
            <a:xfrm>
              <a:off x="0" y="0"/>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62" name="Rectangle 35">
              <a:extLst>
                <a:ext uri="{FF2B5EF4-FFF2-40B4-BE49-F238E27FC236}">
                  <a16:creationId xmlns:a16="http://schemas.microsoft.com/office/drawing/2014/main" id="{676343CC-C30A-D8BA-D307-AEFCC01DB32E}"/>
                </a:ext>
              </a:extLst>
            </p:cNvPr>
            <p:cNvSpPr>
              <a:spLocks/>
            </p:cNvSpPr>
            <p:nvPr/>
          </p:nvSpPr>
          <p:spPr bwMode="auto">
            <a:xfrm>
              <a:off x="0" y="768"/>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63" name="Rectangle 36">
              <a:extLst>
                <a:ext uri="{FF2B5EF4-FFF2-40B4-BE49-F238E27FC236}">
                  <a16:creationId xmlns:a16="http://schemas.microsoft.com/office/drawing/2014/main" id="{6ED515D8-F7B3-5266-5113-655B955B154B}"/>
                </a:ext>
              </a:extLst>
            </p:cNvPr>
            <p:cNvSpPr>
              <a:spLocks/>
            </p:cNvSpPr>
            <p:nvPr/>
          </p:nvSpPr>
          <p:spPr bwMode="auto">
            <a:xfrm>
              <a:off x="0" y="1536"/>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64" name="Rectangle 37">
              <a:extLst>
                <a:ext uri="{FF2B5EF4-FFF2-40B4-BE49-F238E27FC236}">
                  <a16:creationId xmlns:a16="http://schemas.microsoft.com/office/drawing/2014/main" id="{EE0398CA-B203-C699-210B-151A19CDCD1A}"/>
                </a:ext>
              </a:extLst>
            </p:cNvPr>
            <p:cNvSpPr>
              <a:spLocks/>
            </p:cNvSpPr>
            <p:nvPr/>
          </p:nvSpPr>
          <p:spPr bwMode="auto">
            <a:xfrm>
              <a:off x="0" y="2304"/>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grpSp>
      <p:sp>
        <p:nvSpPr>
          <p:cNvPr id="73" name="TextBox 72">
            <a:extLst>
              <a:ext uri="{FF2B5EF4-FFF2-40B4-BE49-F238E27FC236}">
                <a16:creationId xmlns:a16="http://schemas.microsoft.com/office/drawing/2014/main" id="{E7E9A884-346A-2A97-4A52-A5C1BD3F4D0A}"/>
              </a:ext>
            </a:extLst>
          </p:cNvPr>
          <p:cNvSpPr txBox="1"/>
          <p:nvPr/>
        </p:nvSpPr>
        <p:spPr>
          <a:xfrm>
            <a:off x="2712875" y="3139554"/>
            <a:ext cx="1338828" cy="3231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ourier New" pitchFamily="49" charset="0"/>
                <a:ea typeface="+mn-ea"/>
                <a:cs typeface="+mn-cs"/>
              </a:rPr>
              <a:t>Big-Endian</a:t>
            </a:r>
          </a:p>
        </p:txBody>
      </p:sp>
      <p:sp>
        <p:nvSpPr>
          <p:cNvPr id="74" name="TextBox 73">
            <a:extLst>
              <a:ext uri="{FF2B5EF4-FFF2-40B4-BE49-F238E27FC236}">
                <a16:creationId xmlns:a16="http://schemas.microsoft.com/office/drawing/2014/main" id="{3578B91E-30FC-A62B-2673-C81BDC0606B6}"/>
              </a:ext>
            </a:extLst>
          </p:cNvPr>
          <p:cNvSpPr txBox="1"/>
          <p:nvPr/>
        </p:nvSpPr>
        <p:spPr>
          <a:xfrm>
            <a:off x="4168746" y="3726455"/>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0x100</a:t>
            </a:r>
          </a:p>
        </p:txBody>
      </p:sp>
      <p:sp>
        <p:nvSpPr>
          <p:cNvPr id="75" name="TextBox 74">
            <a:extLst>
              <a:ext uri="{FF2B5EF4-FFF2-40B4-BE49-F238E27FC236}">
                <a16:creationId xmlns:a16="http://schemas.microsoft.com/office/drawing/2014/main" id="{9967EF83-77E4-C90E-00B0-D312F5FD2D4B}"/>
              </a:ext>
            </a:extLst>
          </p:cNvPr>
          <p:cNvSpPr txBox="1"/>
          <p:nvPr/>
        </p:nvSpPr>
        <p:spPr>
          <a:xfrm>
            <a:off x="4168746" y="3347550"/>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0x101</a:t>
            </a:r>
          </a:p>
        </p:txBody>
      </p:sp>
      <p:sp>
        <p:nvSpPr>
          <p:cNvPr id="76" name="TextBox 75">
            <a:extLst>
              <a:ext uri="{FF2B5EF4-FFF2-40B4-BE49-F238E27FC236}">
                <a16:creationId xmlns:a16="http://schemas.microsoft.com/office/drawing/2014/main" id="{3F31CAC4-B32B-DB65-767A-7C5D3F147368}"/>
              </a:ext>
            </a:extLst>
          </p:cNvPr>
          <p:cNvSpPr txBox="1"/>
          <p:nvPr/>
        </p:nvSpPr>
        <p:spPr>
          <a:xfrm>
            <a:off x="4168746" y="2968644"/>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0x102</a:t>
            </a:r>
          </a:p>
        </p:txBody>
      </p:sp>
      <p:sp>
        <p:nvSpPr>
          <p:cNvPr id="77" name="TextBox 76">
            <a:extLst>
              <a:ext uri="{FF2B5EF4-FFF2-40B4-BE49-F238E27FC236}">
                <a16:creationId xmlns:a16="http://schemas.microsoft.com/office/drawing/2014/main" id="{A4C26899-454A-8188-B9F8-DA60518E66DB}"/>
              </a:ext>
            </a:extLst>
          </p:cNvPr>
          <p:cNvSpPr txBox="1"/>
          <p:nvPr/>
        </p:nvSpPr>
        <p:spPr>
          <a:xfrm>
            <a:off x="4168746" y="2589738"/>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0x103</a:t>
            </a:r>
          </a:p>
        </p:txBody>
      </p:sp>
      <p:sp>
        <p:nvSpPr>
          <p:cNvPr id="78" name="TextBox 77">
            <a:extLst>
              <a:ext uri="{FF2B5EF4-FFF2-40B4-BE49-F238E27FC236}">
                <a16:creationId xmlns:a16="http://schemas.microsoft.com/office/drawing/2014/main" id="{45FD29B5-18B1-97E9-4BCF-55B64B8FF48A}"/>
              </a:ext>
            </a:extLst>
          </p:cNvPr>
          <p:cNvSpPr txBox="1"/>
          <p:nvPr/>
        </p:nvSpPr>
        <p:spPr>
          <a:xfrm>
            <a:off x="5194689" y="5602962"/>
            <a:ext cx="457995" cy="3231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LSB</a:t>
            </a:r>
          </a:p>
        </p:txBody>
      </p:sp>
      <p:sp>
        <p:nvSpPr>
          <p:cNvPr id="79" name="TextBox 78">
            <a:extLst>
              <a:ext uri="{FF2B5EF4-FFF2-40B4-BE49-F238E27FC236}">
                <a16:creationId xmlns:a16="http://schemas.microsoft.com/office/drawing/2014/main" id="{F8D187EC-EEE0-DA74-905B-E7BA82844A66}"/>
              </a:ext>
            </a:extLst>
          </p:cNvPr>
          <p:cNvSpPr txBox="1"/>
          <p:nvPr/>
        </p:nvSpPr>
        <p:spPr>
          <a:xfrm>
            <a:off x="5180570" y="4533541"/>
            <a:ext cx="585417" cy="3231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MSB</a:t>
            </a:r>
          </a:p>
        </p:txBody>
      </p:sp>
      <p:grpSp>
        <p:nvGrpSpPr>
          <p:cNvPr id="80" name="Group 33">
            <a:extLst>
              <a:ext uri="{FF2B5EF4-FFF2-40B4-BE49-F238E27FC236}">
                <a16:creationId xmlns:a16="http://schemas.microsoft.com/office/drawing/2014/main" id="{176FB90F-657C-7900-E22E-ACD73231820D}"/>
              </a:ext>
            </a:extLst>
          </p:cNvPr>
          <p:cNvGrpSpPr>
            <a:grpSpLocks/>
          </p:cNvGrpSpPr>
          <p:nvPr/>
        </p:nvGrpSpPr>
        <p:grpSpPr bwMode="auto">
          <a:xfrm>
            <a:off x="4757660" y="4493464"/>
            <a:ext cx="457200" cy="1458524"/>
            <a:chOff x="0" y="0"/>
            <a:chExt cx="384" cy="3072"/>
          </a:xfrm>
        </p:grpSpPr>
        <p:sp>
          <p:nvSpPr>
            <p:cNvPr id="81" name="Rectangle 34">
              <a:extLst>
                <a:ext uri="{FF2B5EF4-FFF2-40B4-BE49-F238E27FC236}">
                  <a16:creationId xmlns:a16="http://schemas.microsoft.com/office/drawing/2014/main" id="{799C69D5-B76D-165C-D13D-17D3EE2DCA09}"/>
                </a:ext>
              </a:extLst>
            </p:cNvPr>
            <p:cNvSpPr>
              <a:spLocks/>
            </p:cNvSpPr>
            <p:nvPr/>
          </p:nvSpPr>
          <p:spPr bwMode="auto">
            <a:xfrm>
              <a:off x="0" y="0"/>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82" name="Rectangle 35">
              <a:extLst>
                <a:ext uri="{FF2B5EF4-FFF2-40B4-BE49-F238E27FC236}">
                  <a16:creationId xmlns:a16="http://schemas.microsoft.com/office/drawing/2014/main" id="{5B16A7D2-50DB-0052-703E-BAAC7E71C336}"/>
                </a:ext>
              </a:extLst>
            </p:cNvPr>
            <p:cNvSpPr>
              <a:spLocks/>
            </p:cNvSpPr>
            <p:nvPr/>
          </p:nvSpPr>
          <p:spPr bwMode="auto">
            <a:xfrm>
              <a:off x="0" y="768"/>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83" name="Rectangle 36">
              <a:extLst>
                <a:ext uri="{FF2B5EF4-FFF2-40B4-BE49-F238E27FC236}">
                  <a16:creationId xmlns:a16="http://schemas.microsoft.com/office/drawing/2014/main" id="{25DA7325-5F1D-F60C-D914-88D48845ED86}"/>
                </a:ext>
              </a:extLst>
            </p:cNvPr>
            <p:cNvSpPr>
              <a:spLocks/>
            </p:cNvSpPr>
            <p:nvPr/>
          </p:nvSpPr>
          <p:spPr bwMode="auto">
            <a:xfrm>
              <a:off x="0" y="1536"/>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84" name="Rectangle 37">
              <a:extLst>
                <a:ext uri="{FF2B5EF4-FFF2-40B4-BE49-F238E27FC236}">
                  <a16:creationId xmlns:a16="http://schemas.microsoft.com/office/drawing/2014/main" id="{2F3232C9-381B-43A6-09CA-035538E81830}"/>
                </a:ext>
              </a:extLst>
            </p:cNvPr>
            <p:cNvSpPr>
              <a:spLocks/>
            </p:cNvSpPr>
            <p:nvPr/>
          </p:nvSpPr>
          <p:spPr bwMode="auto">
            <a:xfrm>
              <a:off x="0" y="2304"/>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grpSp>
      <p:sp>
        <p:nvSpPr>
          <p:cNvPr id="85" name="TextBox 84">
            <a:extLst>
              <a:ext uri="{FF2B5EF4-FFF2-40B4-BE49-F238E27FC236}">
                <a16:creationId xmlns:a16="http://schemas.microsoft.com/office/drawing/2014/main" id="{299E865B-37A2-9D22-FBE5-1D3DDF631327}"/>
              </a:ext>
            </a:extLst>
          </p:cNvPr>
          <p:cNvSpPr txBox="1"/>
          <p:nvPr/>
        </p:nvSpPr>
        <p:spPr>
          <a:xfrm>
            <a:off x="2546965" y="5033536"/>
            <a:ext cx="1685077" cy="3231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ourier New" pitchFamily="49" charset="0"/>
                <a:ea typeface="+mn-ea"/>
                <a:cs typeface="+mn-cs"/>
              </a:rPr>
              <a:t>Little-Endian</a:t>
            </a:r>
          </a:p>
        </p:txBody>
      </p:sp>
      <p:sp>
        <p:nvSpPr>
          <p:cNvPr id="86" name="TextBox 85">
            <a:extLst>
              <a:ext uri="{FF2B5EF4-FFF2-40B4-BE49-F238E27FC236}">
                <a16:creationId xmlns:a16="http://schemas.microsoft.com/office/drawing/2014/main" id="{4C5F000E-B58A-BFA0-CB4D-9CA9FD5892C5}"/>
              </a:ext>
            </a:extLst>
          </p:cNvPr>
          <p:cNvSpPr txBox="1"/>
          <p:nvPr/>
        </p:nvSpPr>
        <p:spPr>
          <a:xfrm>
            <a:off x="4182865" y="5659586"/>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0x100</a:t>
            </a:r>
          </a:p>
        </p:txBody>
      </p:sp>
      <p:sp>
        <p:nvSpPr>
          <p:cNvPr id="87" name="TextBox 86">
            <a:extLst>
              <a:ext uri="{FF2B5EF4-FFF2-40B4-BE49-F238E27FC236}">
                <a16:creationId xmlns:a16="http://schemas.microsoft.com/office/drawing/2014/main" id="{FFB2C512-E807-259B-5881-597C981D8873}"/>
              </a:ext>
            </a:extLst>
          </p:cNvPr>
          <p:cNvSpPr txBox="1"/>
          <p:nvPr/>
        </p:nvSpPr>
        <p:spPr>
          <a:xfrm>
            <a:off x="4182865" y="5280681"/>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0x101</a:t>
            </a:r>
          </a:p>
        </p:txBody>
      </p:sp>
      <p:sp>
        <p:nvSpPr>
          <p:cNvPr id="88" name="TextBox 87">
            <a:extLst>
              <a:ext uri="{FF2B5EF4-FFF2-40B4-BE49-F238E27FC236}">
                <a16:creationId xmlns:a16="http://schemas.microsoft.com/office/drawing/2014/main" id="{BC64404C-0DBE-D0B8-BF3B-5D1B141A33B1}"/>
              </a:ext>
            </a:extLst>
          </p:cNvPr>
          <p:cNvSpPr txBox="1"/>
          <p:nvPr/>
        </p:nvSpPr>
        <p:spPr>
          <a:xfrm>
            <a:off x="4182865" y="4901775"/>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0x102</a:t>
            </a:r>
          </a:p>
        </p:txBody>
      </p:sp>
      <p:sp>
        <p:nvSpPr>
          <p:cNvPr id="89" name="TextBox 88">
            <a:extLst>
              <a:ext uri="{FF2B5EF4-FFF2-40B4-BE49-F238E27FC236}">
                <a16:creationId xmlns:a16="http://schemas.microsoft.com/office/drawing/2014/main" id="{1595853F-7ECE-B954-5BF7-0CB3D6AA063F}"/>
              </a:ext>
            </a:extLst>
          </p:cNvPr>
          <p:cNvSpPr txBox="1"/>
          <p:nvPr/>
        </p:nvSpPr>
        <p:spPr>
          <a:xfrm>
            <a:off x="4182865" y="4522869"/>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0x103</a:t>
            </a:r>
          </a:p>
        </p:txBody>
      </p:sp>
    </p:spTree>
    <p:extLst>
      <p:ext uri="{BB962C8B-B14F-4D97-AF65-F5344CB8AC3E}">
        <p14:creationId xmlns:p14="http://schemas.microsoft.com/office/powerpoint/2010/main" val="4151725621"/>
      </p:ext>
    </p:extLst>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Question: LDR w/ Offset</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20</a:t>
            </a:fld>
            <a:endParaRPr lang="en-US"/>
          </a:p>
        </p:txBody>
      </p:sp>
      <p:sp>
        <p:nvSpPr>
          <p:cNvPr id="2" name="Rectangle 1"/>
          <p:cNvSpPr/>
          <p:nvPr/>
        </p:nvSpPr>
        <p:spPr>
          <a:xfrm>
            <a:off x="604751" y="1464242"/>
            <a:ext cx="7378943" cy="400110"/>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592040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Question: LDR w/ Post-index</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21</a:t>
            </a:fld>
            <a:endParaRPr lang="en-US"/>
          </a:p>
        </p:txBody>
      </p:sp>
      <p:sp>
        <p:nvSpPr>
          <p:cNvPr id="5" name="Rectangle 4"/>
          <p:cNvSpPr/>
          <p:nvPr/>
        </p:nvSpPr>
        <p:spPr>
          <a:xfrm>
            <a:off x="604751" y="1464242"/>
            <a:ext cx="7096815" cy="707886"/>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a:p>
            <a:endParaRPr lang="pt-BR" sz="2000" dirty="0">
              <a:solidFill>
                <a:srgbClr val="FF0000"/>
              </a:solidFill>
              <a:latin typeface="Consolas" panose="020B0609020204030204" pitchFamily="49" charset="0"/>
              <a:cs typeface="Consolas" panose="020B0609020204030204" pitchFamily="49"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455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Question: LDR w/ Pre-index</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22</a:t>
            </a:fld>
            <a:endParaRPr lang="en-US"/>
          </a:p>
        </p:txBody>
      </p:sp>
      <p:sp>
        <p:nvSpPr>
          <p:cNvPr id="5" name="Rectangle 4"/>
          <p:cNvSpPr/>
          <p:nvPr/>
        </p:nvSpPr>
        <p:spPr>
          <a:xfrm>
            <a:off x="604751" y="1464242"/>
            <a:ext cx="7520007" cy="400110"/>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455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LDRH</a:t>
            </a:r>
          </a:p>
        </p:txBody>
      </p:sp>
      <p:sp>
        <p:nvSpPr>
          <p:cNvPr id="25607" name="Rectangle 1031"/>
          <p:cNvSpPr>
            <a:spLocks noGrp="1" noChangeArrowheads="1"/>
          </p:cNvSpPr>
          <p:nvPr>
            <p:ph sz="quarter" idx="1"/>
          </p:nvPr>
        </p:nvSpPr>
        <p:spPr>
          <a:xfrm>
            <a:off x="358516" y="1234581"/>
            <a:ext cx="8305800" cy="1028075"/>
          </a:xfrm>
          <a:noFill/>
        </p:spPr>
        <p:txBody>
          <a:bodyPr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LDRH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23</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a:t>
            </a:r>
          </a:p>
        </p:txBody>
      </p:sp>
      <p:graphicFrame>
        <p:nvGraphicFramePr>
          <p:cNvPr id="16" name="Table 15"/>
          <p:cNvGraphicFramePr>
            <a:graphicFrameLocks noGrp="1"/>
          </p:cNvGraphicFramePr>
          <p:nvPr>
            <p:extLst>
              <p:ext uri="{D42A27DB-BD31-4B8C-83A1-F6EECF244321}">
                <p14:modId xmlns:p14="http://schemas.microsoft.com/office/powerpoint/2010/main" val="1789903423"/>
              </p:ext>
            </p:extLst>
          </p:nvPr>
        </p:nvGraphicFramePr>
        <p:xfrm>
          <a:off x="4312023" y="2716135"/>
          <a:ext cx="4352293" cy="3017520"/>
        </p:xfrm>
        <a:graphic>
          <a:graphicData uri="http://schemas.openxmlformats.org/drawingml/2006/table">
            <a:tbl>
              <a:tblPr firstRow="1" bandRow="1">
                <a:tableStyleId>{5C22544A-7EE6-4342-B048-85BDC9FD1C3A}</a:tableStyleId>
              </a:tblPr>
              <a:tblGrid>
                <a:gridCol w="2429819">
                  <a:extLst>
                    <a:ext uri="{9D8B030D-6E8A-4147-A177-3AD203B41FA5}">
                      <a16:colId xmlns:a16="http://schemas.microsoft.com/office/drawing/2014/main" val="20000"/>
                    </a:ext>
                  </a:extLst>
                </a:gridCol>
                <a:gridCol w="1922474">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LDSB</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a:bodyPr>
          <a:lstStyle/>
          <a:p>
            <a:pPr defTabSz="938213">
              <a:lnSpc>
                <a:spcPct val="90000"/>
              </a:lnSpc>
              <a:buNone/>
            </a:pPr>
            <a:r>
              <a:rPr lang="en-US" altLang="zh-CN" b="1" dirty="0">
                <a:solidFill>
                  <a:srgbClr val="FF0000"/>
                </a:solidFill>
                <a:latin typeface="Consolas" panose="020B0609020204030204" pitchFamily="49" charset="0"/>
                <a:cs typeface="Consolas" panose="020B0609020204030204" pitchFamily="49" charset="0"/>
              </a:rPr>
              <a:t>What is r1 after: </a:t>
            </a:r>
            <a:r>
              <a:rPr lang="en-US" b="1" dirty="0">
                <a:solidFill>
                  <a:srgbClr val="FF0000"/>
                </a:solidFill>
                <a:latin typeface="Consolas" panose="020B0609020204030204" pitchFamily="49" charset="0"/>
                <a:cs typeface="Consolas" panose="020B0609020204030204" pitchFamily="49" charset="0"/>
              </a:rPr>
              <a:t>LDSB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24</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3774981060"/>
              </p:ext>
            </p:extLst>
          </p:nvPr>
        </p:nvGraphicFramePr>
        <p:xfrm>
          <a:off x="4312025" y="2675995"/>
          <a:ext cx="4406080" cy="3017520"/>
        </p:xfrm>
        <a:graphic>
          <a:graphicData uri="http://schemas.openxmlformats.org/drawingml/2006/table">
            <a:tbl>
              <a:tblPr firstRow="1" bandRow="1">
                <a:tableStyleId>{5C22544A-7EE6-4342-B048-85BDC9FD1C3A}</a:tableStyleId>
              </a:tblPr>
              <a:tblGrid>
                <a:gridCol w="2420469">
                  <a:extLst>
                    <a:ext uri="{9D8B030D-6E8A-4147-A177-3AD203B41FA5}">
                      <a16:colId xmlns:a16="http://schemas.microsoft.com/office/drawing/2014/main" val="20000"/>
                    </a:ext>
                  </a:extLst>
                </a:gridCol>
                <a:gridCol w="1985611">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STR w/ Post-Index</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25</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4083778298"/>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altLang="zh-CN" dirty="0"/>
              <a:t>Question</a:t>
            </a:r>
            <a:r>
              <a:rPr lang="en-US" dirty="0"/>
              <a:t>: STR with Offset</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26</a:t>
            </a:fld>
            <a:endParaRPr lang="en-US"/>
          </a:p>
        </p:txBody>
      </p:sp>
      <p:sp>
        <p:nvSpPr>
          <p:cNvPr id="11" name="TextBox 10"/>
          <p:cNvSpPr txBox="1"/>
          <p:nvPr/>
        </p:nvSpPr>
        <p:spPr>
          <a:xfrm>
            <a:off x="599606" y="2953063"/>
            <a:ext cx="341311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the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3243196"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the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162221510"/>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altLang="zh-CN" dirty="0"/>
              <a:t>Question</a:t>
            </a:r>
            <a:r>
              <a:rPr lang="en-US" dirty="0"/>
              <a:t>: STR with Pre-Index</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0x20008000,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27</a:t>
            </a:fld>
            <a:endParaRPr lang="en-US"/>
          </a:p>
        </p:txBody>
      </p:sp>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549068582"/>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LDR w/ Big Endian Ordering</a:t>
            </a:r>
          </a:p>
        </p:txBody>
      </p:sp>
      <p:sp>
        <p:nvSpPr>
          <p:cNvPr id="25607" name="Rectangle 1031"/>
          <p:cNvSpPr>
            <a:spLocks noGrp="1" noChangeArrowheads="1"/>
          </p:cNvSpPr>
          <p:nvPr>
            <p:ph sz="quarter" idx="1"/>
          </p:nvPr>
        </p:nvSpPr>
        <p:spPr>
          <a:xfrm>
            <a:off x="3477717" y="1430312"/>
            <a:ext cx="4804348" cy="1028075"/>
          </a:xfrm>
          <a:noFill/>
        </p:spPr>
        <p:txBody>
          <a:bodyPr lIns="92075" tIns="46038" rIns="92075" bIns="46038" anchorCtr="1">
            <a:normAutofit/>
          </a:bodyPr>
          <a:lstStyle/>
          <a:p>
            <a:pPr defTabSz="938213">
              <a:lnSpc>
                <a:spcPct val="90000"/>
              </a:lnSpc>
              <a:buNone/>
            </a:pPr>
            <a:r>
              <a:rPr lang="en-US" dirty="0">
                <a:latin typeface="Consolas" panose="020B0609020204030204" pitchFamily="49" charset="0"/>
                <a:cs typeface="Consolas" panose="020B0609020204030204" pitchFamily="49" charset="0"/>
              </a:rPr>
              <a:t>LDR r11, [r0]</a:t>
            </a:r>
          </a:p>
          <a:p>
            <a:pPr defTabSz="938213">
              <a:lnSpc>
                <a:spcPct val="90000"/>
              </a:lnSpc>
              <a:buNone/>
            </a:pPr>
            <a:r>
              <a:rPr lang="en-US" dirty="0">
                <a:latin typeface="Consolas" panose="020B0609020204030204" pitchFamily="49" charset="0"/>
                <a:cs typeface="Consolas" panose="020B0609020204030204" pitchFamily="49" charset="0"/>
              </a:rPr>
              <a:t>; r0 = </a:t>
            </a:r>
            <a:r>
              <a:rPr lang="en-US" dirty="0" err="1">
                <a:latin typeface="Consolas" panose="020B0609020204030204" pitchFamily="49" charset="0"/>
                <a:cs typeface="Consolas" panose="020B0609020204030204" pitchFamily="49" charset="0"/>
              </a:rPr>
              <a:t>0x20008000</a:t>
            </a:r>
            <a:r>
              <a:rPr lang="en-US"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28</a:t>
            </a:fld>
            <a:endParaRPr lang="en-US"/>
          </a:p>
        </p:txBody>
      </p:sp>
      <p:graphicFrame>
        <p:nvGraphicFramePr>
          <p:cNvPr id="9" name="Table 8"/>
          <p:cNvGraphicFramePr>
            <a:graphicFrameLocks noGrp="1"/>
          </p:cNvGraphicFramePr>
          <p:nvPr/>
        </p:nvGraphicFramePr>
        <p:xfrm>
          <a:off x="4167267" y="2716135"/>
          <a:ext cx="4497050" cy="3017520"/>
        </p:xfrm>
        <a:graphic>
          <a:graphicData uri="http://schemas.openxmlformats.org/drawingml/2006/table">
            <a:tbl>
              <a:tblPr firstRow="1" bandRow="1">
                <a:tableStyleId>{5C22544A-7EE6-4342-B048-85BDC9FD1C3A}</a:tableStyleId>
              </a:tblPr>
              <a:tblGrid>
                <a:gridCol w="2457651">
                  <a:extLst>
                    <a:ext uri="{9D8B030D-6E8A-4147-A177-3AD203B41FA5}">
                      <a16:colId xmlns:a16="http://schemas.microsoft.com/office/drawing/2014/main" val="20000"/>
                    </a:ext>
                  </a:extLst>
                </a:gridCol>
                <a:gridCol w="2039399">
                  <a:extLst>
                    <a:ext uri="{9D8B030D-6E8A-4147-A177-3AD203B41FA5}">
                      <a16:colId xmlns:a16="http://schemas.microsoft.com/office/drawing/2014/main" val="20001"/>
                    </a:ext>
                  </a:extLst>
                </a:gridCol>
              </a:tblGrid>
              <a:tr h="370840">
                <a:tc>
                  <a:txBody>
                    <a:bodyPr/>
                    <a:lstStyle/>
                    <a:p>
                      <a:pPr algn="ctr"/>
                      <a:r>
                        <a:rPr lang="en-US" sz="2800" dirty="0">
                          <a:latin typeface="Consolas" panose="020B0609020204030204" pitchFamily="49" charset="0"/>
                          <a:cs typeface="Consolas" panose="020B0609020204030204" pitchFamily="49" charset="0"/>
                        </a:rPr>
                        <a:t>Memory Address</a:t>
                      </a:r>
                    </a:p>
                  </a:txBody>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0xEE</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0x8C</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0x90</a:t>
                      </a: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0xA7</a:t>
                      </a:r>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599606" y="2953063"/>
            <a:ext cx="2949846" cy="461665"/>
          </a:xfrm>
          <a:prstGeom prst="rect">
            <a:avLst/>
          </a:prstGeom>
          <a:noFill/>
        </p:spPr>
        <p:txBody>
          <a:bodyPr wrap="none" rtlCol="0">
            <a:spAutoFit/>
          </a:bodyPr>
          <a:lstStyle/>
          <a:p>
            <a:r>
              <a:rPr lang="en-US" sz="2400" dirty="0"/>
              <a:t>r11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765501" cy="461665"/>
          </a:xfrm>
          <a:prstGeom prst="rect">
            <a:avLst/>
          </a:prstGeom>
          <a:noFill/>
        </p:spPr>
        <p:txBody>
          <a:bodyPr wrap="none" rtlCol="0">
            <a:spAutoFit/>
          </a:bodyPr>
          <a:lstStyle/>
          <a:p>
            <a:r>
              <a:rPr lang="en-US" sz="2400" dirty="0"/>
              <a:t>r11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a:t>
            </a:r>
          </a:p>
        </p:txBody>
      </p:sp>
      <p:sp>
        <p:nvSpPr>
          <p:cNvPr id="16" name="TextBox 15"/>
          <p:cNvSpPr txBox="1"/>
          <p:nvPr/>
        </p:nvSpPr>
        <p:spPr>
          <a:xfrm>
            <a:off x="329784" y="1394085"/>
            <a:ext cx="3837482" cy="1384995"/>
          </a:xfrm>
          <a:prstGeom prst="rect">
            <a:avLst/>
          </a:prstGeom>
          <a:noFill/>
        </p:spPr>
        <p:txBody>
          <a:bodyPr wrap="square" rtlCol="0">
            <a:spAutoFit/>
          </a:bodyPr>
          <a:lstStyle/>
          <a:p>
            <a:r>
              <a:rPr lang="en-US" sz="2800" dirty="0">
                <a:solidFill>
                  <a:srgbClr val="FF0000"/>
                </a:solidFill>
              </a:rPr>
              <a:t>What is r11 after load with Big-Endian ordering?</a:t>
            </a:r>
          </a:p>
        </p:txBody>
      </p:sp>
    </p:spTree>
    <p:extLst>
      <p:ext uri="{BB962C8B-B14F-4D97-AF65-F5344CB8AC3E}">
        <p14:creationId xmlns:p14="http://schemas.microsoft.com/office/powerpoint/2010/main" val="43263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ARM ADR Pseudo-op</a:t>
            </a:r>
          </a:p>
        </p:txBody>
      </p:sp>
      <p:sp>
        <p:nvSpPr>
          <p:cNvPr id="16389" name="Rectangle 3"/>
          <p:cNvSpPr>
            <a:spLocks noGrp="1" noChangeArrowheads="1"/>
          </p:cNvSpPr>
          <p:nvPr>
            <p:ph type="body" idx="1"/>
          </p:nvPr>
        </p:nvSpPr>
        <p:spPr/>
        <p:txBody>
          <a:bodyPr/>
          <a:lstStyle/>
          <a:p>
            <a:r>
              <a:rPr lang="en-US" dirty="0"/>
              <a:t>ADR pseudo-op generates instruction required to calculate address:</a:t>
            </a:r>
          </a:p>
          <a:p>
            <a:pPr lvl="1">
              <a:buFont typeface="Monotype Sorts" pitchFamily="2" charset="2"/>
              <a:buNone/>
            </a:pPr>
            <a:r>
              <a:rPr lang="en-US" dirty="0">
                <a:latin typeface="Tahoma" panose="020B0604030504040204" pitchFamily="34" charset="0"/>
                <a:ea typeface="Tahoma" panose="020B0604030504040204" pitchFamily="34" charset="0"/>
                <a:cs typeface="Tahoma" panose="020B0604030504040204" pitchFamily="34" charset="0"/>
              </a:rPr>
              <a:t>ADR R1,x ;get memory address of variable x and put it in register R1</a:t>
            </a: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29</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59393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C65F8-53C4-47BB-39D9-0B63E036D2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ABB039-84A5-9620-31AF-EFCA0408979D}"/>
              </a:ext>
            </a:extLst>
          </p:cNvPr>
          <p:cNvSpPr>
            <a:spLocks noGrp="1"/>
          </p:cNvSpPr>
          <p:nvPr>
            <p:ph type="title"/>
          </p:nvPr>
        </p:nvSpPr>
        <p:spPr/>
        <p:txBody>
          <a:bodyPr>
            <a:normAutofit fontScale="90000"/>
          </a:bodyPr>
          <a:lstStyle/>
          <a:p>
            <a:r>
              <a:rPr lang="en-US" dirty="0"/>
              <a:t>Memory Cell Contents with Endianness ANS</a:t>
            </a:r>
          </a:p>
        </p:txBody>
      </p:sp>
      <p:sp>
        <p:nvSpPr>
          <p:cNvPr id="3" name="Slide Number Placeholder 2">
            <a:extLst>
              <a:ext uri="{FF2B5EF4-FFF2-40B4-BE49-F238E27FC236}">
                <a16:creationId xmlns:a16="http://schemas.microsoft.com/office/drawing/2014/main" id="{1715F0C6-F8D1-A9E7-E790-1018EE61ED1E}"/>
              </a:ext>
            </a:extLst>
          </p:cNvPr>
          <p:cNvSpPr>
            <a:spLocks noGrp="1"/>
          </p:cNvSpPr>
          <p:nvPr>
            <p:ph type="sldNum" sz="quarter" idx="12"/>
          </p:nvPr>
        </p:nvSpPr>
        <p:spPr/>
        <p:txBody>
          <a:bodyPr/>
          <a:lstStyle/>
          <a:p>
            <a:fld id="{AEE14D4A-FE32-40AF-B06D-E9622816B101}" type="slidenum">
              <a:rPr lang="en-US" smtClean="0"/>
              <a:pPr/>
              <a:t>3</a:t>
            </a:fld>
            <a:endParaRPr lang="en-US"/>
          </a:p>
        </p:txBody>
      </p:sp>
      <p:sp>
        <p:nvSpPr>
          <p:cNvPr id="4" name="Content Placeholder 3">
            <a:extLst>
              <a:ext uri="{FF2B5EF4-FFF2-40B4-BE49-F238E27FC236}">
                <a16:creationId xmlns:a16="http://schemas.microsoft.com/office/drawing/2014/main" id="{FB9D6D52-5FF1-E226-86C9-0F2DD9B0D4E5}"/>
              </a:ext>
            </a:extLst>
          </p:cNvPr>
          <p:cNvSpPr>
            <a:spLocks noGrp="1"/>
          </p:cNvSpPr>
          <p:nvPr>
            <p:ph sz="quarter" idx="1"/>
          </p:nvPr>
        </p:nvSpPr>
        <p:spPr/>
        <p:txBody>
          <a:bodyPr/>
          <a:lstStyle/>
          <a:p>
            <a:r>
              <a:rPr lang="en-US" dirty="0"/>
              <a:t>4-byte data 0xA1B2C3D4 at memory address 0x100 (Recall: memory address is Byte address, not bit address)</a:t>
            </a:r>
          </a:p>
          <a:p>
            <a:endParaRPr lang="en-US" dirty="0"/>
          </a:p>
        </p:txBody>
      </p:sp>
      <p:sp>
        <p:nvSpPr>
          <p:cNvPr id="6" name="TextBox 5">
            <a:extLst>
              <a:ext uri="{FF2B5EF4-FFF2-40B4-BE49-F238E27FC236}">
                <a16:creationId xmlns:a16="http://schemas.microsoft.com/office/drawing/2014/main" id="{8638899D-AD23-16D5-EB4B-6B8340F294A6}"/>
              </a:ext>
            </a:extLst>
          </p:cNvPr>
          <p:cNvSpPr txBox="1"/>
          <p:nvPr/>
        </p:nvSpPr>
        <p:spPr>
          <a:xfrm>
            <a:off x="5180570" y="3669831"/>
            <a:ext cx="585417" cy="3231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MSB</a:t>
            </a:r>
          </a:p>
        </p:txBody>
      </p:sp>
      <p:sp>
        <p:nvSpPr>
          <p:cNvPr id="7" name="TextBox 6">
            <a:extLst>
              <a:ext uri="{FF2B5EF4-FFF2-40B4-BE49-F238E27FC236}">
                <a16:creationId xmlns:a16="http://schemas.microsoft.com/office/drawing/2014/main" id="{EB2E85B5-2940-00A9-8C1B-696B136EED90}"/>
              </a:ext>
            </a:extLst>
          </p:cNvPr>
          <p:cNvSpPr txBox="1"/>
          <p:nvPr/>
        </p:nvSpPr>
        <p:spPr>
          <a:xfrm>
            <a:off x="5166450" y="2600410"/>
            <a:ext cx="541629" cy="3231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LSB</a:t>
            </a:r>
          </a:p>
        </p:txBody>
      </p:sp>
      <p:grpSp>
        <p:nvGrpSpPr>
          <p:cNvPr id="40" name="Group 33">
            <a:extLst>
              <a:ext uri="{FF2B5EF4-FFF2-40B4-BE49-F238E27FC236}">
                <a16:creationId xmlns:a16="http://schemas.microsoft.com/office/drawing/2014/main" id="{875ACD1A-0FD2-C19C-77CA-6216E188891C}"/>
              </a:ext>
            </a:extLst>
          </p:cNvPr>
          <p:cNvGrpSpPr>
            <a:grpSpLocks/>
          </p:cNvGrpSpPr>
          <p:nvPr/>
        </p:nvGrpSpPr>
        <p:grpSpPr bwMode="auto">
          <a:xfrm>
            <a:off x="4743540" y="2560333"/>
            <a:ext cx="457200" cy="1458524"/>
            <a:chOff x="0" y="0"/>
            <a:chExt cx="384" cy="3072"/>
          </a:xfrm>
        </p:grpSpPr>
        <p:sp>
          <p:nvSpPr>
            <p:cNvPr id="61" name="Rectangle 34">
              <a:extLst>
                <a:ext uri="{FF2B5EF4-FFF2-40B4-BE49-F238E27FC236}">
                  <a16:creationId xmlns:a16="http://schemas.microsoft.com/office/drawing/2014/main" id="{3C69DA5B-5656-BCEB-BD31-1E18469D4CCC}"/>
                </a:ext>
              </a:extLst>
            </p:cNvPr>
            <p:cNvSpPr>
              <a:spLocks/>
            </p:cNvSpPr>
            <p:nvPr/>
          </p:nvSpPr>
          <p:spPr bwMode="auto">
            <a:xfrm>
              <a:off x="0" y="0"/>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rPr>
                <a:t>D4</a:t>
              </a:r>
              <a:endPar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62" name="Rectangle 35">
              <a:extLst>
                <a:ext uri="{FF2B5EF4-FFF2-40B4-BE49-F238E27FC236}">
                  <a16:creationId xmlns:a16="http://schemas.microsoft.com/office/drawing/2014/main" id="{7871DBCF-A971-7FE7-62B2-2533F8A63753}"/>
                </a:ext>
              </a:extLst>
            </p:cNvPr>
            <p:cNvSpPr>
              <a:spLocks/>
            </p:cNvSpPr>
            <p:nvPr/>
          </p:nvSpPr>
          <p:spPr bwMode="auto">
            <a:xfrm>
              <a:off x="0" y="768"/>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rPr>
                <a:t>C3</a:t>
              </a:r>
            </a:p>
          </p:txBody>
        </p:sp>
        <p:sp>
          <p:nvSpPr>
            <p:cNvPr id="63" name="Rectangle 36">
              <a:extLst>
                <a:ext uri="{FF2B5EF4-FFF2-40B4-BE49-F238E27FC236}">
                  <a16:creationId xmlns:a16="http://schemas.microsoft.com/office/drawing/2014/main" id="{C5191679-52F2-AFB4-CEAD-87D40299F9CB}"/>
                </a:ext>
              </a:extLst>
            </p:cNvPr>
            <p:cNvSpPr>
              <a:spLocks/>
            </p:cNvSpPr>
            <p:nvPr/>
          </p:nvSpPr>
          <p:spPr bwMode="auto">
            <a:xfrm>
              <a:off x="0" y="1536"/>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rPr>
                <a:t>B2</a:t>
              </a:r>
            </a:p>
          </p:txBody>
        </p:sp>
        <p:sp>
          <p:nvSpPr>
            <p:cNvPr id="64" name="Rectangle 37">
              <a:extLst>
                <a:ext uri="{FF2B5EF4-FFF2-40B4-BE49-F238E27FC236}">
                  <a16:creationId xmlns:a16="http://schemas.microsoft.com/office/drawing/2014/main" id="{1764AF81-808E-770D-9EF0-D5E19E023D90}"/>
                </a:ext>
              </a:extLst>
            </p:cNvPr>
            <p:cNvSpPr>
              <a:spLocks/>
            </p:cNvSpPr>
            <p:nvPr/>
          </p:nvSpPr>
          <p:spPr bwMode="auto">
            <a:xfrm>
              <a:off x="0" y="2304"/>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rPr>
                <a:t>A1</a:t>
              </a:r>
            </a:p>
          </p:txBody>
        </p:sp>
      </p:grpSp>
      <p:sp>
        <p:nvSpPr>
          <p:cNvPr id="73" name="TextBox 72">
            <a:extLst>
              <a:ext uri="{FF2B5EF4-FFF2-40B4-BE49-F238E27FC236}">
                <a16:creationId xmlns:a16="http://schemas.microsoft.com/office/drawing/2014/main" id="{21ABD9DD-E08E-657F-7BD6-ED0DA4C9D5F5}"/>
              </a:ext>
            </a:extLst>
          </p:cNvPr>
          <p:cNvSpPr txBox="1"/>
          <p:nvPr/>
        </p:nvSpPr>
        <p:spPr>
          <a:xfrm>
            <a:off x="2712875" y="3139554"/>
            <a:ext cx="1338828" cy="3231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ourier New" pitchFamily="49" charset="0"/>
                <a:ea typeface="+mn-ea"/>
                <a:cs typeface="+mn-cs"/>
              </a:rPr>
              <a:t>Big-Endian</a:t>
            </a:r>
          </a:p>
        </p:txBody>
      </p:sp>
      <p:sp>
        <p:nvSpPr>
          <p:cNvPr id="74" name="TextBox 73">
            <a:extLst>
              <a:ext uri="{FF2B5EF4-FFF2-40B4-BE49-F238E27FC236}">
                <a16:creationId xmlns:a16="http://schemas.microsoft.com/office/drawing/2014/main" id="{DCFDDA82-DA50-8808-F988-64285DD734E7}"/>
              </a:ext>
            </a:extLst>
          </p:cNvPr>
          <p:cNvSpPr txBox="1"/>
          <p:nvPr/>
        </p:nvSpPr>
        <p:spPr>
          <a:xfrm>
            <a:off x="4168746" y="3726455"/>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0x100</a:t>
            </a:r>
          </a:p>
        </p:txBody>
      </p:sp>
      <p:sp>
        <p:nvSpPr>
          <p:cNvPr id="75" name="TextBox 74">
            <a:extLst>
              <a:ext uri="{FF2B5EF4-FFF2-40B4-BE49-F238E27FC236}">
                <a16:creationId xmlns:a16="http://schemas.microsoft.com/office/drawing/2014/main" id="{247DC3C7-5044-209D-932D-15611AE60B1F}"/>
              </a:ext>
            </a:extLst>
          </p:cNvPr>
          <p:cNvSpPr txBox="1"/>
          <p:nvPr/>
        </p:nvSpPr>
        <p:spPr>
          <a:xfrm>
            <a:off x="4168746" y="3347550"/>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0x101</a:t>
            </a:r>
          </a:p>
        </p:txBody>
      </p:sp>
      <p:sp>
        <p:nvSpPr>
          <p:cNvPr id="76" name="TextBox 75">
            <a:extLst>
              <a:ext uri="{FF2B5EF4-FFF2-40B4-BE49-F238E27FC236}">
                <a16:creationId xmlns:a16="http://schemas.microsoft.com/office/drawing/2014/main" id="{0FECC22F-86A9-8175-2CEA-783B11C3FFC0}"/>
              </a:ext>
            </a:extLst>
          </p:cNvPr>
          <p:cNvSpPr txBox="1"/>
          <p:nvPr/>
        </p:nvSpPr>
        <p:spPr>
          <a:xfrm>
            <a:off x="4168746" y="2968644"/>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0x102</a:t>
            </a:r>
          </a:p>
        </p:txBody>
      </p:sp>
      <p:sp>
        <p:nvSpPr>
          <p:cNvPr id="77" name="TextBox 76">
            <a:extLst>
              <a:ext uri="{FF2B5EF4-FFF2-40B4-BE49-F238E27FC236}">
                <a16:creationId xmlns:a16="http://schemas.microsoft.com/office/drawing/2014/main" id="{0E90C534-B52B-3D5D-39A4-4D5048E03B7A}"/>
              </a:ext>
            </a:extLst>
          </p:cNvPr>
          <p:cNvSpPr txBox="1"/>
          <p:nvPr/>
        </p:nvSpPr>
        <p:spPr>
          <a:xfrm>
            <a:off x="4168746" y="2589738"/>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0x103</a:t>
            </a:r>
          </a:p>
        </p:txBody>
      </p:sp>
      <p:sp>
        <p:nvSpPr>
          <p:cNvPr id="78" name="TextBox 77">
            <a:extLst>
              <a:ext uri="{FF2B5EF4-FFF2-40B4-BE49-F238E27FC236}">
                <a16:creationId xmlns:a16="http://schemas.microsoft.com/office/drawing/2014/main" id="{D2B0AC1F-6DBD-56E0-2741-33E1CC5C90C2}"/>
              </a:ext>
            </a:extLst>
          </p:cNvPr>
          <p:cNvSpPr txBox="1"/>
          <p:nvPr/>
        </p:nvSpPr>
        <p:spPr>
          <a:xfrm>
            <a:off x="5194689" y="5602962"/>
            <a:ext cx="457995" cy="3231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LSB</a:t>
            </a:r>
          </a:p>
        </p:txBody>
      </p:sp>
      <p:sp>
        <p:nvSpPr>
          <p:cNvPr id="79" name="TextBox 78">
            <a:extLst>
              <a:ext uri="{FF2B5EF4-FFF2-40B4-BE49-F238E27FC236}">
                <a16:creationId xmlns:a16="http://schemas.microsoft.com/office/drawing/2014/main" id="{EE68FFA0-C438-4CAF-C8C2-F599B9A3B7B1}"/>
              </a:ext>
            </a:extLst>
          </p:cNvPr>
          <p:cNvSpPr txBox="1"/>
          <p:nvPr/>
        </p:nvSpPr>
        <p:spPr>
          <a:xfrm>
            <a:off x="5180570" y="4533541"/>
            <a:ext cx="585417" cy="3231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MSB</a:t>
            </a:r>
          </a:p>
        </p:txBody>
      </p:sp>
      <p:grpSp>
        <p:nvGrpSpPr>
          <p:cNvPr id="80" name="Group 33">
            <a:extLst>
              <a:ext uri="{FF2B5EF4-FFF2-40B4-BE49-F238E27FC236}">
                <a16:creationId xmlns:a16="http://schemas.microsoft.com/office/drawing/2014/main" id="{80E72E3B-72FC-A0DB-9D32-58E6023E440F}"/>
              </a:ext>
            </a:extLst>
          </p:cNvPr>
          <p:cNvGrpSpPr>
            <a:grpSpLocks/>
          </p:cNvGrpSpPr>
          <p:nvPr/>
        </p:nvGrpSpPr>
        <p:grpSpPr bwMode="auto">
          <a:xfrm>
            <a:off x="4757660" y="4493464"/>
            <a:ext cx="457200" cy="1458524"/>
            <a:chOff x="0" y="0"/>
            <a:chExt cx="384" cy="3072"/>
          </a:xfrm>
        </p:grpSpPr>
        <p:sp>
          <p:nvSpPr>
            <p:cNvPr id="81" name="Rectangle 34">
              <a:extLst>
                <a:ext uri="{FF2B5EF4-FFF2-40B4-BE49-F238E27FC236}">
                  <a16:creationId xmlns:a16="http://schemas.microsoft.com/office/drawing/2014/main" id="{14EB35D8-FD8D-ED0A-BF80-D4FD964AB9BD}"/>
                </a:ext>
              </a:extLst>
            </p:cNvPr>
            <p:cNvSpPr>
              <a:spLocks/>
            </p:cNvSpPr>
            <p:nvPr/>
          </p:nvSpPr>
          <p:spPr bwMode="auto">
            <a:xfrm>
              <a:off x="0" y="0"/>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rPr>
                <a:t>A1</a:t>
              </a:r>
              <a:endPar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82" name="Rectangle 35">
              <a:extLst>
                <a:ext uri="{FF2B5EF4-FFF2-40B4-BE49-F238E27FC236}">
                  <a16:creationId xmlns:a16="http://schemas.microsoft.com/office/drawing/2014/main" id="{1B8C5BFE-CFDC-9261-3656-9685863F683F}"/>
                </a:ext>
              </a:extLst>
            </p:cNvPr>
            <p:cNvSpPr>
              <a:spLocks/>
            </p:cNvSpPr>
            <p:nvPr/>
          </p:nvSpPr>
          <p:spPr bwMode="auto">
            <a:xfrm>
              <a:off x="0" y="768"/>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2100" b="1"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rPr>
                <a:t>B</a:t>
              </a:r>
              <a:r>
                <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rPr>
                <a:t>2</a:t>
              </a:r>
            </a:p>
          </p:txBody>
        </p:sp>
        <p:sp>
          <p:nvSpPr>
            <p:cNvPr id="83" name="Rectangle 36">
              <a:extLst>
                <a:ext uri="{FF2B5EF4-FFF2-40B4-BE49-F238E27FC236}">
                  <a16:creationId xmlns:a16="http://schemas.microsoft.com/office/drawing/2014/main" id="{49322015-3881-B004-B421-8D0C4783A638}"/>
                </a:ext>
              </a:extLst>
            </p:cNvPr>
            <p:cNvSpPr>
              <a:spLocks/>
            </p:cNvSpPr>
            <p:nvPr/>
          </p:nvSpPr>
          <p:spPr bwMode="auto">
            <a:xfrm>
              <a:off x="0" y="1536"/>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2100" b="1"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rPr>
                <a:t>C</a:t>
              </a:r>
              <a:r>
                <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rPr>
                <a:t>3</a:t>
              </a:r>
            </a:p>
          </p:txBody>
        </p:sp>
        <p:sp>
          <p:nvSpPr>
            <p:cNvPr id="84" name="Rectangle 37">
              <a:extLst>
                <a:ext uri="{FF2B5EF4-FFF2-40B4-BE49-F238E27FC236}">
                  <a16:creationId xmlns:a16="http://schemas.microsoft.com/office/drawing/2014/main" id="{0FFC0E12-0AE8-A911-8D57-C6A1C7EE41EF}"/>
                </a:ext>
              </a:extLst>
            </p:cNvPr>
            <p:cNvSpPr>
              <a:spLocks/>
            </p:cNvSpPr>
            <p:nvPr/>
          </p:nvSpPr>
          <p:spPr bwMode="auto">
            <a:xfrm>
              <a:off x="0" y="2304"/>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2100" b="1"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rPr>
                <a:t>D</a:t>
              </a:r>
              <a:r>
                <a:rPr kumimoji="0" lang="en-US" sz="21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rPr>
                <a:t>4</a:t>
              </a:r>
            </a:p>
          </p:txBody>
        </p:sp>
      </p:grpSp>
      <p:sp>
        <p:nvSpPr>
          <p:cNvPr id="85" name="TextBox 84">
            <a:extLst>
              <a:ext uri="{FF2B5EF4-FFF2-40B4-BE49-F238E27FC236}">
                <a16:creationId xmlns:a16="http://schemas.microsoft.com/office/drawing/2014/main" id="{D7B069BB-1C13-B520-482F-1FEA7DFC7FA8}"/>
              </a:ext>
            </a:extLst>
          </p:cNvPr>
          <p:cNvSpPr txBox="1"/>
          <p:nvPr/>
        </p:nvSpPr>
        <p:spPr>
          <a:xfrm>
            <a:off x="2546965" y="5033536"/>
            <a:ext cx="1685077" cy="3231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ourier New" pitchFamily="49" charset="0"/>
                <a:ea typeface="+mn-ea"/>
                <a:cs typeface="+mn-cs"/>
              </a:rPr>
              <a:t>Little-Endian</a:t>
            </a:r>
          </a:p>
        </p:txBody>
      </p:sp>
      <p:sp>
        <p:nvSpPr>
          <p:cNvPr id="86" name="TextBox 85">
            <a:extLst>
              <a:ext uri="{FF2B5EF4-FFF2-40B4-BE49-F238E27FC236}">
                <a16:creationId xmlns:a16="http://schemas.microsoft.com/office/drawing/2014/main" id="{7837F4F5-32C9-1701-FBCD-6630C9A0886E}"/>
              </a:ext>
            </a:extLst>
          </p:cNvPr>
          <p:cNvSpPr txBox="1"/>
          <p:nvPr/>
        </p:nvSpPr>
        <p:spPr>
          <a:xfrm>
            <a:off x="4182865" y="5659586"/>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0x100</a:t>
            </a:r>
          </a:p>
        </p:txBody>
      </p:sp>
      <p:sp>
        <p:nvSpPr>
          <p:cNvPr id="87" name="TextBox 86">
            <a:extLst>
              <a:ext uri="{FF2B5EF4-FFF2-40B4-BE49-F238E27FC236}">
                <a16:creationId xmlns:a16="http://schemas.microsoft.com/office/drawing/2014/main" id="{4752D6E0-89FC-D04C-FFAB-8C682B3777AE}"/>
              </a:ext>
            </a:extLst>
          </p:cNvPr>
          <p:cNvSpPr txBox="1"/>
          <p:nvPr/>
        </p:nvSpPr>
        <p:spPr>
          <a:xfrm>
            <a:off x="4182865" y="5280681"/>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0x101</a:t>
            </a:r>
          </a:p>
        </p:txBody>
      </p:sp>
      <p:sp>
        <p:nvSpPr>
          <p:cNvPr id="88" name="TextBox 87">
            <a:extLst>
              <a:ext uri="{FF2B5EF4-FFF2-40B4-BE49-F238E27FC236}">
                <a16:creationId xmlns:a16="http://schemas.microsoft.com/office/drawing/2014/main" id="{09A60A0B-CFE4-65C8-EDE7-B442B3645B2E}"/>
              </a:ext>
            </a:extLst>
          </p:cNvPr>
          <p:cNvSpPr txBox="1"/>
          <p:nvPr/>
        </p:nvSpPr>
        <p:spPr>
          <a:xfrm>
            <a:off x="4182865" y="4901775"/>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0x102</a:t>
            </a:r>
          </a:p>
        </p:txBody>
      </p:sp>
      <p:sp>
        <p:nvSpPr>
          <p:cNvPr id="89" name="TextBox 88">
            <a:extLst>
              <a:ext uri="{FF2B5EF4-FFF2-40B4-BE49-F238E27FC236}">
                <a16:creationId xmlns:a16="http://schemas.microsoft.com/office/drawing/2014/main" id="{6D5B9F26-C33D-3FC4-7DF5-DE1DDAF706AD}"/>
              </a:ext>
            </a:extLst>
          </p:cNvPr>
          <p:cNvSpPr txBox="1"/>
          <p:nvPr/>
        </p:nvSpPr>
        <p:spPr>
          <a:xfrm>
            <a:off x="4182865" y="4522869"/>
            <a:ext cx="585417" cy="25391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Courier New" pitchFamily="49" charset="0"/>
                <a:ea typeface="+mn-ea"/>
                <a:cs typeface="+mn-cs"/>
              </a:rPr>
              <a:t>0x103</a:t>
            </a:r>
          </a:p>
        </p:txBody>
      </p:sp>
    </p:spTree>
    <p:extLst>
      <p:ext uri="{BB962C8B-B14F-4D97-AF65-F5344CB8AC3E}">
        <p14:creationId xmlns:p14="http://schemas.microsoft.com/office/powerpoint/2010/main" val="3296631560"/>
      </p:ext>
    </p:extLst>
  </p:cSld>
  <p:clrMapOvr>
    <a:masterClrMapping/>
  </p:clrMapOvr>
  <p:transition>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Example 1: Assignment</a:t>
            </a:r>
          </a:p>
        </p:txBody>
      </p:sp>
      <p:sp>
        <p:nvSpPr>
          <p:cNvPr id="5" name="Rectangle 3"/>
          <p:cNvSpPr txBox="1">
            <a:spLocks noChangeArrowheads="1"/>
          </p:cNvSpPr>
          <p:nvPr/>
        </p:nvSpPr>
        <p:spPr>
          <a:xfrm>
            <a:off x="457200" y="1824061"/>
            <a:ext cx="8229600" cy="3924114"/>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fontAlgn="auto">
              <a:spcAft>
                <a:spcPts val="0"/>
              </a:spcAft>
            </a:pPr>
            <a:r>
              <a:rPr lang="en-US" sz="2400" b="0" dirty="0">
                <a:solidFill>
                  <a:prstClr val="black"/>
                </a:solidFill>
                <a:latin typeface="Calibri"/>
              </a:rPr>
              <a:t>C: </a:t>
            </a:r>
          </a:p>
          <a:p>
            <a:pPr marL="557213" lvl="1" indent="-214313"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a:t>
            </a:r>
            <a:r>
              <a:rPr lang="en-US" altLang="zh-CN" sz="1500" b="0" dirty="0">
                <a:solidFill>
                  <a:prstClr val="black"/>
                </a:solidFill>
                <a:latin typeface="Tahoma" panose="020B0604030504040204" pitchFamily="34" charset="0"/>
                <a:ea typeface="Tahoma" panose="020B0604030504040204" pitchFamily="34" charset="0"/>
                <a:cs typeface="Tahoma" panose="020B0604030504040204" pitchFamily="34" charset="0"/>
              </a:rPr>
              <a:t>assume </a:t>
            </a: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x, a, b are 32-bit integer variables</a:t>
            </a:r>
          </a:p>
          <a:p>
            <a:pPr marL="557213" lvl="1" indent="-214313"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x = a - b;</a:t>
            </a:r>
          </a:p>
          <a:p>
            <a:pPr marL="257175" indent="-257175" defTabSz="342900" fontAlgn="auto">
              <a:spcAft>
                <a:spcPts val="0"/>
              </a:spcAft>
            </a:pPr>
            <a:r>
              <a:rPr lang="en-US" sz="2400" b="0" dirty="0">
                <a:solidFill>
                  <a:prstClr val="black"/>
                </a:solidFill>
                <a:latin typeface="Calibri"/>
              </a:rPr>
              <a:t>Assembler:</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R4,a		; get address for a</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LDR R0,[R4]	; get value of a</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R4,b		; get address for b, reusing R4</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LDR R1,[R4]	; get value of b</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SUB R0,R0,R1  ; subtract R1 from R0, and store result in R0 </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R4,x		; get address for x</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STR R0,[R4]	; store value of x into memory</a:t>
            </a: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30</a:t>
            </a:fld>
            <a:endParaRPr lang="en-US" b="0" dirty="0">
              <a:solidFill>
                <a:prstClr val="black">
                  <a:tint val="75000"/>
                </a:prstClr>
              </a:solidFill>
              <a:latin typeface="Calibri"/>
            </a:endParaRPr>
          </a:p>
        </p:txBody>
      </p:sp>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973503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r>
              <a:rPr lang="en-US" dirty="0"/>
              <a:t>Q: Fill in the blanks of the following assembly program that implements the following C program snippet (assuming x, y and z are 32-bit </a:t>
            </a:r>
            <a:r>
              <a:rPr lang="en-US" dirty="0" err="1"/>
              <a:t>ints</a:t>
            </a:r>
            <a:r>
              <a:rPr lang="en-US" dirty="0"/>
              <a:t>):</a:t>
            </a:r>
          </a:p>
        </p:txBody>
      </p:sp>
      <p:sp>
        <p:nvSpPr>
          <p:cNvPr id="4" name="Rectangle 3"/>
          <p:cNvSpPr/>
          <p:nvPr/>
        </p:nvSpPr>
        <p:spPr>
          <a:xfrm>
            <a:off x="259724" y="3878032"/>
            <a:ext cx="4572000" cy="2246769"/>
          </a:xfrm>
          <a:prstGeom prst="rect">
            <a:avLst/>
          </a:prstGeom>
        </p:spPr>
        <p:txBody>
          <a:bodyPr>
            <a:spAutoFit/>
          </a:bodyPr>
          <a:lstStyle/>
          <a:p>
            <a:pPr lvl="1"/>
            <a:r>
              <a:rPr lang="en-US" sz="2000" dirty="0"/>
              <a:t>%Assembler Program</a:t>
            </a:r>
          </a:p>
          <a:p>
            <a:pPr lvl="1"/>
            <a:r>
              <a:rPr lang="en-US" sz="2000" dirty="0"/>
              <a:t>ADR R4, x</a:t>
            </a:r>
          </a:p>
          <a:p>
            <a:pPr lvl="1"/>
            <a:r>
              <a:rPr lang="en-US" sz="2000" dirty="0"/>
              <a:t>... </a:t>
            </a:r>
          </a:p>
          <a:p>
            <a:pPr lvl="1"/>
            <a:r>
              <a:rPr lang="en-US" sz="2000" dirty="0"/>
              <a:t>ADR R4, </a:t>
            </a:r>
            <a:r>
              <a:rPr lang="en-US" altLang="zh-CN" sz="2000" dirty="0"/>
              <a:t>y</a:t>
            </a:r>
            <a:endParaRPr lang="en-US" sz="2000" dirty="0"/>
          </a:p>
          <a:p>
            <a:pPr lvl="1"/>
            <a:r>
              <a:rPr lang="en-US" sz="2000" dirty="0"/>
              <a:t>... </a:t>
            </a:r>
          </a:p>
          <a:p>
            <a:pPr lvl="1"/>
            <a:r>
              <a:rPr lang="en-US" sz="2000" dirty="0"/>
              <a:t>ADR R4, z</a:t>
            </a:r>
          </a:p>
          <a:p>
            <a:pPr lvl="1"/>
            <a:r>
              <a:rPr lang="en-US" sz="2000" dirty="0"/>
              <a:t>...</a:t>
            </a:r>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a:t>//C Program</a:t>
            </a:r>
          </a:p>
          <a:p>
            <a:pPr lvl="1"/>
            <a:r>
              <a:rPr lang="en-US" sz="2000" dirty="0"/>
              <a:t>//assume x, y, z, are integer variables</a:t>
            </a:r>
          </a:p>
          <a:p>
            <a:pPr lvl="1"/>
            <a:r>
              <a:rPr lang="en-US" sz="2000" dirty="0"/>
              <a:t>z=</a:t>
            </a:r>
            <a:r>
              <a:rPr lang="en-US" sz="2000" dirty="0" err="1"/>
              <a:t>x+y</a:t>
            </a:r>
            <a:r>
              <a:rPr lang="en-US" sz="2000" dirty="0"/>
              <a:t>;</a:t>
            </a:r>
          </a:p>
          <a:p>
            <a:pPr lvl="1"/>
            <a:r>
              <a:rPr lang="en-US" sz="2000" dirty="0"/>
              <a:t>z=z</a:t>
            </a:r>
            <a:r>
              <a:rPr lang="en-US" sz="2000" baseline="30000" dirty="0"/>
              <a:t>2</a:t>
            </a:r>
          </a:p>
        </p:txBody>
      </p:sp>
    </p:spTree>
    <p:extLst>
      <p:ext uri="{BB962C8B-B14F-4D97-AF65-F5344CB8AC3E}">
        <p14:creationId xmlns:p14="http://schemas.microsoft.com/office/powerpoint/2010/main" val="214113512"/>
      </p:ext>
    </p:extLst>
  </p:cSld>
  <p:clrMapOvr>
    <a:masterClrMapping/>
  </p:clrMapOvr>
  <p:transition>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pPr fontAlgn="auto">
              <a:spcAft>
                <a:spcPts val="0"/>
              </a:spcAft>
            </a:pPr>
            <a:r>
              <a:rPr lang="en-US" dirty="0"/>
              <a:t>Q:  can you reduce the number of </a:t>
            </a:r>
            <a:r>
              <a:rPr lang="en-US" altLang="zh-CN" dirty="0"/>
              <a:t>r</a:t>
            </a:r>
            <a:r>
              <a:rPr lang="en-US" dirty="0"/>
              <a:t>egisters used in the assembler program?</a:t>
            </a:r>
          </a:p>
        </p:txBody>
      </p:sp>
      <p:sp>
        <p:nvSpPr>
          <p:cNvPr id="4" name="Rectangle 3"/>
          <p:cNvSpPr/>
          <p:nvPr/>
        </p:nvSpPr>
        <p:spPr>
          <a:xfrm>
            <a:off x="259724" y="3732070"/>
            <a:ext cx="4572000" cy="2862322"/>
          </a:xfrm>
          <a:prstGeom prst="rect">
            <a:avLst/>
          </a:prstGeom>
        </p:spPr>
        <p:txBody>
          <a:bodyPr>
            <a:spAutoFit/>
          </a:bodyPr>
          <a:lstStyle/>
          <a:p>
            <a:pPr lvl="1"/>
            <a:r>
              <a:rPr lang="en-US" sz="2000" dirty="0"/>
              <a:t>%Assembler Program</a:t>
            </a:r>
          </a:p>
          <a:p>
            <a:pPr lvl="1"/>
            <a:r>
              <a:rPr lang="en-US" sz="2000" dirty="0"/>
              <a:t>ADR R4, x</a:t>
            </a:r>
          </a:p>
          <a:p>
            <a:pPr lvl="1"/>
            <a:r>
              <a:rPr lang="en-US" sz="2000" dirty="0"/>
              <a:t>LDR R0, [R4]</a:t>
            </a:r>
          </a:p>
          <a:p>
            <a:pPr lvl="1"/>
            <a:r>
              <a:rPr lang="en-US" sz="2000" dirty="0"/>
              <a:t>ADR R4, </a:t>
            </a:r>
            <a:r>
              <a:rPr lang="en-US" altLang="zh-CN" sz="2000" dirty="0"/>
              <a:t>y</a:t>
            </a:r>
            <a:endParaRPr lang="en-US" sz="2000" dirty="0"/>
          </a:p>
          <a:p>
            <a:pPr lvl="1"/>
            <a:r>
              <a:rPr lang="en-US" sz="2000" dirty="0"/>
              <a:t>LDR R1, [R4]</a:t>
            </a:r>
          </a:p>
          <a:p>
            <a:pPr lvl="1"/>
            <a:r>
              <a:rPr lang="en-US" sz="2000" dirty="0"/>
              <a:t>ADD R2, R0, R1</a:t>
            </a:r>
          </a:p>
          <a:p>
            <a:pPr lvl="1"/>
            <a:r>
              <a:rPr lang="en-US" sz="2000" dirty="0"/>
              <a:t>MUL R3, R2, R2</a:t>
            </a:r>
          </a:p>
          <a:p>
            <a:pPr lvl="1"/>
            <a:r>
              <a:rPr lang="en-US" sz="2000" dirty="0"/>
              <a:t>ADR R4, z</a:t>
            </a:r>
          </a:p>
          <a:p>
            <a:pPr lvl="1"/>
            <a:r>
              <a:rPr lang="en-US" sz="2000" dirty="0"/>
              <a:t>STR R3, [R4]</a:t>
            </a:r>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a:t>//C Program</a:t>
            </a:r>
          </a:p>
          <a:p>
            <a:pPr lvl="1"/>
            <a:r>
              <a:rPr lang="en-US" sz="2000" dirty="0"/>
              <a:t>//assume x, y, z, are integer variables</a:t>
            </a:r>
          </a:p>
          <a:p>
            <a:pPr lvl="1"/>
            <a:r>
              <a:rPr lang="en-US" sz="2000" dirty="0"/>
              <a:t>z=</a:t>
            </a:r>
            <a:r>
              <a:rPr lang="en-US" sz="2000" dirty="0" err="1"/>
              <a:t>x+y</a:t>
            </a:r>
            <a:r>
              <a:rPr lang="en-US" sz="2000" dirty="0"/>
              <a:t>;</a:t>
            </a:r>
          </a:p>
          <a:p>
            <a:pPr lvl="1"/>
            <a:r>
              <a:rPr lang="en-US" sz="2000" dirty="0"/>
              <a:t>z=z</a:t>
            </a:r>
            <a:r>
              <a:rPr lang="en-US" sz="2000" baseline="30000" dirty="0"/>
              <a:t>2</a:t>
            </a:r>
          </a:p>
        </p:txBody>
      </p:sp>
      <p:sp>
        <p:nvSpPr>
          <p:cNvPr id="7" name="Content Placeholder 2"/>
          <p:cNvSpPr txBox="1">
            <a:spLocks/>
          </p:cNvSpPr>
          <p:nvPr/>
        </p:nvSpPr>
        <p:spPr>
          <a:xfrm>
            <a:off x="3704822" y="4939650"/>
            <a:ext cx="5160136" cy="129075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b="0" dirty="0"/>
          </a:p>
        </p:txBody>
      </p:sp>
    </p:spTree>
    <p:extLst>
      <p:ext uri="{BB962C8B-B14F-4D97-AF65-F5344CB8AC3E}">
        <p14:creationId xmlns:p14="http://schemas.microsoft.com/office/powerpoint/2010/main" val="3101145296"/>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1"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Load Instructions</a:t>
            </a:r>
          </a:p>
        </p:txBody>
      </p:sp>
      <p:sp>
        <p:nvSpPr>
          <p:cNvPr id="24583" name="Rectangle 1031"/>
          <p:cNvSpPr>
            <a:spLocks noGrp="1" noChangeArrowheads="1"/>
          </p:cNvSpPr>
          <p:nvPr>
            <p:ph sz="quarter" idx="1"/>
          </p:nvPr>
        </p:nvSpPr>
        <p:spPr/>
        <p:txBody>
          <a:bodyPr>
            <a:noAutofit/>
          </a:bodyPr>
          <a:lstStyle/>
          <a:p>
            <a:r>
              <a:rPr lang="en-US" sz="2000" b="1" dirty="0" err="1">
                <a:solidFill>
                  <a:schemeClr val="bg2"/>
                </a:solidFill>
                <a:latin typeface="Courier New" pitchFamily="49" charset="0"/>
              </a:rPr>
              <a:t>LDR</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rt</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rs</a:t>
            </a:r>
            <a:r>
              <a:rPr lang="en-US" sz="2000" b="1" dirty="0">
                <a:solidFill>
                  <a:schemeClr val="bg2"/>
                </a:solidFill>
                <a:latin typeface="Courier New" pitchFamily="49" charset="0"/>
              </a:rPr>
              <a:t>]</a:t>
            </a:r>
            <a:endParaRPr lang="en-US" sz="2000" b="1" dirty="0">
              <a:latin typeface="Courier New" pitchFamily="49" charset="0"/>
            </a:endParaRPr>
          </a:p>
          <a:p>
            <a:pPr lvl="1"/>
            <a:r>
              <a:rPr lang="en-US" sz="1800" dirty="0">
                <a:latin typeface="Courier New" pitchFamily="49" charset="0"/>
              </a:rPr>
              <a:t>fetch data from memory into register rt.</a:t>
            </a:r>
          </a:p>
          <a:p>
            <a:pPr lvl="1"/>
            <a:r>
              <a:rPr lang="en-US" sz="1800" dirty="0">
                <a:latin typeface="Courier New" pitchFamily="49" charset="0"/>
              </a:rPr>
              <a:t>The memory address is specified in register </a:t>
            </a:r>
            <a:r>
              <a:rPr lang="en-US" sz="1800" dirty="0" err="1">
                <a:latin typeface="Courier New" pitchFamily="49" charset="0"/>
              </a:rPr>
              <a:t>rs</a:t>
            </a:r>
            <a:r>
              <a:rPr lang="en-US" sz="1800" dirty="0">
                <a:latin typeface="Courier New" pitchFamily="49" charset="0"/>
              </a:rPr>
              <a:t>.</a:t>
            </a:r>
          </a:p>
          <a:p>
            <a:pPr lvl="1"/>
            <a:r>
              <a:rPr lang="en-US" sz="1800" dirty="0">
                <a:latin typeface="Courier New" pitchFamily="49" charset="0"/>
              </a:rPr>
              <a:t>For Example:</a:t>
            </a:r>
          </a:p>
          <a:p>
            <a:pPr lvl="1"/>
            <a:endParaRPr lang="en-US" sz="2000" b="1" dirty="0">
              <a:latin typeface="Courier New" pitchFamily="49" charset="0"/>
            </a:endParaRPr>
          </a:p>
          <a:p>
            <a:pPr marL="0" indent="0">
              <a:buNone/>
            </a:pPr>
            <a:endParaRPr lang="en-US" sz="2000" b="1" dirty="0">
              <a:latin typeface="Courier New" pitchFamily="49" charset="0"/>
            </a:endParaRPr>
          </a:p>
          <a:p>
            <a:pPr marL="0" indent="0">
              <a:buNone/>
            </a:pPr>
            <a:endParaRPr lang="en-US" sz="2000" b="1" dirty="0">
              <a:latin typeface="Courier New" pitchFamily="49" charset="0"/>
            </a:endParaRPr>
          </a:p>
          <a:p>
            <a:pPr marL="274320" lvl="1" indent="0">
              <a:buNone/>
            </a:pPr>
            <a:endParaRPr lang="en-US" sz="1800" b="1" dirty="0">
              <a:latin typeface="Courier New" pitchFamily="49" charset="0"/>
            </a:endParaRPr>
          </a:p>
          <a:p>
            <a:pPr marL="0" indent="0">
              <a:buNone/>
            </a:pPr>
            <a:endParaRPr lang="en-US" sz="2000" b="1" dirty="0">
              <a:solidFill>
                <a:schemeClr val="bg2"/>
              </a:solidFill>
              <a:latin typeface="Courier New" pitchFamily="49" charset="0"/>
            </a:endParaRP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4</a:t>
            </a:fld>
            <a:endParaRPr lang="en-US"/>
          </a:p>
        </p:txBody>
      </p:sp>
      <p:sp>
        <p:nvSpPr>
          <p:cNvPr id="2" name="Rectangle 1"/>
          <p:cNvSpPr/>
          <p:nvPr/>
        </p:nvSpPr>
        <p:spPr>
          <a:xfrm>
            <a:off x="872198" y="2716540"/>
            <a:ext cx="7723162" cy="923330"/>
          </a:xfrm>
          <a:prstGeom prst="rect">
            <a:avLst/>
          </a:prstGeom>
        </p:spPr>
        <p:txBody>
          <a:bodyPr wrap="square">
            <a:spAutoFit/>
          </a:bodyPr>
          <a:lstStyle/>
          <a:p>
            <a:pPr marL="0" indent="0">
              <a:buNone/>
            </a:pPr>
            <a:r>
              <a:rPr lang="en-US" sz="1800" dirty="0">
                <a:solidFill>
                  <a:schemeClr val="bg2"/>
                </a:solidFill>
                <a:latin typeface="Consolas" pitchFamily="49" charset="0"/>
                <a:cs typeface="Consolas" pitchFamily="49" charset="0"/>
              </a:rPr>
              <a:t>; Assume r0 = 0x08200004</a:t>
            </a:r>
          </a:p>
          <a:p>
            <a:pPr marL="0" indent="0">
              <a:buNone/>
            </a:pPr>
            <a:r>
              <a:rPr lang="en-US" sz="1800" dirty="0">
                <a:solidFill>
                  <a:schemeClr val="bg2"/>
                </a:solidFill>
                <a:latin typeface="Consolas" pitchFamily="49" charset="0"/>
                <a:cs typeface="Consolas" pitchFamily="49" charset="0"/>
              </a:rPr>
              <a:t>; Load a word:</a:t>
            </a:r>
          </a:p>
          <a:p>
            <a:pPr marL="0" indent="0">
              <a:buNone/>
            </a:pPr>
            <a:r>
              <a:rPr lang="en-US" sz="1800" dirty="0">
                <a:solidFill>
                  <a:schemeClr val="bg2"/>
                </a:solidFill>
                <a:latin typeface="Consolas" pitchFamily="49" charset="0"/>
                <a:cs typeface="Consolas" pitchFamily="49" charset="0"/>
              </a:rPr>
              <a:t>LDR r1, [r0]			</a:t>
            </a:r>
            <a:r>
              <a:rPr lang="en-US" sz="1800" dirty="0">
                <a:solidFill>
                  <a:schemeClr val="bg1">
                    <a:lumMod val="50000"/>
                  </a:schemeClr>
                </a:solidFill>
                <a:latin typeface="Consolas" pitchFamily="49" charset="0"/>
                <a:cs typeface="Consolas" pitchFamily="49" charset="0"/>
              </a:rPr>
              <a:t>; r1 = </a:t>
            </a:r>
            <a:r>
              <a:rPr lang="en-US" sz="1800" dirty="0" err="1">
                <a:solidFill>
                  <a:schemeClr val="bg1">
                    <a:lumMod val="50000"/>
                  </a:schemeClr>
                </a:solidFill>
                <a:latin typeface="Consolas" pitchFamily="49" charset="0"/>
                <a:cs typeface="Consolas" pitchFamily="49" charset="0"/>
              </a:rPr>
              <a:t>Memory.word</a:t>
            </a:r>
            <a:r>
              <a:rPr lang="en-US" sz="1800" dirty="0">
                <a:solidFill>
                  <a:schemeClr val="bg1">
                    <a:lumMod val="50000"/>
                  </a:schemeClr>
                </a:solidFill>
                <a:latin typeface="Consolas" pitchFamily="49" charset="0"/>
                <a:cs typeface="Consolas" pitchFamily="49" charset="0"/>
              </a:rPr>
              <a:t>[0x08200004]</a:t>
            </a:r>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8762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79"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Store Instructions</a:t>
            </a:r>
          </a:p>
        </p:txBody>
      </p:sp>
      <p:sp>
        <p:nvSpPr>
          <p:cNvPr id="24583" name="Rectangle 1031"/>
          <p:cNvSpPr>
            <a:spLocks noGrp="1" noChangeArrowheads="1"/>
          </p:cNvSpPr>
          <p:nvPr>
            <p:ph sz="quarter" idx="1"/>
          </p:nvPr>
        </p:nvSpPr>
        <p:spPr/>
        <p:txBody>
          <a:bodyPr>
            <a:noAutofit/>
          </a:bodyPr>
          <a:lstStyle/>
          <a:p>
            <a:r>
              <a:rPr lang="en-US" sz="2000" b="1" dirty="0" err="1">
                <a:solidFill>
                  <a:schemeClr val="bg2"/>
                </a:solidFill>
                <a:latin typeface="Courier New" pitchFamily="49" charset="0"/>
              </a:rPr>
              <a:t>STR</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rt</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rs</a:t>
            </a:r>
            <a:r>
              <a:rPr lang="en-US" sz="2000" b="1" dirty="0">
                <a:solidFill>
                  <a:schemeClr val="bg2"/>
                </a:solidFill>
                <a:latin typeface="Courier New" pitchFamily="49" charset="0"/>
              </a:rPr>
              <a:t>]</a:t>
            </a:r>
            <a:r>
              <a:rPr lang="en-US" sz="2000" b="1" dirty="0">
                <a:latin typeface="Courier New" pitchFamily="49" charset="0"/>
              </a:rPr>
              <a:t>: </a:t>
            </a:r>
          </a:p>
          <a:p>
            <a:pPr lvl="1"/>
            <a:r>
              <a:rPr lang="en-US" sz="1800" dirty="0">
                <a:latin typeface="Courier New" pitchFamily="49" charset="0"/>
              </a:rPr>
              <a:t>save data in register </a:t>
            </a:r>
            <a:r>
              <a:rPr lang="en-US" sz="1800" dirty="0" err="1">
                <a:latin typeface="Courier New" pitchFamily="49" charset="0"/>
              </a:rPr>
              <a:t>rt</a:t>
            </a:r>
            <a:r>
              <a:rPr lang="en-US" sz="1800" dirty="0">
                <a:latin typeface="Courier New" pitchFamily="49" charset="0"/>
              </a:rPr>
              <a:t> into memory</a:t>
            </a:r>
          </a:p>
          <a:p>
            <a:pPr lvl="1"/>
            <a:r>
              <a:rPr lang="en-US" sz="1800" dirty="0">
                <a:latin typeface="Courier New" pitchFamily="49" charset="0"/>
              </a:rPr>
              <a:t>The memory address is specified in a base register </a:t>
            </a:r>
            <a:r>
              <a:rPr lang="en-US" sz="1800" dirty="0" err="1">
                <a:latin typeface="Courier New" pitchFamily="49" charset="0"/>
              </a:rPr>
              <a:t>rs</a:t>
            </a:r>
            <a:r>
              <a:rPr lang="en-US" sz="1800" dirty="0">
                <a:latin typeface="Courier New" pitchFamily="49" charset="0"/>
              </a:rPr>
              <a:t>.</a:t>
            </a:r>
          </a:p>
          <a:p>
            <a:pPr lvl="1"/>
            <a:r>
              <a:rPr lang="en-US" sz="1800" dirty="0">
                <a:latin typeface="Courier New" pitchFamily="49" charset="0"/>
              </a:rPr>
              <a:t>For Example:</a:t>
            </a:r>
          </a:p>
          <a:p>
            <a:pPr lvl="1"/>
            <a:endParaRPr lang="en-US" sz="1800" b="1" dirty="0">
              <a:latin typeface="Courier New" pitchFamily="49" charset="0"/>
            </a:endParaRPr>
          </a:p>
          <a:p>
            <a:pPr marL="0" indent="0">
              <a:buNone/>
            </a:pPr>
            <a:endParaRPr lang="en-US" sz="2000" b="1" dirty="0">
              <a:solidFill>
                <a:schemeClr val="bg2"/>
              </a:solidFill>
              <a:latin typeface="Courier New" pitchFamily="49" charset="0"/>
            </a:endParaRP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5</a:t>
            </a:fld>
            <a:endParaRPr lang="en-US"/>
          </a:p>
        </p:txBody>
      </p:sp>
      <p:sp>
        <p:nvSpPr>
          <p:cNvPr id="12" name="Rectangle 11"/>
          <p:cNvSpPr/>
          <p:nvPr/>
        </p:nvSpPr>
        <p:spPr>
          <a:xfrm>
            <a:off x="954949" y="2713507"/>
            <a:ext cx="7723162" cy="923330"/>
          </a:xfrm>
          <a:prstGeom prst="rect">
            <a:avLst/>
          </a:prstGeom>
        </p:spPr>
        <p:txBody>
          <a:bodyPr wrap="square">
            <a:spAutoFit/>
          </a:bodyPr>
          <a:lstStyle/>
          <a:p>
            <a:pPr marL="0" indent="0">
              <a:buNone/>
            </a:pPr>
            <a:r>
              <a:rPr lang="en-US" sz="1800" dirty="0">
                <a:solidFill>
                  <a:schemeClr val="bg2"/>
                </a:solidFill>
                <a:latin typeface="Consolas" pitchFamily="49" charset="0"/>
                <a:cs typeface="Consolas" pitchFamily="49" charset="0"/>
              </a:rPr>
              <a:t>; Assume r0 = 0x08200004</a:t>
            </a:r>
          </a:p>
          <a:p>
            <a:pPr marL="0" indent="0">
              <a:buNone/>
            </a:pPr>
            <a:r>
              <a:rPr lang="en-US" sz="1800" dirty="0">
                <a:solidFill>
                  <a:schemeClr val="bg2"/>
                </a:solidFill>
                <a:latin typeface="Consolas" pitchFamily="49" charset="0"/>
                <a:cs typeface="Consolas" pitchFamily="49" charset="0"/>
              </a:rPr>
              <a:t>; Store a word		</a:t>
            </a:r>
          </a:p>
          <a:p>
            <a:pPr marL="0" indent="0">
              <a:buNone/>
            </a:pPr>
            <a:r>
              <a:rPr lang="en-US" sz="1800" dirty="0">
                <a:solidFill>
                  <a:schemeClr val="bg2"/>
                </a:solidFill>
                <a:latin typeface="Consolas" pitchFamily="49" charset="0"/>
                <a:cs typeface="Consolas" pitchFamily="49" charset="0"/>
              </a:rPr>
              <a:t>STR r1, [r0]			</a:t>
            </a:r>
            <a:r>
              <a:rPr lang="en-US" sz="1800" dirty="0">
                <a:solidFill>
                  <a:schemeClr val="bg1">
                    <a:lumMod val="50000"/>
                  </a:schemeClr>
                </a:solidFill>
                <a:latin typeface="Consolas" pitchFamily="49" charset="0"/>
                <a:cs typeface="Consolas" pitchFamily="49" charset="0"/>
              </a:rPr>
              <a:t>; </a:t>
            </a:r>
            <a:r>
              <a:rPr lang="en-US" sz="1800" dirty="0" err="1">
                <a:solidFill>
                  <a:schemeClr val="bg1">
                    <a:lumMod val="50000"/>
                  </a:schemeClr>
                </a:solidFill>
                <a:latin typeface="Consolas" pitchFamily="49" charset="0"/>
                <a:cs typeface="Consolas" pitchFamily="49" charset="0"/>
              </a:rPr>
              <a:t>Memory.word</a:t>
            </a:r>
            <a:r>
              <a:rPr lang="en-US" sz="1800" dirty="0">
                <a:solidFill>
                  <a:schemeClr val="bg1">
                    <a:lumMod val="50000"/>
                  </a:schemeClr>
                </a:solidFill>
                <a:latin typeface="Consolas" pitchFamily="49" charset="0"/>
                <a:cs typeface="Consolas" pitchFamily="49" charset="0"/>
              </a:rPr>
              <a:t>[0x08200004] = r1</a:t>
            </a:r>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5152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Load-Modify-Store</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6</a:t>
            </a:fld>
            <a:endParaRPr lang="en-US"/>
          </a:p>
        </p:txBody>
      </p:sp>
      <p:sp>
        <p:nvSpPr>
          <p:cNvPr id="4" name="Content Placeholder 3"/>
          <p:cNvSpPr>
            <a:spLocks noGrp="1"/>
          </p:cNvSpPr>
          <p:nvPr>
            <p:ph sz="quarter" idx="1"/>
          </p:nvPr>
        </p:nvSpPr>
        <p:spPr>
          <a:xfrm>
            <a:off x="927847" y="3935505"/>
            <a:ext cx="7306235" cy="204395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dirty="0">
                <a:latin typeface="Consolas" panose="020B0609020204030204" pitchFamily="49" charset="0"/>
                <a:cs typeface="Consolas" panose="020B0609020204030204" pitchFamily="49" charset="0"/>
              </a:rPr>
              <a:t>; Assume the memory address of x is stored in r1. Write the assembler program for the C statement.</a:t>
            </a:r>
          </a:p>
        </p:txBody>
      </p:sp>
      <p:sp>
        <p:nvSpPr>
          <p:cNvPr id="5" name="TextBox 4"/>
          <p:cNvSpPr txBox="1"/>
          <p:nvPr/>
        </p:nvSpPr>
        <p:spPr>
          <a:xfrm>
            <a:off x="3065929" y="1712259"/>
            <a:ext cx="2717411" cy="646331"/>
          </a:xfrm>
          <a:prstGeom prst="rect">
            <a:avLst/>
          </a:prstGeom>
          <a:ln>
            <a:solidFill>
              <a:srgbClr val="00618C"/>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3600" dirty="0">
                <a:solidFill>
                  <a:schemeClr val="bg2"/>
                </a:solidFill>
                <a:latin typeface="Consolas" panose="020B0609020204030204" pitchFamily="49" charset="0"/>
                <a:cs typeface="Consolas" panose="020B0609020204030204" pitchFamily="49" charset="0"/>
              </a:rPr>
              <a:t>x = x + 1;</a:t>
            </a:r>
          </a:p>
        </p:txBody>
      </p:sp>
      <p:sp>
        <p:nvSpPr>
          <p:cNvPr id="6" name="Down Arrow 5"/>
          <p:cNvSpPr/>
          <p:nvPr/>
        </p:nvSpPr>
        <p:spPr>
          <a:xfrm>
            <a:off x="4222377" y="2743199"/>
            <a:ext cx="358588" cy="851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5929" y="1323797"/>
            <a:ext cx="2753478" cy="400110"/>
          </a:xfrm>
          <a:prstGeom prst="rect">
            <a:avLst/>
          </a:prstGeom>
          <a:noFill/>
        </p:spPr>
        <p:txBody>
          <a:bodyPr wrap="square" rtlCol="0">
            <a:spAutoFit/>
          </a:bodyPr>
          <a:lstStyle/>
          <a:p>
            <a:pPr algn="ctr"/>
            <a:r>
              <a:rPr lang="en-US" sz="2000" dirty="0"/>
              <a:t>C statement</a:t>
            </a:r>
          </a:p>
        </p:txBody>
      </p:sp>
    </p:spTree>
    <p:extLst>
      <p:ext uri="{BB962C8B-B14F-4D97-AF65-F5344CB8AC3E}">
        <p14:creationId xmlns:p14="http://schemas.microsoft.com/office/powerpoint/2010/main" val="2240450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Constants: LDR</a:t>
            </a:r>
          </a:p>
        </p:txBody>
      </p:sp>
      <p:sp>
        <p:nvSpPr>
          <p:cNvPr id="3" name="Content Placeholder 2"/>
          <p:cNvSpPr>
            <a:spLocks noGrp="1"/>
          </p:cNvSpPr>
          <p:nvPr>
            <p:ph idx="1"/>
          </p:nvPr>
        </p:nvSpPr>
        <p:spPr>
          <a:xfrm>
            <a:off x="457200" y="2057401"/>
            <a:ext cx="8229600" cy="3567113"/>
          </a:xfrm>
        </p:spPr>
        <p:txBody>
          <a:bodyPr>
            <a:normAutofit fontScale="92500" lnSpcReduction="10000"/>
          </a:bodyPr>
          <a:lstStyle/>
          <a:p>
            <a:r>
              <a:rPr lang="en-US" sz="2100" dirty="0"/>
              <a:t>LDR    </a:t>
            </a:r>
            <a:r>
              <a:rPr lang="en-US" sz="2100" dirty="0" err="1"/>
              <a:t>r</a:t>
            </a:r>
            <a:r>
              <a:rPr lang="en-US" sz="2100" baseline="-25000" dirty="0" err="1"/>
              <a:t>d</a:t>
            </a:r>
            <a:r>
              <a:rPr lang="en-US" sz="2100" dirty="0"/>
              <a:t>,</a:t>
            </a:r>
            <a:r>
              <a:rPr lang="en-US" sz="2100" i="1" dirty="0"/>
              <a:t>=constant</a:t>
            </a:r>
          </a:p>
          <a:p>
            <a:pPr lvl="1"/>
            <a:r>
              <a:rPr lang="en-US" sz="1800" dirty="0"/>
              <a:t>A special “pseudo-operation” that will work for any constant up to 32 bits wide. </a:t>
            </a:r>
          </a:p>
          <a:p>
            <a:pPr lvl="1"/>
            <a:r>
              <a:rPr lang="en-US" sz="1800" dirty="0"/>
              <a:t>You simply write what appears to be a regular ARM instruction (except that an equal sign is substituted for the pound sign) and let the assembler sort out the most efficient way to achieve your objective:</a:t>
            </a:r>
          </a:p>
          <a:p>
            <a:pPr lvl="1"/>
            <a:r>
              <a:rPr lang="en-US" sz="1800" dirty="0"/>
              <a:t>Converted to MOV or MVN if possible</a:t>
            </a:r>
          </a:p>
          <a:p>
            <a:pPr lvl="1"/>
            <a:r>
              <a:rPr lang="en-US" sz="1800" dirty="0"/>
              <a:t>Else converts to LDR </a:t>
            </a:r>
            <a:r>
              <a:rPr lang="en-US" sz="1800" dirty="0" err="1"/>
              <a:t>r</a:t>
            </a:r>
            <a:r>
              <a:rPr lang="en-US" sz="1800" baseline="-25000" dirty="0" err="1"/>
              <a:t>d</a:t>
            </a:r>
            <a:r>
              <a:rPr lang="en-US" sz="1800" dirty="0"/>
              <a:t>,[pc,#</a:t>
            </a:r>
            <a:r>
              <a:rPr lang="en-US" sz="1800" dirty="0" err="1"/>
              <a:t>imm</a:t>
            </a:r>
            <a:r>
              <a:rPr lang="en-US" sz="1800" dirty="0"/>
              <a:t>]</a:t>
            </a:r>
          </a:p>
          <a:p>
            <a:r>
              <a:rPr lang="en-US" sz="2100" i="1" dirty="0"/>
              <a:t>Example</a:t>
            </a:r>
            <a:r>
              <a:rPr lang="en-US" altLang="zh-CN" sz="2100" i="1" dirty="0"/>
              <a:t>s</a:t>
            </a:r>
            <a:r>
              <a:rPr lang="en-US" sz="2100" i="1" dirty="0"/>
              <a:t>: </a:t>
            </a:r>
          </a:p>
          <a:p>
            <a:pPr lvl="1"/>
            <a:r>
              <a:rPr lang="en-US" sz="1800" dirty="0"/>
              <a:t>LDR R1,=10 </a:t>
            </a:r>
            <a:r>
              <a:rPr lang="en-US" sz="1800" i="1" dirty="0"/>
              <a:t>;assembler replaces this by MOV R1,#10.</a:t>
            </a:r>
          </a:p>
          <a:p>
            <a:pPr lvl="1"/>
            <a:r>
              <a:rPr lang="en-US" sz="1800" dirty="0"/>
              <a:t>LDR R1,=−15 </a:t>
            </a:r>
            <a:r>
              <a:rPr lang="en-US" sz="1800" i="1" dirty="0"/>
              <a:t>;assembler replaces this by MVN R1,#14.</a:t>
            </a:r>
          </a:p>
          <a:p>
            <a:pPr lvl="1"/>
            <a:r>
              <a:rPr lang="en-US" sz="1800" dirty="0"/>
              <a:t>LDR R1,=−127435 </a:t>
            </a:r>
            <a:r>
              <a:rPr lang="en-US" sz="1800" i="1" dirty="0"/>
              <a:t>;assembler replaces this by a memory reference instruction that loads the constant −127435  from a separate memory location.</a:t>
            </a:r>
          </a:p>
          <a:p>
            <a:endParaRPr lang="en-US" dirty="0"/>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7</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70816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LDRH (Load </a:t>
            </a:r>
            <a:r>
              <a:rPr lang="en-US" dirty="0" err="1"/>
              <a:t>Halfword</a:t>
            </a:r>
            <a:r>
              <a:rPr lang="en-US" dirty="0"/>
              <a:t>)</a:t>
            </a:r>
          </a:p>
        </p:txBody>
      </p:sp>
      <p:graphicFrame>
        <p:nvGraphicFramePr>
          <p:cNvPr id="364547" name="Group 3"/>
          <p:cNvGraphicFramePr>
            <a:graphicFrameLocks noGrp="1"/>
          </p:cNvGraphicFramePr>
          <p:nvPr>
            <p:ph sz="half" idx="4294967295"/>
          </p:nvPr>
        </p:nvGraphicFramePr>
        <p:xfrm>
          <a:off x="1789045" y="4200029"/>
          <a:ext cx="5387580" cy="75604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32-bit Register</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74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31</a:t>
                      </a:r>
                    </a:p>
                  </a:txBody>
                  <a:tcPr marL="68580" marR="68580" marT="34290" marB="34290"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16</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64603" name="Group 59"/>
          <p:cNvGraphicFramePr>
            <a:graphicFrameLocks noGrp="1"/>
          </p:cNvGraphicFramePr>
          <p:nvPr>
            <p:ph idx="4294967295"/>
          </p:nvPr>
        </p:nvGraphicFramePr>
        <p:xfrm>
          <a:off x="4530924" y="1602085"/>
          <a:ext cx="2683669" cy="831057"/>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659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300" marB="3430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300" marB="3430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46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16-bit Memory Half-Word (unmodified)</a:t>
                      </a:r>
                    </a:p>
                  </a:txBody>
                  <a:tcPr marL="68580" marR="68580" marT="34300" marB="343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624" name="Line 39"/>
          <p:cNvSpPr>
            <a:spLocks noChangeShapeType="1"/>
          </p:cNvSpPr>
          <p:nvPr/>
        </p:nvSpPr>
        <p:spPr bwMode="auto">
          <a:xfrm>
            <a:off x="4619625" y="2437904"/>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25" name="Line 40"/>
          <p:cNvSpPr>
            <a:spLocks noChangeShapeType="1"/>
          </p:cNvSpPr>
          <p:nvPr/>
        </p:nvSpPr>
        <p:spPr bwMode="auto">
          <a:xfrm>
            <a:off x="7067550" y="2456954"/>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26" name="Line 41"/>
          <p:cNvSpPr>
            <a:spLocks noChangeShapeType="1"/>
          </p:cNvSpPr>
          <p:nvPr/>
        </p:nvSpPr>
        <p:spPr bwMode="auto">
          <a:xfrm>
            <a:off x="4329113" y="3095129"/>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graphicFrame>
        <p:nvGraphicFramePr>
          <p:cNvPr id="364586" name="Group 42"/>
          <p:cNvGraphicFramePr>
            <a:graphicFrameLocks noGrp="1"/>
          </p:cNvGraphicFramePr>
          <p:nvPr/>
        </p:nvGraphicFramePr>
        <p:xfrm>
          <a:off x="1788319" y="2646263"/>
          <a:ext cx="2681288" cy="388410"/>
        </p:xfrm>
        <a:graphic>
          <a:graphicData uri="http://schemas.openxmlformats.org/drawingml/2006/table">
            <a:tbl>
              <a:tblPr/>
              <a:tblGrid>
                <a:gridCol w="1340644">
                  <a:extLst>
                    <a:ext uri="{9D8B030D-6E8A-4147-A177-3AD203B41FA5}">
                      <a16:colId xmlns:a16="http://schemas.microsoft.com/office/drawing/2014/main" val="20000"/>
                    </a:ext>
                  </a:extLst>
                </a:gridCol>
                <a:gridCol w="1340644">
                  <a:extLst>
                    <a:ext uri="{9D8B030D-6E8A-4147-A177-3AD203B41FA5}">
                      <a16:colId xmlns:a16="http://schemas.microsoft.com/office/drawing/2014/main" val="20001"/>
                    </a:ext>
                  </a:extLst>
                </a:gridCol>
              </a:tblGrid>
              <a:tr h="38841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a:ln>
                            <a:noFill/>
                          </a:ln>
                          <a:solidFill>
                            <a:srgbClr val="000000"/>
                          </a:solidFill>
                          <a:effectLst/>
                          <a:latin typeface="Arial" charset="0"/>
                        </a:rPr>
                        <a:t>0 0</a:t>
                      </a:r>
                    </a:p>
                  </a:txBody>
                  <a:tcPr marL="68580" marR="68580" marT="34185" marB="34185" horzOverflow="overflow">
                    <a:lnL cap="flat">
                      <a:noFill/>
                    </a:lnL>
                    <a:lnR>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a:ln>
                            <a:noFill/>
                          </a:ln>
                          <a:solidFill>
                            <a:srgbClr val="000000"/>
                          </a:solidFill>
                          <a:effectLst/>
                          <a:latin typeface="Arial" charset="0"/>
                        </a:rPr>
                        <a:t>0 0</a:t>
                      </a:r>
                    </a:p>
                  </a:txBody>
                  <a:tcPr marL="68580" marR="68580" marT="34185" marB="34185"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30" name="Line 51"/>
          <p:cNvSpPr>
            <a:spLocks noChangeShapeType="1"/>
          </p:cNvSpPr>
          <p:nvPr/>
        </p:nvSpPr>
        <p:spPr bwMode="auto">
          <a:xfrm>
            <a:off x="1931194" y="3090367"/>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1" name="Line 52"/>
          <p:cNvSpPr>
            <a:spLocks noChangeShapeType="1"/>
          </p:cNvSpPr>
          <p:nvPr/>
        </p:nvSpPr>
        <p:spPr bwMode="auto">
          <a:xfrm>
            <a:off x="4876800" y="2433141"/>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2" name="Line 53"/>
          <p:cNvSpPr>
            <a:spLocks noChangeShapeType="1"/>
          </p:cNvSpPr>
          <p:nvPr/>
        </p:nvSpPr>
        <p:spPr bwMode="auto">
          <a:xfrm>
            <a:off x="6836569" y="2452192"/>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3" name="Text Box 54"/>
          <p:cNvSpPr txBox="1">
            <a:spLocks noChangeArrowheads="1"/>
          </p:cNvSpPr>
          <p:nvPr/>
        </p:nvSpPr>
        <p:spPr bwMode="auto">
          <a:xfrm>
            <a:off x="5068491" y="2993926"/>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5634" name="Line 55"/>
          <p:cNvSpPr>
            <a:spLocks noChangeShapeType="1"/>
          </p:cNvSpPr>
          <p:nvPr/>
        </p:nvSpPr>
        <p:spPr bwMode="auto">
          <a:xfrm>
            <a:off x="4110038" y="3090367"/>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5" name="Line 56"/>
          <p:cNvSpPr>
            <a:spLocks noChangeShapeType="1"/>
          </p:cNvSpPr>
          <p:nvPr/>
        </p:nvSpPr>
        <p:spPr bwMode="auto">
          <a:xfrm>
            <a:off x="2140744" y="3085604"/>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6" name="Text Box 57"/>
          <p:cNvSpPr txBox="1">
            <a:spLocks noChangeArrowheads="1"/>
          </p:cNvSpPr>
          <p:nvPr/>
        </p:nvSpPr>
        <p:spPr bwMode="auto">
          <a:xfrm>
            <a:off x="2344341" y="3309441"/>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 name="Rectangle 1"/>
          <p:cNvSpPr/>
          <p:nvPr/>
        </p:nvSpPr>
        <p:spPr>
          <a:xfrm>
            <a:off x="636270" y="4871419"/>
            <a:ext cx="8081010" cy="1015663"/>
          </a:xfrm>
          <a:prstGeom prst="rect">
            <a:avLst/>
          </a:prstGeom>
        </p:spPr>
        <p:txBody>
          <a:bodyPr wrap="square">
            <a:spAutoFit/>
          </a:bodyPr>
          <a:lstStyle/>
          <a:p>
            <a:pPr defTabSz="342900" eaLnBrk="1" fontAlgn="auto" hangingPunct="1">
              <a:spcBef>
                <a:spcPts val="0"/>
              </a:spcBef>
              <a:spcAft>
                <a:spcPts val="0"/>
              </a:spcAft>
            </a:pPr>
            <a:r>
              <a:rPr lang="en-US" sz="1500" b="0" dirty="0">
                <a:solidFill>
                  <a:prstClr val="black"/>
                </a:solidFill>
                <a:latin typeface="TimesTenLTStd-Roman"/>
              </a:rPr>
              <a:t>When loading 8- or 16-bit data into a 32-bit register, the operand itself is always right justified within the register and its most significant bits filled according to whether the value is signed or unsigned. Unsigned operands less than 32 bits wide must fill the extra bit positions with zeroes (called “zero-filling”).</a:t>
            </a:r>
            <a:endParaRPr lang="en-US" sz="1500" b="0" dirty="0">
              <a:solidFill>
                <a:prstClr val="black"/>
              </a:solidFill>
              <a:latin typeface="Calibri"/>
            </a:endParaRPr>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8</a:t>
            </a:fld>
            <a:endParaRPr lang="en-US" b="0" dirty="0">
              <a:solidFill>
                <a:prstClr val="black">
                  <a:tint val="75000"/>
                </a:prstClr>
              </a:solidFill>
              <a:latin typeface="Calibri"/>
            </a:endParaRPr>
          </a:p>
        </p:txBody>
      </p:sp>
      <p:sp>
        <p:nvSpPr>
          <p:cNvPr id="18" name="Horizontal Scroll 17"/>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56544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LDRSH (Load Signed </a:t>
            </a:r>
            <a:r>
              <a:rPr lang="en-US" dirty="0" err="1"/>
              <a:t>Halfword</a:t>
            </a:r>
            <a:r>
              <a:rPr lang="en-US" dirty="0"/>
              <a:t>)</a:t>
            </a:r>
          </a:p>
        </p:txBody>
      </p:sp>
      <p:graphicFrame>
        <p:nvGraphicFramePr>
          <p:cNvPr id="353613" name="Group 333"/>
          <p:cNvGraphicFramePr>
            <a:graphicFrameLocks noGrp="1"/>
          </p:cNvGraphicFramePr>
          <p:nvPr>
            <p:ph sz="half" idx="4294967295"/>
          </p:nvPr>
        </p:nvGraphicFramePr>
        <p:xfrm>
          <a:off x="1779105" y="4223551"/>
          <a:ext cx="5387580" cy="75604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32-bit Register</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74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31</a:t>
                      </a:r>
                    </a:p>
                  </a:txBody>
                  <a:tcPr marL="68580" marR="68580" marT="34290" marB="34290"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16</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53682" name="Group 402"/>
          <p:cNvGraphicFramePr>
            <a:graphicFrameLocks noGrp="1"/>
          </p:cNvGraphicFramePr>
          <p:nvPr>
            <p:ph idx="4294967295"/>
          </p:nvPr>
        </p:nvGraphicFramePr>
        <p:xfrm>
          <a:off x="4530924" y="1645486"/>
          <a:ext cx="2683669" cy="831057"/>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659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300" marB="3430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300" marB="3430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46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16-bit Memory Half-Word (unmodified)</a:t>
                      </a:r>
                    </a:p>
                  </a:txBody>
                  <a:tcPr marL="68580" marR="68580" marT="34300" marB="343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6648" name="Line 330"/>
          <p:cNvSpPr>
            <a:spLocks noChangeShapeType="1"/>
          </p:cNvSpPr>
          <p:nvPr/>
        </p:nvSpPr>
        <p:spPr bwMode="auto">
          <a:xfrm>
            <a:off x="4619625" y="2481305"/>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49" name="Line 331"/>
          <p:cNvSpPr>
            <a:spLocks noChangeShapeType="1"/>
          </p:cNvSpPr>
          <p:nvPr/>
        </p:nvSpPr>
        <p:spPr bwMode="auto">
          <a:xfrm>
            <a:off x="7067550" y="2500355"/>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0" name="Line 335"/>
          <p:cNvSpPr>
            <a:spLocks noChangeShapeType="1"/>
          </p:cNvSpPr>
          <p:nvPr/>
        </p:nvSpPr>
        <p:spPr bwMode="auto">
          <a:xfrm>
            <a:off x="4329113" y="3138530"/>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1" name="Line 389"/>
          <p:cNvSpPr>
            <a:spLocks noChangeShapeType="1"/>
          </p:cNvSpPr>
          <p:nvPr/>
        </p:nvSpPr>
        <p:spPr bwMode="auto">
          <a:xfrm>
            <a:off x="1931194" y="3133768"/>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2" name="Line 390"/>
          <p:cNvSpPr>
            <a:spLocks noChangeShapeType="1"/>
          </p:cNvSpPr>
          <p:nvPr/>
        </p:nvSpPr>
        <p:spPr bwMode="auto">
          <a:xfrm>
            <a:off x="4876800" y="2476542"/>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3" name="Line 391"/>
          <p:cNvSpPr>
            <a:spLocks noChangeShapeType="1"/>
          </p:cNvSpPr>
          <p:nvPr/>
        </p:nvSpPr>
        <p:spPr bwMode="auto">
          <a:xfrm>
            <a:off x="6836569" y="2495593"/>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4" name="Text Box 392"/>
          <p:cNvSpPr txBox="1">
            <a:spLocks noChangeArrowheads="1"/>
          </p:cNvSpPr>
          <p:nvPr/>
        </p:nvSpPr>
        <p:spPr bwMode="auto">
          <a:xfrm>
            <a:off x="5068491" y="3037327"/>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6655" name="Line 396"/>
          <p:cNvSpPr>
            <a:spLocks noChangeShapeType="1"/>
          </p:cNvSpPr>
          <p:nvPr/>
        </p:nvSpPr>
        <p:spPr bwMode="auto">
          <a:xfrm>
            <a:off x="4110038" y="3133768"/>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6" name="Line 397"/>
          <p:cNvSpPr>
            <a:spLocks noChangeShapeType="1"/>
          </p:cNvSpPr>
          <p:nvPr/>
        </p:nvSpPr>
        <p:spPr bwMode="auto">
          <a:xfrm>
            <a:off x="2140744" y="3129005"/>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7" name="Text Box 398"/>
          <p:cNvSpPr txBox="1">
            <a:spLocks noChangeArrowheads="1"/>
          </p:cNvSpPr>
          <p:nvPr/>
        </p:nvSpPr>
        <p:spPr bwMode="auto">
          <a:xfrm>
            <a:off x="2344341" y="3352842"/>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6658" name="Line 399"/>
          <p:cNvSpPr>
            <a:spLocks noChangeShapeType="1"/>
          </p:cNvSpPr>
          <p:nvPr/>
        </p:nvSpPr>
        <p:spPr bwMode="auto">
          <a:xfrm>
            <a:off x="1922861" y="3131385"/>
            <a:ext cx="269676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16" name="Rectangle 15"/>
          <p:cNvSpPr/>
          <p:nvPr/>
        </p:nvSpPr>
        <p:spPr>
          <a:xfrm>
            <a:off x="636270" y="4871419"/>
            <a:ext cx="8081010" cy="646331"/>
          </a:xfrm>
          <a:prstGeom prst="rect">
            <a:avLst/>
          </a:prstGeom>
        </p:spPr>
        <p:txBody>
          <a:bodyPr wrap="square">
            <a:spAutoFit/>
          </a:bodyPr>
          <a:lstStyle/>
          <a:p>
            <a:pPr defTabSz="342900" eaLnBrk="1" fontAlgn="auto" hangingPunct="1">
              <a:spcBef>
                <a:spcPts val="0"/>
              </a:spcBef>
              <a:spcAft>
                <a:spcPts val="0"/>
              </a:spcAft>
            </a:pPr>
            <a:r>
              <a:rPr lang="en-US" sz="1800" b="0" dirty="0">
                <a:solidFill>
                  <a:prstClr val="black"/>
                </a:solidFill>
                <a:latin typeface="TimesTenLTStd-Roman"/>
              </a:rPr>
              <a:t>Signed operands less than 32 bits wide must fill the extra bit positions with copies of their sign bit</a:t>
            </a:r>
            <a:endParaRPr lang="en-US" sz="1800" b="0" dirty="0">
              <a:solidFill>
                <a:prstClr val="black"/>
              </a:solidFill>
              <a:latin typeface="Calibri"/>
            </a:endParaRPr>
          </a:p>
        </p:txBody>
      </p:sp>
      <p:sp>
        <p:nvSpPr>
          <p:cNvPr id="3" name="Slide Number Placeholder 2"/>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9</a:t>
            </a:fld>
            <a:endParaRPr lang="en-US" b="0" dirty="0">
              <a:solidFill>
                <a:prstClr val="black">
                  <a:tint val="75000"/>
                </a:prstClr>
              </a:solidFill>
              <a:latin typeface="Calibri"/>
            </a:endParaRPr>
          </a:p>
        </p:txBody>
      </p:sp>
      <p:sp>
        <p:nvSpPr>
          <p:cNvPr id="18" name="Horizontal Scroll 17"/>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475810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1F497D"/>
      </a:dk2>
      <a:lt2>
        <a:srgbClr val="C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1_Origin">
  <a:themeElements>
    <a:clrScheme name="Custom 2">
      <a:dk1>
        <a:sysClr val="windowText" lastClr="000000"/>
      </a:dk1>
      <a:lt1>
        <a:sysClr val="window" lastClr="FFFFFF"/>
      </a:lt1>
      <a:dk2>
        <a:srgbClr val="1F497D"/>
      </a:dk2>
      <a:lt2>
        <a:srgbClr val="C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14380</TotalTime>
  <Pages>1</Pages>
  <Words>3172</Words>
  <Application>Microsoft Office PowerPoint</Application>
  <PresentationFormat>On-screen Show (4:3)</PresentationFormat>
  <Paragraphs>558</Paragraphs>
  <Slides>32</Slides>
  <Notes>22</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32</vt:i4>
      </vt:variant>
    </vt:vector>
  </HeadingPairs>
  <TitlesOfParts>
    <vt:vector size="51" baseType="lpstr">
      <vt:lpstr>Courier</vt:lpstr>
      <vt:lpstr>Gill Sans</vt:lpstr>
      <vt:lpstr>Monotype Sorts</vt:lpstr>
      <vt:lpstr>TimesTenLTStd-Roman</vt:lpstr>
      <vt:lpstr>Arial</vt:lpstr>
      <vt:lpstr>Bookman Old Style</vt:lpstr>
      <vt:lpstr>Calibri</vt:lpstr>
      <vt:lpstr>Consolas</vt:lpstr>
      <vt:lpstr>Courier New</vt:lpstr>
      <vt:lpstr>Gill Sans MT</vt:lpstr>
      <vt:lpstr>Palatino Linotype</vt:lpstr>
      <vt:lpstr>Tahoma</vt:lpstr>
      <vt:lpstr>Times New Roman</vt:lpstr>
      <vt:lpstr>Wingdings</vt:lpstr>
      <vt:lpstr>Wingdings 3</vt:lpstr>
      <vt:lpstr>Origin</vt:lpstr>
      <vt:lpstr>Office Theme</vt:lpstr>
      <vt:lpstr>1_Office Theme</vt:lpstr>
      <vt:lpstr>1_Origin</vt:lpstr>
      <vt:lpstr>L3 (CHAPTER 6)  Programming in Assembly Part 2: Data Manipulation Exercises</vt:lpstr>
      <vt:lpstr>Memory Cell Contents with Endianness</vt:lpstr>
      <vt:lpstr>Memory Cell Contents with Endianness ANS</vt:lpstr>
      <vt:lpstr>Load Instructions</vt:lpstr>
      <vt:lpstr>Store Instructions</vt:lpstr>
      <vt:lpstr>Question: Load-Modify-Store</vt:lpstr>
      <vt:lpstr>Loading Constants: LDR</vt:lpstr>
      <vt:lpstr>LDRH (Load Halfword)</vt:lpstr>
      <vt:lpstr>LDRSH (Load Signed Halfword)</vt:lpstr>
      <vt:lpstr>Load (from memory) Instructions</vt:lpstr>
      <vt:lpstr>STRH (Store Halfword)</vt:lpstr>
      <vt:lpstr>Store (to memory) Instructions</vt:lpstr>
      <vt:lpstr>LDR and STR</vt:lpstr>
      <vt:lpstr>Assume Little-Endianness</vt:lpstr>
      <vt:lpstr>Question: Load a Byte, Half-word, Word</vt:lpstr>
      <vt:lpstr>Question: Sign Extension</vt:lpstr>
      <vt:lpstr>Address</vt:lpstr>
      <vt:lpstr>Addressing Modes</vt:lpstr>
      <vt:lpstr>Addressing Modes</vt:lpstr>
      <vt:lpstr>Question: LDR w/ Offset</vt:lpstr>
      <vt:lpstr>Question: LDR w/ Post-index</vt:lpstr>
      <vt:lpstr>Question: LDR w/ Pre-index</vt:lpstr>
      <vt:lpstr>Question: LDRH</vt:lpstr>
      <vt:lpstr>Question: LDSB</vt:lpstr>
      <vt:lpstr>Question: STR w/ Post-Index</vt:lpstr>
      <vt:lpstr>Question: STR with Offset</vt:lpstr>
      <vt:lpstr>Question: STR with Pre-Index</vt:lpstr>
      <vt:lpstr>Question: LDR w/ Big Endian Ordering</vt:lpstr>
      <vt:lpstr>ARM ADR Pseudo-op</vt:lpstr>
      <vt:lpstr>Example 1: Assignment</vt:lpstr>
      <vt:lpstr>Question: Programming</vt:lpstr>
      <vt:lpstr>Question: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ARM Architecture</dc:title>
  <dc:creator>ARM Training</dc:creator>
  <cp:lastModifiedBy>Zonghua Gu</cp:lastModifiedBy>
  <cp:revision>479</cp:revision>
  <cp:lastPrinted>2002-11-19T17:09:26Z</cp:lastPrinted>
  <dcterms:created xsi:type="dcterms:W3CDTF">2014-02-12T15:59:14Z</dcterms:created>
  <dcterms:modified xsi:type="dcterms:W3CDTF">2025-09-16T21:25:30Z</dcterms:modified>
</cp:coreProperties>
</file>