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7.xml" ContentType="application/vnd.openxmlformats-officedocument.presentationml.notesSlide+xml"/>
  <Override PartName="/ppt/ink/ink6.xml" ContentType="application/inkml+xml"/>
  <Override PartName="/ppt/ink/ink7.xml" ContentType="application/inkml+xml"/>
  <Override PartName="/ppt/notesSlides/notesSlide8.xml" ContentType="application/vnd.openxmlformats-officedocument.presentationml.notesSlide+xml"/>
  <Override PartName="/ppt/ink/ink8.xml" ContentType="application/inkml+xml"/>
  <Override PartName="/ppt/ink/ink9.xml" ContentType="application/inkml+xml"/>
  <Override PartName="/ppt/notesSlides/notesSlide9.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7" r:id="rId3"/>
    <p:sldMasterId id="2147483701" r:id="rId4"/>
    <p:sldMasterId id="2147483713" r:id="rId5"/>
    <p:sldMasterId id="2147483725" r:id="rId6"/>
  </p:sldMasterIdLst>
  <p:notesMasterIdLst>
    <p:notesMasterId r:id="rId37"/>
  </p:notesMasterIdLst>
  <p:sldIdLst>
    <p:sldId id="342" r:id="rId7"/>
    <p:sldId id="388" r:id="rId8"/>
    <p:sldId id="356" r:id="rId9"/>
    <p:sldId id="358" r:id="rId10"/>
    <p:sldId id="774" r:id="rId11"/>
    <p:sldId id="369" r:id="rId12"/>
    <p:sldId id="775" r:id="rId13"/>
    <p:sldId id="367" r:id="rId14"/>
    <p:sldId id="365" r:id="rId15"/>
    <p:sldId id="384" r:id="rId16"/>
    <p:sldId id="385" r:id="rId17"/>
    <p:sldId id="386" r:id="rId18"/>
    <p:sldId id="387" r:id="rId19"/>
    <p:sldId id="353" r:id="rId20"/>
    <p:sldId id="354" r:id="rId21"/>
    <p:sldId id="363" r:id="rId22"/>
    <p:sldId id="349" r:id="rId23"/>
    <p:sldId id="348" r:id="rId24"/>
    <p:sldId id="364" r:id="rId25"/>
    <p:sldId id="366" r:id="rId26"/>
    <p:sldId id="368" r:id="rId27"/>
    <p:sldId id="345" r:id="rId28"/>
    <p:sldId id="350" r:id="rId29"/>
    <p:sldId id="376" r:id="rId30"/>
    <p:sldId id="383" r:id="rId31"/>
    <p:sldId id="372" r:id="rId32"/>
    <p:sldId id="371" r:id="rId33"/>
    <p:sldId id="378" r:id="rId34"/>
    <p:sldId id="381" r:id="rId35"/>
    <p:sldId id="374" r:id="rId36"/>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3EC80-9E54-4017-AA0D-2C2F78F38982}" v="4" dt="2025-09-16T21:33:50.6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3699"/>
  </p:normalViewPr>
  <p:slideViewPr>
    <p:cSldViewPr>
      <p:cViewPr varScale="1">
        <p:scale>
          <a:sx n="77" d="100"/>
          <a:sy n="77" d="100"/>
        </p:scale>
        <p:origin x="1570" y="67"/>
      </p:cViewPr>
      <p:guideLst>
        <p:guide orient="horz" pos="2160"/>
        <p:guide pos="2880"/>
      </p:guideLst>
    </p:cSldViewPr>
  </p:slideViewPr>
  <p:notesTextViewPr>
    <p:cViewPr>
      <p:scale>
        <a:sx n="1" d="1"/>
        <a:sy n="1" d="1"/>
      </p:scale>
      <p:origin x="0" y="0"/>
    </p:cViewPr>
  </p:notesTextViewPr>
  <p:sorterViewPr>
    <p:cViewPr>
      <p:scale>
        <a:sx n="150" d="100"/>
        <a:sy n="150" d="100"/>
      </p:scale>
      <p:origin x="0" y="-2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21" Type="http://schemas.openxmlformats.org/officeDocument/2006/relationships/slide" Target="slides/slide15.xml"/><Relationship Id="rId34" Type="http://schemas.openxmlformats.org/officeDocument/2006/relationships/slide" Target="slides/slide28.xml"/><Relationship Id="rId42"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microsoft.com/office/2015/10/relationships/revisionInfo" Target="revisionInfo.xml"/><Relationship Id="rId8" Type="http://schemas.openxmlformats.org/officeDocument/2006/relationships/slide" Target="slides/slide2.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addSld delSld modSld">
      <pc:chgData name="Zonghua Gu" userId="9a7e1853e1951ef5" providerId="LiveId" clId="{CF1FAA12-072C-4ED5-BA76-0FFFAEFDB88A}" dt="2025-09-16T21:33:50.619" v="7"/>
      <pc:docMkLst>
        <pc:docMk/>
      </pc:docMkLst>
      <pc:sldChg chg="add del">
        <pc:chgData name="Zonghua Gu" userId="9a7e1853e1951ef5" providerId="LiveId" clId="{CF1FAA12-072C-4ED5-BA76-0FFFAEFDB88A}" dt="2025-09-16T21:33:50.619" v="7"/>
        <pc:sldMkLst>
          <pc:docMk/>
          <pc:sldMk cId="966429473" sldId="356"/>
        </pc:sldMkLst>
      </pc:sldChg>
      <pc:sldChg chg="add del">
        <pc:chgData name="Zonghua Gu" userId="9a7e1853e1951ef5" providerId="LiveId" clId="{CF1FAA12-072C-4ED5-BA76-0FFFAEFDB88A}" dt="2025-09-16T21:33:50.619" v="7"/>
        <pc:sldMkLst>
          <pc:docMk/>
          <pc:sldMk cId="1502810167" sldId="358"/>
        </pc:sldMkLst>
      </pc:sldChg>
      <pc:sldChg chg="modSp add del">
        <pc:chgData name="Zonghua Gu" userId="9a7e1853e1951ef5" providerId="LiveId" clId="{CF1FAA12-072C-4ED5-BA76-0FFFAEFDB88A}" dt="2025-09-16T21:33:50.619" v="7"/>
        <pc:sldMkLst>
          <pc:docMk/>
          <pc:sldMk cId="802972020" sldId="365"/>
        </pc:sldMkLst>
        <pc:spChg chg="mod">
          <ac:chgData name="Zonghua Gu" userId="9a7e1853e1951ef5" providerId="LiveId" clId="{CF1FAA12-072C-4ED5-BA76-0FFFAEFDB88A}" dt="2025-09-16T21:33:45.173" v="5"/>
          <ac:spMkLst>
            <pc:docMk/>
            <pc:sldMk cId="802972020" sldId="365"/>
            <ac:spMk id="3" creationId="{00000000-0000-0000-0000-000000000000}"/>
          </ac:spMkLst>
        </pc:spChg>
      </pc:sldChg>
      <pc:sldChg chg="modSp add del">
        <pc:chgData name="Zonghua Gu" userId="9a7e1853e1951ef5" providerId="LiveId" clId="{CF1FAA12-072C-4ED5-BA76-0FFFAEFDB88A}" dt="2025-09-16T21:33:50.619" v="7"/>
        <pc:sldMkLst>
          <pc:docMk/>
          <pc:sldMk cId="1910717593" sldId="367"/>
        </pc:sldMkLst>
        <pc:spChg chg="mod">
          <ac:chgData name="Zonghua Gu" userId="9a7e1853e1951ef5" providerId="LiveId" clId="{CF1FAA12-072C-4ED5-BA76-0FFFAEFDB88A}" dt="2025-09-16T21:33:45.173" v="5"/>
          <ac:spMkLst>
            <pc:docMk/>
            <pc:sldMk cId="1910717593" sldId="367"/>
            <ac:spMk id="3" creationId="{00000000-0000-0000-0000-000000000000}"/>
          </ac:spMkLst>
        </pc:spChg>
      </pc:sldChg>
      <pc:sldChg chg="modSp add del">
        <pc:chgData name="Zonghua Gu" userId="9a7e1853e1951ef5" providerId="LiveId" clId="{CF1FAA12-072C-4ED5-BA76-0FFFAEFDB88A}" dt="2025-09-16T21:33:50.619" v="7"/>
        <pc:sldMkLst>
          <pc:docMk/>
          <pc:sldMk cId="587842027" sldId="369"/>
        </pc:sldMkLst>
        <pc:spChg chg="mod">
          <ac:chgData name="Zonghua Gu" userId="9a7e1853e1951ef5" providerId="LiveId" clId="{CF1FAA12-072C-4ED5-BA76-0FFFAEFDB88A}" dt="2025-09-16T21:33:45.173" v="5"/>
          <ac:spMkLst>
            <pc:docMk/>
            <pc:sldMk cId="587842027" sldId="369"/>
            <ac:spMk id="3" creationId="{00000000-0000-0000-0000-000000000000}"/>
          </ac:spMkLst>
        </pc:spChg>
      </pc:sldChg>
      <pc:sldChg chg="modSp">
        <pc:chgData name="Zonghua Gu" userId="9a7e1853e1951ef5" providerId="LiveId" clId="{CF1FAA12-072C-4ED5-BA76-0FFFAEFDB88A}" dt="2025-09-11T23:48:48.365" v="0"/>
        <pc:sldMkLst>
          <pc:docMk/>
          <pc:sldMk cId="79272374" sldId="376"/>
        </pc:sldMkLst>
        <pc:spChg chg="mod">
          <ac:chgData name="Zonghua Gu" userId="9a7e1853e1951ef5" providerId="LiveId" clId="{CF1FAA12-072C-4ED5-BA76-0FFFAEFDB88A}" dt="2025-09-11T23:48:48.365" v="0"/>
          <ac:spMkLst>
            <pc:docMk/>
            <pc:sldMk cId="79272374" sldId="376"/>
            <ac:spMk id="3" creationId="{00000000-0000-0000-0000-000000000000}"/>
          </ac:spMkLst>
        </pc:spChg>
      </pc:sldChg>
      <pc:sldChg chg="new">
        <pc:chgData name="Zonghua Gu" userId="9a7e1853e1951ef5" providerId="LiveId" clId="{CF1FAA12-072C-4ED5-BA76-0FFFAEFDB88A}" dt="2025-09-16T21:33:42.696" v="1" actId="680"/>
        <pc:sldMkLst>
          <pc:docMk/>
          <pc:sldMk cId="2689105797" sldId="384"/>
        </pc:sldMkLst>
      </pc:sldChg>
      <pc:sldChg chg="new">
        <pc:chgData name="Zonghua Gu" userId="9a7e1853e1951ef5" providerId="LiveId" clId="{CF1FAA12-072C-4ED5-BA76-0FFFAEFDB88A}" dt="2025-09-16T21:33:42.812" v="2" actId="680"/>
        <pc:sldMkLst>
          <pc:docMk/>
          <pc:sldMk cId="1287095990" sldId="385"/>
        </pc:sldMkLst>
      </pc:sldChg>
      <pc:sldChg chg="new">
        <pc:chgData name="Zonghua Gu" userId="9a7e1853e1951ef5" providerId="LiveId" clId="{CF1FAA12-072C-4ED5-BA76-0FFFAEFDB88A}" dt="2025-09-16T21:33:42.940" v="3" actId="680"/>
        <pc:sldMkLst>
          <pc:docMk/>
          <pc:sldMk cId="3044088065" sldId="386"/>
        </pc:sldMkLst>
      </pc:sldChg>
      <pc:sldChg chg="new">
        <pc:chgData name="Zonghua Gu" userId="9a7e1853e1951ef5" providerId="LiveId" clId="{CF1FAA12-072C-4ED5-BA76-0FFFAEFDB88A}" dt="2025-09-16T21:33:43.062" v="4" actId="680"/>
        <pc:sldMkLst>
          <pc:docMk/>
          <pc:sldMk cId="1385356843" sldId="387"/>
        </pc:sldMkLst>
      </pc:sldChg>
      <pc:sldChg chg="add del modTransition">
        <pc:chgData name="Zonghua Gu" userId="9a7e1853e1951ef5" providerId="LiveId" clId="{CF1FAA12-072C-4ED5-BA76-0FFFAEFDB88A}" dt="2025-09-16T21:33:50.619" v="7"/>
        <pc:sldMkLst>
          <pc:docMk/>
          <pc:sldMk cId="3486040908" sldId="388"/>
        </pc:sldMkLst>
      </pc:sldChg>
      <pc:sldChg chg="modSp add del">
        <pc:chgData name="Zonghua Gu" userId="9a7e1853e1951ef5" providerId="LiveId" clId="{CF1FAA12-072C-4ED5-BA76-0FFFAEFDB88A}" dt="2025-09-16T21:33:50.619" v="7"/>
        <pc:sldMkLst>
          <pc:docMk/>
          <pc:sldMk cId="1864663475" sldId="774"/>
        </pc:sldMkLst>
        <pc:spChg chg="mod">
          <ac:chgData name="Zonghua Gu" userId="9a7e1853e1951ef5" providerId="LiveId" clId="{CF1FAA12-072C-4ED5-BA76-0FFFAEFDB88A}" dt="2025-09-16T21:33:45.173" v="5"/>
          <ac:spMkLst>
            <pc:docMk/>
            <pc:sldMk cId="1864663475" sldId="774"/>
            <ac:spMk id="3" creationId="{00000000-0000-0000-0000-000000000000}"/>
          </ac:spMkLst>
        </pc:spChg>
      </pc:sldChg>
      <pc:sldChg chg="modSp add del">
        <pc:chgData name="Zonghua Gu" userId="9a7e1853e1951ef5" providerId="LiveId" clId="{CF1FAA12-072C-4ED5-BA76-0FFFAEFDB88A}" dt="2025-09-16T21:33:50.619" v="7"/>
        <pc:sldMkLst>
          <pc:docMk/>
          <pc:sldMk cId="936686548" sldId="775"/>
        </pc:sldMkLst>
        <pc:spChg chg="mod">
          <ac:chgData name="Zonghua Gu" userId="9a7e1853e1951ef5" providerId="LiveId" clId="{CF1FAA12-072C-4ED5-BA76-0FFFAEFDB88A}" dt="2025-09-16T21:33:45.173" v="5"/>
          <ac:spMkLst>
            <pc:docMk/>
            <pc:sldMk cId="936686548" sldId="775"/>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33:29.486"/>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3:04:56.711"/>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3:07:46.882"/>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3:07:47.564"/>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33:29.899"/>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51:34.412"/>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57:21.641"/>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57:22.34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59:27.480"/>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59:27.83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3:00:58.598"/>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3:00:58.929"/>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9/16/2025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5752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26"/>
          <p:cNvSpPr>
            <a:spLocks noGrp="1" noRot="1" noChangeAspect="1" noChangeArrowheads="1" noTextEdit="1"/>
          </p:cNvSpPr>
          <p:nvPr>
            <p:ph type="sldImg"/>
          </p:nvPr>
        </p:nvSpPr>
        <p:spPr>
          <a:xfrm>
            <a:off x="3063875" y="684213"/>
            <a:ext cx="3487738" cy="2616200"/>
          </a:xfrm>
          <a:ln/>
        </p:spPr>
      </p:sp>
      <p:sp>
        <p:nvSpPr>
          <p:cNvPr id="56323" name="Rectangle 1027"/>
          <p:cNvSpPr>
            <a:spLocks noGrp="1" noChangeArrowheads="1"/>
          </p:cNvSpPr>
          <p:nvPr>
            <p:ph type="body" idx="1"/>
          </p:nvPr>
        </p:nvSpPr>
        <p:spPr>
          <a:xfrm>
            <a:off x="1277580" y="3488352"/>
            <a:ext cx="7046042" cy="3303199"/>
          </a:xfrm>
          <a:solidFill>
            <a:srgbClr val="FFFFFF"/>
          </a:solidFill>
          <a:ln>
            <a:solidFill>
              <a:srgbClr val="000000"/>
            </a:solidFill>
          </a:ln>
        </p:spPr>
        <p:txBody>
          <a:bodyPr lIns="91303" tIns="45651" rIns="91303" bIns="45651"/>
          <a:lstStyle/>
          <a:p>
            <a:r>
              <a:rPr lang="en-US"/>
              <a:t>Halfword access and signed halfword/byte accesses were added to the architecture in v4T, this is the reason the offset field is not as flexible as the normal word/byte load/store - not a problem because these accesses are less common.</a:t>
            </a:r>
          </a:p>
          <a:p>
            <a:endParaRPr lang="en-US"/>
          </a:p>
          <a:p>
            <a:r>
              <a:rPr lang="en-US"/>
              <a:t>Link: diagram on next slide</a:t>
            </a:r>
          </a:p>
        </p:txBody>
      </p:sp>
    </p:spTree>
    <p:extLst>
      <p:ext uri="{BB962C8B-B14F-4D97-AF65-F5344CB8AC3E}">
        <p14:creationId xmlns:p14="http://schemas.microsoft.com/office/powerpoint/2010/main" val="203223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06969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1002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612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36948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5890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7586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84145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fld id="{2E26774B-6488-4259-9342-6CBDB2BFD4E4}" type="datetime1">
              <a:rPr lang="en-US" smtClean="0"/>
              <a:pPr eaLnBrk="1" latinLnBrk="0" hangingPunct="1"/>
              <a:t>9/16/2025</a:t>
            </a:fld>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9B2E7711-0BE3-4AFC-959B-CB5C31A7AE48}" type="datetime1">
              <a:rPr lang="en-US" smtClean="0"/>
              <a:pPr eaLnBrk="1" latinLnBrk="0" hangingPunct="1"/>
              <a:t>9/16/2025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825AAB62-A572-4E37-B772-B4A75ADE0B18}" type="datetime1">
              <a:rPr lang="en-US" smtClean="0"/>
              <a:pPr eaLnBrk="1" latinLnBrk="0" hangingPunct="1"/>
              <a:t>9/16/2025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86474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58835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52644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56570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1435591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123052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2340022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1531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B0F52420-10F8-488E-969A-A9BE388BE9C4}" type="datetime1">
              <a:rPr lang="en-US" smtClean="0"/>
              <a:pPr eaLnBrk="1" latinLnBrk="0" hangingPunct="1"/>
              <a:t>9/16/2025</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3011870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2063486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2085022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46335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896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9/16/2025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8159675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9/16/2025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809957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9/16/2025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579008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9/16/2025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9560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9/16/2025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052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fld id="{96E96F24-58CF-47DA-907C-A9CD6353E425}" type="datetime1">
              <a:rPr lang="en-US" smtClean="0"/>
              <a:pPr eaLnBrk="1" latinLnBrk="0" hangingPunct="1"/>
              <a:t>9/16/2025</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9/16/2025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478147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9/16/2025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564877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9/16/2025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3208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9/16/2025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789501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9/16/2025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749865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9/16/2025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293027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394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162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5068470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4958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53AE4463-726A-4A35-9F46-98893432A3F9}" type="datetime1">
              <a:rPr lang="en-US" smtClean="0"/>
              <a:pPr eaLnBrk="1" latinLnBrk="0" hangingPunct="1"/>
              <a:t>9/16/2025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10287764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01450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243011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3621658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56653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59857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623792239"/>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598820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4351492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endParaRPr lang="en-US"/>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30588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pPr eaLnBrk="1" latinLnBrk="0" hangingPunct="1"/>
            <a:fld id="{FDF404D0-E306-4E90-90E3-E44D26246FFC}" type="datetime1">
              <a:rPr lang="en-US" smtClean="0"/>
              <a:pPr eaLnBrk="1" latinLnBrk="0" hangingPunct="1"/>
              <a:t>9/16/2025</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9" name="Slide Number Placeholder 8"/>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990251035"/>
      </p:ext>
    </p:extLst>
  </p:cSld>
  <p:clrMapOvr>
    <a:masterClrMapping/>
  </p:clrMapOvr>
  <p:transition>
    <p:pull dir="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509577337"/>
      </p:ext>
    </p:extLst>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464768504"/>
      </p:ext>
    </p:extLst>
  </p:cSld>
  <p:clrMapOvr>
    <a:masterClrMapping/>
  </p:clrMapOvr>
  <p:transition>
    <p:pull dir="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1340576"/>
      </p:ext>
    </p:extLst>
  </p:cSld>
  <p:clrMapOvr>
    <a:masterClrMapping/>
  </p:clrMapOvr>
  <p:transition>
    <p:pull dir="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831934751"/>
      </p:ext>
    </p:extLst>
  </p:cSld>
  <p:clrMapOvr>
    <a:masterClrMapping/>
  </p:clrMapOvr>
  <p:transition>
    <p:pull dir="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30607883"/>
      </p:ext>
    </p:extLst>
  </p:cSld>
  <p:clrMapOvr>
    <a:masterClrMapping/>
  </p:clrMapOvr>
  <p:transition>
    <p:pull dir="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1765248"/>
      </p:ext>
    </p:extLst>
  </p:cSld>
  <p:clrMapOvr>
    <a:masterClrMapping/>
  </p:clrMapOvr>
  <p:transition>
    <p:pull dir="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3298838609"/>
      </p:ext>
    </p:extLst>
  </p:cSld>
  <p:clrMapOvr>
    <a:overrideClrMapping bg1="dk1" tx1="lt1" bg2="dk2" tx2="lt2" accent1="accent1" accent2="accent2" accent3="accent3" accent4="accent4" accent5="accent5" accent6="accent6" hlink="hlink" folHlink="folHlink"/>
  </p:clrMapOvr>
  <p:transition>
    <p:pull dir="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endParaRPr lang="en-US"/>
          </a:p>
        </p:txBody>
      </p:sp>
    </p:spTree>
    <p:extLst>
      <p:ext uri="{BB962C8B-B14F-4D97-AF65-F5344CB8AC3E}">
        <p14:creationId xmlns:p14="http://schemas.microsoft.com/office/powerpoint/2010/main" val="737870013"/>
      </p:ext>
    </p:extLst>
  </p:cSld>
  <p:clrMapOvr>
    <a:masterClrMapping/>
  </p:clrMapOvr>
  <p:transition>
    <p:pull dir="ru"/>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10053983"/>
      </p:ext>
    </p:extLst>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pPr eaLnBrk="1" latinLnBrk="0" hangingPunct="1"/>
            <a:fld id="{1485DA14-76F0-4D93-83FB-7878C79A1986}" type="datetime1">
              <a:rPr lang="en-US" smtClean="0"/>
              <a:pPr eaLnBrk="1" latinLnBrk="0" hangingPunct="1"/>
              <a:t>9/16/2025</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173C3-38AC-46E4-B964-8B61A0DE68BD}" type="datetime1">
              <a:rPr lang="en-US" smtClean="0"/>
              <a:t>9/16/2025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4284473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1AD003D-5DAE-4D4C-BBA3-55191612D865}" type="datetime1">
              <a:rPr lang="en-US" smtClean="0"/>
              <a:t>9/16/2025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1181565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831E83-C297-4AA6-A83E-90B0E9787DE8}" type="datetime1">
              <a:rPr lang="en-US" smtClean="0"/>
              <a:t>9/16/2025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6837518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6085A4-A052-4143-8E9B-81248CBA5AD5}" type="datetime1">
              <a:rPr lang="en-US" smtClean="0"/>
              <a:t>9/16/2025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7658788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DF2BAF8-FE21-412A-9CD5-4BB8B256533D}" type="datetime1">
              <a:rPr lang="en-US" smtClean="0"/>
              <a:t>9/16/2025</a:t>
            </a:fld>
            <a:endParaRPr lang="en-US" dirty="0"/>
          </a:p>
        </p:txBody>
      </p:sp>
      <p:sp>
        <p:nvSpPr>
          <p:cNvPr id="8" name="Footer Placeholder 7"/>
          <p:cNvSpPr>
            <a:spLocks noGrp="1"/>
          </p:cNvSpPr>
          <p:nvPr>
            <p:ph type="ftr" sz="quarter" idx="11"/>
          </p:nvPr>
        </p:nvSpPr>
        <p:spPr/>
        <p:txBody>
          <a:bodyPr/>
          <a:lstStyle/>
          <a:p>
            <a:r>
              <a:rPr lang="en-US" dirty="0"/>
              <a:t>Fall 2013 -- Lecture #22</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255565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7C1F2-90A3-446F-BCFF-405F7DDCB5CB}" type="datetime1">
              <a:rPr lang="en-US" smtClean="0"/>
              <a:t>9/16/2025</a:t>
            </a:fld>
            <a:endParaRPr lang="en-US" dirty="0"/>
          </a:p>
        </p:txBody>
      </p:sp>
      <p:sp>
        <p:nvSpPr>
          <p:cNvPr id="4" name="Footer Placeholder 3"/>
          <p:cNvSpPr>
            <a:spLocks noGrp="1"/>
          </p:cNvSpPr>
          <p:nvPr>
            <p:ph type="ftr" sz="quarter" idx="11"/>
          </p:nvPr>
        </p:nvSpPr>
        <p:spPr/>
        <p:txBody>
          <a:bodyPr/>
          <a:lstStyle/>
          <a:p>
            <a:r>
              <a:rPr lang="en-US" dirty="0"/>
              <a:t>Fall 2013 -- Lecture #22</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2946497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0353B-63DE-403D-B206-DD6990A1232F}" type="datetime1">
              <a:rPr lang="en-US" smtClean="0"/>
              <a:t>9/16/2025</a:t>
            </a:fld>
            <a:endParaRPr lang="en-US" dirty="0"/>
          </a:p>
        </p:txBody>
      </p:sp>
      <p:sp>
        <p:nvSpPr>
          <p:cNvPr id="3" name="Footer Placeholder 2"/>
          <p:cNvSpPr>
            <a:spLocks noGrp="1"/>
          </p:cNvSpPr>
          <p:nvPr>
            <p:ph type="ftr" sz="quarter" idx="11"/>
          </p:nvPr>
        </p:nvSpPr>
        <p:spPr/>
        <p:txBody>
          <a:bodyPr/>
          <a:lstStyle/>
          <a:p>
            <a:r>
              <a:rPr lang="en-US" dirty="0"/>
              <a:t>Fall 2013 -- Lecture #22</a:t>
            </a:r>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1718420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AC5EBC5F-24DA-4971-994C-EC0E91D1EFF7}" type="datetime1">
              <a:rPr lang="en-US" smtClean="0"/>
              <a:t>9/16/2025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41616566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C1FC797D-67F7-46A6-8933-7E63C8D97EB9}" type="datetime1">
              <a:rPr lang="en-US" smtClean="0"/>
              <a:t>9/16/2025</a:t>
            </a:fld>
            <a:endParaRPr lang="en-US" dirty="0"/>
          </a:p>
        </p:txBody>
      </p:sp>
      <p:sp>
        <p:nvSpPr>
          <p:cNvPr id="6" name="Footer Placeholder 5"/>
          <p:cNvSpPr>
            <a:spLocks noGrp="1"/>
          </p:cNvSpPr>
          <p:nvPr>
            <p:ph type="ftr" sz="quarter" idx="11"/>
          </p:nvPr>
        </p:nvSpPr>
        <p:spPr/>
        <p:txBody>
          <a:bodyPr/>
          <a:lstStyle/>
          <a:p>
            <a:r>
              <a:rPr lang="en-US" dirty="0"/>
              <a:t>Fall 2013 -- Lecture #22</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95312450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619E8B-4A60-47A9-8B89-E2DE95C5222B}" type="datetime1">
              <a:rPr lang="en-US" smtClean="0"/>
              <a:t>9/16/2025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906993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pPr eaLnBrk="1" latinLnBrk="0" hangingPunct="1"/>
            <a:fld id="{A15E552D-49E1-496B-B79C-E100986B8B5F}" type="datetime1">
              <a:rPr lang="en-US" smtClean="0"/>
              <a:pPr eaLnBrk="1" latinLnBrk="0" hangingPunct="1"/>
              <a:t>9/16/2025</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4" name="Slide Number Placeholder 3"/>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89B59C-5F58-434B-97F1-95299BC0F5A7}" type="datetime1">
              <a:rPr lang="en-US" smtClean="0"/>
              <a:t>9/16/2025</a:t>
            </a:fld>
            <a:endParaRPr lang="en-US" dirty="0"/>
          </a:p>
        </p:txBody>
      </p:sp>
      <p:sp>
        <p:nvSpPr>
          <p:cNvPr id="5" name="Footer Placeholder 4"/>
          <p:cNvSpPr>
            <a:spLocks noGrp="1"/>
          </p:cNvSpPr>
          <p:nvPr>
            <p:ph type="ftr" sz="quarter" idx="11"/>
          </p:nvPr>
        </p:nvSpPr>
        <p:spPr/>
        <p:txBody>
          <a:bodyPr/>
          <a:lstStyle/>
          <a:p>
            <a:r>
              <a:rPr lang="en-US" dirty="0"/>
              <a:t>Fall 2013 -- Lecture #22</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34264693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2"/>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2"/>
            <a:ext cx="3848100" cy="21383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0"/>
            <a:ext cx="3848100" cy="992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590"/>
            <a:ext cx="3848100" cy="9937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93726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153400" cy="422275"/>
          </a:xfrm>
        </p:spPr>
        <p:txBody>
          <a:bodyPr/>
          <a:lstStyle/>
          <a:p>
            <a:r>
              <a:rPr lang="en-US"/>
              <a:t>Click to edit Master title style</a:t>
            </a:r>
          </a:p>
        </p:txBody>
      </p:sp>
      <p:sp>
        <p:nvSpPr>
          <p:cNvPr id="3" name="Chart Placeholder 2"/>
          <p:cNvSpPr>
            <a:spLocks noGrp="1"/>
          </p:cNvSpPr>
          <p:nvPr>
            <p:ph type="chart" idx="1"/>
          </p:nvPr>
        </p:nvSpPr>
        <p:spPr>
          <a:xfrm>
            <a:off x="533400" y="914400"/>
            <a:ext cx="8153400" cy="2393950"/>
          </a:xfrm>
        </p:spPr>
        <p:txBody>
          <a:bodyPr/>
          <a:lstStyle/>
          <a:p>
            <a:pPr lvl="0"/>
            <a:r>
              <a:rPr lang="en-US" noProof="0"/>
              <a:t>Click icon to add chart</a:t>
            </a:r>
            <a:endParaRPr lang="en-US" noProof="0" dirty="0"/>
          </a:p>
        </p:txBody>
      </p:sp>
    </p:spTree>
    <p:extLst>
      <p:ext uri="{BB962C8B-B14F-4D97-AF65-F5344CB8AC3E}">
        <p14:creationId xmlns:p14="http://schemas.microsoft.com/office/powerpoint/2010/main" val="14822908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r>
              <a:rPr lang="en-US" noProof="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4E3034BD-4769-4D50-A4D0-63E1C755C55F}" type="datetime1">
              <a:rPr lang="en-US" smtClean="0"/>
              <a:t>9/16/2025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93729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CEC72505-1551-4A98-97CD-F520B07184AD}" type="datetime1">
              <a:rPr lang="en-US" smtClean="0"/>
              <a:pPr eaLnBrk="1" latinLnBrk="0" hangingPunct="1"/>
              <a:t>9/16/2025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7218F47B-BA16-4F20-B5BA-73F598D94B51}" type="datetime1">
              <a:rPr lang="en-US" smtClean="0"/>
              <a:pPr eaLnBrk="1" latinLnBrk="0" hangingPunct="1"/>
              <a:t>9/16/2025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5" Type="http://schemas.openxmlformats.org/officeDocument/2006/relationships/theme" Target="../theme/theme6.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6019800" y="6400800"/>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3690593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9/16/2025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42402376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87970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8382000" y="6356350"/>
            <a:ext cx="762000" cy="365760"/>
          </a:xfrm>
          <a:prstGeom prst="rect">
            <a:avLst/>
          </a:prstGeom>
        </p:spPr>
        <p:txBody>
          <a:bodyPr vert="horz"/>
          <a:lstStyle>
            <a:defPPr>
              <a:defRPr lang="en-US"/>
            </a:defPPr>
            <a:lvl1pPr marL="0" algn="l" defTabSz="914400" rtl="0" eaLnBrk="1" latinLnBrk="0" hangingPunct="1">
              <a:defRPr kumimoji="0" sz="14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Tree>
    <p:extLst>
      <p:ext uri="{BB962C8B-B14F-4D97-AF65-F5344CB8AC3E}">
        <p14:creationId xmlns:p14="http://schemas.microsoft.com/office/powerpoint/2010/main" val="113762907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p:pull dir="ru"/>
  </p:transition>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3B01309-9E16-4E9C-918D-8C812D8FE2E1}" type="datetime1">
              <a:rPr lang="en-US" smtClean="0"/>
              <a:t>9/16/2025</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2013 -- Lecture #22</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58091470"/>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Lst>
  <p:hf hdr="0" ftr="0" dt="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9.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6.xml"/><Relationship Id="rId4" Type="http://schemas.openxmlformats.org/officeDocument/2006/relationships/image" Target="../media/image17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6.xml"/><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6.xml"/><Relationship Id="rId5" Type="http://schemas.openxmlformats.org/officeDocument/2006/relationships/customXml" Target="../ink/ink5.xml"/><Relationship Id="rId4" Type="http://schemas.openxmlformats.org/officeDocument/2006/relationships/customXml" Target="../ink/ink4.xml"/></Relationships>
</file>

<file path=ppt/slides/_rels/slide22.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7.xml"/><Relationship Id="rId1" Type="http://schemas.openxmlformats.org/officeDocument/2006/relationships/slideLayout" Target="../slideLayouts/slideLayout26.xml"/><Relationship Id="rId5" Type="http://schemas.openxmlformats.org/officeDocument/2006/relationships/customXml" Target="../ink/ink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8.xml"/><Relationship Id="rId1" Type="http://schemas.openxmlformats.org/officeDocument/2006/relationships/slideLayout" Target="../slideLayouts/slideLayout26.xml"/><Relationship Id="rId5" Type="http://schemas.openxmlformats.org/officeDocument/2006/relationships/customXml" Target="../ink/ink9.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0.xml"/><Relationship Id="rId1" Type="http://schemas.openxmlformats.org/officeDocument/2006/relationships/slideLayout" Target="../slideLayouts/slideLayout2.xml"/><Relationship Id="rId5" Type="http://schemas.openxmlformats.org/officeDocument/2006/relationships/customXml" Target="../ink/ink12.xml"/><Relationship Id="rId4" Type="http://schemas.openxmlformats.org/officeDocument/2006/relationships/customXml" Target="../ink/ink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65.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br>
              <a:rPr lang="en-US" altLang="zh-CN" dirty="0">
                <a:solidFill>
                  <a:srgbClr val="FF0000"/>
                </a:solidFill>
                <a:cs typeface="Times New Roman" pitchFamily="18" charset="0"/>
              </a:rPr>
            </a:br>
            <a:r>
              <a:rPr lang="en-US" altLang="zh-CN" dirty="0">
                <a:solidFill>
                  <a:srgbClr val="FF0000"/>
                </a:solidFill>
                <a:cs typeface="Times New Roman" pitchFamily="18" charset="0"/>
              </a:rPr>
              <a:t>Exercises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rPr>
              <a:t>Acknowledgement: some slides taken from Yifeng Zhu’s courseware</a:t>
            </a:r>
          </a:p>
        </p:txBody>
      </p:sp>
    </p:spTree>
    <p:extLst>
      <p:ext uri="{BB962C8B-B14F-4D97-AF65-F5344CB8AC3E}">
        <p14:creationId xmlns:p14="http://schemas.microsoft.com/office/powerpoint/2010/main" val="169247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C39C-6F32-BE05-8781-9B16A5748973}"/>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0049F38-2000-17C9-0561-C8E45A3F7B18}"/>
              </a:ext>
            </a:extLst>
          </p:cNvPr>
          <p:cNvSpPr>
            <a:spLocks noGrp="1"/>
          </p:cNvSpPr>
          <p:nvPr>
            <p:ph type="sldNum" sz="quarter" idx="11"/>
          </p:nvPr>
        </p:nvSpPr>
        <p:spPr/>
        <p:txBody>
          <a:bodyPr/>
          <a:lstStyle/>
          <a:p>
            <a:pPr>
              <a:defRPr/>
            </a:pPr>
            <a:fld id="{8D43B739-56F2-41EE-BBB5-C352609D8380}" type="slidenum">
              <a:rPr lang="en-US" smtClean="0"/>
              <a:pPr>
                <a:defRPr/>
              </a:pPr>
              <a:t>10</a:t>
            </a:fld>
            <a:endParaRPr lang="en-US"/>
          </a:p>
        </p:txBody>
      </p:sp>
    </p:spTree>
    <p:extLst>
      <p:ext uri="{BB962C8B-B14F-4D97-AF65-F5344CB8AC3E}">
        <p14:creationId xmlns:p14="http://schemas.microsoft.com/office/powerpoint/2010/main" val="2689105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600B4-6B80-1F5B-A7EC-36B1E1FEE683}"/>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600467AE-B13C-84F7-3CAD-A1BE442B67E7}"/>
              </a:ext>
            </a:extLst>
          </p:cNvPr>
          <p:cNvSpPr>
            <a:spLocks noGrp="1"/>
          </p:cNvSpPr>
          <p:nvPr>
            <p:ph type="sldNum" sz="quarter" idx="11"/>
          </p:nvPr>
        </p:nvSpPr>
        <p:spPr/>
        <p:txBody>
          <a:bodyPr/>
          <a:lstStyle/>
          <a:p>
            <a:pPr>
              <a:defRPr/>
            </a:pPr>
            <a:fld id="{8D43B739-56F2-41EE-BBB5-C352609D8380}" type="slidenum">
              <a:rPr lang="en-US" smtClean="0"/>
              <a:pPr>
                <a:defRPr/>
              </a:pPr>
              <a:t>11</a:t>
            </a:fld>
            <a:endParaRPr lang="en-US"/>
          </a:p>
        </p:txBody>
      </p:sp>
    </p:spTree>
    <p:extLst>
      <p:ext uri="{BB962C8B-B14F-4D97-AF65-F5344CB8AC3E}">
        <p14:creationId xmlns:p14="http://schemas.microsoft.com/office/powerpoint/2010/main" val="1287095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B5389-DD3E-C60F-9207-2EB22DE673BE}"/>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2A383B1D-0509-095A-F397-1C5785322325}"/>
              </a:ext>
            </a:extLst>
          </p:cNvPr>
          <p:cNvSpPr>
            <a:spLocks noGrp="1"/>
          </p:cNvSpPr>
          <p:nvPr>
            <p:ph type="sldNum" sz="quarter" idx="11"/>
          </p:nvPr>
        </p:nvSpPr>
        <p:spPr/>
        <p:txBody>
          <a:bodyPr/>
          <a:lstStyle/>
          <a:p>
            <a:pPr>
              <a:defRPr/>
            </a:pPr>
            <a:fld id="{8D43B739-56F2-41EE-BBB5-C352609D8380}" type="slidenum">
              <a:rPr lang="en-US" smtClean="0"/>
              <a:pPr>
                <a:defRPr/>
              </a:pPr>
              <a:t>12</a:t>
            </a:fld>
            <a:endParaRPr lang="en-US"/>
          </a:p>
        </p:txBody>
      </p:sp>
    </p:spTree>
    <p:extLst>
      <p:ext uri="{BB962C8B-B14F-4D97-AF65-F5344CB8AC3E}">
        <p14:creationId xmlns:p14="http://schemas.microsoft.com/office/powerpoint/2010/main" val="3044088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F0954-765E-09A6-D039-67FA5A2079FF}"/>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6FCAF830-ABB0-6F38-106A-A25CC464D12A}"/>
              </a:ext>
            </a:extLst>
          </p:cNvPr>
          <p:cNvSpPr>
            <a:spLocks noGrp="1"/>
          </p:cNvSpPr>
          <p:nvPr>
            <p:ph type="sldNum" sz="quarter" idx="11"/>
          </p:nvPr>
        </p:nvSpPr>
        <p:spPr/>
        <p:txBody>
          <a:bodyPr/>
          <a:lstStyle/>
          <a:p>
            <a:pPr>
              <a:defRPr/>
            </a:pPr>
            <a:fld id="{8D43B739-56F2-41EE-BBB5-C352609D8380}" type="slidenum">
              <a:rPr lang="en-US" smtClean="0"/>
              <a:pPr>
                <a:defRPr/>
              </a:pPr>
              <a:t>13</a:t>
            </a:fld>
            <a:endParaRPr lang="en-US"/>
          </a:p>
        </p:txBody>
      </p:sp>
    </p:spTree>
    <p:extLst>
      <p:ext uri="{BB962C8B-B14F-4D97-AF65-F5344CB8AC3E}">
        <p14:creationId xmlns:p14="http://schemas.microsoft.com/office/powerpoint/2010/main" val="1385356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
        <p:nvSpPr>
          <p:cNvPr id="4" name="SMARTInkShape-33">
            <a:extLst>
              <a:ext uri="{FF2B5EF4-FFF2-40B4-BE49-F238E27FC236}">
                <a16:creationId xmlns:a16="http://schemas.microsoft.com/office/drawing/2014/main" id="{51F675B3-A896-48AD-8BA4-FE07A40926C6}"/>
              </a:ext>
            </a:extLst>
          </p:cNvPr>
          <p:cNvSpPr/>
          <p:nvPr>
            <p:custDataLst>
              <p:tags r:id="rId1"/>
            </p:custDataLst>
          </p:nvPr>
        </p:nvSpPr>
        <p:spPr>
          <a:xfrm>
            <a:off x="2711450" y="5715001"/>
            <a:ext cx="3662664" cy="450850"/>
          </a:xfrm>
          <a:custGeom>
            <a:avLst/>
            <a:gdLst/>
            <a:ahLst/>
            <a:cxnLst/>
            <a:rect l="0" t="0" r="0" b="0"/>
            <a:pathLst>
              <a:path w="3662664" h="450850">
                <a:moveTo>
                  <a:pt x="158750" y="234949"/>
                </a:moveTo>
                <a:lnTo>
                  <a:pt x="158750" y="234949"/>
                </a:lnTo>
                <a:lnTo>
                  <a:pt x="146933" y="234949"/>
                </a:lnTo>
                <a:lnTo>
                  <a:pt x="146639" y="234244"/>
                </a:lnTo>
                <a:lnTo>
                  <a:pt x="146052" y="223154"/>
                </a:lnTo>
                <a:lnTo>
                  <a:pt x="139707" y="215907"/>
                </a:lnTo>
                <a:lnTo>
                  <a:pt x="139700" y="225359"/>
                </a:lnTo>
                <a:lnTo>
                  <a:pt x="141581" y="229041"/>
                </a:lnTo>
                <a:lnTo>
                  <a:pt x="145167" y="233782"/>
                </a:lnTo>
                <a:lnTo>
                  <a:pt x="145876" y="239789"/>
                </a:lnTo>
                <a:lnTo>
                  <a:pt x="145972" y="243685"/>
                </a:lnTo>
                <a:lnTo>
                  <a:pt x="147897" y="247769"/>
                </a:lnTo>
                <a:lnTo>
                  <a:pt x="156171" y="258248"/>
                </a:lnTo>
                <a:lnTo>
                  <a:pt x="165507" y="278076"/>
                </a:lnTo>
                <a:lnTo>
                  <a:pt x="184161" y="306254"/>
                </a:lnTo>
                <a:lnTo>
                  <a:pt x="192618" y="318649"/>
                </a:lnTo>
                <a:lnTo>
                  <a:pt x="196851" y="321538"/>
                </a:lnTo>
                <a:lnTo>
                  <a:pt x="224615" y="333884"/>
                </a:lnTo>
                <a:lnTo>
                  <a:pt x="252775" y="336445"/>
                </a:lnTo>
                <a:lnTo>
                  <a:pt x="280075" y="336535"/>
                </a:lnTo>
                <a:lnTo>
                  <a:pt x="298650" y="334663"/>
                </a:lnTo>
                <a:lnTo>
                  <a:pt x="329521" y="326422"/>
                </a:lnTo>
                <a:lnTo>
                  <a:pt x="356486" y="324188"/>
                </a:lnTo>
                <a:lnTo>
                  <a:pt x="382440" y="318868"/>
                </a:lnTo>
                <a:lnTo>
                  <a:pt x="398595" y="316023"/>
                </a:lnTo>
                <a:lnTo>
                  <a:pt x="414200" y="312593"/>
                </a:lnTo>
                <a:lnTo>
                  <a:pt x="440327" y="310633"/>
                </a:lnTo>
                <a:lnTo>
                  <a:pt x="470187" y="305706"/>
                </a:lnTo>
                <a:lnTo>
                  <a:pt x="501688" y="304918"/>
                </a:lnTo>
                <a:lnTo>
                  <a:pt x="520711" y="302953"/>
                </a:lnTo>
                <a:lnTo>
                  <a:pt x="545398" y="299784"/>
                </a:lnTo>
                <a:lnTo>
                  <a:pt x="568365" y="299042"/>
                </a:lnTo>
                <a:lnTo>
                  <a:pt x="595037" y="298713"/>
                </a:lnTo>
                <a:lnTo>
                  <a:pt x="620964" y="298527"/>
                </a:lnTo>
                <a:lnTo>
                  <a:pt x="651067" y="298472"/>
                </a:lnTo>
                <a:lnTo>
                  <a:pt x="680055" y="298456"/>
                </a:lnTo>
                <a:lnTo>
                  <a:pt x="710771" y="302815"/>
                </a:lnTo>
                <a:lnTo>
                  <a:pt x="741402" y="306289"/>
                </a:lnTo>
                <a:lnTo>
                  <a:pt x="771415" y="313560"/>
                </a:lnTo>
                <a:lnTo>
                  <a:pt x="796148" y="316332"/>
                </a:lnTo>
                <a:lnTo>
                  <a:pt x="821350" y="317153"/>
                </a:lnTo>
                <a:lnTo>
                  <a:pt x="846691" y="317397"/>
                </a:lnTo>
                <a:lnTo>
                  <a:pt x="872074" y="317468"/>
                </a:lnTo>
                <a:lnTo>
                  <a:pt x="897468" y="320861"/>
                </a:lnTo>
                <a:lnTo>
                  <a:pt x="922867" y="322964"/>
                </a:lnTo>
                <a:lnTo>
                  <a:pt x="948267" y="320216"/>
                </a:lnTo>
                <a:lnTo>
                  <a:pt x="973667" y="321675"/>
                </a:lnTo>
                <a:lnTo>
                  <a:pt x="1002437" y="319834"/>
                </a:lnTo>
                <a:lnTo>
                  <a:pt x="1029934" y="321562"/>
                </a:lnTo>
                <a:lnTo>
                  <a:pt x="1059326" y="323171"/>
                </a:lnTo>
                <a:lnTo>
                  <a:pt x="1087007" y="323649"/>
                </a:lnTo>
                <a:lnTo>
                  <a:pt x="1116454" y="323790"/>
                </a:lnTo>
                <a:lnTo>
                  <a:pt x="1144150" y="327203"/>
                </a:lnTo>
                <a:lnTo>
                  <a:pt x="1173602" y="329311"/>
                </a:lnTo>
                <a:lnTo>
                  <a:pt x="1196112" y="329805"/>
                </a:lnTo>
                <a:lnTo>
                  <a:pt x="1219522" y="330729"/>
                </a:lnTo>
                <a:lnTo>
                  <a:pt x="1241686" y="333492"/>
                </a:lnTo>
                <a:lnTo>
                  <a:pt x="1270626" y="335643"/>
                </a:lnTo>
                <a:lnTo>
                  <a:pt x="1292151" y="338028"/>
                </a:lnTo>
                <a:lnTo>
                  <a:pt x="1315122" y="340734"/>
                </a:lnTo>
                <a:lnTo>
                  <a:pt x="1337091" y="341937"/>
                </a:lnTo>
                <a:lnTo>
                  <a:pt x="1358615" y="342471"/>
                </a:lnTo>
                <a:lnTo>
                  <a:pt x="1380646" y="342709"/>
                </a:lnTo>
                <a:lnTo>
                  <a:pt x="1404548" y="342815"/>
                </a:lnTo>
                <a:lnTo>
                  <a:pt x="1429282" y="340980"/>
                </a:lnTo>
                <a:lnTo>
                  <a:pt x="1453681" y="338518"/>
                </a:lnTo>
                <a:lnTo>
                  <a:pt x="1476284" y="337425"/>
                </a:lnTo>
                <a:lnTo>
                  <a:pt x="1498089" y="336938"/>
                </a:lnTo>
                <a:lnTo>
                  <a:pt x="1520951" y="336722"/>
                </a:lnTo>
                <a:lnTo>
                  <a:pt x="1547575" y="336625"/>
                </a:lnTo>
                <a:lnTo>
                  <a:pt x="1573989" y="336583"/>
                </a:lnTo>
                <a:lnTo>
                  <a:pt x="1599134" y="336565"/>
                </a:lnTo>
                <a:lnTo>
                  <a:pt x="1622069" y="336556"/>
                </a:lnTo>
                <a:lnTo>
                  <a:pt x="1645903" y="336552"/>
                </a:lnTo>
                <a:lnTo>
                  <a:pt x="1669901" y="336550"/>
                </a:lnTo>
                <a:lnTo>
                  <a:pt x="1692327" y="336549"/>
                </a:lnTo>
                <a:lnTo>
                  <a:pt x="1715934" y="336549"/>
                </a:lnTo>
                <a:lnTo>
                  <a:pt x="1740537" y="336549"/>
                </a:lnTo>
                <a:lnTo>
                  <a:pt x="1765583" y="336549"/>
                </a:lnTo>
                <a:lnTo>
                  <a:pt x="1788944" y="336549"/>
                </a:lnTo>
                <a:lnTo>
                  <a:pt x="1811792" y="336549"/>
                </a:lnTo>
                <a:lnTo>
                  <a:pt x="1836057" y="336549"/>
                </a:lnTo>
                <a:lnTo>
                  <a:pt x="1862835" y="336549"/>
                </a:lnTo>
                <a:lnTo>
                  <a:pt x="1890494" y="336549"/>
                </a:lnTo>
                <a:lnTo>
                  <a:pt x="1916897" y="336549"/>
                </a:lnTo>
                <a:lnTo>
                  <a:pt x="1942743" y="336549"/>
                </a:lnTo>
                <a:lnTo>
                  <a:pt x="1968341" y="336549"/>
                </a:lnTo>
                <a:lnTo>
                  <a:pt x="1993830" y="336549"/>
                </a:lnTo>
                <a:lnTo>
                  <a:pt x="2019269" y="334667"/>
                </a:lnTo>
                <a:lnTo>
                  <a:pt x="2045393" y="332185"/>
                </a:lnTo>
                <a:lnTo>
                  <a:pt x="2073465" y="331082"/>
                </a:lnTo>
                <a:lnTo>
                  <a:pt x="2100524" y="328709"/>
                </a:lnTo>
                <a:lnTo>
                  <a:pt x="2126661" y="326009"/>
                </a:lnTo>
                <a:lnTo>
                  <a:pt x="2152388" y="324809"/>
                </a:lnTo>
                <a:lnTo>
                  <a:pt x="2179815" y="322394"/>
                </a:lnTo>
                <a:lnTo>
                  <a:pt x="2207763" y="319674"/>
                </a:lnTo>
                <a:lnTo>
                  <a:pt x="2234294" y="318466"/>
                </a:lnTo>
                <a:lnTo>
                  <a:pt x="2262079" y="317928"/>
                </a:lnTo>
                <a:lnTo>
                  <a:pt x="2290185" y="317690"/>
                </a:lnTo>
                <a:lnTo>
                  <a:pt x="2316788" y="317584"/>
                </a:lnTo>
                <a:lnTo>
                  <a:pt x="2342722" y="317537"/>
                </a:lnTo>
                <a:lnTo>
                  <a:pt x="2368360" y="317516"/>
                </a:lnTo>
                <a:lnTo>
                  <a:pt x="2393866" y="317507"/>
                </a:lnTo>
                <a:lnTo>
                  <a:pt x="2419312" y="319384"/>
                </a:lnTo>
                <a:lnTo>
                  <a:pt x="2444733" y="321865"/>
                </a:lnTo>
                <a:lnTo>
                  <a:pt x="2470142" y="322967"/>
                </a:lnTo>
                <a:lnTo>
                  <a:pt x="2497428" y="323457"/>
                </a:lnTo>
                <a:lnTo>
                  <a:pt x="2525313" y="323675"/>
                </a:lnTo>
                <a:lnTo>
                  <a:pt x="2551816" y="323771"/>
                </a:lnTo>
                <a:lnTo>
                  <a:pt x="2577707" y="325696"/>
                </a:lnTo>
                <a:lnTo>
                  <a:pt x="2604031" y="328198"/>
                </a:lnTo>
                <a:lnTo>
                  <a:pt x="2632194" y="329309"/>
                </a:lnTo>
                <a:lnTo>
                  <a:pt x="2659292" y="329804"/>
                </a:lnTo>
                <a:lnTo>
                  <a:pt x="2685447" y="330729"/>
                </a:lnTo>
                <a:lnTo>
                  <a:pt x="2711182" y="333492"/>
                </a:lnTo>
                <a:lnTo>
                  <a:pt x="2736731" y="335190"/>
                </a:lnTo>
                <a:lnTo>
                  <a:pt x="2762903" y="335946"/>
                </a:lnTo>
                <a:lnTo>
                  <a:pt x="2790997" y="336281"/>
                </a:lnTo>
                <a:lnTo>
                  <a:pt x="2818065" y="336430"/>
                </a:lnTo>
                <a:lnTo>
                  <a:pt x="2845619" y="337202"/>
                </a:lnTo>
                <a:lnTo>
                  <a:pt x="2876679" y="339896"/>
                </a:lnTo>
                <a:lnTo>
                  <a:pt x="2905535" y="341564"/>
                </a:lnTo>
                <a:lnTo>
                  <a:pt x="2932471" y="342306"/>
                </a:lnTo>
                <a:lnTo>
                  <a:pt x="2958553" y="342635"/>
                </a:lnTo>
                <a:lnTo>
                  <a:pt x="2984258" y="342782"/>
                </a:lnTo>
                <a:lnTo>
                  <a:pt x="3009086" y="342847"/>
                </a:lnTo>
                <a:lnTo>
                  <a:pt x="3031881" y="342876"/>
                </a:lnTo>
                <a:lnTo>
                  <a:pt x="3057534" y="344770"/>
                </a:lnTo>
                <a:lnTo>
                  <a:pt x="3084692" y="347258"/>
                </a:lnTo>
                <a:lnTo>
                  <a:pt x="3110874" y="348364"/>
                </a:lnTo>
                <a:lnTo>
                  <a:pt x="3134740" y="348856"/>
                </a:lnTo>
                <a:lnTo>
                  <a:pt x="3157108" y="349074"/>
                </a:lnTo>
                <a:lnTo>
                  <a:pt x="3178806" y="349171"/>
                </a:lnTo>
                <a:lnTo>
                  <a:pt x="3202092" y="349215"/>
                </a:lnTo>
                <a:lnTo>
                  <a:pt x="3225847" y="349233"/>
                </a:lnTo>
                <a:lnTo>
                  <a:pt x="3248163" y="349242"/>
                </a:lnTo>
                <a:lnTo>
                  <a:pt x="3277189" y="349247"/>
                </a:lnTo>
                <a:lnTo>
                  <a:pt x="3298734" y="347367"/>
                </a:lnTo>
                <a:lnTo>
                  <a:pt x="3321010" y="344885"/>
                </a:lnTo>
                <a:lnTo>
                  <a:pt x="3349417" y="342782"/>
                </a:lnTo>
                <a:lnTo>
                  <a:pt x="3375709" y="338709"/>
                </a:lnTo>
                <a:lnTo>
                  <a:pt x="3401372" y="336484"/>
                </a:lnTo>
                <a:lnTo>
                  <a:pt x="3427556" y="331669"/>
                </a:lnTo>
                <a:lnTo>
                  <a:pt x="3455932" y="325774"/>
                </a:lnTo>
                <a:lnTo>
                  <a:pt x="3485198" y="317461"/>
                </a:lnTo>
                <a:lnTo>
                  <a:pt x="3511362" y="305654"/>
                </a:lnTo>
                <a:lnTo>
                  <a:pt x="3541394" y="292491"/>
                </a:lnTo>
                <a:lnTo>
                  <a:pt x="3572943" y="276498"/>
                </a:lnTo>
                <a:lnTo>
                  <a:pt x="3602196" y="251108"/>
                </a:lnTo>
                <a:lnTo>
                  <a:pt x="3623684" y="221869"/>
                </a:lnTo>
                <a:lnTo>
                  <a:pt x="3639951" y="192410"/>
                </a:lnTo>
                <a:lnTo>
                  <a:pt x="3650690" y="161713"/>
                </a:lnTo>
                <a:lnTo>
                  <a:pt x="3657434" y="136109"/>
                </a:lnTo>
                <a:lnTo>
                  <a:pt x="3662663" y="115237"/>
                </a:lnTo>
                <a:lnTo>
                  <a:pt x="3661497" y="107425"/>
                </a:lnTo>
                <a:lnTo>
                  <a:pt x="3657921" y="99249"/>
                </a:lnTo>
                <a:lnTo>
                  <a:pt x="3651628" y="90913"/>
                </a:lnTo>
                <a:lnTo>
                  <a:pt x="3636781" y="81656"/>
                </a:lnTo>
                <a:lnTo>
                  <a:pt x="3612801" y="77277"/>
                </a:lnTo>
                <a:lnTo>
                  <a:pt x="3585800" y="78293"/>
                </a:lnTo>
                <a:lnTo>
                  <a:pt x="3559890" y="81288"/>
                </a:lnTo>
                <a:lnTo>
                  <a:pt x="3531752" y="84057"/>
                </a:lnTo>
                <a:lnTo>
                  <a:pt x="3505541" y="87465"/>
                </a:lnTo>
                <a:lnTo>
                  <a:pt x="3475298" y="88710"/>
                </a:lnTo>
                <a:lnTo>
                  <a:pt x="3450400" y="88843"/>
                </a:lnTo>
                <a:lnTo>
                  <a:pt x="3424836" y="88882"/>
                </a:lnTo>
                <a:lnTo>
                  <a:pt x="3398681" y="88189"/>
                </a:lnTo>
                <a:lnTo>
                  <a:pt x="3369608" y="83828"/>
                </a:lnTo>
                <a:lnTo>
                  <a:pt x="3337907" y="77915"/>
                </a:lnTo>
                <a:lnTo>
                  <a:pt x="3325719" y="75551"/>
                </a:lnTo>
                <a:lnTo>
                  <a:pt x="3296782" y="64416"/>
                </a:lnTo>
                <a:lnTo>
                  <a:pt x="3271366" y="57401"/>
                </a:lnTo>
                <a:lnTo>
                  <a:pt x="3240154" y="51808"/>
                </a:lnTo>
                <a:lnTo>
                  <a:pt x="3211204" y="46634"/>
                </a:lnTo>
                <a:lnTo>
                  <a:pt x="3182964" y="41365"/>
                </a:lnTo>
                <a:lnTo>
                  <a:pt x="3159407" y="35696"/>
                </a:lnTo>
                <a:lnTo>
                  <a:pt x="3127812" y="32918"/>
                </a:lnTo>
                <a:lnTo>
                  <a:pt x="3101752" y="32095"/>
                </a:lnTo>
                <a:lnTo>
                  <a:pt x="3073882" y="31852"/>
                </a:lnTo>
                <a:lnTo>
                  <a:pt x="3045247" y="31769"/>
                </a:lnTo>
                <a:lnTo>
                  <a:pt x="3016375" y="31755"/>
                </a:lnTo>
                <a:lnTo>
                  <a:pt x="2986903" y="31751"/>
                </a:lnTo>
                <a:lnTo>
                  <a:pt x="2957850" y="31749"/>
                </a:lnTo>
                <a:lnTo>
                  <a:pt x="2929567" y="28378"/>
                </a:lnTo>
                <a:lnTo>
                  <a:pt x="2899539" y="25988"/>
                </a:lnTo>
                <a:lnTo>
                  <a:pt x="2870426" y="25574"/>
                </a:lnTo>
                <a:lnTo>
                  <a:pt x="2838992" y="25433"/>
                </a:lnTo>
                <a:lnTo>
                  <a:pt x="2810623" y="25410"/>
                </a:lnTo>
                <a:lnTo>
                  <a:pt x="2783168" y="25402"/>
                </a:lnTo>
                <a:lnTo>
                  <a:pt x="2753867" y="25400"/>
                </a:lnTo>
                <a:lnTo>
                  <a:pt x="2726134" y="25399"/>
                </a:lnTo>
                <a:lnTo>
                  <a:pt x="2694870" y="25399"/>
                </a:lnTo>
                <a:lnTo>
                  <a:pt x="2663969" y="25399"/>
                </a:lnTo>
                <a:lnTo>
                  <a:pt x="2633647" y="25399"/>
                </a:lnTo>
                <a:lnTo>
                  <a:pt x="2603731" y="25399"/>
                </a:lnTo>
                <a:lnTo>
                  <a:pt x="2580320" y="25399"/>
                </a:lnTo>
                <a:lnTo>
                  <a:pt x="2552417" y="25399"/>
                </a:lnTo>
                <a:lnTo>
                  <a:pt x="2527644" y="25399"/>
                </a:lnTo>
                <a:lnTo>
                  <a:pt x="2499415" y="25399"/>
                </a:lnTo>
                <a:lnTo>
                  <a:pt x="2474274" y="28770"/>
                </a:lnTo>
                <a:lnTo>
                  <a:pt x="2448951" y="30866"/>
                </a:lnTo>
                <a:lnTo>
                  <a:pt x="2419474" y="27211"/>
                </a:lnTo>
                <a:lnTo>
                  <a:pt x="2393359" y="25935"/>
                </a:lnTo>
                <a:lnTo>
                  <a:pt x="2368758" y="25638"/>
                </a:lnTo>
                <a:lnTo>
                  <a:pt x="2343242" y="23624"/>
                </a:lnTo>
                <a:lnTo>
                  <a:pt x="2319201" y="21082"/>
                </a:lnTo>
                <a:lnTo>
                  <a:pt x="2287685" y="19652"/>
                </a:lnTo>
                <a:lnTo>
                  <a:pt x="2261819" y="19317"/>
                </a:lnTo>
                <a:lnTo>
                  <a:pt x="2233861" y="17287"/>
                </a:lnTo>
                <a:lnTo>
                  <a:pt x="2207794" y="14738"/>
                </a:lnTo>
                <a:lnTo>
                  <a:pt x="2180513" y="13302"/>
                </a:lnTo>
                <a:lnTo>
                  <a:pt x="2152753" y="12172"/>
                </a:lnTo>
                <a:lnTo>
                  <a:pt x="2127766" y="9407"/>
                </a:lnTo>
                <a:lnTo>
                  <a:pt x="2096045" y="7255"/>
                </a:lnTo>
                <a:lnTo>
                  <a:pt x="2068772" y="3246"/>
                </a:lnTo>
                <a:lnTo>
                  <a:pt x="2038637" y="641"/>
                </a:lnTo>
                <a:lnTo>
                  <a:pt x="2014524" y="189"/>
                </a:lnTo>
                <a:lnTo>
                  <a:pt x="1989506" y="55"/>
                </a:lnTo>
                <a:lnTo>
                  <a:pt x="1964219" y="16"/>
                </a:lnTo>
                <a:lnTo>
                  <a:pt x="1938853" y="4"/>
                </a:lnTo>
                <a:lnTo>
                  <a:pt x="1914168" y="0"/>
                </a:lnTo>
                <a:lnTo>
                  <a:pt x="1884626" y="1880"/>
                </a:lnTo>
                <a:lnTo>
                  <a:pt x="1858276" y="5025"/>
                </a:lnTo>
                <a:lnTo>
                  <a:pt x="1830008" y="5957"/>
                </a:lnTo>
                <a:lnTo>
                  <a:pt x="1801876" y="6233"/>
                </a:lnTo>
                <a:lnTo>
                  <a:pt x="1774961" y="8196"/>
                </a:lnTo>
                <a:lnTo>
                  <a:pt x="1749818" y="11365"/>
                </a:lnTo>
                <a:lnTo>
                  <a:pt x="1723788" y="12304"/>
                </a:lnTo>
                <a:lnTo>
                  <a:pt x="1692659" y="12621"/>
                </a:lnTo>
                <a:lnTo>
                  <a:pt x="1667733" y="12676"/>
                </a:lnTo>
                <a:lnTo>
                  <a:pt x="1639103" y="16063"/>
                </a:lnTo>
                <a:lnTo>
                  <a:pt x="1611648" y="18164"/>
                </a:lnTo>
                <a:lnTo>
                  <a:pt x="1585640" y="18787"/>
                </a:lnTo>
                <a:lnTo>
                  <a:pt x="1560059" y="18971"/>
                </a:lnTo>
                <a:lnTo>
                  <a:pt x="1534606" y="22397"/>
                </a:lnTo>
                <a:lnTo>
                  <a:pt x="1505819" y="24510"/>
                </a:lnTo>
                <a:lnTo>
                  <a:pt x="1479701" y="26885"/>
                </a:lnTo>
                <a:lnTo>
                  <a:pt x="1452806" y="29588"/>
                </a:lnTo>
                <a:lnTo>
                  <a:pt x="1424354" y="31108"/>
                </a:lnTo>
                <a:lnTo>
                  <a:pt x="1394913" y="31559"/>
                </a:lnTo>
                <a:lnTo>
                  <a:pt x="1368003" y="31693"/>
                </a:lnTo>
                <a:lnTo>
                  <a:pt x="1340039" y="31732"/>
                </a:lnTo>
                <a:lnTo>
                  <a:pt x="1315004" y="31742"/>
                </a:lnTo>
                <a:lnTo>
                  <a:pt x="1283256" y="35118"/>
                </a:lnTo>
                <a:lnTo>
                  <a:pt x="1255975" y="33845"/>
                </a:lnTo>
                <a:lnTo>
                  <a:pt x="1230018" y="32370"/>
                </a:lnTo>
                <a:lnTo>
                  <a:pt x="1204453" y="31932"/>
                </a:lnTo>
                <a:lnTo>
                  <a:pt x="1179004" y="31803"/>
                </a:lnTo>
                <a:lnTo>
                  <a:pt x="1153589" y="31765"/>
                </a:lnTo>
                <a:lnTo>
                  <a:pt x="1128185" y="31754"/>
                </a:lnTo>
                <a:lnTo>
                  <a:pt x="1102784" y="31751"/>
                </a:lnTo>
                <a:lnTo>
                  <a:pt x="1077383" y="35121"/>
                </a:lnTo>
                <a:lnTo>
                  <a:pt x="1051983" y="37216"/>
                </a:lnTo>
                <a:lnTo>
                  <a:pt x="1026583" y="37838"/>
                </a:lnTo>
                <a:lnTo>
                  <a:pt x="1001183" y="38021"/>
                </a:lnTo>
                <a:lnTo>
                  <a:pt x="975783" y="41447"/>
                </a:lnTo>
                <a:lnTo>
                  <a:pt x="950383" y="43560"/>
                </a:lnTo>
                <a:lnTo>
                  <a:pt x="924983" y="44185"/>
                </a:lnTo>
                <a:lnTo>
                  <a:pt x="894775" y="48760"/>
                </a:lnTo>
                <a:lnTo>
                  <a:pt x="864998" y="50196"/>
                </a:lnTo>
                <a:lnTo>
                  <a:pt x="839291" y="50531"/>
                </a:lnTo>
                <a:lnTo>
                  <a:pt x="817048" y="52562"/>
                </a:lnTo>
                <a:lnTo>
                  <a:pt x="788659" y="55790"/>
                </a:lnTo>
                <a:lnTo>
                  <a:pt x="762373" y="58628"/>
                </a:lnTo>
                <a:lnTo>
                  <a:pt x="736710" y="62056"/>
                </a:lnTo>
                <a:lnTo>
                  <a:pt x="711233" y="64953"/>
                </a:lnTo>
                <a:lnTo>
                  <a:pt x="685810" y="70280"/>
                </a:lnTo>
                <a:lnTo>
                  <a:pt x="660403" y="76326"/>
                </a:lnTo>
                <a:lnTo>
                  <a:pt x="635001" y="80705"/>
                </a:lnTo>
                <a:lnTo>
                  <a:pt x="609600" y="83884"/>
                </a:lnTo>
                <a:lnTo>
                  <a:pt x="584200" y="89294"/>
                </a:lnTo>
                <a:lnTo>
                  <a:pt x="558800" y="93485"/>
                </a:lnTo>
                <a:lnTo>
                  <a:pt x="533400" y="94727"/>
                </a:lnTo>
                <a:lnTo>
                  <a:pt x="502904" y="98516"/>
                </a:lnTo>
                <a:lnTo>
                  <a:pt x="481981" y="102110"/>
                </a:lnTo>
                <a:lnTo>
                  <a:pt x="456219" y="105354"/>
                </a:lnTo>
                <a:lnTo>
                  <a:pt x="428307" y="106796"/>
                </a:lnTo>
                <a:lnTo>
                  <a:pt x="398309" y="110978"/>
                </a:lnTo>
                <a:lnTo>
                  <a:pt x="375523" y="112823"/>
                </a:lnTo>
                <a:lnTo>
                  <a:pt x="351754" y="112937"/>
                </a:lnTo>
                <a:lnTo>
                  <a:pt x="325768" y="109741"/>
                </a:lnTo>
                <a:lnTo>
                  <a:pt x="299802" y="108480"/>
                </a:lnTo>
                <a:lnTo>
                  <a:pt x="270785" y="107401"/>
                </a:lnTo>
                <a:lnTo>
                  <a:pt x="244705" y="103631"/>
                </a:lnTo>
                <a:lnTo>
                  <a:pt x="214692" y="102001"/>
                </a:lnTo>
                <a:lnTo>
                  <a:pt x="188537" y="101678"/>
                </a:lnTo>
                <a:lnTo>
                  <a:pt x="160373" y="96584"/>
                </a:lnTo>
                <a:lnTo>
                  <a:pt x="132728" y="96131"/>
                </a:lnTo>
                <a:lnTo>
                  <a:pt x="115526" y="100370"/>
                </a:lnTo>
                <a:lnTo>
                  <a:pt x="90090" y="113553"/>
                </a:lnTo>
                <a:lnTo>
                  <a:pt x="78610" y="128784"/>
                </a:lnTo>
                <a:lnTo>
                  <a:pt x="64214" y="159278"/>
                </a:lnTo>
                <a:lnTo>
                  <a:pt x="52893" y="190656"/>
                </a:lnTo>
                <a:lnTo>
                  <a:pt x="45070" y="218533"/>
                </a:lnTo>
                <a:lnTo>
                  <a:pt x="36106" y="246915"/>
                </a:lnTo>
                <a:lnTo>
                  <a:pt x="29670" y="273224"/>
                </a:lnTo>
                <a:lnTo>
                  <a:pt x="21174" y="304284"/>
                </a:lnTo>
                <a:lnTo>
                  <a:pt x="14819" y="329968"/>
                </a:lnTo>
                <a:lnTo>
                  <a:pt x="8468" y="361645"/>
                </a:lnTo>
                <a:lnTo>
                  <a:pt x="1881" y="392384"/>
                </a:lnTo>
                <a:lnTo>
                  <a:pt x="371" y="422210"/>
                </a:lnTo>
                <a:lnTo>
                  <a:pt x="0" y="4508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03765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a:xfrm>
            <a:off x="457200" y="1219200"/>
            <a:ext cx="4495800" cy="4937760"/>
          </a:xfrm>
        </p:spPr>
        <p:txBody>
          <a:bodyPr/>
          <a:lstStyle/>
          <a:p>
            <a:r>
              <a:rPr lang="en-US" kern="0" dirty="0">
                <a:latin typeface="Arial" charset="0"/>
              </a:rPr>
              <a:t>Q: Convert 0x3A56E2F8 into binary  </a:t>
            </a:r>
          </a:p>
          <a:p>
            <a:endParaRPr lang="en-US" dirty="0"/>
          </a:p>
          <a:p>
            <a:r>
              <a:rPr lang="en-US" dirty="0"/>
              <a:t>Q: Convert binary number 0011 1010 into hex</a:t>
            </a:r>
          </a:p>
          <a:p>
            <a:r>
              <a:rPr lang="en-US" dirty="0"/>
              <a:t>0x3A</a:t>
            </a:r>
          </a:p>
        </p:txBody>
      </p:sp>
      <p:graphicFrame>
        <p:nvGraphicFramePr>
          <p:cNvPr id="4" name="Table 3">
            <a:extLst>
              <a:ext uri="{FF2B5EF4-FFF2-40B4-BE49-F238E27FC236}">
                <a16:creationId xmlns:a16="http://schemas.microsoft.com/office/drawing/2014/main" id="{C0196715-776D-4530-9844-1AFF097F15D3}"/>
              </a:ext>
            </a:extLst>
          </p:cNvPr>
          <p:cNvGraphicFramePr>
            <a:graphicFrameLocks noGrp="1"/>
          </p:cNvGraphicFramePr>
          <p:nvPr>
            <p:extLst>
              <p:ext uri="{D42A27DB-BD31-4B8C-83A1-F6EECF244321}">
                <p14:modId xmlns:p14="http://schemas.microsoft.com/office/powerpoint/2010/main" val="3244710115"/>
              </p:ext>
            </p:extLst>
          </p:nvPr>
        </p:nvGraphicFramePr>
        <p:xfrm>
          <a:off x="4953000" y="145796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58400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
        <p:nvSpPr>
          <p:cNvPr id="50" name="Horizontal Scroll 4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ustDataLst>
      <p:tags r:id="rId1"/>
    </p:custDataLst>
    <p:extLst>
      <p:ext uri="{BB962C8B-B14F-4D97-AF65-F5344CB8AC3E}">
        <p14:creationId xmlns:p14="http://schemas.microsoft.com/office/powerpoint/2010/main" val="2461711799"/>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2" name="Horizontal Scroll 11"/>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96734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gridCol w="2667000"/>
                    <a:gridCol w="2590800"/>
                    <a:gridCol w="2057401"/>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endParaRPr lang="en-US" sz="1800" dirty="0" smtClean="0">
                            <a:effectLst/>
                          </a:endParaRPr>
                        </a:p>
                        <a:p>
                          <a:pPr marL="0" marR="0" algn="ctr">
                            <a:spcBef>
                              <a:spcPts val="0"/>
                            </a:spcBef>
                            <a:spcAft>
                              <a:spcPts val="0"/>
                            </a:spcAft>
                          </a:pPr>
                          <a:r>
                            <a:rPr lang="en-US" sz="1800" dirty="0" smtClean="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139726" r="-173973" b="-215068"/>
                          </a:stretch>
                        </a:blipFill>
                      </a:tcPr>
                    </a:tc>
                    <a:tc>
                      <a:txBody>
                        <a:bodyPr/>
                        <a:lstStyle/>
                        <a:p>
                          <a:endParaRPr lang="en-US"/>
                        </a:p>
                      </a:txBody>
                      <a:tcPr marL="68580" marR="68580" marT="0" marB="0" anchor="ctr">
                        <a:blipFill rotWithShape="1">
                          <a:blip r:embed="rId4"/>
                          <a:stretch>
                            <a:fillRect l="-159059" t="-139726" r="-79294" b="-215068"/>
                          </a:stretch>
                        </a:blipFill>
                      </a:tcPr>
                    </a:tc>
                    <a:tc>
                      <a:txBody>
                        <a:bodyPr/>
                        <a:lstStyle/>
                        <a:p>
                          <a:endParaRPr lang="en-US"/>
                        </a:p>
                      </a:txBody>
                      <a:tcPr marL="68580" marR="68580" marT="0" marB="0" anchor="ctr">
                        <a:blipFill rotWithShape="1">
                          <a:blip r:embed="rId4"/>
                          <a:stretch>
                            <a:fillRect l="-326706" t="-139726" b="-215068"/>
                          </a:stretch>
                        </a:blipFill>
                      </a:tcPr>
                    </a:tc>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388889" r="-173973" b="-248889"/>
                          </a:stretch>
                        </a:blipFill>
                      </a:tcPr>
                    </a:tc>
                    <a:tc>
                      <a:txBody>
                        <a:bodyPr/>
                        <a:lstStyle/>
                        <a:p>
                          <a:endParaRPr lang="en-US"/>
                        </a:p>
                      </a:txBody>
                      <a:tcPr marL="68580" marR="68580" marT="0" marB="0" anchor="ctr">
                        <a:blipFill rotWithShape="1">
                          <a:blip r:embed="rId4"/>
                          <a:stretch>
                            <a:fillRect l="-159059" t="-388889" r="-79294"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244444" r="-173973" b="-24444"/>
                          </a:stretch>
                        </a:blipFill>
                      </a:tcPr>
                    </a:tc>
                    <a:tc>
                      <a:txBody>
                        <a:bodyPr/>
                        <a:lstStyle/>
                        <a:p>
                          <a:endParaRPr lang="en-US"/>
                        </a:p>
                      </a:txBody>
                      <a:tcPr marL="68580" marR="68580" marT="0" marB="0" anchor="ctr">
                        <a:blipFill rotWithShape="1">
                          <a:blip r:embed="rId4"/>
                          <a:stretch>
                            <a:fillRect l="-159059" t="-244444" r="-79294" b="-24444"/>
                          </a:stretch>
                        </a:blipFill>
                      </a:tcPr>
                    </a:tc>
                    <a:tc>
                      <a:txBody>
                        <a:bodyPr/>
                        <a:lstStyle/>
                        <a:p>
                          <a:endParaRPr lang="en-US"/>
                        </a:p>
                      </a:txBody>
                      <a:tcPr marL="68580" marR="68580" marT="0" marB="0" anchor="ctr">
                        <a:blipFill rotWithShape="1">
                          <a:blip r:embed="rId4"/>
                          <a:stretch>
                            <a:fillRect l="-326706" t="-244444" b="-24444"/>
                          </a:stretch>
                        </a:blipFill>
                      </a:tcPr>
                    </a:tc>
                  </a:tr>
                </a:tbl>
              </a:graphicData>
            </a:graphic>
          </p:graphicFrame>
        </mc:Fallback>
      </mc:AlternateContent>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9726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2’s Complement</a:t>
            </a:r>
          </a:p>
        </p:txBody>
      </p:sp>
      <p:sp>
        <p:nvSpPr>
          <p:cNvPr id="3" name="Content Placeholder 2"/>
          <p:cNvSpPr>
            <a:spLocks noGrp="1"/>
          </p:cNvSpPr>
          <p:nvPr>
            <p:ph sz="quarter" idx="1"/>
          </p:nvPr>
        </p:nvSpPr>
        <p:spPr/>
        <p:txBody>
          <a:bodyPr/>
          <a:lstStyle/>
          <a:p>
            <a:r>
              <a:rPr lang="en-US" dirty="0"/>
              <a:t>For each of the following binary numbers in a 8-bit system, give the corresponding binary number of the negative of its value, for 2’s-complement system</a:t>
            </a:r>
          </a:p>
          <a:p>
            <a:r>
              <a:rPr lang="pt-BR" dirty="0"/>
              <a:t>(a) x=01010101</a:t>
            </a:r>
          </a:p>
          <a:p>
            <a:pPr lvl="1"/>
            <a:r>
              <a:rPr lang="pt-BR" dirty="0"/>
              <a:t>TC(x)=10101011</a:t>
            </a:r>
          </a:p>
          <a:p>
            <a:r>
              <a:rPr lang="pt-BR" dirty="0"/>
              <a:t>(b) x=10101010</a:t>
            </a:r>
          </a:p>
          <a:p>
            <a:pPr lvl="1"/>
            <a:r>
              <a:rPr lang="pt-BR" dirty="0"/>
              <a:t>TC(x)=01010110</a:t>
            </a:r>
          </a:p>
          <a:p>
            <a:r>
              <a:rPr lang="pt-BR" dirty="0"/>
              <a:t>(c) x=10000000</a:t>
            </a:r>
          </a:p>
          <a:p>
            <a:pPr lvl="1"/>
            <a:r>
              <a:rPr lang="pt-BR" dirty="0"/>
              <a:t>TC(x)=10000000</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724C9AC-5EA2-480C-B00D-1EE72767E40C}"/>
                  </a:ext>
                </a:extLst>
              </p14:cNvPr>
              <p14:cNvContentPartPr/>
              <p14:nvPr/>
            </p14:nvContentPartPr>
            <p14:xfrm>
              <a:off x="3566816" y="2860785"/>
              <a:ext cx="360" cy="360"/>
            </p14:xfrm>
          </p:contentPart>
        </mc:Choice>
        <mc:Fallback xmlns="">
          <p:pic>
            <p:nvPicPr>
              <p:cNvPr id="4" name="Ink 3">
                <a:extLst>
                  <a:ext uri="{FF2B5EF4-FFF2-40B4-BE49-F238E27FC236}">
                    <a16:creationId xmlns:a16="http://schemas.microsoft.com/office/drawing/2014/main" id="{D724C9AC-5EA2-480C-B00D-1EE72767E40C}"/>
                  </a:ext>
                </a:extLst>
              </p:cNvPr>
              <p:cNvPicPr/>
              <p:nvPr/>
            </p:nvPicPr>
            <p:blipFill>
              <a:blip r:embed="rId3"/>
              <a:stretch>
                <a:fillRect/>
              </a:stretch>
            </p:blipFill>
            <p:spPr>
              <a:xfrm>
                <a:off x="3558176" y="28517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15FD55C-E5DD-4AF1-B4F9-65E55280EDBD}"/>
                  </a:ext>
                </a:extLst>
              </p14:cNvPr>
              <p14:cNvContentPartPr/>
              <p14:nvPr/>
            </p14:nvContentPartPr>
            <p14:xfrm>
              <a:off x="2896856" y="2942145"/>
              <a:ext cx="360" cy="360"/>
            </p14:xfrm>
          </p:contentPart>
        </mc:Choice>
        <mc:Fallback xmlns="">
          <p:pic>
            <p:nvPicPr>
              <p:cNvPr id="5" name="Ink 4">
                <a:extLst>
                  <a:ext uri="{FF2B5EF4-FFF2-40B4-BE49-F238E27FC236}">
                    <a16:creationId xmlns:a16="http://schemas.microsoft.com/office/drawing/2014/main" id="{515FD55C-E5DD-4AF1-B4F9-65E55280EDBD}"/>
                  </a:ext>
                </a:extLst>
              </p:cNvPr>
              <p:cNvPicPr/>
              <p:nvPr/>
            </p:nvPicPr>
            <p:blipFill>
              <a:blip r:embed="rId3"/>
              <a:stretch>
                <a:fillRect/>
              </a:stretch>
            </p:blipFill>
            <p:spPr>
              <a:xfrm>
                <a:off x="2888216" y="2933505"/>
                <a:ext cx="18000" cy="18000"/>
              </a:xfrm>
              <a:prstGeom prst="rect">
                <a:avLst/>
              </a:prstGeom>
            </p:spPr>
          </p:pic>
        </mc:Fallback>
      </mc:AlternateContent>
    </p:spTree>
    <p:extLst>
      <p:ext uri="{BB962C8B-B14F-4D97-AF65-F5344CB8AC3E}">
        <p14:creationId xmlns:p14="http://schemas.microsoft.com/office/powerpoint/2010/main" val="4182973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altLang="zh-CN" dirty="0"/>
              <a:t>Endianness</a:t>
            </a:r>
            <a:endParaRPr lang="en-US" dirty="0"/>
          </a:p>
        </p:txBody>
      </p:sp>
      <p:sp>
        <p:nvSpPr>
          <p:cNvPr id="3" name="Slide Number Placeholder 2"/>
          <p:cNvSpPr>
            <a:spLocks noGrp="1"/>
          </p:cNvSpPr>
          <p:nvPr>
            <p:ph type="sldNum" sz="quarter" idx="4294967295"/>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1800" b="0" i="0" u="none" strike="noStrike" kern="1200" cap="none" spc="0" normalizeH="0" baseline="0" noProof="0" smtClean="0">
                <a:ln>
                  <a:noFill/>
                </a:ln>
                <a:solidFill>
                  <a:prstClr val="black"/>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5" name="Rectangle 3">
            <a:extLst>
              <a:ext uri="{FF2B5EF4-FFF2-40B4-BE49-F238E27FC236}">
                <a16:creationId xmlns:a16="http://schemas.microsoft.com/office/drawing/2014/main" id="{49EAAEAC-5A83-FC31-3AD1-D95A0084E014}"/>
              </a:ext>
            </a:extLst>
          </p:cNvPr>
          <p:cNvSpPr txBox="1">
            <a:spLocks noChangeArrowheads="1"/>
          </p:cNvSpPr>
          <p:nvPr/>
        </p:nvSpPr>
        <p:spPr>
          <a:xfrm>
            <a:off x="267393" y="1295400"/>
            <a:ext cx="5904807" cy="45719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Gill Sans MT"/>
                <a:ea typeface="+mn-ea"/>
                <a:cs typeface="+mn-cs"/>
              </a:rPr>
              <a:t>Q: Assume Big Endian ordering. If a 32-bit word resides at memory address N, what is the address of:</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(a) The MSB (Most Significant Byte)</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(b) The 16-bit half-word corresponding to the most significant half of the word</a:t>
            </a: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Q: </a:t>
            </a:r>
            <a:r>
              <a:rPr kumimoji="0" lang="en-US" sz="2000" b="0" i="0" u="none" strike="noStrike" kern="1200" cap="none" spc="0" normalizeH="0" baseline="0" noProof="0" dirty="0">
                <a:ln>
                  <a:noFill/>
                </a:ln>
                <a:solidFill>
                  <a:prstClr val="black"/>
                </a:solidFill>
                <a:effectLst/>
                <a:uLnTx/>
                <a:uFillTx/>
                <a:latin typeface="Gill Sans MT"/>
                <a:ea typeface="+mn-ea"/>
                <a:cs typeface="+mn-cs"/>
              </a:rPr>
              <a:t>Redo the question assuming Little Endian ordering.</a:t>
            </a: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a:extLst>
              <a:ext uri="{FF2B5EF4-FFF2-40B4-BE49-F238E27FC236}">
                <a16:creationId xmlns:a16="http://schemas.microsoft.com/office/drawing/2014/main" id="{5AC6BB36-F7F6-7578-6D42-2AA85F7E8DBE}"/>
              </a:ext>
            </a:extLst>
          </p:cNvPr>
          <p:cNvSpPr txBox="1"/>
          <p:nvPr/>
        </p:nvSpPr>
        <p:spPr>
          <a:xfrm>
            <a:off x="8325714" y="3094658"/>
            <a:ext cx="72217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MSB</a:t>
            </a:r>
          </a:p>
        </p:txBody>
      </p:sp>
      <p:sp>
        <p:nvSpPr>
          <p:cNvPr id="7" name="TextBox 6">
            <a:extLst>
              <a:ext uri="{FF2B5EF4-FFF2-40B4-BE49-F238E27FC236}">
                <a16:creationId xmlns:a16="http://schemas.microsoft.com/office/drawing/2014/main" id="{5445796D-3335-5534-5D96-A9140AE9A628}"/>
              </a:ext>
            </a:extLst>
          </p:cNvPr>
          <p:cNvSpPr txBox="1"/>
          <p:nvPr/>
        </p:nvSpPr>
        <p:spPr>
          <a:xfrm>
            <a:off x="8306888" y="1668764"/>
            <a:ext cx="72217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LSB</a:t>
            </a:r>
          </a:p>
        </p:txBody>
      </p:sp>
      <p:grpSp>
        <p:nvGrpSpPr>
          <p:cNvPr id="8" name="Group 33">
            <a:extLst>
              <a:ext uri="{FF2B5EF4-FFF2-40B4-BE49-F238E27FC236}">
                <a16:creationId xmlns:a16="http://schemas.microsoft.com/office/drawing/2014/main" id="{35C46318-1511-5927-1843-060ED31D9F4C}"/>
              </a:ext>
            </a:extLst>
          </p:cNvPr>
          <p:cNvGrpSpPr>
            <a:grpSpLocks/>
          </p:cNvGrpSpPr>
          <p:nvPr/>
        </p:nvGrpSpPr>
        <p:grpSpPr bwMode="auto">
          <a:xfrm>
            <a:off x="7743008" y="1615328"/>
            <a:ext cx="609600" cy="1944698"/>
            <a:chOff x="0" y="0"/>
            <a:chExt cx="384" cy="3072"/>
          </a:xfrm>
        </p:grpSpPr>
        <p:sp>
          <p:nvSpPr>
            <p:cNvPr id="9" name="Rectangle 34">
              <a:extLst>
                <a:ext uri="{FF2B5EF4-FFF2-40B4-BE49-F238E27FC236}">
                  <a16:creationId xmlns:a16="http://schemas.microsoft.com/office/drawing/2014/main" id="{D3CE61B3-7BC8-DF50-1362-0AE8D584EA89}"/>
                </a:ext>
              </a:extLst>
            </p:cNvPr>
            <p:cNvSpPr>
              <a:spLocks/>
            </p:cNvSpPr>
            <p:nvPr/>
          </p:nvSpPr>
          <p:spPr bwMode="auto">
            <a:xfrm>
              <a:off x="0" y="0"/>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10" name="Rectangle 35">
              <a:extLst>
                <a:ext uri="{FF2B5EF4-FFF2-40B4-BE49-F238E27FC236}">
                  <a16:creationId xmlns:a16="http://schemas.microsoft.com/office/drawing/2014/main" id="{F1F75AFF-16CC-3BED-47F1-ACAC71AA8325}"/>
                </a:ext>
              </a:extLst>
            </p:cNvPr>
            <p:cNvSpPr>
              <a:spLocks/>
            </p:cNvSpPr>
            <p:nvPr/>
          </p:nvSpPr>
          <p:spPr bwMode="auto">
            <a:xfrm>
              <a:off x="0" y="768"/>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11" name="Rectangle 36">
              <a:extLst>
                <a:ext uri="{FF2B5EF4-FFF2-40B4-BE49-F238E27FC236}">
                  <a16:creationId xmlns:a16="http://schemas.microsoft.com/office/drawing/2014/main" id="{557CE143-5421-0957-D1D0-0F02EBBD1C68}"/>
                </a:ext>
              </a:extLst>
            </p:cNvPr>
            <p:cNvSpPr>
              <a:spLocks/>
            </p:cNvSpPr>
            <p:nvPr/>
          </p:nvSpPr>
          <p:spPr bwMode="auto">
            <a:xfrm>
              <a:off x="0" y="1536"/>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12" name="Rectangle 37">
              <a:extLst>
                <a:ext uri="{FF2B5EF4-FFF2-40B4-BE49-F238E27FC236}">
                  <a16:creationId xmlns:a16="http://schemas.microsoft.com/office/drawing/2014/main" id="{1EE626ED-7010-17DE-AB5D-6AFB4D6382C9}"/>
                </a:ext>
              </a:extLst>
            </p:cNvPr>
            <p:cNvSpPr>
              <a:spLocks/>
            </p:cNvSpPr>
            <p:nvPr/>
          </p:nvSpPr>
          <p:spPr bwMode="auto">
            <a:xfrm>
              <a:off x="0" y="2304"/>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grpSp>
      <p:sp>
        <p:nvSpPr>
          <p:cNvPr id="13" name="TextBox 12">
            <a:extLst>
              <a:ext uri="{FF2B5EF4-FFF2-40B4-BE49-F238E27FC236}">
                <a16:creationId xmlns:a16="http://schemas.microsoft.com/office/drawing/2014/main" id="{32139613-6F00-189E-A3E7-E5782922CBC4}"/>
              </a:ext>
            </a:extLst>
          </p:cNvPr>
          <p:cNvSpPr txBox="1"/>
          <p:nvPr/>
        </p:nvSpPr>
        <p:spPr>
          <a:xfrm>
            <a:off x="5961324" y="2394670"/>
            <a:ext cx="115127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Big-Endian</a:t>
            </a:r>
          </a:p>
        </p:txBody>
      </p:sp>
      <p:sp>
        <p:nvSpPr>
          <p:cNvPr id="14" name="TextBox 13">
            <a:extLst>
              <a:ext uri="{FF2B5EF4-FFF2-40B4-BE49-F238E27FC236}">
                <a16:creationId xmlns:a16="http://schemas.microsoft.com/office/drawing/2014/main" id="{78CA3B04-30BA-AB52-96CE-C4D0D46EBB0E}"/>
              </a:ext>
            </a:extLst>
          </p:cNvPr>
          <p:cNvSpPr txBox="1"/>
          <p:nvPr/>
        </p:nvSpPr>
        <p:spPr>
          <a:xfrm>
            <a:off x="7414569" y="3130950"/>
            <a:ext cx="36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N</a:t>
            </a:r>
          </a:p>
        </p:txBody>
      </p:sp>
      <p:sp>
        <p:nvSpPr>
          <p:cNvPr id="15" name="TextBox 14">
            <a:extLst>
              <a:ext uri="{FF2B5EF4-FFF2-40B4-BE49-F238E27FC236}">
                <a16:creationId xmlns:a16="http://schemas.microsoft.com/office/drawing/2014/main" id="{23CD2F51-C323-A016-AE65-89BBE14397AE}"/>
              </a:ext>
            </a:extLst>
          </p:cNvPr>
          <p:cNvSpPr txBox="1"/>
          <p:nvPr/>
        </p:nvSpPr>
        <p:spPr>
          <a:xfrm>
            <a:off x="7164500" y="2625743"/>
            <a:ext cx="6142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N+1</a:t>
            </a:r>
          </a:p>
        </p:txBody>
      </p:sp>
      <p:sp>
        <p:nvSpPr>
          <p:cNvPr id="16" name="TextBox 15">
            <a:extLst>
              <a:ext uri="{FF2B5EF4-FFF2-40B4-BE49-F238E27FC236}">
                <a16:creationId xmlns:a16="http://schemas.microsoft.com/office/drawing/2014/main" id="{3604BC0F-A245-42B3-C099-6BBF3E77DA07}"/>
              </a:ext>
            </a:extLst>
          </p:cNvPr>
          <p:cNvSpPr txBox="1"/>
          <p:nvPr/>
        </p:nvSpPr>
        <p:spPr>
          <a:xfrm>
            <a:off x="7164500" y="2120535"/>
            <a:ext cx="6142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N+2</a:t>
            </a:r>
          </a:p>
        </p:txBody>
      </p:sp>
      <p:sp>
        <p:nvSpPr>
          <p:cNvPr id="17" name="TextBox 16">
            <a:extLst>
              <a:ext uri="{FF2B5EF4-FFF2-40B4-BE49-F238E27FC236}">
                <a16:creationId xmlns:a16="http://schemas.microsoft.com/office/drawing/2014/main" id="{92DF79D3-BC63-01D9-8A39-ECF46F38BC95}"/>
              </a:ext>
            </a:extLst>
          </p:cNvPr>
          <p:cNvSpPr txBox="1"/>
          <p:nvPr/>
        </p:nvSpPr>
        <p:spPr>
          <a:xfrm>
            <a:off x="7164500" y="1615327"/>
            <a:ext cx="6142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N+3</a:t>
            </a:r>
          </a:p>
        </p:txBody>
      </p:sp>
      <p:sp>
        <p:nvSpPr>
          <p:cNvPr id="18" name="TextBox 17">
            <a:extLst>
              <a:ext uri="{FF2B5EF4-FFF2-40B4-BE49-F238E27FC236}">
                <a16:creationId xmlns:a16="http://schemas.microsoft.com/office/drawing/2014/main" id="{0169F1EE-91D8-E398-DD9D-52F4AB1EE7FB}"/>
              </a:ext>
            </a:extLst>
          </p:cNvPr>
          <p:cNvSpPr txBox="1"/>
          <p:nvPr/>
        </p:nvSpPr>
        <p:spPr>
          <a:xfrm>
            <a:off x="8344540" y="5672166"/>
            <a:ext cx="61066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LSB</a:t>
            </a:r>
          </a:p>
        </p:txBody>
      </p:sp>
      <p:sp>
        <p:nvSpPr>
          <p:cNvPr id="19" name="TextBox 18">
            <a:extLst>
              <a:ext uri="{FF2B5EF4-FFF2-40B4-BE49-F238E27FC236}">
                <a16:creationId xmlns:a16="http://schemas.microsoft.com/office/drawing/2014/main" id="{01F0D440-E8BC-AE46-3AE9-338FF6B33378}"/>
              </a:ext>
            </a:extLst>
          </p:cNvPr>
          <p:cNvSpPr txBox="1"/>
          <p:nvPr/>
        </p:nvSpPr>
        <p:spPr>
          <a:xfrm>
            <a:off x="8325714" y="4246272"/>
            <a:ext cx="72217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rPr>
              <a:t>MSB</a:t>
            </a:r>
          </a:p>
        </p:txBody>
      </p:sp>
      <p:grpSp>
        <p:nvGrpSpPr>
          <p:cNvPr id="20" name="Group 33">
            <a:extLst>
              <a:ext uri="{FF2B5EF4-FFF2-40B4-BE49-F238E27FC236}">
                <a16:creationId xmlns:a16="http://schemas.microsoft.com/office/drawing/2014/main" id="{183D2BEA-EE34-406C-6810-8CC6014B68DE}"/>
              </a:ext>
            </a:extLst>
          </p:cNvPr>
          <p:cNvGrpSpPr>
            <a:grpSpLocks/>
          </p:cNvGrpSpPr>
          <p:nvPr/>
        </p:nvGrpSpPr>
        <p:grpSpPr bwMode="auto">
          <a:xfrm>
            <a:off x="7761834" y="4192836"/>
            <a:ext cx="609600" cy="1944699"/>
            <a:chOff x="0" y="0"/>
            <a:chExt cx="384" cy="3072"/>
          </a:xfrm>
        </p:grpSpPr>
        <p:sp>
          <p:nvSpPr>
            <p:cNvPr id="21" name="Rectangle 34">
              <a:extLst>
                <a:ext uri="{FF2B5EF4-FFF2-40B4-BE49-F238E27FC236}">
                  <a16:creationId xmlns:a16="http://schemas.microsoft.com/office/drawing/2014/main" id="{C7582571-BA7F-69D0-827B-EBD82C5EE4DF}"/>
                </a:ext>
              </a:extLst>
            </p:cNvPr>
            <p:cNvSpPr>
              <a:spLocks/>
            </p:cNvSpPr>
            <p:nvPr/>
          </p:nvSpPr>
          <p:spPr bwMode="auto">
            <a:xfrm>
              <a:off x="0" y="0"/>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22" name="Rectangle 35">
              <a:extLst>
                <a:ext uri="{FF2B5EF4-FFF2-40B4-BE49-F238E27FC236}">
                  <a16:creationId xmlns:a16="http://schemas.microsoft.com/office/drawing/2014/main" id="{2C9B86DC-C9E1-CB88-7CD3-681B277B4DE8}"/>
                </a:ext>
              </a:extLst>
            </p:cNvPr>
            <p:cNvSpPr>
              <a:spLocks/>
            </p:cNvSpPr>
            <p:nvPr/>
          </p:nvSpPr>
          <p:spPr bwMode="auto">
            <a:xfrm>
              <a:off x="0" y="768"/>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23" name="Rectangle 36">
              <a:extLst>
                <a:ext uri="{FF2B5EF4-FFF2-40B4-BE49-F238E27FC236}">
                  <a16:creationId xmlns:a16="http://schemas.microsoft.com/office/drawing/2014/main" id="{2A76A58B-264C-EFD2-2DD5-02427C49A50A}"/>
                </a:ext>
              </a:extLst>
            </p:cNvPr>
            <p:cNvSpPr>
              <a:spLocks/>
            </p:cNvSpPr>
            <p:nvPr/>
          </p:nvSpPr>
          <p:spPr bwMode="auto">
            <a:xfrm>
              <a:off x="0" y="1536"/>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24" name="Rectangle 37">
              <a:extLst>
                <a:ext uri="{FF2B5EF4-FFF2-40B4-BE49-F238E27FC236}">
                  <a16:creationId xmlns:a16="http://schemas.microsoft.com/office/drawing/2014/main" id="{E9D9C064-223F-22B8-97AD-F27CD454AEDB}"/>
                </a:ext>
              </a:extLst>
            </p:cNvPr>
            <p:cNvSpPr>
              <a:spLocks/>
            </p:cNvSpPr>
            <p:nvPr/>
          </p:nvSpPr>
          <p:spPr bwMode="auto">
            <a:xfrm>
              <a:off x="0" y="2304"/>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black"/>
                </a:solidFill>
                <a:effectLst/>
                <a:uLnTx/>
                <a:uFillTx/>
                <a:latin typeface="Gill Sans" charset="0"/>
                <a:ea typeface="ヒラギノ角ゴ ProN W3" charset="-128"/>
                <a:cs typeface="ヒラギノ角ゴ ProN W3" charset="-128"/>
                <a:sym typeface="Gill Sans" charset="0"/>
              </a:endParaRPr>
            </a:p>
          </p:txBody>
        </p:sp>
      </p:grpSp>
      <p:sp>
        <p:nvSpPr>
          <p:cNvPr id="25" name="TextBox 24">
            <a:extLst>
              <a:ext uri="{FF2B5EF4-FFF2-40B4-BE49-F238E27FC236}">
                <a16:creationId xmlns:a16="http://schemas.microsoft.com/office/drawing/2014/main" id="{3BADE73D-7CA6-218E-0220-1DF06272FAF8}"/>
              </a:ext>
            </a:extLst>
          </p:cNvPr>
          <p:cNvSpPr txBox="1"/>
          <p:nvPr/>
        </p:nvSpPr>
        <p:spPr>
          <a:xfrm>
            <a:off x="5740110" y="4960591"/>
            <a:ext cx="135325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Little-Endian</a:t>
            </a:r>
          </a:p>
        </p:txBody>
      </p:sp>
      <p:sp>
        <p:nvSpPr>
          <p:cNvPr id="26" name="TextBox 25">
            <a:extLst>
              <a:ext uri="{FF2B5EF4-FFF2-40B4-BE49-F238E27FC236}">
                <a16:creationId xmlns:a16="http://schemas.microsoft.com/office/drawing/2014/main" id="{E622B737-C4CA-666C-7381-726AE2810029}"/>
              </a:ext>
            </a:extLst>
          </p:cNvPr>
          <p:cNvSpPr txBox="1"/>
          <p:nvPr/>
        </p:nvSpPr>
        <p:spPr>
          <a:xfrm>
            <a:off x="7414569" y="5708458"/>
            <a:ext cx="36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N</a:t>
            </a:r>
          </a:p>
        </p:txBody>
      </p:sp>
      <p:sp>
        <p:nvSpPr>
          <p:cNvPr id="27" name="TextBox 26">
            <a:extLst>
              <a:ext uri="{FF2B5EF4-FFF2-40B4-BE49-F238E27FC236}">
                <a16:creationId xmlns:a16="http://schemas.microsoft.com/office/drawing/2014/main" id="{879C1593-9919-82DF-B1C1-1207903CD675}"/>
              </a:ext>
            </a:extLst>
          </p:cNvPr>
          <p:cNvSpPr txBox="1"/>
          <p:nvPr/>
        </p:nvSpPr>
        <p:spPr>
          <a:xfrm>
            <a:off x="7164500" y="5203251"/>
            <a:ext cx="6142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N+1</a:t>
            </a:r>
          </a:p>
        </p:txBody>
      </p:sp>
      <p:sp>
        <p:nvSpPr>
          <p:cNvPr id="28" name="TextBox 27">
            <a:extLst>
              <a:ext uri="{FF2B5EF4-FFF2-40B4-BE49-F238E27FC236}">
                <a16:creationId xmlns:a16="http://schemas.microsoft.com/office/drawing/2014/main" id="{606131F4-49C2-41CB-B120-1D95E9BC8D28}"/>
              </a:ext>
            </a:extLst>
          </p:cNvPr>
          <p:cNvSpPr txBox="1"/>
          <p:nvPr/>
        </p:nvSpPr>
        <p:spPr>
          <a:xfrm>
            <a:off x="7164500" y="4698043"/>
            <a:ext cx="6142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N+2</a:t>
            </a:r>
          </a:p>
        </p:txBody>
      </p:sp>
      <p:sp>
        <p:nvSpPr>
          <p:cNvPr id="29" name="TextBox 28">
            <a:extLst>
              <a:ext uri="{FF2B5EF4-FFF2-40B4-BE49-F238E27FC236}">
                <a16:creationId xmlns:a16="http://schemas.microsoft.com/office/drawing/2014/main" id="{EB556331-7EE5-1D81-15A9-F4F2DCDE82CA}"/>
              </a:ext>
            </a:extLst>
          </p:cNvPr>
          <p:cNvSpPr txBox="1"/>
          <p:nvPr/>
        </p:nvSpPr>
        <p:spPr>
          <a:xfrm>
            <a:off x="7164500" y="4192835"/>
            <a:ext cx="61427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N+3</a:t>
            </a:r>
          </a:p>
        </p:txBody>
      </p:sp>
    </p:spTree>
    <p:extLst>
      <p:ext uri="{BB962C8B-B14F-4D97-AF65-F5344CB8AC3E}">
        <p14:creationId xmlns:p14="http://schemas.microsoft.com/office/powerpoint/2010/main" val="3486040908"/>
      </p:ext>
    </p:extLst>
  </p:cSld>
  <p:clrMapOvr>
    <a:masterClrMapping/>
  </p:clrMapOvr>
  <p:transition>
    <p:pull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normAutofit fontScale="92500"/>
          </a:bodyPr>
          <a:lstStyle/>
          <a:p>
            <a:r>
              <a:rPr lang="en-US" altLang="zh-CN" dirty="0">
                <a:latin typeface="Tahoma" pitchFamily="34" charset="0"/>
                <a:cs typeface="Times New Roman" pitchFamily="18" charset="0"/>
              </a:rPr>
              <a:t>Q: </a:t>
            </a:r>
            <a:r>
              <a:rPr lang="en-US" dirty="0">
                <a:latin typeface="Tahoma" pitchFamily="34" charset="0"/>
                <a:cs typeface="Times New Roman" pitchFamily="18" charset="0"/>
              </a:rPr>
              <a:t>What is the decimal value of binary number x=10100111 as either unsigned int, or signed int in 2’s complement representation?</a:t>
            </a:r>
          </a:p>
          <a:p>
            <a:pPr lvl="1"/>
            <a:r>
              <a:rPr lang="en-US" dirty="0">
                <a:latin typeface="Tahoma" pitchFamily="34" charset="0"/>
                <a:cs typeface="Times New Roman" pitchFamily="18" charset="0"/>
              </a:rPr>
              <a:t>Unsigned int: 2^7+2^5+2^2+2^1+2^0= 167</a:t>
            </a:r>
          </a:p>
          <a:p>
            <a:pPr lvl="1"/>
            <a:r>
              <a:rPr lang="en-US" dirty="0">
                <a:latin typeface="Tahoma" pitchFamily="34" charset="0"/>
                <a:cs typeface="Times New Roman" pitchFamily="18" charset="0"/>
              </a:rPr>
              <a:t>Signed int: 10100111=-89    flip 01011000 add 1 01011001=89</a:t>
            </a:r>
          </a:p>
          <a:p>
            <a:pPr lvl="1"/>
            <a:r>
              <a:rPr lang="en-US" dirty="0">
                <a:latin typeface="Tahoma" pitchFamily="34" charset="0"/>
                <a:cs typeface="Times New Roman" pitchFamily="18" charset="0"/>
              </a:rPr>
              <a:t>01011001  flip 10100110 add1  10100111</a:t>
            </a:r>
          </a:p>
          <a:p>
            <a:r>
              <a:rPr lang="en-US" dirty="0">
                <a:latin typeface="Tahoma" pitchFamily="34" charset="0"/>
                <a:cs typeface="Times New Roman" pitchFamily="18" charset="0"/>
              </a:rPr>
              <a:t>What about x=11100001? </a:t>
            </a:r>
          </a:p>
          <a:p>
            <a:pPr lvl="1"/>
            <a:r>
              <a:rPr lang="en-US" dirty="0">
                <a:latin typeface="Tahoma" pitchFamily="34" charset="0"/>
                <a:cs typeface="Times New Roman" pitchFamily="18" charset="0"/>
              </a:rPr>
              <a:t>Unsigned int:  225 = 2^7+2^6+2^5+2^0=</a:t>
            </a:r>
          </a:p>
          <a:p>
            <a:pPr lvl="1"/>
            <a:r>
              <a:rPr lang="en-US" dirty="0">
                <a:latin typeface="Tahoma" pitchFamily="34" charset="0"/>
                <a:cs typeface="Times New Roman" pitchFamily="18" charset="0"/>
              </a:rPr>
              <a:t>Signed int: 00011110 + 1 = 00011111 = 31  so 11100001 = -31</a:t>
            </a:r>
          </a:p>
          <a:p>
            <a:r>
              <a:rPr lang="en-US" dirty="0">
                <a:latin typeface="Tahoma" pitchFamily="34" charset="0"/>
                <a:cs typeface="Times New Roman" pitchFamily="18" charset="0"/>
              </a:rPr>
              <a:t>What about x=10000000?</a:t>
            </a:r>
          </a:p>
          <a:p>
            <a:pPr lvl="1"/>
            <a:r>
              <a:rPr lang="en-US" dirty="0">
                <a:latin typeface="Tahoma" pitchFamily="34" charset="0"/>
                <a:cs typeface="Times New Roman" pitchFamily="18" charset="0"/>
              </a:rPr>
              <a:t>Unsigned int: 128</a:t>
            </a:r>
          </a:p>
          <a:p>
            <a:pPr lvl="1"/>
            <a:r>
              <a:rPr lang="en-US" dirty="0">
                <a:latin typeface="Tahoma" pitchFamily="34" charset="0"/>
                <a:cs typeface="Times New Roman" pitchFamily="18" charset="0"/>
              </a:rPr>
              <a:t>Signed int:-128</a:t>
            </a:r>
          </a:p>
          <a:p>
            <a:pPr lvl="1"/>
            <a:endParaRPr lang="en-US" dirty="0"/>
          </a:p>
          <a:p>
            <a:endParaRPr lang="en-US" dirty="0"/>
          </a:p>
        </p:txBody>
      </p:sp>
    </p:spTree>
    <p:extLst>
      <p:ext uri="{BB962C8B-B14F-4D97-AF65-F5344CB8AC3E}">
        <p14:creationId xmlns:p14="http://schemas.microsoft.com/office/powerpoint/2010/main" val="1972876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dirty="0"/>
              <a:t>Q: Which number is larger: 1001 or 0011 in binary?</a:t>
            </a:r>
          </a:p>
          <a:p>
            <a:pPr lvl="1"/>
            <a:r>
              <a:rPr lang="en-US" dirty="0"/>
              <a:t>If unsigned int: 1001 </a:t>
            </a:r>
          </a:p>
          <a:p>
            <a:pPr lvl="1"/>
            <a:r>
              <a:rPr lang="en-US" dirty="0"/>
              <a:t>If signed int: 1001=-7   0011=3</a:t>
            </a:r>
          </a:p>
          <a:p>
            <a:pPr lvl="1"/>
            <a:r>
              <a:rPr lang="en-US" dirty="0"/>
              <a:t>0111 = 7</a:t>
            </a:r>
          </a:p>
          <a:p>
            <a:r>
              <a:rPr lang="en-US" dirty="0"/>
              <a:t>Q: Which number is larger: 0xFFFFFFFF or 0x00000001 in hex?</a:t>
            </a:r>
          </a:p>
          <a:p>
            <a:pPr lvl="1"/>
            <a:r>
              <a:rPr lang="en-US" dirty="0"/>
              <a:t>If unsigned int: 0xFFFFFFFF=2^32 – 1 0x00000001=1</a:t>
            </a:r>
          </a:p>
          <a:p>
            <a:pPr lvl="1"/>
            <a:r>
              <a:rPr lang="en-US" dirty="0"/>
              <a:t>If signed int: 0xFFFFFFFF= 111111111111111111111  =-1</a:t>
            </a:r>
          </a:p>
          <a:p>
            <a:pPr lvl="1"/>
            <a:r>
              <a:rPr lang="en-US" dirty="0"/>
              <a:t>invert: 0x00000000 add1: 0x00000001</a:t>
            </a:r>
          </a:p>
          <a:p>
            <a:pPr lvl="1"/>
            <a:endParaRPr lang="en-US" dirty="0"/>
          </a:p>
          <a:p>
            <a:pPr lvl="1"/>
            <a:r>
              <a:rPr lang="en-US" dirty="0"/>
              <a:t>       0x00000001=1</a:t>
            </a:r>
          </a:p>
          <a:p>
            <a:pPr lvl="1"/>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83EE5F-F020-4FD3-A701-A76F1566B9F4}"/>
                  </a:ext>
                </a:extLst>
              </p14:cNvPr>
              <p14:cNvContentPartPr/>
              <p14:nvPr/>
            </p14:nvContentPartPr>
            <p14:xfrm>
              <a:off x="7450856" y="1656585"/>
              <a:ext cx="360" cy="360"/>
            </p14:xfrm>
          </p:contentPart>
        </mc:Choice>
        <mc:Fallback xmlns="">
          <p:pic>
            <p:nvPicPr>
              <p:cNvPr id="4" name="Ink 3">
                <a:extLst>
                  <a:ext uri="{FF2B5EF4-FFF2-40B4-BE49-F238E27FC236}">
                    <a16:creationId xmlns:a16="http://schemas.microsoft.com/office/drawing/2014/main" id="{2D83EE5F-F020-4FD3-A701-A76F1566B9F4}"/>
                  </a:ext>
                </a:extLst>
              </p:cNvPr>
              <p:cNvPicPr/>
              <p:nvPr/>
            </p:nvPicPr>
            <p:blipFill>
              <a:blip r:embed="rId3"/>
              <a:stretch>
                <a:fillRect/>
              </a:stretch>
            </p:blipFill>
            <p:spPr>
              <a:xfrm>
                <a:off x="7441856" y="16479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9E42E40-7117-4CF2-8E82-F7E0E0D4F64B}"/>
                  </a:ext>
                </a:extLst>
              </p14:cNvPr>
              <p14:cNvContentPartPr/>
              <p14:nvPr/>
            </p14:nvContentPartPr>
            <p14:xfrm>
              <a:off x="3883976" y="4127985"/>
              <a:ext cx="360" cy="360"/>
            </p14:xfrm>
          </p:contentPart>
        </mc:Choice>
        <mc:Fallback xmlns="">
          <p:pic>
            <p:nvPicPr>
              <p:cNvPr id="5" name="Ink 4">
                <a:extLst>
                  <a:ext uri="{FF2B5EF4-FFF2-40B4-BE49-F238E27FC236}">
                    <a16:creationId xmlns:a16="http://schemas.microsoft.com/office/drawing/2014/main" id="{79E42E40-7117-4CF2-8E82-F7E0E0D4F64B}"/>
                  </a:ext>
                </a:extLst>
              </p:cNvPr>
              <p:cNvPicPr/>
              <p:nvPr/>
            </p:nvPicPr>
            <p:blipFill>
              <a:blip r:embed="rId3"/>
              <a:stretch>
                <a:fillRect/>
              </a:stretch>
            </p:blipFill>
            <p:spPr>
              <a:xfrm>
                <a:off x="3874976" y="41193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EB99C9F-2028-4069-A5C9-8016F162162F}"/>
                  </a:ext>
                </a:extLst>
              </p14:cNvPr>
              <p14:cNvContentPartPr/>
              <p14:nvPr/>
            </p14:nvContentPartPr>
            <p14:xfrm>
              <a:off x="3829256" y="4227705"/>
              <a:ext cx="360" cy="360"/>
            </p14:xfrm>
          </p:contentPart>
        </mc:Choice>
        <mc:Fallback xmlns="">
          <p:pic>
            <p:nvPicPr>
              <p:cNvPr id="6" name="Ink 5">
                <a:extLst>
                  <a:ext uri="{FF2B5EF4-FFF2-40B4-BE49-F238E27FC236}">
                    <a16:creationId xmlns:a16="http://schemas.microsoft.com/office/drawing/2014/main" id="{6EB99C9F-2028-4069-A5C9-8016F162162F}"/>
                  </a:ext>
                </a:extLst>
              </p:cNvPr>
              <p:cNvPicPr/>
              <p:nvPr/>
            </p:nvPicPr>
            <p:blipFill>
              <a:blip r:embed="rId3"/>
              <a:stretch>
                <a:fillRect/>
              </a:stretch>
            </p:blipFill>
            <p:spPr>
              <a:xfrm>
                <a:off x="3820616" y="4219065"/>
                <a:ext cx="18000" cy="18000"/>
              </a:xfrm>
              <a:prstGeom prst="rect">
                <a:avLst/>
              </a:prstGeom>
            </p:spPr>
          </p:pic>
        </mc:Fallback>
      </mc:AlternateContent>
    </p:spTree>
    <p:extLst>
      <p:ext uri="{BB962C8B-B14F-4D97-AF65-F5344CB8AC3E}">
        <p14:creationId xmlns:p14="http://schemas.microsoft.com/office/powerpoint/2010/main" val="3830579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dirty="0">
                <a:solidFill>
                  <a:srgbClr val="FF0000"/>
                </a:solidFill>
              </a:rPr>
              <a:t>signed</a:t>
            </a:r>
            <a:r>
              <a:rPr lang="en-US" dirty="0"/>
              <a: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9/16/2025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22</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34DE7E35-BC97-4D12-874E-B0A4B39B634E}"/>
                  </a:ext>
                </a:extLst>
              </p14:cNvPr>
              <p14:cNvContentPartPr/>
              <p14:nvPr/>
            </p14:nvContentPartPr>
            <p14:xfrm>
              <a:off x="7568576" y="1647585"/>
              <a:ext cx="360" cy="360"/>
            </p14:xfrm>
          </p:contentPart>
        </mc:Choice>
        <mc:Fallback xmlns="">
          <p:pic>
            <p:nvPicPr>
              <p:cNvPr id="8" name="Ink 7">
                <a:extLst>
                  <a:ext uri="{FF2B5EF4-FFF2-40B4-BE49-F238E27FC236}">
                    <a16:creationId xmlns:a16="http://schemas.microsoft.com/office/drawing/2014/main" id="{34DE7E35-BC97-4D12-874E-B0A4B39B634E}"/>
                  </a:ext>
                </a:extLst>
              </p:cNvPr>
              <p:cNvPicPr/>
              <p:nvPr/>
            </p:nvPicPr>
            <p:blipFill>
              <a:blip r:embed="rId4"/>
              <a:stretch>
                <a:fillRect/>
              </a:stretch>
            </p:blipFill>
            <p:spPr>
              <a:xfrm>
                <a:off x="7559576" y="16389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0B8CF48D-8097-4611-9593-DC90524BEA1E}"/>
                  </a:ext>
                </a:extLst>
              </p14:cNvPr>
              <p14:cNvContentPartPr/>
              <p14:nvPr/>
            </p14:nvContentPartPr>
            <p14:xfrm>
              <a:off x="7622936" y="1865025"/>
              <a:ext cx="360" cy="360"/>
            </p14:xfrm>
          </p:contentPart>
        </mc:Choice>
        <mc:Fallback xmlns="">
          <p:pic>
            <p:nvPicPr>
              <p:cNvPr id="9" name="Ink 8">
                <a:extLst>
                  <a:ext uri="{FF2B5EF4-FFF2-40B4-BE49-F238E27FC236}">
                    <a16:creationId xmlns:a16="http://schemas.microsoft.com/office/drawing/2014/main" id="{0B8CF48D-8097-4611-9593-DC90524BEA1E}"/>
                  </a:ext>
                </a:extLst>
              </p:cNvPr>
              <p:cNvPicPr/>
              <p:nvPr/>
            </p:nvPicPr>
            <p:blipFill>
              <a:blip r:embed="rId4"/>
              <a:stretch>
                <a:fillRect/>
              </a:stretch>
            </p:blipFill>
            <p:spPr>
              <a:xfrm>
                <a:off x="7613936" y="1856025"/>
                <a:ext cx="18000" cy="18000"/>
              </a:xfrm>
              <a:prstGeom prst="rect">
                <a:avLst/>
              </a:prstGeom>
            </p:spPr>
          </p:pic>
        </mc:Fallback>
      </mc:AlternateContent>
    </p:spTree>
    <p:extLst>
      <p:ext uri="{BB962C8B-B14F-4D97-AF65-F5344CB8AC3E}">
        <p14:creationId xmlns:p14="http://schemas.microsoft.com/office/powerpoint/2010/main" val="3487491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solidFill>
                  <a:srgbClr val="FF0000"/>
                </a:solidFill>
              </a:rPr>
              <a:t>unsigned</a:t>
            </a:r>
            <a:r>
              <a:rPr lang="en-US" altLang="zh-CN" dirty="0"/>
              <a:t>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9/16/2025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23</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grpSp>
        <p:nvGrpSpPr>
          <p:cNvPr id="10" name="Group 9">
            <a:extLst>
              <a:ext uri="{FF2B5EF4-FFF2-40B4-BE49-F238E27FC236}">
                <a16:creationId xmlns:a16="http://schemas.microsoft.com/office/drawing/2014/main" id="{9D5B246B-C097-4F26-A042-B61ABB4C9ADA}"/>
              </a:ext>
            </a:extLst>
          </p:cNvPr>
          <p:cNvGrpSpPr/>
          <p:nvPr/>
        </p:nvGrpSpPr>
        <p:grpSpPr>
          <a:xfrm>
            <a:off x="1140776" y="2281545"/>
            <a:ext cx="360" cy="360"/>
            <a:chOff x="1140776" y="2281545"/>
            <a:chExt cx="360" cy="36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339494BA-2DAA-46A4-9936-33DA1CF9473A}"/>
                    </a:ext>
                  </a:extLst>
                </p14:cNvPr>
                <p14:cNvContentPartPr/>
                <p14:nvPr/>
              </p14:nvContentPartPr>
              <p14:xfrm>
                <a:off x="1140776" y="2281545"/>
                <a:ext cx="360" cy="360"/>
              </p14:xfrm>
            </p:contentPart>
          </mc:Choice>
          <mc:Fallback xmlns="">
            <p:pic>
              <p:nvPicPr>
                <p:cNvPr id="8" name="Ink 7">
                  <a:extLst>
                    <a:ext uri="{FF2B5EF4-FFF2-40B4-BE49-F238E27FC236}">
                      <a16:creationId xmlns:a16="http://schemas.microsoft.com/office/drawing/2014/main" id="{339494BA-2DAA-46A4-9936-33DA1CF9473A}"/>
                    </a:ext>
                  </a:extLst>
                </p:cNvPr>
                <p:cNvPicPr/>
                <p:nvPr/>
              </p:nvPicPr>
              <p:blipFill>
                <a:blip r:embed="rId4"/>
                <a:stretch>
                  <a:fillRect/>
                </a:stretch>
              </p:blipFill>
              <p:spPr>
                <a:xfrm>
                  <a:off x="1131776" y="2272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2F46297F-6149-4C1D-838C-EC6B53DA85D0}"/>
                    </a:ext>
                  </a:extLst>
                </p14:cNvPr>
                <p14:cNvContentPartPr/>
                <p14:nvPr/>
              </p14:nvContentPartPr>
              <p14:xfrm>
                <a:off x="1140776" y="2281545"/>
                <a:ext cx="360" cy="360"/>
              </p14:xfrm>
            </p:contentPart>
          </mc:Choice>
          <mc:Fallback xmlns="">
            <p:pic>
              <p:nvPicPr>
                <p:cNvPr id="9" name="Ink 8">
                  <a:extLst>
                    <a:ext uri="{FF2B5EF4-FFF2-40B4-BE49-F238E27FC236}">
                      <a16:creationId xmlns:a16="http://schemas.microsoft.com/office/drawing/2014/main" id="{2F46297F-6149-4C1D-838C-EC6B53DA85D0}"/>
                    </a:ext>
                  </a:extLst>
                </p:cNvPr>
                <p:cNvPicPr/>
                <p:nvPr/>
              </p:nvPicPr>
              <p:blipFill>
                <a:blip r:embed="rId4"/>
                <a:stretch>
                  <a:fillRect/>
                </a:stretch>
              </p:blipFill>
              <p:spPr>
                <a:xfrm>
                  <a:off x="1131776" y="2272545"/>
                  <a:ext cx="18000" cy="18000"/>
                </a:xfrm>
                <a:prstGeom prst="rect">
                  <a:avLst/>
                </a:prstGeom>
              </p:spPr>
            </p:pic>
          </mc:Fallback>
        </mc:AlternateContent>
      </p:grpSp>
    </p:spTree>
    <p:extLst>
      <p:ext uri="{BB962C8B-B14F-4D97-AF65-F5344CB8AC3E}">
        <p14:creationId xmlns:p14="http://schemas.microsoft.com/office/powerpoint/2010/main" val="2059204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Integer arithmetic</a:t>
            </a:r>
          </a:p>
        </p:txBody>
      </p:sp>
      <p:sp>
        <p:nvSpPr>
          <p:cNvPr id="3" name="Content Placeholder 2"/>
          <p:cNvSpPr>
            <a:spLocks noGrp="1"/>
          </p:cNvSpPr>
          <p:nvPr>
            <p:ph sz="quarter" idx="1"/>
          </p:nvPr>
        </p:nvSpPr>
        <p:spPr/>
        <p:txBody>
          <a:bodyPr/>
          <a:lstStyle/>
          <a:p>
            <a:r>
              <a:rPr lang="en-US" dirty="0"/>
              <a:t>Q</a:t>
            </a:r>
            <a:r>
              <a:rPr lang="en-US"/>
              <a:t>: Consider a 4-bit system. What </a:t>
            </a:r>
            <a:r>
              <a:rPr lang="en-US" dirty="0"/>
              <a:t>is the result of 1001 + 0011?</a:t>
            </a:r>
          </a:p>
          <a:p>
            <a:pPr lvl="1"/>
            <a:r>
              <a:rPr lang="en-US" dirty="0"/>
              <a:t>1001 + 0011 = 1100</a:t>
            </a:r>
          </a:p>
          <a:p>
            <a:pPr lvl="1"/>
            <a:r>
              <a:rPr lang="en-US" dirty="0"/>
              <a:t>Unsigned: 9+3=12</a:t>
            </a:r>
          </a:p>
          <a:p>
            <a:pPr lvl="1"/>
            <a:r>
              <a:rPr lang="en-US" dirty="0"/>
              <a:t>Signed:-7+3=-4</a:t>
            </a:r>
          </a:p>
        </p:txBody>
      </p:sp>
    </p:spTree>
    <p:extLst>
      <p:ext uri="{BB962C8B-B14F-4D97-AF65-F5344CB8AC3E}">
        <p14:creationId xmlns:p14="http://schemas.microsoft.com/office/powerpoint/2010/main" val="792723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24745" y="39747"/>
            <a:ext cx="8229600" cy="990600"/>
          </a:xfrm>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3751151"/>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39012" name="Group 100"/>
          <p:cNvGraphicFramePr>
            <a:graphicFrameLocks noGrp="1"/>
          </p:cNvGraphicFramePr>
          <p:nvPr/>
        </p:nvGraphicFramePr>
        <p:xfrm>
          <a:off x="1447800" y="1524000"/>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Meaning after add or sub</a:t>
                      </a:r>
                      <a:endParaRPr kumimoji="0" lang="en-US"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V</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overflow</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carry</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unsigned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5956300"/>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5717505"/>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5706789"/>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5956300"/>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5956022"/>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5955465"/>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595546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6390879"/>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
        <p:nvSpPr>
          <p:cNvPr id="16" name="Horizontal Scroll 1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23990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631670" y="4488279"/>
            <a:ext cx="245163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 flag</a:t>
            </a:r>
            <a:endParaRPr kumimoji="0" lang="en-US" altLang="zh-CN" sz="1800" b="1" i="0" u="none" strike="noStrike" kern="1200" cap="none" spc="0" normalizeH="0" baseline="0" noProof="0" dirty="0">
              <a:ln>
                <a:noFill/>
              </a:ln>
              <a:solidFill>
                <a:srgbClr val="0000FF"/>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latin typeface="Gill Sans MT"/>
              </a:rPr>
              <a:t>for unsigned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269997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3" name="Horizontal Scroll 12"/>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1910857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altLang="zh-CN" dirty="0"/>
          </a:p>
          <a:p>
            <a:pPr lvl="2"/>
            <a:r>
              <a:rPr lang="en-US" dirty="0"/>
              <a:t>Unsigned:  8+2+1=11     11+6=17,  result 0001 = 1, Carry=1</a:t>
            </a:r>
          </a:p>
          <a:p>
            <a:pPr lvl="2"/>
            <a:r>
              <a:rPr lang="en-US" dirty="0"/>
              <a:t>Signed: 1011=-5      -5+6=1, result 0001 = 1, overflow=0</a:t>
            </a:r>
          </a:p>
          <a:p>
            <a:pPr lvl="1"/>
            <a:r>
              <a:rPr lang="en-US" dirty="0"/>
              <a:t>1011</a:t>
            </a:r>
          </a:p>
          <a:p>
            <a:pPr lvl="1"/>
            <a:r>
              <a:rPr lang="en-US" dirty="0"/>
              <a:t>0110</a:t>
            </a:r>
          </a:p>
          <a:p>
            <a:pPr lvl="1"/>
            <a:r>
              <a:rPr lang="en-US" dirty="0">
                <a:solidFill>
                  <a:srgbClr val="FF0000"/>
                </a:solidFill>
              </a:rPr>
              <a:t>10001</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79BC262-7FF3-44F1-A534-6D85EB0F93B1}"/>
                  </a:ext>
                </a:extLst>
              </p14:cNvPr>
              <p14:cNvContentPartPr/>
              <p14:nvPr/>
            </p14:nvContentPartPr>
            <p14:xfrm>
              <a:off x="6925976" y="2290185"/>
              <a:ext cx="360" cy="360"/>
            </p14:xfrm>
          </p:contentPart>
        </mc:Choice>
        <mc:Fallback xmlns="">
          <p:pic>
            <p:nvPicPr>
              <p:cNvPr id="5" name="Ink 4">
                <a:extLst>
                  <a:ext uri="{FF2B5EF4-FFF2-40B4-BE49-F238E27FC236}">
                    <a16:creationId xmlns:a16="http://schemas.microsoft.com/office/drawing/2014/main" id="{179BC262-7FF3-44F1-A534-6D85EB0F93B1}"/>
                  </a:ext>
                </a:extLst>
              </p:cNvPr>
              <p:cNvPicPr/>
              <p:nvPr/>
            </p:nvPicPr>
            <p:blipFill>
              <a:blip r:embed="rId3"/>
              <a:stretch>
                <a:fillRect/>
              </a:stretch>
            </p:blipFill>
            <p:spPr>
              <a:xfrm>
                <a:off x="6916976" y="2281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3A17EB1-4BEA-415D-9A93-6513A7085305}"/>
                  </a:ext>
                </a:extLst>
              </p14:cNvPr>
              <p14:cNvContentPartPr/>
              <p14:nvPr/>
            </p14:nvContentPartPr>
            <p14:xfrm>
              <a:off x="6146936" y="2525625"/>
              <a:ext cx="360" cy="360"/>
            </p14:xfrm>
          </p:contentPart>
        </mc:Choice>
        <mc:Fallback xmlns="">
          <p:pic>
            <p:nvPicPr>
              <p:cNvPr id="6" name="Ink 5">
                <a:extLst>
                  <a:ext uri="{FF2B5EF4-FFF2-40B4-BE49-F238E27FC236}">
                    <a16:creationId xmlns:a16="http://schemas.microsoft.com/office/drawing/2014/main" id="{93A17EB1-4BEA-415D-9A93-6513A7085305}"/>
                  </a:ext>
                </a:extLst>
              </p:cNvPr>
              <p:cNvPicPr/>
              <p:nvPr/>
            </p:nvPicPr>
            <p:blipFill>
              <a:blip r:embed="rId3"/>
              <a:stretch>
                <a:fillRect/>
              </a:stretch>
            </p:blipFill>
            <p:spPr>
              <a:xfrm>
                <a:off x="6138296" y="25169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DEBC941-F07B-45B7-9A39-13E142CA40D7}"/>
                  </a:ext>
                </a:extLst>
              </p14:cNvPr>
              <p14:cNvContentPartPr/>
              <p14:nvPr/>
            </p14:nvContentPartPr>
            <p14:xfrm>
              <a:off x="5721776" y="2734065"/>
              <a:ext cx="360" cy="360"/>
            </p14:xfrm>
          </p:contentPart>
        </mc:Choice>
        <mc:Fallback xmlns="">
          <p:pic>
            <p:nvPicPr>
              <p:cNvPr id="7" name="Ink 6">
                <a:extLst>
                  <a:ext uri="{FF2B5EF4-FFF2-40B4-BE49-F238E27FC236}">
                    <a16:creationId xmlns:a16="http://schemas.microsoft.com/office/drawing/2014/main" id="{EDEBC941-F07B-45B7-9A39-13E142CA40D7}"/>
                  </a:ext>
                </a:extLst>
              </p:cNvPr>
              <p:cNvPicPr/>
              <p:nvPr/>
            </p:nvPicPr>
            <p:blipFill>
              <a:blip r:embed="rId3"/>
              <a:stretch>
                <a:fillRect/>
              </a:stretch>
            </p:blipFill>
            <p:spPr>
              <a:xfrm>
                <a:off x="5712776" y="2725425"/>
                <a:ext cx="18000" cy="18000"/>
              </a:xfrm>
              <a:prstGeom prst="rect">
                <a:avLst/>
              </a:prstGeom>
            </p:spPr>
          </p:pic>
        </mc:Fallback>
      </mc:AlternateContent>
    </p:spTree>
    <p:extLst>
      <p:ext uri="{BB962C8B-B14F-4D97-AF65-F5344CB8AC3E}">
        <p14:creationId xmlns:p14="http://schemas.microsoft.com/office/powerpoint/2010/main" val="3469062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4" name="Content Placeholder 3"/>
          <p:cNvSpPr>
            <a:spLocks noGrp="1"/>
          </p:cNvSpPr>
          <p:nvPr>
            <p:ph sz="quarter" idx="1"/>
          </p:nvPr>
        </p:nvSpPr>
        <p:spPr/>
        <p:txBody>
          <a:bodyPr/>
          <a:lstStyle/>
          <a:p>
            <a:r>
              <a:rPr lang="en-US" dirty="0"/>
              <a:t>Q: Q: Consider a 4-bit system. What is the result of subtraction 1011-0110, assuming either unsigned integers, or signed integers</a:t>
            </a:r>
            <a:r>
              <a:rPr lang="en-US" altLang="zh-CN" dirty="0"/>
              <a:t> </a:t>
            </a:r>
            <a:r>
              <a:rPr lang="en-US" dirty="0"/>
              <a:t>in 2’s-complement representation</a:t>
            </a:r>
            <a:r>
              <a:rPr lang="zh-CN" altLang="en-US" dirty="0"/>
              <a:t>？</a:t>
            </a:r>
            <a:endParaRPr lang="en-US" altLang="zh-CN" dirty="0"/>
          </a:p>
          <a:p>
            <a:pPr lvl="2"/>
            <a:r>
              <a:rPr lang="en-US" dirty="0"/>
              <a:t>Unsigned: 11-6=5 </a:t>
            </a:r>
          </a:p>
          <a:p>
            <a:pPr lvl="2"/>
            <a:r>
              <a:rPr lang="en-US" dirty="0"/>
              <a:t>Signed: -5-6=-11     0101=5, overflow=1</a:t>
            </a:r>
          </a:p>
          <a:p>
            <a:r>
              <a:rPr lang="en-US" dirty="0"/>
              <a:t>1011</a:t>
            </a:r>
          </a:p>
          <a:p>
            <a:r>
              <a:rPr lang="en-US" dirty="0"/>
              <a:t>-0110</a:t>
            </a:r>
          </a:p>
          <a:p>
            <a:r>
              <a:rPr lang="en-US" dirty="0"/>
              <a:t>=0101  </a:t>
            </a:r>
          </a:p>
          <a:p>
            <a:endParaRPr lang="en-US" dirty="0"/>
          </a:p>
          <a:p>
            <a:endParaRPr lang="en-US" dirty="0"/>
          </a:p>
        </p:txBody>
      </p:sp>
    </p:spTree>
    <p:extLst>
      <p:ext uri="{BB962C8B-B14F-4D97-AF65-F5344CB8AC3E}">
        <p14:creationId xmlns:p14="http://schemas.microsoft.com/office/powerpoint/2010/main" val="3059295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a:p>
            <a:pPr lvl="1"/>
            <a:r>
              <a:rPr lang="en-US" altLang="zh-CN" dirty="0"/>
              <a:t>Unsigned int:   6-11=11    carry=0     borrow=1</a:t>
            </a:r>
          </a:p>
          <a:p>
            <a:pPr lvl="1"/>
            <a:r>
              <a:rPr lang="en-US" altLang="zh-CN" dirty="0"/>
              <a:t>Signed int    6-(-5)=-5  overflow=1</a:t>
            </a:r>
          </a:p>
          <a:p>
            <a:r>
              <a:rPr lang="en-US" dirty="0"/>
              <a:t>0110</a:t>
            </a:r>
            <a:r>
              <a:rPr lang="en-US" altLang="zh-CN" dirty="0"/>
              <a:t>-</a:t>
            </a:r>
            <a:r>
              <a:rPr lang="en-US" dirty="0"/>
              <a:t>1011=1011</a:t>
            </a:r>
            <a:endParaRPr lang="en-US" altLang="zh-CN" dirty="0"/>
          </a:p>
        </p:txBody>
      </p:sp>
    </p:spTree>
    <p:extLst>
      <p:ext uri="{BB962C8B-B14F-4D97-AF65-F5344CB8AC3E}">
        <p14:creationId xmlns:p14="http://schemas.microsoft.com/office/powerpoint/2010/main" val="3390048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title"/>
          </p:nvPr>
        </p:nvSpPr>
        <p:spPr/>
        <p:txBody>
          <a:bodyPr/>
          <a:lstStyle/>
          <a:p>
            <a:pPr marL="119063" indent="-119063"/>
            <a:r>
              <a:rPr lang="en-US" altLang="zh-CN" dirty="0"/>
              <a:t>Question: Endianness</a:t>
            </a:r>
            <a:endParaRPr lang="en-US" dirty="0"/>
          </a:p>
        </p:txBody>
      </p:sp>
      <p:grpSp>
        <p:nvGrpSpPr>
          <p:cNvPr id="62" name="Group 61"/>
          <p:cNvGrpSpPr/>
          <p:nvPr/>
        </p:nvGrpSpPr>
        <p:grpSpPr>
          <a:xfrm>
            <a:off x="5630863" y="1057853"/>
            <a:ext cx="2504258" cy="5615166"/>
            <a:chOff x="5824055" y="1154163"/>
            <a:chExt cx="2504258" cy="5615166"/>
          </a:xfrm>
        </p:grpSpPr>
        <p:sp>
          <p:nvSpPr>
            <p:cNvPr id="63" name="Rectangle 6"/>
            <p:cNvSpPr>
              <a:spLocks/>
            </p:cNvSpPr>
            <p:nvPr/>
          </p:nvSpPr>
          <p:spPr bwMode="auto">
            <a:xfrm>
              <a:off x="6850351" y="18177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64" name="Rectangle 7"/>
            <p:cNvSpPr>
              <a:spLocks/>
            </p:cNvSpPr>
            <p:nvPr/>
          </p:nvSpPr>
          <p:spPr bwMode="auto">
            <a:xfrm>
              <a:off x="6850351" y="21225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65" name="Rectangle 8"/>
            <p:cNvSpPr>
              <a:spLocks/>
            </p:cNvSpPr>
            <p:nvPr/>
          </p:nvSpPr>
          <p:spPr bwMode="auto">
            <a:xfrm>
              <a:off x="6850351" y="24273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66" name="Rectangle 9"/>
            <p:cNvSpPr>
              <a:spLocks/>
            </p:cNvSpPr>
            <p:nvPr/>
          </p:nvSpPr>
          <p:spPr bwMode="auto">
            <a:xfrm>
              <a:off x="6850351" y="27321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67" name="Rectangle 10"/>
            <p:cNvSpPr>
              <a:spLocks/>
            </p:cNvSpPr>
            <p:nvPr/>
          </p:nvSpPr>
          <p:spPr bwMode="auto">
            <a:xfrm>
              <a:off x="6850351" y="30369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68" name="Rectangle 11"/>
            <p:cNvSpPr>
              <a:spLocks/>
            </p:cNvSpPr>
            <p:nvPr/>
          </p:nvSpPr>
          <p:spPr bwMode="auto">
            <a:xfrm>
              <a:off x="6850351" y="33417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69" name="Rectangle 12"/>
            <p:cNvSpPr>
              <a:spLocks/>
            </p:cNvSpPr>
            <p:nvPr/>
          </p:nvSpPr>
          <p:spPr bwMode="auto">
            <a:xfrm>
              <a:off x="6850351" y="36465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70" name="Rectangle 13"/>
            <p:cNvSpPr>
              <a:spLocks/>
            </p:cNvSpPr>
            <p:nvPr/>
          </p:nvSpPr>
          <p:spPr bwMode="auto">
            <a:xfrm>
              <a:off x="6850351" y="39513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71" name="Rectangle 14"/>
            <p:cNvSpPr>
              <a:spLocks/>
            </p:cNvSpPr>
            <p:nvPr/>
          </p:nvSpPr>
          <p:spPr bwMode="auto">
            <a:xfrm>
              <a:off x="6850351" y="42561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72" name="Rectangle 15"/>
            <p:cNvSpPr>
              <a:spLocks/>
            </p:cNvSpPr>
            <p:nvPr/>
          </p:nvSpPr>
          <p:spPr bwMode="auto">
            <a:xfrm>
              <a:off x="6850351" y="45609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73" name="Rectangle 16"/>
            <p:cNvSpPr>
              <a:spLocks/>
            </p:cNvSpPr>
            <p:nvPr/>
          </p:nvSpPr>
          <p:spPr bwMode="auto">
            <a:xfrm>
              <a:off x="6850351" y="48657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74" name="Rectangle 17"/>
            <p:cNvSpPr>
              <a:spLocks/>
            </p:cNvSpPr>
            <p:nvPr/>
          </p:nvSpPr>
          <p:spPr bwMode="auto">
            <a:xfrm>
              <a:off x="6850351" y="51705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75" name="Rectangle 18"/>
            <p:cNvSpPr>
              <a:spLocks/>
            </p:cNvSpPr>
            <p:nvPr/>
          </p:nvSpPr>
          <p:spPr bwMode="auto">
            <a:xfrm>
              <a:off x="7612351" y="1762453"/>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0015</a:t>
              </a:r>
            </a:p>
          </p:txBody>
        </p:sp>
        <p:sp>
          <p:nvSpPr>
            <p:cNvPr id="76" name="Rectangle 19"/>
            <p:cNvSpPr>
              <a:spLocks/>
            </p:cNvSpPr>
            <p:nvPr/>
          </p:nvSpPr>
          <p:spPr bwMode="auto">
            <a:xfrm>
              <a:off x="7612351" y="2138973"/>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0014</a:t>
              </a:r>
            </a:p>
          </p:txBody>
        </p:sp>
        <p:sp>
          <p:nvSpPr>
            <p:cNvPr id="77" name="Rectangle 20"/>
            <p:cNvSpPr>
              <a:spLocks/>
            </p:cNvSpPr>
            <p:nvPr/>
          </p:nvSpPr>
          <p:spPr bwMode="auto">
            <a:xfrm>
              <a:off x="7612351" y="24527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0013</a:t>
              </a:r>
            </a:p>
          </p:txBody>
        </p:sp>
        <p:sp>
          <p:nvSpPr>
            <p:cNvPr id="78" name="Rectangle 21"/>
            <p:cNvSpPr>
              <a:spLocks/>
            </p:cNvSpPr>
            <p:nvPr/>
          </p:nvSpPr>
          <p:spPr bwMode="auto">
            <a:xfrm>
              <a:off x="7612351" y="27575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0012</a:t>
              </a:r>
            </a:p>
          </p:txBody>
        </p:sp>
        <p:sp>
          <p:nvSpPr>
            <p:cNvPr id="79" name="Rectangle 22"/>
            <p:cNvSpPr>
              <a:spLocks/>
            </p:cNvSpPr>
            <p:nvPr/>
          </p:nvSpPr>
          <p:spPr bwMode="auto">
            <a:xfrm>
              <a:off x="7612351" y="30623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0011</a:t>
              </a:r>
            </a:p>
          </p:txBody>
        </p:sp>
        <p:sp>
          <p:nvSpPr>
            <p:cNvPr id="80" name="Rectangle 23"/>
            <p:cNvSpPr>
              <a:spLocks/>
            </p:cNvSpPr>
            <p:nvPr/>
          </p:nvSpPr>
          <p:spPr bwMode="auto">
            <a:xfrm>
              <a:off x="7612351" y="33671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0010</a:t>
              </a:r>
            </a:p>
          </p:txBody>
        </p:sp>
        <p:sp>
          <p:nvSpPr>
            <p:cNvPr id="81" name="Rectangle 24"/>
            <p:cNvSpPr>
              <a:spLocks/>
            </p:cNvSpPr>
            <p:nvPr/>
          </p:nvSpPr>
          <p:spPr bwMode="auto">
            <a:xfrm>
              <a:off x="7612351" y="36719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0009</a:t>
              </a:r>
            </a:p>
          </p:txBody>
        </p:sp>
        <p:sp>
          <p:nvSpPr>
            <p:cNvPr id="82" name="Rectangle 25"/>
            <p:cNvSpPr>
              <a:spLocks/>
            </p:cNvSpPr>
            <p:nvPr/>
          </p:nvSpPr>
          <p:spPr bwMode="auto">
            <a:xfrm>
              <a:off x="7612351" y="39767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0008</a:t>
              </a:r>
            </a:p>
          </p:txBody>
        </p:sp>
        <p:sp>
          <p:nvSpPr>
            <p:cNvPr id="83" name="Rectangle 26"/>
            <p:cNvSpPr>
              <a:spLocks/>
            </p:cNvSpPr>
            <p:nvPr/>
          </p:nvSpPr>
          <p:spPr bwMode="auto">
            <a:xfrm>
              <a:off x="7612351" y="42815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0007</a:t>
              </a:r>
            </a:p>
          </p:txBody>
        </p:sp>
        <p:sp>
          <p:nvSpPr>
            <p:cNvPr id="84" name="Rectangle 27"/>
            <p:cNvSpPr>
              <a:spLocks/>
            </p:cNvSpPr>
            <p:nvPr/>
          </p:nvSpPr>
          <p:spPr bwMode="auto">
            <a:xfrm>
              <a:off x="7612351" y="45863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0006</a:t>
              </a:r>
            </a:p>
          </p:txBody>
        </p:sp>
        <p:sp>
          <p:nvSpPr>
            <p:cNvPr id="85" name="Rectangle 28"/>
            <p:cNvSpPr>
              <a:spLocks/>
            </p:cNvSpPr>
            <p:nvPr/>
          </p:nvSpPr>
          <p:spPr bwMode="auto">
            <a:xfrm>
              <a:off x="7612351" y="48657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0005</a:t>
              </a:r>
            </a:p>
          </p:txBody>
        </p:sp>
        <p:sp>
          <p:nvSpPr>
            <p:cNvPr id="86" name="Rectangle 29"/>
            <p:cNvSpPr>
              <a:spLocks/>
            </p:cNvSpPr>
            <p:nvPr/>
          </p:nvSpPr>
          <p:spPr bwMode="auto">
            <a:xfrm>
              <a:off x="7612351" y="51705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0004</a:t>
              </a:r>
            </a:p>
          </p:txBody>
        </p:sp>
        <p:grpSp>
          <p:nvGrpSpPr>
            <p:cNvPr id="87" name="Group 33"/>
            <p:cNvGrpSpPr>
              <a:grpSpLocks/>
            </p:cNvGrpSpPr>
            <p:nvPr/>
          </p:nvGrpSpPr>
          <p:grpSpPr bwMode="auto">
            <a:xfrm>
              <a:off x="5952643" y="1817738"/>
              <a:ext cx="609600" cy="4876800"/>
              <a:chOff x="0" y="0"/>
              <a:chExt cx="384" cy="3072"/>
            </a:xfrm>
          </p:grpSpPr>
          <p:sp>
            <p:nvSpPr>
              <p:cNvPr id="108" name="Rectangle 34"/>
              <p:cNvSpPr>
                <a:spLocks/>
              </p:cNvSpPr>
              <p:nvPr/>
            </p:nvSpPr>
            <p:spPr bwMode="auto">
              <a:xfrm>
                <a:off x="0" y="0"/>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109" name="Rectangle 35"/>
              <p:cNvSpPr>
                <a:spLocks/>
              </p:cNvSpPr>
              <p:nvPr/>
            </p:nvSpPr>
            <p:spPr bwMode="auto">
              <a:xfrm>
                <a:off x="0" y="768"/>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110" name="Rectangle 36"/>
              <p:cNvSpPr>
                <a:spLocks/>
              </p:cNvSpPr>
              <p:nvPr/>
            </p:nvSpPr>
            <p:spPr bwMode="auto">
              <a:xfrm>
                <a:off x="0" y="1536"/>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111" name="Rectangle 37"/>
              <p:cNvSpPr>
                <a:spLocks/>
              </p:cNvSpPr>
              <p:nvPr/>
            </p:nvSpPr>
            <p:spPr bwMode="auto">
              <a:xfrm>
                <a:off x="0" y="2304"/>
                <a:ext cx="384" cy="768"/>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grpSp>
        <p:sp>
          <p:nvSpPr>
            <p:cNvPr id="88" name="Rectangle 38"/>
            <p:cNvSpPr>
              <a:spLocks/>
            </p:cNvSpPr>
            <p:nvPr/>
          </p:nvSpPr>
          <p:spPr bwMode="auto">
            <a:xfrm>
              <a:off x="5824055" y="1154163"/>
              <a:ext cx="862013" cy="660400"/>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Helvetica" charset="0"/>
                  <a:ea typeface="Helvetica" charset="0"/>
                  <a:cs typeface="Helvetica" charset="0"/>
                  <a:sym typeface="Helvetica" charset="0"/>
                </a:rPr>
                <a:t>32-bit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Helvetica" charset="0"/>
                  <a:ea typeface="Helvetica" charset="0"/>
                  <a:cs typeface="Helvetica" charset="0"/>
                  <a:sym typeface="Helvetica" charset="0"/>
                </a:rPr>
                <a:t>Words</a:t>
              </a:r>
            </a:p>
          </p:txBody>
        </p:sp>
        <p:sp>
          <p:nvSpPr>
            <p:cNvPr id="89" name="Rectangle 39"/>
            <p:cNvSpPr>
              <a:spLocks/>
            </p:cNvSpPr>
            <p:nvPr/>
          </p:nvSpPr>
          <p:spPr bwMode="auto">
            <a:xfrm>
              <a:off x="6763038" y="1284338"/>
              <a:ext cx="777875" cy="381000"/>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Helvetica" charset="0"/>
                  <a:ea typeface="Helvetica" charset="0"/>
                  <a:cs typeface="Helvetica" charset="0"/>
                  <a:sym typeface="Helvetica" charset="0"/>
                </a:rPr>
                <a:t>Bytes</a:t>
              </a:r>
            </a:p>
          </p:txBody>
        </p:sp>
        <p:sp>
          <p:nvSpPr>
            <p:cNvPr id="90" name="Rectangle 40"/>
            <p:cNvSpPr>
              <a:spLocks/>
            </p:cNvSpPr>
            <p:nvPr/>
          </p:nvSpPr>
          <p:spPr bwMode="auto">
            <a:xfrm>
              <a:off x="7588538" y="1284338"/>
              <a:ext cx="739775" cy="381000"/>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Helvetica" charset="0"/>
                  <a:ea typeface="Helvetica" charset="0"/>
                  <a:cs typeface="Helvetica" charset="0"/>
                  <a:sym typeface="Helvetica" charset="0"/>
                </a:rPr>
                <a:t>Addr.</a:t>
              </a:r>
            </a:p>
          </p:txBody>
        </p:sp>
        <p:sp>
          <p:nvSpPr>
            <p:cNvPr id="91" name="Rectangle 41"/>
            <p:cNvSpPr>
              <a:spLocks/>
            </p:cNvSpPr>
            <p:nvPr/>
          </p:nvSpPr>
          <p:spPr bwMode="auto">
            <a:xfrm>
              <a:off x="6850351" y="54753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92" name="Rectangle 42"/>
            <p:cNvSpPr>
              <a:spLocks/>
            </p:cNvSpPr>
            <p:nvPr/>
          </p:nvSpPr>
          <p:spPr bwMode="auto">
            <a:xfrm>
              <a:off x="7612351" y="54753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0003</a:t>
              </a:r>
            </a:p>
          </p:txBody>
        </p:sp>
        <p:sp>
          <p:nvSpPr>
            <p:cNvPr id="93" name="Rectangle 43"/>
            <p:cNvSpPr>
              <a:spLocks/>
            </p:cNvSpPr>
            <p:nvPr/>
          </p:nvSpPr>
          <p:spPr bwMode="auto">
            <a:xfrm>
              <a:off x="6850351" y="57801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94" name="Rectangle 44"/>
            <p:cNvSpPr>
              <a:spLocks/>
            </p:cNvSpPr>
            <p:nvPr/>
          </p:nvSpPr>
          <p:spPr bwMode="auto">
            <a:xfrm>
              <a:off x="7612351" y="57801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0002</a:t>
              </a:r>
            </a:p>
          </p:txBody>
        </p:sp>
        <p:sp>
          <p:nvSpPr>
            <p:cNvPr id="95" name="Rectangle 45"/>
            <p:cNvSpPr>
              <a:spLocks/>
            </p:cNvSpPr>
            <p:nvPr/>
          </p:nvSpPr>
          <p:spPr bwMode="auto">
            <a:xfrm>
              <a:off x="6850351" y="60849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96" name="Rectangle 46"/>
            <p:cNvSpPr>
              <a:spLocks/>
            </p:cNvSpPr>
            <p:nvPr/>
          </p:nvSpPr>
          <p:spPr bwMode="auto">
            <a:xfrm>
              <a:off x="7612351" y="60849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0001</a:t>
              </a:r>
            </a:p>
          </p:txBody>
        </p:sp>
        <p:sp>
          <p:nvSpPr>
            <p:cNvPr id="97" name="Rectangle 47"/>
            <p:cNvSpPr>
              <a:spLocks/>
            </p:cNvSpPr>
            <p:nvPr/>
          </p:nvSpPr>
          <p:spPr bwMode="auto">
            <a:xfrm>
              <a:off x="6850351" y="6389738"/>
              <a:ext cx="609600" cy="304800"/>
            </a:xfrm>
            <a:prstGeom prst="rect">
              <a:avLst/>
            </a:prstGeom>
            <a:solidFill>
              <a:srgbClr val="FFFFFF"/>
            </a:solidFill>
            <a:ln w="25400">
              <a:solidFill>
                <a:schemeClr val="tx1"/>
              </a:solidFill>
              <a:miter lim="800000"/>
              <a:headEnd/>
              <a:tailEnd/>
            </a:ln>
          </p:spPr>
          <p:txBody>
            <a:bodyPr lIns="0" tIns="0" rIns="0" bIns="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4200" b="0" i="0" u="none" strike="noStrike" kern="1200" cap="none" spc="0" normalizeH="0" baseline="0" noProof="0">
                <a:ln>
                  <a:noFill/>
                </a:ln>
                <a:solidFill>
                  <a:prstClr val="black"/>
                </a:solidFill>
                <a:effectLst/>
                <a:uLnTx/>
                <a:uFillTx/>
                <a:latin typeface="Gill Sans" charset="0"/>
                <a:ea typeface="ヒラギノ角ゴ ProN W3" charset="-128"/>
                <a:cs typeface="ヒラギノ角ゴ ProN W3" charset="-128"/>
                <a:sym typeface="Gill Sans" charset="0"/>
              </a:endParaRPr>
            </a:p>
          </p:txBody>
        </p:sp>
        <p:sp>
          <p:nvSpPr>
            <p:cNvPr id="98" name="Rectangle 48"/>
            <p:cNvSpPr>
              <a:spLocks/>
            </p:cNvSpPr>
            <p:nvPr/>
          </p:nvSpPr>
          <p:spPr bwMode="auto">
            <a:xfrm>
              <a:off x="7612351" y="6389738"/>
              <a:ext cx="650178" cy="379591"/>
            </a:xfrm>
            <a:prstGeom prst="rect">
              <a:avLst/>
            </a:prstGeom>
            <a:noFill/>
            <a:ln w="25400">
              <a:noFill/>
              <a:miter lim="800000"/>
              <a:headEnd/>
              <a:tailEnd/>
            </a:ln>
          </p:spPr>
          <p:txBody>
            <a:bodyPr wrap="none" lIns="50800" tIns="50800" bIns="50800">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rPr>
                <a:t>0000</a:t>
              </a:r>
            </a:p>
          </p:txBody>
        </p:sp>
        <p:sp>
          <p:nvSpPr>
            <p:cNvPr id="99" name="Rectangle 52"/>
            <p:cNvSpPr>
              <a:spLocks/>
            </p:cNvSpPr>
            <p:nvPr/>
          </p:nvSpPr>
          <p:spPr bwMode="auto">
            <a:xfrm>
              <a:off x="5952643" y="2046338"/>
              <a:ext cx="622300" cy="730250"/>
            </a:xfrm>
            <a:prstGeom prst="rect">
              <a:avLst/>
            </a:prstGeom>
            <a:noFill/>
            <a:ln w="25400">
              <a:noFill/>
              <a:miter lim="800000"/>
              <a:headEnd/>
              <a:tailEnd/>
            </a:ln>
          </p:spPr>
          <p:txBody>
            <a:bodyPr lIns="50800" tIns="50800" bIns="5080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Helvetica" charset="0"/>
                  <a:ea typeface="Helvetica" charset="0"/>
                  <a:cs typeface="Helvetica" charset="0"/>
                  <a:sym typeface="Helvetica" charset="0"/>
                </a:rPr>
                <a:t>Addr</a:t>
              </a:r>
              <a:r>
                <a:rPr kumimoji="0" lang="en-US" sz="1400" b="1" i="0" u="none" strike="noStrike" kern="1200" cap="none" spc="0" normalizeH="0" baseline="0" noProof="0" dirty="0">
                  <a:ln>
                    <a:noFill/>
                  </a:ln>
                  <a:solidFill>
                    <a:prstClr val="black"/>
                  </a:solidFill>
                  <a:effectLst/>
                  <a:uLnTx/>
                  <a:uFillTx/>
                  <a:latin typeface="Helvetica" charset="0"/>
                  <a:ea typeface="Helvetica" charset="0"/>
                  <a:cs typeface="Helvetica" charset="0"/>
                  <a:sym typeface="Helvetica" charset="0"/>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Helvetica" charset="0"/>
                  <a:ea typeface="Helvetica" charset="0"/>
                  <a:cs typeface="Helvetica" charset="0"/>
                  <a:sym typeface="Helvetica" charset="0"/>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charset="0"/>
                  <a:ea typeface="Courier New" charset="0"/>
                  <a:cs typeface="Courier New" charset="0"/>
                  <a:sym typeface="Courier New" charset="0"/>
                </a:rPr>
                <a:t>??</a:t>
              </a:r>
            </a:p>
          </p:txBody>
        </p:sp>
        <p:sp>
          <p:nvSpPr>
            <p:cNvPr id="100" name="Rectangle 53"/>
            <p:cNvSpPr>
              <a:spLocks/>
            </p:cNvSpPr>
            <p:nvPr/>
          </p:nvSpPr>
          <p:spPr bwMode="auto">
            <a:xfrm>
              <a:off x="5952643" y="3265538"/>
              <a:ext cx="622300" cy="730250"/>
            </a:xfrm>
            <a:prstGeom prst="rect">
              <a:avLst/>
            </a:prstGeom>
            <a:noFill/>
            <a:ln w="25400">
              <a:noFill/>
              <a:miter lim="800000"/>
              <a:headEnd/>
              <a:tailEnd/>
            </a:ln>
          </p:spPr>
          <p:txBody>
            <a:bodyPr lIns="50800" tIns="50800" bIns="5080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err="1">
                  <a:ln>
                    <a:noFill/>
                  </a:ln>
                  <a:solidFill>
                    <a:prstClr val="black"/>
                  </a:solidFill>
                  <a:effectLst/>
                  <a:uLnTx/>
                  <a:uFillTx/>
                  <a:latin typeface="Helvetica" charset="0"/>
                  <a:ea typeface="Helvetica" charset="0"/>
                  <a:cs typeface="Helvetica" charset="0"/>
                  <a:sym typeface="Helvetica" charset="0"/>
                </a:rPr>
                <a:t>Addr</a:t>
              </a:r>
              <a:r>
                <a:rPr kumimoji="0" lang="en-US" sz="1400" b="1" i="0" u="none" strike="noStrike" kern="1200" cap="none" spc="0" normalizeH="0" baseline="0" noProof="0" dirty="0">
                  <a:ln>
                    <a:noFill/>
                  </a:ln>
                  <a:solidFill>
                    <a:prstClr val="black"/>
                  </a:solidFill>
                  <a:effectLst/>
                  <a:uLnTx/>
                  <a:uFillTx/>
                  <a:latin typeface="Helvetica" charset="0"/>
                  <a:ea typeface="Helvetica" charset="0"/>
                  <a:cs typeface="Helvetica" charset="0"/>
                  <a:sym typeface="Helvetica" charset="0"/>
                </a:rPr>
                <a:t>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Helvetica" charset="0"/>
                  <a:ea typeface="Helvetica" charset="0"/>
                  <a:cs typeface="Helvetica" charset="0"/>
                  <a:sym typeface="Helvetica" charset="0"/>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ourier New" charset="0"/>
                  <a:ea typeface="Courier New" charset="0"/>
                  <a:cs typeface="Courier New" charset="0"/>
                  <a:sym typeface="Courier New" charset="0"/>
                </a:rPr>
                <a:t>??</a:t>
              </a:r>
            </a:p>
          </p:txBody>
        </p:sp>
        <p:sp>
          <p:nvSpPr>
            <p:cNvPr id="101" name="Rectangle 54"/>
            <p:cNvSpPr>
              <a:spLocks/>
            </p:cNvSpPr>
            <p:nvPr/>
          </p:nvSpPr>
          <p:spPr bwMode="auto">
            <a:xfrm>
              <a:off x="5952643" y="4484738"/>
              <a:ext cx="622300" cy="730250"/>
            </a:xfrm>
            <a:prstGeom prst="rect">
              <a:avLst/>
            </a:prstGeom>
            <a:noFill/>
            <a:ln w="25400">
              <a:noFill/>
              <a:miter lim="800000"/>
              <a:headEnd/>
              <a:tailEnd/>
            </a:ln>
          </p:spPr>
          <p:txBody>
            <a:bodyPr lIns="50800" tIns="50800" bIns="5080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Helvetica" charset="0"/>
                  <a:ea typeface="Helvetica" charset="0"/>
                  <a:cs typeface="Helvetica" charset="0"/>
                  <a:sym typeface="Helvetica" charset="0"/>
                </a:rPr>
                <a:t>Addr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Helvetica" charset="0"/>
                  <a:ea typeface="Helvetica" charset="0"/>
                  <a:cs typeface="Helvetica" charset="0"/>
                  <a:sym typeface="Helvetica" charset="0"/>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ourier New" charset="0"/>
                  <a:ea typeface="Courier New" charset="0"/>
                  <a:cs typeface="Courier New" charset="0"/>
                  <a:sym typeface="Courier New" charset="0"/>
                </a:rPr>
                <a:t>??</a:t>
              </a:r>
            </a:p>
          </p:txBody>
        </p:sp>
        <p:sp>
          <p:nvSpPr>
            <p:cNvPr id="102" name="Rectangle 55"/>
            <p:cNvSpPr>
              <a:spLocks/>
            </p:cNvSpPr>
            <p:nvPr/>
          </p:nvSpPr>
          <p:spPr bwMode="auto">
            <a:xfrm>
              <a:off x="5952643" y="5703938"/>
              <a:ext cx="622300" cy="730250"/>
            </a:xfrm>
            <a:prstGeom prst="rect">
              <a:avLst/>
            </a:prstGeom>
            <a:noFill/>
            <a:ln w="25400">
              <a:noFill/>
              <a:miter lim="800000"/>
              <a:headEnd/>
              <a:tailEnd/>
            </a:ln>
          </p:spPr>
          <p:txBody>
            <a:bodyPr lIns="50800" tIns="50800" bIns="50800">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Helvetica" charset="0"/>
                  <a:ea typeface="Helvetica" charset="0"/>
                  <a:cs typeface="Helvetica" charset="0"/>
                  <a:sym typeface="Helvetica" charset="0"/>
                </a:rPr>
                <a:t>Addr </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a:ln>
                    <a:noFill/>
                  </a:ln>
                  <a:solidFill>
                    <a:prstClr val="black"/>
                  </a:solidFill>
                  <a:effectLst/>
                  <a:uLnTx/>
                  <a:uFillTx/>
                  <a:latin typeface="Helvetica" charset="0"/>
                  <a:ea typeface="Helvetica" charset="0"/>
                  <a:cs typeface="Helvetica" charset="0"/>
                  <a:sym typeface="Helvetica" charset="0"/>
                </a:rPr>
                <a: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ourier New" charset="0"/>
                  <a:ea typeface="Courier New" charset="0"/>
                  <a:cs typeface="Courier New" charset="0"/>
                  <a:sym typeface="Courier New" charset="0"/>
                </a:rPr>
                <a:t>??</a:t>
              </a:r>
            </a:p>
          </p:txBody>
        </p:sp>
        <p:grpSp>
          <p:nvGrpSpPr>
            <p:cNvPr id="103" name="Group 56"/>
            <p:cNvGrpSpPr>
              <a:grpSpLocks/>
            </p:cNvGrpSpPr>
            <p:nvPr/>
          </p:nvGrpSpPr>
          <p:grpSpPr bwMode="auto">
            <a:xfrm>
              <a:off x="6208232" y="2470201"/>
              <a:ext cx="96838" cy="3954463"/>
              <a:chOff x="139" y="3"/>
              <a:chExt cx="61" cy="2491"/>
            </a:xfrm>
          </p:grpSpPr>
          <p:sp>
            <p:nvSpPr>
              <p:cNvPr id="104" name="Rectangle 59"/>
              <p:cNvSpPr>
                <a:spLocks/>
              </p:cNvSpPr>
              <p:nvPr/>
            </p:nvSpPr>
            <p:spPr bwMode="auto">
              <a:xfrm>
                <a:off x="139" y="3"/>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endParaRPr>
              </a:p>
            </p:txBody>
          </p:sp>
          <p:sp>
            <p:nvSpPr>
              <p:cNvPr id="105" name="Rectangle 62"/>
              <p:cNvSpPr>
                <a:spLocks/>
              </p:cNvSpPr>
              <p:nvPr/>
            </p:nvSpPr>
            <p:spPr bwMode="auto">
              <a:xfrm>
                <a:off x="139" y="771"/>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endParaRPr>
              </a:p>
            </p:txBody>
          </p:sp>
          <p:sp>
            <p:nvSpPr>
              <p:cNvPr id="106" name="Rectangle 65"/>
              <p:cNvSpPr>
                <a:spLocks/>
              </p:cNvSpPr>
              <p:nvPr/>
            </p:nvSpPr>
            <p:spPr bwMode="auto">
              <a:xfrm>
                <a:off x="139" y="1539"/>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endParaRPr>
              </a:p>
            </p:txBody>
          </p:sp>
          <p:sp>
            <p:nvSpPr>
              <p:cNvPr id="107" name="Rectangle 68"/>
              <p:cNvSpPr>
                <a:spLocks/>
              </p:cNvSpPr>
              <p:nvPr/>
            </p:nvSpPr>
            <p:spPr bwMode="auto">
              <a:xfrm>
                <a:off x="139" y="2307"/>
                <a:ext cx="61" cy="187"/>
              </a:xfrm>
              <a:prstGeom prst="rect">
                <a:avLst/>
              </a:prstGeom>
              <a:noFill/>
              <a:ln>
                <a:noFill/>
                <a:headEnd/>
                <a:tailEnd/>
              </a:ln>
            </p:spPr>
            <p:style>
              <a:lnRef idx="2">
                <a:schemeClr val="accent1"/>
              </a:lnRef>
              <a:fillRef idx="1">
                <a:schemeClr val="lt1"/>
              </a:fillRef>
              <a:effectRef idx="0">
                <a:schemeClr val="accent1"/>
              </a:effectRef>
              <a:fontRef idx="minor">
                <a:schemeClr val="dk1"/>
              </a:fontRef>
            </p:style>
            <p:txBody>
              <a:bodyPr wrap="none" lIns="50800" tIns="50800" rIns="45720" bIns="50800" anchor="ctr">
                <a:prstTxWarp prst="textNoShape">
                  <a:avLst/>
                </a:prstTxWarp>
                <a:spAutoFit/>
              </a:bodyPr>
              <a:lstStyle/>
              <a:p>
                <a:pPr marL="0" marR="0" lvl="0" indent="0" algn="ctr" defTabSz="914400" rtl="0" eaLnBrk="1" fontAlgn="base" latinLnBrk="0" hangingPunct="1">
                  <a:lnSpc>
                    <a:spcPct val="90000"/>
                  </a:lnSpc>
                  <a:spcBef>
                    <a:spcPct val="0"/>
                  </a:spcBef>
                  <a:spcAft>
                    <a:spcPct val="0"/>
                  </a:spcAft>
                  <a:buClrTx/>
                  <a:buSzTx/>
                  <a:buFontTx/>
                  <a:buNone/>
                  <a:tabLst/>
                  <a:defRPr/>
                </a:pPr>
                <a:endParaRPr kumimoji="0" lang="en-US" sz="1400" b="1" i="0" u="none" strike="noStrike" kern="1200" cap="none" spc="0" normalizeH="0" baseline="0" noProof="0" dirty="0">
                  <a:ln>
                    <a:noFill/>
                  </a:ln>
                  <a:solidFill>
                    <a:prstClr val="black"/>
                  </a:solidFill>
                  <a:effectLst/>
                  <a:uLnTx/>
                  <a:uFillTx/>
                  <a:latin typeface="Consolas" panose="020B0609020204030204" pitchFamily="49" charset="0"/>
                  <a:ea typeface="Courier New" charset="0"/>
                  <a:cs typeface="Consolas" panose="020B0609020204030204" pitchFamily="49" charset="0"/>
                  <a:sym typeface="Courier New" charset="0"/>
                </a:endParaRPr>
              </a:p>
            </p:txBody>
          </p:sp>
        </p:grpSp>
      </p:grpSp>
      <p:sp>
        <p:nvSpPr>
          <p:cNvPr id="10" name="TextBox 9"/>
          <p:cNvSpPr txBox="1"/>
          <p:nvPr/>
        </p:nvSpPr>
        <p:spPr>
          <a:xfrm>
            <a:off x="244699" y="2826467"/>
            <a:ext cx="4151290"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Gill Sans MT"/>
                <a:ea typeface="+mn-ea"/>
                <a:cs typeface="+mn-cs"/>
              </a:rPr>
              <a:t>What are the memory address of these four words?</a:t>
            </a:r>
          </a:p>
        </p:txBody>
      </p:sp>
      <p:sp>
        <p:nvSpPr>
          <p:cNvPr id="11" name="TextBox 10"/>
          <p:cNvSpPr txBox="1"/>
          <p:nvPr/>
        </p:nvSpPr>
        <p:spPr>
          <a:xfrm>
            <a:off x="4748984" y="2178628"/>
            <a:ext cx="829073"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urier New" pitchFamily="49" charset="0"/>
                <a:ea typeface="+mn-ea"/>
                <a:cs typeface="+mn-cs"/>
              </a:rPr>
              <a:t>Word 3</a:t>
            </a:r>
          </a:p>
        </p:txBody>
      </p:sp>
      <p:sp>
        <p:nvSpPr>
          <p:cNvPr id="115" name="TextBox 114"/>
          <p:cNvSpPr txBox="1"/>
          <p:nvPr/>
        </p:nvSpPr>
        <p:spPr>
          <a:xfrm>
            <a:off x="4765930" y="3407253"/>
            <a:ext cx="829073"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urier New" pitchFamily="49" charset="0"/>
                <a:ea typeface="+mn-ea"/>
                <a:cs typeface="+mn-cs"/>
              </a:rPr>
              <a:t>Word 2</a:t>
            </a:r>
          </a:p>
        </p:txBody>
      </p:sp>
      <p:sp>
        <p:nvSpPr>
          <p:cNvPr id="116" name="TextBox 115"/>
          <p:cNvSpPr txBox="1"/>
          <p:nvPr/>
        </p:nvSpPr>
        <p:spPr>
          <a:xfrm>
            <a:off x="4798129" y="4561842"/>
            <a:ext cx="829073"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urier New" pitchFamily="49" charset="0"/>
                <a:ea typeface="+mn-ea"/>
                <a:cs typeface="+mn-cs"/>
              </a:rPr>
              <a:t>Word 1</a:t>
            </a:r>
          </a:p>
        </p:txBody>
      </p:sp>
      <p:sp>
        <p:nvSpPr>
          <p:cNvPr id="117" name="TextBox 116"/>
          <p:cNvSpPr txBox="1"/>
          <p:nvPr/>
        </p:nvSpPr>
        <p:spPr>
          <a:xfrm>
            <a:off x="4815075" y="5790467"/>
            <a:ext cx="829073" cy="307777"/>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Courier New" pitchFamily="49" charset="0"/>
                <a:ea typeface="+mn-ea"/>
                <a:cs typeface="+mn-cs"/>
              </a:rPr>
              <a:t>Word 0</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EE14D4A-FE32-40AF-B06D-E9622816B101}" type="slidenum">
              <a:rPr kumimoji="0" lang="en-US" sz="1400" b="1" i="0" u="none" strike="noStrike" kern="1200" cap="none" spc="0" normalizeH="0" baseline="0" noProof="0" smtClean="0">
                <a:ln>
                  <a:noFill/>
                </a:ln>
                <a:solidFill>
                  <a:prstClr val="black"/>
                </a:solidFill>
                <a:effectLst/>
                <a:uLnTx/>
                <a:uFillTx/>
                <a:latin typeface="Courier New" pitchFamily="49"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a:t>
            </a:fld>
            <a:endParaRPr kumimoji="0" lang="en-US" sz="1400" b="1" i="0" u="none" strike="noStrike" kern="1200" cap="none" spc="0" normalizeH="0" baseline="0" noProof="0">
              <a:ln>
                <a:noFill/>
              </a:ln>
              <a:solidFill>
                <a:prstClr val="black"/>
              </a:solidFill>
              <a:effectLst/>
              <a:uLnTx/>
              <a:uFillTx/>
              <a:latin typeface="Courier New" pitchFamily="49" charset="0"/>
              <a:ea typeface="+mn-ea"/>
              <a:cs typeface="+mn-cs"/>
            </a:endParaRPr>
          </a:p>
        </p:txBody>
      </p:sp>
    </p:spTree>
    <p:extLst>
      <p:ext uri="{BB962C8B-B14F-4D97-AF65-F5344CB8AC3E}">
        <p14:creationId xmlns:p14="http://schemas.microsoft.com/office/powerpoint/2010/main" val="966429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sp>
        <p:nvSpPr>
          <p:cNvPr id="4" name="Content Placeholder 3"/>
          <p:cNvSpPr>
            <a:spLocks noGrp="1"/>
          </p:cNvSpPr>
          <p:nvPr>
            <p:ph sz="quarter" idx="1"/>
          </p:nvPr>
        </p:nvSpPr>
        <p:spPr/>
        <p:txBody>
          <a:bodyPr>
            <a:normAutofit/>
          </a:bodyPr>
          <a:lstStyle/>
          <a:p>
            <a:r>
              <a:rPr lang="en-US" dirty="0"/>
              <a:t>1. </a:t>
            </a:r>
            <a:r>
              <a:rPr lang="en-US"/>
              <a:t>Borrow </a:t>
            </a:r>
            <a:r>
              <a:rPr lang="en-US" dirty="0"/>
              <a:t>is impossible when subtracting one unsigned number from another.</a:t>
            </a:r>
          </a:p>
          <a:p>
            <a:r>
              <a:rPr lang="en-US" dirty="0"/>
              <a:t>2. Overflow is impossible when subtracting two signed operands of the same sign.</a:t>
            </a:r>
          </a:p>
          <a:p>
            <a:r>
              <a:rPr lang="en-US" dirty="0"/>
              <a:t>3. There are two representations of zero in 2’s complement representation.</a:t>
            </a:r>
          </a:p>
          <a:p>
            <a:r>
              <a:rPr lang="en-US" dirty="0"/>
              <a:t>4. In 2’s complement, the absolute values of full-scale negative and full-scale positive are identical</a:t>
            </a:r>
          </a:p>
        </p:txBody>
      </p:sp>
    </p:spTree>
    <p:extLst>
      <p:ext uri="{BB962C8B-B14F-4D97-AF65-F5344CB8AC3E}">
        <p14:creationId xmlns:p14="http://schemas.microsoft.com/office/powerpoint/2010/main" val="3707209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Courier New" pitchFamily="49" charset="0"/>
              <a:ea typeface="+mn-ea"/>
              <a:cs typeface="+mn-cs"/>
            </a:endParaRPr>
          </a:p>
        </p:txBody>
      </p:sp>
      <p:sp>
        <p:nvSpPr>
          <p:cNvPr id="25603" name="Rectangle 1027"/>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Courier New" pitchFamily="49" charset="0"/>
              <a:ea typeface="+mn-ea"/>
              <a:cs typeface="+mn-cs"/>
            </a:endParaRPr>
          </a:p>
        </p:txBody>
      </p:sp>
      <p:sp>
        <p:nvSpPr>
          <p:cNvPr id="25604" name="Rectangle 1028"/>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Courier New" pitchFamily="49" charset="0"/>
              <a:ea typeface="+mn-ea"/>
              <a:cs typeface="+mn-cs"/>
            </a:endParaRPr>
          </a:p>
        </p:txBody>
      </p:sp>
      <p:sp>
        <p:nvSpPr>
          <p:cNvPr id="25605" name="Rectangle 1029"/>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400" b="1" i="0" u="none" strike="noStrike" kern="1200" cap="none" spc="0" normalizeH="0" baseline="0" noProof="0">
              <a:ln>
                <a:noFill/>
              </a:ln>
              <a:solidFill>
                <a:prstClr val="black"/>
              </a:solidFill>
              <a:effectLst/>
              <a:uLnTx/>
              <a:uFillTx/>
              <a:latin typeface="Courier New" pitchFamily="49" charset="0"/>
              <a:ea typeface="+mn-ea"/>
              <a:cs typeface="+mn-cs"/>
            </a:endParaRPr>
          </a:p>
        </p:txBody>
      </p:sp>
      <p:sp>
        <p:nvSpPr>
          <p:cNvPr id="25606" name="Rectangle 1030"/>
          <p:cNvSpPr>
            <a:spLocks noGrp="1" noChangeArrowheads="1"/>
          </p:cNvSpPr>
          <p:nvPr>
            <p:ph type="title"/>
          </p:nvPr>
        </p:nvSpPr>
        <p:spPr>
          <a:noFill/>
        </p:spPr>
        <p:txBody>
          <a:bodyPr lIns="92075" tIns="46038" rIns="92075" bIns="46038"/>
          <a:lstStyle/>
          <a:p>
            <a:pPr defTabSz="938213"/>
            <a:r>
              <a:rPr lang="en-US" altLang="zh-CN" dirty="0"/>
              <a:t>Question: Endianness</a:t>
            </a:r>
            <a:endParaRPr lang="en-US" dirty="0"/>
          </a:p>
        </p:txBody>
      </p:sp>
      <p:sp>
        <p:nvSpPr>
          <p:cNvPr id="8" name="Slide Number Placeholder 7"/>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EE14D4A-FE32-40AF-B06D-E9622816B101}" type="slidenum">
              <a:rPr kumimoji="0" lang="en-US" sz="1400" b="1" i="0" u="none" strike="noStrike" kern="1200" cap="none" spc="0" normalizeH="0" baseline="0" noProof="0" smtClean="0">
                <a:ln>
                  <a:noFill/>
                </a:ln>
                <a:solidFill>
                  <a:prstClr val="black"/>
                </a:solidFill>
                <a:effectLst/>
                <a:uLnTx/>
                <a:uFillTx/>
                <a:latin typeface="Courier New" pitchFamily="49"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4</a:t>
            </a:fld>
            <a:endParaRPr kumimoji="0" lang="en-US" sz="1400" b="1" i="0" u="none" strike="noStrike" kern="1200" cap="none" spc="0" normalizeH="0" baseline="0" noProof="0">
              <a:ln>
                <a:noFill/>
              </a:ln>
              <a:solidFill>
                <a:prstClr val="black"/>
              </a:solidFill>
              <a:effectLst/>
              <a:uLnTx/>
              <a:uFillTx/>
              <a:latin typeface="Courier New" pitchFamily="49" charset="0"/>
              <a:ea typeface="+mn-ea"/>
              <a:cs typeface="+mn-cs"/>
            </a:endParaRPr>
          </a:p>
        </p:txBody>
      </p:sp>
      <p:graphicFrame>
        <p:nvGraphicFramePr>
          <p:cNvPr id="9" name="Table 8"/>
          <p:cNvGraphicFramePr>
            <a:graphicFrameLocks noGrp="1"/>
          </p:cNvGraphicFramePr>
          <p:nvPr/>
        </p:nvGraphicFramePr>
        <p:xfrm>
          <a:off x="4167266" y="2722693"/>
          <a:ext cx="4773635" cy="3017520"/>
        </p:xfrm>
        <a:graphic>
          <a:graphicData uri="http://schemas.openxmlformats.org/drawingml/2006/table">
            <a:tbl>
              <a:tblPr firstRow="1" bandRow="1">
                <a:tableStyleId>{5C22544A-7EE6-4342-B048-85BDC9FD1C3A}</a:tableStyleId>
              </a:tblPr>
              <a:tblGrid>
                <a:gridCol w="2261195">
                  <a:extLst>
                    <a:ext uri="{9D8B030D-6E8A-4147-A177-3AD203B41FA5}">
                      <a16:colId xmlns:a16="http://schemas.microsoft.com/office/drawing/2014/main" val="20000"/>
                    </a:ext>
                  </a:extLst>
                </a:gridCol>
                <a:gridCol w="2512440">
                  <a:extLst>
                    <a:ext uri="{9D8B030D-6E8A-4147-A177-3AD203B41FA5}">
                      <a16:colId xmlns:a16="http://schemas.microsoft.com/office/drawing/2014/main" val="20001"/>
                    </a:ext>
                  </a:extLst>
                </a:gridCol>
              </a:tblGrid>
              <a:tr h="370840">
                <a:tc>
                  <a:txBody>
                    <a:bodyPr/>
                    <a:lstStyle/>
                    <a:p>
                      <a:pPr algn="ctr"/>
                      <a:r>
                        <a:rPr lang="en-US" sz="2800" dirty="0">
                          <a:latin typeface="Consolas" panose="020B0609020204030204" pitchFamily="49" charset="0"/>
                          <a:cs typeface="Consolas" panose="020B0609020204030204" pitchFamily="49" charset="0"/>
                        </a:rPr>
                        <a:t>Memory Address</a:t>
                      </a:r>
                    </a:p>
                  </a:txBody>
                  <a:tcPr/>
                </a:tc>
                <a:tc>
                  <a:txBody>
                    <a:bodyPr/>
                    <a:lstStyle/>
                    <a:p>
                      <a:pPr algn="ctr"/>
                      <a:r>
                        <a:rPr lang="en-US" sz="2800" dirty="0">
                          <a:latin typeface="Consolas" panose="020B0609020204030204" pitchFamily="49" charset="0"/>
                          <a:cs typeface="Consolas" panose="020B0609020204030204" pitchFamily="49" charset="0"/>
                        </a:rPr>
                        <a:t>Memory</a:t>
                      </a:r>
                      <a:r>
                        <a:rPr lang="en-US" sz="2800" baseline="0" dirty="0">
                          <a:latin typeface="Consolas" panose="020B0609020204030204" pitchFamily="49" charset="0"/>
                          <a:cs typeface="Consolas" panose="020B0609020204030204" pitchFamily="49" charset="0"/>
                        </a:rPr>
                        <a:t> Data</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0"/>
                  </a:ext>
                </a:extLst>
              </a:tr>
              <a:tr h="370840">
                <a:tc>
                  <a:txBody>
                    <a:bodyPr/>
                    <a:lstStyle/>
                    <a:p>
                      <a:pPr algn="ctr"/>
                      <a:r>
                        <a:rPr lang="en-US" sz="2800" dirty="0" err="1">
                          <a:latin typeface="Consolas" panose="020B0609020204030204" pitchFamily="49" charset="0"/>
                          <a:cs typeface="Consolas" panose="020B0609020204030204" pitchFamily="49" charset="0"/>
                        </a:rPr>
                        <a:t>0x20008003</a:t>
                      </a:r>
                      <a:endParaRPr lang="en-US" sz="2800" dirty="0">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0xA7</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r h="370840">
                <a:tc>
                  <a:txBody>
                    <a:bodyPr/>
                    <a:lstStyle/>
                    <a:p>
                      <a:pPr algn="ctr"/>
                      <a:r>
                        <a:rPr lang="en-US" sz="2800" dirty="0" err="1">
                          <a:latin typeface="Consolas" panose="020B0609020204030204" pitchFamily="49" charset="0"/>
                          <a:cs typeface="Consolas" panose="020B0609020204030204" pitchFamily="49" charset="0"/>
                        </a:rPr>
                        <a:t>0x20008002</a:t>
                      </a:r>
                      <a:endParaRPr lang="en-US" sz="2800" dirty="0">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0x90</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370840">
                <a:tc>
                  <a:txBody>
                    <a:bodyPr/>
                    <a:lstStyle/>
                    <a:p>
                      <a:pPr algn="ctr"/>
                      <a:r>
                        <a:rPr lang="en-US" sz="2800" dirty="0" err="1">
                          <a:latin typeface="Consolas" panose="020B0609020204030204" pitchFamily="49" charset="0"/>
                          <a:cs typeface="Consolas" panose="020B0609020204030204" pitchFamily="49" charset="0"/>
                        </a:rPr>
                        <a:t>0x20008001</a:t>
                      </a:r>
                      <a:endParaRPr lang="en-US" sz="2800" dirty="0">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0x8C</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r h="370840">
                <a:tc>
                  <a:txBody>
                    <a:bodyPr/>
                    <a:lstStyle/>
                    <a:p>
                      <a:pPr algn="ctr"/>
                      <a:r>
                        <a:rPr lang="en-US" sz="2800" dirty="0" err="1">
                          <a:latin typeface="Consolas" panose="020B0609020204030204" pitchFamily="49" charset="0"/>
                          <a:cs typeface="Consolas" panose="020B0609020204030204" pitchFamily="49" charset="0"/>
                        </a:rPr>
                        <a:t>0x20008000</a:t>
                      </a:r>
                      <a:endParaRPr lang="en-US" sz="2800" dirty="0">
                        <a:latin typeface="Consolas" panose="020B0609020204030204" pitchFamily="49" charset="0"/>
                        <a:cs typeface="Consolas" panose="020B0609020204030204" pitchFamily="49"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dirty="0" err="1">
                          <a:latin typeface="Consolas" panose="020B0609020204030204" pitchFamily="49" charset="0"/>
                          <a:cs typeface="Consolas" panose="020B0609020204030204" pitchFamily="49" charset="0"/>
                        </a:rPr>
                        <a:t>0xEE</a:t>
                      </a:r>
                      <a:endParaRPr lang="en-US" sz="2800"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4"/>
                  </a:ext>
                </a:extLst>
              </a:tr>
            </a:tbl>
          </a:graphicData>
        </a:graphic>
      </p:graphicFrame>
      <p:sp>
        <p:nvSpPr>
          <p:cNvPr id="14" name="Rectangle 13"/>
          <p:cNvSpPr/>
          <p:nvPr/>
        </p:nvSpPr>
        <p:spPr>
          <a:xfrm>
            <a:off x="963700" y="3058477"/>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15" name="Rectangle 14"/>
          <p:cNvSpPr/>
          <p:nvPr/>
        </p:nvSpPr>
        <p:spPr>
          <a:xfrm>
            <a:off x="976439" y="3018265"/>
            <a:ext cx="354584"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onsolas" panose="020B0609020204030204" pitchFamily="49" charset="0"/>
                <a:ea typeface="+mn-ea"/>
                <a:cs typeface="Consolas" panose="020B0609020204030204" pitchFamily="49" charset="0"/>
              </a:rPr>
              <a:t>?</a:t>
            </a:r>
          </a:p>
        </p:txBody>
      </p:sp>
      <p:sp>
        <p:nvSpPr>
          <p:cNvPr id="18" name="TextBox 17"/>
          <p:cNvSpPr txBox="1"/>
          <p:nvPr/>
        </p:nvSpPr>
        <p:spPr>
          <a:xfrm>
            <a:off x="329784" y="1471977"/>
            <a:ext cx="3810000" cy="15696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itchFamily="49" charset="0"/>
                <a:ea typeface="+mn-ea"/>
                <a:cs typeface="+mn-cs"/>
              </a:rPr>
              <a:t>The word stored at address </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0x20008000</a:t>
            </a:r>
            <a:r>
              <a:rPr kumimoji="0" lang="en-US" sz="2400" b="1" i="0" u="none" strike="noStrike" kern="1200" cap="none" spc="0" normalizeH="0" baseline="0" noProof="0" dirty="0">
                <a:ln>
                  <a:noFill/>
                </a:ln>
                <a:solidFill>
                  <a:prstClr val="black"/>
                </a:solidFill>
                <a:effectLst/>
                <a:uLnTx/>
                <a:uFillTx/>
                <a:latin typeface="Courier New"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itchFamily="49" charset="0"/>
                <a:ea typeface="+mn-ea"/>
                <a:cs typeface="+mn-cs"/>
              </a:rPr>
              <a:t>with Big-Endian ordering is</a:t>
            </a:r>
          </a:p>
        </p:txBody>
      </p:sp>
      <p:sp>
        <p:nvSpPr>
          <p:cNvPr id="13" name="Rectangle 12"/>
          <p:cNvSpPr/>
          <p:nvPr/>
        </p:nvSpPr>
        <p:spPr>
          <a:xfrm>
            <a:off x="963700" y="5482647"/>
            <a:ext cx="2083633" cy="3447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17" name="Rectangle 16"/>
          <p:cNvSpPr/>
          <p:nvPr/>
        </p:nvSpPr>
        <p:spPr>
          <a:xfrm>
            <a:off x="976439" y="5442435"/>
            <a:ext cx="354584" cy="46166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Consolas" panose="020B0609020204030204" pitchFamily="49" charset="0"/>
                <a:ea typeface="+mn-ea"/>
                <a:cs typeface="Consolas" panose="020B0609020204030204" pitchFamily="49" charset="0"/>
              </a:rPr>
              <a:t>?</a:t>
            </a:r>
          </a:p>
        </p:txBody>
      </p:sp>
      <p:sp>
        <p:nvSpPr>
          <p:cNvPr id="19" name="TextBox 18"/>
          <p:cNvSpPr txBox="1"/>
          <p:nvPr/>
        </p:nvSpPr>
        <p:spPr>
          <a:xfrm>
            <a:off x="329784" y="3896147"/>
            <a:ext cx="3810000" cy="156966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itchFamily="49" charset="0"/>
                <a:ea typeface="+mn-ea"/>
                <a:cs typeface="+mn-cs"/>
              </a:rPr>
              <a:t>The word stored at address </a:t>
            </a:r>
            <a:r>
              <a:rPr kumimoji="0" lang="en-US" sz="24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0x20008000</a:t>
            </a:r>
            <a:r>
              <a:rPr kumimoji="0" lang="en-US" sz="2400" b="1" i="0" u="none" strike="noStrike" kern="1200" cap="none" spc="0" normalizeH="0" baseline="0" noProof="0" dirty="0">
                <a:ln>
                  <a:noFill/>
                </a:ln>
                <a:solidFill>
                  <a:prstClr val="black"/>
                </a:solidFill>
                <a:effectLst/>
                <a:uLnTx/>
                <a:uFillTx/>
                <a:latin typeface="Courier New" pitchFamily="49" charset="0"/>
                <a:ea typeface="+mn-ea"/>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New" pitchFamily="49" charset="0"/>
                <a:ea typeface="+mn-ea"/>
                <a:cs typeface="+mn-cs"/>
              </a:rPr>
              <a:t>with Little-Endian ordering is</a:t>
            </a:r>
          </a:p>
        </p:txBody>
      </p:sp>
    </p:spTree>
    <p:extLst>
      <p:ext uri="{BB962C8B-B14F-4D97-AF65-F5344CB8AC3E}">
        <p14:creationId xmlns:p14="http://schemas.microsoft.com/office/powerpoint/2010/main" val="1502810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Alignment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Rectangle 3"/>
          <p:cNvSpPr txBox="1">
            <a:spLocks noChangeArrowheads="1"/>
          </p:cNvSpPr>
          <p:nvPr/>
        </p:nvSpPr>
        <p:spPr>
          <a:xfrm>
            <a:off x="612648" y="1673752"/>
            <a:ext cx="8182841" cy="175524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500" b="0" i="0" u="none" strike="noStrike" kern="1200" cap="none" spc="0" normalizeH="0" baseline="0" noProof="0" dirty="0">
                <a:ln>
                  <a:noFill/>
                </a:ln>
                <a:solidFill>
                  <a:prstClr val="black"/>
                </a:solidFill>
                <a:effectLst/>
                <a:uLnTx/>
                <a:uFillTx/>
                <a:latin typeface="Calibri"/>
                <a:ea typeface="+mn-ea"/>
                <a:cs typeface="+mn-cs"/>
              </a:rPr>
              <a:t>Assume a byte-addressable memory with a data bus that is 32 bits (4 bytes) wide</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1500" b="0" i="0" u="none" strike="noStrike" kern="1200" cap="none" spc="0" normalizeH="0" baseline="0" noProof="0" dirty="0">
                <a:ln>
                  <a:noFill/>
                </a:ln>
                <a:solidFill>
                  <a:prstClr val="black"/>
                </a:solidFill>
                <a:effectLst/>
                <a:uLnTx/>
                <a:uFillTx/>
                <a:latin typeface="Calibri"/>
                <a:ea typeface="+mn-ea"/>
                <a:cs typeface="+mn-cs"/>
              </a:rPr>
              <a:t>Consider 16 bytes of memory (addresses 0 to 15) arranged as four 32-bit words (4 bytes each)</a:t>
            </a:r>
          </a:p>
        </p:txBody>
      </p:sp>
      <p:sp>
        <p:nvSpPr>
          <p:cNvPr id="7" name="TextBox 6"/>
          <p:cNvSpPr txBox="1"/>
          <p:nvPr/>
        </p:nvSpPr>
        <p:spPr>
          <a:xfrm>
            <a:off x="542078" y="3412912"/>
            <a:ext cx="3581400" cy="7155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FF0000"/>
                </a:solidFill>
                <a:effectLst/>
                <a:uLnTx/>
                <a:uFillTx/>
                <a:latin typeface="Calibri"/>
                <a:ea typeface="+mn-ea"/>
                <a:cs typeface="+mn-cs"/>
              </a:rPr>
              <a:t>Well-aligned</a:t>
            </a:r>
            <a:r>
              <a:rPr kumimoji="0" lang="en-US" sz="1350" b="0" i="0" u="none" strike="noStrike" kern="1200" cap="none" spc="0" normalizeH="0" baseline="0" noProof="0" dirty="0">
                <a:ln>
                  <a:noFill/>
                </a:ln>
                <a:solidFill>
                  <a:prstClr val="black"/>
                </a:solidFill>
                <a:effectLst/>
                <a:uLnTx/>
                <a:uFillTx/>
                <a:latin typeface="Calibri"/>
                <a:ea typeface="+mn-ea"/>
                <a:cs typeface="+mn-cs"/>
              </a:rPr>
              <a:t>: each word begins on a mod-4 address, which can be read in a single memory cycle</a:t>
            </a:r>
          </a:p>
        </p:txBody>
      </p:sp>
      <p:pic>
        <p:nvPicPr>
          <p:cNvPr id="9" name="Picture 8"/>
          <p:cNvPicPr>
            <a:picLocks noChangeAspect="1"/>
          </p:cNvPicPr>
          <p:nvPr/>
        </p:nvPicPr>
        <p:blipFill>
          <a:blip r:embed="rId3"/>
          <a:stretch>
            <a:fillRect/>
          </a:stretch>
        </p:blipFill>
        <p:spPr>
          <a:xfrm>
            <a:off x="4543965" y="2307838"/>
            <a:ext cx="3785316" cy="1121162"/>
          </a:xfrm>
          <a:prstGeom prst="rect">
            <a:avLst/>
          </a:prstGeom>
        </p:spPr>
      </p:pic>
      <p:pic>
        <p:nvPicPr>
          <p:cNvPr id="10" name="Picture 9"/>
          <p:cNvPicPr>
            <a:picLocks noChangeAspect="1"/>
          </p:cNvPicPr>
          <p:nvPr/>
        </p:nvPicPr>
        <p:blipFill>
          <a:blip r:embed="rId4"/>
          <a:stretch>
            <a:fillRect/>
          </a:stretch>
        </p:blipFill>
        <p:spPr>
          <a:xfrm>
            <a:off x="542078" y="2283024"/>
            <a:ext cx="3802444" cy="1129888"/>
          </a:xfrm>
          <a:prstGeom prst="rect">
            <a:avLst/>
          </a:prstGeom>
        </p:spPr>
      </p:pic>
      <p:sp>
        <p:nvSpPr>
          <p:cNvPr id="11" name="TextBox 10"/>
          <p:cNvSpPr txBox="1"/>
          <p:nvPr/>
        </p:nvSpPr>
        <p:spPr>
          <a:xfrm>
            <a:off x="4543965" y="3412912"/>
            <a:ext cx="3581400" cy="7155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FF0000"/>
                </a:solidFill>
                <a:effectLst/>
                <a:uLnTx/>
                <a:uFillTx/>
                <a:latin typeface="Calibri"/>
                <a:ea typeface="+mn-ea"/>
                <a:cs typeface="+mn-cs"/>
              </a:rPr>
              <a:t>Ill-aligned</a:t>
            </a:r>
            <a:r>
              <a:rPr kumimoji="0" lang="en-US" sz="1350" b="0" i="0" u="none" strike="noStrike" kern="1200" cap="none" spc="0" normalizeH="0" baseline="0" noProof="0" dirty="0">
                <a:ln>
                  <a:noFill/>
                </a:ln>
                <a:solidFill>
                  <a:prstClr val="black"/>
                </a:solidFill>
                <a:effectLst/>
                <a:uLnTx/>
                <a:uFillTx/>
                <a:latin typeface="Calibri"/>
                <a:ea typeface="+mn-ea"/>
                <a:cs typeface="+mn-cs"/>
              </a:rPr>
              <a:t>: a word begins on address 6, not a mod-4 address, which can be read in 2 memory cycles</a:t>
            </a:r>
          </a:p>
        </p:txBody>
      </p:sp>
      <p:grpSp>
        <p:nvGrpSpPr>
          <p:cNvPr id="17" name="Group 16"/>
          <p:cNvGrpSpPr/>
          <p:nvPr/>
        </p:nvGrpSpPr>
        <p:grpSpPr>
          <a:xfrm>
            <a:off x="109436" y="4128493"/>
            <a:ext cx="8686053" cy="1754326"/>
            <a:chOff x="-314426" y="4497972"/>
            <a:chExt cx="11581404" cy="2339101"/>
          </a:xfrm>
        </p:grpSpPr>
        <p:pic>
          <p:nvPicPr>
            <p:cNvPr id="12" name="Picture 11"/>
            <p:cNvPicPr>
              <a:picLocks noChangeAspect="1"/>
            </p:cNvPicPr>
            <p:nvPr/>
          </p:nvPicPr>
          <p:blipFill>
            <a:blip r:embed="rId5"/>
            <a:stretch>
              <a:fillRect/>
            </a:stretch>
          </p:blipFill>
          <p:spPr>
            <a:xfrm>
              <a:off x="5808815" y="4625282"/>
              <a:ext cx="5412488" cy="407167"/>
            </a:xfrm>
            <a:prstGeom prst="rect">
              <a:avLst/>
            </a:prstGeom>
          </p:spPr>
        </p:pic>
        <p:pic>
          <p:nvPicPr>
            <p:cNvPr id="13" name="Picture 12"/>
            <p:cNvPicPr>
              <a:picLocks noChangeAspect="1"/>
            </p:cNvPicPr>
            <p:nvPr/>
          </p:nvPicPr>
          <p:blipFill>
            <a:blip r:embed="rId6"/>
            <a:stretch>
              <a:fillRect/>
            </a:stretch>
          </p:blipFill>
          <p:spPr>
            <a:xfrm>
              <a:off x="5763140" y="5363074"/>
              <a:ext cx="5503838" cy="436250"/>
            </a:xfrm>
            <a:prstGeom prst="rect">
              <a:avLst/>
            </a:prstGeom>
          </p:spPr>
        </p:pic>
        <p:pic>
          <p:nvPicPr>
            <p:cNvPr id="14" name="Picture 13"/>
            <p:cNvPicPr>
              <a:picLocks noChangeAspect="1"/>
            </p:cNvPicPr>
            <p:nvPr/>
          </p:nvPicPr>
          <p:blipFill>
            <a:blip r:embed="rId7"/>
            <a:stretch>
              <a:fillRect/>
            </a:stretch>
          </p:blipFill>
          <p:spPr>
            <a:xfrm>
              <a:off x="5808815" y="6083107"/>
              <a:ext cx="4887225" cy="447883"/>
            </a:xfrm>
            <a:prstGeom prst="rect">
              <a:avLst/>
            </a:prstGeom>
          </p:spPr>
        </p:pic>
        <p:sp>
          <p:nvSpPr>
            <p:cNvPr id="16" name="TextBox 15"/>
            <p:cNvSpPr txBox="1"/>
            <p:nvPr/>
          </p:nvSpPr>
          <p:spPr>
            <a:xfrm>
              <a:off x="-314426" y="4497972"/>
              <a:ext cx="5691975" cy="2339101"/>
            </a:xfrm>
            <a:prstGeom prst="rect">
              <a:avLst/>
            </a:prstGeom>
            <a:noFill/>
            <a:ln>
              <a:solidFill>
                <a:schemeClr val="tx1"/>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The first read cycle would retrieve 4 bytes from addresses 4 through 7; of these, the bytes from addresses 4 and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are discarded, and those from addresses 6 and 7 are moved to the far right;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The second read cycle retrieves 4 bytes from addresses 8 through 11; the bytes from addresses 10 and 11 are  discarded, and those from addresses 8 and 9 are moved to the far left;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Finally, the two halves are combined to form the desired 32-bit operand:</a:t>
              </a:r>
            </a:p>
          </p:txBody>
        </p:sp>
      </p:grpSp>
      <p:sp>
        <p:nvSpPr>
          <p:cNvPr id="5" name="Arrow: Right 4">
            <a:extLst>
              <a:ext uri="{FF2B5EF4-FFF2-40B4-BE49-F238E27FC236}">
                <a16:creationId xmlns:a16="http://schemas.microsoft.com/office/drawing/2014/main" id="{403B0BD2-2931-BDC5-E683-51FBAB7B8593}"/>
              </a:ext>
            </a:extLst>
          </p:cNvPr>
          <p:cNvSpPr/>
          <p:nvPr/>
        </p:nvSpPr>
        <p:spPr>
          <a:xfrm>
            <a:off x="4413347" y="4630642"/>
            <a:ext cx="285830" cy="363474"/>
          </a:xfrm>
          <a:prstGeom prst="rightArrow">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p:sp>
        <p:nvSpPr>
          <p:cNvPr id="6" name="Horizontal Scroll 14">
            <a:extLst>
              <a:ext uri="{FF2B5EF4-FFF2-40B4-BE49-F238E27FC236}">
                <a16:creationId xmlns:a16="http://schemas.microsoft.com/office/drawing/2014/main" id="{9847AA0A-7964-4433-C181-1EB7B5E48F3F}"/>
              </a:ext>
            </a:extLst>
          </p:cNvPr>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8646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143000"/>
          </a:xfrm>
        </p:spPr>
        <p:txBody>
          <a:bodyPr/>
          <a:lstStyle/>
          <a:p>
            <a:r>
              <a:rPr lang="en-US" dirty="0"/>
              <a:t>Question: Data Alignment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Rectangle 3"/>
          <p:cNvSpPr txBox="1">
            <a:spLocks noChangeArrowheads="1"/>
          </p:cNvSpPr>
          <p:nvPr/>
        </p:nvSpPr>
        <p:spPr>
          <a:xfrm>
            <a:off x="267393" y="1842310"/>
            <a:ext cx="8182841" cy="280589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Q: Assume a byte-addressable memory with a data bus that is 32 bits (4 bytes) wide. Consider 16 bytes of memory (addresses 0 to 15) arranged as four 32-bit words (4 bytes each). </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(a) What is the address of the most significant byte of the word at address 102, , assuming Little-Endian ordering?</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(b) What is the address of the most significant byte of the word at address 102, , </a:t>
            </a:r>
            <a:r>
              <a:rPr kumimoji="0" lang="en-US" sz="1400" b="0" i="0" u="none" strike="noStrike" kern="1200" cap="none" spc="0" normalizeH="0" baseline="0" noProof="0">
                <a:ln>
                  <a:noFill/>
                </a:ln>
                <a:solidFill>
                  <a:prstClr val="black"/>
                </a:solidFill>
                <a:effectLst/>
                <a:uLnTx/>
                <a:uFillTx/>
                <a:latin typeface="Calibri"/>
                <a:ea typeface="+mn-ea"/>
                <a:cs typeface="+mn-cs"/>
              </a:rPr>
              <a:t>assuming Little-Endian </a:t>
            </a:r>
            <a:r>
              <a:rPr kumimoji="0" lang="en-US" sz="1400" b="0" i="0" u="none" strike="noStrike" kern="1200" cap="none" spc="0" normalizeH="0" baseline="0" noProof="0" dirty="0">
                <a:ln>
                  <a:noFill/>
                </a:ln>
                <a:solidFill>
                  <a:prstClr val="black"/>
                </a:solidFill>
                <a:effectLst/>
                <a:uLnTx/>
                <a:uFillTx/>
                <a:latin typeface="Calibri"/>
                <a:ea typeface="+mn-ea"/>
                <a:cs typeface="+mn-cs"/>
              </a:rPr>
              <a:t>ordering?</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(b) How many memory cycles are required to read the word at address 102?</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400" b="0" i="0" u="none" strike="noStrike" kern="1200" cap="none" spc="0" normalizeH="0" baseline="0" noProof="0" dirty="0">
                <a:ln>
                  <a:noFill/>
                </a:ln>
                <a:solidFill>
                  <a:prstClr val="black"/>
                </a:solidFill>
                <a:effectLst/>
                <a:uLnTx/>
                <a:uFillTx/>
                <a:latin typeface="Calibri"/>
                <a:ea typeface="+mn-ea"/>
                <a:cs typeface="+mn-cs"/>
              </a:rPr>
              <a:t>(c) How many memory cycles are required to read the half word at address 102?</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9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4"/>
          <p:cNvPicPr>
            <a:picLocks noChangeAspect="1"/>
          </p:cNvPicPr>
          <p:nvPr/>
        </p:nvPicPr>
        <p:blipFill>
          <a:blip r:embed="rId2"/>
          <a:stretch>
            <a:fillRect/>
          </a:stretch>
        </p:blipFill>
        <p:spPr>
          <a:xfrm>
            <a:off x="4345363" y="76200"/>
            <a:ext cx="4779587" cy="1729193"/>
          </a:xfrm>
          <a:prstGeom prst="rect">
            <a:avLst/>
          </a:prstGeom>
        </p:spPr>
      </p:pic>
    </p:spTree>
    <p:extLst>
      <p:ext uri="{BB962C8B-B14F-4D97-AF65-F5344CB8AC3E}">
        <p14:creationId xmlns:p14="http://schemas.microsoft.com/office/powerpoint/2010/main" val="587842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Data Alignment</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Rectangle 3"/>
          <p:cNvSpPr txBox="1">
            <a:spLocks noChangeArrowheads="1"/>
          </p:cNvSpPr>
          <p:nvPr/>
        </p:nvSpPr>
        <p:spPr>
          <a:xfrm>
            <a:off x="267393" y="1842310"/>
            <a:ext cx="8182841" cy="175524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Q: Assume a byte-addressable memory with a data bus that is 32 bits (4 bytes) wide. Consider 16 bytes of memory (addresses 0 to 15) arranged as four 32-bit words (4 bytes each). </a:t>
            </a:r>
            <a:r>
              <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H</a:t>
            </a:r>
            <a:r>
              <a:rPr kumimoji="0" lang="en-US" sz="1600" b="0" i="0" u="none" strike="noStrike" kern="1200" cap="none" spc="0" normalizeH="0" baseline="0" noProof="0" dirty="0">
                <a:ln>
                  <a:noFill/>
                </a:ln>
                <a:solidFill>
                  <a:prstClr val="black"/>
                </a:solidFill>
                <a:effectLst/>
                <a:uLnTx/>
                <a:uFillTx/>
                <a:latin typeface="Calibri"/>
                <a:ea typeface="+mn-ea"/>
                <a:cs typeface="+mn-cs"/>
              </a:rPr>
              <a:t>ow many memory cycles are required to read each of the following from memory?</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 A 2-Byte operand read from decimal address 5</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(b) A 2-Byte operand read from decimal address 15</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(c) A 4-Byte operand read from decimal address 10</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(d) A 4-Byte operand read from decimal address 20</a:t>
            </a:r>
          </a:p>
        </p:txBody>
      </p:sp>
    </p:spTree>
    <p:extLst>
      <p:ext uri="{BB962C8B-B14F-4D97-AF65-F5344CB8AC3E}">
        <p14:creationId xmlns:p14="http://schemas.microsoft.com/office/powerpoint/2010/main" val="936686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793" y="297996"/>
            <a:ext cx="8229600" cy="1143000"/>
          </a:xfrm>
        </p:spPr>
        <p:txBody>
          <a:bodyPr/>
          <a:lstStyle/>
          <a:p>
            <a:r>
              <a:rPr lang="en-US" dirty="0"/>
              <a:t>Question: Memory Cycles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Rectangle 3"/>
          <p:cNvSpPr txBox="1">
            <a:spLocks noChangeArrowheads="1"/>
          </p:cNvSpPr>
          <p:nvPr/>
        </p:nvSpPr>
        <p:spPr>
          <a:xfrm>
            <a:off x="267393" y="1447800"/>
            <a:ext cx="8182841" cy="3581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Q: Assume a byte-addressable memory with a data bus that is 32 bits (4 bytes) wide. </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It takes ____ memory cycle(s) to read a Byte from memory</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It takes ____ memory cycle(s) to read a half-word from memory</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It takes ____ memory cycle(s) to read a word from memory</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It takes ____ memory cycle(s) to read a double word from memory</a:t>
            </a: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altLang="zh-CN"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342900"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pic>
        <p:nvPicPr>
          <p:cNvPr id="5" name="Picture 4"/>
          <p:cNvPicPr>
            <a:picLocks noChangeAspect="1"/>
          </p:cNvPicPr>
          <p:nvPr/>
        </p:nvPicPr>
        <p:blipFill>
          <a:blip r:embed="rId2"/>
          <a:stretch>
            <a:fillRect/>
          </a:stretch>
        </p:blipFill>
        <p:spPr>
          <a:xfrm>
            <a:off x="5029200" y="-6804"/>
            <a:ext cx="4067187" cy="1560642"/>
          </a:xfrm>
          <a:prstGeom prst="rect">
            <a:avLst/>
          </a:prstGeom>
        </p:spPr>
      </p:pic>
    </p:spTree>
    <p:extLst>
      <p:ext uri="{BB962C8B-B14F-4D97-AF65-F5344CB8AC3E}">
        <p14:creationId xmlns:p14="http://schemas.microsoft.com/office/powerpoint/2010/main" val="1910717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Arrays</a:t>
            </a:r>
          </a:p>
        </p:txBody>
      </p:sp>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Rectangle 3"/>
          <p:cNvSpPr txBox="1">
            <a:spLocks noChangeArrowheads="1"/>
          </p:cNvSpPr>
          <p:nvPr/>
        </p:nvSpPr>
        <p:spPr>
          <a:xfrm>
            <a:off x="304800" y="1600200"/>
            <a:ext cx="8182841" cy="333929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57175" marR="0" lvl="0"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Q: If the first element of a one-dimensional array x[] is located in memory at address 0</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x</a:t>
            </a:r>
            <a:r>
              <a:rPr kumimoji="0" lang="en-US" sz="2000" b="0" i="0" u="none" strike="noStrike" kern="1200" cap="none" spc="0" normalizeH="0" baseline="0" noProof="0" dirty="0">
                <a:ln>
                  <a:noFill/>
                </a:ln>
                <a:solidFill>
                  <a:prstClr val="black"/>
                </a:solidFill>
                <a:effectLst/>
                <a:uLnTx/>
                <a:uFillTx/>
                <a:latin typeface="Calibri"/>
                <a:ea typeface="+mn-ea"/>
                <a:cs typeface="+mn-cs"/>
              </a:rPr>
              <a:t>12345678, what will be the address of the second element if the array x[] contains</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(a) chars </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(b) shorts</a:t>
            </a: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altLang="zh-CN"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(c) </a:t>
            </a:r>
            <a:r>
              <a:rPr kumimoji="0" lang="en-US" altLang="zh-CN" sz="16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ints</a:t>
            </a: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a:p>
            <a:pPr marL="657225" marR="0" lvl="1" indent="-257175" algn="l" defTabSz="342900" rtl="0" eaLnBrk="1" fontAlgn="auto" latinLnBrk="0" hangingPunct="1">
              <a:lnSpc>
                <a:spcPct val="100000"/>
              </a:lnSpc>
              <a:spcBef>
                <a:spcPct val="20000"/>
              </a:spcBef>
              <a:spcAft>
                <a:spcPts val="0"/>
              </a:spcAft>
              <a:buClrTx/>
              <a:buSzTx/>
              <a:buFont typeface="Arial"/>
              <a:buChar char="–"/>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(c) longs</a:t>
            </a:r>
          </a:p>
        </p:txBody>
      </p:sp>
    </p:spTree>
    <p:extLst>
      <p:ext uri="{BB962C8B-B14F-4D97-AF65-F5344CB8AC3E}">
        <p14:creationId xmlns:p14="http://schemas.microsoft.com/office/powerpoint/2010/main" val="802972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2_Origin">
  <a:themeElements>
    <a:clrScheme name="Custom 2">
      <a:dk1>
        <a:sysClr val="windowText" lastClr="000000"/>
      </a:dk1>
      <a:lt1>
        <a:sysClr val="window" lastClr="FFFFFF"/>
      </a:lt1>
      <a:dk2>
        <a:srgbClr val="1F497D"/>
      </a:dk2>
      <a:lt2>
        <a:srgbClr val="C00000"/>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2874</TotalTime>
  <Words>2261</Words>
  <Application>Microsoft Office PowerPoint</Application>
  <PresentationFormat>On-screen Show (4:3)</PresentationFormat>
  <Paragraphs>498</Paragraphs>
  <Slides>30</Slides>
  <Notes>9</Notes>
  <HiddenSlides>0</HiddenSlides>
  <MMClips>0</MMClips>
  <ScaleCrop>false</ScaleCrop>
  <HeadingPairs>
    <vt:vector size="6" baseType="variant">
      <vt:variant>
        <vt:lpstr>Fonts Used</vt:lpstr>
      </vt:variant>
      <vt:variant>
        <vt:i4>14</vt:i4>
      </vt:variant>
      <vt:variant>
        <vt:lpstr>Theme</vt:lpstr>
      </vt:variant>
      <vt:variant>
        <vt:i4>6</vt:i4>
      </vt:variant>
      <vt:variant>
        <vt:lpstr>Slide Titles</vt:lpstr>
      </vt:variant>
      <vt:variant>
        <vt:i4>30</vt:i4>
      </vt:variant>
    </vt:vector>
  </HeadingPairs>
  <TitlesOfParts>
    <vt:vector size="50" baseType="lpstr">
      <vt:lpstr>Gill Sans</vt:lpstr>
      <vt:lpstr>Arial</vt:lpstr>
      <vt:lpstr>Bookman Old Style</vt:lpstr>
      <vt:lpstr>Calibri</vt:lpstr>
      <vt:lpstr>Cambria Math</vt:lpstr>
      <vt:lpstr>Consolas</vt:lpstr>
      <vt:lpstr>Courier New</vt:lpstr>
      <vt:lpstr>Gill Sans MT</vt:lpstr>
      <vt:lpstr>Helvetica</vt:lpstr>
      <vt:lpstr>Palatino Linotype</vt:lpstr>
      <vt:lpstr>Tahoma</vt:lpstr>
      <vt:lpstr>Times New Roman</vt:lpstr>
      <vt:lpstr>Wingdings</vt:lpstr>
      <vt:lpstr>Wingdings 3</vt:lpstr>
      <vt:lpstr>Origin</vt:lpstr>
      <vt:lpstr>Blank Presentation</vt:lpstr>
      <vt:lpstr>Office Theme</vt:lpstr>
      <vt:lpstr>1_Origin</vt:lpstr>
      <vt:lpstr>2_Origin</vt:lpstr>
      <vt:lpstr>1_Office Theme</vt:lpstr>
      <vt:lpstr>L1 (CHAPTER 2)  Data Representation Exercises</vt:lpstr>
      <vt:lpstr>Question: Endianness</vt:lpstr>
      <vt:lpstr>Question: Endianness</vt:lpstr>
      <vt:lpstr>Question: Endianness</vt:lpstr>
      <vt:lpstr>Data Alignment</vt:lpstr>
      <vt:lpstr>Question: Data Alignment</vt:lpstr>
      <vt:lpstr>Question: Data Alignment</vt:lpstr>
      <vt:lpstr>Question: Memory Cycles</vt:lpstr>
      <vt:lpstr>Question: Arrays</vt:lpstr>
      <vt:lpstr>PowerPoint Presentation</vt:lpstr>
      <vt:lpstr>PowerPoint Presentation</vt:lpstr>
      <vt:lpstr>PowerPoint Presentation</vt:lpstr>
      <vt:lpstr>PowerPoint Presentation</vt:lpstr>
      <vt:lpstr>Decimal, Binary and Hex</vt:lpstr>
      <vt:lpstr>Question: Number Conversion</vt:lpstr>
      <vt:lpstr>Adding two integers</vt:lpstr>
      <vt:lpstr>Signed Integers Method 3: Two’s Complement</vt:lpstr>
      <vt:lpstr>Signed Integer Representation Overview</vt:lpstr>
      <vt:lpstr>Question: 2’s Complement</vt:lpstr>
      <vt:lpstr>Question: Number Conversion</vt:lpstr>
      <vt:lpstr>Question: Number Conversion</vt:lpstr>
      <vt:lpstr>Question: Number Range</vt:lpstr>
      <vt:lpstr>Question: Number Range</vt:lpstr>
      <vt:lpstr>Question: Integer arithmetic</vt:lpstr>
      <vt:lpstr>Summary of Carry and Overflow Flags</vt:lpstr>
      <vt:lpstr>Signed or unsigned</vt:lpstr>
      <vt:lpstr>Question: Addition</vt:lpstr>
      <vt:lpstr>Question: Subtraction</vt:lpstr>
      <vt:lpstr>Question: Subtraction</vt:lpstr>
      <vt:lpstr>Question: True or False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182</cp:revision>
  <cp:lastPrinted>2017-02-20T16:32:07Z</cp:lastPrinted>
  <dcterms:created xsi:type="dcterms:W3CDTF">2014-02-09T17:12:51Z</dcterms:created>
  <dcterms:modified xsi:type="dcterms:W3CDTF">2025-09-16T21:34:00Z</dcterms:modified>
</cp:coreProperties>
</file>