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6" r:id="rId2"/>
    <p:sldId id="368" r:id="rId3"/>
    <p:sldId id="369" r:id="rId4"/>
    <p:sldId id="399" r:id="rId5"/>
    <p:sldId id="370" r:id="rId6"/>
    <p:sldId id="406" r:id="rId7"/>
    <p:sldId id="371" r:id="rId8"/>
    <p:sldId id="374" r:id="rId9"/>
    <p:sldId id="363" r:id="rId10"/>
    <p:sldId id="375" r:id="rId11"/>
    <p:sldId id="315" r:id="rId12"/>
    <p:sldId id="316" r:id="rId13"/>
    <p:sldId id="372" r:id="rId14"/>
    <p:sldId id="358" r:id="rId15"/>
    <p:sldId id="373" r:id="rId16"/>
    <p:sldId id="362" r:id="rId17"/>
    <p:sldId id="407" r:id="rId18"/>
    <p:sldId id="378" r:id="rId19"/>
    <p:sldId id="377" r:id="rId20"/>
    <p:sldId id="376" r:id="rId21"/>
    <p:sldId id="388" r:id="rId22"/>
    <p:sldId id="390" r:id="rId23"/>
    <p:sldId id="396" r:id="rId24"/>
    <p:sldId id="395" r:id="rId25"/>
    <p:sldId id="365" r:id="rId26"/>
    <p:sldId id="356" r:id="rId27"/>
    <p:sldId id="400" r:id="rId28"/>
    <p:sldId id="403" r:id="rId29"/>
    <p:sldId id="404" r:id="rId30"/>
    <p:sldId id="389" r:id="rId31"/>
    <p:sldId id="300" r:id="rId32"/>
    <p:sldId id="405" r:id="rId33"/>
    <p:sldId id="397" r:id="rId34"/>
    <p:sldId id="398" r:id="rId35"/>
    <p:sldId id="273" r:id="rId36"/>
    <p:sldId id="381" r:id="rId37"/>
    <p:sldId id="391" r:id="rId38"/>
    <p:sldId id="393" r:id="rId39"/>
    <p:sldId id="39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91"/>
    <p:restoredTop sz="96443" autoAdjust="0"/>
  </p:normalViewPr>
  <p:slideViewPr>
    <p:cSldViewPr>
      <p:cViewPr varScale="1">
        <p:scale>
          <a:sx n="126" d="100"/>
          <a:sy n="126" d="100"/>
        </p:scale>
        <p:origin x="142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2/7/20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2/7/20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2638285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3883363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B44C0-41D9-4290-A237-BFAD7D0FB5F1}" type="slidenum">
              <a:rPr lang="en-US"/>
              <a:pPr/>
              <a:t>25</a:t>
            </a:fld>
            <a:endParaRPr 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36377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B44C0-41D9-4290-A237-BFAD7D0FB5F1}" type="slidenum">
              <a:rPr lang="en-US"/>
              <a:pPr/>
              <a:t>26</a:t>
            </a:fld>
            <a:endParaRPr lang="en-US"/>
          </a:p>
        </p:txBody>
      </p:sp>
      <p:sp>
        <p:nvSpPr>
          <p:cNvPr id="404482" name="Rectangle 2"/>
          <p:cNvSpPr>
            <a:spLocks noGrp="1" noRot="1" noChangeAspect="1" noChangeArrowheads="1" noTextEdit="1"/>
          </p:cNvSpPr>
          <p:nvPr>
            <p:ph type="sldImg"/>
          </p:nvPr>
        </p:nvSpPr>
        <p:spPr>
          <a:ln/>
        </p:spPr>
      </p:sp>
      <p:sp>
        <p:nvSpPr>
          <p:cNvPr id="404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10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3252221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1638021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29</a:t>
            </a:fld>
            <a:endParaRPr lang="en-US"/>
          </a:p>
        </p:txBody>
      </p:sp>
    </p:spTree>
    <p:extLst>
      <p:ext uri="{BB962C8B-B14F-4D97-AF65-F5344CB8AC3E}">
        <p14:creationId xmlns:p14="http://schemas.microsoft.com/office/powerpoint/2010/main" val="3423216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5884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2638285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2638285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C167F7-1B06-44DE-A83B-5844B4E34198}" type="slidenum">
              <a:rPr lang="en-US"/>
              <a:pPr/>
              <a:t>11</a:t>
            </a:fld>
            <a:endParaRPr lang="en-US"/>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47798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7A2E23-6A31-4B03-9F0A-B60919A3DF29}" type="slidenum">
              <a:rPr lang="en-US"/>
              <a:pPr/>
              <a:t>12</a:t>
            </a:fld>
            <a:endParaRPr lang="en-US"/>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15489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7508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03528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9883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3883363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2/7/20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2/7/20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2/7/20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2/7/20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2/7/20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2/7/20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2/7/20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2/7/20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2/7/20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2/7/20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2/7/20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2/7/20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646331"/>
          </a:xfrm>
          <a:prstGeom prst="rect">
            <a:avLst/>
          </a:prstGeom>
          <a:noFill/>
        </p:spPr>
        <p:txBody>
          <a:bodyPr wrap="square" rtlCol="0">
            <a:spAutoFit/>
          </a:bodyPr>
          <a:lstStyle/>
          <a:p>
            <a:pPr algn="r"/>
            <a:r>
              <a:rPr lang="en-US" b="1" dirty="0">
                <a:latin typeface="Bookman Old Style (Headings)"/>
              </a:rPr>
              <a:t>Embedded Systems with ARM Cortex-M Microcontrollers in Assembly Language and C</a:t>
            </a:r>
          </a:p>
        </p:txBody>
      </p:sp>
      <p:sp>
        <p:nvSpPr>
          <p:cNvPr id="6" name="TextBox 5"/>
          <p:cNvSpPr txBox="1"/>
          <p:nvPr/>
        </p:nvSpPr>
        <p:spPr>
          <a:xfrm>
            <a:off x="5101284" y="1828800"/>
            <a:ext cx="3168111" cy="830997"/>
          </a:xfrm>
          <a:prstGeom prst="rect">
            <a:avLst/>
          </a:prstGeom>
          <a:noFill/>
        </p:spPr>
        <p:txBody>
          <a:bodyPr wrap="none" rtlCol="0">
            <a:spAutoFit/>
          </a:bodyPr>
          <a:lstStyle/>
          <a:p>
            <a:pPr algn="r"/>
            <a:r>
              <a:rPr lang="en-US" sz="2400" b="1" dirty="0">
                <a:solidFill>
                  <a:srgbClr val="C00000"/>
                </a:solidFill>
              </a:rPr>
              <a:t>Chapter 2</a:t>
            </a:r>
          </a:p>
          <a:p>
            <a:pPr algn="r"/>
            <a:r>
              <a:rPr lang="en-US" sz="2400" b="1" dirty="0">
                <a:solidFill>
                  <a:srgbClr val="C00000"/>
                </a:solidFill>
              </a:rPr>
              <a:t>Data Representation</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numbers</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10</a:t>
            </a:fld>
            <a:endParaRPr kumimoji="0" lang="en-US"/>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4384534" cy="369332"/>
          </a:xfrm>
          <a:prstGeom prst="rect">
            <a:avLst/>
          </a:prstGeom>
        </p:spPr>
        <p:txBody>
          <a:bodyPr wrap="none">
            <a:spAutoFit/>
          </a:bodyPr>
          <a:lstStyle/>
          <a:p>
            <a:r>
              <a:rPr lang="en-US" dirty="0"/>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r>
                  <a:rPr lang="en-US" b="1" i="1" dirty="0">
                    <a:solidFill>
                      <a:srgbClr val="C00000"/>
                    </a:solidFill>
                  </a:rPr>
                  <a:t>If the traverse crosses the boundary between 0 and  </a:t>
                </a:r>
                <a14:m>
                  <m:oMath xmlns:m="http://schemas.openxmlformats.org/officeDocument/2006/math">
                    <m:sSup>
                      <m:sSupPr>
                        <m:ctrlPr>
                          <a:rPr lang="en-US" b="1" i="1">
                            <a:solidFill>
                              <a:srgbClr val="C00000"/>
                            </a:solidFill>
                            <a:latin typeface="Cambria Math" panose="02040503050406030204" pitchFamily="18" charset="0"/>
                          </a:rPr>
                        </m:ctrlPr>
                      </m:sSupPr>
                      <m:e>
                        <m:r>
                          <a:rPr lang="en-US" b="1" i="1">
                            <a:solidFill>
                              <a:srgbClr val="C00000"/>
                            </a:solidFill>
                            <a:latin typeface="Cambria Math"/>
                          </a:rPr>
                          <m:t>𝟐</m:t>
                        </m:r>
                      </m:e>
                      <m:sup>
                        <m:r>
                          <a:rPr lang="en-US" b="1" i="1">
                            <a:solidFill>
                              <a:srgbClr val="C00000"/>
                            </a:solidFill>
                            <a:latin typeface="Cambria Math"/>
                          </a:rPr>
                          <m:t>𝒏</m:t>
                        </m:r>
                      </m:sup>
                    </m:sSup>
                    <m:r>
                      <a:rPr lang="en-US" b="1" i="1">
                        <a:solidFill>
                          <a:srgbClr val="C00000"/>
                        </a:solidFill>
                        <a:latin typeface="Cambria Math"/>
                      </a:rPr>
                      <m:t>−</m:t>
                    </m:r>
                    <m:r>
                      <a:rPr lang="en-US" b="1" i="1">
                        <a:solidFill>
                          <a:srgbClr val="C00000"/>
                        </a:solidFill>
                        <a:latin typeface="Cambria Math"/>
                      </a:rPr>
                      <m:t>𝟏</m:t>
                    </m:r>
                  </m:oMath>
                </a14:m>
                <a:r>
                  <a:rPr lang="en-US" b="1" i="1" dirty="0">
                    <a:solidFill>
                      <a:srgbClr val="C00000"/>
                    </a:solidFill>
                  </a:rPr>
                  <a:t>, the carry flag is set on addition and is cleared on subtraction</a:t>
                </a:r>
                <a:r>
                  <a:rPr lang="en-US" b="1" dirty="0">
                    <a:solidFill>
                      <a:srgbClr val="C00000"/>
                    </a:solidFill>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rotWithShape="1">
                <a:blip r:embed="rId4"/>
                <a:stretch>
                  <a:fillRect l="-574" t="-4717" r="-72" b="-13208"/>
                </a:stretch>
              </a:blipFill>
            </p:spPr>
            <p:txBody>
              <a:bodyPr/>
              <a:lstStyle/>
              <a:p>
                <a:r>
                  <a:rPr lang="en-US">
                    <a:noFill/>
                  </a:rPr>
                  <a:t> </a:t>
                </a:r>
              </a:p>
            </p:txBody>
          </p:sp>
        </mc:Fallback>
      </mc:AlternateContent>
      <p:sp>
        <p:nvSpPr>
          <p:cNvPr id="4" name="Rectangle 3"/>
          <p:cNvSpPr/>
          <p:nvPr/>
        </p:nvSpPr>
        <p:spPr>
          <a:xfrm>
            <a:off x="4718854" y="4648200"/>
            <a:ext cx="4147412" cy="923330"/>
          </a:xfrm>
          <a:prstGeom prst="rect">
            <a:avLst/>
          </a:prstGeom>
        </p:spPr>
        <p:txBody>
          <a:bodyPr wrap="square">
            <a:spAutoFit/>
          </a:bodyPr>
          <a:lstStyle/>
          <a:p>
            <a:pPr marL="342900" lvl="0" indent="-342900">
              <a:buFont typeface="Arial" panose="020B0604020202020204" pitchFamily="34" charset="0"/>
              <a:buChar char="•"/>
            </a:pPr>
            <a:r>
              <a:rPr lang="en-US" dirty="0"/>
              <a:t>Carry flag = </a:t>
            </a:r>
            <a:r>
              <a:rPr lang="en-US" dirty="0">
                <a:latin typeface="Consolas" panose="020B0609020204030204" pitchFamily="49" charset="0"/>
                <a:cs typeface="Consolas" panose="020B0609020204030204" pitchFamily="49" charset="0"/>
              </a:rPr>
              <a:t>0</a:t>
            </a:r>
            <a:r>
              <a:rPr lang="en-US" dirty="0"/>
              <a:t>, indicating borrow has occurred on unsigned subtraction.</a:t>
            </a:r>
          </a:p>
          <a:p>
            <a:pPr marL="342900" indent="-342900">
              <a:buFont typeface="Arial" panose="020B0604020202020204" pitchFamily="34" charset="0"/>
              <a:buChar char="•"/>
            </a:pPr>
            <a:r>
              <a:rPr lang="en-US" dirty="0"/>
              <a:t>For subtraction, carry = NOT borrow.</a:t>
            </a:r>
          </a:p>
        </p:txBody>
      </p:sp>
      <p:pic>
        <p:nvPicPr>
          <p:cNvPr id="5" name="Picture 4"/>
          <p:cNvPicPr>
            <a:picLocks noChangeAspect="1"/>
          </p:cNvPicPr>
          <p:nvPr/>
        </p:nvPicPr>
        <p:blipFill>
          <a:blip r:embed="rId5"/>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543366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A0CDAA7F-72E9-4BAF-9D1D-807702175D95}" type="slidenum">
              <a:rPr lang="en-US"/>
              <a:pPr/>
              <a:t>11</a:t>
            </a:fld>
            <a:endParaRPr lang="en-US"/>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Two’s Complement</a:t>
                          </a:r>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Tree>
    <p:extLst>
      <p:ext uri="{BB962C8B-B14F-4D97-AF65-F5344CB8AC3E}">
        <p14:creationId xmlns:p14="http://schemas.microsoft.com/office/powerpoint/2010/main" val="2877060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23C89448-AD74-4018-9305-3850ACD33B3A}" type="slidenum">
              <a:rPr lang="en-US"/>
              <a:pPr/>
              <a:t>12</a:t>
            </a:fld>
            <a:endParaRPr lang="en-US" dirty="0"/>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r>
                  <a:rPr lang="en-US" sz="2400" b="1" i="1" dirty="0"/>
                  <a:t>Sign-and-Magnitude:</a:t>
                </a:r>
                <a:endParaRPr lang="en-US" sz="2400" dirty="0"/>
              </a:p>
              <a:p>
                <a:pPr/>
                <a14:m>
                  <m:oMathPara xmlns:m="http://schemas.openxmlformats.org/officeDocument/2006/math">
                    <m:oMathParaPr>
                      <m:jc m:val="centerGroup"/>
                    </m:oMathParaPr>
                    <m:oMath xmlns:m="http://schemas.openxmlformats.org/officeDocument/2006/math">
                      <m:r>
                        <a:rPr lang="en-US" sz="2400" b="1" i="1">
                          <a:latin typeface="Cambria Math"/>
                        </a:rPr>
                        <m:t>𝒗𝒂𝒍𝒖𝒆</m:t>
                      </m:r>
                      <m:r>
                        <a:rPr lang="en-US" sz="2400" b="1" i="1">
                          <a:latin typeface="Cambria Math"/>
                        </a:rPr>
                        <m:t>=</m:t>
                      </m:r>
                      <m:sSup>
                        <m:sSupPr>
                          <m:ctrlPr>
                            <a:rPr lang="en-US" sz="2400" b="1" i="1">
                              <a:latin typeface="Cambria Math" panose="02040503050406030204" pitchFamily="18" charset="0"/>
                            </a:rPr>
                          </m:ctrlPr>
                        </m:sSupPr>
                        <m:e>
                          <m:r>
                            <a:rPr lang="en-US" sz="2400" b="1" i="1">
                              <a:latin typeface="Cambria Math"/>
                            </a:rPr>
                            <m:t>(−</m:t>
                          </m:r>
                          <m:r>
                            <a:rPr lang="en-US" sz="2400" b="1" i="1">
                              <a:latin typeface="Cambria Math"/>
                            </a:rPr>
                            <m:t>𝟏</m:t>
                          </m:r>
                          <m:r>
                            <a:rPr lang="en-US" sz="2400" b="1" i="1">
                              <a:latin typeface="Cambria Math"/>
                            </a:rPr>
                            <m:t>)</m:t>
                          </m:r>
                        </m:e>
                        <m:sup>
                          <m:r>
                            <a:rPr lang="en-US" sz="2400" b="1" i="1" smtClean="0">
                              <a:solidFill>
                                <a:srgbClr val="FF0000"/>
                              </a:solidFill>
                              <a:latin typeface="Cambria Math"/>
                            </a:rPr>
                            <m:t>𝒔𝒊𝒈𝒏</m:t>
                          </m:r>
                        </m:sup>
                      </m:sSup>
                      <m:r>
                        <a:rPr lang="en-US" sz="2400" b="1" i="1">
                          <a:latin typeface="Cambria Math"/>
                        </a:rPr>
                        <m:t>×</m:t>
                      </m:r>
                      <m:r>
                        <a:rPr lang="en-US" sz="2400" b="1" i="1" smtClean="0">
                          <a:solidFill>
                            <a:srgbClr val="0000FF"/>
                          </a:solidFill>
                          <a:latin typeface="Cambria Math"/>
                        </a:rPr>
                        <m:t>𝑴𝒂𝒈𝒏𝒊𝒕𝒖𝒅</m:t>
                      </m:r>
                      <m:r>
                        <a:rPr lang="en-US" sz="2400" b="1" i="1">
                          <a:solidFill>
                            <a:srgbClr val="0000FF"/>
                          </a:solidFill>
                          <a:latin typeface="Cambria Math"/>
                        </a:rPr>
                        <m:t>𝒆</m:t>
                      </m:r>
                    </m:oMath>
                  </m:oMathPara>
                </a14:m>
                <a:endParaRPr lang="en-US" sz="2400" dirty="0">
                  <a:solidFill>
                    <a:srgbClr val="0000FF"/>
                  </a:solidFill>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3"/>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indent="-342900">
              <a:buFont typeface="Arial" panose="020B0604020202020204" pitchFamily="34" charset="0"/>
              <a:buChar char="•"/>
            </a:pPr>
            <a:r>
              <a:rPr lang="en-US" dirty="0"/>
              <a:t>The most significant bit is the sign.</a:t>
            </a:r>
          </a:p>
          <a:p>
            <a:pPr marL="342900" indent="-342900">
              <a:buFont typeface="Arial" panose="020B0604020202020204" pitchFamily="34" charset="0"/>
              <a:buChar char="•"/>
            </a:pPr>
            <a:r>
              <a:rPr lang="en-US" dirty="0"/>
              <a:t>The rest bits are magnitude.</a:t>
            </a: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286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r>
                  <a:rPr lang="en-US" sz="2000" b="1" i="1" dirty="0"/>
                  <a:t>One’s Complement (</a:t>
                </a: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a:rPr>
                          <m:t>𝜶</m:t>
                        </m:r>
                      </m:e>
                    </m:acc>
                  </m:oMath>
                </a14:m>
                <a:r>
                  <a:rPr lang="en-US" sz="2000" b="1" i="1" dirty="0"/>
                  <a:t>):</a:t>
                </a:r>
                <a:endParaRPr lang="en-US" sz="2000" dirty="0"/>
              </a:p>
              <a:p>
                <a:pPr/>
                <a14:m>
                  <m:oMathPara xmlns:m="http://schemas.openxmlformats.org/officeDocument/2006/math">
                    <m:oMathParaPr>
                      <m:jc m:val="centerGroup"/>
                    </m:oMathParaPr>
                    <m:oMath xmlns:m="http://schemas.openxmlformats.org/officeDocument/2006/math">
                      <m:r>
                        <a:rPr lang="en-US" sz="2000" b="1" i="1">
                          <a:latin typeface="Cambria Math"/>
                        </a:rPr>
                        <m:t>𝜶</m:t>
                      </m:r>
                      <m:r>
                        <a:rPr lang="en-US" sz="2000" b="1" i="1">
                          <a:latin typeface="Cambria Math"/>
                        </a:rPr>
                        <m:t>+</m:t>
                      </m:r>
                      <m:acc>
                        <m:accPr>
                          <m:chr m:val="̃"/>
                          <m:ctrlPr>
                            <a:rPr lang="en-US" sz="2000" b="1" i="1">
                              <a:latin typeface="Cambria Math" panose="02040503050406030204" pitchFamily="18" charset="0"/>
                            </a:rPr>
                          </m:ctrlPr>
                        </m:accPr>
                        <m:e>
                          <m:r>
                            <a:rPr lang="en-US" sz="2000" b="1" i="1">
                              <a:latin typeface="Cambria Math"/>
                            </a:rPr>
                            <m:t>𝜶</m:t>
                          </m:r>
                        </m:e>
                      </m:acc>
                      <m:r>
                        <a:rPr lang="en-US" sz="2000" b="1" i="1">
                          <a:latin typeface="Cambria Math"/>
                        </a:rPr>
                        <m:t>=</m:t>
                      </m:r>
                      <m:sSup>
                        <m:sSupPr>
                          <m:ctrlPr>
                            <a:rPr lang="en-US" sz="2000" b="1" i="1">
                              <a:latin typeface="Cambria Math" panose="02040503050406030204" pitchFamily="18" charset="0"/>
                            </a:rPr>
                          </m:ctrlPr>
                        </m:sSupPr>
                        <m:e>
                          <m:r>
                            <a:rPr lang="en-US" sz="2000" b="1" i="1">
                              <a:latin typeface="Cambria Math"/>
                            </a:rPr>
                            <m:t>𝟐</m:t>
                          </m:r>
                        </m:e>
                        <m:sup>
                          <m:r>
                            <a:rPr lang="en-US" sz="2000" b="1" i="1">
                              <a:latin typeface="Cambria Math"/>
                            </a:rPr>
                            <m:t>𝒏</m:t>
                          </m:r>
                        </m:sup>
                      </m:sSup>
                      <m:r>
                        <a:rPr lang="en-US" sz="2000" b="1" i="1">
                          <a:latin typeface="Cambria Math"/>
                        </a:rPr>
                        <m:t>−</m:t>
                      </m:r>
                      <m:r>
                        <a:rPr lang="en-US" sz="2000" b="1" i="1">
                          <a:latin typeface="Cambria Math"/>
                        </a:rPr>
                        <m:t>𝟏</m:t>
                      </m:r>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3"/>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r>
              <a:rPr lang="en-US" dirty="0"/>
              <a:t>Example:  in a 5-bit system</a:t>
            </a:r>
          </a:p>
          <a:p>
            <a:pPr lvl="1"/>
            <a:r>
              <a:rPr lang="en-US" dirty="0">
                <a:latin typeface="Consolas" panose="020B0609020204030204" pitchFamily="49" charset="0"/>
                <a:cs typeface="Consolas" panose="020B0609020204030204" pitchFamily="49" charset="0"/>
              </a:rPr>
              <a:t>+7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00111</a:t>
            </a:r>
            <a:r>
              <a:rPr lang="en-US" baseline="-25000" dirty="0">
                <a:latin typeface="Consolas" panose="020B0609020204030204" pitchFamily="49" charset="0"/>
                <a:cs typeface="Consolas" panose="020B0609020204030204" pitchFamily="49" charset="0"/>
              </a:rPr>
              <a:t>2</a:t>
            </a:r>
          </a:p>
          <a:p>
            <a:pPr lvl="1"/>
            <a:r>
              <a:rPr lang="en-US" dirty="0">
                <a:latin typeface="Consolas" panose="020B0609020204030204" pitchFamily="49" charset="0"/>
                <a:cs typeface="Consolas" panose="020B0609020204030204" pitchFamily="49" charset="0"/>
              </a:rPr>
              <a:t>-7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11000</a:t>
            </a:r>
            <a:r>
              <a:rPr lang="en-US" baseline="-25000" dirty="0">
                <a:latin typeface="Consolas" panose="020B0609020204030204" pitchFamily="49" charset="0"/>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r>
              <a:rPr lang="en-US" b="1" dirty="0">
                <a:solidFill>
                  <a:srgbClr val="C00000"/>
                </a:solidFill>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lvl="1"/>
            <a:r>
              <a:rPr lang="en-US" dirty="0">
                <a:latin typeface="Consolas" panose="020B0609020204030204" pitchFamily="49" charset="0"/>
                <a:cs typeface="Consolas" panose="020B0609020204030204" pitchFamily="49" charset="0"/>
              </a:rPr>
              <a:t>+7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(-7</a:t>
            </a:r>
            <a:r>
              <a:rPr lang="en-US" baseline="-25000" dirty="0">
                <a:latin typeface="Consolas" panose="020B0609020204030204" pitchFamily="49" charset="0"/>
                <a:cs typeface="Consolas" panose="020B0609020204030204" pitchFamily="49" charset="0"/>
              </a:rPr>
              <a:t>10</a:t>
            </a:r>
            <a:r>
              <a:rPr lang="en-US" dirty="0">
                <a:latin typeface="Consolas" panose="020B0609020204030204" pitchFamily="49" charset="0"/>
                <a:cs typeface="Consolas" panose="020B0609020204030204" pitchFamily="49" charset="0"/>
              </a:rPr>
              <a:t>) = </a:t>
            </a:r>
            <a:r>
              <a:rPr lang="en-US" dirty="0">
                <a:solidFill>
                  <a:srgbClr val="0000FF"/>
                </a:solidFill>
                <a:latin typeface="Consolas" panose="020B0609020204030204" pitchFamily="49" charset="0"/>
                <a:cs typeface="Consolas" panose="020B0609020204030204" pitchFamily="49" charset="0"/>
              </a:rPr>
              <a:t>00111</a:t>
            </a:r>
            <a:r>
              <a:rPr lang="en-US" baseline="-25000" dirty="0">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+ 11000</a:t>
            </a:r>
            <a:r>
              <a:rPr lang="en-US" baseline="-25000" dirty="0">
                <a:latin typeface="Consolas" panose="020B0609020204030204" pitchFamily="49" charset="0"/>
                <a:cs typeface="Consolas" panose="020B0609020204030204" pitchFamily="49" charset="0"/>
              </a:rPr>
              <a:t>2 </a:t>
            </a:r>
          </a:p>
          <a:p>
            <a:pPr lvl="1"/>
            <a:r>
              <a:rPr lang="en-US" baseline="-25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dirty="0">
                <a:solidFill>
                  <a:srgbClr val="0000FF"/>
                </a:solidFill>
                <a:latin typeface="Consolas" panose="020B0609020204030204" pitchFamily="49" charset="0"/>
                <a:cs typeface="Consolas" panose="020B0609020204030204" pitchFamily="49" charset="0"/>
              </a:rPr>
              <a:t> 11111</a:t>
            </a:r>
            <a:r>
              <a:rPr lang="en-US" baseline="-25000" dirty="0">
                <a:latin typeface="Consolas" panose="020B0609020204030204" pitchFamily="49" charset="0"/>
                <a:cs typeface="Consolas" panose="020B0609020204030204" pitchFamily="49" charset="0"/>
              </a:rPr>
              <a:t>2</a:t>
            </a:r>
            <a:r>
              <a:rPr lang="en-US" dirty="0">
                <a:latin typeface="Consolas" panose="020B0609020204030204" pitchFamily="49" charset="0"/>
                <a:cs typeface="Consolas" panose="020B0609020204030204" pitchFamily="49" charset="0"/>
              </a:rPr>
              <a:t> </a:t>
            </a:r>
          </a:p>
          <a:p>
            <a:pPr lvl="1"/>
            <a:r>
              <a:rPr lang="en-US" baseline="-2500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 2</a:t>
            </a:r>
            <a:r>
              <a:rPr lang="en-US" baseline="30000" dirty="0">
                <a:latin typeface="Consolas" panose="020B0609020204030204" pitchFamily="49" charset="0"/>
                <a:cs typeface="Consolas" panose="020B0609020204030204" pitchFamily="49" charset="0"/>
              </a:rPr>
              <a:t>5</a:t>
            </a:r>
            <a:r>
              <a:rPr lang="en-US" dirty="0">
                <a:latin typeface="Consolas" panose="020B0609020204030204" pitchFamily="49" charset="0"/>
                <a:cs typeface="Consolas" panose="020B0609020204030204" pitchFamily="49" charset="0"/>
              </a:rPr>
              <a:t> - 1</a:t>
            </a:r>
            <a:endParaRPr lang="en-US" baseline="-25000" dirty="0">
              <a:latin typeface="Consolas" panose="020B0609020204030204" pitchFamily="49" charset="0"/>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211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 (TC)</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r>
                  <a:rPr lang="en-US" sz="2000" b="1" i="1" dirty="0"/>
                  <a:t>Two’s Complement (</a:t>
                </a:r>
                <a14:m>
                  <m:oMath xmlns:m="http://schemas.openxmlformats.org/officeDocument/2006/math">
                    <m:acc>
                      <m:accPr>
                        <m:chr m:val="̅"/>
                        <m:ctrlPr>
                          <a:rPr lang="en-US" sz="2000" b="1" i="1">
                            <a:latin typeface="Cambria Math" panose="02040503050406030204" pitchFamily="18" charset="0"/>
                          </a:rPr>
                        </m:ctrlPr>
                      </m:accPr>
                      <m:e>
                        <m:r>
                          <a:rPr lang="en-US" sz="2000" b="1" i="1">
                            <a:latin typeface="Cambria Math"/>
                          </a:rPr>
                          <m:t>𝜶</m:t>
                        </m:r>
                      </m:e>
                    </m:acc>
                  </m:oMath>
                </a14:m>
                <a:r>
                  <a:rPr lang="en-US" sz="2000" b="1" i="1" dirty="0"/>
                  <a:t>):</a:t>
                </a:r>
                <a:endParaRPr lang="en-US" sz="2000" dirty="0"/>
              </a:p>
              <a:p>
                <a:pPr/>
                <a14:m>
                  <m:oMathPara xmlns:m="http://schemas.openxmlformats.org/officeDocument/2006/math">
                    <m:oMathParaPr>
                      <m:jc m:val="centerGroup"/>
                    </m:oMathParaPr>
                    <m:oMath xmlns:m="http://schemas.openxmlformats.org/officeDocument/2006/math">
                      <m:r>
                        <a:rPr lang="en-US" sz="2000" b="1" i="1">
                          <a:latin typeface="Cambria Math"/>
                        </a:rPr>
                        <m:t>𝜶</m:t>
                      </m:r>
                      <m:r>
                        <a:rPr lang="en-US" sz="2000" b="1" i="1">
                          <a:latin typeface="Cambria Math"/>
                        </a:rPr>
                        <m:t>+</m:t>
                      </m:r>
                      <m:acc>
                        <m:accPr>
                          <m:chr m:val="̅"/>
                          <m:ctrlPr>
                            <a:rPr lang="en-US" sz="2000" b="1" i="1">
                              <a:latin typeface="Cambria Math" panose="02040503050406030204" pitchFamily="18" charset="0"/>
                            </a:rPr>
                          </m:ctrlPr>
                        </m:accPr>
                        <m:e>
                          <m:r>
                            <a:rPr lang="en-US" sz="2000" b="1" i="1">
                              <a:latin typeface="Cambria Math"/>
                            </a:rPr>
                            <m:t>𝜶</m:t>
                          </m:r>
                        </m:e>
                      </m:acc>
                      <m:r>
                        <a:rPr lang="en-US" sz="2000" b="1" i="1">
                          <a:latin typeface="Cambria Math"/>
                        </a:rPr>
                        <m:t>=</m:t>
                      </m:r>
                      <m:sSup>
                        <m:sSupPr>
                          <m:ctrlPr>
                            <a:rPr lang="en-US" sz="2000" b="1" i="1">
                              <a:latin typeface="Cambria Math" panose="02040503050406030204" pitchFamily="18" charset="0"/>
                            </a:rPr>
                          </m:ctrlPr>
                        </m:sSupPr>
                        <m:e>
                          <m:r>
                            <a:rPr lang="en-US" sz="2000" b="1" i="1">
                              <a:latin typeface="Cambria Math"/>
                            </a:rPr>
                            <m:t>𝟐</m:t>
                          </m:r>
                        </m:e>
                        <m:sup>
                          <m:r>
                            <a:rPr lang="en-US" sz="2000" b="1" i="1">
                              <a:latin typeface="Cambria Math"/>
                            </a:rPr>
                            <m:t>𝒏</m:t>
                          </m:r>
                        </m:sup>
                      </m:sSup>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923330"/>
          </a:xfrm>
          <a:prstGeom prst="rect">
            <a:avLst/>
          </a:prstGeom>
        </p:spPr>
        <p:txBody>
          <a:bodyPr wrap="square">
            <a:spAutoFit/>
          </a:bodyPr>
          <a:lstStyle/>
          <a:p>
            <a:r>
              <a:rPr lang="en-US" b="1" dirty="0">
                <a:solidFill>
                  <a:srgbClr val="C00000"/>
                </a:solidFill>
              </a:rPr>
              <a:t>TC of a negative number can be obtained by the bitwise NOT of its positive counterpart plus one. </a:t>
            </a:r>
          </a:p>
        </p:txBody>
      </p:sp>
      <p:graphicFrame>
        <p:nvGraphicFramePr>
          <p:cNvPr id="8" name="Table 7"/>
          <p:cNvGraphicFramePr>
            <a:graphicFrameLocks noGrp="1"/>
          </p:cNvGraphicFramePr>
          <p:nvPr>
            <p:extLst>
              <p:ext uri="{D42A27DB-BD31-4B8C-83A1-F6EECF244321}">
                <p14:modId xmlns:p14="http://schemas.microsoft.com/office/powerpoint/2010/main" val="1928660414"/>
              </p:ext>
            </p:extLst>
          </p:nvPr>
        </p:nvGraphicFramePr>
        <p:xfrm>
          <a:off x="4871772" y="4013201"/>
          <a:ext cx="4090718" cy="1745926"/>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330199">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5348">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0b00011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7069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err="1">
                          <a:effectLst/>
                          <a:latin typeface="Consolas" panose="020B0609020204030204" pitchFamily="49" charset="0"/>
                          <a:cs typeface="Consolas" panose="020B0609020204030204" pitchFamily="49" charset="0"/>
                        </a:rPr>
                        <a:t>0b11100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306821">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0b00001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377386">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err="1">
                          <a:effectLst/>
                          <a:latin typeface="Consolas" panose="020B0609020204030204" pitchFamily="49" charset="0"/>
                          <a:cs typeface="Consolas" panose="020B0609020204030204" pitchFamily="49" charset="0"/>
                        </a:rPr>
                        <a:t>0b11101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r>
              <a:rPr lang="en-US" dirty="0"/>
              <a:t>Example </a:t>
            </a:r>
            <a:r>
              <a:rPr lang="en-US" b="1" dirty="0">
                <a:latin typeface="Consolas" panose="020B0609020204030204" pitchFamily="49" charset="0"/>
                <a:cs typeface="Consolas" panose="020B0609020204030204" pitchFamily="49" charset="0"/>
              </a:rPr>
              <a:t>1</a:t>
            </a:r>
            <a:r>
              <a:rPr lang="en-US" dirty="0"/>
              <a:t>:  </a:t>
            </a:r>
            <a:r>
              <a:rPr lang="en-US" dirty="0">
                <a:solidFill>
                  <a:srgbClr val="C00000"/>
                </a:solidFill>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9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 (TC)</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r>
                  <a:rPr lang="en-US" sz="2000" b="1" i="1" dirty="0"/>
                  <a:t>Two’s Complement (TC)</a:t>
                </a:r>
                <a:endParaRPr lang="en-US" sz="2000" dirty="0"/>
              </a:p>
              <a:p>
                <a:pPr/>
                <a14:m>
                  <m:oMathPara xmlns:m="http://schemas.openxmlformats.org/officeDocument/2006/math">
                    <m:oMathParaPr>
                      <m:jc m:val="centerGroup"/>
                    </m:oMathParaPr>
                    <m:oMath xmlns:m="http://schemas.openxmlformats.org/officeDocument/2006/math">
                      <m:r>
                        <a:rPr lang="en-US" sz="2000" b="1" i="1">
                          <a:latin typeface="Cambria Math"/>
                        </a:rPr>
                        <m:t>𝜶</m:t>
                      </m:r>
                      <m:r>
                        <a:rPr lang="en-US" sz="2000" b="1" i="1">
                          <a:latin typeface="Cambria Math"/>
                        </a:rPr>
                        <m:t>+</m:t>
                      </m:r>
                      <m:acc>
                        <m:accPr>
                          <m:chr m:val="̅"/>
                          <m:ctrlPr>
                            <a:rPr lang="en-US" sz="2000" b="1" i="1">
                              <a:latin typeface="Cambria Math" panose="02040503050406030204" pitchFamily="18" charset="0"/>
                            </a:rPr>
                          </m:ctrlPr>
                        </m:accPr>
                        <m:e>
                          <m:r>
                            <a:rPr lang="en-US" sz="2000" b="1" i="1">
                              <a:latin typeface="Cambria Math"/>
                            </a:rPr>
                            <m:t>𝜶</m:t>
                          </m:r>
                        </m:e>
                      </m:acc>
                      <m:r>
                        <a:rPr lang="en-US" sz="2000" b="1" i="1">
                          <a:latin typeface="Cambria Math"/>
                        </a:rPr>
                        <m:t>=</m:t>
                      </m:r>
                      <m:sSup>
                        <m:sSupPr>
                          <m:ctrlPr>
                            <a:rPr lang="en-US" sz="2000" b="1" i="1">
                              <a:latin typeface="Cambria Math" panose="02040503050406030204" pitchFamily="18" charset="0"/>
                            </a:rPr>
                          </m:ctrlPr>
                        </m:sSupPr>
                        <m:e>
                          <m:r>
                            <a:rPr lang="en-US" sz="2000" b="1" i="1">
                              <a:latin typeface="Cambria Math"/>
                            </a:rPr>
                            <m:t>𝟐</m:t>
                          </m:r>
                        </m:e>
                        <m:sup>
                          <m:r>
                            <a:rPr lang="en-US" sz="2000" b="1" i="1">
                              <a:latin typeface="Cambria Math"/>
                            </a:rPr>
                            <m:t>𝒏</m:t>
                          </m:r>
                        </m:sup>
                      </m:sSup>
                    </m:oMath>
                  </m:oMathPara>
                </a14:m>
                <a:endParaRPr lang="en-US" sz="2000" dirty="0"/>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923330"/>
          </a:xfrm>
          <a:prstGeom prst="rect">
            <a:avLst/>
          </a:prstGeom>
        </p:spPr>
        <p:txBody>
          <a:bodyPr wrap="square">
            <a:spAutoFit/>
          </a:bodyPr>
          <a:lstStyle/>
          <a:p>
            <a:r>
              <a:rPr lang="en-US" b="1" dirty="0">
                <a:solidFill>
                  <a:srgbClr val="C00000"/>
                </a:solidFill>
              </a:rPr>
              <a:t>TC of a negative number can be obtained by the bitwise NOT of its positive counterpart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r>
              <a:rPr lang="en-US" dirty="0"/>
              <a:t>Example 2: </a:t>
            </a:r>
            <a:r>
              <a:rPr lang="en-US" dirty="0">
                <a:solidFill>
                  <a:srgbClr val="C00000"/>
                </a:solidFill>
              </a:rPr>
              <a:t>TC(-3)</a:t>
            </a:r>
          </a:p>
        </p:txBody>
      </p:sp>
      <p:graphicFrame>
        <p:nvGraphicFramePr>
          <p:cNvPr id="3" name="Table 2"/>
          <p:cNvGraphicFramePr>
            <a:graphicFrameLocks noGrp="1"/>
          </p:cNvGraphicFramePr>
          <p:nvPr>
            <p:extLst>
              <p:ext uri="{D42A27DB-BD31-4B8C-83A1-F6EECF244321}">
                <p14:modId xmlns:p14="http://schemas.microsoft.com/office/powerpoint/2010/main" val="3654346500"/>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0b11101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0b00010</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0b00001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0b00011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929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6118671" y="1295400"/>
            <a:ext cx="2972975" cy="4629329"/>
          </a:xfrm>
          <a:prstGeom prst="roundRect">
            <a:avLst/>
          </a:prstGeom>
          <a:solidFill>
            <a:schemeClr val="accent1">
              <a:lumMod val="20000"/>
              <a:lumOff val="80000"/>
            </a:schemeClr>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Comparison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4"/>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200329"/>
          </a:xfrm>
          <a:prstGeom prst="rect">
            <a:avLst/>
          </a:prstGeom>
        </p:spPr>
        <p:txBody>
          <a:bodyPr wrap="square">
            <a:spAutoFit/>
          </a:bodyPr>
          <a:lstStyle/>
          <a:p>
            <a:r>
              <a:rPr lang="en-US" dirty="0"/>
              <a:t>One’s complement representation</a:t>
            </a:r>
          </a:p>
          <a:p>
            <a:r>
              <a:rPr lang="en-US" dirty="0">
                <a:solidFill>
                  <a:srgbClr val="C00000"/>
                </a:solidFill>
              </a:rPr>
              <a:t>Negative = invert all bits of a positive</a:t>
            </a:r>
          </a:p>
        </p:txBody>
      </p:sp>
      <p:sp>
        <p:nvSpPr>
          <p:cNvPr id="8" name="Rectangle 7"/>
          <p:cNvSpPr/>
          <p:nvPr/>
        </p:nvSpPr>
        <p:spPr>
          <a:xfrm>
            <a:off x="6705600" y="4672357"/>
            <a:ext cx="2016359" cy="1200329"/>
          </a:xfrm>
          <a:prstGeom prst="rect">
            <a:avLst/>
          </a:prstGeom>
        </p:spPr>
        <p:txBody>
          <a:bodyPr wrap="square">
            <a:spAutoFit/>
          </a:bodyPr>
          <a:lstStyle/>
          <a:p>
            <a:r>
              <a:rPr lang="en-US" dirty="0"/>
              <a:t>Two’s Complement representation</a:t>
            </a:r>
          </a:p>
          <a:p>
            <a:r>
              <a:rPr lang="en-US" dirty="0">
                <a:solidFill>
                  <a:srgbClr val="C00000"/>
                </a:solidFill>
              </a:rPr>
              <a:t>TC = invert all bits, then plus </a:t>
            </a:r>
            <a:r>
              <a:rPr lang="en-US" dirty="0">
                <a:solidFill>
                  <a:srgbClr val="C00000"/>
                </a:solidFill>
                <a:latin typeface="Consolas" pitchFamily="49" charset="0"/>
                <a:cs typeface="Consolas" pitchFamily="49" charset="0"/>
              </a:rPr>
              <a:t>1</a:t>
            </a:r>
          </a:p>
        </p:txBody>
      </p:sp>
      <p:sp>
        <p:nvSpPr>
          <p:cNvPr id="4" name="Rectangle 3"/>
          <p:cNvSpPr/>
          <p:nvPr/>
        </p:nvSpPr>
        <p:spPr>
          <a:xfrm>
            <a:off x="351035" y="4724400"/>
            <a:ext cx="2675673" cy="1200329"/>
          </a:xfrm>
          <a:prstGeom prst="rect">
            <a:avLst/>
          </a:prstGeom>
        </p:spPr>
        <p:txBody>
          <a:bodyPr wrap="square">
            <a:spAutoFit/>
          </a:bodyPr>
          <a:lstStyle/>
          <a:p>
            <a:r>
              <a:rPr lang="en-US" dirty="0"/>
              <a:t>Signed magnitude representation</a:t>
            </a:r>
          </a:p>
          <a:p>
            <a:r>
              <a:rPr lang="en-US" dirty="0">
                <a:solidFill>
                  <a:srgbClr val="C00000"/>
                </a:solidFill>
                <a:latin typeface="Consolas" pitchFamily="49" charset="0"/>
                <a:cs typeface="Consolas" pitchFamily="49" charset="0"/>
              </a:rPr>
              <a:t>0</a:t>
            </a:r>
            <a:r>
              <a:rPr lang="en-US" dirty="0">
                <a:solidFill>
                  <a:srgbClr val="C00000"/>
                </a:solidFill>
              </a:rPr>
              <a:t> = positive</a:t>
            </a:r>
          </a:p>
          <a:p>
            <a:r>
              <a:rPr lang="en-US" dirty="0">
                <a:solidFill>
                  <a:srgbClr val="C00000"/>
                </a:solidFill>
                <a:latin typeface="Consolas" pitchFamily="49" charset="0"/>
                <a:cs typeface="Consolas" pitchFamily="49" charset="0"/>
              </a:rPr>
              <a:t>1</a:t>
            </a:r>
            <a:r>
              <a:rPr lang="en-US" dirty="0">
                <a:solidFill>
                  <a:srgbClr val="C00000"/>
                </a:solidFill>
              </a:rPr>
              <a:t> = negative</a:t>
            </a:r>
          </a:p>
        </p:txBody>
      </p:sp>
      <p:sp>
        <p:nvSpPr>
          <p:cNvPr id="9" name="TextBox 8"/>
          <p:cNvSpPr txBox="1"/>
          <p:nvPr/>
        </p:nvSpPr>
        <p:spPr>
          <a:xfrm>
            <a:off x="6294486" y="5994579"/>
            <a:ext cx="2828018" cy="369332"/>
          </a:xfrm>
          <a:prstGeom prst="rect">
            <a:avLst/>
          </a:prstGeom>
          <a:noFill/>
        </p:spPr>
        <p:txBody>
          <a:bodyPr wrap="none" rtlCol="0">
            <a:spAutoFit/>
          </a:bodyPr>
          <a:lstStyle/>
          <a:p>
            <a:r>
              <a:rPr lang="en-US" dirty="0">
                <a:solidFill>
                  <a:srgbClr val="0000FF"/>
                </a:solidFill>
              </a:rPr>
              <a:t>Used in modern computers!</a:t>
            </a:r>
          </a:p>
        </p:txBody>
      </p:sp>
    </p:spTree>
    <p:extLst>
      <p:ext uri="{BB962C8B-B14F-4D97-AF65-F5344CB8AC3E}">
        <p14:creationId xmlns:p14="http://schemas.microsoft.com/office/powerpoint/2010/main" val="72719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5B04-437F-474A-B7BE-D630BA3FEA18}"/>
              </a:ext>
            </a:extLst>
          </p:cNvPr>
          <p:cNvSpPr>
            <a:spLocks noGrp="1"/>
          </p:cNvSpPr>
          <p:nvPr>
            <p:ph type="title"/>
          </p:nvPr>
        </p:nvSpPr>
        <p:spPr/>
        <p:txBody>
          <a:bodyPr>
            <a:normAutofit fontScale="90000"/>
          </a:bodyPr>
          <a:lstStyle/>
          <a:p>
            <a:r>
              <a:rPr lang="en-US" dirty="0"/>
              <a:t>Range of Signed Integers</a:t>
            </a:r>
            <a:br>
              <a:rPr lang="en-US" dirty="0"/>
            </a:br>
            <a:r>
              <a:rPr lang="en-US" dirty="0"/>
              <a:t>(Two’s Complement)</a:t>
            </a:r>
          </a:p>
        </p:txBody>
      </p:sp>
      <p:sp>
        <p:nvSpPr>
          <p:cNvPr id="3" name="Slide Number Placeholder 2">
            <a:extLst>
              <a:ext uri="{FF2B5EF4-FFF2-40B4-BE49-F238E27FC236}">
                <a16:creationId xmlns:a16="http://schemas.microsoft.com/office/drawing/2014/main" id="{CD769408-F06B-B447-9D5C-D530E6861A14}"/>
              </a:ext>
            </a:extLst>
          </p:cNvPr>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aphicFrame>
        <p:nvGraphicFramePr>
          <p:cNvPr id="5" name="Table 4">
            <a:extLst>
              <a:ext uri="{FF2B5EF4-FFF2-40B4-BE49-F238E27FC236}">
                <a16:creationId xmlns:a16="http://schemas.microsoft.com/office/drawing/2014/main" id="{BC24311B-E1D8-904F-8F58-7536EEABD684}"/>
              </a:ext>
            </a:extLst>
          </p:cNvPr>
          <p:cNvGraphicFramePr>
            <a:graphicFrameLocks noGrp="1"/>
          </p:cNvGraphicFramePr>
          <p:nvPr>
            <p:extLst>
              <p:ext uri="{D42A27DB-BD31-4B8C-83A1-F6EECF244321}">
                <p14:modId xmlns:p14="http://schemas.microsoft.com/office/powerpoint/2010/main" val="3092357538"/>
              </p:ext>
            </p:extLst>
          </p:nvPr>
        </p:nvGraphicFramePr>
        <p:xfrm>
          <a:off x="408071" y="4084077"/>
          <a:ext cx="8458200" cy="2330080"/>
        </p:xfrm>
        <a:graphic>
          <a:graphicData uri="http://schemas.openxmlformats.org/drawingml/2006/table">
            <a:tbl>
              <a:tblPr firstRow="1" bandRow="1">
                <a:tableStyleId>{5C22544A-7EE6-4342-B048-85BDC9FD1C3A}</a:tableStyleId>
              </a:tblPr>
              <a:tblGrid>
                <a:gridCol w="2362200">
                  <a:extLst>
                    <a:ext uri="{9D8B030D-6E8A-4147-A177-3AD203B41FA5}">
                      <a16:colId xmlns:a16="http://schemas.microsoft.com/office/drawing/2014/main" val="3190717045"/>
                    </a:ext>
                  </a:extLst>
                </a:gridCol>
                <a:gridCol w="4421981">
                  <a:extLst>
                    <a:ext uri="{9D8B030D-6E8A-4147-A177-3AD203B41FA5}">
                      <a16:colId xmlns:a16="http://schemas.microsoft.com/office/drawing/2014/main" val="1430391139"/>
                    </a:ext>
                  </a:extLst>
                </a:gridCol>
                <a:gridCol w="1674019">
                  <a:extLst>
                    <a:ext uri="{9D8B030D-6E8A-4147-A177-3AD203B41FA5}">
                      <a16:colId xmlns:a16="http://schemas.microsoft.com/office/drawing/2014/main" val="2800719782"/>
                    </a:ext>
                  </a:extLst>
                </a:gridCol>
              </a:tblGrid>
              <a:tr h="422500">
                <a:tc>
                  <a:txBody>
                    <a:bodyPr/>
                    <a:lstStyle/>
                    <a:p>
                      <a:r>
                        <a:rPr lang="en-US" dirty="0"/>
                        <a:t>Storage Size</a:t>
                      </a:r>
                    </a:p>
                  </a:txBody>
                  <a:tcPr/>
                </a:tc>
                <a:tc>
                  <a:txBody>
                    <a:bodyPr/>
                    <a:lstStyle/>
                    <a:p>
                      <a:r>
                        <a:rPr lang="en-US" dirty="0"/>
                        <a:t>Range</a:t>
                      </a:r>
                    </a:p>
                  </a:txBody>
                  <a:tcPr/>
                </a:tc>
                <a:tc>
                  <a:txBody>
                    <a:bodyPr/>
                    <a:lstStyle/>
                    <a:p>
                      <a:r>
                        <a:rPr lang="en-US" dirty="0"/>
                        <a:t>Powers of 2</a:t>
                      </a:r>
                    </a:p>
                  </a:txBody>
                  <a:tcPr/>
                </a:tc>
                <a:extLst>
                  <a:ext uri="{0D108BD9-81ED-4DB2-BD59-A6C34878D82A}">
                    <a16:rowId xmlns:a16="http://schemas.microsoft.com/office/drawing/2014/main" val="620067711"/>
                  </a:ext>
                </a:extLst>
              </a:tr>
              <a:tr h="422500">
                <a:tc>
                  <a:txBody>
                    <a:bodyPr/>
                    <a:lstStyle/>
                    <a:p>
                      <a:r>
                        <a:rPr lang="en-US" dirty="0"/>
                        <a:t>Signed Byte</a:t>
                      </a:r>
                    </a:p>
                  </a:txBody>
                  <a:tcPr/>
                </a:tc>
                <a:tc>
                  <a:txBody>
                    <a:bodyPr/>
                    <a:lstStyle/>
                    <a:p>
                      <a:r>
                        <a:rPr lang="en-US" dirty="0">
                          <a:latin typeface="Consolas" panose="020B0609020204030204" pitchFamily="49" charset="0"/>
                          <a:cs typeface="Consolas" panose="020B0609020204030204" pitchFamily="49" charset="0"/>
                        </a:rPr>
                        <a:t>-128 to +127</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7</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1374279697"/>
                  </a:ext>
                </a:extLst>
              </a:tr>
              <a:tr h="422500">
                <a:tc>
                  <a:txBody>
                    <a:bodyPr/>
                    <a:lstStyle/>
                    <a:p>
                      <a:r>
                        <a:rPr lang="en-US" dirty="0"/>
                        <a:t>Signed Halfword</a:t>
                      </a:r>
                    </a:p>
                  </a:txBody>
                  <a:tcPr/>
                </a:tc>
                <a:tc>
                  <a:txBody>
                    <a:bodyPr/>
                    <a:lstStyle/>
                    <a:p>
                      <a:r>
                        <a:rPr lang="en-US" dirty="0">
                          <a:latin typeface="Consolas" panose="020B0609020204030204" pitchFamily="49" charset="0"/>
                          <a:cs typeface="Consolas" panose="020B0609020204030204" pitchFamily="49" charset="0"/>
                        </a:rPr>
                        <a:t>-32,768 to +32,767</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15</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15</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695154742"/>
                  </a:ext>
                </a:extLst>
              </a:tr>
              <a:tr h="422500">
                <a:tc>
                  <a:txBody>
                    <a:bodyPr/>
                    <a:lstStyle/>
                    <a:p>
                      <a:r>
                        <a:rPr lang="en-US" dirty="0"/>
                        <a:t>Signed Word</a:t>
                      </a:r>
                    </a:p>
                  </a:txBody>
                  <a:tcPr/>
                </a:tc>
                <a:tc>
                  <a:txBody>
                    <a:bodyPr/>
                    <a:lstStyle/>
                    <a:p>
                      <a:r>
                        <a:rPr lang="en-US" dirty="0">
                          <a:latin typeface="Consolas" panose="020B0609020204030204" pitchFamily="49" charset="0"/>
                          <a:cs typeface="Consolas" panose="020B0609020204030204" pitchFamily="49" charset="0"/>
                        </a:rPr>
                        <a:t>-2,147,483,648 to +2,147,483,647 </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31</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31</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261474874"/>
                  </a:ext>
                </a:extLst>
              </a:tr>
              <a:tr h="422500">
                <a:tc>
                  <a:txBody>
                    <a:bodyPr/>
                    <a:lstStyle/>
                    <a:p>
                      <a:r>
                        <a:rPr lang="en-US" dirty="0"/>
                        <a:t>Signed Double-word</a:t>
                      </a:r>
                    </a:p>
                  </a:txBody>
                  <a:tcPr/>
                </a:tc>
                <a:tc>
                  <a:txBody>
                    <a:bodyPr/>
                    <a:lstStyle/>
                    <a:p>
                      <a:r>
                        <a:rPr lang="en-US" dirty="0">
                          <a:latin typeface="Consolas" panose="020B0609020204030204" pitchFamily="49" charset="0"/>
                          <a:cs typeface="Consolas" panose="020B0609020204030204" pitchFamily="49" charset="0"/>
                        </a:rPr>
                        <a:t>-9,223,372,036,854,775,808 to   </a:t>
                      </a:r>
                    </a:p>
                    <a:p>
                      <a:r>
                        <a:rPr lang="en-US" dirty="0">
                          <a:latin typeface="Consolas" panose="020B0609020204030204" pitchFamily="49" charset="0"/>
                          <a:cs typeface="Consolas" panose="020B0609020204030204" pitchFamily="49" charset="0"/>
                        </a:rPr>
                        <a:t>+9,223,372,036,854,775,807 </a:t>
                      </a:r>
                    </a:p>
                  </a:txBody>
                  <a:tcPr/>
                </a:tc>
                <a:tc>
                  <a:txBody>
                    <a:bodyPr/>
                    <a:lstStyle/>
                    <a:p>
                      <a:r>
                        <a:rPr lang="en-US" dirty="0">
                          <a:latin typeface="Consolas" panose="020B0609020204030204" pitchFamily="49" charset="0"/>
                          <a:cs typeface="Consolas" panose="020B0609020204030204" pitchFamily="49" charset="0"/>
                        </a:rPr>
                        <a:t>-2</a:t>
                      </a:r>
                      <a:r>
                        <a:rPr lang="en-US" baseline="30000" dirty="0">
                          <a:latin typeface="Consolas" panose="020B0609020204030204" pitchFamily="49" charset="0"/>
                          <a:cs typeface="Consolas" panose="020B0609020204030204" pitchFamily="49" charset="0"/>
                        </a:rPr>
                        <a:t>63</a:t>
                      </a:r>
                      <a:r>
                        <a:rPr lang="en-US" dirty="0">
                          <a:latin typeface="Consolas" panose="020B0609020204030204" pitchFamily="49" charset="0"/>
                          <a:cs typeface="Consolas" panose="020B0609020204030204" pitchFamily="49" charset="0"/>
                        </a:rPr>
                        <a:t> to 2</a:t>
                      </a:r>
                      <a:r>
                        <a:rPr lang="en-US" baseline="30000" dirty="0">
                          <a:latin typeface="Consolas" panose="020B0609020204030204" pitchFamily="49" charset="0"/>
                          <a:cs typeface="Consolas" panose="020B0609020204030204" pitchFamily="49" charset="0"/>
                        </a:rPr>
                        <a:t>63</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2526923844"/>
                  </a:ext>
                </a:extLst>
              </a:tr>
            </a:tbl>
          </a:graphicData>
        </a:graphic>
      </p:graphicFrame>
      <p:pic>
        <p:nvPicPr>
          <p:cNvPr id="6" name="Picture 2">
            <a:extLst>
              <a:ext uri="{FF2B5EF4-FFF2-40B4-BE49-F238E27FC236}">
                <a16:creationId xmlns:a16="http://schemas.microsoft.com/office/drawing/2014/main" id="{7ED386D6-DCF5-5F49-B79D-9DCD83933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7503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09495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for Signed Add/Sub</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When adding signed numbers represented in two’s complement, overflow occurs only in two scenarios: </a:t>
            </a:r>
          </a:p>
          <a:p>
            <a:pPr marL="731520" lvl="1" indent="-457200">
              <a:buFont typeface="+mj-lt"/>
              <a:buAutoNum type="arabicPeriod"/>
            </a:pPr>
            <a:r>
              <a:rPr lang="en-US" dirty="0"/>
              <a:t>adding two positive numbers but getting a non-positive result, or </a:t>
            </a:r>
          </a:p>
          <a:p>
            <a:pPr marL="731520" lvl="1" indent="-457200">
              <a:buFont typeface="+mj-lt"/>
              <a:buAutoNum type="arabicPeriod"/>
            </a:pPr>
            <a:r>
              <a:rPr lang="en-US" dirty="0"/>
              <a:t>adding two negative numbers but yielding a non-negative result. </a:t>
            </a:r>
          </a:p>
          <a:p>
            <a:endParaRPr lang="en-US" dirty="0"/>
          </a:p>
          <a:p>
            <a:r>
              <a:rPr lang="en-US" dirty="0"/>
              <a:t>Similarly, when subtracting signed numbers, overflow occurs in two scenarios: </a:t>
            </a:r>
          </a:p>
          <a:p>
            <a:pPr marL="731520" lvl="1" indent="-457200">
              <a:buFont typeface="+mj-lt"/>
              <a:buAutoNum type="arabicPeriod"/>
            </a:pPr>
            <a:r>
              <a:rPr lang="en-US" dirty="0"/>
              <a:t>subtracting a positive number from a negative number but getting a positive result, or </a:t>
            </a:r>
          </a:p>
          <a:p>
            <a:pPr marL="731520" lvl="1" indent="-457200">
              <a:buFont typeface="+mj-lt"/>
              <a:buAutoNum type="arabicPeriod"/>
            </a:pPr>
            <a:r>
              <a:rPr lang="en-US" dirty="0"/>
              <a:t>subtracting a negative number from a positive number but producing a negative result.</a:t>
            </a:r>
          </a:p>
          <a:p>
            <a:endParaRPr lang="en-US" dirty="0"/>
          </a:p>
          <a:p>
            <a:r>
              <a:rPr lang="en-US" dirty="0"/>
              <a:t>Overflow cannot occur when adding operands with different signs or when subtracting operands with the same signs. </a:t>
            </a:r>
          </a:p>
        </p:txBody>
      </p:sp>
    </p:spTree>
    <p:extLst>
      <p:ext uri="{BB962C8B-B14F-4D97-AF65-F5344CB8AC3E}">
        <p14:creationId xmlns:p14="http://schemas.microsoft.com/office/powerpoint/2010/main" val="2518806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for Signed </a:t>
            </a:r>
            <a:r>
              <a:rPr lang="en-US" altLang="zh-CN" dirty="0"/>
              <a:t>Add</a:t>
            </a:r>
            <a:endParaRPr lang="en-US" dirty="0"/>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19</a:t>
            </a:fld>
            <a:endParaRPr kumimoji="0" lang="en-US"/>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5800" y="4805231"/>
            <a:ext cx="2819400" cy="923330"/>
          </a:xfrm>
          <a:prstGeom prst="rect">
            <a:avLst/>
          </a:prstGeom>
        </p:spPr>
        <p:txBody>
          <a:bodyPr wrap="square">
            <a:spAutoFit/>
          </a:bodyPr>
          <a:lstStyle/>
          <a:p>
            <a:r>
              <a:rPr lang="en-US" dirty="0"/>
              <a:t>Overflow occurs when adding two positive integers but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1225144"/>
              </a:xfrm>
              <a:prstGeom prst="rect">
                <a:avLst/>
              </a:prstGeom>
            </p:spPr>
            <p:txBody>
              <a:bodyPr>
                <a:spAutoFit/>
              </a:bodyPr>
              <a:lstStyle/>
              <a:p>
                <a:pPr marL="342900" lvl="0" indent="-342900">
                  <a:buFont typeface="+mj-lt"/>
                  <a:buAutoNum type="arabicPeriod"/>
                </a:pPr>
                <a:r>
                  <a:rPr lang="en-US" dirty="0"/>
                  <a:t>On addition, overflow occurs if </a:t>
                </a:r>
                <a14:m>
                  <m:oMath xmlns:m="http://schemas.openxmlformats.org/officeDocument/2006/math">
                    <m:r>
                      <a:rPr lang="en-US" i="1">
                        <a:latin typeface="Cambria Math"/>
                      </a:rPr>
                      <m:t>𝑠𝑢𝑚</m:t>
                    </m:r>
                    <m:r>
                      <a:rPr lang="en-US" i="1">
                        <a:latin typeface="Cambria Math"/>
                      </a:rPr>
                      <m:t>≥</m:t>
                    </m:r>
                    <m:sSup>
                      <m:sSupPr>
                        <m:ctrlPr>
                          <a:rPr lang="en-US" i="1">
                            <a:latin typeface="Cambria Math" panose="02040503050406030204" pitchFamily="18" charset="0"/>
                          </a:rPr>
                        </m:ctrlPr>
                      </m:sSupPr>
                      <m:e>
                        <m:r>
                          <a:rPr lang="en-US" i="1">
                            <a:latin typeface="Cambria Math"/>
                          </a:rPr>
                          <m:t>2</m:t>
                        </m:r>
                      </m:e>
                      <m:sup>
                        <m:r>
                          <a:rPr lang="en-US" i="1">
                            <a:latin typeface="Cambria Math"/>
                          </a:rPr>
                          <m:t>4</m:t>
                        </m:r>
                      </m:sup>
                    </m:sSup>
                  </m:oMath>
                </a14:m>
                <a:r>
                  <a:rPr lang="en-US" dirty="0"/>
                  <a:t>  when adding two positives.</a:t>
                </a:r>
              </a:p>
              <a:p>
                <a:pPr marL="342900" indent="-342900">
                  <a:buFont typeface="+mj-lt"/>
                  <a:buAutoNum type="arabicPeriod"/>
                </a:pPr>
                <a:r>
                  <a:rPr lang="en-US" dirty="0"/>
                  <a:t>Overflow never occurs when adding two numbers with different signs.</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1225144"/>
              </a:xfrm>
              <a:prstGeom prst="rect">
                <a:avLst/>
              </a:prstGeom>
              <a:blipFill rotWithShape="1">
                <a:blip r:embed="rId5"/>
                <a:stretch>
                  <a:fillRect l="-1067" t="-2488" b="-4975"/>
                </a:stretch>
              </a:blipFill>
            </p:spPr>
            <p:txBody>
              <a:bodyPr/>
              <a:lstStyle/>
              <a:p>
                <a:r>
                  <a:rPr lang="en-US">
                    <a:noFill/>
                  </a:rPr>
                  <a:t> </a:t>
                </a:r>
              </a:p>
            </p:txBody>
          </p:sp>
        </mc:Fallback>
      </mc:AlternateContent>
    </p:spTree>
    <p:extLst>
      <p:ext uri="{BB962C8B-B14F-4D97-AF65-F5344CB8AC3E}">
        <p14:creationId xmlns:p14="http://schemas.microsoft.com/office/powerpoint/2010/main" val="31965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Bit, Byte, Half-word, Word, Double-Word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554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for Signed Add</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20</a:t>
            </a:fld>
            <a:endParaRPr kumimoji="0" lang="en-US"/>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782"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017561" y="4876800"/>
            <a:ext cx="2944839" cy="923330"/>
          </a:xfrm>
          <a:prstGeom prst="rect">
            <a:avLst/>
          </a:prstGeom>
        </p:spPr>
        <p:txBody>
          <a:bodyPr wrap="square">
            <a:spAutoFit/>
          </a:bodyPr>
          <a:lstStyle/>
          <a:p>
            <a:r>
              <a:rPr lang="en-US" dirty="0"/>
              <a:t>Overflow occurs when adding two negative integers but getting a positive result.</a:t>
            </a:r>
          </a:p>
        </p:txBody>
      </p:sp>
      <p:pic>
        <p:nvPicPr>
          <p:cNvPr id="491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5867400" y="4251820"/>
                <a:ext cx="3108723" cy="948145"/>
              </a:xfrm>
              <a:prstGeom prst="rect">
                <a:avLst/>
              </a:prstGeom>
            </p:spPr>
            <p:txBody>
              <a:bodyPr wrap="square">
                <a:spAutoFit/>
              </a:bodyPr>
              <a:lstStyle/>
              <a:p>
                <a:r>
                  <a:rPr lang="en-US" dirty="0"/>
                  <a:t>On addition, overflow occurs if </a:t>
                </a:r>
                <a14:m>
                  <m:oMath xmlns:m="http://schemas.openxmlformats.org/officeDocument/2006/math">
                    <m:r>
                      <a:rPr lang="en-US" i="1">
                        <a:latin typeface="Cambria Math"/>
                      </a:rPr>
                      <m:t>𝑠𝑢𝑚</m:t>
                    </m:r>
                    <m:r>
                      <a:rPr lang="en-US" i="1">
                        <a:latin typeface="Cambria Math"/>
                      </a:rPr>
                      <m:t>&lt;−</m:t>
                    </m:r>
                    <m:sSup>
                      <m:sSupPr>
                        <m:ctrlPr>
                          <a:rPr lang="en-US" i="1">
                            <a:latin typeface="Cambria Math" panose="02040503050406030204" pitchFamily="18" charset="0"/>
                          </a:rPr>
                        </m:ctrlPr>
                      </m:sSupPr>
                      <m:e>
                        <m:r>
                          <a:rPr lang="en-US" i="1">
                            <a:latin typeface="Cambria Math"/>
                          </a:rPr>
                          <m:t>2</m:t>
                        </m:r>
                      </m:e>
                      <m:sup>
                        <m:r>
                          <a:rPr lang="en-US" i="1">
                            <a:latin typeface="Cambria Math"/>
                          </a:rPr>
                          <m:t>4</m:t>
                        </m:r>
                      </m:sup>
                    </m:sSup>
                  </m:oMath>
                </a14:m>
                <a:r>
                  <a:rPr lang="en-US" dirty="0"/>
                  <a:t> when adding two negatives.</a:t>
                </a:r>
              </a:p>
            </p:txBody>
          </p:sp>
        </mc:Choice>
        <mc:Fallback xmlns="">
          <p:sp>
            <p:nvSpPr>
              <p:cNvPr id="4" name="Rectangle 3"/>
              <p:cNvSpPr>
                <a:spLocks noRot="1" noChangeAspect="1" noMove="1" noResize="1" noEditPoints="1" noAdjustHandles="1" noChangeArrowheads="1" noChangeShapeType="1" noTextEdit="1"/>
              </p:cNvSpPr>
              <p:nvPr/>
            </p:nvSpPr>
            <p:spPr>
              <a:xfrm>
                <a:off x="5867400" y="4251820"/>
                <a:ext cx="3108723" cy="948145"/>
              </a:xfrm>
              <a:prstGeom prst="rect">
                <a:avLst/>
              </a:prstGeom>
              <a:blipFill rotWithShape="1">
                <a:blip r:embed="rId5"/>
                <a:stretch>
                  <a:fillRect l="-1768" t="-3205" r="-1965" b="-8974"/>
                </a:stretch>
              </a:blipFill>
            </p:spPr>
            <p:txBody>
              <a:bodyPr/>
              <a:lstStyle/>
              <a:p>
                <a:r>
                  <a:rPr lang="en-US">
                    <a:noFill/>
                  </a:rPr>
                  <a:t> </a:t>
                </a:r>
              </a:p>
            </p:txBody>
          </p:sp>
        </mc:Fallback>
      </mc:AlternateContent>
    </p:spTree>
    <p:extLst>
      <p:ext uri="{BB962C8B-B14F-4D97-AF65-F5344CB8AC3E}">
        <p14:creationId xmlns:p14="http://schemas.microsoft.com/office/powerpoint/2010/main" val="401109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4" name="Content Placeholder 3"/>
          <p:cNvSpPr>
            <a:spLocks noGrp="1"/>
          </p:cNvSpPr>
          <p:nvPr>
            <p:ph sz="quarter" idx="1"/>
          </p:nvPr>
        </p:nvSpPr>
        <p:spPr>
          <a:xfrm>
            <a:off x="609600" y="3505200"/>
            <a:ext cx="8229600" cy="2209800"/>
          </a:xfrm>
        </p:spPr>
        <p:txBody>
          <a:bodyPr>
            <a:normAutofit/>
          </a:bodyPr>
          <a:lstStyle/>
          <a:p>
            <a:pPr lvl="1"/>
            <a:r>
              <a:rPr lang="en-US" dirty="0"/>
              <a:t>CPU does not know the answer at all.</a:t>
            </a:r>
          </a:p>
          <a:p>
            <a:pPr lvl="1"/>
            <a:r>
              <a:rPr lang="en-US" dirty="0"/>
              <a:t>Therefore the hardware sets up both the carry flag and the overflow flag.</a:t>
            </a:r>
          </a:p>
          <a:p>
            <a:pPr lvl="1"/>
            <a:r>
              <a:rPr lang="en-US" dirty="0"/>
              <a:t>It is software’s (programmers’/compilers’) responsibility to interpret the flags.</a:t>
            </a:r>
          </a:p>
        </p:txBody>
      </p:sp>
      <p:sp>
        <p:nvSpPr>
          <p:cNvPr id="5" name="Rectangle 4"/>
          <p:cNvSpPr/>
          <p:nvPr/>
        </p:nvSpPr>
        <p:spPr>
          <a:xfrm>
            <a:off x="1143000" y="1295400"/>
            <a:ext cx="4191000" cy="1384995"/>
          </a:xfrm>
          <a:prstGeom prst="rect">
            <a:avLst/>
          </a:prstGeom>
        </p:spPr>
        <p:txBody>
          <a:bodyPr wrap="square">
            <a:spAutoFit/>
          </a:bodyPr>
          <a:lstStyle/>
          <a:p>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b </a:t>
            </a:r>
            <a:r>
              <a:rPr lang="en-US" sz="2800" dirty="0">
                <a:solidFill>
                  <a:srgbClr val="C00000"/>
                </a:solidFill>
                <a:latin typeface="Consolas" panose="020B0609020204030204" pitchFamily="49" charset="0"/>
                <a:cs typeface="Consolas" panose="020B0609020204030204" pitchFamily="49" charset="0"/>
              </a:rPr>
              <a:t>=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c</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Are </a:t>
            </a:r>
            <a:r>
              <a:rPr lang="en-US" i="1" dirty="0">
                <a:latin typeface="Consolas" panose="020B0609020204030204" pitchFamily="49" charset="0"/>
                <a:cs typeface="Consolas" panose="020B0609020204030204" pitchFamily="49" charset="0"/>
              </a:rPr>
              <a:t>a</a:t>
            </a:r>
            <a:r>
              <a:rPr lang="en-US" dirty="0"/>
              <a:t> and </a:t>
            </a:r>
            <a:r>
              <a:rPr lang="en-US" i="1" dirty="0">
                <a:latin typeface="Consolas" panose="020B0609020204030204" pitchFamily="49" charset="0"/>
                <a:cs typeface="Consolas" panose="020B0609020204030204" pitchFamily="49" charset="0"/>
              </a:rPr>
              <a:t>b</a:t>
            </a:r>
            <a:r>
              <a:rPr lang="en-US" dirty="0"/>
              <a:t> signed or unsigned numbers?</a:t>
            </a:r>
          </a:p>
        </p:txBody>
      </p:sp>
    </p:spTree>
    <p:extLst>
      <p:ext uri="{BB962C8B-B14F-4D97-AF65-F5344CB8AC3E}">
        <p14:creationId xmlns:p14="http://schemas.microsoft.com/office/powerpoint/2010/main" val="222488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2000" dirty="0"/>
              <a:t>When programming in high-level languages such as C, the compiler automatically chooses to use the carry or overflow flag based on how this integer is declared in source code (“</a:t>
            </a:r>
            <a:r>
              <a:rPr lang="en-US" sz="2000" dirty="0" err="1">
                <a:solidFill>
                  <a:srgbClr val="C00000"/>
                </a:solidFill>
                <a:latin typeface="Consolas" panose="020B0609020204030204" pitchFamily="49" charset="0"/>
                <a:cs typeface="Consolas" panose="020B0609020204030204" pitchFamily="49" charset="0"/>
              </a:rPr>
              <a:t>int</a:t>
            </a:r>
            <a:r>
              <a:rPr lang="en-US" sz="2000" dirty="0"/>
              <a:t>” or “</a:t>
            </a:r>
            <a:r>
              <a:rPr lang="en-US" sz="2000" dirty="0">
                <a:solidFill>
                  <a:srgbClr val="C00000"/>
                </a:solidFill>
                <a:latin typeface="Consolas" panose="020B0609020204030204" pitchFamily="49" charset="0"/>
                <a:cs typeface="Consolas" panose="020B0609020204030204" pitchFamily="49" charset="0"/>
              </a:rPr>
              <a:t>unsigned </a:t>
            </a:r>
            <a:r>
              <a:rPr lang="en-US" sz="2000" dirty="0" err="1">
                <a:solidFill>
                  <a:srgbClr val="C00000"/>
                </a:solidFill>
                <a:latin typeface="Consolas" panose="020B0609020204030204" pitchFamily="49" charset="0"/>
                <a:cs typeface="Consolas" panose="020B0609020204030204" pitchFamily="49" charset="0"/>
              </a:rPr>
              <a:t>int</a:t>
            </a:r>
            <a:r>
              <a:rPr lang="en-US" sz="2000" dirty="0"/>
              <a:t>”).</a:t>
            </a:r>
          </a:p>
          <a:p>
            <a:endParaRPr lang="en-US" sz="20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61002" y="2096218"/>
            <a:ext cx="6526795" cy="2867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3884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Rectangle 4"/>
          <p:cNvSpPr/>
          <p:nvPr/>
        </p:nvSpPr>
        <p:spPr>
          <a:xfrm>
            <a:off x="1143000" y="1295400"/>
            <a:ext cx="4191000" cy="1384995"/>
          </a:xfrm>
          <a:prstGeom prst="rect">
            <a:avLst/>
          </a:prstGeom>
        </p:spPr>
        <p:txBody>
          <a:bodyPr wrap="square">
            <a:spAutoFit/>
          </a:bodyPr>
          <a:lstStyle/>
          <a:p>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b </a:t>
            </a:r>
            <a:r>
              <a:rPr lang="en-US" sz="2800" dirty="0">
                <a:solidFill>
                  <a:srgbClr val="C00000"/>
                </a:solidFill>
                <a:latin typeface="Consolas" panose="020B0609020204030204" pitchFamily="49" charset="0"/>
                <a:cs typeface="Consolas" panose="020B0609020204030204" pitchFamily="49" charset="0"/>
              </a:rPr>
              <a:t>=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c</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Are </a:t>
            </a:r>
            <a:r>
              <a:rPr lang="en-US" i="1" dirty="0">
                <a:latin typeface="Consolas" panose="020B0609020204030204" pitchFamily="49" charset="0"/>
                <a:cs typeface="Consolas" panose="020B0609020204030204" pitchFamily="49" charset="0"/>
              </a:rPr>
              <a:t>a</a:t>
            </a:r>
            <a:r>
              <a:rPr lang="en-US" dirty="0"/>
              <a:t> and </a:t>
            </a:r>
            <a:r>
              <a:rPr lang="en-US" i="1" dirty="0">
                <a:latin typeface="Consolas" panose="020B0609020204030204" pitchFamily="49" charset="0"/>
                <a:cs typeface="Consolas" panose="020B0609020204030204" pitchFamily="49" charset="0"/>
              </a:rPr>
              <a:t>b</a:t>
            </a:r>
            <a:r>
              <a:rPr lang="en-US" dirty="0"/>
              <a:t> signed or unsigned numbers?</a:t>
            </a:r>
          </a:p>
        </p:txBody>
      </p:sp>
      <p:sp>
        <p:nvSpPr>
          <p:cNvPr id="8" name="Rounded Rectangle 7"/>
          <p:cNvSpPr/>
          <p:nvPr/>
        </p:nvSpPr>
        <p:spPr>
          <a:xfrm>
            <a:off x="1371600" y="3657600"/>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C00000"/>
                </a:solidFill>
                <a:latin typeface="Consolas" panose="020B0609020204030204" pitchFamily="49" charset="0"/>
                <a:cs typeface="Consolas" panose="020B0609020204030204" pitchFamily="49" charset="0"/>
              </a:rPr>
              <a:t>uint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a;</a:t>
            </a:r>
          </a:p>
          <a:p>
            <a:r>
              <a:rPr lang="en-US" b="1" dirty="0" err="1">
                <a:solidFill>
                  <a:srgbClr val="C00000"/>
                </a:solidFill>
                <a:latin typeface="Consolas" panose="020B0609020204030204" pitchFamily="49" charset="0"/>
                <a:cs typeface="Consolas" panose="020B0609020204030204" pitchFamily="49" charset="0"/>
              </a:rPr>
              <a:t>uint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b;</a:t>
            </a:r>
          </a:p>
          <a:p>
            <a:r>
              <a:rPr lang="en-US" b="1" dirty="0">
                <a:solidFill>
                  <a:schemeClr val="tx1"/>
                </a:solidFill>
                <a:latin typeface="Consolas" panose="020B0609020204030204" pitchFamily="49" charset="0"/>
                <a:cs typeface="Consolas" panose="020B0609020204030204" pitchFamily="49" charset="0"/>
              </a:rPr>
              <a:t>…</a:t>
            </a:r>
          </a:p>
          <a:p>
            <a:r>
              <a:rPr lang="en-US" b="1" dirty="0">
                <a:solidFill>
                  <a:schemeClr val="tx1"/>
                </a:solidFill>
                <a:latin typeface="Consolas" panose="020B0609020204030204" pitchFamily="49" charset="0"/>
                <a:cs typeface="Consolas" panose="020B0609020204030204" pitchFamily="49" charset="0"/>
              </a:rPr>
              <a:t>c = a + b</a:t>
            </a:r>
          </a:p>
          <a:p>
            <a:r>
              <a:rPr lang="en-US" b="1" dirty="0">
                <a:solidFill>
                  <a:schemeClr val="tx1"/>
                </a:solidFill>
                <a:latin typeface="Consolas" panose="020B0609020204030204" pitchFamily="49" charset="0"/>
                <a:cs typeface="Consolas" panose="020B0609020204030204" pitchFamily="49" charset="0"/>
              </a:rPr>
              <a:t>…</a:t>
            </a:r>
          </a:p>
        </p:txBody>
      </p:sp>
      <p:sp>
        <p:nvSpPr>
          <p:cNvPr id="9" name="TextBox 8"/>
          <p:cNvSpPr txBox="1"/>
          <p:nvPr/>
        </p:nvSpPr>
        <p:spPr>
          <a:xfrm>
            <a:off x="1530389" y="5638800"/>
            <a:ext cx="1206421" cy="369332"/>
          </a:xfrm>
          <a:prstGeom prst="rect">
            <a:avLst/>
          </a:prstGeom>
          <a:noFill/>
        </p:spPr>
        <p:txBody>
          <a:bodyPr wrap="none" rtlCol="0">
            <a:spAutoFit/>
          </a:bodyPr>
          <a:lstStyle/>
          <a:p>
            <a:r>
              <a:rPr lang="en-US" dirty="0"/>
              <a:t>C Program</a:t>
            </a:r>
          </a:p>
        </p:txBody>
      </p:sp>
      <p:sp>
        <p:nvSpPr>
          <p:cNvPr id="10" name="TextBox 9"/>
          <p:cNvSpPr txBox="1"/>
          <p:nvPr/>
        </p:nvSpPr>
        <p:spPr>
          <a:xfrm>
            <a:off x="3656736" y="4240768"/>
            <a:ext cx="2417200" cy="369332"/>
          </a:xfrm>
          <a:prstGeom prst="rect">
            <a:avLst/>
          </a:prstGeom>
          <a:noFill/>
        </p:spPr>
        <p:txBody>
          <a:bodyPr wrap="none" rtlCol="0">
            <a:spAutoFit/>
          </a:bodyPr>
          <a:lstStyle/>
          <a:p>
            <a:r>
              <a:rPr lang="en-US" b="1" dirty="0">
                <a:solidFill>
                  <a:srgbClr val="0000FF"/>
                </a:solidFill>
              </a:rPr>
              <a:t>Check the carry flag!</a:t>
            </a:r>
          </a:p>
        </p:txBody>
      </p:sp>
    </p:spTree>
    <p:extLst>
      <p:ext uri="{BB962C8B-B14F-4D97-AF65-F5344CB8AC3E}">
        <p14:creationId xmlns:p14="http://schemas.microsoft.com/office/powerpoint/2010/main" val="1750637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5" name="Rectangle 4"/>
          <p:cNvSpPr/>
          <p:nvPr/>
        </p:nvSpPr>
        <p:spPr>
          <a:xfrm>
            <a:off x="1143000" y="1295400"/>
            <a:ext cx="4191000" cy="1384995"/>
          </a:xfrm>
          <a:prstGeom prst="rect">
            <a:avLst/>
          </a:prstGeom>
        </p:spPr>
        <p:txBody>
          <a:bodyPr wrap="square">
            <a:spAutoFit/>
          </a:bodyPr>
          <a:lstStyle/>
          <a:p>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b </a:t>
            </a:r>
            <a:r>
              <a:rPr lang="en-US" sz="2800" dirty="0">
                <a:solidFill>
                  <a:srgbClr val="C00000"/>
                </a:solidFill>
                <a:latin typeface="Consolas" panose="020B0609020204030204" pitchFamily="49" charset="0"/>
                <a:cs typeface="Consolas" panose="020B0609020204030204" pitchFamily="49" charset="0"/>
              </a:rPr>
              <a:t>= </a:t>
            </a:r>
            <a:r>
              <a:rPr lang="en-US" sz="2800" dirty="0" err="1">
                <a:solidFill>
                  <a:srgbClr val="C00000"/>
                </a:solidFill>
                <a:latin typeface="Consolas" panose="020B0609020204030204" pitchFamily="49" charset="0"/>
                <a:cs typeface="Consolas" panose="020B0609020204030204" pitchFamily="49" charset="0"/>
              </a:rPr>
              <a:t>0b10000</a:t>
            </a:r>
            <a:endParaRPr lang="en-US" sz="2800" dirty="0">
              <a:solidFill>
                <a:srgbClr val="C00000"/>
              </a:solidFill>
              <a:latin typeface="Consolas" panose="020B0609020204030204" pitchFamily="49" charset="0"/>
              <a:cs typeface="Consolas" panose="020B0609020204030204" pitchFamily="49" charset="0"/>
            </a:endParaRPr>
          </a:p>
          <a:p>
            <a:r>
              <a:rPr lang="en-US" sz="2800" i="1" dirty="0">
                <a:solidFill>
                  <a:srgbClr val="C00000"/>
                </a:solidFill>
                <a:latin typeface="Consolas" panose="020B0609020204030204" pitchFamily="49" charset="0"/>
                <a:cs typeface="Consolas" panose="020B0609020204030204" pitchFamily="49" charset="0"/>
              </a:rPr>
              <a:t>c</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a</a:t>
            </a:r>
            <a:r>
              <a:rPr lang="en-US" sz="2800" dirty="0">
                <a:solidFill>
                  <a:srgbClr val="C00000"/>
                </a:solidFill>
                <a:latin typeface="Consolas" panose="020B0609020204030204" pitchFamily="49" charset="0"/>
                <a:cs typeface="Consolas" panose="020B0609020204030204" pitchFamily="49" charset="0"/>
              </a:rPr>
              <a:t> + </a:t>
            </a:r>
            <a:r>
              <a:rPr lang="en-US" sz="2800" i="1" dirty="0">
                <a:solidFill>
                  <a:srgbClr val="C00000"/>
                </a:solidFill>
                <a:latin typeface="Consolas" panose="020B0609020204030204" pitchFamily="49" charset="0"/>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Are </a:t>
            </a:r>
            <a:r>
              <a:rPr lang="en-US" i="1" dirty="0">
                <a:latin typeface="Consolas" panose="020B0609020204030204" pitchFamily="49" charset="0"/>
                <a:cs typeface="Consolas" panose="020B0609020204030204" pitchFamily="49" charset="0"/>
              </a:rPr>
              <a:t>a</a:t>
            </a:r>
            <a:r>
              <a:rPr lang="en-US" dirty="0"/>
              <a:t> and </a:t>
            </a:r>
            <a:r>
              <a:rPr lang="en-US" i="1" dirty="0">
                <a:latin typeface="Consolas" panose="020B0609020204030204" pitchFamily="49" charset="0"/>
                <a:cs typeface="Consolas" panose="020B0609020204030204" pitchFamily="49" charset="0"/>
              </a:rPr>
              <a:t>b</a:t>
            </a:r>
            <a:r>
              <a:rPr lang="en-US" dirty="0"/>
              <a:t> signed or unsigned numbers?</a:t>
            </a:r>
          </a:p>
        </p:txBody>
      </p:sp>
      <p:sp>
        <p:nvSpPr>
          <p:cNvPr id="8" name="Rounded Rectangle 7"/>
          <p:cNvSpPr/>
          <p:nvPr/>
        </p:nvSpPr>
        <p:spPr>
          <a:xfrm>
            <a:off x="1371600" y="3657600"/>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err="1">
                <a:solidFill>
                  <a:srgbClr val="C00000"/>
                </a:solidFill>
                <a:latin typeface="Consolas" panose="020B0609020204030204" pitchFamily="49" charset="0"/>
                <a:cs typeface="Consolas" panose="020B0609020204030204" pitchFamily="49" charset="0"/>
              </a:rPr>
              <a:t>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a;</a:t>
            </a:r>
          </a:p>
          <a:p>
            <a:r>
              <a:rPr lang="en-US" b="1" dirty="0" err="1">
                <a:solidFill>
                  <a:srgbClr val="C00000"/>
                </a:solidFill>
                <a:latin typeface="Consolas" panose="020B0609020204030204" pitchFamily="49" charset="0"/>
                <a:cs typeface="Consolas" panose="020B0609020204030204" pitchFamily="49" charset="0"/>
              </a:rPr>
              <a:t>int</a:t>
            </a:r>
            <a:r>
              <a:rPr lang="en-US" b="1" dirty="0">
                <a:solidFill>
                  <a:srgbClr val="C00000"/>
                </a:solidFill>
                <a:latin typeface="Consolas" panose="020B0609020204030204" pitchFamily="49" charset="0"/>
                <a:cs typeface="Consolas" panose="020B0609020204030204" pitchFamily="49" charset="0"/>
              </a:rPr>
              <a:t> </a:t>
            </a:r>
            <a:r>
              <a:rPr lang="en-US" b="1" dirty="0">
                <a:solidFill>
                  <a:schemeClr val="tx1"/>
                </a:solidFill>
                <a:latin typeface="Consolas" panose="020B0609020204030204" pitchFamily="49" charset="0"/>
                <a:cs typeface="Consolas" panose="020B0609020204030204" pitchFamily="49" charset="0"/>
              </a:rPr>
              <a:t>b;</a:t>
            </a:r>
          </a:p>
          <a:p>
            <a:r>
              <a:rPr lang="en-US" b="1" dirty="0">
                <a:solidFill>
                  <a:schemeClr val="tx1"/>
                </a:solidFill>
                <a:latin typeface="Consolas" panose="020B0609020204030204" pitchFamily="49" charset="0"/>
                <a:cs typeface="Consolas" panose="020B0609020204030204" pitchFamily="49" charset="0"/>
              </a:rPr>
              <a:t>…</a:t>
            </a:r>
          </a:p>
          <a:p>
            <a:r>
              <a:rPr lang="en-US" b="1" dirty="0">
                <a:solidFill>
                  <a:schemeClr val="tx1"/>
                </a:solidFill>
                <a:latin typeface="Consolas" panose="020B0609020204030204" pitchFamily="49" charset="0"/>
                <a:cs typeface="Consolas" panose="020B0609020204030204" pitchFamily="49" charset="0"/>
              </a:rPr>
              <a:t>c = a + b</a:t>
            </a:r>
          </a:p>
          <a:p>
            <a:r>
              <a:rPr lang="en-US" b="1" dirty="0">
                <a:solidFill>
                  <a:schemeClr val="tx1"/>
                </a:solidFill>
                <a:latin typeface="Consolas" panose="020B0609020204030204" pitchFamily="49" charset="0"/>
                <a:cs typeface="Consolas" panose="020B0609020204030204" pitchFamily="49" charset="0"/>
              </a:rPr>
              <a:t>…</a:t>
            </a:r>
          </a:p>
        </p:txBody>
      </p:sp>
      <p:sp>
        <p:nvSpPr>
          <p:cNvPr id="9" name="TextBox 8"/>
          <p:cNvSpPr txBox="1"/>
          <p:nvPr/>
        </p:nvSpPr>
        <p:spPr>
          <a:xfrm>
            <a:off x="1530389" y="5638800"/>
            <a:ext cx="1206421" cy="369332"/>
          </a:xfrm>
          <a:prstGeom prst="rect">
            <a:avLst/>
          </a:prstGeom>
          <a:noFill/>
        </p:spPr>
        <p:txBody>
          <a:bodyPr wrap="none" rtlCol="0">
            <a:spAutoFit/>
          </a:bodyPr>
          <a:lstStyle/>
          <a:p>
            <a:r>
              <a:rPr lang="en-US" dirty="0"/>
              <a:t>C Program</a:t>
            </a:r>
          </a:p>
        </p:txBody>
      </p:sp>
      <p:sp>
        <p:nvSpPr>
          <p:cNvPr id="10" name="TextBox 9"/>
          <p:cNvSpPr txBox="1"/>
          <p:nvPr/>
        </p:nvSpPr>
        <p:spPr>
          <a:xfrm>
            <a:off x="3656736" y="4240768"/>
            <a:ext cx="2762488" cy="369332"/>
          </a:xfrm>
          <a:prstGeom prst="rect">
            <a:avLst/>
          </a:prstGeom>
          <a:noFill/>
        </p:spPr>
        <p:txBody>
          <a:bodyPr wrap="none" rtlCol="0">
            <a:spAutoFit/>
          </a:bodyPr>
          <a:lstStyle/>
          <a:p>
            <a:r>
              <a:rPr lang="en-US" b="1" dirty="0">
                <a:solidFill>
                  <a:srgbClr val="0000FF"/>
                </a:solidFill>
              </a:rPr>
              <a:t>Check the overflow flag!</a:t>
            </a:r>
          </a:p>
        </p:txBody>
      </p:sp>
    </p:spTree>
    <p:extLst>
      <p:ext uri="{BB962C8B-B14F-4D97-AF65-F5344CB8AC3E}">
        <p14:creationId xmlns:p14="http://schemas.microsoft.com/office/powerpoint/2010/main" val="3533571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F8B804-D0E1-4E95-8883-72A5F0C8C816}" type="slidenum">
              <a:rPr lang="en-US"/>
              <a:pPr/>
              <a:t>25</a:t>
            </a:fld>
            <a:endParaRPr lang="en-US"/>
          </a:p>
        </p:txBody>
      </p:sp>
      <p:sp>
        <p:nvSpPr>
          <p:cNvPr id="403464" name="Rectangle 8"/>
          <p:cNvSpPr>
            <a:spLocks noChangeArrowheads="1"/>
          </p:cNvSpPr>
          <p:nvPr/>
        </p:nvSpPr>
        <p:spPr bwMode="auto">
          <a:xfrm>
            <a:off x="0" y="2713038"/>
            <a:ext cx="9144000" cy="0"/>
          </a:xfrm>
          <a:prstGeom prst="rect">
            <a:avLst/>
          </a:prstGeom>
          <a:solidFill>
            <a:srgbClr val="FFFFB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3627" name="Rectangle 171"/>
          <p:cNvSpPr>
            <a:spLocks noChangeArrowheads="1"/>
          </p:cNvSpPr>
          <p:nvPr/>
        </p:nvSpPr>
        <p:spPr bwMode="auto">
          <a:xfrm>
            <a:off x="0" y="414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endParaRPr lang="en-US" sz="2400" u="none" baseline="0"/>
          </a:p>
        </p:txBody>
      </p:sp>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solidFill>
                  <a:srgbClr val="C00000"/>
                </a:solidFill>
              </a:rPr>
              <a:t>Method 3: Two’s Complement</a:t>
            </a:r>
          </a:p>
        </p:txBody>
      </p:sp>
      <p:graphicFrame>
        <p:nvGraphicFramePr>
          <p:cNvPr id="7" name="Table 6"/>
          <p:cNvGraphicFramePr>
            <a:graphicFrameLocks noGrp="1"/>
          </p:cNvGraphicFramePr>
          <p:nvPr>
            <p:extLst>
              <p:ext uri="{D42A27DB-BD31-4B8C-83A1-F6EECF244321}">
                <p14:modId xmlns:p14="http://schemas.microsoft.com/office/powerpoint/2010/main" val="355716243"/>
              </p:ext>
            </p:extLst>
          </p:nvPr>
        </p:nvGraphicFramePr>
        <p:xfrm>
          <a:off x="190500" y="1752601"/>
          <a:ext cx="8762999" cy="2522627"/>
        </p:xfrm>
        <a:graphic>
          <a:graphicData uri="http://schemas.openxmlformats.org/drawingml/2006/table">
            <a:tbl>
              <a:tblPr firstRow="1" bandRow="1">
                <a:tableStyleId>{5C22544A-7EE6-4342-B048-85BDC9FD1C3A}</a:tableStyleId>
              </a:tblPr>
              <a:tblGrid>
                <a:gridCol w="2620710">
                  <a:extLst>
                    <a:ext uri="{9D8B030D-6E8A-4147-A177-3AD203B41FA5}">
                      <a16:colId xmlns:a16="http://schemas.microsoft.com/office/drawing/2014/main" val="20000"/>
                    </a:ext>
                  </a:extLst>
                </a:gridCol>
                <a:gridCol w="1056620">
                  <a:extLst>
                    <a:ext uri="{9D8B030D-6E8A-4147-A177-3AD203B41FA5}">
                      <a16:colId xmlns:a16="http://schemas.microsoft.com/office/drawing/2014/main" val="20001"/>
                    </a:ext>
                  </a:extLst>
                </a:gridCol>
                <a:gridCol w="990810">
                  <a:extLst>
                    <a:ext uri="{9D8B030D-6E8A-4147-A177-3AD203B41FA5}">
                      <a16:colId xmlns:a16="http://schemas.microsoft.com/office/drawing/2014/main" val="20002"/>
                    </a:ext>
                  </a:extLst>
                </a:gridCol>
                <a:gridCol w="1637944">
                  <a:extLst>
                    <a:ext uri="{9D8B030D-6E8A-4147-A177-3AD203B41FA5}">
                      <a16:colId xmlns:a16="http://schemas.microsoft.com/office/drawing/2014/main" val="20003"/>
                    </a:ext>
                  </a:extLst>
                </a:gridCol>
                <a:gridCol w="2456915">
                  <a:extLst>
                    <a:ext uri="{9D8B030D-6E8A-4147-A177-3AD203B41FA5}">
                      <a16:colId xmlns:a16="http://schemas.microsoft.com/office/drawing/2014/main" val="20004"/>
                    </a:ext>
                  </a:extLst>
                </a:gridCol>
              </a:tblGrid>
              <a:tr h="434328">
                <a:tc>
                  <a:txBody>
                    <a:bodyPr/>
                    <a:lstStyle/>
                    <a:p>
                      <a:r>
                        <a:rPr lang="en-US" sz="2000" dirty="0"/>
                        <a:t>Expression</a:t>
                      </a:r>
                    </a:p>
                  </a:txBody>
                  <a:tcPr anchor="ctr"/>
                </a:tc>
                <a:tc>
                  <a:txBody>
                    <a:bodyPr/>
                    <a:lstStyle/>
                    <a:p>
                      <a:r>
                        <a:rPr lang="en-US" sz="2000" dirty="0"/>
                        <a:t>Result</a:t>
                      </a:r>
                    </a:p>
                  </a:txBody>
                  <a:tcPr anchor="ctr"/>
                </a:tc>
                <a:tc>
                  <a:txBody>
                    <a:bodyPr/>
                    <a:lstStyle/>
                    <a:p>
                      <a:r>
                        <a:rPr lang="en-US" sz="2000" dirty="0"/>
                        <a:t>Carry?</a:t>
                      </a:r>
                    </a:p>
                  </a:txBody>
                  <a:tcPr anchor="ctr"/>
                </a:tc>
                <a:tc>
                  <a:txBody>
                    <a:bodyPr/>
                    <a:lstStyle/>
                    <a:p>
                      <a:r>
                        <a:rPr lang="en-US" sz="2000" dirty="0"/>
                        <a:t>Overflow?</a:t>
                      </a:r>
                    </a:p>
                  </a:txBody>
                  <a:tcPr anchor="ctr"/>
                </a:tc>
                <a:tc>
                  <a:txBody>
                    <a:bodyPr/>
                    <a:lstStyle/>
                    <a:p>
                      <a:r>
                        <a:rPr lang="en-US" sz="2000" dirty="0"/>
                        <a:t>Correct Result?</a:t>
                      </a:r>
                    </a:p>
                  </a:txBody>
                  <a:tcPr anchor="ctr"/>
                </a:tc>
                <a:extLst>
                  <a:ext uri="{0D108BD9-81ED-4DB2-BD59-A6C34878D82A}">
                    <a16:rowId xmlns:a16="http://schemas.microsoft.com/office/drawing/2014/main" val="10000"/>
                  </a:ext>
                </a:extLst>
              </a:tr>
              <a:tr h="474209">
                <a:tc>
                  <a:txBody>
                    <a:bodyPr/>
                    <a:lstStyle/>
                    <a:p>
                      <a:r>
                        <a:rPr lang="en-US" sz="2800" b="1" dirty="0">
                          <a:latin typeface="Consolas" pitchFamily="49" charset="0"/>
                          <a:cs typeface="Consolas" pitchFamily="49" charset="0"/>
                        </a:rPr>
                        <a:t>0100 + 0010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1"/>
                  </a:ext>
                </a:extLst>
              </a:tr>
              <a:tr h="474209">
                <a:tc>
                  <a:txBody>
                    <a:bodyPr/>
                    <a:lstStyle/>
                    <a:p>
                      <a:r>
                        <a:rPr lang="en-US" sz="2800" b="1" dirty="0">
                          <a:latin typeface="Consolas" pitchFamily="49" charset="0"/>
                          <a:cs typeface="Consolas" pitchFamily="49" charset="0"/>
                        </a:rPr>
                        <a:t>0100 + 0110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2"/>
                  </a:ext>
                </a:extLst>
              </a:tr>
              <a:tr h="474209">
                <a:tc>
                  <a:txBody>
                    <a:bodyPr/>
                    <a:lstStyle/>
                    <a:p>
                      <a:r>
                        <a:rPr lang="en-US" sz="2800" b="1" dirty="0">
                          <a:latin typeface="Consolas" pitchFamily="49" charset="0"/>
                          <a:cs typeface="Consolas" pitchFamily="49" charset="0"/>
                        </a:rPr>
                        <a:t>1100 + 1110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3"/>
                  </a:ext>
                </a:extLst>
              </a:tr>
              <a:tr h="533819">
                <a:tc>
                  <a:txBody>
                    <a:bodyPr/>
                    <a:lstStyle/>
                    <a:p>
                      <a:r>
                        <a:rPr lang="en-US" sz="2800" b="1" dirty="0">
                          <a:latin typeface="Consolas" pitchFamily="49" charset="0"/>
                          <a:cs typeface="Consolas" pitchFamily="49" charset="0"/>
                        </a:rPr>
                        <a:t>1100 + 1010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endParaRPr lang="en-US" sz="2400" dirty="0"/>
                    </a:p>
                  </a:txBody>
                  <a:tcPr anchor="ctr"/>
                </a:tc>
                <a:tc>
                  <a:txBody>
                    <a:bodyPr/>
                    <a:lstStyle/>
                    <a:p>
                      <a:pPr algn="ctr"/>
                      <a:endParaRPr lang="en-US" sz="2400" dirty="0"/>
                    </a:p>
                  </a:txBody>
                  <a:tcPr anchor="ctr"/>
                </a:tc>
                <a:tc>
                  <a:txBody>
                    <a:bodyPr/>
                    <a:lstStyle/>
                    <a:p>
                      <a:pPr algn="ctr"/>
                      <a:endParaRPr lang="en-US" sz="2400" dirty="0"/>
                    </a:p>
                  </a:txBody>
                  <a:tcPr anchor="ctr"/>
                </a:tc>
                <a:extLst>
                  <a:ext uri="{0D108BD9-81ED-4DB2-BD59-A6C34878D82A}">
                    <a16:rowId xmlns:a16="http://schemas.microsoft.com/office/drawing/2014/main" val="10004"/>
                  </a:ext>
                </a:extLst>
              </a:tr>
            </a:tbl>
          </a:graphicData>
        </a:graphic>
      </p:graphicFrame>
      <p:sp>
        <p:nvSpPr>
          <p:cNvPr id="3" name="TextBox 2"/>
          <p:cNvSpPr txBox="1"/>
          <p:nvPr/>
        </p:nvSpPr>
        <p:spPr>
          <a:xfrm>
            <a:off x="228600" y="1295400"/>
            <a:ext cx="2592505" cy="369332"/>
          </a:xfrm>
          <a:prstGeom prst="rect">
            <a:avLst/>
          </a:prstGeom>
          <a:noFill/>
        </p:spPr>
        <p:txBody>
          <a:bodyPr wrap="none" rtlCol="0">
            <a:spAutoFit/>
          </a:bodyPr>
          <a:lstStyle/>
          <a:p>
            <a:r>
              <a:rPr lang="en-US" dirty="0"/>
              <a:t>Assume a four-bit system:</a:t>
            </a:r>
          </a:p>
        </p:txBody>
      </p:sp>
    </p:spTree>
    <p:extLst>
      <p:ext uri="{BB962C8B-B14F-4D97-AF65-F5344CB8AC3E}">
        <p14:creationId xmlns:p14="http://schemas.microsoft.com/office/powerpoint/2010/main" val="1795269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CF8B804-D0E1-4E95-8883-72A5F0C8C816}" type="slidenum">
              <a:rPr lang="en-US"/>
              <a:pPr/>
              <a:t>26</a:t>
            </a:fld>
            <a:endParaRPr lang="en-US"/>
          </a:p>
        </p:txBody>
      </p:sp>
      <p:sp>
        <p:nvSpPr>
          <p:cNvPr id="403464" name="Rectangle 8"/>
          <p:cNvSpPr>
            <a:spLocks noChangeArrowheads="1"/>
          </p:cNvSpPr>
          <p:nvPr/>
        </p:nvSpPr>
        <p:spPr bwMode="auto">
          <a:xfrm>
            <a:off x="0" y="2713038"/>
            <a:ext cx="9144000" cy="0"/>
          </a:xfrm>
          <a:prstGeom prst="rect">
            <a:avLst/>
          </a:prstGeom>
          <a:solidFill>
            <a:srgbClr val="FFFFB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3627" name="Rectangle 171"/>
          <p:cNvSpPr>
            <a:spLocks noChangeArrowheads="1"/>
          </p:cNvSpPr>
          <p:nvPr/>
        </p:nvSpPr>
        <p:spPr bwMode="auto">
          <a:xfrm>
            <a:off x="0" y="414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spcBef>
                <a:spcPct val="0"/>
              </a:spcBef>
            </a:pPr>
            <a:endParaRPr lang="en-US" sz="2400" u="none" baseline="0"/>
          </a:p>
        </p:txBody>
      </p:sp>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solidFill>
                  <a:srgbClr val="C00000"/>
                </a:solidFill>
              </a:rPr>
              <a:t>Method 3: Two’s Complement</a:t>
            </a:r>
          </a:p>
        </p:txBody>
      </p:sp>
      <p:graphicFrame>
        <p:nvGraphicFramePr>
          <p:cNvPr id="7" name="Table 6"/>
          <p:cNvGraphicFramePr>
            <a:graphicFrameLocks noGrp="1"/>
          </p:cNvGraphicFramePr>
          <p:nvPr>
            <p:extLst>
              <p:ext uri="{D42A27DB-BD31-4B8C-83A1-F6EECF244321}">
                <p14:modId xmlns:p14="http://schemas.microsoft.com/office/powerpoint/2010/main" val="2644111984"/>
              </p:ext>
            </p:extLst>
          </p:nvPr>
        </p:nvGraphicFramePr>
        <p:xfrm>
          <a:off x="190500" y="1752601"/>
          <a:ext cx="8762999" cy="2685571"/>
        </p:xfrm>
        <a:graphic>
          <a:graphicData uri="http://schemas.openxmlformats.org/drawingml/2006/table">
            <a:tbl>
              <a:tblPr firstRow="1" bandRow="1">
                <a:tableStyleId>{5C22544A-7EE6-4342-B048-85BDC9FD1C3A}</a:tableStyleId>
              </a:tblPr>
              <a:tblGrid>
                <a:gridCol w="2620710">
                  <a:extLst>
                    <a:ext uri="{9D8B030D-6E8A-4147-A177-3AD203B41FA5}">
                      <a16:colId xmlns:a16="http://schemas.microsoft.com/office/drawing/2014/main" val="20000"/>
                    </a:ext>
                  </a:extLst>
                </a:gridCol>
                <a:gridCol w="1056620">
                  <a:extLst>
                    <a:ext uri="{9D8B030D-6E8A-4147-A177-3AD203B41FA5}">
                      <a16:colId xmlns:a16="http://schemas.microsoft.com/office/drawing/2014/main" val="20001"/>
                    </a:ext>
                  </a:extLst>
                </a:gridCol>
                <a:gridCol w="990810">
                  <a:extLst>
                    <a:ext uri="{9D8B030D-6E8A-4147-A177-3AD203B41FA5}">
                      <a16:colId xmlns:a16="http://schemas.microsoft.com/office/drawing/2014/main" val="20002"/>
                    </a:ext>
                  </a:extLst>
                </a:gridCol>
                <a:gridCol w="1637944">
                  <a:extLst>
                    <a:ext uri="{9D8B030D-6E8A-4147-A177-3AD203B41FA5}">
                      <a16:colId xmlns:a16="http://schemas.microsoft.com/office/drawing/2014/main" val="20003"/>
                    </a:ext>
                  </a:extLst>
                </a:gridCol>
                <a:gridCol w="2456915">
                  <a:extLst>
                    <a:ext uri="{9D8B030D-6E8A-4147-A177-3AD203B41FA5}">
                      <a16:colId xmlns:a16="http://schemas.microsoft.com/office/drawing/2014/main" val="20004"/>
                    </a:ext>
                  </a:extLst>
                </a:gridCol>
              </a:tblGrid>
              <a:tr h="499170">
                <a:tc>
                  <a:txBody>
                    <a:bodyPr/>
                    <a:lstStyle/>
                    <a:p>
                      <a:r>
                        <a:rPr lang="en-US" sz="2000" dirty="0"/>
                        <a:t>Expression</a:t>
                      </a:r>
                    </a:p>
                  </a:txBody>
                  <a:tcPr anchor="ctr"/>
                </a:tc>
                <a:tc>
                  <a:txBody>
                    <a:bodyPr/>
                    <a:lstStyle/>
                    <a:p>
                      <a:r>
                        <a:rPr lang="en-US" sz="2000" dirty="0"/>
                        <a:t>Result</a:t>
                      </a:r>
                    </a:p>
                  </a:txBody>
                  <a:tcPr anchor="ctr"/>
                </a:tc>
                <a:tc>
                  <a:txBody>
                    <a:bodyPr/>
                    <a:lstStyle/>
                    <a:p>
                      <a:r>
                        <a:rPr lang="en-US" sz="2000" dirty="0"/>
                        <a:t>Carry?</a:t>
                      </a:r>
                    </a:p>
                  </a:txBody>
                  <a:tcPr anchor="ctr"/>
                </a:tc>
                <a:tc>
                  <a:txBody>
                    <a:bodyPr/>
                    <a:lstStyle/>
                    <a:p>
                      <a:r>
                        <a:rPr lang="en-US" sz="2000" dirty="0"/>
                        <a:t>Overflow?</a:t>
                      </a:r>
                    </a:p>
                  </a:txBody>
                  <a:tcPr anchor="ctr"/>
                </a:tc>
                <a:tc>
                  <a:txBody>
                    <a:bodyPr/>
                    <a:lstStyle/>
                    <a:p>
                      <a:r>
                        <a:rPr lang="en-US" sz="2000" dirty="0"/>
                        <a:t>Correct Result?</a:t>
                      </a:r>
                    </a:p>
                  </a:txBody>
                  <a:tcPr anchor="ctr"/>
                </a:tc>
                <a:extLst>
                  <a:ext uri="{0D108BD9-81ED-4DB2-BD59-A6C34878D82A}">
                    <a16:rowId xmlns:a16="http://schemas.microsoft.com/office/drawing/2014/main" val="10000"/>
                  </a:ext>
                </a:extLst>
              </a:tr>
              <a:tr h="499588">
                <a:tc>
                  <a:txBody>
                    <a:bodyPr/>
                    <a:lstStyle/>
                    <a:p>
                      <a:r>
                        <a:rPr lang="en-US" sz="2800" b="1" dirty="0">
                          <a:latin typeface="Consolas" pitchFamily="49" charset="0"/>
                          <a:cs typeface="Consolas" pitchFamily="49" charset="0"/>
                        </a:rPr>
                        <a:t>0100 + 0010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Yes</a:t>
                      </a:r>
                    </a:p>
                  </a:txBody>
                  <a:tcPr anchor="ctr"/>
                </a:tc>
                <a:extLst>
                  <a:ext uri="{0D108BD9-81ED-4DB2-BD59-A6C34878D82A}">
                    <a16:rowId xmlns:a16="http://schemas.microsoft.com/office/drawing/2014/main" val="10001"/>
                  </a:ext>
                </a:extLst>
              </a:tr>
              <a:tr h="532060">
                <a:tc>
                  <a:txBody>
                    <a:bodyPr/>
                    <a:lstStyle/>
                    <a:p>
                      <a:r>
                        <a:rPr lang="en-US" sz="2800" b="1" dirty="0">
                          <a:latin typeface="Consolas" pitchFamily="49" charset="0"/>
                          <a:cs typeface="Consolas" pitchFamily="49" charset="0"/>
                        </a:rPr>
                        <a:t>0100 + 0110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No</a:t>
                      </a:r>
                    </a:p>
                  </a:txBody>
                  <a:tcPr anchor="ctr"/>
                </a:tc>
                <a:extLst>
                  <a:ext uri="{0D108BD9-81ED-4DB2-BD59-A6C34878D82A}">
                    <a16:rowId xmlns:a16="http://schemas.microsoft.com/office/drawing/2014/main" val="10002"/>
                  </a:ext>
                </a:extLst>
              </a:tr>
              <a:tr h="522666">
                <a:tc>
                  <a:txBody>
                    <a:bodyPr/>
                    <a:lstStyle/>
                    <a:p>
                      <a:r>
                        <a:rPr lang="en-US" sz="2800" b="1" dirty="0">
                          <a:latin typeface="Consolas" pitchFamily="49" charset="0"/>
                          <a:cs typeface="Consolas" pitchFamily="49" charset="0"/>
                        </a:rPr>
                        <a:t>1100 + 1110</a:t>
                      </a:r>
                    </a:p>
                  </a:txBody>
                  <a:tcPr anchor="ctr"/>
                </a:tc>
                <a:tc>
                  <a:txBody>
                    <a:bodyPr/>
                    <a:lstStyle/>
                    <a:p>
                      <a:r>
                        <a:rPr lang="en-US" sz="2800" b="1" dirty="0">
                          <a:latin typeface="Consolas" pitchFamily="49" charset="0"/>
                          <a:cs typeface="Consolas" pitchFamily="49" charset="0"/>
                        </a:rPr>
                        <a:t>1010</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No</a:t>
                      </a:r>
                    </a:p>
                  </a:txBody>
                  <a:tcPr anchor="ctr"/>
                </a:tc>
                <a:tc>
                  <a:txBody>
                    <a:bodyPr/>
                    <a:lstStyle/>
                    <a:p>
                      <a:pPr algn="ctr"/>
                      <a:r>
                        <a:rPr lang="en-US" sz="2400" b="1" dirty="0">
                          <a:solidFill>
                            <a:srgbClr val="C00000"/>
                          </a:solidFill>
                        </a:rPr>
                        <a:t>Yes</a:t>
                      </a:r>
                    </a:p>
                  </a:txBody>
                  <a:tcPr anchor="ctr"/>
                </a:tc>
                <a:extLst>
                  <a:ext uri="{0D108BD9-81ED-4DB2-BD59-A6C34878D82A}">
                    <a16:rowId xmlns:a16="http://schemas.microsoft.com/office/drawing/2014/main" val="10003"/>
                  </a:ext>
                </a:extLst>
              </a:tr>
              <a:tr h="613515">
                <a:tc>
                  <a:txBody>
                    <a:bodyPr/>
                    <a:lstStyle/>
                    <a:p>
                      <a:r>
                        <a:rPr lang="en-US" sz="2800" b="1" dirty="0">
                          <a:latin typeface="Consolas" pitchFamily="49" charset="0"/>
                          <a:cs typeface="Consolas" pitchFamily="49" charset="0"/>
                        </a:rPr>
                        <a:t>1100 + 1010</a:t>
                      </a:r>
                    </a:p>
                  </a:txBody>
                  <a:tcPr anchor="ctr"/>
                </a:tc>
                <a:tc>
                  <a:txBody>
                    <a:bodyPr/>
                    <a:lstStyle/>
                    <a:p>
                      <a:r>
                        <a:rPr lang="en-US" sz="2800" b="1" dirty="0">
                          <a:latin typeface="Consolas" pitchFamily="49" charset="0"/>
                          <a:cs typeface="Consolas" pitchFamily="49" charset="0"/>
                        </a:rPr>
                        <a:t>0110</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Yes</a:t>
                      </a:r>
                    </a:p>
                  </a:txBody>
                  <a:tcPr anchor="ctr"/>
                </a:tc>
                <a:tc>
                  <a:txBody>
                    <a:bodyPr/>
                    <a:lstStyle/>
                    <a:p>
                      <a:pPr algn="ctr"/>
                      <a:r>
                        <a:rPr lang="en-US" sz="2400" b="1" dirty="0">
                          <a:solidFill>
                            <a:srgbClr val="C00000"/>
                          </a:solidFill>
                        </a:rPr>
                        <a:t>No</a:t>
                      </a:r>
                    </a:p>
                  </a:txBody>
                  <a:tcPr anchor="ctr"/>
                </a:tc>
                <a:extLst>
                  <a:ext uri="{0D108BD9-81ED-4DB2-BD59-A6C34878D82A}">
                    <a16:rowId xmlns:a16="http://schemas.microsoft.com/office/drawing/2014/main" val="10004"/>
                  </a:ext>
                </a:extLst>
              </a:tr>
            </a:tbl>
          </a:graphicData>
        </a:graphic>
      </p:graphicFrame>
      <p:sp>
        <p:nvSpPr>
          <p:cNvPr id="8" name="TextBox 7"/>
          <p:cNvSpPr txBox="1"/>
          <p:nvPr/>
        </p:nvSpPr>
        <p:spPr>
          <a:xfrm>
            <a:off x="228600" y="1295400"/>
            <a:ext cx="2592505" cy="369332"/>
          </a:xfrm>
          <a:prstGeom prst="rect">
            <a:avLst/>
          </a:prstGeom>
          <a:noFill/>
        </p:spPr>
        <p:txBody>
          <a:bodyPr wrap="none" rtlCol="0">
            <a:spAutoFit/>
          </a:bodyPr>
          <a:lstStyle/>
          <a:p>
            <a:r>
              <a:rPr lang="en-US" dirty="0"/>
              <a:t>Assume a four-bit system:</a:t>
            </a:r>
          </a:p>
        </p:txBody>
      </p:sp>
    </p:spTree>
    <p:extLst>
      <p:ext uri="{BB962C8B-B14F-4D97-AF65-F5344CB8AC3E}">
        <p14:creationId xmlns:p14="http://schemas.microsoft.com/office/powerpoint/2010/main" val="29815186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Two’s Complement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graphicFrame>
        <p:nvGraphicFramePr>
          <p:cNvPr id="6" name="Table 5"/>
          <p:cNvGraphicFramePr>
            <a:graphicFrameLocks noGrp="1"/>
          </p:cNvGraphicFramePr>
          <p:nvPr>
            <p:extLst>
              <p:ext uri="{D42A27DB-BD31-4B8C-83A1-F6EECF244321}">
                <p14:modId xmlns:p14="http://schemas.microsoft.com/office/powerpoint/2010/main" val="844643428"/>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is required to keep the same number of bits as operands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4974823" cy="461665"/>
          </a:xfrm>
          <a:prstGeom prst="rect">
            <a:avLst/>
          </a:prstGeom>
          <a:noFill/>
        </p:spPr>
        <p:txBody>
          <a:bodyPr wrap="none" rtlCol="0">
            <a:spAutoFit/>
          </a:bodyPr>
          <a:lstStyle/>
          <a:p>
            <a:r>
              <a:rPr lang="en-US" sz="2400" dirty="0"/>
              <a:t>Two’s complement simplifies hardware</a:t>
            </a:r>
          </a:p>
        </p:txBody>
      </p:sp>
    </p:spTree>
    <p:extLst>
      <p:ext uri="{BB962C8B-B14F-4D97-AF65-F5344CB8AC3E}">
        <p14:creationId xmlns:p14="http://schemas.microsoft.com/office/powerpoint/2010/main" val="1655902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Adding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20" name="TextBox 19"/>
          <p:cNvSpPr txBox="1"/>
          <p:nvPr/>
        </p:nvSpPr>
        <p:spPr>
          <a:xfrm>
            <a:off x="1452869" y="1352550"/>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01001</a:t>
              </a:r>
              <a:endParaRPr lang="en-US" dirty="0"/>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r>
                <a:rPr lang="en-US" dirty="0"/>
                <a:t>flip</a:t>
              </a:r>
            </a:p>
          </p:txBody>
        </p:sp>
        <p:sp>
          <p:nvSpPr>
            <p:cNvPr id="35" name="TextBox 34"/>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r>
                <a:rPr lang="en-US" dirty="0"/>
                <a:t>flip</a:t>
              </a:r>
            </a:p>
          </p:txBody>
        </p:sp>
        <p:sp>
          <p:nvSpPr>
            <p:cNvPr id="46" name="TextBox 45"/>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r>
                <a:rPr lang="en-US" b="1">
                  <a:latin typeface="Consolas" panose="020B0609020204030204" pitchFamily="49" charset="0"/>
                  <a:cs typeface="Consolas" panose="020B0609020204030204" pitchFamily="49" charset="0"/>
                </a:rPr>
                <a:t>3</a:t>
              </a:r>
              <a:endParaRPr lang="en-US" b="1" dirty="0">
                <a:latin typeface="Consolas" panose="020B0609020204030204" pitchFamily="49" charset="0"/>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algn="ctr"/>
            <a:r>
              <a:rPr lang="en-US" sz="1400" dirty="0"/>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Simple 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r>
              <a:rPr lang="en-US" sz="2400" b="1">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algn="ctr"/>
            <a:r>
              <a:rPr lang="en-US" sz="1400"/>
              <a:t>Two’s Complement Counterpart</a:t>
            </a:r>
            <a:endParaRPr lang="en-US" sz="1400" dirty="0"/>
          </a:p>
        </p:txBody>
      </p:sp>
    </p:spTree>
    <p:custDataLst>
      <p:tags r:id="rId1"/>
    </p:custDataLst>
    <p:extLst>
      <p:ext uri="{BB962C8B-B14F-4D97-AF65-F5344CB8AC3E}">
        <p14:creationId xmlns:p14="http://schemas.microsoft.com/office/powerpoint/2010/main" val="79816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20" name="TextBox 19"/>
          <p:cNvSpPr txBox="1"/>
          <p:nvPr/>
        </p:nvSpPr>
        <p:spPr>
          <a:xfrm>
            <a:off x="1452869" y="1352550"/>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01001</a:t>
              </a:r>
              <a:endParaRPr lang="en-US" dirty="0"/>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r>
                <a:rPr lang="en-US" b="1" dirty="0">
                  <a:solidFill>
                    <a:srgbClr val="C00000"/>
                  </a:solidFill>
                  <a:latin typeface="Consolas" panose="020B0609020204030204" pitchFamily="49" charset="0"/>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r>
                <a:rPr lang="en-US" dirty="0"/>
                <a:t>flip</a:t>
              </a:r>
            </a:p>
          </p:txBody>
        </p:sp>
        <p:sp>
          <p:nvSpPr>
            <p:cNvPr id="35" name="TextBox 34"/>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algn="ctr"/>
            <a:r>
              <a:rPr lang="en-US" sz="1400" dirty="0"/>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Simple Hardware </a:t>
            </a:r>
            <a:r>
              <a:rPr lang="en-US" dirty="0" err="1"/>
              <a:t>Subtractor</a:t>
            </a:r>
            <a:endParaRPr lang="en-US" dirty="0"/>
          </a:p>
        </p:txBody>
      </p:sp>
      <p:sp>
        <p:nvSpPr>
          <p:cNvPr id="54" name="TextBox 53"/>
          <p:cNvSpPr txBox="1"/>
          <p:nvPr/>
        </p:nvSpPr>
        <p:spPr>
          <a:xfrm>
            <a:off x="1524000" y="2357735"/>
            <a:ext cx="524503" cy="461665"/>
          </a:xfrm>
          <a:prstGeom prst="rect">
            <a:avLst/>
          </a:prstGeom>
          <a:noFill/>
        </p:spPr>
        <p:txBody>
          <a:bodyPr wrap="none" rtlCol="0">
            <a:spAutoFit/>
          </a:bodyPr>
          <a:lstStyle/>
          <a:p>
            <a:r>
              <a:rPr lang="en-US" sz="2400" b="1" dirty="0">
                <a:solidFill>
                  <a:srgbClr val="C00000"/>
                </a:solidFill>
                <a:latin typeface="Consolas" panose="020B0609020204030204" pitchFamily="49" charset="0"/>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r>
              <a:rPr lang="en-US" sz="2400" b="1" dirty="0">
                <a:solidFill>
                  <a:srgbClr val="0000FF"/>
                </a:solidFill>
                <a:latin typeface="Consolas" panose="020B0609020204030204" pitchFamily="49" charset="0"/>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r>
              <a:rPr lang="en-US" sz="2400" b="1" dirty="0">
                <a:solidFill>
                  <a:srgbClr val="FF00FF"/>
                </a:solidFill>
                <a:latin typeface="Consolas" panose="020B0609020204030204" pitchFamily="49" charset="0"/>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r>
              <a:rPr lang="en-US" sz="2800" b="1" dirty="0">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01111</a:t>
              </a:r>
              <a:endParaRPr lang="en-US" dirty="0">
                <a:solidFill>
                  <a:srgbClr val="FF00FF"/>
                </a:solidFill>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r>
                <a:rPr lang="en-US" b="1" dirty="0">
                  <a:solidFill>
                    <a:srgbClr val="FF00FF"/>
                  </a:solidFill>
                  <a:latin typeface="Consolas" panose="020B0609020204030204" pitchFamily="49" charset="0"/>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r>
                <a:rPr lang="en-US" dirty="0"/>
                <a:t>flip</a:t>
              </a:r>
            </a:p>
          </p:txBody>
        </p:sp>
        <p:sp>
          <p:nvSpPr>
            <p:cNvPr id="70" name="TextBox 69"/>
            <p:cNvSpPr txBox="1"/>
            <p:nvPr/>
          </p:nvSpPr>
          <p:spPr>
            <a:xfrm>
              <a:off x="7335445" y="1671870"/>
              <a:ext cx="43473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-15</a:t>
              </a:r>
            </a:p>
          </p:txBody>
        </p:sp>
      </p:grpSp>
      <p:graphicFrame>
        <p:nvGraphicFramePr>
          <p:cNvPr id="83" name="Table 82"/>
          <p:cNvGraphicFramePr>
            <a:graphicFrameLocks noGrp="1"/>
          </p:cNvGraphicFramePr>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59258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Octal, Decimal and Hex</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7204783"/>
              </p:ext>
            </p:extLst>
          </p:nvPr>
        </p:nvGraphicFramePr>
        <p:xfrm>
          <a:off x="1828800" y="1295400"/>
          <a:ext cx="5029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Octal</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03</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04</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06</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07</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012</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013</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014</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016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017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788365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is required to keep the same number of bits as operands, unsigned multiplication hardware works correctly for signed numbers.</a:t>
            </a:r>
          </a:p>
          <a:p>
            <a:endParaRPr lang="en-US" dirty="0"/>
          </a:p>
          <a:p>
            <a:r>
              <a:rPr lang="en-US" dirty="0"/>
              <a:t>However, this is not true for division.</a:t>
            </a:r>
          </a:p>
        </p:txBody>
      </p:sp>
    </p:spTree>
    <p:extLst>
      <p:ext uri="{BB962C8B-B14F-4D97-AF65-F5344CB8AC3E}">
        <p14:creationId xmlns:p14="http://schemas.microsoft.com/office/powerpoint/2010/main" val="20787705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a:t>Condition Codes</a:t>
            </a:r>
          </a:p>
        </p:txBody>
      </p:sp>
      <p:sp>
        <p:nvSpPr>
          <p:cNvPr id="8" name="Slide Number Placeholder 3"/>
          <p:cNvSpPr>
            <a:spLocks noGrp="1"/>
          </p:cNvSpPr>
          <p:nvPr>
            <p:ph type="sldNum" sz="quarter" idx="12"/>
          </p:nvPr>
        </p:nvSpPr>
        <p:spPr/>
        <p:txBody>
          <a:bodyPr/>
          <a:lstStyle/>
          <a:p>
            <a:fld id="{3D56C4D0-D1DD-434F-9E39-17578F101405}" type="slidenum">
              <a:rPr lang="en-US"/>
              <a:pPr/>
              <a:t>31</a:t>
            </a:fld>
            <a:endParaRPr lang="en-US"/>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endParaRPr lang="en-US" sz="1400">
              <a:solidFill>
                <a:schemeClr val="bg2"/>
              </a:solidFill>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algn="r"/>
            <a:fld id="{433D14BE-FE52-4332-969F-3696FB65ED39}" type="slidenum">
              <a:rPr lang="en-US" sz="1400">
                <a:solidFill>
                  <a:schemeClr val="bg2"/>
                </a:solidFill>
              </a:rPr>
              <a:pPr algn="r"/>
              <a:t>31</a:t>
            </a:fld>
            <a:endParaRPr lang="en-US" sz="1400">
              <a:solidFill>
                <a:schemeClr val="bg2"/>
              </a:solidFill>
            </a:endParaRPr>
          </a:p>
        </p:txBody>
      </p:sp>
      <p:sp>
        <p:nvSpPr>
          <p:cNvPr id="38917" name="Rectangle 5"/>
          <p:cNvSpPr>
            <a:spLocks noChangeArrowheads="1"/>
          </p:cNvSpPr>
          <p:nvPr/>
        </p:nvSpPr>
        <p:spPr bwMode="auto">
          <a:xfrm>
            <a:off x="1588008" y="4085145"/>
            <a:ext cx="701675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endParaRPr lang="en-US" sz="600" dirty="0"/>
          </a:p>
          <a:p>
            <a:pPr marL="285750" indent="-285750" eaLnBrk="0" hangingPunct="0">
              <a:buFont typeface="Arial" panose="020B0604020202020204" pitchFamily="34" charset="0"/>
              <a:buChar char="•"/>
            </a:pPr>
            <a:r>
              <a:rPr lang="en-US" dirty="0">
                <a:cs typeface="Times New Roman" pitchFamily="18" charset="0"/>
              </a:rPr>
              <a:t>C is set upon an </a:t>
            </a:r>
            <a:r>
              <a:rPr lang="en-US" b="1" u="sng" dirty="0">
                <a:solidFill>
                  <a:srgbClr val="800000"/>
                </a:solidFill>
                <a:cs typeface="Times New Roman" pitchFamily="18" charset="0"/>
              </a:rPr>
              <a:t>unsigned</a:t>
            </a:r>
            <a:r>
              <a:rPr lang="en-US" dirty="0">
                <a:cs typeface="Times New Roman" pitchFamily="18" charset="0"/>
              </a:rPr>
              <a:t> addition if the answer is wrong</a:t>
            </a:r>
          </a:p>
          <a:p>
            <a:pPr marL="285750" indent="-285750" eaLnBrk="0" hangingPunct="0">
              <a:buFont typeface="Arial" panose="020B0604020202020204" pitchFamily="34" charset="0"/>
              <a:buChar cha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600" dirty="0"/>
          </a:p>
          <a:p>
            <a:pPr marL="285750" indent="-285750" eaLnBrk="0" hangingPunct="0">
              <a:buFont typeface="Arial" panose="020B0604020202020204" pitchFamily="34" charset="0"/>
              <a:buChar char="•"/>
            </a:pPr>
            <a:r>
              <a:rPr lang="en-US" dirty="0">
                <a:cs typeface="Times New Roman" pitchFamily="18" charset="0"/>
              </a:rPr>
              <a:t>V is set upon a </a:t>
            </a:r>
            <a:r>
              <a:rPr lang="en-US" b="1" u="sng" dirty="0">
                <a:solidFill>
                  <a:srgbClr val="800000"/>
                </a:solidFill>
                <a:cs typeface="Times New Roman" pitchFamily="18" charset="0"/>
              </a:rPr>
              <a:t>signed</a:t>
            </a:r>
            <a:r>
              <a:rPr lang="en-US" dirty="0">
                <a:cs typeface="Times New Roman" pitchFamily="18" charset="0"/>
              </a:rPr>
              <a:t> addition or subtraction if the answer is wrong </a:t>
            </a:r>
          </a:p>
          <a:p>
            <a:pPr eaLnBrk="0" hangingPunct="0"/>
            <a:endParaRPr lang="en-US" dirty="0">
              <a:cs typeface="Times New Roman" pitchFamily="18" charset="0"/>
            </a:endParaRPr>
          </a:p>
          <a:p>
            <a:pPr eaLnBrk="0" hangingPunct="0"/>
            <a:r>
              <a:rPr lang="en-US" sz="3200" dirty="0">
                <a:solidFill>
                  <a:srgbClr val="C00000"/>
                </a:solidFill>
                <a:cs typeface="Times New Roman" pitchFamily="18" charset="0"/>
              </a:rPr>
              <a:t>Why do we care about these bits?</a:t>
            </a:r>
            <a:endParaRPr lang="en-US" sz="1100" dirty="0">
              <a:solidFill>
                <a:srgbClr val="C00000"/>
              </a:solidFill>
            </a:endParaRPr>
          </a:p>
          <a:p>
            <a:pPr eaLnBrk="0" hangingPunct="0"/>
            <a:endParaRPr lang="en-US" dirty="0"/>
          </a:p>
        </p:txBody>
      </p:sp>
      <p:graphicFrame>
        <p:nvGraphicFramePr>
          <p:cNvPr id="39012" name="Group 100"/>
          <p:cNvGraphicFramePr>
            <a:graphicFrameLocks noGrp="1"/>
          </p:cNvGraphicFramePr>
          <p:nvPr>
            <p:extLst>
              <p:ext uri="{D42A27DB-BD31-4B8C-83A1-F6EECF244321}">
                <p14:modId xmlns:p14="http://schemas.microsoft.com/office/powerpoint/2010/main" val="2500357457"/>
              </p:ext>
            </p:extLst>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bg1"/>
                          </a:solidFill>
                          <a:effectLst/>
                        </a:rPr>
                        <a:t>Bit</a:t>
                      </a:r>
                      <a:endParaRPr kumimoji="0" lang="en-US" sz="2000" b="1" i="0" u="none" strike="noStrike" cap="none" normalizeH="0" baseline="0" dirty="0">
                        <a:ln>
                          <a:noFill/>
                        </a:ln>
                        <a:solidFill>
                          <a:schemeClr val="bg1"/>
                        </a:solidFill>
                        <a:effectLst/>
                        <a:latin typeface="+mn-lt"/>
                      </a:endParaRPr>
                    </a:p>
                  </a:txBody>
                  <a:tcPr horzOverflow="overflow">
                    <a:lnR w="3175" cap="flat" cmpd="sng" algn="ctr">
                      <a:solidFill>
                        <a:schemeClr val="tx2"/>
                      </a:solidFill>
                      <a:prstDash val="solid"/>
                      <a:round/>
                      <a:headEnd type="none" w="med" len="med"/>
                      <a:tailEnd type="none" w="med" len="med"/>
                    </a:lnR>
                    <a:solidFill>
                      <a:schemeClr val="tx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bg1"/>
                          </a:solidFill>
                          <a:effectLst/>
                        </a:rPr>
                        <a:t>Name</a:t>
                      </a:r>
                      <a:endParaRPr kumimoji="0" lang="en-US" sz="2000" b="1" i="0" u="none" strike="noStrike" cap="none" normalizeH="0" baseline="0" dirty="0">
                        <a:ln>
                          <a:noFill/>
                        </a:ln>
                        <a:solidFill>
                          <a:schemeClr val="bg1"/>
                        </a:solidFill>
                        <a:effectLst/>
                        <a:latin typeface="+mn-lt"/>
                      </a:endParaRPr>
                    </a:p>
                  </a:txBody>
                  <a:tcPr horzOverflow="overflow">
                    <a:lnL w="3175" cap="flat" cmpd="sng" algn="ctr">
                      <a:solidFill>
                        <a:schemeClr val="tx2"/>
                      </a:solidFill>
                      <a:prstDash val="solid"/>
                      <a:round/>
                      <a:headEnd type="none" w="med" len="med"/>
                      <a:tailEnd type="none" w="med" len="med"/>
                    </a:lnL>
                    <a:solidFill>
                      <a:schemeClr val="tx2"/>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chemeClr val="bg1"/>
                          </a:solidFill>
                          <a:effectLst/>
                        </a:rPr>
                        <a:t>Meaning after add or sub</a:t>
                      </a:r>
                      <a:endParaRPr kumimoji="0" lang="en-US" sz="2000" b="1" i="0" u="none" strike="noStrike" cap="none" normalizeH="0" baseline="0" dirty="0">
                        <a:ln>
                          <a:noFill/>
                        </a:ln>
                        <a:solidFill>
                          <a:schemeClr val="bg1"/>
                        </a:solidFill>
                        <a:effectLst/>
                        <a:latin typeface="+mn-lt"/>
                      </a:endParaRPr>
                    </a:p>
                  </a:txBody>
                  <a:tcPr horzOverflow="overflow">
                    <a:solidFill>
                      <a:schemeClr val="tx2"/>
                    </a:solidFill>
                  </a:tcPr>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result is negative</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signed arithmetic out of range</a:t>
                      </a: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C</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arithmetic out of range</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263566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Carry and Overflow</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056739520"/>
                  </p:ext>
                </p:extLst>
              </p:nvPr>
            </p:nvGraphicFramePr>
            <p:xfrm>
              <a:off x="1676400" y="2590800"/>
              <a:ext cx="5958816" cy="2067317"/>
            </p:xfrm>
            <a:graphic>
              <a:graphicData uri="http://schemas.openxmlformats.org/drawingml/2006/table">
                <a:tbl>
                  <a:tblPr firstRow="1" bandRow="1">
                    <a:tableStyleId>{5C22544A-7EE6-4342-B048-85BDC9FD1C3A}</a:tableStyleId>
                  </a:tblPr>
                  <a:tblGrid>
                    <a:gridCol w="993118">
                      <a:extLst>
                        <a:ext uri="{9D8B030D-6E8A-4147-A177-3AD203B41FA5}">
                          <a16:colId xmlns:a16="http://schemas.microsoft.com/office/drawing/2014/main" val="2291374405"/>
                        </a:ext>
                      </a:extLst>
                    </a:gridCol>
                    <a:gridCol w="2374897">
                      <a:extLst>
                        <a:ext uri="{9D8B030D-6E8A-4147-A177-3AD203B41FA5}">
                          <a16:colId xmlns:a16="http://schemas.microsoft.com/office/drawing/2014/main" val="2488780544"/>
                        </a:ext>
                      </a:extLst>
                    </a:gridCol>
                    <a:gridCol w="2590801">
                      <a:extLst>
                        <a:ext uri="{9D8B030D-6E8A-4147-A177-3AD203B41FA5}">
                          <a16:colId xmlns:a16="http://schemas.microsoft.com/office/drawing/2014/main" val="1468842029"/>
                        </a:ext>
                      </a:extLst>
                    </a:gridCol>
                  </a:tblGrid>
                  <a:tr h="685800">
                    <a:tc>
                      <a:txBody>
                        <a:bodyPr/>
                        <a:lstStyle/>
                        <a:p>
                          <a:endParaRPr lang="en-US" dirty="0"/>
                        </a:p>
                      </a:txBody>
                      <a:tcPr/>
                    </a:tc>
                    <a:tc>
                      <a:txBody>
                        <a:bodyPr/>
                        <a:lstStyle/>
                        <a:p>
                          <a:pPr algn="ctr"/>
                          <a:r>
                            <a:rPr lang="en-US" dirty="0"/>
                            <a:t>Carry </a:t>
                          </a:r>
                        </a:p>
                        <a:p>
                          <a:pPr algn="ctr"/>
                          <a:r>
                            <a:rPr lang="en-US" dirty="0"/>
                            <a:t>(for unsigned)</a:t>
                          </a:r>
                        </a:p>
                      </a:txBody>
                      <a:tcPr/>
                    </a:tc>
                    <a:tc>
                      <a:txBody>
                        <a:bodyPr/>
                        <a:lstStyle/>
                        <a:p>
                          <a:pPr algn="ctr"/>
                          <a:r>
                            <a:rPr lang="en-US" dirty="0"/>
                            <a:t>Overflow </a:t>
                          </a:r>
                        </a:p>
                        <a:p>
                          <a:pPr algn="ctr"/>
                          <a:r>
                            <a:rPr lang="en-US" dirty="0"/>
                            <a:t>(for signed)</a:t>
                          </a:r>
                        </a:p>
                      </a:txBody>
                      <a:tcPr/>
                    </a:tc>
                    <a:extLst>
                      <a:ext uri="{0D108BD9-81ED-4DB2-BD59-A6C34878D82A}">
                        <a16:rowId xmlns:a16="http://schemas.microsoft.com/office/drawing/2014/main" val="1121578073"/>
                      </a:ext>
                    </a:extLst>
                  </a:tr>
                  <a:tr h="741437">
                    <a:tc>
                      <a:txBody>
                        <a:bodyPr/>
                        <a:lstStyle/>
                        <a:p>
                          <a:r>
                            <a:rPr lang="en-US" dirty="0"/>
                            <a:t>Add</a:t>
                          </a:r>
                        </a:p>
                      </a:txBody>
                      <a:tcPr/>
                    </a:tc>
                    <a:tc>
                      <a:txBody>
                        <a:bodyPr/>
                        <a:lstStyle/>
                        <a:p>
                          <a14:m>
                            <m:oMath xmlns:m="http://schemas.openxmlformats.org/officeDocument/2006/math">
                              <m:r>
                                <a:rPr lang="en-US" b="0" i="1" smtClean="0">
                                  <a:solidFill>
                                    <a:srgbClr val="C00000"/>
                                  </a:solidFill>
                                  <a:latin typeface="Cambria Math" panose="02040503050406030204" pitchFamily="18" charset="0"/>
                                </a:rPr>
                                <m:t>𝐶𝑎𝑟𝑟𝑦</m:t>
                              </m:r>
                              <m:r>
                                <a:rPr lang="en-US" b="0" i="1" smtClean="0">
                                  <a:solidFill>
                                    <a:srgbClr val="C00000"/>
                                  </a:solidFill>
                                  <a:latin typeface="Cambria Math" panose="02040503050406030204" pitchFamily="18" charset="0"/>
                                </a:rPr>
                                <m:t>=1</m:t>
                              </m:r>
                            </m:oMath>
                          </a14:m>
                          <a:r>
                            <a:rPr lang="en-US" b="0" dirty="0">
                              <a:solidFill>
                                <a:srgbClr val="C00000"/>
                              </a:solidFill>
                            </a:rPr>
                            <a:t> </a:t>
                          </a:r>
                          <a:r>
                            <a:rPr lang="en-US" b="0" dirty="0"/>
                            <a:t>if </a:t>
                          </a:r>
                          <a14:m>
                            <m:oMath xmlns:m="http://schemas.openxmlformats.org/officeDocument/2006/math">
                              <m:r>
                                <a:rPr lang="en-US" b="0" i="1" smtClean="0">
                                  <a:latin typeface="Cambria Math" panose="02040503050406030204" pitchFamily="18" charset="0"/>
                                </a:rPr>
                                <m:t>𝑐</m:t>
                              </m:r>
                            </m:oMath>
                          </a14:m>
                          <a:r>
                            <a:rPr lang="en-US" dirty="0"/>
                            <a:t> is too large to fit in. </a:t>
                          </a:r>
                        </a:p>
                      </a:txBody>
                      <a:tcPr/>
                    </a:tc>
                    <a:tc rowSpan="2">
                      <a:txBody>
                        <a:bodyPr/>
                        <a:lstStyle/>
                        <a:p>
                          <a14:m>
                            <m:oMath xmlns:m="http://schemas.openxmlformats.org/officeDocument/2006/math">
                              <m:r>
                                <a:rPr lang="en-US" b="0" i="1" smtClean="0">
                                  <a:solidFill>
                                    <a:srgbClr val="C00000"/>
                                  </a:solidFill>
                                  <a:latin typeface="Cambria Math" panose="02040503050406030204" pitchFamily="18" charset="0"/>
                                </a:rPr>
                                <m:t>𝑂𝑣𝑒𝑟𝑓𝑙𝑜𝑤</m:t>
                              </m:r>
                              <m:r>
                                <a:rPr lang="en-US" b="0" i="1" smtClean="0">
                                  <a:solidFill>
                                    <a:srgbClr val="C00000"/>
                                  </a:solidFill>
                                  <a:latin typeface="Cambria Math" panose="02040503050406030204" pitchFamily="18" charset="0"/>
                                </a:rPr>
                                <m:t>=1</m:t>
                              </m:r>
                            </m:oMath>
                          </a14:m>
                          <a:r>
                            <a:rPr lang="en-US" dirty="0">
                              <a:solidFill>
                                <a:srgbClr val="C00000"/>
                              </a:solidFill>
                            </a:rPr>
                            <a:t> </a:t>
                          </a:r>
                          <a:r>
                            <a:rPr lang="en-US" dirty="0"/>
                            <a:t>if </a:t>
                          </a:r>
                          <a14:m>
                            <m:oMath xmlns:m="http://schemas.openxmlformats.org/officeDocument/2006/math">
                              <m:r>
                                <a:rPr lang="en-US" b="0" i="1" smtClean="0">
                                  <a:latin typeface="Cambria Math" panose="02040503050406030204" pitchFamily="18" charset="0"/>
                                </a:rPr>
                                <m:t>𝑐</m:t>
                              </m:r>
                            </m:oMath>
                          </a14:m>
                          <a:r>
                            <a:rPr lang="en-US" dirty="0"/>
                            <a:t> is too large or too small to fit in</a:t>
                          </a:r>
                        </a:p>
                      </a:txBody>
                      <a:tcPr anchor="ctr"/>
                    </a:tc>
                    <a:extLst>
                      <a:ext uri="{0D108BD9-81ED-4DB2-BD59-A6C34878D82A}">
                        <a16:rowId xmlns:a16="http://schemas.microsoft.com/office/drawing/2014/main" val="4067339836"/>
                      </a:ext>
                    </a:extLst>
                  </a:tr>
                  <a:tr h="519452">
                    <a:tc>
                      <a:txBody>
                        <a:bodyPr/>
                        <a:lstStyle/>
                        <a:p>
                          <a:r>
                            <a:rPr lang="en-US" dirty="0"/>
                            <a:t>Subtract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dirty="0" smtClean="0">
                                  <a:latin typeface="Cambria Math" panose="02040503050406030204" pitchFamily="18" charset="0"/>
                                </a:rPr>
                                <m:t>𝐵𝑜𝑟𝑟𝑜𝑤</m:t>
                              </m:r>
                              <m:r>
                                <a:rPr lang="en-US" b="0" i="1" dirty="0" smtClean="0">
                                  <a:latin typeface="Cambria Math" panose="02040503050406030204" pitchFamily="18" charset="0"/>
                                </a:rPr>
                                <m:t>=1</m:t>
                              </m:r>
                            </m:oMath>
                          </a14:m>
                          <a:r>
                            <a:rPr lang="en-US" b="0" dirty="0"/>
                            <a:t>, </a:t>
                          </a:r>
                          <a:r>
                            <a:rPr lang="en-US" b="0" i="1" dirty="0"/>
                            <a:t>i.e.</a:t>
                          </a:r>
                          <a:r>
                            <a:rPr lang="en-US" b="0" dirty="0"/>
                            <a:t> </a:t>
                          </a:r>
                          <a14:m>
                            <m:oMath xmlns:m="http://schemas.openxmlformats.org/officeDocument/2006/math">
                              <m:r>
                                <a:rPr lang="en-US" b="0" i="1" smtClean="0">
                                  <a:solidFill>
                                    <a:srgbClr val="C00000"/>
                                  </a:solidFill>
                                  <a:latin typeface="Cambria Math" panose="02040503050406030204" pitchFamily="18" charset="0"/>
                                </a:rPr>
                                <m:t>𝐶𝑎𝑟𝑟𝑦</m:t>
                              </m:r>
                              <m:r>
                                <a:rPr lang="en-US" b="0" i="1" smtClean="0">
                                  <a:solidFill>
                                    <a:srgbClr val="C00000"/>
                                  </a:solidFill>
                                  <a:latin typeface="Cambria Math" panose="02040503050406030204" pitchFamily="18" charset="0"/>
                                </a:rPr>
                                <m:t>=0</m:t>
                              </m:r>
                            </m:oMath>
                          </a14:m>
                          <a:r>
                            <a:rPr lang="en-US" b="0" dirty="0">
                              <a:solidFill>
                                <a:srgbClr val="C00000"/>
                              </a:solidFill>
                            </a:rPr>
                            <a:t> </a:t>
                          </a:r>
                          <a:r>
                            <a:rPr lang="en-US" b="0" dirty="0"/>
                            <a:t>if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&lt;</m:t>
                              </m:r>
                              <m:r>
                                <a:rPr lang="en-US" b="0" i="1" smtClean="0">
                                  <a:latin typeface="Cambria Math" panose="02040503050406030204" pitchFamily="18" charset="0"/>
                                </a:rPr>
                                <m:t>𝑏</m:t>
                              </m:r>
                            </m:oMath>
                          </a14:m>
                          <a:r>
                            <a:rPr lang="en-US" dirty="0"/>
                            <a:t>. </a:t>
                          </a:r>
                        </a:p>
                      </a:txBody>
                      <a:tcPr/>
                    </a:tc>
                    <a:tc vMerge="1">
                      <a:txBody>
                        <a:bodyPr/>
                        <a:lstStyle/>
                        <a:p>
                          <a:endParaRPr lang="en-US" dirty="0"/>
                        </a:p>
                      </a:txBody>
                      <a:tcPr/>
                    </a:tc>
                    <a:extLst>
                      <a:ext uri="{0D108BD9-81ED-4DB2-BD59-A6C34878D82A}">
                        <a16:rowId xmlns:a16="http://schemas.microsoft.com/office/drawing/2014/main" val="3575281612"/>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056739520"/>
                  </p:ext>
                </p:extLst>
              </p:nvPr>
            </p:nvGraphicFramePr>
            <p:xfrm>
              <a:off x="1676400" y="2590800"/>
              <a:ext cx="5958816" cy="2067317"/>
            </p:xfrm>
            <a:graphic>
              <a:graphicData uri="http://schemas.openxmlformats.org/drawingml/2006/table">
                <a:tbl>
                  <a:tblPr firstRow="1" bandRow="1">
                    <a:tableStyleId>{5C22544A-7EE6-4342-B048-85BDC9FD1C3A}</a:tableStyleId>
                  </a:tblPr>
                  <a:tblGrid>
                    <a:gridCol w="993118">
                      <a:extLst>
                        <a:ext uri="{9D8B030D-6E8A-4147-A177-3AD203B41FA5}">
                          <a16:colId xmlns:a16="http://schemas.microsoft.com/office/drawing/2014/main" val="2291374405"/>
                        </a:ext>
                      </a:extLst>
                    </a:gridCol>
                    <a:gridCol w="2374897">
                      <a:extLst>
                        <a:ext uri="{9D8B030D-6E8A-4147-A177-3AD203B41FA5}">
                          <a16:colId xmlns:a16="http://schemas.microsoft.com/office/drawing/2014/main" val="2488780544"/>
                        </a:ext>
                      </a:extLst>
                    </a:gridCol>
                    <a:gridCol w="2590801">
                      <a:extLst>
                        <a:ext uri="{9D8B030D-6E8A-4147-A177-3AD203B41FA5}">
                          <a16:colId xmlns:a16="http://schemas.microsoft.com/office/drawing/2014/main" val="1468842029"/>
                        </a:ext>
                      </a:extLst>
                    </a:gridCol>
                  </a:tblGrid>
                  <a:tr h="685800">
                    <a:tc>
                      <a:txBody>
                        <a:bodyPr/>
                        <a:lstStyle/>
                        <a:p>
                          <a:endParaRPr lang="en-US" dirty="0"/>
                        </a:p>
                      </a:txBody>
                      <a:tcPr/>
                    </a:tc>
                    <a:tc>
                      <a:txBody>
                        <a:bodyPr/>
                        <a:lstStyle/>
                        <a:p>
                          <a:pPr algn="ctr"/>
                          <a:r>
                            <a:rPr lang="en-US" dirty="0" smtClean="0"/>
                            <a:t>Carry </a:t>
                          </a:r>
                        </a:p>
                        <a:p>
                          <a:pPr algn="ctr"/>
                          <a:r>
                            <a:rPr lang="en-US" dirty="0" smtClean="0"/>
                            <a:t>(for unsigned)</a:t>
                          </a:r>
                          <a:endParaRPr lang="en-US" dirty="0"/>
                        </a:p>
                      </a:txBody>
                      <a:tcPr/>
                    </a:tc>
                    <a:tc>
                      <a:txBody>
                        <a:bodyPr/>
                        <a:lstStyle/>
                        <a:p>
                          <a:pPr algn="ctr"/>
                          <a:r>
                            <a:rPr lang="en-US" dirty="0" smtClean="0"/>
                            <a:t>Overflow </a:t>
                          </a:r>
                        </a:p>
                        <a:p>
                          <a:pPr algn="ctr"/>
                          <a:r>
                            <a:rPr lang="en-US" dirty="0" smtClean="0"/>
                            <a:t>(for signed)</a:t>
                          </a:r>
                          <a:endParaRPr lang="en-US" dirty="0"/>
                        </a:p>
                      </a:txBody>
                      <a:tcPr/>
                    </a:tc>
                    <a:extLst>
                      <a:ext uri="{0D108BD9-81ED-4DB2-BD59-A6C34878D82A}">
                        <a16:rowId xmlns:a16="http://schemas.microsoft.com/office/drawing/2014/main" val="1121578073"/>
                      </a:ext>
                    </a:extLst>
                  </a:tr>
                  <a:tr h="741437">
                    <a:tc>
                      <a:txBody>
                        <a:bodyPr/>
                        <a:lstStyle/>
                        <a:p>
                          <a:r>
                            <a:rPr lang="en-US" dirty="0" smtClean="0"/>
                            <a:t>Add</a:t>
                          </a:r>
                          <a:endParaRPr lang="en-US" dirty="0"/>
                        </a:p>
                      </a:txBody>
                      <a:tcPr/>
                    </a:tc>
                    <a:tc>
                      <a:txBody>
                        <a:bodyPr/>
                        <a:lstStyle/>
                        <a:p>
                          <a:endParaRPr lang="en-US"/>
                        </a:p>
                      </a:txBody>
                      <a:tcPr>
                        <a:blipFill>
                          <a:blip r:embed="rId2"/>
                          <a:stretch>
                            <a:fillRect l="-42308" t="-96721" r="-110000" b="-98361"/>
                          </a:stretch>
                        </a:blipFill>
                      </a:tcPr>
                    </a:tc>
                    <a:tc rowSpan="2">
                      <a:txBody>
                        <a:bodyPr/>
                        <a:lstStyle/>
                        <a:p>
                          <a:endParaRPr lang="en-US"/>
                        </a:p>
                      </a:txBody>
                      <a:tcPr anchor="ctr">
                        <a:blipFill>
                          <a:blip r:embed="rId2"/>
                          <a:stretch>
                            <a:fillRect l="-130588" t="-51982" r="-941" b="-6608"/>
                          </a:stretch>
                        </a:blipFill>
                      </a:tcPr>
                    </a:tc>
                    <a:extLst>
                      <a:ext uri="{0D108BD9-81ED-4DB2-BD59-A6C34878D82A}">
                        <a16:rowId xmlns:a16="http://schemas.microsoft.com/office/drawing/2014/main" val="4067339836"/>
                      </a:ext>
                    </a:extLst>
                  </a:tr>
                  <a:tr h="640080">
                    <a:tc>
                      <a:txBody>
                        <a:bodyPr/>
                        <a:lstStyle/>
                        <a:p>
                          <a:r>
                            <a:rPr lang="en-US" dirty="0" smtClean="0"/>
                            <a:t>Subtract</a:t>
                          </a:r>
                          <a:endParaRPr lang="en-US" dirty="0"/>
                        </a:p>
                      </a:txBody>
                      <a:tcPr/>
                    </a:tc>
                    <a:tc>
                      <a:txBody>
                        <a:bodyPr/>
                        <a:lstStyle/>
                        <a:p>
                          <a:endParaRPr lang="en-US"/>
                        </a:p>
                      </a:txBody>
                      <a:tcPr>
                        <a:blipFill>
                          <a:blip r:embed="rId2"/>
                          <a:stretch>
                            <a:fillRect l="-42308" t="-228571" r="-110000" b="-14286"/>
                          </a:stretch>
                        </a:blipFill>
                      </a:tcPr>
                    </a:tc>
                    <a:tc vMerge="1">
                      <a:txBody>
                        <a:bodyPr/>
                        <a:lstStyle/>
                        <a:p>
                          <a:endParaRPr lang="en-US" dirty="0"/>
                        </a:p>
                      </a:txBody>
                      <a:tcPr/>
                    </a:tc>
                    <a:extLst>
                      <a:ext uri="{0D108BD9-81ED-4DB2-BD59-A6C34878D82A}">
                        <a16:rowId xmlns:a16="http://schemas.microsoft.com/office/drawing/2014/main" val="3575281612"/>
                      </a:ext>
                    </a:extLst>
                  </a:tr>
                </a:tbl>
              </a:graphicData>
            </a:graphic>
          </p:graphicFrame>
        </mc:Fallback>
      </mc:AlternateContent>
      <mc:AlternateContent xmlns:mc="http://schemas.openxmlformats.org/markup-compatibility/2006" xmlns:a14="http://schemas.microsoft.com/office/drawing/2010/main">
        <mc:Choice Requires="a14">
          <p:sp>
            <p:nvSpPr>
              <p:cNvPr id="6" name="TextBox 5"/>
              <p:cNvSpPr txBox="1"/>
              <p:nvPr/>
            </p:nvSpPr>
            <p:spPr>
              <a:xfrm>
                <a:off x="3581400" y="1601349"/>
                <a:ext cx="1808187"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m:t>
                      </m:r>
                      <m:r>
                        <a:rPr lang="en-US" sz="3200" b="0" i="1" smtClean="0">
                          <a:latin typeface="Cambria Math" panose="02040503050406030204" pitchFamily="18" charset="0"/>
                        </a:rPr>
                        <m:t>=</m:t>
                      </m:r>
                      <m:r>
                        <a:rPr lang="en-US" sz="3200" b="0" i="1" smtClean="0">
                          <a:latin typeface="Cambria Math" panose="02040503050406030204" pitchFamily="18" charset="0"/>
                        </a:rPr>
                        <m:t>𝑎</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𝑏</m:t>
                      </m:r>
                    </m:oMath>
                  </m:oMathPara>
                </a14:m>
                <a:endParaRPr lang="en-US" sz="3200" i="1" dirty="0"/>
              </a:p>
            </p:txBody>
          </p:sp>
        </mc:Choice>
        <mc:Fallback xmlns="">
          <p:sp>
            <p:nvSpPr>
              <p:cNvPr id="6" name="TextBox 5"/>
              <p:cNvSpPr txBox="1">
                <a:spLocks noRot="1" noChangeAspect="1" noMove="1" noResize="1" noEditPoints="1" noAdjustHandles="1" noChangeArrowheads="1" noChangeShapeType="1" noTextEdit="1"/>
              </p:cNvSpPr>
              <p:nvPr/>
            </p:nvSpPr>
            <p:spPr>
              <a:xfrm>
                <a:off x="3581400" y="1601349"/>
                <a:ext cx="1808187"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304800" y="5366804"/>
                <a:ext cx="3743917" cy="73911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t>ARM Cortex-M has no dedicated borrow flag, carry flag is reused.</a:t>
                </a:r>
              </a:p>
              <a:p>
                <a:pPr marL="285750" indent="-285750">
                  <a:buFont typeface="Arial" panose="020B0604020202020204" pitchFamily="34" charset="0"/>
                  <a:buChar char="•"/>
                </a:pPr>
                <a:r>
                  <a:rPr lang="en-US" sz="1400" dirty="0"/>
                  <a:t>For unsigned subtract, </a:t>
                </a:r>
                <a14:m>
                  <m:oMath xmlns:m="http://schemas.openxmlformats.org/officeDocument/2006/math">
                    <m:r>
                      <a:rPr lang="en-US" sz="1400" b="0" i="1" smtClean="0">
                        <a:latin typeface="Cambria Math" panose="02040503050406030204" pitchFamily="18" charset="0"/>
                      </a:rPr>
                      <m:t>𝐵𝑜𝑟𝑟𝑜𝑤</m:t>
                    </m:r>
                    <m:r>
                      <a:rPr lang="en-US" sz="1400" b="0" i="1" smtClean="0">
                        <a:latin typeface="Cambria Math" panose="02040503050406030204" pitchFamily="18" charset="0"/>
                      </a:rPr>
                      <m:t>= </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𝐶𝑎𝑟𝑟𝑦</m:t>
                        </m:r>
                      </m:e>
                    </m:acc>
                  </m:oMath>
                </a14:m>
                <a:endParaRPr lang="en-US" sz="1400" dirty="0"/>
              </a:p>
            </p:txBody>
          </p:sp>
        </mc:Choice>
        <mc:Fallback xmlns="">
          <p:sp>
            <p:nvSpPr>
              <p:cNvPr id="7" name="TextBox 6"/>
              <p:cNvSpPr txBox="1">
                <a:spLocks noRot="1" noChangeAspect="1" noMove="1" noResize="1" noEditPoints="1" noAdjustHandles="1" noChangeArrowheads="1" noChangeShapeType="1" noTextEdit="1"/>
              </p:cNvSpPr>
              <p:nvPr/>
            </p:nvSpPr>
            <p:spPr>
              <a:xfrm>
                <a:off x="304800" y="5366804"/>
                <a:ext cx="3743917" cy="739113"/>
              </a:xfrm>
              <a:prstGeom prst="rect">
                <a:avLst/>
              </a:prstGeom>
              <a:blipFill>
                <a:blip r:embed="rId4"/>
                <a:stretch>
                  <a:fillRect b="-3279"/>
                </a:stretch>
              </a:blipFill>
            </p:spPr>
            <p:txBody>
              <a:bodyPr/>
              <a:lstStyle/>
              <a:p>
                <a:r>
                  <a:rPr lang="en-US">
                    <a:noFill/>
                  </a:rPr>
                  <a:t> </a:t>
                </a:r>
              </a:p>
            </p:txBody>
          </p:sp>
        </mc:Fallback>
      </mc:AlternateContent>
      <p:cxnSp>
        <p:nvCxnSpPr>
          <p:cNvPr id="9" name="Straight Arrow Connector 8"/>
          <p:cNvCxnSpPr/>
          <p:nvPr/>
        </p:nvCxnSpPr>
        <p:spPr>
          <a:xfrm flipH="1">
            <a:off x="2895600" y="4572000"/>
            <a:ext cx="652758" cy="7290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3F07229-0F8A-3147-BC0F-5B26950511F2}"/>
              </a:ext>
            </a:extLst>
          </p:cNvPr>
          <p:cNvCxnSpPr>
            <a:cxnSpLocks/>
          </p:cNvCxnSpPr>
          <p:nvPr/>
        </p:nvCxnSpPr>
        <p:spPr>
          <a:xfrm>
            <a:off x="5334000" y="4432015"/>
            <a:ext cx="609600" cy="8690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8406BF9-00EE-9643-940B-55867FB0DF7F}"/>
                  </a:ext>
                </a:extLst>
              </p:cNvPr>
              <p:cNvSpPr txBox="1"/>
              <p:nvPr/>
            </p:nvSpPr>
            <p:spPr>
              <a:xfrm>
                <a:off x="4734910" y="5372059"/>
                <a:ext cx="3743917" cy="738664"/>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t>Signed Subtraction is converted to sign addition</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 −</m:t>
                    </m:r>
                    <m:r>
                      <a:rPr lang="en-US" sz="1400" b="0" i="1" smtClean="0">
                        <a:latin typeface="Cambria Math" panose="02040503050406030204" pitchFamily="18" charset="0"/>
                      </a:rPr>
                      <m:t>𝑏</m:t>
                    </m:r>
                    <m:r>
                      <a:rPr lang="en-US" sz="1400" b="0" i="1" smtClean="0">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m:t>
                    </m:r>
                  </m:oMath>
                </a14:m>
                <a:endParaRPr lang="en-US" sz="1400" dirty="0"/>
              </a:p>
            </p:txBody>
          </p:sp>
        </mc:Choice>
        <mc:Fallback xmlns="">
          <p:sp>
            <p:nvSpPr>
              <p:cNvPr id="12" name="TextBox 11">
                <a:extLst>
                  <a:ext uri="{FF2B5EF4-FFF2-40B4-BE49-F238E27FC236}">
                    <a16:creationId xmlns:a16="http://schemas.microsoft.com/office/drawing/2014/main" id="{68406BF9-00EE-9643-940B-55867FB0DF7F}"/>
                  </a:ext>
                </a:extLst>
              </p:cNvPr>
              <p:cNvSpPr txBox="1">
                <a:spLocks noRot="1" noChangeAspect="1" noMove="1" noResize="1" noEditPoints="1" noAdjustHandles="1" noChangeArrowheads="1" noChangeShapeType="1" noTextEdit="1"/>
              </p:cNvSpPr>
              <p:nvPr/>
            </p:nvSpPr>
            <p:spPr>
              <a:xfrm>
                <a:off x="4734910" y="5372059"/>
                <a:ext cx="3743917" cy="738664"/>
              </a:xfrm>
              <a:prstGeom prst="rect">
                <a:avLst/>
              </a:prstGeom>
              <a:blipFill>
                <a:blip r:embed="rId5"/>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353121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Representation for Addition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457200" y="1447800"/>
                <a:ext cx="8229600" cy="4709160"/>
              </a:xfrm>
            </p:spPr>
            <p:txBody>
              <a:bodyPr/>
              <a:lstStyle/>
              <a:p>
                <a:pPr marL="0" indent="0" algn="ctr">
                  <a:buNone/>
                </a:pPr>
                <a:r>
                  <a:rPr lang="en-US" b="1" dirty="0">
                    <a:solidFill>
                      <a:srgbClr val="C00000"/>
                    </a:solidFill>
                    <a:latin typeface="Consolas" panose="020B0609020204030204" pitchFamily="49" charset="0"/>
                  </a:rPr>
                  <a:t>R = X + Y</a:t>
                </a:r>
              </a:p>
              <a:p>
                <a:pPr marL="0" indent="0">
                  <a:buNone/>
                </a:pPr>
                <a:endParaRPr lang="en-US" sz="1200" dirty="0"/>
              </a:p>
              <a:p>
                <a:pPr marL="0" indent="0">
                  <a:buNone/>
                </a:pPr>
                <a:r>
                  <a:rPr lang="en-US" dirty="0"/>
                  <a:t>When adding two 32-bit integers X and Y, the flags are</a:t>
                </a:r>
              </a:p>
              <a:p>
                <a:r>
                  <a:rPr lang="en-US" dirty="0"/>
                  <a:t>N = </a:t>
                </a:r>
                <a:r>
                  <a:rPr lang="en-US" dirty="0" err="1"/>
                  <a:t>R</a:t>
                </a:r>
                <a:r>
                  <a:rPr lang="en-US" baseline="-25000" dirty="0" err="1"/>
                  <a:t>31</a:t>
                </a:r>
                <a:r>
                  <a:rPr lang="en-US" dirty="0"/>
                  <a:t> </a:t>
                </a:r>
              </a:p>
              <a:p>
                <a:r>
                  <a:rPr lang="en-US" dirty="0"/>
                  <a:t>Z is set if R is zero.</a:t>
                </a:r>
              </a:p>
              <a:p>
                <a:r>
                  <a:rPr lang="en-US" dirty="0"/>
                  <a:t>C is set if the result is incorrect for an unsigned addition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𝑋</m:t>
                          </m:r>
                        </m:e>
                        <m:sub>
                          <m:r>
                            <a:rPr lang="en-US" b="0" i="1" smtClean="0">
                              <a:latin typeface="Cambria Math"/>
                            </a:rPr>
                            <m:t>31</m:t>
                          </m:r>
                        </m:sub>
                      </m:sSub>
                      <m:r>
                        <a:rPr lang="en-US" b="0" i="1" smtClean="0">
                          <a:latin typeface="Cambria Math"/>
                        </a:rPr>
                        <m:t>&amp;</m:t>
                      </m:r>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𝑌</m:t>
                          </m:r>
                        </m:e>
                        <m:sub>
                          <m:r>
                            <a:rPr lang="en-US" b="0" i="1" smtClean="0">
                              <a:latin typeface="Cambria Math"/>
                            </a:rPr>
                            <m:t>31</m:t>
                          </m:r>
                        </m:sub>
                      </m:sSub>
                      <m:r>
                        <a:rPr lang="en-US" b="0" i="1" smtClean="0">
                          <a:latin typeface="Cambria Math"/>
                        </a:rPr>
                        <m:t> </m:t>
                      </m:r>
                      <m:r>
                        <a:rPr lang="en-US" b="0" i="1" smtClean="0">
                          <a:latin typeface="Cambria Math"/>
                          <a:ea typeface="Cambria Math"/>
                        </a:rPr>
                        <m:t>∥ </m:t>
                      </m:r>
                      <m:sSub>
                        <m:sSubPr>
                          <m:ctrlPr>
                            <a:rPr lang="en-US" i="1">
                              <a:latin typeface="Cambria Math" panose="02040503050406030204" pitchFamily="18" charset="0"/>
                            </a:rPr>
                          </m:ctrlPr>
                        </m:sSubPr>
                        <m:e>
                          <m:r>
                            <a:rPr lang="en-US" b="0" i="1" smtClean="0">
                              <a:latin typeface="Cambria Math"/>
                            </a:rPr>
                            <m:t>𝑋</m:t>
                          </m:r>
                        </m:e>
                        <m:sub>
                          <m:r>
                            <a:rPr lang="en-US" i="1">
                              <a:latin typeface="Cambria Math"/>
                            </a:rPr>
                            <m:t>31</m:t>
                          </m:r>
                        </m:sub>
                      </m:sSub>
                      <m:r>
                        <a:rPr lang="en-US" b="0" i="1" smtClean="0">
                          <a:latin typeface="Cambria Math"/>
                        </a:rPr>
                        <m:t>&amp; </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a:rPr>
                                <m:t>𝑅</m:t>
                              </m:r>
                            </m:e>
                            <m:sub>
                              <m:r>
                                <a:rPr lang="en-US" b="0" i="1" smtClean="0">
                                  <a:latin typeface="Cambria Math"/>
                                </a:rPr>
                                <m:t>31</m:t>
                              </m:r>
                            </m:sub>
                          </m:sSub>
                        </m:e>
                      </m:acc>
                      <m:r>
                        <a:rPr lang="en-US" b="0" i="1" smtClean="0">
                          <a:latin typeface="Cambria Math"/>
                        </a:rPr>
                        <m:t> </m:t>
                      </m:r>
                      <m:r>
                        <a:rPr lang="en-US" i="1">
                          <a:latin typeface="Cambria Math"/>
                          <a:ea typeface="Cambria Math"/>
                        </a:rPr>
                        <m:t>∥</m:t>
                      </m:r>
                      <m:r>
                        <a:rPr lang="en-US" b="0" i="1" smtClean="0">
                          <a:latin typeface="Cambria Math"/>
                          <a:ea typeface="Cambria Math"/>
                        </a:rPr>
                        <m:t> </m:t>
                      </m:r>
                      <m:sSub>
                        <m:sSubPr>
                          <m:ctrlPr>
                            <a:rPr lang="en-US" i="1">
                              <a:latin typeface="Cambria Math" panose="02040503050406030204" pitchFamily="18" charset="0"/>
                            </a:rPr>
                          </m:ctrlPr>
                        </m:sSubPr>
                        <m:e>
                          <m:r>
                            <a:rPr lang="en-US" b="0" i="1" smtClean="0">
                              <a:latin typeface="Cambria Math"/>
                            </a:rPr>
                            <m:t>𝑌</m:t>
                          </m:r>
                        </m:e>
                        <m:sub>
                          <m:r>
                            <a:rPr lang="en-US" i="1">
                              <a:latin typeface="Cambria Math"/>
                            </a:rPr>
                            <m:t>31</m:t>
                          </m:r>
                        </m:sub>
                      </m:sSub>
                      <m:r>
                        <a:rPr lang="en-US" i="1">
                          <a:latin typeface="Cambria Math"/>
                        </a:rPr>
                        <m:t>&amp;</m:t>
                      </m:r>
                      <m:r>
                        <a:rPr lang="en-US" b="0" i="1" smtClean="0">
                          <a:latin typeface="Cambria Math"/>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𝑅</m:t>
                              </m:r>
                            </m:e>
                            <m:sub>
                              <m:r>
                                <a:rPr lang="en-US" i="1">
                                  <a:latin typeface="Cambria Math"/>
                                </a:rPr>
                                <m:t>31</m:t>
                              </m:r>
                            </m:sub>
                          </m:sSub>
                        </m:e>
                      </m:acc>
                    </m:oMath>
                  </m:oMathPara>
                </a14:m>
                <a:endParaRPr lang="en-US" dirty="0"/>
              </a:p>
              <a:p>
                <a:r>
                  <a:rPr lang="en-US" dirty="0"/>
                  <a:t>V is set if the result is incorrect for a signed addition.</a:t>
                </a:r>
                <a:endParaRPr lang="en-US" baseline="-250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i="1">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31</m:t>
                          </m:r>
                        </m:sub>
                      </m:sSub>
                      <m:r>
                        <a:rPr lang="en-US" i="1">
                          <a:latin typeface="Cambria Math"/>
                        </a:rPr>
                        <m:t>&amp;</m:t>
                      </m:r>
                      <m:sSub>
                        <m:sSubPr>
                          <m:ctrlPr>
                            <a:rPr lang="en-US" i="1">
                              <a:latin typeface="Cambria Math" panose="02040503050406030204" pitchFamily="18" charset="0"/>
                            </a:rPr>
                          </m:ctrlPr>
                        </m:sSubPr>
                        <m:e>
                          <m:r>
                            <a:rPr lang="en-US" i="1">
                              <a:latin typeface="Cambria Math"/>
                            </a:rPr>
                            <m:t> </m:t>
                          </m:r>
                          <m:r>
                            <a:rPr lang="en-US" i="1">
                              <a:latin typeface="Cambria Math"/>
                            </a:rPr>
                            <m:t>𝑌</m:t>
                          </m:r>
                        </m:e>
                        <m:sub>
                          <m:r>
                            <a:rPr lang="en-US" i="1">
                              <a:latin typeface="Cambria Math"/>
                            </a:rPr>
                            <m:t>31</m:t>
                          </m:r>
                        </m:sub>
                      </m:sSub>
                      <m:r>
                        <a:rPr lang="en-US" i="1">
                          <a:latin typeface="Cambria Math"/>
                        </a:rPr>
                        <m:t>&amp;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𝑅</m:t>
                              </m:r>
                            </m:e>
                            <m:sub>
                              <m:r>
                                <a:rPr lang="en-US" i="1">
                                  <a:latin typeface="Cambria Math"/>
                                </a:rPr>
                                <m:t>31</m:t>
                              </m:r>
                            </m:sub>
                          </m:sSub>
                        </m:e>
                      </m:acc>
                      <m:r>
                        <a:rPr lang="en-US" b="0" i="1" smtClean="0">
                          <a:latin typeface="Cambria Math"/>
                        </a:rPr>
                        <m:t> </m:t>
                      </m:r>
                      <m:r>
                        <a:rPr lang="en-US" i="1">
                          <a:latin typeface="Cambria Math"/>
                          <a:ea typeface="Cambria Math"/>
                        </a:rPr>
                        <m:t>∥</m:t>
                      </m:r>
                      <m:r>
                        <a:rPr lang="en-US" b="0" i="1" smtClean="0">
                          <a:latin typeface="Cambria Math"/>
                          <a:ea typeface="Cambria Math"/>
                        </a:rPr>
                        <m:t> </m:t>
                      </m:r>
                      <m:acc>
                        <m:accPr>
                          <m:chr m:val="̅"/>
                          <m:ctrlPr>
                            <a:rPr lang="en-US" b="0" i="1" smtClean="0">
                              <a:latin typeface="Cambria Math" panose="02040503050406030204" pitchFamily="18" charset="0"/>
                              <a:ea typeface="Cambria Math"/>
                            </a:rPr>
                          </m:ctrlPr>
                        </m:accPr>
                        <m:e>
                          <m:sSub>
                            <m:sSubPr>
                              <m:ctrlPr>
                                <a:rPr lang="en-US" i="1">
                                  <a:latin typeface="Cambria Math" panose="02040503050406030204" pitchFamily="18" charset="0"/>
                                </a:rPr>
                              </m:ctrlPr>
                            </m:sSubPr>
                            <m:e>
                              <m:r>
                                <a:rPr lang="en-US" i="1">
                                  <a:latin typeface="Cambria Math"/>
                                </a:rPr>
                                <m:t>𝑋</m:t>
                              </m:r>
                            </m:e>
                            <m:sub>
                              <m:r>
                                <a:rPr lang="en-US" i="1">
                                  <a:latin typeface="Cambria Math"/>
                                </a:rPr>
                                <m:t>31</m:t>
                              </m:r>
                            </m:sub>
                          </m:sSub>
                        </m:e>
                      </m:acc>
                      <m:r>
                        <a:rPr lang="en-US" b="0" i="1" smtClean="0">
                          <a:latin typeface="Cambria Math"/>
                        </a:rPr>
                        <m:t> </m:t>
                      </m:r>
                      <m:r>
                        <a:rPr lang="en-US" i="1">
                          <a:latin typeface="Cambria Math"/>
                        </a:rPr>
                        <m:t>&amp;</m:t>
                      </m:r>
                      <m:r>
                        <a:rPr lang="en-US" b="0" i="1" smtClean="0">
                          <a:latin typeface="Cambria Math"/>
                        </a:rPr>
                        <m:t> </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 </m:t>
                              </m:r>
                              <m:r>
                                <a:rPr lang="en-US" i="1">
                                  <a:latin typeface="Cambria Math"/>
                                </a:rPr>
                                <m:t>𝑌</m:t>
                              </m:r>
                            </m:e>
                            <m:sub>
                              <m:r>
                                <a:rPr lang="en-US" i="1">
                                  <a:latin typeface="Cambria Math"/>
                                </a:rPr>
                                <m:t>31</m:t>
                              </m:r>
                            </m:sub>
                          </m:sSub>
                        </m:e>
                      </m:acc>
                      <m:r>
                        <a:rPr lang="en-US" i="1">
                          <a:latin typeface="Cambria Math"/>
                        </a:rPr>
                        <m:t>&amp;</m:t>
                      </m:r>
                      <m:r>
                        <a:rPr lang="en-US" b="0" i="1" smtClean="0">
                          <a:latin typeface="Cambria Math"/>
                        </a:rPr>
                        <m:t> </m:t>
                      </m:r>
                      <m:sSub>
                        <m:sSubPr>
                          <m:ctrlPr>
                            <a:rPr lang="en-US" i="1">
                              <a:latin typeface="Cambria Math" panose="02040503050406030204" pitchFamily="18" charset="0"/>
                            </a:rPr>
                          </m:ctrlPr>
                        </m:sSubPr>
                        <m:e>
                          <m:r>
                            <a:rPr lang="en-US" i="1">
                              <a:latin typeface="Cambria Math"/>
                            </a:rPr>
                            <m:t>𝑅</m:t>
                          </m:r>
                        </m:e>
                        <m:sub>
                          <m:r>
                            <a:rPr lang="en-US" i="1">
                              <a:latin typeface="Cambria Math"/>
                            </a:rPr>
                            <m:t>31</m:t>
                          </m:r>
                        </m:sub>
                      </m:sSub>
                    </m:oMath>
                  </m:oMathPara>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457200" y="1447800"/>
                <a:ext cx="8229600" cy="4709160"/>
              </a:xfrm>
              <a:blipFill>
                <a:blip r:embed="rId2"/>
                <a:stretch>
                  <a:fillRect l="-1333" t="-1295"/>
                </a:stretch>
              </a:blipFill>
            </p:spPr>
            <p:txBody>
              <a:bodyPr/>
              <a:lstStyle/>
              <a:p>
                <a:r>
                  <a:rPr lang="en-US">
                    <a:noFill/>
                  </a:rPr>
                  <a:t> </a:t>
                </a:r>
              </a:p>
            </p:txBody>
          </p:sp>
        </mc:Fallback>
      </mc:AlternateContent>
    </p:spTree>
    <p:extLst>
      <p:ext uri="{BB962C8B-B14F-4D97-AF65-F5344CB8AC3E}">
        <p14:creationId xmlns:p14="http://schemas.microsoft.com/office/powerpoint/2010/main" val="3831375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Representation for Subtraction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457200" y="1447800"/>
                <a:ext cx="8458200" cy="4709160"/>
              </a:xfrm>
            </p:spPr>
            <p:txBody>
              <a:bodyPr>
                <a:normAutofit/>
              </a:bodyPr>
              <a:lstStyle/>
              <a:p>
                <a:pPr marL="0" indent="0" algn="ctr">
                  <a:buNone/>
                </a:pPr>
                <a:r>
                  <a:rPr lang="en-US" b="1" dirty="0">
                    <a:solidFill>
                      <a:srgbClr val="C00000"/>
                    </a:solidFill>
                    <a:latin typeface="Consolas" panose="020B0609020204030204" pitchFamily="49" charset="0"/>
                  </a:rPr>
                  <a:t>R = X - Y</a:t>
                </a:r>
              </a:p>
              <a:p>
                <a:pPr marL="0" indent="0">
                  <a:buNone/>
                </a:pPr>
                <a:endParaRPr lang="en-US" sz="1200" dirty="0"/>
              </a:p>
              <a:p>
                <a:pPr marL="0" indent="0">
                  <a:buNone/>
                </a:pPr>
                <a:r>
                  <a:rPr lang="en-US" dirty="0"/>
                  <a:t>When subtracting two 32-bit integers X and Y, the flags are</a:t>
                </a:r>
              </a:p>
              <a:p>
                <a:r>
                  <a:rPr lang="en-US" dirty="0"/>
                  <a:t>N = </a:t>
                </a:r>
                <a:r>
                  <a:rPr lang="en-US" dirty="0" err="1"/>
                  <a:t>R</a:t>
                </a:r>
                <a:r>
                  <a:rPr lang="en-US" baseline="-25000" dirty="0" err="1"/>
                  <a:t>31</a:t>
                </a:r>
                <a:r>
                  <a:rPr lang="en-US" dirty="0"/>
                  <a:t> </a:t>
                </a:r>
              </a:p>
              <a:p>
                <a:r>
                  <a:rPr lang="en-US" dirty="0"/>
                  <a:t>Z is set if R is zero.</a:t>
                </a:r>
              </a:p>
              <a:p>
                <a:r>
                  <a:rPr lang="en-US" dirty="0"/>
                  <a:t>C is </a:t>
                </a:r>
                <a:r>
                  <a:rPr lang="en-US" b="1" i="1" dirty="0">
                    <a:solidFill>
                      <a:srgbClr val="C00000"/>
                    </a:solidFill>
                  </a:rPr>
                  <a:t>clear</a:t>
                </a:r>
                <a:r>
                  <a:rPr lang="en-US" dirty="0"/>
                  <a:t> if the result is incorrect for an unsigned subtraction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𝐶</m:t>
                      </m:r>
                      <m:r>
                        <a:rPr lang="en-US" b="0" i="1" smtClean="0">
                          <a:latin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𝑌</m:t>
                              </m:r>
                            </m:e>
                            <m:sub>
                              <m:r>
                                <a:rPr lang="en-US" i="1">
                                  <a:latin typeface="Cambria Math"/>
                                </a:rPr>
                                <m:t>31</m:t>
                              </m:r>
                            </m:sub>
                          </m:sSub>
                          <m:r>
                            <a:rPr lang="en-US" i="1">
                              <a:latin typeface="Cambria Math"/>
                            </a:rPr>
                            <m:t>&amp;</m:t>
                          </m:r>
                          <m:sSub>
                            <m:sSubPr>
                              <m:ctrlPr>
                                <a:rPr lang="en-US" i="1">
                                  <a:latin typeface="Cambria Math" panose="02040503050406030204" pitchFamily="18" charset="0"/>
                                </a:rPr>
                              </m:ctrlPr>
                            </m:sSubPr>
                            <m:e>
                              <m:r>
                                <a:rPr lang="en-US" i="1">
                                  <a:latin typeface="Cambria Math"/>
                                </a:rPr>
                                <m:t> </m:t>
                              </m:r>
                              <m:r>
                                <a:rPr lang="en-US" i="1">
                                  <a:latin typeface="Cambria Math"/>
                                </a:rPr>
                                <m:t>𝑅</m:t>
                              </m:r>
                            </m:e>
                            <m:sub>
                              <m:r>
                                <a:rPr lang="en-US" i="1">
                                  <a:latin typeface="Cambria Math"/>
                                </a:rPr>
                                <m:t>31</m:t>
                              </m:r>
                            </m:sub>
                          </m:sSub>
                          <m:r>
                            <a:rPr lang="en-US" i="1">
                              <a:latin typeface="Cambria Math"/>
                            </a:rPr>
                            <m:t> </m:t>
                          </m:r>
                          <m:r>
                            <a:rPr lang="en-US" i="1">
                              <a:latin typeface="Cambria Math"/>
                              <a:ea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𝑋</m:t>
                                  </m:r>
                                </m:e>
                                <m:sub>
                                  <m:r>
                                    <a:rPr lang="en-US" i="1">
                                      <a:latin typeface="Cambria Math"/>
                                    </a:rPr>
                                    <m:t>31</m:t>
                                  </m:r>
                                </m:sub>
                              </m:sSub>
                            </m:e>
                          </m:acc>
                          <m:r>
                            <a:rPr lang="en-US" i="1">
                              <a:latin typeface="Cambria Math"/>
                            </a:rPr>
                            <m:t> &amp; </m:t>
                          </m:r>
                          <m:sSub>
                            <m:sSubPr>
                              <m:ctrlPr>
                                <a:rPr lang="en-US" i="1">
                                  <a:latin typeface="Cambria Math" panose="02040503050406030204" pitchFamily="18" charset="0"/>
                                </a:rPr>
                              </m:ctrlPr>
                            </m:sSubPr>
                            <m:e>
                              <m:r>
                                <a:rPr lang="en-US" i="1">
                                  <a:latin typeface="Cambria Math"/>
                                </a:rPr>
                                <m:t>𝑅</m:t>
                              </m:r>
                            </m:e>
                            <m:sub>
                              <m:r>
                                <a:rPr lang="en-US" i="1">
                                  <a:latin typeface="Cambria Math"/>
                                </a:rPr>
                                <m:t>31</m:t>
                              </m:r>
                            </m:sub>
                          </m:sSub>
                          <m:r>
                            <a:rPr lang="en-US" i="1">
                              <a:latin typeface="Cambria Math"/>
                              <a:ea typeface="Cambria Math"/>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𝑋</m:t>
                                  </m:r>
                                </m:e>
                                <m:sub>
                                  <m:r>
                                    <a:rPr lang="en-US" i="1">
                                      <a:latin typeface="Cambria Math"/>
                                    </a:rPr>
                                    <m:t>31</m:t>
                                  </m:r>
                                </m:sub>
                              </m:sSub>
                            </m:e>
                          </m:acc>
                          <m:r>
                            <a:rPr lang="en-US" i="1">
                              <a:latin typeface="Cambria Math"/>
                            </a:rPr>
                            <m:t> &amp;</m:t>
                          </m:r>
                          <m:sSub>
                            <m:sSubPr>
                              <m:ctrlPr>
                                <a:rPr lang="en-US" i="1">
                                  <a:latin typeface="Cambria Math" panose="02040503050406030204" pitchFamily="18" charset="0"/>
                                </a:rPr>
                              </m:ctrlPr>
                            </m:sSubPr>
                            <m:e>
                              <m:r>
                                <a:rPr lang="en-US" i="1">
                                  <a:latin typeface="Cambria Math"/>
                                </a:rPr>
                                <m:t> </m:t>
                              </m:r>
                              <m:r>
                                <a:rPr lang="en-US" i="1">
                                  <a:latin typeface="Cambria Math"/>
                                </a:rPr>
                                <m:t>𝑌</m:t>
                              </m:r>
                            </m:e>
                            <m:sub>
                              <m:r>
                                <a:rPr lang="en-US" i="1">
                                  <a:latin typeface="Cambria Math"/>
                                </a:rPr>
                                <m:t>31</m:t>
                              </m:r>
                            </m:sub>
                          </m:sSub>
                        </m:e>
                      </m:acc>
                    </m:oMath>
                  </m:oMathPara>
                </a14:m>
                <a:endParaRPr lang="en-US" dirty="0"/>
              </a:p>
              <a:p>
                <a:r>
                  <a:rPr lang="en-US" dirty="0"/>
                  <a:t>V is set if the result is incorrect for an signed subtraction.</a:t>
                </a:r>
                <a:endParaRPr lang="en-US" baseline="-2500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i="1">
                          <a:latin typeface="Cambria Math"/>
                        </a:rPr>
                        <m:t>=</m:t>
                      </m:r>
                      <m:sSub>
                        <m:sSubPr>
                          <m:ctrlPr>
                            <a:rPr lang="en-US" i="1">
                              <a:latin typeface="Cambria Math" panose="02040503050406030204" pitchFamily="18" charset="0"/>
                            </a:rPr>
                          </m:ctrlPr>
                        </m:sSubPr>
                        <m:e>
                          <m:r>
                            <a:rPr lang="en-US" i="1">
                              <a:latin typeface="Cambria Math"/>
                            </a:rPr>
                            <m:t>𝑋</m:t>
                          </m:r>
                        </m:e>
                        <m:sub>
                          <m:r>
                            <a:rPr lang="en-US" i="1">
                              <a:latin typeface="Cambria Math"/>
                            </a:rPr>
                            <m:t>31</m:t>
                          </m:r>
                        </m:sub>
                      </m:sSub>
                      <m:r>
                        <a:rPr lang="en-US" i="1">
                          <a:latin typeface="Cambria Math"/>
                        </a:rPr>
                        <m:t>&amp;</m:t>
                      </m:r>
                      <m:r>
                        <a:rPr lang="en-US" b="0" i="1" smtClean="0">
                          <a:latin typeface="Cambria Math"/>
                        </a:rPr>
                        <m:t> </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𝑌</m:t>
                              </m:r>
                            </m:e>
                            <m:sub>
                              <m:r>
                                <a:rPr lang="en-US" i="1">
                                  <a:latin typeface="Cambria Math"/>
                                </a:rPr>
                                <m:t>31</m:t>
                              </m:r>
                            </m:sub>
                          </m:sSub>
                        </m:e>
                      </m:acc>
                      <m:r>
                        <a:rPr lang="en-US" b="0" i="1" smtClean="0">
                          <a:latin typeface="Cambria Math"/>
                        </a:rPr>
                        <m:t> </m:t>
                      </m:r>
                      <m:r>
                        <a:rPr lang="en-US" i="1">
                          <a:latin typeface="Cambria Math"/>
                        </a:rPr>
                        <m:t>&amp;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a:rPr>
                                <m:t>𝑅</m:t>
                              </m:r>
                            </m:e>
                            <m:sub>
                              <m:r>
                                <a:rPr lang="en-US" i="1">
                                  <a:latin typeface="Cambria Math"/>
                                </a:rPr>
                                <m:t>31</m:t>
                              </m:r>
                            </m:sub>
                          </m:sSub>
                        </m:e>
                      </m:acc>
                      <m:r>
                        <a:rPr lang="en-US" b="0" i="1" smtClean="0">
                          <a:latin typeface="Cambria Math"/>
                        </a:rPr>
                        <m:t> </m:t>
                      </m:r>
                      <m:r>
                        <a:rPr lang="en-US" i="1">
                          <a:latin typeface="Cambria Math"/>
                          <a:ea typeface="Cambria Math"/>
                        </a:rPr>
                        <m:t>∥</m:t>
                      </m:r>
                      <m:r>
                        <a:rPr lang="en-US" b="0" i="1" smtClean="0">
                          <a:latin typeface="Cambria Math"/>
                          <a:ea typeface="Cambria Math"/>
                        </a:rPr>
                        <m:t> </m:t>
                      </m:r>
                      <m:acc>
                        <m:accPr>
                          <m:chr m:val="̅"/>
                          <m:ctrlPr>
                            <a:rPr lang="en-US" b="0" i="1" smtClean="0">
                              <a:latin typeface="Cambria Math" panose="02040503050406030204" pitchFamily="18" charset="0"/>
                              <a:ea typeface="Cambria Math"/>
                            </a:rPr>
                          </m:ctrlPr>
                        </m:accPr>
                        <m:e>
                          <m:sSub>
                            <m:sSubPr>
                              <m:ctrlPr>
                                <a:rPr lang="en-US" i="1">
                                  <a:latin typeface="Cambria Math" panose="02040503050406030204" pitchFamily="18" charset="0"/>
                                </a:rPr>
                              </m:ctrlPr>
                            </m:sSubPr>
                            <m:e>
                              <m:r>
                                <a:rPr lang="en-US" i="1">
                                  <a:latin typeface="Cambria Math"/>
                                </a:rPr>
                                <m:t>𝑋</m:t>
                              </m:r>
                            </m:e>
                            <m:sub>
                              <m:r>
                                <a:rPr lang="en-US" i="1">
                                  <a:latin typeface="Cambria Math"/>
                                </a:rPr>
                                <m:t>31</m:t>
                              </m:r>
                            </m:sub>
                          </m:sSub>
                        </m:e>
                      </m:acc>
                      <m:r>
                        <a:rPr lang="en-US" b="0" i="1" smtClean="0">
                          <a:latin typeface="Cambria Math"/>
                        </a:rPr>
                        <m:t> </m:t>
                      </m:r>
                      <m:r>
                        <a:rPr lang="en-US" i="1">
                          <a:latin typeface="Cambria Math"/>
                        </a:rPr>
                        <m:t>&amp;</m:t>
                      </m:r>
                      <m:r>
                        <a:rPr lang="en-US" b="0" i="1" smtClean="0">
                          <a:latin typeface="Cambria Math"/>
                        </a:rPr>
                        <m:t> </m:t>
                      </m:r>
                      <m:sSub>
                        <m:sSubPr>
                          <m:ctrlPr>
                            <a:rPr lang="en-US" i="1">
                              <a:latin typeface="Cambria Math" panose="02040503050406030204" pitchFamily="18" charset="0"/>
                            </a:rPr>
                          </m:ctrlPr>
                        </m:sSubPr>
                        <m:e>
                          <m:r>
                            <a:rPr lang="en-US" b="0" i="1" smtClean="0">
                              <a:latin typeface="Cambria Math"/>
                            </a:rPr>
                            <m:t>𝑌</m:t>
                          </m:r>
                        </m:e>
                        <m:sub>
                          <m:r>
                            <a:rPr lang="en-US" i="1">
                              <a:latin typeface="Cambria Math"/>
                            </a:rPr>
                            <m:t>31</m:t>
                          </m:r>
                        </m:sub>
                      </m:sSub>
                      <m:r>
                        <a:rPr lang="en-US" i="1">
                          <a:latin typeface="Cambria Math"/>
                        </a:rPr>
                        <m:t>&amp;</m:t>
                      </m:r>
                      <m:r>
                        <a:rPr lang="en-US" b="0" i="1" smtClean="0">
                          <a:latin typeface="Cambria Math"/>
                        </a:rPr>
                        <m:t> </m:t>
                      </m:r>
                      <m:sSub>
                        <m:sSubPr>
                          <m:ctrlPr>
                            <a:rPr lang="en-US" i="1">
                              <a:latin typeface="Cambria Math" panose="02040503050406030204" pitchFamily="18" charset="0"/>
                            </a:rPr>
                          </m:ctrlPr>
                        </m:sSubPr>
                        <m:e>
                          <m:r>
                            <a:rPr lang="en-US" i="1">
                              <a:latin typeface="Cambria Math"/>
                            </a:rPr>
                            <m:t>𝑅</m:t>
                          </m:r>
                        </m:e>
                        <m:sub>
                          <m:r>
                            <a:rPr lang="en-US" i="1">
                              <a:latin typeface="Cambria Math"/>
                            </a:rPr>
                            <m:t>31</m:t>
                          </m:r>
                        </m:sub>
                      </m:sSub>
                    </m:oMath>
                  </m:oMathPara>
                </a14:m>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457200" y="1447800"/>
                <a:ext cx="8458200" cy="4709160"/>
              </a:xfrm>
              <a:blipFill>
                <a:blip r:embed="rId2"/>
                <a:stretch>
                  <a:fillRect l="-1297" t="-1295"/>
                </a:stretch>
              </a:blipFill>
            </p:spPr>
            <p:txBody>
              <a:bodyPr/>
              <a:lstStyle/>
              <a:p>
                <a:r>
                  <a:rPr lang="en-US">
                    <a:noFill/>
                  </a:rPr>
                  <a:t> </a:t>
                </a:r>
              </a:p>
            </p:txBody>
          </p:sp>
        </mc:Fallback>
      </mc:AlternateContent>
    </p:spTree>
    <p:extLst>
      <p:ext uri="{BB962C8B-B14F-4D97-AF65-F5344CB8AC3E}">
        <p14:creationId xmlns:p14="http://schemas.microsoft.com/office/powerpoint/2010/main" val="3857087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483AF59-47E8-4491-9292-0A604585B532}" type="slidenum">
              <a:rPr lang="en-US"/>
              <a:pPr/>
              <a:t>35</a:t>
            </a:fld>
            <a:endParaRPr lang="en-US"/>
          </a:p>
        </p:txBody>
      </p:sp>
      <p:sp>
        <p:nvSpPr>
          <p:cNvPr id="260098" name="Rectangle 2"/>
          <p:cNvSpPr>
            <a:spLocks noGrp="1" noChangeArrowheads="1"/>
          </p:cNvSpPr>
          <p:nvPr>
            <p:ph type="title"/>
          </p:nvPr>
        </p:nvSpPr>
        <p:spPr/>
        <p:txBody>
          <a:bodyPr>
            <a:normAutofit/>
          </a:bodyPr>
          <a:lstStyle/>
          <a:p>
            <a:r>
              <a:rPr lang="en-US" sz="2800" dirty="0"/>
              <a:t>Characters</a:t>
            </a:r>
          </a:p>
        </p:txBody>
      </p:sp>
      <p:graphicFrame>
        <p:nvGraphicFramePr>
          <p:cNvPr id="3" name="Table 2"/>
          <p:cNvGraphicFramePr>
            <a:graphicFrameLocks noGrp="1"/>
          </p:cNvGraphicFramePr>
          <p:nvPr>
            <p:extLst>
              <p:ext uri="{D42A27DB-BD31-4B8C-83A1-F6EECF244321}">
                <p14:modId xmlns:p14="http://schemas.microsoft.com/office/powerpoint/2010/main" val="1669918260"/>
              </p:ext>
            </p:extLst>
          </p:nvPr>
        </p:nvGraphicFramePr>
        <p:xfrm>
          <a:off x="2593848" y="32131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41</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A</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solidFill>
                            <a:srgbClr val="C00000"/>
                          </a:solidFill>
                          <a:effectLst/>
                          <a:latin typeface="Consolas" panose="020B0609020204030204" pitchFamily="49" charset="0"/>
                          <a:cs typeface="Consolas" panose="020B0609020204030204" pitchFamily="49" charset="0"/>
                        </a:rPr>
                        <a:t>61</a:t>
                      </a:r>
                      <a:endParaRPr lang="en-US" sz="1600" b="1">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a</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solidFill>
                            <a:srgbClr val="C00000"/>
                          </a:solidFill>
                          <a:effectLst/>
                          <a:latin typeface="Consolas" panose="020B0609020204030204" pitchFamily="49" charset="0"/>
                          <a:cs typeface="Consolas" panose="020B0609020204030204" pitchFamily="49" charset="0"/>
                        </a:rPr>
                        <a:t>30</a:t>
                      </a:r>
                      <a:endParaRPr lang="en-US" sz="1600" b="1">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solidFill>
                            <a:srgbClr val="C00000"/>
                          </a:solidFill>
                          <a:effectLst/>
                          <a:latin typeface="Consolas" panose="020B0609020204030204" pitchFamily="49" charset="0"/>
                          <a:cs typeface="Consolas" panose="020B0609020204030204" pitchFamily="49" charset="0"/>
                        </a:rPr>
                        <a:t>0</a:t>
                      </a:r>
                      <a:endParaRPr lang="en-US" sz="1600" b="1" dirty="0">
                        <a:solidFill>
                          <a:srgbClr val="C00000"/>
                        </a:solidFill>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660365" y="1219200"/>
            <a:ext cx="1447800" cy="1477328"/>
          </a:xfrm>
          <a:prstGeom prst="rect">
            <a:avLst/>
          </a:prstGeom>
        </p:spPr>
        <p:txBody>
          <a:bodyPr wrap="square">
            <a:spAutoFit/>
          </a:bodyPr>
          <a:lstStyle/>
          <a:p>
            <a:r>
              <a:rPr lang="en-US" b="1" dirty="0">
                <a:solidFill>
                  <a:srgbClr val="C00000"/>
                </a:solidFill>
              </a:rPr>
              <a:t>A</a:t>
            </a:r>
            <a:r>
              <a:rPr lang="en-US" dirty="0"/>
              <a:t>merican</a:t>
            </a:r>
          </a:p>
          <a:p>
            <a:r>
              <a:rPr lang="en-US" b="1" dirty="0">
                <a:solidFill>
                  <a:srgbClr val="C00000"/>
                </a:solidFill>
              </a:rPr>
              <a:t>S</a:t>
            </a:r>
            <a:r>
              <a:rPr lang="en-US" dirty="0"/>
              <a:t>tandard</a:t>
            </a:r>
          </a:p>
          <a:p>
            <a:r>
              <a:rPr lang="en-US" b="1" dirty="0">
                <a:solidFill>
                  <a:srgbClr val="C00000"/>
                </a:solidFill>
              </a:rPr>
              <a:t>C</a:t>
            </a:r>
            <a:r>
              <a:rPr lang="en-US" dirty="0"/>
              <a:t>ode for</a:t>
            </a:r>
          </a:p>
          <a:p>
            <a:r>
              <a:rPr lang="en-US" b="1" dirty="0">
                <a:solidFill>
                  <a:srgbClr val="C00000"/>
                </a:solidFill>
              </a:rPr>
              <a:t>I</a:t>
            </a:r>
            <a:r>
              <a:rPr lang="en-US" dirty="0"/>
              <a:t>nformation</a:t>
            </a:r>
          </a:p>
          <a:p>
            <a:r>
              <a:rPr lang="en-US" b="1" dirty="0">
                <a:solidFill>
                  <a:srgbClr val="C00000"/>
                </a:solidFill>
              </a:rPr>
              <a:t>I</a:t>
            </a:r>
            <a:r>
              <a:rPr lang="en-US" dirty="0"/>
              <a:t>nterchange</a:t>
            </a:r>
          </a:p>
        </p:txBody>
      </p:sp>
      <p:sp>
        <p:nvSpPr>
          <p:cNvPr id="4" name="Rectangle 3"/>
          <p:cNvSpPr/>
          <p:nvPr/>
        </p:nvSpPr>
        <p:spPr>
          <a:xfrm>
            <a:off x="3810000" y="6383556"/>
            <a:ext cx="3580596" cy="338554"/>
          </a:xfrm>
          <a:prstGeom prst="rect">
            <a:avLst/>
          </a:prstGeom>
        </p:spPr>
        <p:txBody>
          <a:bodyPr wrap="none">
            <a:spAutoFit/>
          </a:bodyPr>
          <a:lstStyle/>
          <a:p>
            <a:r>
              <a:rPr lang="en-US" sz="1600" dirty="0"/>
              <a:t>Standard ASCII: Encoding </a:t>
            </a:r>
            <a:r>
              <a:rPr lang="en-US" sz="1600" dirty="0">
                <a:latin typeface="Consolas" panose="020B0609020204030204" pitchFamily="49" charset="0"/>
                <a:cs typeface="Consolas" panose="020B0609020204030204" pitchFamily="49" charset="0"/>
              </a:rPr>
              <a:t>128</a:t>
            </a:r>
            <a:r>
              <a:rPr lang="en-US" sz="1600" dirty="0"/>
              <a:t> characters</a:t>
            </a:r>
          </a:p>
        </p:txBody>
      </p:sp>
      <p:sp>
        <p:nvSpPr>
          <p:cNvPr id="6" name="TextBox 5">
            <a:extLst>
              <a:ext uri="{FF2B5EF4-FFF2-40B4-BE49-F238E27FC236}">
                <a16:creationId xmlns:a16="http://schemas.microsoft.com/office/drawing/2014/main" id="{825171B8-59A4-1447-8B71-6B1352F0D4B0}"/>
              </a:ext>
            </a:extLst>
          </p:cNvPr>
          <p:cNvSpPr txBox="1"/>
          <p:nvPr/>
        </p:nvSpPr>
        <p:spPr>
          <a:xfrm>
            <a:off x="152400" y="3276600"/>
            <a:ext cx="2362200" cy="2492990"/>
          </a:xfrm>
          <a:prstGeom prst="rect">
            <a:avLst/>
          </a:prstGeom>
          <a:noFill/>
        </p:spPr>
        <p:txBody>
          <a:bodyPr wrap="square" rtlCol="0">
            <a:spAutoFit/>
          </a:bodyPr>
          <a:lstStyle/>
          <a:p>
            <a:pPr marL="285750" indent="-285750">
              <a:buFont typeface="Arial" panose="020B0604020202020204" pitchFamily="34" charset="0"/>
              <a:buChar char="•"/>
            </a:pPr>
            <a:r>
              <a:rPr lang="en-US" dirty="0"/>
              <a:t>Standard ASCII</a:t>
            </a:r>
          </a:p>
          <a:p>
            <a:pPr lvl="1"/>
            <a:r>
              <a:rPr lang="en-US" sz="1600" dirty="0"/>
              <a:t>0 - 127</a:t>
            </a:r>
          </a:p>
          <a:p>
            <a:pPr marL="285750" indent="-285750">
              <a:buFont typeface="Arial" panose="020B0604020202020204" pitchFamily="34" charset="0"/>
              <a:buChar char="•"/>
            </a:pPr>
            <a:r>
              <a:rPr lang="en-US" dirty="0"/>
              <a:t>Extended ASCII</a:t>
            </a:r>
          </a:p>
          <a:p>
            <a:r>
              <a:rPr lang="en-US" sz="1600" dirty="0"/>
              <a:t>        0 - 255</a:t>
            </a:r>
            <a:endParaRPr lang="en-US" dirty="0"/>
          </a:p>
          <a:p>
            <a:pPr marL="285750" indent="-285750">
              <a:buFont typeface="Arial" panose="020B0604020202020204" pitchFamily="34" charset="0"/>
              <a:buChar char="•"/>
            </a:pPr>
            <a:r>
              <a:rPr lang="en-US" dirty="0"/>
              <a:t>ANSI</a:t>
            </a:r>
          </a:p>
          <a:p>
            <a:r>
              <a:rPr lang="en-US" sz="1600" dirty="0"/>
              <a:t>        0 - 255</a:t>
            </a:r>
            <a:endParaRPr lang="en-US" dirty="0"/>
          </a:p>
          <a:p>
            <a:pPr marL="285750" indent="-285750">
              <a:buFont typeface="Arial" panose="020B0604020202020204" pitchFamily="34" charset="0"/>
              <a:buChar char="•"/>
            </a:pPr>
            <a:r>
              <a:rPr lang="en-US" dirty="0"/>
              <a:t>Unicode</a:t>
            </a:r>
          </a:p>
          <a:p>
            <a:r>
              <a:rPr lang="en-US" dirty="0"/>
              <a:t>       </a:t>
            </a:r>
            <a:r>
              <a:rPr lang="en-US" sz="1600" dirty="0"/>
              <a:t>0 - 65535</a:t>
            </a:r>
          </a:p>
          <a:p>
            <a:endParaRPr lang="en-US" dirty="0"/>
          </a:p>
        </p:txBody>
      </p:sp>
    </p:spTree>
    <p:extLst>
      <p:ext uri="{BB962C8B-B14F-4D97-AF65-F5344CB8AC3E}">
        <p14:creationId xmlns:p14="http://schemas.microsoft.com/office/powerpoint/2010/main" val="32241472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Null-terminated String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751002506"/>
              </p:ext>
            </p:extLst>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61182162"/>
              </p:ext>
            </p:extLst>
          </p:nvPr>
        </p:nvGraphicFramePr>
        <p:xfrm>
          <a:off x="457200" y="1905000"/>
          <a:ext cx="4419600" cy="246888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latin typeface="Consolas" panose="020B0609020204030204" pitchFamily="49" charset="0"/>
                        </a:rPr>
                        <a:t>char </a:t>
                      </a:r>
                      <a:r>
                        <a:rPr lang="en-US" sz="1800" dirty="0" err="1">
                          <a:solidFill>
                            <a:srgbClr val="C00000"/>
                          </a:solidFill>
                          <a:effectLst/>
                          <a:latin typeface="Consolas" panose="020B0609020204030204" pitchFamily="49" charset="0"/>
                        </a:rPr>
                        <a:t>str</a:t>
                      </a:r>
                      <a:r>
                        <a:rPr lang="en-US" sz="1800" dirty="0">
                          <a:solidFill>
                            <a:srgbClr val="C00000"/>
                          </a:solidFill>
                          <a:effectLst/>
                          <a:latin typeface="Consolas" panose="020B0609020204030204" pitchFamily="49" charset="0"/>
                        </a:rPr>
                        <a:t>[13] = “ARM Assembly”;</a:t>
                      </a:r>
                    </a:p>
                    <a:p>
                      <a:pPr marL="0" marR="0" algn="l">
                        <a:spcBef>
                          <a:spcPts val="0"/>
                        </a:spcBef>
                        <a:spcAft>
                          <a:spcPts val="0"/>
                        </a:spcAft>
                      </a:pPr>
                      <a:r>
                        <a:rPr lang="en-US" sz="1800" dirty="0">
                          <a:solidFill>
                            <a:sysClr val="windowText" lastClr="000000"/>
                          </a:solidFill>
                          <a:effectLst/>
                          <a:latin typeface="Consolas" panose="020B0609020204030204" pitchFamily="49" charset="0"/>
                        </a:rPr>
                        <a:t>// The length has to be at least // 13 even though it has 12 </a:t>
                      </a:r>
                    </a:p>
                    <a:p>
                      <a:pPr marL="0" marR="0" algn="l">
                        <a:spcBef>
                          <a:spcPts val="0"/>
                        </a:spcBef>
                        <a:spcAft>
                          <a:spcPts val="0"/>
                        </a:spcAft>
                      </a:pPr>
                      <a:r>
                        <a:rPr lang="en-US" sz="1800" dirty="0">
                          <a:solidFill>
                            <a:sysClr val="windowText" lastClr="000000"/>
                          </a:solidFill>
                          <a:effectLst/>
                          <a:latin typeface="Consolas" panose="020B0609020204030204" pitchFamily="49" charset="0"/>
                        </a:rPr>
                        <a:t>// letters. The NULL terminator </a:t>
                      </a:r>
                    </a:p>
                    <a:p>
                      <a:pPr marL="0" marR="0" algn="l">
                        <a:spcBef>
                          <a:spcPts val="0"/>
                        </a:spcBef>
                        <a:spcAft>
                          <a:spcPts val="0"/>
                        </a:spcAft>
                      </a:pPr>
                      <a:r>
                        <a:rPr lang="en-US" sz="1800" dirty="0">
                          <a:solidFill>
                            <a:sysClr val="windowText" lastClr="000000"/>
                          </a:solidFill>
                          <a:effectLst/>
                          <a:latin typeface="Consolas" panose="020B0609020204030204" pitchFamily="49" charset="0"/>
                        </a:rPr>
                        <a:t>// should be included.</a:t>
                      </a:r>
                    </a:p>
                    <a:p>
                      <a:pPr marL="0" marR="0" algn="l">
                        <a:spcBef>
                          <a:spcPts val="0"/>
                        </a:spcBef>
                        <a:spcAft>
                          <a:spcPts val="0"/>
                        </a:spcAft>
                      </a:pPr>
                      <a:endParaRPr lang="en-US" sz="1800" dirty="0">
                        <a:solidFill>
                          <a:sysClr val="windowText" lastClr="000000"/>
                        </a:solidFill>
                        <a:effectLst/>
                      </a:endParaRPr>
                    </a:p>
                    <a:p>
                      <a:pPr marL="0" marR="0" algn="l">
                        <a:spcBef>
                          <a:spcPts val="0"/>
                        </a:spcBef>
                        <a:spcAft>
                          <a:spcPts val="0"/>
                        </a:spcAft>
                      </a:pPr>
                      <a:r>
                        <a:rPr lang="en-US" sz="1800" dirty="0">
                          <a:solidFill>
                            <a:sysClr val="windowText" lastClr="000000"/>
                          </a:solidFill>
                          <a:effectLst/>
                        </a:rPr>
                        <a:t>or simply </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effectLst/>
                          <a:latin typeface="Consolas" panose="020B0609020204030204" pitchFamily="49" charset="0"/>
                        </a:rPr>
                        <a:t>char </a:t>
                      </a:r>
                      <a:r>
                        <a:rPr lang="en-US" sz="1800" dirty="0" err="1">
                          <a:solidFill>
                            <a:srgbClr val="C00000"/>
                          </a:solidFill>
                          <a:effectLst/>
                          <a:latin typeface="Consolas" panose="020B0609020204030204" pitchFamily="49" charset="0"/>
                        </a:rPr>
                        <a:t>str</a:t>
                      </a:r>
                      <a:r>
                        <a:rPr lang="en-US" sz="1800" dirty="0">
                          <a:solidFill>
                            <a:srgbClr val="C00000"/>
                          </a:solidFill>
                          <a:effectLst/>
                          <a:latin typeface="Consolas" panose="020B0609020204030204" pitchFamily="49" charset="0"/>
                        </a:rPr>
                        <a:t>[] = “ARM Assembly”;</a:t>
                      </a:r>
                    </a:p>
                    <a:p>
                      <a:pPr marL="0" marR="0" algn="l">
                        <a:spcBef>
                          <a:spcPts val="0"/>
                        </a:spcBef>
                        <a:spcAft>
                          <a:spcPts val="0"/>
                        </a:spcAft>
                      </a:pP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856786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1880513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Length</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6" name="Table 5"/>
          <p:cNvGraphicFramePr>
            <a:graphicFrameLocks noGrp="1"/>
          </p:cNvGraphicFramePr>
          <p:nvPr>
            <p:extLst>
              <p:ext uri="{D42A27DB-BD31-4B8C-83A1-F6EECF244321}">
                <p14:modId xmlns:p14="http://schemas.microsoft.com/office/powerpoint/2010/main" val="354547878"/>
              </p:ext>
            </p:extLst>
          </p:nvPr>
        </p:nvGraphicFramePr>
        <p:xfrm>
          <a:off x="4648200" y="2438400"/>
          <a:ext cx="4038600" cy="2963423"/>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8100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575798938"/>
              </p:ext>
            </p:extLst>
          </p:nvPr>
        </p:nvGraphicFramePr>
        <p:xfrm>
          <a:off x="348883" y="2438400"/>
          <a:ext cx="4038600" cy="2991659"/>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8100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p>
                  </a:txBody>
                  <a:tcPr marL="68580" marR="68580" marT="0" marB="0" anchor="ctr"/>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a:t>
            </a:r>
            <a:r>
              <a:rPr lang="en-US" sz="2000" dirty="0">
                <a:solidFill>
                  <a:srgbClr val="C00000"/>
                </a:solidFill>
              </a:rPr>
              <a:t>null</a:t>
            </a:r>
            <a:r>
              <a:rPr lang="en-US" sz="2000" dirty="0"/>
              <a:t>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spTree>
    <p:extLst>
      <p:ext uri="{BB962C8B-B14F-4D97-AF65-F5344CB8AC3E}">
        <p14:creationId xmlns:p14="http://schemas.microsoft.com/office/powerpoint/2010/main" val="195466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98742841"/>
              </p:ext>
            </p:extLst>
          </p:nvPr>
        </p:nvGraphicFramePr>
        <p:xfrm>
          <a:off x="152400" y="3645932"/>
          <a:ext cx="4038600" cy="252166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baseline="0" dirty="0">
                          <a:solidFill>
                            <a:sysClr val="windowText" lastClr="000000"/>
                          </a:solidFill>
                          <a:effectLst/>
                          <a:latin typeface="Consolas" panose="020B0609020204030204" pitchFamily="49" charset="0"/>
                          <a:cs typeface="Consolas" panose="020B0609020204030204" pitchFamily="49" charset="0"/>
                        </a:rPr>
                        <a:t>  char *p;</a:t>
                      </a:r>
                    </a:p>
                    <a:p>
                      <a:pPr marL="0" marR="0" algn="just">
                        <a:spcBef>
                          <a:spcPts val="0"/>
                        </a:spcBef>
                        <a:spcAft>
                          <a:spcPts val="0"/>
                        </a:spcAft>
                      </a:pP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 -= ‘a’ – ‘A’;</a:t>
                      </a:r>
                      <a:endParaRPr lang="en-US" sz="20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20952490"/>
              </p:ext>
            </p:extLst>
          </p:nvPr>
        </p:nvGraphicFramePr>
        <p:xfrm>
          <a:off x="4419600" y="3645932"/>
          <a:ext cx="4267200" cy="2521660"/>
        </p:xfrm>
        <a:graphic>
          <a:graphicData uri="http://schemas.openxmlformats.org/drawingml/2006/table">
            <a:tbl>
              <a:tblPr firstRow="1" firstCol="1" bandRow="1">
                <a:tableStyleId>{5C22544A-7EE6-4342-B048-85BDC9FD1C3A}</a:tableStyleId>
              </a:tblPr>
              <a:tblGrid>
                <a:gridCol w="4267200">
                  <a:extLst>
                    <a:ext uri="{9D8B030D-6E8A-4147-A177-3AD203B41FA5}">
                      <a16:colId xmlns:a16="http://schemas.microsoft.com/office/drawing/2014/main" val="20000"/>
                    </a:ext>
                  </a:extLst>
                </a:gridCol>
              </a:tblGrid>
              <a:tr h="272733">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248927">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367866548"/>
              </p:ext>
            </p:extLst>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778243730"/>
              </p:ext>
            </p:extLst>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‘a’ – ‘A’ = </a:t>
            </a:r>
            <a:r>
              <a:rPr lang="en-US" b="1" dirty="0" err="1">
                <a:solidFill>
                  <a:srgbClr val="C00000"/>
                </a:solidFill>
                <a:latin typeface="Consolas" panose="020B0609020204030204" pitchFamily="49" charset="0"/>
                <a:cs typeface="Consolas" panose="020B0609020204030204" pitchFamily="49" charset="0"/>
              </a:rPr>
              <a:t>0x61</a:t>
            </a:r>
            <a:r>
              <a:rPr lang="en-US" b="1" dirty="0">
                <a:solidFill>
                  <a:srgbClr val="C00000"/>
                </a:solidFill>
                <a:latin typeface="Consolas" panose="020B0609020204030204" pitchFamily="49" charset="0"/>
                <a:cs typeface="Consolas" panose="020B0609020204030204" pitchFamily="49" charset="0"/>
              </a:rPr>
              <a:t> – </a:t>
            </a:r>
            <a:r>
              <a:rPr lang="en-US" b="1" dirty="0" err="1">
                <a:solidFill>
                  <a:srgbClr val="C00000"/>
                </a:solidFill>
                <a:latin typeface="Consolas" panose="020B0609020204030204" pitchFamily="49" charset="0"/>
                <a:cs typeface="Consolas" panose="020B0609020204030204" pitchFamily="49" charset="0"/>
              </a:rPr>
              <a:t>0x41</a:t>
            </a:r>
            <a:r>
              <a:rPr lang="en-US" b="1" dirty="0">
                <a:solidFill>
                  <a:srgbClr val="C00000"/>
                </a:solidFill>
                <a:latin typeface="Consolas" panose="020B0609020204030204" pitchFamily="49" charset="0"/>
                <a:cs typeface="Consolas" panose="020B0609020204030204" pitchFamily="49" charset="0"/>
              </a:rPr>
              <a:t> = </a:t>
            </a:r>
            <a:r>
              <a:rPr lang="en-US" b="1" dirty="0" err="1">
                <a:solidFill>
                  <a:srgbClr val="C00000"/>
                </a:solidFill>
                <a:latin typeface="Consolas" panose="020B0609020204030204" pitchFamily="49" charset="0"/>
                <a:cs typeface="Consolas" panose="020B0609020204030204" pitchFamily="49" charset="0"/>
              </a:rPr>
              <a:t>0x20</a:t>
            </a:r>
            <a:r>
              <a:rPr lang="en-US" b="1" dirty="0">
                <a:solidFill>
                  <a:srgbClr val="C00000"/>
                </a:solidFill>
                <a:latin typeface="Consolas" panose="020B0609020204030204" pitchFamily="49" charset="0"/>
                <a:cs typeface="Consolas" panose="020B0609020204030204" pitchFamily="49" charset="0"/>
              </a:rPr>
              <a:t> = 32</a:t>
            </a:r>
          </a:p>
        </p:txBody>
      </p:sp>
    </p:spTree>
    <p:extLst>
      <p:ext uri="{BB962C8B-B14F-4D97-AF65-F5344CB8AC3E}">
        <p14:creationId xmlns:p14="http://schemas.microsoft.com/office/powerpoint/2010/main" val="370568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Magic 32-bit Numbers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p:txBody>
          <a:bodyPr>
            <a:normAutofit/>
          </a:bodyPr>
          <a:lstStyle/>
          <a:p>
            <a:r>
              <a:rPr lang="en-US" sz="2000" dirty="0"/>
              <a:t>Used as a special pattern for debug</a:t>
            </a:r>
          </a:p>
          <a:p>
            <a:r>
              <a:rPr lang="en-US" sz="2000" dirty="0"/>
              <a:t>Used as a special pattern of memory values during allocation and de-allocation</a:t>
            </a:r>
          </a:p>
        </p:txBody>
      </p:sp>
      <p:graphicFrame>
        <p:nvGraphicFramePr>
          <p:cNvPr id="5" name="Table 4"/>
          <p:cNvGraphicFramePr>
            <a:graphicFrameLocks noGrp="1"/>
          </p:cNvGraphicFramePr>
          <p:nvPr>
            <p:extLst>
              <p:ext uri="{D42A27DB-BD31-4B8C-83A1-F6EECF244321}">
                <p14:modId xmlns:p14="http://schemas.microsoft.com/office/powerpoint/2010/main" val="811277312"/>
              </p:ext>
            </p:extLst>
          </p:nvPr>
        </p:nvGraphicFramePr>
        <p:xfrm>
          <a:off x="2286000" y="2514600"/>
          <a:ext cx="3733800" cy="3169920"/>
        </p:xfrm>
        <a:graphic>
          <a:graphicData uri="http://schemas.openxmlformats.org/drawingml/2006/table">
            <a:tbl>
              <a:tblPr bandRow="1">
                <a:tableStyleId>{5C22544A-7EE6-4342-B048-85BDC9FD1C3A}</a:tableStyleId>
              </a:tblPr>
              <a:tblGrid>
                <a:gridCol w="1981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0xDEADBEEF</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Dead Beef</a:t>
                      </a:r>
                    </a:p>
                  </a:txBody>
                  <a:tcPr/>
                </a:tc>
                <a:extLst>
                  <a:ext uri="{0D108BD9-81ED-4DB2-BD59-A6C34878D82A}">
                    <a16:rowId xmlns:a16="http://schemas.microsoft.com/office/drawing/2014/main" val="10000"/>
                  </a:ext>
                </a:extLst>
              </a:tr>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0xBADDCAFE</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Bad Cafe</a:t>
                      </a:r>
                    </a:p>
                  </a:txBody>
                  <a:tcPr/>
                </a:tc>
                <a:extLst>
                  <a:ext uri="{0D108BD9-81ED-4DB2-BD59-A6C34878D82A}">
                    <a16:rowId xmlns:a16="http://schemas.microsoft.com/office/drawing/2014/main" val="10001"/>
                  </a:ext>
                </a:extLst>
              </a:tr>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0xFEE1DEAD</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Feel Dead</a:t>
                      </a:r>
                    </a:p>
                  </a:txBody>
                  <a:tcPr/>
                </a:tc>
                <a:extLst>
                  <a:ext uri="{0D108BD9-81ED-4DB2-BD59-A6C34878D82A}">
                    <a16:rowId xmlns:a16="http://schemas.microsoft.com/office/drawing/2014/main" val="10002"/>
                  </a:ext>
                </a:extLst>
              </a:tr>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0x8BADF00D</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Ate Bad Food</a:t>
                      </a:r>
                    </a:p>
                  </a:txBody>
                  <a:tcPr/>
                </a:tc>
                <a:extLst>
                  <a:ext uri="{0D108BD9-81ED-4DB2-BD59-A6C34878D82A}">
                    <a16:rowId xmlns:a16="http://schemas.microsoft.com/office/drawing/2014/main" val="10003"/>
                  </a:ext>
                </a:extLst>
              </a:tr>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0xBAADF00D</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Bad Food</a:t>
                      </a:r>
                    </a:p>
                  </a:txBody>
                  <a:tcPr/>
                </a:tc>
                <a:extLst>
                  <a:ext uri="{0D108BD9-81ED-4DB2-BD59-A6C34878D82A}">
                    <a16:rowId xmlns:a16="http://schemas.microsoft.com/office/drawing/2014/main" val="10004"/>
                  </a:ext>
                </a:extLst>
              </a:tr>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0xDEADC0DE</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Dead Code</a:t>
                      </a:r>
                    </a:p>
                  </a:txBody>
                  <a:tcPr/>
                </a:tc>
                <a:extLst>
                  <a:ext uri="{0D108BD9-81ED-4DB2-BD59-A6C34878D82A}">
                    <a16:rowId xmlns:a16="http://schemas.microsoft.com/office/drawing/2014/main" val="10005"/>
                  </a:ext>
                </a:extLst>
              </a:tr>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0xFACEB00C</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Facebook</a:t>
                      </a:r>
                    </a:p>
                  </a:txBody>
                  <a:tcPr/>
                </a:tc>
                <a:extLst>
                  <a:ext uri="{0D108BD9-81ED-4DB2-BD59-A6C34878D82A}">
                    <a16:rowId xmlns:a16="http://schemas.microsoft.com/office/drawing/2014/main" val="10006"/>
                  </a:ext>
                </a:extLst>
              </a:tr>
              <a:tr h="370840">
                <a:tc>
                  <a:txBody>
                    <a:bodyPr/>
                    <a:lstStyle/>
                    <a:p>
                      <a:pPr algn="ctr"/>
                      <a:r>
                        <a:rPr lang="en-US" sz="2000" b="1" dirty="0" err="1">
                          <a:solidFill>
                            <a:schemeClr val="tx2"/>
                          </a:solidFill>
                          <a:latin typeface="Consolas" panose="020B0609020204030204" pitchFamily="49" charset="0"/>
                          <a:cs typeface="Consolas" panose="020B0609020204030204" pitchFamily="49" charset="0"/>
                        </a:rPr>
                        <a:t>0xDEADD00D</a:t>
                      </a:r>
                      <a:endParaRPr lang="en-US" sz="2000" b="1" dirty="0">
                        <a:solidFill>
                          <a:schemeClr val="tx2"/>
                        </a:solidFill>
                        <a:latin typeface="Consolas" panose="020B0609020204030204" pitchFamily="49" charset="0"/>
                        <a:cs typeface="Consolas" panose="020B0609020204030204" pitchFamily="49" charset="0"/>
                      </a:endParaRPr>
                    </a:p>
                  </a:txBody>
                  <a:tcPr/>
                </a:tc>
                <a:tc>
                  <a:txBody>
                    <a:bodyPr/>
                    <a:lstStyle/>
                    <a:p>
                      <a:r>
                        <a:rPr lang="en-US" sz="2000" dirty="0">
                          <a:solidFill>
                            <a:schemeClr val="tx1">
                              <a:lumMod val="65000"/>
                              <a:lumOff val="35000"/>
                            </a:schemeClr>
                          </a:solidFill>
                        </a:rPr>
                        <a:t>Dead Dude</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283048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4612241" y="4914347"/>
                <a:ext cx="4074559" cy="85369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a:latin typeface="Cambria Math" panose="02040503050406030204" pitchFamily="18" charset="0"/>
                            </a:rPr>
                          </m:ctrlPr>
                        </m:sSubPr>
                        <m:e>
                          <m:r>
                            <a:rPr lang="en-US" sz="1600" b="1" i="1">
                              <a:latin typeface="Cambria Math"/>
                            </a:rPr>
                            <m:t>𝟏𝟎𝟏𝟏</m:t>
                          </m:r>
                        </m:e>
                        <m:sub>
                          <m:r>
                            <a:rPr lang="en-US" sz="1600" b="1" i="1">
                              <a:latin typeface="Cambria Math"/>
                            </a:rPr>
                            <m:t>𝟐</m:t>
                          </m:r>
                        </m:sub>
                      </m:sSub>
                      <m:r>
                        <m:rPr>
                          <m:aln/>
                        </m:rPr>
                        <a:rPr lang="en-US" sz="1600" b="1" i="1">
                          <a:latin typeface="Cambria Math"/>
                        </a:rPr>
                        <m:t>=</m:t>
                      </m:r>
                      <m:r>
                        <a:rPr lang="en-US" sz="1600" b="1" i="1" smtClean="0">
                          <a:solidFill>
                            <a:srgbClr val="FF0000"/>
                          </a:solidFill>
                          <a:latin typeface="Cambria Math"/>
                        </a:rPr>
                        <m:t>𝟏</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𝟑</m:t>
                          </m:r>
                        </m:sup>
                      </m:sSup>
                      <m:r>
                        <a:rPr lang="en-US" sz="1600" b="1" i="1">
                          <a:latin typeface="Cambria Math"/>
                        </a:rPr>
                        <m:t>+</m:t>
                      </m:r>
                      <m:r>
                        <a:rPr lang="en-US" sz="1600" b="1" i="1" smtClean="0">
                          <a:solidFill>
                            <a:srgbClr val="FF0000"/>
                          </a:solidFill>
                          <a:latin typeface="Cambria Math"/>
                        </a:rPr>
                        <m:t>𝟎</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𝟐</m:t>
                          </m:r>
                        </m:sup>
                      </m:sSup>
                      <m:r>
                        <a:rPr lang="en-US" sz="1600" b="1" i="1">
                          <a:latin typeface="Cambria Math"/>
                        </a:rPr>
                        <m:t>+</m:t>
                      </m:r>
                      <m:r>
                        <a:rPr lang="en-US" sz="1600" b="1" i="1" smtClean="0">
                          <a:solidFill>
                            <a:srgbClr val="FF0000"/>
                          </a:solidFill>
                          <a:latin typeface="Cambria Math"/>
                        </a:rPr>
                        <m:t>𝟏</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𝟏</m:t>
                          </m:r>
                        </m:sup>
                      </m:sSup>
                      <m:r>
                        <a:rPr lang="en-US" sz="1600" b="1" i="1">
                          <a:latin typeface="Cambria Math"/>
                        </a:rPr>
                        <m:t>+ </m:t>
                      </m:r>
                      <m:r>
                        <a:rPr lang="en-US" sz="1600" b="1" i="1" smtClean="0">
                          <a:solidFill>
                            <a:srgbClr val="FF0000"/>
                          </a:solidFill>
                          <a:latin typeface="Cambria Math"/>
                        </a:rPr>
                        <m:t>𝟏</m:t>
                      </m:r>
                      <m:sSup>
                        <m:sSupPr>
                          <m:ctrlPr>
                            <a:rPr lang="en-US" sz="1600" b="1" i="1">
                              <a:latin typeface="Cambria Math" panose="02040503050406030204" pitchFamily="18" charset="0"/>
                            </a:rPr>
                          </m:ctrlPr>
                        </m:sSupPr>
                        <m:e>
                          <m:r>
                            <a:rPr lang="en-US" sz="1600" b="1" i="1">
                              <a:latin typeface="Cambria Math"/>
                            </a:rPr>
                            <m:t>×</m:t>
                          </m:r>
                          <m:r>
                            <a:rPr lang="en-US" sz="1600" b="1" i="1">
                              <a:latin typeface="Cambria Math"/>
                            </a:rPr>
                            <m:t>𝟐</m:t>
                          </m:r>
                        </m:e>
                        <m:sup>
                          <m:r>
                            <a:rPr lang="en-US" sz="1600" b="1" i="1">
                              <a:latin typeface="Cambria Math"/>
                            </a:rPr>
                            <m:t>𝟎</m:t>
                          </m:r>
                        </m:sup>
                      </m:sSup>
                    </m:oMath>
                    <m:oMath xmlns:m="http://schemas.openxmlformats.org/officeDocument/2006/math">
                      <m:r>
                        <m:rPr>
                          <m:aln/>
                        </m:rPr>
                        <a:rPr lang="en-US" sz="1600" b="1" i="1">
                          <a:latin typeface="Cambria Math"/>
                        </a:rPr>
                        <m:t>=</m:t>
                      </m:r>
                      <m:r>
                        <a:rPr lang="en-US" sz="1600" b="1" i="1">
                          <a:latin typeface="Cambria Math"/>
                        </a:rPr>
                        <m:t>𝟖</m:t>
                      </m:r>
                      <m:r>
                        <a:rPr lang="en-US" sz="1600" b="1" i="1">
                          <a:latin typeface="Cambria Math"/>
                        </a:rPr>
                        <m:t>+</m:t>
                      </m:r>
                      <m:r>
                        <a:rPr lang="en-US" sz="1600" b="1" i="1">
                          <a:latin typeface="Cambria Math"/>
                        </a:rPr>
                        <m:t>𝟐</m:t>
                      </m:r>
                      <m:r>
                        <a:rPr lang="en-US" sz="1600" b="1" i="1">
                          <a:latin typeface="Cambria Math"/>
                        </a:rPr>
                        <m:t>+</m:t>
                      </m:r>
                      <m:r>
                        <a:rPr lang="en-US" sz="1600" b="1" i="1">
                          <a:latin typeface="Cambria Math"/>
                        </a:rPr>
                        <m:t>𝟏</m:t>
                      </m:r>
                    </m:oMath>
                    <m:oMath xmlns:m="http://schemas.openxmlformats.org/officeDocument/2006/math">
                      <m:r>
                        <m:rPr>
                          <m:aln/>
                        </m:rPr>
                        <a:rPr lang="en-US" sz="1600" b="1" i="1">
                          <a:latin typeface="Cambria Math"/>
                        </a:rPr>
                        <m:t>=</m:t>
                      </m:r>
                      <m:r>
                        <a:rPr lang="en-US" sz="1600" b="1" i="1">
                          <a:latin typeface="Cambria Math"/>
                        </a:rPr>
                        <m:t>𝟏𝟏</m:t>
                      </m:r>
                    </m:oMath>
                  </m:oMathPara>
                </a14:m>
                <a:endParaRPr lang="en-US" sz="1600" b="1" dirty="0"/>
              </a:p>
            </p:txBody>
          </p:sp>
        </mc:Choice>
        <mc:Fallback xmlns="">
          <p:sp>
            <p:nvSpPr>
              <p:cNvPr id="5" name="Rectangle 4"/>
              <p:cNvSpPr>
                <a:spLocks noRot="1" noChangeAspect="1" noMove="1" noResize="1" noEditPoints="1" noAdjustHandles="1" noChangeArrowheads="1" noChangeShapeType="1" noTextEdit="1"/>
              </p:cNvSpPr>
              <p:nvPr/>
            </p:nvSpPr>
            <p:spPr>
              <a:xfrm>
                <a:off x="4612241" y="4914347"/>
                <a:ext cx="4074559" cy="853695"/>
              </a:xfrm>
              <a:prstGeom prst="rect">
                <a:avLst/>
              </a:prstGeom>
              <a:blipFill>
                <a:blip r:embed="rId3"/>
                <a:stretch>
                  <a:fillRect/>
                </a:stretch>
              </a:blipFill>
            </p:spPr>
            <p:txBody>
              <a:bodyPr/>
              <a:lstStyle/>
              <a:p>
                <a:r>
                  <a:rPr lang="en-US">
                    <a:noFill/>
                  </a:rPr>
                  <a:t> </a:t>
                </a:r>
              </a:p>
            </p:txBody>
          </p:sp>
        </mc:Fallback>
      </mc:AlternateContent>
      <p:sp>
        <p:nvSpPr>
          <p:cNvPr id="6" name="TextBox 5"/>
          <p:cNvSpPr txBox="1"/>
          <p:nvPr/>
        </p:nvSpPr>
        <p:spPr>
          <a:xfrm>
            <a:off x="4896980" y="4450650"/>
            <a:ext cx="3789820" cy="369332"/>
          </a:xfrm>
          <a:prstGeom prst="rect">
            <a:avLst/>
          </a:prstGeom>
          <a:noFill/>
        </p:spPr>
        <p:txBody>
          <a:bodyPr wrap="none" rtlCol="0">
            <a:spAutoFit/>
          </a:bodyPr>
          <a:lstStyle/>
          <a:p>
            <a:r>
              <a:rPr lang="en-US" b="1" dirty="0"/>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r>
              <a:rPr lang="en-US" dirty="0"/>
              <a:t>Five-bit binary code</a:t>
            </a:r>
          </a:p>
        </p:txBody>
      </p:sp>
      <p:sp>
        <p:nvSpPr>
          <p:cNvPr id="7" name="Rectangle 6">
            <a:extLst>
              <a:ext uri="{FF2B5EF4-FFF2-40B4-BE49-F238E27FC236}">
                <a16:creationId xmlns:a16="http://schemas.microsoft.com/office/drawing/2014/main" id="{741C23C9-59AF-BB4E-B5EE-16A2556C40FE}"/>
              </a:ext>
            </a:extLst>
          </p:cNvPr>
          <p:cNvSpPr/>
          <p:nvPr/>
        </p:nvSpPr>
        <p:spPr>
          <a:xfrm rot="1567755">
            <a:off x="3447415" y="4532473"/>
            <a:ext cx="1293773" cy="383854"/>
          </a:xfrm>
          <a:prstGeom prst="rect">
            <a:avLst/>
          </a:prstGeom>
          <a:noFill/>
          <a:ln w="38100">
            <a:solidFill>
              <a:srgbClr val="FF4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147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5B04-437F-474A-B7BE-D630BA3FEA18}"/>
              </a:ext>
            </a:extLst>
          </p:cNvPr>
          <p:cNvSpPr>
            <a:spLocks noGrp="1"/>
          </p:cNvSpPr>
          <p:nvPr>
            <p:ph type="title"/>
          </p:nvPr>
        </p:nvSpPr>
        <p:spPr/>
        <p:txBody>
          <a:bodyPr/>
          <a:lstStyle/>
          <a:p>
            <a:r>
              <a:rPr lang="en-US" dirty="0"/>
              <a:t>Range of Unsigned Integers</a:t>
            </a:r>
          </a:p>
        </p:txBody>
      </p:sp>
      <p:sp>
        <p:nvSpPr>
          <p:cNvPr id="3" name="Slide Number Placeholder 2">
            <a:extLst>
              <a:ext uri="{FF2B5EF4-FFF2-40B4-BE49-F238E27FC236}">
                <a16:creationId xmlns:a16="http://schemas.microsoft.com/office/drawing/2014/main" id="{CD769408-F06B-B447-9D5C-D530E6861A14}"/>
              </a:ext>
            </a:extLst>
          </p:cNvPr>
          <p:cNvSpPr>
            <a:spLocks noGrp="1"/>
          </p:cNvSpPr>
          <p:nvPr>
            <p:ph type="sldNum" sz="quarter" idx="12"/>
          </p:nvPr>
        </p:nvSpPr>
        <p:spPr/>
        <p:txBody>
          <a:bodyPr/>
          <a:lstStyle/>
          <a:p>
            <a:fld id="{EA7C8D44-3667-46F6-9772-CC52308E2A7F}" type="slidenum">
              <a:rPr kumimoji="0" lang="en-US" smtClean="0"/>
              <a:pPr/>
              <a:t>6</a:t>
            </a:fld>
            <a:endParaRPr kumimoji="0" lang="en-US" dirty="0"/>
          </a:p>
        </p:txBody>
      </p:sp>
      <p:graphicFrame>
        <p:nvGraphicFramePr>
          <p:cNvPr id="5" name="Table 4">
            <a:extLst>
              <a:ext uri="{FF2B5EF4-FFF2-40B4-BE49-F238E27FC236}">
                <a16:creationId xmlns:a16="http://schemas.microsoft.com/office/drawing/2014/main" id="{BC24311B-E1D8-904F-8F58-7536EEABD684}"/>
              </a:ext>
            </a:extLst>
          </p:cNvPr>
          <p:cNvGraphicFramePr>
            <a:graphicFrameLocks noGrp="1"/>
          </p:cNvGraphicFramePr>
          <p:nvPr>
            <p:extLst>
              <p:ext uri="{D42A27DB-BD31-4B8C-83A1-F6EECF244321}">
                <p14:modId xmlns:p14="http://schemas.microsoft.com/office/powerpoint/2010/main" val="1317694449"/>
              </p:ext>
            </p:extLst>
          </p:nvPr>
        </p:nvGraphicFramePr>
        <p:xfrm>
          <a:off x="381000" y="4059698"/>
          <a:ext cx="8458200" cy="2112500"/>
        </p:xfrm>
        <a:graphic>
          <a:graphicData uri="http://schemas.openxmlformats.org/drawingml/2006/table">
            <a:tbl>
              <a:tblPr firstRow="1" bandRow="1">
                <a:tableStyleId>{5C22544A-7EE6-4342-B048-85BDC9FD1C3A}</a:tableStyleId>
              </a:tblPr>
              <a:tblGrid>
                <a:gridCol w="2608604">
                  <a:extLst>
                    <a:ext uri="{9D8B030D-6E8A-4147-A177-3AD203B41FA5}">
                      <a16:colId xmlns:a16="http://schemas.microsoft.com/office/drawing/2014/main" val="3190717045"/>
                    </a:ext>
                  </a:extLst>
                </a:gridCol>
                <a:gridCol w="4175577">
                  <a:extLst>
                    <a:ext uri="{9D8B030D-6E8A-4147-A177-3AD203B41FA5}">
                      <a16:colId xmlns:a16="http://schemas.microsoft.com/office/drawing/2014/main" val="1430391139"/>
                    </a:ext>
                  </a:extLst>
                </a:gridCol>
                <a:gridCol w="1674019">
                  <a:extLst>
                    <a:ext uri="{9D8B030D-6E8A-4147-A177-3AD203B41FA5}">
                      <a16:colId xmlns:a16="http://schemas.microsoft.com/office/drawing/2014/main" val="2800719782"/>
                    </a:ext>
                  </a:extLst>
                </a:gridCol>
              </a:tblGrid>
              <a:tr h="422500">
                <a:tc>
                  <a:txBody>
                    <a:bodyPr/>
                    <a:lstStyle/>
                    <a:p>
                      <a:r>
                        <a:rPr lang="en-US" dirty="0"/>
                        <a:t>Storage Size</a:t>
                      </a:r>
                    </a:p>
                  </a:txBody>
                  <a:tcPr/>
                </a:tc>
                <a:tc>
                  <a:txBody>
                    <a:bodyPr/>
                    <a:lstStyle/>
                    <a:p>
                      <a:r>
                        <a:rPr lang="en-US" dirty="0"/>
                        <a:t>Range</a:t>
                      </a:r>
                    </a:p>
                  </a:txBody>
                  <a:tcPr/>
                </a:tc>
                <a:tc>
                  <a:txBody>
                    <a:bodyPr/>
                    <a:lstStyle/>
                    <a:p>
                      <a:r>
                        <a:rPr lang="en-US" dirty="0"/>
                        <a:t>Powers of 2</a:t>
                      </a:r>
                    </a:p>
                  </a:txBody>
                  <a:tcPr/>
                </a:tc>
                <a:extLst>
                  <a:ext uri="{0D108BD9-81ED-4DB2-BD59-A6C34878D82A}">
                    <a16:rowId xmlns:a16="http://schemas.microsoft.com/office/drawing/2014/main" val="620067711"/>
                  </a:ext>
                </a:extLst>
              </a:tr>
              <a:tr h="422500">
                <a:tc>
                  <a:txBody>
                    <a:bodyPr/>
                    <a:lstStyle/>
                    <a:p>
                      <a:r>
                        <a:rPr lang="en-US" dirty="0"/>
                        <a:t>Unsigned Byte</a:t>
                      </a:r>
                    </a:p>
                  </a:txBody>
                  <a:tcPr/>
                </a:tc>
                <a:tc>
                  <a:txBody>
                    <a:bodyPr/>
                    <a:lstStyle/>
                    <a:p>
                      <a:r>
                        <a:rPr lang="en-US" dirty="0">
                          <a:latin typeface="Consolas" panose="020B0609020204030204" pitchFamily="49" charset="0"/>
                          <a:cs typeface="Consolas" panose="020B0609020204030204" pitchFamily="49" charset="0"/>
                        </a:rPr>
                        <a:t>0 to 255</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8</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1374279697"/>
                  </a:ext>
                </a:extLst>
              </a:tr>
              <a:tr h="422500">
                <a:tc>
                  <a:txBody>
                    <a:bodyPr/>
                    <a:lstStyle/>
                    <a:p>
                      <a:r>
                        <a:rPr lang="en-US" dirty="0"/>
                        <a:t>Unsigned Halfword</a:t>
                      </a:r>
                    </a:p>
                  </a:txBody>
                  <a:tcPr/>
                </a:tc>
                <a:tc>
                  <a:txBody>
                    <a:bodyPr/>
                    <a:lstStyle/>
                    <a:p>
                      <a:r>
                        <a:rPr lang="en-US" dirty="0">
                          <a:latin typeface="Consolas" panose="020B0609020204030204" pitchFamily="49" charset="0"/>
                          <a:cs typeface="Consolas" panose="020B0609020204030204" pitchFamily="49" charset="0"/>
                        </a:rPr>
                        <a:t>0 to 65,535</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16</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695154742"/>
                  </a:ext>
                </a:extLst>
              </a:tr>
              <a:tr h="422500">
                <a:tc>
                  <a:txBody>
                    <a:bodyPr/>
                    <a:lstStyle/>
                    <a:p>
                      <a:r>
                        <a:rPr lang="en-US" dirty="0"/>
                        <a:t>Unsigned Word</a:t>
                      </a:r>
                    </a:p>
                  </a:txBody>
                  <a:tcPr/>
                </a:tc>
                <a:tc>
                  <a:txBody>
                    <a:bodyPr/>
                    <a:lstStyle/>
                    <a:p>
                      <a:r>
                        <a:rPr lang="en-US" dirty="0">
                          <a:latin typeface="Consolas" panose="020B0609020204030204" pitchFamily="49" charset="0"/>
                          <a:cs typeface="Consolas" panose="020B0609020204030204" pitchFamily="49" charset="0"/>
                        </a:rPr>
                        <a:t>0 to 4,294,967,295 </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32</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261474874"/>
                  </a:ext>
                </a:extLst>
              </a:tr>
              <a:tr h="422500">
                <a:tc>
                  <a:txBody>
                    <a:bodyPr/>
                    <a:lstStyle/>
                    <a:p>
                      <a:r>
                        <a:rPr lang="en-US" dirty="0"/>
                        <a:t>Unsigned Double-word</a:t>
                      </a:r>
                    </a:p>
                  </a:txBody>
                  <a:tcPr/>
                </a:tc>
                <a:tc>
                  <a:txBody>
                    <a:bodyPr/>
                    <a:lstStyle/>
                    <a:p>
                      <a:r>
                        <a:rPr lang="en-US" dirty="0">
                          <a:latin typeface="Consolas" panose="020B0609020204030204" pitchFamily="49" charset="0"/>
                          <a:cs typeface="Consolas" panose="020B0609020204030204" pitchFamily="49" charset="0"/>
                        </a:rPr>
                        <a:t>0 to 18,446,744,073,709,551,615</a:t>
                      </a:r>
                    </a:p>
                  </a:txBody>
                  <a:tcPr/>
                </a:tc>
                <a:tc>
                  <a:txBody>
                    <a:bodyPr/>
                    <a:lstStyle/>
                    <a:p>
                      <a:r>
                        <a:rPr lang="en-US" dirty="0">
                          <a:latin typeface="Consolas" panose="020B0609020204030204" pitchFamily="49" charset="0"/>
                          <a:cs typeface="Consolas" panose="020B0609020204030204" pitchFamily="49" charset="0"/>
                        </a:rPr>
                        <a:t>0 to 2</a:t>
                      </a:r>
                      <a:r>
                        <a:rPr lang="en-US" baseline="30000" dirty="0">
                          <a:latin typeface="Consolas" panose="020B0609020204030204" pitchFamily="49" charset="0"/>
                          <a:cs typeface="Consolas" panose="020B0609020204030204" pitchFamily="49" charset="0"/>
                        </a:rPr>
                        <a:t>64</a:t>
                      </a:r>
                      <a:r>
                        <a:rPr lang="en-US"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2526923844"/>
                  </a:ext>
                </a:extLst>
              </a:tr>
            </a:tbl>
          </a:graphicData>
        </a:graphic>
      </p:graphicFrame>
      <p:pic>
        <p:nvPicPr>
          <p:cNvPr id="6" name="Picture 2">
            <a:extLst>
              <a:ext uri="{FF2B5EF4-FFF2-40B4-BE49-F238E27FC236}">
                <a16:creationId xmlns:a16="http://schemas.microsoft.com/office/drawing/2014/main" id="{7ED386D6-DCF5-5F49-B79D-9DCD839335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21897"/>
            <a:ext cx="7307465" cy="2514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496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6" name="TextBox 5"/>
          <p:cNvSpPr txBox="1"/>
          <p:nvPr/>
        </p:nvSpPr>
        <p:spPr>
          <a:xfrm>
            <a:off x="304800" y="1302199"/>
            <a:ext cx="3159839" cy="369332"/>
          </a:xfrm>
          <a:prstGeom prst="rect">
            <a:avLst/>
          </a:prstGeom>
          <a:noFill/>
        </p:spPr>
        <p:txBody>
          <a:bodyPr wrap="none" rtlCol="0">
            <a:spAutoFit/>
          </a:bodyPr>
          <a:lstStyle/>
          <a:p>
            <a:r>
              <a:rPr lang="en-US" b="1" dirty="0">
                <a:solidFill>
                  <a:srgbClr val="C00000"/>
                </a:solidFill>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r>
              <a:rPr lang="en-US" b="1" dirty="0">
                <a:solidFill>
                  <a:srgbClr val="0000FF"/>
                </a:solidFill>
              </a:rPr>
              <a:t>52</a:t>
            </a:r>
            <a:r>
              <a:rPr lang="en-US" b="1" baseline="-25000" dirty="0"/>
              <a:t>10</a:t>
            </a:r>
            <a:r>
              <a:rPr lang="en-US" b="1" dirty="0"/>
              <a:t> = </a:t>
            </a:r>
            <a:r>
              <a:rPr lang="en-US" b="1" dirty="0">
                <a:solidFill>
                  <a:srgbClr val="C00000"/>
                </a:solidFill>
              </a:rPr>
              <a:t>110100</a:t>
            </a:r>
            <a:r>
              <a:rPr lang="en-US" b="1" baseline="-25000" dirty="0"/>
              <a:t>2</a:t>
            </a:r>
            <a:endParaRPr lang="en-US" b="1" dirty="0"/>
          </a:p>
        </p:txBody>
      </p:sp>
      <p:sp>
        <p:nvSpPr>
          <p:cNvPr id="11" name="Rectangle 10"/>
          <p:cNvSpPr/>
          <p:nvPr/>
        </p:nvSpPr>
        <p:spPr>
          <a:xfrm>
            <a:off x="1799580" y="1920654"/>
            <a:ext cx="1378904" cy="369332"/>
          </a:xfrm>
          <a:prstGeom prst="rect">
            <a:avLst/>
          </a:prstGeom>
        </p:spPr>
        <p:txBody>
          <a:bodyPr wrap="none">
            <a:spAutoFit/>
          </a:bodyPr>
          <a:lstStyle/>
          <a:p>
            <a:r>
              <a:rPr lang="en-US" b="1" dirty="0"/>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r>
                <a:rPr lang="en-US" b="1" dirty="0">
                  <a:solidFill>
                    <a:srgbClr val="0000FF"/>
                  </a:solidFill>
                </a:rPr>
                <a:t>32</a:t>
              </a:r>
              <a:r>
                <a:rPr lang="en-US" b="1" baseline="-25000" dirty="0"/>
                <a:t>10</a:t>
              </a:r>
              <a:r>
                <a:rPr lang="en-US" b="1" dirty="0"/>
                <a:t> = </a:t>
              </a:r>
              <a:r>
                <a:rPr lang="en-US" b="1" dirty="0">
                  <a:solidFill>
                    <a:srgbClr val="C00000"/>
                  </a:solidFill>
                </a:rPr>
                <a:t>100000</a:t>
              </a:r>
              <a:r>
                <a:rPr lang="en-US" b="1" baseline="-25000" dirty="0"/>
                <a:t>2</a:t>
              </a:r>
              <a:endParaRPr lang="en-US" b="1" dirty="0"/>
            </a:p>
          </p:txBody>
        </p:sp>
        <p:sp>
          <p:nvSpPr>
            <p:cNvPr id="12" name="Rectangle 11"/>
            <p:cNvSpPr/>
            <p:nvPr/>
          </p:nvSpPr>
          <p:spPr>
            <a:xfrm>
              <a:off x="6311185" y="1956101"/>
              <a:ext cx="1378904" cy="369332"/>
            </a:xfrm>
            <a:prstGeom prst="rect">
              <a:avLst/>
            </a:prstGeom>
          </p:spPr>
          <p:txBody>
            <a:bodyPr wrap="none">
              <a:spAutoFit/>
            </a:bodyPr>
            <a:lstStyle/>
            <a:p>
              <a:r>
                <a:rPr lang="en-US" b="1" dirty="0"/>
                <a:t>Example 2 </a:t>
              </a:r>
            </a:p>
          </p:txBody>
        </p:sp>
      </p:grpSp>
    </p:spTree>
    <p:extLst>
      <p:ext uri="{BB962C8B-B14F-4D97-AF65-F5344CB8AC3E}">
        <p14:creationId xmlns:p14="http://schemas.microsoft.com/office/powerpoint/2010/main" val="146790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numbers</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8</a:t>
            </a:fld>
            <a:endParaRPr kumimoji="0" lang="en-US"/>
          </a:p>
        </p:txBody>
      </p:sp>
      <mc:AlternateContent xmlns:mc="http://schemas.openxmlformats.org/markup-compatibility/2006" xmlns:a14="http://schemas.microsoft.com/office/drawing/2010/main">
        <mc:Choice Requires="a14">
          <p:sp>
            <p:nvSpPr>
              <p:cNvPr id="7" name="Rectangle 6"/>
              <p:cNvSpPr/>
              <p:nvPr/>
            </p:nvSpPr>
            <p:spPr>
              <a:xfrm>
                <a:off x="457200" y="1295400"/>
                <a:ext cx="8382000" cy="4154984"/>
              </a:xfrm>
              <a:prstGeom prst="rect">
                <a:avLst/>
              </a:prstGeom>
              <a:ln>
                <a:noFill/>
              </a:ln>
            </p:spPr>
            <p:txBody>
              <a:bodyPr wrap="square">
                <a:spAutoFit/>
              </a:bodyPr>
              <a:lstStyle/>
              <a:p>
                <a:pPr marL="342900" indent="-342900">
                  <a:buFont typeface="Arial" panose="020B0604020202020204" pitchFamily="34" charset="0"/>
                  <a:buChar char="•"/>
                </a:pPr>
                <a:r>
                  <a:rPr lang="en-US" sz="2400" dirty="0"/>
                  <a:t>Given </a:t>
                </a:r>
                <a:r>
                  <a:rPr lang="en-US" sz="2400" dirty="0">
                    <a:solidFill>
                      <a:srgbClr val="C00000"/>
                    </a:solidFill>
                  </a:rPr>
                  <a:t>unsigned</a:t>
                </a:r>
                <a:r>
                  <a:rPr lang="en-US" sz="2400" dirty="0"/>
                  <a:t> integers </a:t>
                </a:r>
                <a14:m>
                  <m:oMath xmlns:m="http://schemas.openxmlformats.org/officeDocument/2006/math">
                    <m:r>
                      <a:rPr lang="en-US" sz="2400" i="1">
                        <a:latin typeface="Cambria Math" panose="02040503050406030204" pitchFamily="18" charset="0"/>
                      </a:rPr>
                      <m:t>𝑎</m:t>
                    </m:r>
                  </m:oMath>
                </a14:m>
                <a:r>
                  <a:rPr lang="en-US" sz="2400" dirty="0"/>
                  <a:t> and </a:t>
                </a:r>
                <a14:m>
                  <m:oMath xmlns:m="http://schemas.openxmlformats.org/officeDocument/2006/math">
                    <m:r>
                      <a:rPr lang="en-US" sz="2400" i="1">
                        <a:latin typeface="Cambria Math" panose="02040503050406030204" pitchFamily="18" charset="0"/>
                      </a:rPr>
                      <m:t>𝑏</m:t>
                    </m:r>
                  </m:oMath>
                </a14:m>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14:m>
                  <m:oMath xmlns:m="http://schemas.openxmlformats.org/officeDocument/2006/math">
                    <m:r>
                      <a:rPr lang="en-US" sz="2400" b="1" i="1" smtClean="0">
                        <a:latin typeface="Cambria Math" panose="02040503050406030204" pitchFamily="18" charset="0"/>
                      </a:rPr>
                      <m:t>𝒄</m:t>
                    </m:r>
                    <m:r>
                      <a:rPr lang="en-US" sz="2400" b="1" i="1" smtClean="0">
                        <a:latin typeface="Cambria Math" panose="02040503050406030204" pitchFamily="18" charset="0"/>
                      </a:rPr>
                      <m:t>=</m:t>
                    </m:r>
                    <m:r>
                      <a:rPr lang="en-US" sz="2400" b="1" i="1" smtClean="0">
                        <a:latin typeface="Cambria Math" panose="02040503050406030204" pitchFamily="18" charset="0"/>
                      </a:rPr>
                      <m:t>𝒂</m:t>
                    </m:r>
                    <m:r>
                      <a:rPr lang="en-US" sz="2400" b="1" i="1" smtClean="0">
                        <a:latin typeface="Cambria Math" panose="02040503050406030204" pitchFamily="18" charset="0"/>
                      </a:rPr>
                      <m:t>+</m:t>
                    </m:r>
                    <m:r>
                      <a:rPr lang="en-US" sz="2400" b="1" i="1" smtClean="0">
                        <a:latin typeface="Cambria Math" panose="02040503050406030204" pitchFamily="18" charset="0"/>
                      </a:rPr>
                      <m:t>𝒃</m:t>
                    </m:r>
                  </m:oMath>
                </a14:m>
                <a:endParaRPr lang="en-US" sz="2400" b="1" dirty="0"/>
              </a:p>
              <a:p>
                <a:pPr marL="800100" lvl="1" indent="-342900">
                  <a:buFont typeface="Arial" panose="020B0604020202020204" pitchFamily="34" charset="0"/>
                  <a:buChar char="•"/>
                </a:pPr>
                <a:r>
                  <a:rPr lang="en-US" sz="2400" dirty="0"/>
                  <a:t>Carry happens if </a:t>
                </a:r>
                <a:r>
                  <a:rPr lang="en-US" sz="2400" dirty="0">
                    <a:solidFill>
                      <a:srgbClr val="C00000"/>
                    </a:solidFill>
                  </a:rPr>
                  <a:t>c is too big to fit in </a:t>
                </a:r>
                <a:r>
                  <a:rPr lang="en-US" sz="2400" i="1" dirty="0">
                    <a:solidFill>
                      <a:srgbClr val="C00000"/>
                    </a:solidFill>
                  </a:rPr>
                  <a:t>n</a:t>
                </a:r>
                <a:r>
                  <a:rPr lang="en-US" sz="2400" dirty="0">
                    <a:solidFill>
                      <a:srgbClr val="C00000"/>
                    </a:solidFill>
                  </a:rPr>
                  <a:t> bits </a:t>
                </a:r>
                <a:r>
                  <a:rPr lang="en-US" sz="2400" dirty="0"/>
                  <a:t>(i.e. </a:t>
                </a:r>
                <a14:m>
                  <m:oMath xmlns:m="http://schemas.openxmlformats.org/officeDocument/2006/math">
                    <m:r>
                      <m:rPr>
                        <m:sty m:val="p"/>
                      </m:rPr>
                      <a:rPr lang="en-US" sz="2400" b="0" i="0" smtClean="0">
                        <a:latin typeface="Cambria Math" panose="02040503050406030204" pitchFamily="18" charset="0"/>
                      </a:rPr>
                      <m:t>c</m:t>
                    </m:r>
                    <m:sSup>
                      <m:sSupPr>
                        <m:ctrlPr>
                          <a:rPr lang="en-US" sz="2400" i="1">
                            <a:latin typeface="Cambria Math" panose="02040503050406030204" pitchFamily="18" charset="0"/>
                          </a:rPr>
                        </m:ctrlPr>
                      </m:sSupPr>
                      <m:e>
                        <m:r>
                          <a:rPr lang="en-US" sz="2400" b="0" i="1" smtClean="0">
                            <a:latin typeface="Cambria Math" panose="02040503050406030204" pitchFamily="18" charset="0"/>
                          </a:rPr>
                          <m:t>&gt;</m:t>
                        </m:r>
                        <m:r>
                          <a:rPr lang="en-US" sz="2400" i="1">
                            <a:latin typeface="Cambria Math"/>
                          </a:rPr>
                          <m:t>2</m:t>
                        </m:r>
                      </m:e>
                      <m:sup>
                        <m:r>
                          <a:rPr lang="en-US" sz="2400" i="1">
                            <a:latin typeface="Cambria Math"/>
                          </a:rPr>
                          <m:t>𝑛</m:t>
                        </m:r>
                      </m:sup>
                    </m:sSup>
                    <m:r>
                      <a:rPr lang="en-US" sz="2400" i="1">
                        <a:latin typeface="Cambria Math"/>
                      </a:rPr>
                      <m:t>−1</m:t>
                    </m:r>
                  </m:oMath>
                </a14:m>
                <a:r>
                  <a:rPr lang="en-US" sz="2400" dirty="0"/>
                  <a:t>).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14:m>
                  <m:oMath xmlns:m="http://schemas.openxmlformats.org/officeDocument/2006/math">
                    <m:r>
                      <a:rPr lang="en-US" sz="2400" b="1" i="1">
                        <a:latin typeface="Cambria Math" panose="02040503050406030204" pitchFamily="18" charset="0"/>
                      </a:rPr>
                      <m:t>𝒄</m:t>
                    </m:r>
                    <m:r>
                      <a:rPr lang="en-US" sz="2400" b="1" i="1">
                        <a:latin typeface="Cambria Math" panose="02040503050406030204" pitchFamily="18" charset="0"/>
                      </a:rPr>
                      <m:t>=</m:t>
                    </m:r>
                    <m:r>
                      <a:rPr lang="en-US" sz="2400" b="1" i="1">
                        <a:latin typeface="Cambria Math" panose="02040503050406030204" pitchFamily="18" charset="0"/>
                      </a:rPr>
                      <m:t>𝒂</m:t>
                    </m:r>
                    <m:r>
                      <a:rPr lang="en-US" sz="2400" b="1" i="1" smtClean="0">
                        <a:latin typeface="Cambria Math" panose="02040503050406030204" pitchFamily="18" charset="0"/>
                      </a:rPr>
                      <m:t>−</m:t>
                    </m:r>
                    <m:r>
                      <a:rPr lang="en-US" sz="2400" b="1" i="1">
                        <a:latin typeface="Cambria Math" panose="02040503050406030204" pitchFamily="18" charset="0"/>
                      </a:rPr>
                      <m:t>𝒃</m:t>
                    </m:r>
                  </m:oMath>
                </a14:m>
                <a:endParaRPr lang="en-US" sz="2400" b="1" dirty="0"/>
              </a:p>
              <a:p>
                <a:pPr marL="800100" lvl="1" indent="-342900">
                  <a:buFont typeface="Arial" panose="020B0604020202020204" pitchFamily="34" charset="0"/>
                  <a:buChar char="•"/>
                </a:pPr>
                <a:r>
                  <a:rPr lang="en-US" sz="2400"/>
                  <a:t>Borrow </a:t>
                </a:r>
                <a:r>
                  <a:rPr lang="en-US" sz="2400" dirty="0"/>
                  <a:t>happens if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&lt;0</m:t>
                    </m:r>
                  </m:oMath>
                </a14:m>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On ARM Cortex-M processors, the carry flag and the borrow flag are physically the same flag bit in the status register. </a:t>
                </a:r>
              </a:p>
              <a:p>
                <a:pPr marL="800100" lvl="1" indent="-342900">
                  <a:buFont typeface="Arial" panose="020B0604020202020204" pitchFamily="34" charset="0"/>
                  <a:buChar char="•"/>
                </a:pPr>
                <a:r>
                  <a:rPr lang="en-US" sz="2400" dirty="0">
                    <a:solidFill>
                      <a:srgbClr val="C00000"/>
                    </a:solidFill>
                  </a:rPr>
                  <a:t>For an unsigned subtraction, Carry = NOT Borrow</a:t>
                </a:r>
              </a:p>
            </p:txBody>
          </p:sp>
        </mc:Choice>
        <mc:Fallback xmlns="">
          <p:sp>
            <p:nvSpPr>
              <p:cNvPr id="7" name="Rectangle 6"/>
              <p:cNvSpPr>
                <a:spLocks noRot="1" noChangeAspect="1" noMove="1" noResize="1" noEditPoints="1" noAdjustHandles="1" noChangeArrowheads="1" noChangeShapeType="1" noTextEdit="1"/>
              </p:cNvSpPr>
              <p:nvPr/>
            </p:nvSpPr>
            <p:spPr>
              <a:xfrm>
                <a:off x="457200" y="1295400"/>
                <a:ext cx="8382000" cy="4154984"/>
              </a:xfrm>
              <a:prstGeom prst="rect">
                <a:avLst/>
              </a:prstGeom>
              <a:blipFill>
                <a:blip r:embed="rId3"/>
                <a:stretch>
                  <a:fillRect l="-945" t="-1175" r="-655" b="-2349"/>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39897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numbers</a:t>
            </a:r>
          </a:p>
        </p:txBody>
      </p:sp>
      <p:sp>
        <p:nvSpPr>
          <p:cNvPr id="2" name="Slide Number Placeholder 1"/>
          <p:cNvSpPr>
            <a:spLocks noGrp="1"/>
          </p:cNvSpPr>
          <p:nvPr>
            <p:ph type="sldNum" sz="quarter" idx="12"/>
          </p:nvPr>
        </p:nvSpPr>
        <p:spPr/>
        <p:txBody>
          <a:bodyPr/>
          <a:lstStyle/>
          <a:p>
            <a:fld id="{EA7C8D44-3667-46F6-9772-CC52308E2A7F}" type="slidenum">
              <a:rPr kumimoji="0" lang="en-US" smtClean="0"/>
              <a:pPr/>
              <a:t>9</a:t>
            </a:fld>
            <a:endParaRPr kumimoji="0" lang="en-US"/>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3676776" cy="369332"/>
          </a:xfrm>
          <a:prstGeom prst="rect">
            <a:avLst/>
          </a:prstGeom>
        </p:spPr>
        <p:txBody>
          <a:bodyPr wrap="none">
            <a:spAutoFit/>
          </a:bodyPr>
          <a:lstStyle/>
          <a:p>
            <a:r>
              <a:rPr lang="en-US" dirty="0"/>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r>
                  <a:rPr lang="en-US" b="1" i="1" dirty="0">
                    <a:solidFill>
                      <a:srgbClr val="C00000"/>
                    </a:solidFill>
                  </a:rPr>
                  <a:t>If the traverse crosses the boundary between 0 and  </a:t>
                </a:r>
                <a14:m>
                  <m:oMath xmlns:m="http://schemas.openxmlformats.org/officeDocument/2006/math">
                    <m:sSup>
                      <m:sSupPr>
                        <m:ctrlPr>
                          <a:rPr lang="en-US" b="1" i="1">
                            <a:solidFill>
                              <a:srgbClr val="C00000"/>
                            </a:solidFill>
                            <a:latin typeface="Cambria Math" panose="02040503050406030204" pitchFamily="18" charset="0"/>
                          </a:rPr>
                        </m:ctrlPr>
                      </m:sSupPr>
                      <m:e>
                        <m:r>
                          <a:rPr lang="en-US" b="1" i="1">
                            <a:solidFill>
                              <a:srgbClr val="C00000"/>
                            </a:solidFill>
                            <a:latin typeface="Cambria Math"/>
                          </a:rPr>
                          <m:t>𝟐</m:t>
                        </m:r>
                      </m:e>
                      <m:sup>
                        <m:r>
                          <a:rPr lang="en-US" b="1" i="1">
                            <a:solidFill>
                              <a:srgbClr val="C00000"/>
                            </a:solidFill>
                            <a:latin typeface="Cambria Math"/>
                          </a:rPr>
                          <m:t>𝒏</m:t>
                        </m:r>
                      </m:sup>
                    </m:sSup>
                    <m:r>
                      <a:rPr lang="en-US" b="1" i="1">
                        <a:solidFill>
                          <a:srgbClr val="C00000"/>
                        </a:solidFill>
                        <a:latin typeface="Cambria Math"/>
                      </a:rPr>
                      <m:t>−</m:t>
                    </m:r>
                    <m:r>
                      <a:rPr lang="en-US" b="1" i="1">
                        <a:solidFill>
                          <a:srgbClr val="C00000"/>
                        </a:solidFill>
                        <a:latin typeface="Cambria Math"/>
                      </a:rPr>
                      <m:t>𝟏</m:t>
                    </m:r>
                  </m:oMath>
                </a14:m>
                <a:r>
                  <a:rPr lang="en-US" b="1" i="1" dirty="0">
                    <a:solidFill>
                      <a:srgbClr val="C00000"/>
                    </a:solidFill>
                  </a:rPr>
                  <a:t>, the carry flag is set on addition and is cleared on subtraction</a:t>
                </a:r>
                <a:r>
                  <a:rPr lang="en-US" b="1" dirty="0">
                    <a:solidFill>
                      <a:srgbClr val="C00000"/>
                    </a:solidFill>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rotWithShape="1">
                <a:blip r:embed="rId4"/>
                <a:stretch>
                  <a:fillRect l="-574" t="-4717" r="-72" b="-14151"/>
                </a:stretch>
              </a:blipFill>
            </p:spPr>
            <p:txBody>
              <a:bodyPr/>
              <a:lstStyle/>
              <a:p>
                <a:r>
                  <a:rPr lang="en-US">
                    <a:noFill/>
                  </a:rPr>
                  <a:t> </a:t>
                </a:r>
              </a:p>
            </p:txBody>
          </p:sp>
        </mc:Fallback>
      </mc:AlternateContent>
      <p:sp>
        <p:nvSpPr>
          <p:cNvPr id="9" name="Rectangle 8"/>
          <p:cNvSpPr/>
          <p:nvPr/>
        </p:nvSpPr>
        <p:spPr>
          <a:xfrm>
            <a:off x="4523225" y="4724400"/>
            <a:ext cx="4572000" cy="1200329"/>
          </a:xfrm>
          <a:prstGeom prst="rect">
            <a:avLst/>
          </a:prstGeom>
        </p:spPr>
        <p:txBody>
          <a:bodyPr>
            <a:spAutoFit/>
          </a:bodyPr>
          <a:lstStyle/>
          <a:p>
            <a:pPr marL="285750" lvl="0" indent="-285750">
              <a:buFont typeface="Arial" panose="020B0604020202020204" pitchFamily="34" charset="0"/>
              <a:buChar char="•"/>
            </a:pPr>
            <a:r>
              <a:rPr lang="en-US" dirty="0"/>
              <a:t>Carry flag = </a:t>
            </a:r>
            <a:r>
              <a:rPr lang="en-US" dirty="0">
                <a:latin typeface="Consolas" panose="020B0609020204030204" pitchFamily="49" charset="0"/>
                <a:cs typeface="Consolas" panose="020B0609020204030204" pitchFamily="49" charset="0"/>
              </a:rPr>
              <a:t>1</a:t>
            </a:r>
            <a:r>
              <a:rPr lang="en-US" dirty="0"/>
              <a:t>, indicating carry has occurred on unsigned addition. </a:t>
            </a:r>
          </a:p>
          <a:p>
            <a:pPr marL="285750" indent="-285750">
              <a:buFont typeface="Arial" panose="020B0604020202020204" pitchFamily="34" charset="0"/>
              <a:buChar char="•"/>
            </a:pPr>
            <a:r>
              <a:rPr lang="en-US" dirty="0"/>
              <a:t>Carry flag is </a:t>
            </a:r>
            <a:r>
              <a:rPr lang="en-US" dirty="0">
                <a:latin typeface="Consolas" panose="020B0609020204030204" pitchFamily="49" charset="0"/>
                <a:cs typeface="Consolas" panose="020B0609020204030204" pitchFamily="49" charset="0"/>
              </a:rPr>
              <a:t>1</a:t>
            </a:r>
            <a:r>
              <a:rPr lang="en-US" dirty="0"/>
              <a:t> because the result crosses the boundary between </a:t>
            </a:r>
            <a:r>
              <a:rPr lang="en-US" dirty="0">
                <a:latin typeface="Consolas" panose="020B0609020204030204" pitchFamily="49" charset="0"/>
                <a:cs typeface="Consolas" panose="020B0609020204030204" pitchFamily="49" charset="0"/>
              </a:rPr>
              <a:t>31</a:t>
            </a:r>
            <a:r>
              <a:rPr lang="en-US" dirty="0"/>
              <a:t> and 0.</a:t>
            </a:r>
          </a:p>
        </p:txBody>
      </p:sp>
      <p:pic>
        <p:nvPicPr>
          <p:cNvPr id="4" name="Picture 3"/>
          <p:cNvPicPr>
            <a:picLocks noChangeAspect="1"/>
          </p:cNvPicPr>
          <p:nvPr/>
        </p:nvPicPr>
        <p:blipFill>
          <a:blip r:embed="rId5"/>
          <a:stretch>
            <a:fillRect/>
          </a:stretch>
        </p:blipFill>
        <p:spPr>
          <a:xfrm>
            <a:off x="4953000" y="2133600"/>
            <a:ext cx="3851134" cy="2316133"/>
          </a:xfrm>
          <a:prstGeom prst="rect">
            <a:avLst/>
          </a:prstGeom>
        </p:spPr>
      </p:pic>
    </p:spTree>
    <p:extLst>
      <p:ext uri="{BB962C8B-B14F-4D97-AF65-F5344CB8AC3E}">
        <p14:creationId xmlns:p14="http://schemas.microsoft.com/office/powerpoint/2010/main" val="13888527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2784</TotalTime>
  <Words>3727</Words>
  <Application>Microsoft Macintosh PowerPoint</Application>
  <PresentationFormat>On-screen Show (4:3)</PresentationFormat>
  <Paragraphs>1193</Paragraphs>
  <Slides>39</Slides>
  <Notes>16</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Bookman Old Style (Headings)</vt:lpstr>
      <vt:lpstr>宋体</vt:lpstr>
      <vt:lpstr>Arial</vt:lpstr>
      <vt:lpstr>Arial Narrow</vt:lpstr>
      <vt:lpstr>Bookman Old Style</vt:lpstr>
      <vt:lpstr>Calibri</vt:lpstr>
      <vt:lpstr>Cambria Math</vt:lpstr>
      <vt:lpstr>Consolas</vt:lpstr>
      <vt:lpstr>Gill Sans MT</vt:lpstr>
      <vt:lpstr>Palatino Linotype</vt:lpstr>
      <vt:lpstr>Symbol</vt:lpstr>
      <vt:lpstr>Times New Roman</vt:lpstr>
      <vt:lpstr>Wingdings</vt:lpstr>
      <vt:lpstr>Wingdings 3</vt:lpstr>
      <vt:lpstr>Origin</vt:lpstr>
      <vt:lpstr>Dr. Yifeng Zhu Electrical and Computer Engineering University of Maine</vt:lpstr>
      <vt:lpstr>Bit, Byte, Half-word, Word, Double-Word</vt:lpstr>
      <vt:lpstr>Binary, Octal, Decimal and Hex</vt:lpstr>
      <vt:lpstr>Magic 32-bit Numbers</vt:lpstr>
      <vt:lpstr>Unsigned Integers</vt:lpstr>
      <vt:lpstr>Range of Unsigned Integers</vt:lpstr>
      <vt:lpstr>Unsigned Integers</vt:lpstr>
      <vt:lpstr>Carry/borrow flag bit for unsigned numbers</vt:lpstr>
      <vt:lpstr>Carry/borrow flag bit for unsigned numbers</vt:lpstr>
      <vt:lpstr>Carry/borrow flag bit for unsigned numbers</vt:lpstr>
      <vt:lpstr>Signed Integer Representation</vt:lpstr>
      <vt:lpstr>Signed Integers Method 1: Signed Magnitude </vt:lpstr>
      <vt:lpstr>Signed Integers Method 2: One’s Complement</vt:lpstr>
      <vt:lpstr>Signed Integers Method 3: Two’s Complement (TC)</vt:lpstr>
      <vt:lpstr>Signed Integers Method 3: Two’s Complement (TC)</vt:lpstr>
      <vt:lpstr>Comparison</vt:lpstr>
      <vt:lpstr>Range of Signed Integers (Two’s Complement)</vt:lpstr>
      <vt:lpstr>Overflow for Signed Add/Sub</vt:lpstr>
      <vt:lpstr>Overflow for Signed Add</vt:lpstr>
      <vt:lpstr>Overflow for Signed Add</vt:lpstr>
      <vt:lpstr>Signed or Unsigned</vt:lpstr>
      <vt:lpstr>Signed or unsigned</vt:lpstr>
      <vt:lpstr>Signed or Unsigned</vt:lpstr>
      <vt:lpstr>Signed or Unsigned</vt:lpstr>
      <vt:lpstr>Signed Integer Representation Method 3: Two’s Complement</vt:lpstr>
      <vt:lpstr>Signed Integer Representation Method 3: Two’s Complement</vt:lpstr>
      <vt:lpstr>Why use Two’s Complement</vt:lpstr>
      <vt:lpstr>Adding two signed integers:  (-9) + 6</vt:lpstr>
      <vt:lpstr>Subtracting two signed integers:  (-9) - 6</vt:lpstr>
      <vt:lpstr>Two’s Complement Simplifies Hardware Implementation</vt:lpstr>
      <vt:lpstr>Condition Codes</vt:lpstr>
      <vt:lpstr>Carry and Overflow</vt:lpstr>
      <vt:lpstr>Formal Representation for Addition</vt:lpstr>
      <vt:lpstr>Formal Representation for Subtraction</vt:lpstr>
      <vt:lpstr>Characters</vt:lpstr>
      <vt:lpstr>Null-terminated String</vt:lpstr>
      <vt:lpstr>String Comparison</vt:lpstr>
      <vt:lpstr>String Length</vt:lpstr>
      <vt:lpstr>Convert to Upper Case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Microsoft Office User</cp:lastModifiedBy>
  <cp:revision>306</cp:revision>
  <dcterms:created xsi:type="dcterms:W3CDTF">2013-02-03T05:36:57Z</dcterms:created>
  <dcterms:modified xsi:type="dcterms:W3CDTF">2020-02-07T20:10:52Z</dcterms:modified>
</cp:coreProperties>
</file>