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4" r:id="rId3"/>
    <p:sldId id="266" r:id="rId4"/>
    <p:sldId id="275" r:id="rId5"/>
    <p:sldId id="280" r:id="rId6"/>
    <p:sldId id="265" r:id="rId7"/>
    <p:sldId id="276" r:id="rId8"/>
    <p:sldId id="277" r:id="rId9"/>
    <p:sldId id="279" r:id="rId10"/>
    <p:sldId id="278" r:id="rId11"/>
    <p:sldId id="270" r:id="rId12"/>
    <p:sldId id="269" r:id="rId13"/>
    <p:sldId id="268" r:id="rId14"/>
    <p:sldId id="273" r:id="rId15"/>
    <p:sldId id="274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8"/>
    <p:restoredTop sz="94655"/>
  </p:normalViewPr>
  <p:slideViewPr>
    <p:cSldViewPr>
      <p:cViewPr varScale="1">
        <p:scale>
          <a:sx n="216" d="100"/>
          <a:sy n="216" d="100"/>
        </p:scale>
        <p:origin x="27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D438B-6DDE-4FAA-9652-4082F72F61A0}" type="datetimeFigureOut">
              <a:rPr lang="en-US" smtClean="0"/>
              <a:pPr/>
              <a:t>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7BFE-0E2C-40B3-BBEC-3C939684C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29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F927073D-A961-4AD8-9080-FB272CDA6A54}" type="datetime1">
              <a:rPr lang="en-US" smtClean="0"/>
              <a:pPr eaLnBrk="1" latinLnBrk="0" hangingPunct="1"/>
              <a:t>2/29/20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7EC4B8-B8BF-4757-8E5C-CA9B2A7DB263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4E18119-E51A-4BDA-9B6A-583896360E66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9574503-4C7F-461C-B288-4B70C1AB58E2}" type="datetime1">
              <a:rPr lang="en-US" smtClean="0"/>
              <a:pPr eaLnBrk="1" latinLnBrk="0" hangingPunct="1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ED033FB-53CF-49FD-A9E8-4AF27E297FC1}" type="datetime1">
              <a:rPr lang="en-US" smtClean="0"/>
              <a:pPr eaLnBrk="1" latinLnBrk="0" hangingPunct="1"/>
              <a:t>2/29/20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1087F5-46AD-46C0-8020-B53D4780B99A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043304-DACD-4B87-9FDE-0B0797F37FA9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90E37B9-3793-4B87-A2E0-459E821E51C6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E23AAED-05CF-4E7B-A294-626B0C92F1FA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16BBE3C-8579-4789-B00A-44BA01763C46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27ABCC-E327-4FFC-BFEF-D6DB5D4BE908}" type="datetime1">
              <a:rPr lang="en-US" smtClean="0"/>
              <a:pPr eaLnBrk="1" latinLnBrk="0" hangingPunct="1"/>
              <a:t>2/29/20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8E06CF98-5EC5-4322-B129-26BE8EBDE603}" type="datetime1">
              <a:rPr lang="en-US" smtClean="0"/>
              <a:pPr eaLnBrk="1" latinLnBrk="0" hangingPunct="1"/>
              <a:t>2/29/20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3242" y="1828800"/>
            <a:ext cx="3506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10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Mixing C and Assembly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1CEA7-ABA4-4AA4-8397-02621EE9FC29}"/>
              </a:ext>
            </a:extLst>
          </p:cNvPr>
          <p:cNvSpPr/>
          <p:nvPr/>
        </p:nvSpPr>
        <p:spPr>
          <a:xfrm>
            <a:off x="4953000" y="1575624"/>
            <a:ext cx="327507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__packed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struct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D2BD6-8B28-409C-8A60-84FA2B9A339D}"/>
              </a:ext>
            </a:extLst>
          </p:cNvPr>
          <p:cNvSpPr/>
          <p:nvPr/>
        </p:nvSpPr>
        <p:spPr>
          <a:xfrm>
            <a:off x="990600" y="1441351"/>
            <a:ext cx="2514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char padding_1[1];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char padding_2[2];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E513C-303D-445B-A078-B99A5AE174E2}"/>
              </a:ext>
            </a:extLst>
          </p:cNvPr>
          <p:cNvSpPr txBox="1"/>
          <p:nvPr/>
        </p:nvSpPr>
        <p:spPr>
          <a:xfrm>
            <a:off x="1300665" y="3863360"/>
            <a:ext cx="1952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Optimized for speed</a:t>
            </a:r>
          </a:p>
          <a:p>
            <a:pPr algn="ctr"/>
            <a:r>
              <a:rPr lang="en-US" i="1" dirty="0">
                <a:solidFill>
                  <a:srgbClr val="C00000"/>
                </a:solidFill>
              </a:rPr>
              <a:t>(default)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310E4-1078-4A76-8703-3CA30F306888}"/>
              </a:ext>
            </a:extLst>
          </p:cNvPr>
          <p:cNvSpPr txBox="1"/>
          <p:nvPr/>
        </p:nvSpPr>
        <p:spPr>
          <a:xfrm>
            <a:off x="5620593" y="3565009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Optimized for space</a:t>
            </a:r>
          </a:p>
        </p:txBody>
      </p:sp>
    </p:spTree>
    <p:extLst>
      <p:ext uri="{BB962C8B-B14F-4D97-AF65-F5344CB8AC3E}">
        <p14:creationId xmlns:p14="http://schemas.microsoft.com/office/powerpoint/2010/main" val="125807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28709"/>
              </p:ext>
            </p:extLst>
          </p:nvPr>
        </p:nvGraphicFramePr>
        <p:xfrm>
          <a:off x="1219200" y="1515547"/>
          <a:ext cx="3048000" cy="4191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8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 Code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18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main(void)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y;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while(1);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x = 5;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x = x + 1;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return(x)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4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09326"/>
              </p:ext>
            </p:extLst>
          </p:nvPr>
        </p:nvGraphicFramePr>
        <p:xfrm>
          <a:off x="4876800" y="1515548"/>
          <a:ext cx="3200400" cy="41994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2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 Code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7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main(void)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y;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while(1);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x = 5;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x = x + 1;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return(x)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4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49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82022"/>
              </p:ext>
            </p:extLst>
          </p:nvPr>
        </p:nvGraphicFramePr>
        <p:xfrm>
          <a:off x="533400" y="1219200"/>
          <a:ext cx="8077200" cy="50158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7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 Code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Assembly Code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foo();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main(void) {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y;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while(1);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 {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 = 5;  // local variable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x = x + 1;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return(x)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20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AREA </a:t>
                      </a:r>
                      <a:r>
                        <a:rPr lang="en-US" sz="16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static_demo</a:t>
                      </a: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CODE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EXPORT __main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ALIGN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ENTRY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__main  PROC		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stop    B   stop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ENDP		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foo     PROC	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MOV  r0,#5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ADD  r0,r0,#1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BX   LR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ENDP</a:t>
                      </a:r>
                      <a:endParaRPr lang="en-US" sz="2000" b="1" dirty="0"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</a:t>
                      </a:r>
                      <a:endParaRPr lang="en-US" sz="20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9691"/>
              </p:ext>
            </p:extLst>
          </p:nvPr>
        </p:nvGraphicFramePr>
        <p:xfrm>
          <a:off x="457200" y="1189482"/>
          <a:ext cx="8229600" cy="543915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 Code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Assembly Code</a:t>
                      </a:r>
                      <a:endParaRPr lang="en-US" sz="1300" b="1" dirty="0">
                        <a:solidFill>
                          <a:schemeClr val="bg1"/>
                        </a:solidFill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5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main(void)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y;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y = foo();  // y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while(1);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foo() {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// x is initialized only once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static </a:t>
                      </a:r>
                      <a:r>
                        <a:rPr lang="en-US" sz="1300" b="1" dirty="0" err="1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x = 5; // a static variable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x = x + 1;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return(x)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</a:t>
                      </a:r>
                      <a:endParaRPr lang="en-US" sz="13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AREA </a:t>
                      </a: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static_demo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CODE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EXPORT __main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ALIGN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ENTRY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__main  PROC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BL  foo     ; r0 = </a:t>
                      </a: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stop    B   stop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ENDP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foo     PROC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LDR  r1,=x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LDR  r0,[r1]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ADD  r0,r0,#1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STR  r0,[r1]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BX   LR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AREA </a:t>
                      </a:r>
                      <a:r>
                        <a:rPr lang="en-US" sz="1300" b="1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myData</a:t>
                      </a: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, DATA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ALIGN		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x       DCD   5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END</a:t>
                      </a:r>
                      <a:endParaRPr lang="en-US" sz="1300" b="1" dirty="0">
                        <a:effectLst/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 Calling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99452"/>
              </p:ext>
            </p:extLst>
          </p:nvPr>
        </p:nvGraphicFramePr>
        <p:xfrm>
          <a:off x="152400" y="1752600"/>
          <a:ext cx="8915400" cy="3413760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335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5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strlen.s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[25] = "Hello!";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(char* s);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main(void){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while(1);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AREA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stringLength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CODE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make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visible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ALIGN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PUSH {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preserve </a:t>
                      </a: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#0  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initialize length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loop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string address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CBZ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exit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branch if zero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ADD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length++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B    loop    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do it again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place result in </a:t>
                      </a:r>
                      <a:r>
                        <a:rPr lang="en-US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POP  {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pc}     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exit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77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Accessing C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67446"/>
              </p:ext>
            </p:extLst>
          </p:nvPr>
        </p:nvGraphicFramePr>
        <p:xfrm>
          <a:off x="914400" y="1219200"/>
          <a:ext cx="7431088" cy="533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27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3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 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(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count.s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counter;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void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increment();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main(void)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 = 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increment();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 =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while(1);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increment(){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counter += 2;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AREA count, CODE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counter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ALIGN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EXPORT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=counter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BX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EXPORT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=counter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BX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EXPORT increment [WEAK]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=counter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ADD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[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BX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  END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9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Assembly Calling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99318"/>
              </p:ext>
            </p:extLst>
          </p:nvPr>
        </p:nvGraphicFramePr>
        <p:xfrm>
          <a:off x="609600" y="1752600"/>
          <a:ext cx="7620000" cy="4162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90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0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main.s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 (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strlen.c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59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AREA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my_strlen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CODE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EXPORT __main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IMPORT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ALIGN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ENTRY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__main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=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BL   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    B     stop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AREA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myData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DATA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ALIGN	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DCB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"12345678",0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END 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 *s){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0;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while( s[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 != '\0')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++;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346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Accessing Data </a:t>
            </a:r>
            <a:br>
              <a:rPr lang="en-US" dirty="0"/>
            </a:br>
            <a:r>
              <a:rPr lang="en-US" dirty="0"/>
              <a:t>Defined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579456"/>
              </p:ext>
            </p:extLst>
          </p:nvPr>
        </p:nvGraphicFramePr>
        <p:xfrm>
          <a:off x="762000" y="1203960"/>
          <a:ext cx="7391400" cy="5120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2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AREA main, CODE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EXPORT  __main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IMPORT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IMPORT increment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IMPORT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ALIGN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ENTRY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__main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,#0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MOVS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,#1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BL   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BL    increment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BL   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r2,r0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	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stop    B     stop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AREA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myData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DATA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EXPORT counter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counter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DCD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0		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END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counter;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getValue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return counter;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increment()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counter++;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setValue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counter = c;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9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71140"/>
              </p:ext>
            </p:extLst>
          </p:nvPr>
        </p:nvGraphicFramePr>
        <p:xfrm>
          <a:off x="457200" y="1371601"/>
          <a:ext cx="8382000" cy="4063646"/>
        </p:xfrm>
        <a:graphic>
          <a:graphicData uri="http://schemas.openxmlformats.org/drawingml/2006/table">
            <a:tbl>
              <a:tblPr firstRow="1" firstCol="1" bandRow="1" bandCol="1">
                <a:tableStyleId>{69012ECD-51FC-41F1-AA8D-1B2483CD663E}</a:tableStyleId>
              </a:tblPr>
              <a:tblGrid>
                <a:gridCol w="1147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6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Type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Size (bits)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Alignment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Range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or 1. Bits 1-7 are ignored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byte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-128 - 127(signed) or 0 - 255(unsigned)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-2,147,483,648 - 2,147,483,647(signed) or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0 - 4,294,967,296(unsigned)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8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int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halfword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-32,768 - 32,767(signed) or 0 - 65,536(unsigned)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int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same as int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8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long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-9,223,372,036,854,775,808 - 9,223,372,036,854,775,807(signed) or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0 - 18,446,744,073,709,551,616(unsigned)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+/- 1.4023x10</a:t>
                      </a:r>
                      <a:r>
                        <a:rPr lang="en-US" sz="1600" baseline="30000">
                          <a:effectLst/>
                        </a:rPr>
                        <a:t>-45</a:t>
                      </a:r>
                      <a:r>
                        <a:rPr lang="en-US" sz="1600">
                          <a:effectLst/>
                        </a:rPr>
                        <a:t> to 3.4028x10</a:t>
                      </a:r>
                      <a:r>
                        <a:rPr lang="en-US" sz="1600" baseline="30000">
                          <a:effectLst/>
                        </a:rPr>
                        <a:t>+38</a:t>
                      </a:r>
                      <a:r>
                        <a:rPr lang="en-US" sz="1600">
                          <a:effectLst/>
                        </a:rPr>
                        <a:t>, always signed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64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+/- 4.9406x10</a:t>
                      </a:r>
                      <a:r>
                        <a:rPr lang="en-US" sz="1600" baseline="30000">
                          <a:effectLst/>
                        </a:rPr>
                        <a:t>-324</a:t>
                      </a:r>
                      <a:r>
                        <a:rPr lang="en-US" sz="1600">
                          <a:effectLst/>
                        </a:rPr>
                        <a:t> to 1.7977x10</a:t>
                      </a:r>
                      <a:r>
                        <a:rPr lang="en-US" sz="1600" baseline="30000">
                          <a:effectLst/>
                        </a:rPr>
                        <a:t>308</a:t>
                      </a:r>
                      <a:r>
                        <a:rPr lang="en-US" sz="1600">
                          <a:effectLst/>
                        </a:rPr>
                        <a:t>, always signed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6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double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96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word</a:t>
                      </a:r>
                      <a:endParaRPr lang="en-US" sz="16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very large range</a:t>
                      </a:r>
                      <a:endParaRPr lang="en-US" sz="16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2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461989"/>
              </p:ext>
            </p:extLst>
          </p:nvPr>
        </p:nvGraphicFramePr>
        <p:xfrm>
          <a:off x="1676400" y="1828800"/>
          <a:ext cx="4953000" cy="3657600"/>
        </p:xfrm>
        <a:graphic>
          <a:graphicData uri="http://schemas.openxmlformats.org/drawingml/2006/table">
            <a:tbl>
              <a:tblPr firstRow="1" firstCol="1" bandRow="1" bandCol="1">
                <a:tableStyleId>{69CF1AB2-1976-4502-BF36-3FF5EA218861}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unsigned char</a:t>
                      </a:r>
                      <a:endParaRPr lang="en-US" sz="24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LDRB/STRB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unsigned short</a:t>
                      </a:r>
                      <a:endParaRPr lang="en-US" sz="2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LDRH/STRH</a:t>
                      </a:r>
                      <a:endParaRPr lang="en-US" sz="2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unsigned int</a:t>
                      </a:r>
                      <a:endParaRPr lang="en-US" sz="2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LDR/STR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char</a:t>
                      </a:r>
                      <a:endParaRPr lang="en-US" sz="24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LDRSB/STRSB</a:t>
                      </a:r>
                      <a:endParaRPr lang="en-US" sz="24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short</a:t>
                      </a:r>
                      <a:endParaRPr lang="en-US" sz="24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LDRSH/STRSH</a:t>
                      </a:r>
                      <a:endParaRPr lang="en-US" sz="2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1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F596-CF82-4A11-AB76-D95F66F0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0"/>
            <a:ext cx="282536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D1CEA7-ABA4-4AA4-8397-02621EE9FC29}"/>
              </a:ext>
            </a:extLst>
          </p:cNvPr>
          <p:cNvSpPr/>
          <p:nvPr/>
        </p:nvSpPr>
        <p:spPr>
          <a:xfrm>
            <a:off x="1068324" y="1210314"/>
            <a:ext cx="21336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61279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F596-CF82-4A11-AB76-D95F66F0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0"/>
            <a:ext cx="282536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D1CEA7-ABA4-4AA4-8397-02621EE9FC29}"/>
              </a:ext>
            </a:extLst>
          </p:cNvPr>
          <p:cNvSpPr/>
          <p:nvPr/>
        </p:nvSpPr>
        <p:spPr>
          <a:xfrm>
            <a:off x="1068324" y="1210314"/>
            <a:ext cx="21336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5122E-CA10-0147-895F-B55AC56D504B}"/>
              </a:ext>
            </a:extLst>
          </p:cNvPr>
          <p:cNvSpPr txBox="1"/>
          <p:nvPr/>
        </p:nvSpPr>
        <p:spPr>
          <a:xfrm>
            <a:off x="5715000" y="65223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5A5FC-1E8F-4D4D-B70D-16244B230061}"/>
              </a:ext>
            </a:extLst>
          </p:cNvPr>
          <p:cNvSpPr txBox="1"/>
          <p:nvPr/>
        </p:nvSpPr>
        <p:spPr>
          <a:xfrm>
            <a:off x="5715000" y="6248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676AA0-7171-B64B-9061-C1B6B83D6162}"/>
              </a:ext>
            </a:extLst>
          </p:cNvPr>
          <p:cNvSpPr txBox="1"/>
          <p:nvPr/>
        </p:nvSpPr>
        <p:spPr>
          <a:xfrm>
            <a:off x="5715000" y="598228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FB8DFBB-39FF-2341-B6AF-86259B5D1F3E}"/>
              </a:ext>
            </a:extLst>
          </p:cNvPr>
          <p:cNvSpPr/>
          <p:nvPr/>
        </p:nvSpPr>
        <p:spPr>
          <a:xfrm>
            <a:off x="6787763" y="5029200"/>
            <a:ext cx="146437" cy="990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37C4-C811-A641-A1C9-107E8421CF9F}"/>
              </a:ext>
            </a:extLst>
          </p:cNvPr>
          <p:cNvSpPr txBox="1"/>
          <p:nvPr/>
        </p:nvSpPr>
        <p:spPr>
          <a:xfrm>
            <a:off x="6787763" y="53398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6C9BF54-1BBD-0B40-BEB3-0CD5D8AA6EB3}"/>
              </a:ext>
            </a:extLst>
          </p:cNvPr>
          <p:cNvSpPr/>
          <p:nvPr/>
        </p:nvSpPr>
        <p:spPr>
          <a:xfrm>
            <a:off x="6787763" y="4451866"/>
            <a:ext cx="150584" cy="533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12D-B54E-AF41-AF6B-7622FB14AF32}"/>
              </a:ext>
            </a:extLst>
          </p:cNvPr>
          <p:cNvSpPr txBox="1"/>
          <p:nvPr/>
        </p:nvSpPr>
        <p:spPr>
          <a:xfrm>
            <a:off x="6802575" y="45339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C9AD007-4065-404E-82F3-3F65493BA54B}"/>
              </a:ext>
            </a:extLst>
          </p:cNvPr>
          <p:cNvSpPr/>
          <p:nvPr/>
        </p:nvSpPr>
        <p:spPr>
          <a:xfrm>
            <a:off x="7705144" y="4440985"/>
            <a:ext cx="146437" cy="229183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D40D9-EEE3-7043-9D03-4DE2BD872644}"/>
              </a:ext>
            </a:extLst>
          </p:cNvPr>
          <p:cNvSpPr txBox="1"/>
          <p:nvPr/>
        </p:nvSpPr>
        <p:spPr>
          <a:xfrm>
            <a:off x="7798954" y="5340752"/>
            <a:ext cx="12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array[0]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D55407-501B-7E47-8625-A035DC3C862C}"/>
              </a:ext>
            </a:extLst>
          </p:cNvPr>
          <p:cNvSpPr/>
          <p:nvPr/>
        </p:nvSpPr>
        <p:spPr>
          <a:xfrm>
            <a:off x="7705144" y="2116098"/>
            <a:ext cx="146437" cy="2291834"/>
          </a:xfrm>
          <a:prstGeom prst="rightBrace">
            <a:avLst/>
          </a:prstGeom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25360-98CD-3749-BEEC-6B64D17C8315}"/>
              </a:ext>
            </a:extLst>
          </p:cNvPr>
          <p:cNvSpPr txBox="1"/>
          <p:nvPr/>
        </p:nvSpPr>
        <p:spPr>
          <a:xfrm>
            <a:off x="7798954" y="3015865"/>
            <a:ext cx="125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array[1]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23D78-A1BB-9546-9A83-A3F86B5770DB}"/>
              </a:ext>
            </a:extLst>
          </p:cNvPr>
          <p:cNvSpPr txBox="1"/>
          <p:nvPr/>
        </p:nvSpPr>
        <p:spPr>
          <a:xfrm>
            <a:off x="5773406" y="416005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9F98A-C48B-DC4D-B19A-DDAEB3822E3E}"/>
              </a:ext>
            </a:extLst>
          </p:cNvPr>
          <p:cNvSpPr txBox="1"/>
          <p:nvPr/>
        </p:nvSpPr>
        <p:spPr>
          <a:xfrm>
            <a:off x="5773406" y="38861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DCB31-F380-B34F-BAEE-5C68FBF08481}"/>
              </a:ext>
            </a:extLst>
          </p:cNvPr>
          <p:cNvSpPr txBox="1"/>
          <p:nvPr/>
        </p:nvSpPr>
        <p:spPr>
          <a:xfrm>
            <a:off x="5773406" y="362001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6D554A5C-1B33-7B4D-9789-C947104FB5B6}"/>
              </a:ext>
            </a:extLst>
          </p:cNvPr>
          <p:cNvSpPr/>
          <p:nvPr/>
        </p:nvSpPr>
        <p:spPr>
          <a:xfrm>
            <a:off x="6846169" y="2666928"/>
            <a:ext cx="146437" cy="990600"/>
          </a:xfrm>
          <a:prstGeom prst="rightBrace">
            <a:avLst/>
          </a:prstGeom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330BE6-5EA8-EA49-B15D-9CB8C5FE874D}"/>
              </a:ext>
            </a:extLst>
          </p:cNvPr>
          <p:cNvSpPr txBox="1"/>
          <p:nvPr/>
        </p:nvSpPr>
        <p:spPr>
          <a:xfrm>
            <a:off x="6846169" y="29775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0A53E481-9719-F543-9FE7-072AF0DF14CF}"/>
              </a:ext>
            </a:extLst>
          </p:cNvPr>
          <p:cNvSpPr/>
          <p:nvPr/>
        </p:nvSpPr>
        <p:spPr>
          <a:xfrm>
            <a:off x="6846169" y="2089594"/>
            <a:ext cx="150584" cy="533400"/>
          </a:xfrm>
          <a:prstGeom prst="rightBrace">
            <a:avLst/>
          </a:prstGeom>
          <a:ln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432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29B952-3D57-3845-BA3D-72B8744308F4}"/>
              </a:ext>
            </a:extLst>
          </p:cNvPr>
          <p:cNvSpPr txBox="1"/>
          <p:nvPr/>
        </p:nvSpPr>
        <p:spPr>
          <a:xfrm>
            <a:off x="6860981" y="217162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5FF1-38E0-6D44-812E-A3B266D518DB}"/>
              </a:ext>
            </a:extLst>
          </p:cNvPr>
          <p:cNvSpPr txBox="1"/>
          <p:nvPr/>
        </p:nvSpPr>
        <p:spPr>
          <a:xfrm>
            <a:off x="381000" y="4534908"/>
            <a:ext cx="38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the memory layout look like this?</a:t>
            </a:r>
          </a:p>
        </p:txBody>
      </p:sp>
    </p:spTree>
    <p:extLst>
      <p:ext uri="{BB962C8B-B14F-4D97-AF65-F5344CB8AC3E}">
        <p14:creationId xmlns:p14="http://schemas.microsoft.com/office/powerpoint/2010/main" val="413085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031" y="3930184"/>
            <a:ext cx="25146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char padding_1[1];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char padding_2[2];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1962503" y="3487321"/>
            <a:ext cx="34524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C4204-7CB0-49A0-AAF0-7974F5E4D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811" y="0"/>
            <a:ext cx="4760243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1B8E0E-1737-43CB-B121-921B66D6A6FF}"/>
              </a:ext>
            </a:extLst>
          </p:cNvPr>
          <p:cNvSpPr/>
          <p:nvPr/>
        </p:nvSpPr>
        <p:spPr>
          <a:xfrm>
            <a:off x="1068324" y="1210314"/>
            <a:ext cx="21336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4934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F596-CF82-4A11-AB76-D95F66F0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37" y="0"/>
            <a:ext cx="282536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987A52-1748-46F4-BF22-DBFA4979EBB1}"/>
              </a:ext>
            </a:extLst>
          </p:cNvPr>
          <p:cNvSpPr/>
          <p:nvPr/>
        </p:nvSpPr>
        <p:spPr>
          <a:xfrm>
            <a:off x="612648" y="1524000"/>
            <a:ext cx="327507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__packed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struct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</p:txBody>
      </p:sp>
    </p:spTree>
    <p:extLst>
      <p:ext uri="{BB962C8B-B14F-4D97-AF65-F5344CB8AC3E}">
        <p14:creationId xmlns:p14="http://schemas.microsoft.com/office/powerpoint/2010/main" val="24100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D1CEA7-ABA4-4AA4-8397-02621EE9FC29}"/>
              </a:ext>
            </a:extLst>
          </p:cNvPr>
          <p:cNvSpPr/>
          <p:nvPr/>
        </p:nvSpPr>
        <p:spPr>
          <a:xfrm>
            <a:off x="612648" y="1524000"/>
            <a:ext cx="327507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__packed 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struct Position {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y;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char x;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time;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  short scale;</a:t>
            </a:r>
          </a:p>
          <a:p>
            <a:r>
              <a:rPr lang="en-US" sz="1600" b="1" dirty="0">
                <a:latin typeface="Consolas" pitchFamily="49" charset="0"/>
                <a:cs typeface="Consolas" pitchFamily="49" charset="0"/>
              </a:rPr>
              <a:t>} array[10];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0832F-A089-4E7E-96CB-0A323C4C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54769"/>
            <a:ext cx="4557057" cy="61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Unaligned Accesses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79717-1EFE-4CE9-8313-5E9E490C2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47800"/>
            <a:ext cx="6748117" cy="354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5EB62-3046-4BF5-9204-8244D6B1CD9E}"/>
              </a:ext>
            </a:extLst>
          </p:cNvPr>
          <p:cNvSpPr txBox="1"/>
          <p:nvPr/>
        </p:nvSpPr>
        <p:spPr>
          <a:xfrm>
            <a:off x="1569668" y="5319126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Two memory accesses are required to fetch the unaligned word!</a:t>
            </a:r>
          </a:p>
        </p:txBody>
      </p:sp>
    </p:spTree>
    <p:extLst>
      <p:ext uri="{BB962C8B-B14F-4D97-AF65-F5344CB8AC3E}">
        <p14:creationId xmlns:p14="http://schemas.microsoft.com/office/powerpoint/2010/main" val="677475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1207</TotalTime>
  <Words>1582</Words>
  <Application>Microsoft Macintosh PowerPoint</Application>
  <PresentationFormat>On-screen Show (4:3)</PresentationFormat>
  <Paragraphs>414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Bookman Old Style (Headings)</vt:lpstr>
      <vt:lpstr>宋体</vt:lpstr>
      <vt:lpstr>Bookman Old Style</vt:lpstr>
      <vt:lpstr>Calibri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Basic Data Types in C</vt:lpstr>
      <vt:lpstr>Load and Store Data</vt:lpstr>
      <vt:lpstr>Struct</vt:lpstr>
      <vt:lpstr>Struct</vt:lpstr>
      <vt:lpstr>Struct</vt:lpstr>
      <vt:lpstr>Struct</vt:lpstr>
      <vt:lpstr>Struct</vt:lpstr>
      <vt:lpstr>Unaligned Accesses </vt:lpstr>
      <vt:lpstr>Struct</vt:lpstr>
      <vt:lpstr>Static Variables</vt:lpstr>
      <vt:lpstr>Static Variables</vt:lpstr>
      <vt:lpstr>Static Variables</vt:lpstr>
      <vt:lpstr>Example of C Calling Assembly</vt:lpstr>
      <vt:lpstr>Example of Accessing C Variables</vt:lpstr>
      <vt:lpstr>Example of Assembly Calling C</vt:lpstr>
      <vt:lpstr>Example of Accessing Data  Defined in Assembly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75</cp:revision>
  <dcterms:created xsi:type="dcterms:W3CDTF">2014-04-18T01:28:58Z</dcterms:created>
  <dcterms:modified xsi:type="dcterms:W3CDTF">2020-02-29T21:15:59Z</dcterms:modified>
</cp:coreProperties>
</file>