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6" r:id="rId4"/>
    <p:sldId id="267" r:id="rId5"/>
    <p:sldId id="258" r:id="rId6"/>
    <p:sldId id="263" r:id="rId7"/>
    <p:sldId id="264" r:id="rId8"/>
    <p:sldId id="265" r:id="rId9"/>
    <p:sldId id="262" r:id="rId10"/>
    <p:sldId id="292" r:id="rId11"/>
    <p:sldId id="291" r:id="rId12"/>
    <p:sldId id="261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7" autoAdjust="0"/>
    <p:restoredTop sz="91877" autoAdjust="0"/>
  </p:normalViewPr>
  <p:slideViewPr>
    <p:cSldViewPr>
      <p:cViewPr varScale="1">
        <p:scale>
          <a:sx n="120" d="100"/>
          <a:sy n="120" d="100"/>
        </p:scale>
        <p:origin x="328" y="1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67A2D-F20E-1747-A8BE-F83048A18353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69DA1D76-19E8-F245-9BEE-CDFC99BE5E8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C1F78BA-9745-BE41-9A79-9F40AA39953B}" type="parTrans" cxnId="{BBF57284-358F-AF48-8202-9F59CF6A65C5}">
      <dgm:prSet/>
      <dgm:spPr/>
      <dgm:t>
        <a:bodyPr/>
        <a:lstStyle/>
        <a:p>
          <a:endParaRPr lang="en-US"/>
        </a:p>
      </dgm:t>
    </dgm:pt>
    <dgm:pt modelId="{CCC5A2BB-D3F2-4C41-B0A5-C0E4E29A646A}" type="sibTrans" cxnId="{BBF57284-358F-AF48-8202-9F59CF6A65C5}">
      <dgm:prSet/>
      <dgm:spPr/>
      <dgm:t>
        <a:bodyPr/>
        <a:lstStyle/>
        <a:p>
          <a:endParaRPr lang="en-US"/>
        </a:p>
      </dgm:t>
    </dgm:pt>
    <dgm:pt modelId="{C91B9F14-758F-8346-B451-95FC8C44F51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6D0B0D-947F-9641-BF9F-C3AC66536EB2}" type="parTrans" cxnId="{CE7F82E2-69BB-F743-82BC-A764DBE3F270}">
      <dgm:prSet/>
      <dgm:spPr/>
      <dgm:t>
        <a:bodyPr/>
        <a:lstStyle/>
        <a:p>
          <a:endParaRPr lang="en-US"/>
        </a:p>
      </dgm:t>
    </dgm:pt>
    <dgm:pt modelId="{7C6544C5-A946-AB45-AD6A-A3DB3B7330F5}" type="sibTrans" cxnId="{CE7F82E2-69BB-F743-82BC-A764DBE3F270}">
      <dgm:prSet/>
      <dgm:spPr/>
      <dgm:t>
        <a:bodyPr/>
        <a:lstStyle/>
        <a:p>
          <a:endParaRPr lang="en-US"/>
        </a:p>
      </dgm:t>
    </dgm:pt>
    <dgm:pt modelId="{E09900B3-364E-3C4B-8C3E-538EB6B4DF6F}" type="pres">
      <dgm:prSet presAssocID="{1C067A2D-F20E-1747-A8BE-F83048A1835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92F0A4-7847-9443-9A6A-20993E98F62A}" type="pres">
      <dgm:prSet presAssocID="{69DA1D76-19E8-F245-9BEE-CDFC99BE5E80}" presName="gear1" presStyleLbl="node1" presStyleIdx="0" presStyleCnt="2">
        <dgm:presLayoutVars>
          <dgm:chMax val="1"/>
          <dgm:bulletEnabled val="1"/>
        </dgm:presLayoutVars>
      </dgm:prSet>
      <dgm:spPr/>
    </dgm:pt>
    <dgm:pt modelId="{4980E6C9-76CC-E547-9B57-2B6D201A858C}" type="pres">
      <dgm:prSet presAssocID="{69DA1D76-19E8-F245-9BEE-CDFC99BE5E80}" presName="gear1srcNode" presStyleLbl="node1" presStyleIdx="0" presStyleCnt="2"/>
      <dgm:spPr/>
    </dgm:pt>
    <dgm:pt modelId="{8D5015F0-778F-9449-9CE6-9CCB78051F71}" type="pres">
      <dgm:prSet presAssocID="{69DA1D76-19E8-F245-9BEE-CDFC99BE5E80}" presName="gear1dstNode" presStyleLbl="node1" presStyleIdx="0" presStyleCnt="2"/>
      <dgm:spPr/>
    </dgm:pt>
    <dgm:pt modelId="{4F7FC87B-BD6B-214E-83E9-EC40EAAE1985}" type="pres">
      <dgm:prSet presAssocID="{C91B9F14-758F-8346-B451-95FC8C44F515}" presName="gear2" presStyleLbl="node1" presStyleIdx="1" presStyleCnt="2">
        <dgm:presLayoutVars>
          <dgm:chMax val="1"/>
          <dgm:bulletEnabled val="1"/>
        </dgm:presLayoutVars>
      </dgm:prSet>
      <dgm:spPr/>
    </dgm:pt>
    <dgm:pt modelId="{E4D471EE-E0A4-7343-BC36-D1A73C66EE35}" type="pres">
      <dgm:prSet presAssocID="{C91B9F14-758F-8346-B451-95FC8C44F515}" presName="gear2srcNode" presStyleLbl="node1" presStyleIdx="1" presStyleCnt="2"/>
      <dgm:spPr/>
    </dgm:pt>
    <dgm:pt modelId="{5C355CC0-847B-AE48-A0DA-D19761DFBB57}" type="pres">
      <dgm:prSet presAssocID="{C91B9F14-758F-8346-B451-95FC8C44F515}" presName="gear2dstNode" presStyleLbl="node1" presStyleIdx="1" presStyleCnt="2"/>
      <dgm:spPr/>
    </dgm:pt>
    <dgm:pt modelId="{088E7DB6-65D2-1542-9B8F-78EF735514A1}" type="pres">
      <dgm:prSet presAssocID="{CCC5A2BB-D3F2-4C41-B0A5-C0E4E29A646A}" presName="connector1" presStyleLbl="sibTrans2D1" presStyleIdx="0" presStyleCnt="2"/>
      <dgm:spPr/>
    </dgm:pt>
    <dgm:pt modelId="{793C9C41-777E-0347-9060-29722765AD15}" type="pres">
      <dgm:prSet presAssocID="{7C6544C5-A946-AB45-AD6A-A3DB3B7330F5}" presName="connector2" presStyleLbl="sibTrans2D1" presStyleIdx="1" presStyleCnt="2"/>
      <dgm:spPr/>
    </dgm:pt>
  </dgm:ptLst>
  <dgm:cxnLst>
    <dgm:cxn modelId="{5D0A830A-2AA9-3140-ACAC-17A9C26E6F50}" type="presOf" srcId="{69DA1D76-19E8-F245-9BEE-CDFC99BE5E80}" destId="{4980E6C9-76CC-E547-9B57-2B6D201A858C}" srcOrd="1" destOrd="0" presId="urn:microsoft.com/office/officeart/2005/8/layout/gear1"/>
    <dgm:cxn modelId="{90FCC314-B887-8F4B-AF20-8047FBDF8AAD}" type="presOf" srcId="{C91B9F14-758F-8346-B451-95FC8C44F515}" destId="{4F7FC87B-BD6B-214E-83E9-EC40EAAE1985}" srcOrd="0" destOrd="0" presId="urn:microsoft.com/office/officeart/2005/8/layout/gear1"/>
    <dgm:cxn modelId="{2842EB1A-4D44-3F47-BE49-96850EF72009}" type="presOf" srcId="{1C067A2D-F20E-1747-A8BE-F83048A18353}" destId="{E09900B3-364E-3C4B-8C3E-538EB6B4DF6F}" srcOrd="0" destOrd="0" presId="urn:microsoft.com/office/officeart/2005/8/layout/gear1"/>
    <dgm:cxn modelId="{E4FCD41B-3E77-EC42-A41C-8F68D4E8402E}" type="presOf" srcId="{69DA1D76-19E8-F245-9BEE-CDFC99BE5E80}" destId="{8D5015F0-778F-9449-9CE6-9CCB78051F71}" srcOrd="2" destOrd="0" presId="urn:microsoft.com/office/officeart/2005/8/layout/gear1"/>
    <dgm:cxn modelId="{F7385A44-26A8-8548-82C1-ADC91AEA5125}" type="presOf" srcId="{C91B9F14-758F-8346-B451-95FC8C44F515}" destId="{E4D471EE-E0A4-7343-BC36-D1A73C66EE35}" srcOrd="1" destOrd="0" presId="urn:microsoft.com/office/officeart/2005/8/layout/gear1"/>
    <dgm:cxn modelId="{DD0D3E71-D44A-F644-BF57-919F55B226DF}" type="presOf" srcId="{69DA1D76-19E8-F245-9BEE-CDFC99BE5E80}" destId="{2F92F0A4-7847-9443-9A6A-20993E98F62A}" srcOrd="0" destOrd="0" presId="urn:microsoft.com/office/officeart/2005/8/layout/gear1"/>
    <dgm:cxn modelId="{8E9F3478-363C-1343-9F9D-538CCEFB9D4B}" type="presOf" srcId="{CCC5A2BB-D3F2-4C41-B0A5-C0E4E29A646A}" destId="{088E7DB6-65D2-1542-9B8F-78EF735514A1}" srcOrd="0" destOrd="0" presId="urn:microsoft.com/office/officeart/2005/8/layout/gear1"/>
    <dgm:cxn modelId="{BBF57284-358F-AF48-8202-9F59CF6A65C5}" srcId="{1C067A2D-F20E-1747-A8BE-F83048A18353}" destId="{69DA1D76-19E8-F245-9BEE-CDFC99BE5E80}" srcOrd="0" destOrd="0" parTransId="{8C1F78BA-9745-BE41-9A79-9F40AA39953B}" sibTransId="{CCC5A2BB-D3F2-4C41-B0A5-C0E4E29A646A}"/>
    <dgm:cxn modelId="{C27F6E87-3091-964E-9CD3-1C3EC24EC8EA}" type="presOf" srcId="{7C6544C5-A946-AB45-AD6A-A3DB3B7330F5}" destId="{793C9C41-777E-0347-9060-29722765AD15}" srcOrd="0" destOrd="0" presId="urn:microsoft.com/office/officeart/2005/8/layout/gear1"/>
    <dgm:cxn modelId="{BBDD1AC4-66C4-344B-8F82-840B55C54797}" type="presOf" srcId="{C91B9F14-758F-8346-B451-95FC8C44F515}" destId="{5C355CC0-847B-AE48-A0DA-D19761DFBB57}" srcOrd="2" destOrd="0" presId="urn:microsoft.com/office/officeart/2005/8/layout/gear1"/>
    <dgm:cxn modelId="{CE7F82E2-69BB-F743-82BC-A764DBE3F270}" srcId="{1C067A2D-F20E-1747-A8BE-F83048A18353}" destId="{C91B9F14-758F-8346-B451-95FC8C44F515}" srcOrd="1" destOrd="0" parTransId="{326D0B0D-947F-9641-BF9F-C3AC66536EB2}" sibTransId="{7C6544C5-A946-AB45-AD6A-A3DB3B7330F5}"/>
    <dgm:cxn modelId="{EFE2417F-5084-C641-B12A-84294D5540E7}" type="presParOf" srcId="{E09900B3-364E-3C4B-8C3E-538EB6B4DF6F}" destId="{2F92F0A4-7847-9443-9A6A-20993E98F62A}" srcOrd="0" destOrd="0" presId="urn:microsoft.com/office/officeart/2005/8/layout/gear1"/>
    <dgm:cxn modelId="{286C6C06-FFCC-6A4D-8920-82949FCAD12C}" type="presParOf" srcId="{E09900B3-364E-3C4B-8C3E-538EB6B4DF6F}" destId="{4980E6C9-76CC-E547-9B57-2B6D201A858C}" srcOrd="1" destOrd="0" presId="urn:microsoft.com/office/officeart/2005/8/layout/gear1"/>
    <dgm:cxn modelId="{0819353F-71EF-6E4B-A3BA-7B55FA837F80}" type="presParOf" srcId="{E09900B3-364E-3C4B-8C3E-538EB6B4DF6F}" destId="{8D5015F0-778F-9449-9CE6-9CCB78051F71}" srcOrd="2" destOrd="0" presId="urn:microsoft.com/office/officeart/2005/8/layout/gear1"/>
    <dgm:cxn modelId="{B05B2826-39F5-C24A-8D36-E2A5010F7A39}" type="presParOf" srcId="{E09900B3-364E-3C4B-8C3E-538EB6B4DF6F}" destId="{4F7FC87B-BD6B-214E-83E9-EC40EAAE1985}" srcOrd="3" destOrd="0" presId="urn:microsoft.com/office/officeart/2005/8/layout/gear1"/>
    <dgm:cxn modelId="{CFC94212-2390-9C4D-BFF3-17B5DBF6B265}" type="presParOf" srcId="{E09900B3-364E-3C4B-8C3E-538EB6B4DF6F}" destId="{E4D471EE-E0A4-7343-BC36-D1A73C66EE35}" srcOrd="4" destOrd="0" presId="urn:microsoft.com/office/officeart/2005/8/layout/gear1"/>
    <dgm:cxn modelId="{23C75436-28EA-4F47-8A9C-376123DB4C01}" type="presParOf" srcId="{E09900B3-364E-3C4B-8C3E-538EB6B4DF6F}" destId="{5C355CC0-847B-AE48-A0DA-D19761DFBB57}" srcOrd="5" destOrd="0" presId="urn:microsoft.com/office/officeart/2005/8/layout/gear1"/>
    <dgm:cxn modelId="{1BCCC18A-8680-B44B-B7E1-3515487C0624}" type="presParOf" srcId="{E09900B3-364E-3C4B-8C3E-538EB6B4DF6F}" destId="{088E7DB6-65D2-1542-9B8F-78EF735514A1}" srcOrd="6" destOrd="0" presId="urn:microsoft.com/office/officeart/2005/8/layout/gear1"/>
    <dgm:cxn modelId="{45B0C462-AA0B-AC4C-84FA-507B70EAA2C3}" type="presParOf" srcId="{E09900B3-364E-3C4B-8C3E-538EB6B4DF6F}" destId="{793C9C41-777E-0347-9060-29722765AD15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2F0A4-7847-9443-9A6A-20993E98F62A}">
      <dsp:nvSpPr>
        <dsp:cNvPr id="0" name=""/>
        <dsp:cNvSpPr/>
      </dsp:nvSpPr>
      <dsp:spPr>
        <a:xfrm>
          <a:off x="697230" y="931756"/>
          <a:ext cx="852170" cy="85217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</a:p>
      </dsp:txBody>
      <dsp:txXfrm>
        <a:off x="868554" y="1131373"/>
        <a:ext cx="509522" cy="438033"/>
      </dsp:txXfrm>
    </dsp:sp>
    <dsp:sp modelId="{4F7FC87B-BD6B-214E-83E9-EC40EAAE1985}">
      <dsp:nvSpPr>
        <dsp:cNvPr id="0" name=""/>
        <dsp:cNvSpPr/>
      </dsp:nvSpPr>
      <dsp:spPr>
        <a:xfrm>
          <a:off x="201422" y="730334"/>
          <a:ext cx="619760" cy="6197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</a:p>
      </dsp:txBody>
      <dsp:txXfrm>
        <a:off x="357448" y="887303"/>
        <a:ext cx="307708" cy="305822"/>
      </dsp:txXfrm>
    </dsp:sp>
    <dsp:sp modelId="{088E7DB6-65D2-1542-9B8F-78EF735514A1}">
      <dsp:nvSpPr>
        <dsp:cNvPr id="0" name=""/>
        <dsp:cNvSpPr/>
      </dsp:nvSpPr>
      <dsp:spPr>
        <a:xfrm>
          <a:off x="687823" y="812995"/>
          <a:ext cx="1048169" cy="1048169"/>
        </a:xfrm>
        <a:prstGeom prst="circularArrow">
          <a:avLst>
            <a:gd name="adj1" fmla="val 4878"/>
            <a:gd name="adj2" fmla="val 312630"/>
            <a:gd name="adj3" fmla="val 2807863"/>
            <a:gd name="adj4" fmla="val 15756187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C9C41-777E-0347-9060-29722765AD15}">
      <dsp:nvSpPr>
        <dsp:cNvPr id="0" name=""/>
        <dsp:cNvSpPr/>
      </dsp:nvSpPr>
      <dsp:spPr>
        <a:xfrm>
          <a:off x="91663" y="604555"/>
          <a:ext cx="792518" cy="79251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3/27/20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5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for watching. Please visit the book website for more examples and tutorials. See you next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devil is in the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9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devil is in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0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 compiler that a variable may be changed by hardware, the kernel, another thread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 compiler that a variable may be changed by hardware, the kernel, another thread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Consolas" panose="020B0609020204030204" pitchFamily="49" charset="0"/>
              </a:rPr>
              <a:t>#define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GPIOA_IDR 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volatile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*) 0x48000010)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3/27/20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3/27/20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3/27/20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5181600"/>
            <a:ext cx="8116894" cy="381000"/>
          </a:xfrm>
        </p:spPr>
        <p:txBody>
          <a:bodyPr>
            <a:noAutofit/>
          </a:bodyPr>
          <a:lstStyle/>
          <a:p>
            <a:r>
              <a:rPr lang="en-US" sz="2400" dirty="0"/>
              <a:t>Dr. Yifeng Zhu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447800"/>
            <a:ext cx="971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rgbClr val="C00000"/>
                </a:solidFill>
              </a:rPr>
              <a:t>Volatile Qualifier </a:t>
            </a:r>
            <a:r>
              <a:rPr lang="en-US" sz="4800" b="1" dirty="0">
                <a:solidFill>
                  <a:srgbClr val="0000FF"/>
                </a:solidFill>
              </a:rPr>
              <a:t>in 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3810000"/>
            <a:ext cx="8497894" cy="1143000"/>
          </a:xfrm>
        </p:spPr>
        <p:txBody>
          <a:bodyPr>
            <a:noAutofit/>
          </a:bodyPr>
          <a:lstStyle/>
          <a:p>
            <a:r>
              <a:rPr lang="en-US" sz="2400" dirty="0"/>
              <a:t>Embedded Systems with ARM Cortex-M </a:t>
            </a:r>
          </a:p>
          <a:p>
            <a:r>
              <a:rPr lang="en-US" sz="2400" dirty="0"/>
              <a:t>Microcontrollers in Assembly Language and C</a:t>
            </a: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9A79-069A-44E9-B71C-50265DA6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8A860-1B64-46A9-BFFB-0B5F3F5D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A53E1-04FB-4AA5-BFC9-5B3F3C4EDD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10972800" cy="114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Volatile forces compiler to generate executable that performs actual memory reads and writes, instead of caching values in registers!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DB615-DC5D-4391-8724-3B061DD79FDE}"/>
              </a:ext>
            </a:extLst>
          </p:cNvPr>
          <p:cNvSpPr txBox="1"/>
          <p:nvPr/>
        </p:nvSpPr>
        <p:spPr>
          <a:xfrm>
            <a:off x="2514600" y="3200400"/>
            <a:ext cx="304800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Gill Sans MT (Body)"/>
              </a:rPr>
              <a:t>Read volatile variable </a:t>
            </a:r>
            <a:r>
              <a:rPr lang="en-US" sz="3200" dirty="0">
                <a:latin typeface="Consolas" panose="020B0609020204030204" pitchFamily="49" charset="0"/>
              </a:rPr>
              <a:t>X</a:t>
            </a:r>
            <a:r>
              <a:rPr lang="en-US" sz="3200" dirty="0">
                <a:latin typeface="Gill Sans MT (Body)"/>
              </a:rPr>
              <a:t> in C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47109E-2293-4CBC-8968-C7F5CFE3031B}"/>
              </a:ext>
            </a:extLst>
          </p:cNvPr>
          <p:cNvCxnSpPr/>
          <p:nvPr/>
        </p:nvCxnSpPr>
        <p:spPr>
          <a:xfrm>
            <a:off x="5715000" y="366213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ECED79-E282-4F49-8A65-60543F002CE5}"/>
              </a:ext>
            </a:extLst>
          </p:cNvPr>
          <p:cNvSpPr txBox="1"/>
          <p:nvPr/>
        </p:nvSpPr>
        <p:spPr>
          <a:xfrm>
            <a:off x="7081384" y="3200400"/>
            <a:ext cx="2550698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LDR r0, =x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LDR r1, [r0]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7541A-D8A1-49AC-A83E-07C3B832678E}"/>
              </a:ext>
            </a:extLst>
          </p:cNvPr>
          <p:cNvSpPr txBox="1"/>
          <p:nvPr/>
        </p:nvSpPr>
        <p:spPr>
          <a:xfrm>
            <a:off x="2514600" y="4600090"/>
            <a:ext cx="304800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Gill Sans MT (Body)"/>
              </a:rPr>
              <a:t>Write to volatile variable </a:t>
            </a:r>
            <a:r>
              <a:rPr lang="en-US" sz="3200" dirty="0">
                <a:latin typeface="Consolas" panose="020B0609020204030204" pitchFamily="49" charset="0"/>
              </a:rPr>
              <a:t>X</a:t>
            </a:r>
            <a:r>
              <a:rPr lang="en-US" sz="3200" dirty="0">
                <a:latin typeface="Gill Sans MT (Body)"/>
              </a:rPr>
              <a:t> in C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9ED9E-00E7-4CE1-A8FD-94EE004B4F00}"/>
              </a:ext>
            </a:extLst>
          </p:cNvPr>
          <p:cNvCxnSpPr/>
          <p:nvPr/>
        </p:nvCxnSpPr>
        <p:spPr>
          <a:xfrm>
            <a:off x="5715000" y="508806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941486-2FE0-4C9D-9C28-8BB82AC252E6}"/>
              </a:ext>
            </a:extLst>
          </p:cNvPr>
          <p:cNvSpPr txBox="1"/>
          <p:nvPr/>
        </p:nvSpPr>
        <p:spPr>
          <a:xfrm>
            <a:off x="7081384" y="4600090"/>
            <a:ext cx="2550698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LDR r0, =x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STR r1, [r0]</a:t>
            </a:r>
          </a:p>
        </p:txBody>
      </p:sp>
    </p:spTree>
    <p:extLst>
      <p:ext uri="{BB962C8B-B14F-4D97-AF65-F5344CB8AC3E}">
        <p14:creationId xmlns:p14="http://schemas.microsoft.com/office/powerpoint/2010/main" val="8524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50529" y="1509602"/>
            <a:ext cx="6241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“I hear and I forget.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I see and I remember.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I do and I understand.” 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Confucius (Chinese philosopher, 551–479 BC)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81009" y="4038600"/>
            <a:ext cx="56609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Book Website: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web.eece.maine.edu/~zhu/book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21928" y="297477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Yifeng Zhu">
            <a:extLst>
              <a:ext uri="{FF2B5EF4-FFF2-40B4-BE49-F238E27FC236}">
                <a16:creationId xmlns:a16="http://schemas.microsoft.com/office/drawing/2014/main" id="{98435DA9-007F-4A23-96DA-070CCE22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522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0"/>
    </mc:Choice>
    <mc:Fallback xmlns="">
      <p:transition spd="slow" advTm="12170"/>
    </mc:Fallback>
  </mc:AlternateContent>
  <p:extLst>
    <p:ext uri="{3A86A75C-4F4B-4683-9AE1-C65F6400EC91}">
      <p14:laserTraceLst xmlns:p14="http://schemas.microsoft.com/office/powerpoint/2010/main">
        <p14:tracePtLst>
          <p14:tracePt t="4046" x="5594350" y="5465763"/>
          <p14:tracePt t="4120" x="5603875" y="5465763"/>
          <p14:tracePt t="4150" x="5619750" y="5465763"/>
          <p14:tracePt t="4160" x="5637213" y="5465763"/>
          <p14:tracePt t="4166" x="5646738" y="5465763"/>
          <p14:tracePt t="4172" x="5664200" y="5465763"/>
          <p14:tracePt t="4178" x="5680075" y="5465763"/>
          <p14:tracePt t="4182" x="5689600" y="5465763"/>
          <p14:tracePt t="4188" x="5707063" y="5465763"/>
          <p14:tracePt t="4190" x="5722938" y="5473700"/>
          <p14:tracePt t="4194" x="5732463" y="5473700"/>
          <p14:tracePt t="4196" x="5749925" y="5473700"/>
          <p14:tracePt t="4204" x="5775325" y="5473700"/>
          <p14:tracePt t="4208" x="5783263" y="5473700"/>
          <p14:tracePt t="4212" x="5800725" y="5473700"/>
          <p14:tracePt t="4216" x="5818188" y="5473700"/>
          <p14:tracePt t="4220" x="5826125" y="5473700"/>
          <p14:tracePt t="4226" x="5843588" y="5473700"/>
          <p14:tracePt t="4228" x="5853113" y="5483225"/>
          <p14:tracePt t="4232" x="5861050" y="5500688"/>
          <p14:tracePt t="4236" x="5878513" y="5508625"/>
          <p14:tracePt t="4244" x="5895975" y="5508625"/>
          <p14:tracePt t="4256" x="5903913" y="5516563"/>
          <p14:tracePt t="4258" x="5921375" y="5516563"/>
          <p14:tracePt t="4270" x="5929313" y="5516563"/>
          <p14:tracePt t="4274" x="5946775" y="5516563"/>
          <p14:tracePt t="4280" x="5964238" y="5516563"/>
          <p14:tracePt t="4286" x="5972175" y="5516563"/>
          <p14:tracePt t="4290" x="5989638" y="5516563"/>
          <p14:tracePt t="4296" x="6007100" y="5516563"/>
          <p14:tracePt t="4302" x="6015038" y="5516563"/>
          <p14:tracePt t="4308" x="6032500" y="5516563"/>
          <p14:tracePt t="4312" x="6042025" y="5516563"/>
          <p14:tracePt t="4323" x="6059488" y="5516563"/>
          <p14:tracePt t="4330" x="6067425" y="5516563"/>
          <p14:tracePt t="4342" x="6084888" y="5516563"/>
          <p14:tracePt t="4346" x="6102350" y="5526088"/>
          <p14:tracePt t="4366" x="6118225" y="5534025"/>
          <p14:tracePt t="4370" x="6127750" y="5534025"/>
          <p14:tracePt t="4380" x="6145213" y="5534025"/>
          <p14:tracePt t="4386" x="6162675" y="5534025"/>
          <p14:tracePt t="4390" x="6170613" y="5534025"/>
          <p14:tracePt t="4394" x="6188075" y="5534025"/>
          <p14:tracePt t="4400" x="6196013" y="5534025"/>
          <p14:tracePt t="4408" x="6213475" y="5534025"/>
          <p14:tracePt t="4412" x="6230938" y="5534025"/>
          <p14:tracePt t="4414" x="6238875" y="5534025"/>
          <p14:tracePt t="4416" x="6256338" y="5534025"/>
          <p14:tracePt t="4420" x="6273800" y="5534025"/>
          <p14:tracePt t="4424" x="6281738" y="5534025"/>
          <p14:tracePt t="4426" x="6299200" y="5534025"/>
          <p14:tracePt t="4434" x="6316663" y="5534025"/>
          <p14:tracePt t="4438" x="6324600" y="5534025"/>
          <p14:tracePt t="4442" x="6342063" y="5534025"/>
          <p14:tracePt t="4446" x="6351588" y="5534025"/>
          <p14:tracePt t="4454" x="6367463" y="5534025"/>
          <p14:tracePt t="4456" x="6384925" y="5534025"/>
          <p14:tracePt t="4460" x="6394450" y="5534025"/>
          <p14:tracePt t="4462" x="6410325" y="5534025"/>
          <p14:tracePt t="4468" x="6427788" y="5534025"/>
          <p14:tracePt t="4472" x="6437313" y="5534025"/>
          <p14:tracePt t="4476" x="6454775" y="5534025"/>
          <p14:tracePt t="4480" x="6470650" y="5534025"/>
          <p14:tracePt t="4486" x="6480175" y="5534025"/>
          <p14:tracePt t="4494" x="6497638" y="5534025"/>
          <p14:tracePt t="4502" x="6505575" y="5534025"/>
          <p14:tracePt t="4504" x="6523038" y="5534025"/>
          <p14:tracePt t="4514" x="6540500" y="5534025"/>
          <p14:tracePt t="4526" x="6548438" y="5534025"/>
          <p14:tracePt t="4540" x="6565900" y="5534025"/>
          <p14:tracePt t="4548" x="6583363" y="5534025"/>
          <p14:tracePt t="4554" x="6591300" y="5534025"/>
          <p14:tracePt t="4556" x="6608763" y="5526088"/>
          <p14:tracePt t="4568" x="6626225" y="5526088"/>
          <p14:tracePt t="4574" x="6634163" y="5526088"/>
          <p14:tracePt t="4584" x="6651625" y="5526088"/>
          <p14:tracePt t="4590" x="6669088" y="5526088"/>
          <p14:tracePt t="4600" x="6677025" y="5526088"/>
          <p14:tracePt t="4610" x="6704013" y="5526088"/>
          <p14:tracePt t="4616" x="6719888" y="5526088"/>
          <p14:tracePt t="4630" x="6729413" y="5526088"/>
          <p14:tracePt t="4648" x="6746875" y="5526088"/>
          <p14:tracePt t="4654" x="6762750" y="5526088"/>
          <p14:tracePt t="4660" x="6772275" y="5526088"/>
          <p14:tracePt t="4670" x="6789738" y="5526088"/>
          <p14:tracePt t="4674" x="6807200" y="5526088"/>
          <p14:tracePt t="4680" x="6815138" y="5526088"/>
          <p14:tracePt t="4684" x="6832600" y="5526088"/>
          <p14:tracePt t="4686" x="6840538" y="5526088"/>
          <p14:tracePt t="4692" x="6858000" y="5526088"/>
          <p14:tracePt t="4696" x="6875463" y="5526088"/>
          <p14:tracePt t="4700" x="6883400" y="5526088"/>
          <p14:tracePt t="4704" x="6900863" y="5526088"/>
          <p14:tracePt t="4708" x="6918325" y="5526088"/>
          <p14:tracePt t="4714" x="6926263" y="5526088"/>
          <p14:tracePt t="4718" x="6943725" y="5526088"/>
          <p14:tracePt t="4722" x="6961188" y="5526088"/>
          <p14:tracePt t="4726" x="6969125" y="5526088"/>
          <p14:tracePt t="4730" x="6986588" y="5526088"/>
          <p14:tracePt t="4734" x="6996113" y="5526088"/>
          <p14:tracePt t="4736" x="7004050" y="5526088"/>
          <p14:tracePt t="4738" x="7021513" y="5526088"/>
          <p14:tracePt t="4742" x="7029450" y="5526088"/>
          <p14:tracePt t="4748" x="7046913" y="5526088"/>
          <p14:tracePt t="4750" x="7064375" y="5526088"/>
          <p14:tracePt t="4754" x="7072313" y="5526088"/>
          <p14:tracePt t="4760" x="7089775" y="5526088"/>
          <p14:tracePt t="4766" x="7107238" y="5526088"/>
          <p14:tracePt t="4770" x="7115175" y="5526088"/>
          <p14:tracePt t="4778" x="7132638" y="5526088"/>
          <p14:tracePt t="4788" x="7150100" y="5526088"/>
          <p14:tracePt t="4802" x="7158038" y="5526088"/>
          <p14:tracePt t="4812" x="7175500" y="5526088"/>
          <p14:tracePt t="4822" x="7185025" y="5526088"/>
          <p14:tracePt t="4828" x="7202488" y="5526088"/>
          <p14:tracePt t="4830" x="7218363" y="5526088"/>
          <p14:tracePt t="4840" x="7227888" y="5526088"/>
          <p14:tracePt t="4848" x="7245350" y="5526088"/>
          <p14:tracePt t="4852" x="7261225" y="5526088"/>
          <p14:tracePt t="4866" x="7270750" y="5526088"/>
          <p14:tracePt t="4868" x="7278688" y="5516563"/>
          <p14:tracePt t="4872" x="7288213" y="5516563"/>
          <p14:tracePt t="4884" x="7296150" y="5516563"/>
          <p14:tracePt t="4888" x="7313613" y="5516563"/>
          <p14:tracePt t="4898" x="7331075" y="5516563"/>
          <p14:tracePt t="4902" x="7339013" y="5516563"/>
          <p14:tracePt t="4914" x="7356475" y="5516563"/>
          <p14:tracePt t="4918" x="7364413" y="5516563"/>
          <p14:tracePt t="4926" x="7381875" y="5516563"/>
          <p14:tracePt t="4934" x="7399338" y="5516563"/>
          <p14:tracePt t="4940" x="7407275" y="5516563"/>
          <p14:tracePt t="4944" x="7424738" y="5516563"/>
          <p14:tracePt t="4950" x="7442200" y="5516563"/>
          <p14:tracePt t="4956" x="7451725" y="5516563"/>
          <p14:tracePt t="4958" x="7467600" y="5516563"/>
          <p14:tracePt t="4966" x="7485063" y="5516563"/>
          <p14:tracePt t="4970" x="7494588" y="5516563"/>
          <p14:tracePt t="4982" x="7510463" y="5516563"/>
          <p14:tracePt t="4986" x="7519988" y="5516563"/>
          <p14:tracePt t="4998" x="7537450" y="5516563"/>
          <p14:tracePt t="5004" x="7553325" y="5516563"/>
          <p14:tracePt t="5012" x="7562850" y="5516563"/>
          <p14:tracePt t="5016" x="7580313" y="5516563"/>
          <p14:tracePt t="5024" x="7588250" y="5508625"/>
          <p14:tracePt t="5026" x="7588250" y="5500688"/>
          <p14:tracePt t="5028" x="7605713" y="5500688"/>
          <p14:tracePt t="5034" x="7623175" y="5500688"/>
          <p14:tracePt t="5036" x="7631113" y="5500688"/>
          <p14:tracePt t="5042" x="7640638" y="5500688"/>
          <p14:tracePt t="5044" x="7648575" y="5500688"/>
          <p14:tracePt t="5048" x="7656513" y="5500688"/>
          <p14:tracePt t="5050" x="7673975" y="5500688"/>
          <p14:tracePt t="5056" x="7691438" y="5500688"/>
          <p14:tracePt t="5060" x="7700963" y="5500688"/>
          <p14:tracePt t="5068" x="7716838" y="5500688"/>
          <p14:tracePt t="5074" x="7734300" y="5500688"/>
          <p14:tracePt t="5084" x="7743825" y="5500688"/>
          <p14:tracePt t="5090" x="7759700" y="5500688"/>
          <p14:tracePt t="5106" x="7769225" y="5500688"/>
          <p14:tracePt t="5116" x="7786688" y="5500688"/>
          <p14:tracePt t="5120" x="7802563" y="5500688"/>
          <p14:tracePt t="5134" x="7812088" y="5500688"/>
          <p14:tracePt t="5152" x="7829550" y="5500688"/>
          <p14:tracePt t="5164" x="7847013" y="5500688"/>
          <p14:tracePt t="5174" x="7854950" y="5500688"/>
          <p14:tracePt t="5198" x="7872413" y="5500688"/>
          <p14:tracePt t="5204" x="7889875" y="5500688"/>
          <p14:tracePt t="5212" x="7897813" y="5500688"/>
          <p14:tracePt t="5222" x="7915275" y="5500688"/>
          <p14:tracePt t="5228" x="7923213" y="5500688"/>
          <p14:tracePt t="5242" x="7940675" y="5500688"/>
          <p14:tracePt t="5248" x="7958138" y="5500688"/>
          <p14:tracePt t="5252" x="7966075" y="5500688"/>
          <p14:tracePt t="5262" x="7975600" y="5500688"/>
          <p14:tracePt t="5264" x="7983538" y="5500688"/>
          <p14:tracePt t="5272" x="7993063" y="5500688"/>
          <p14:tracePt t="5276" x="8008938" y="5500688"/>
          <p14:tracePt t="5286" x="8026400" y="5508625"/>
          <p14:tracePt t="5288" x="8035925" y="5508625"/>
          <p14:tracePt t="5296" x="8051800" y="5508625"/>
          <p14:tracePt t="5300" x="8069263" y="5508625"/>
          <p14:tracePt t="5304" x="8078788" y="5508625"/>
          <p14:tracePt t="5308" x="8096250" y="5508625"/>
          <p14:tracePt t="5312" x="8112125" y="5508625"/>
          <p14:tracePt t="5316" x="8121650" y="5508625"/>
          <p14:tracePt t="5330" x="8139113" y="5508625"/>
          <p14:tracePt t="5338" x="8154988" y="5508625"/>
          <p14:tracePt t="5344" x="8172450" y="5508625"/>
          <p14:tracePt t="5352" x="8181975" y="5516563"/>
          <p14:tracePt t="5356" x="8199438" y="5516563"/>
          <p14:tracePt t="5366" x="8207375" y="5516563"/>
          <p14:tracePt t="5376" x="8215313" y="5516563"/>
          <p14:tracePt t="5378" x="8232775" y="5516563"/>
          <p14:tracePt t="5384" x="8242300" y="5516563"/>
          <p14:tracePt t="5390" x="8258175" y="5516563"/>
          <p14:tracePt t="5392" x="8267700" y="5516563"/>
          <p14:tracePt t="5402" x="8285163" y="5516563"/>
          <p14:tracePt t="5404" x="8301038" y="5516563"/>
          <p14:tracePt t="5410" x="8310563" y="5516563"/>
          <p14:tracePt t="5412" x="8318500" y="5526088"/>
          <p14:tracePt t="5418" x="8335963" y="5534025"/>
          <p14:tracePt t="5436" x="8345488" y="5534025"/>
          <p14:tracePt t="5456" x="8361363" y="5534025"/>
          <p14:tracePt t="5470" x="8378825" y="5534025"/>
          <p14:tracePt t="5480" x="8388350" y="5534025"/>
          <p14:tracePt t="5484" x="8404225" y="5534025"/>
          <p14:tracePt t="5492" x="8421688" y="5534025"/>
          <p14:tracePt t="5500" x="8431213" y="5534025"/>
          <p14:tracePt t="5506" x="8448675" y="5534025"/>
          <p14:tracePt t="5510" x="8456613" y="5534025"/>
          <p14:tracePt t="5516" x="8474075" y="5534025"/>
          <p14:tracePt t="5530" x="8491538" y="5534025"/>
          <p14:tracePt t="5548" x="8499475" y="5534025"/>
          <p14:tracePt t="5566" x="8524875" y="5534025"/>
          <p14:tracePt t="5572" x="8542338" y="5534025"/>
          <p14:tracePt t="5578" x="8550275" y="5534025"/>
          <p14:tracePt t="5586" x="8567738" y="5534025"/>
          <p14:tracePt t="5590" x="8585200" y="5534025"/>
          <p14:tracePt t="5596" x="8594725" y="5534025"/>
          <p14:tracePt t="5600" x="8610600" y="5534025"/>
          <p14:tracePt t="5604" x="8628063" y="5534025"/>
          <p14:tracePt t="5608" x="8637588" y="5534025"/>
          <p14:tracePt t="5612" x="8653463" y="5534025"/>
          <p14:tracePt t="5618" x="8670925" y="5534025"/>
          <p14:tracePt t="5622" x="8680450" y="5534025"/>
          <p14:tracePt t="5628" x="8696325" y="5534025"/>
          <p14:tracePt t="5648" x="8705850" y="5534025"/>
          <p14:tracePt t="5652" x="8723313" y="5534025"/>
          <p14:tracePt t="5658" x="8740775" y="5534025"/>
          <p14:tracePt t="5664" x="8748713" y="5534025"/>
          <p14:tracePt t="5670" x="8766175" y="5534025"/>
          <p14:tracePt t="5676" x="8783638" y="5534025"/>
          <p14:tracePt t="5684" x="8791575" y="5534025"/>
          <p14:tracePt t="5688" x="8809038" y="5534025"/>
          <p14:tracePt t="5698" x="8826500" y="5534025"/>
          <p14:tracePt t="5704" x="8834438" y="5534025"/>
          <p14:tracePt t="5718" x="8851900" y="5534025"/>
          <p14:tracePt t="6082" x="8859838" y="5534025"/>
          <p14:tracePt t="6082" x="0" y="0"/>
        </p14:tracePtLst>
      </p14:laserTraceLst>
    </p:ext>
    <p:ext uri="{E180D4A7-C9FB-4DFB-919C-405C955672EB}">
      <p14:showEvtLst xmlns:p14="http://schemas.microsoft.com/office/powerpoint/2010/main">
        <p14:playEvt time="111" objId="5"/>
        <p14:stopEvt time="5980" objId="5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45E-B2F5-2949-952A-3BC523DD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volatile keyword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E832-5AD7-2E44-A338-BA0B487D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1CDCF-B4BC-5148-BFA7-5653B888B1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Declare a variable volatile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volatile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 y;</a:t>
            </a:r>
          </a:p>
        </p:txBody>
      </p:sp>
    </p:spTree>
    <p:extLst>
      <p:ext uri="{BB962C8B-B14F-4D97-AF65-F5344CB8AC3E}">
        <p14:creationId xmlns:p14="http://schemas.microsoft.com/office/powerpoint/2010/main" val="52373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BBAD-8469-BA43-8AE5-FE8A67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EB5FB-C890-7749-A18B-EC36510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A048-B182-C24F-A4E6-5655EB1427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pi;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2FD81-B0D5-0147-A2B9-E20CE3434182}"/>
              </a:ext>
            </a:extLst>
          </p:cNvPr>
          <p:cNvSpPr txBox="1"/>
          <p:nvPr/>
        </p:nvSpPr>
        <p:spPr>
          <a:xfrm>
            <a:off x="2438400" y="4648200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Trick: Read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5639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BBAD-8469-BA43-8AE5-FE8A67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EB5FB-C890-7749-A18B-EC36510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A048-B182-C24F-A4E6-5655EB1427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pointer to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pi;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pointer to a volatile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volatile pointer to 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volatile pointer to a volatile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volatile* volatile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vpvi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453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C0CB-CD67-D846-B35F-EDCC4A5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8023A-1C74-5F48-86E6-3BABA8AA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DCE58-C6CE-0F42-AFAE-C3E757B567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10972800" cy="1813560"/>
          </a:xfrm>
        </p:spPr>
        <p:txBody>
          <a:bodyPr/>
          <a:lstStyle/>
          <a:p>
            <a:r>
              <a:rPr lang="en-US" dirty="0"/>
              <a:t>Compiler can make aggressive optimization</a:t>
            </a:r>
          </a:p>
          <a:p>
            <a:pPr lvl="1"/>
            <a:r>
              <a:rPr lang="en-US" dirty="0"/>
              <a:t>Cache results in register to reduce memory accesses</a:t>
            </a:r>
          </a:p>
          <a:p>
            <a:pPr lvl="1"/>
            <a:r>
              <a:rPr lang="en-US" dirty="0"/>
              <a:t>Reorder computations</a:t>
            </a:r>
          </a:p>
          <a:p>
            <a:pPr lvl="1"/>
            <a:r>
              <a:rPr lang="en-US" dirty="0"/>
              <a:t>Eliminate useless and redundant computations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C7D09-C3EF-CF44-8568-E0A50EC80005}"/>
              </a:ext>
            </a:extLst>
          </p:cNvPr>
          <p:cNvGrpSpPr/>
          <p:nvPr/>
        </p:nvGrpSpPr>
        <p:grpSpPr>
          <a:xfrm>
            <a:off x="1752600" y="1388768"/>
            <a:ext cx="8448299" cy="2746963"/>
            <a:chOff x="2020902" y="3462867"/>
            <a:chExt cx="8448299" cy="2746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4D6310-51F7-A943-A007-9B935834E603}"/>
                </a:ext>
              </a:extLst>
            </p:cNvPr>
            <p:cNvSpPr/>
            <p:nvPr/>
          </p:nvSpPr>
          <p:spPr>
            <a:xfrm>
              <a:off x="4343400" y="3505200"/>
              <a:ext cx="3124200" cy="18745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0042D631-88CF-F649-AA04-1FCB34B600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008035"/>
                </p:ext>
              </p:extLst>
            </p:nvPr>
          </p:nvGraphicFramePr>
          <p:xfrm>
            <a:off x="4953000" y="3462867"/>
            <a:ext cx="1549400" cy="23283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81FCBB-3BDF-7645-A04E-4F1C9ACE3E90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3048000" y="4440766"/>
              <a:ext cx="1295400" cy="169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ECA196-3745-634B-B94E-0D9B725A102C}"/>
                </a:ext>
              </a:extLst>
            </p:cNvPr>
            <p:cNvCxnSpPr/>
            <p:nvPr/>
          </p:nvCxnSpPr>
          <p:spPr>
            <a:xfrm>
              <a:off x="7467600" y="4439072"/>
              <a:ext cx="1295400" cy="169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12182-85FE-3F48-9DF9-D8252F26C7BC}"/>
                </a:ext>
              </a:extLst>
            </p:cNvPr>
            <p:cNvSpPr txBox="1"/>
            <p:nvPr/>
          </p:nvSpPr>
          <p:spPr>
            <a:xfrm>
              <a:off x="2020902" y="5135347"/>
              <a:ext cx="1666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 programs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D6E3E-6AF7-1A4D-90C8-344E2CC2A4E7}"/>
                </a:ext>
              </a:extLst>
            </p:cNvPr>
            <p:cNvSpPr txBox="1"/>
            <p:nvPr/>
          </p:nvSpPr>
          <p:spPr>
            <a:xfrm>
              <a:off x="8077200" y="5012156"/>
              <a:ext cx="2392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Binary executable</a:t>
              </a:r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25CE0695-9AA7-2048-B734-30600711BCE8}"/>
                </a:ext>
              </a:extLst>
            </p:cNvPr>
            <p:cNvSpPr/>
            <p:nvPr/>
          </p:nvSpPr>
          <p:spPr>
            <a:xfrm>
              <a:off x="2476500" y="3810224"/>
              <a:ext cx="838200" cy="993775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1DC71335-AB69-CC41-A11E-696CBBFB44D0}"/>
                </a:ext>
              </a:extLst>
            </p:cNvPr>
            <p:cNvSpPr/>
            <p:nvPr/>
          </p:nvSpPr>
          <p:spPr>
            <a:xfrm>
              <a:off x="2253019" y="3942182"/>
              <a:ext cx="838200" cy="993775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9103CE14-378E-1F42-945E-46217459EBFF}"/>
                </a:ext>
              </a:extLst>
            </p:cNvPr>
            <p:cNvSpPr/>
            <p:nvPr/>
          </p:nvSpPr>
          <p:spPr>
            <a:xfrm>
              <a:off x="8763000" y="3942181"/>
              <a:ext cx="838200" cy="993775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01001</a:t>
              </a:r>
            </a:p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10101</a:t>
              </a:r>
            </a:p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11100</a:t>
              </a:r>
            </a:p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01011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E7EBE3-4334-644C-961F-A29718B67C33}"/>
                </a:ext>
              </a:extLst>
            </p:cNvPr>
            <p:cNvSpPr txBox="1"/>
            <p:nvPr/>
          </p:nvSpPr>
          <p:spPr>
            <a:xfrm>
              <a:off x="5165903" y="3610169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Compiler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3DDF85-F6B4-E54B-8C1F-7338959D79EF}"/>
                </a:ext>
              </a:extLst>
            </p:cNvPr>
            <p:cNvSpPr/>
            <p:nvPr/>
          </p:nvSpPr>
          <p:spPr>
            <a:xfrm>
              <a:off x="3870648" y="5809720"/>
              <a:ext cx="4069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C00000"/>
                  </a:solidFill>
                </a:rPr>
                <a:t>Performance, Performance, Performance!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1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21E14-C767-0240-B1A4-C56938D0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AA7C9-03F3-6B4E-B45D-43DBF33BC48E}"/>
              </a:ext>
            </a:extLst>
          </p:cNvPr>
          <p:cNvSpPr/>
          <p:nvPr/>
        </p:nvSpPr>
        <p:spPr>
          <a:xfrm>
            <a:off x="609600" y="762000"/>
            <a:ext cx="44958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green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GPIOE-&gt;ODR |= GPIO_ODR_ODR_8;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GPIO_init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while(flag == 0);</a:t>
            </a:r>
          </a:p>
          <a:p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red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GPIOB-&gt;ODR |= GPIO_ODR_ODR_2;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while(1);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F0C5F-B0E9-2440-90DA-B3A07DA58D88}"/>
              </a:ext>
            </a:extLst>
          </p:cNvPr>
          <p:cNvSpPr/>
          <p:nvPr/>
        </p:nvSpPr>
        <p:spPr>
          <a:xfrm>
            <a:off x="6439930" y="3292552"/>
            <a:ext cx="541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=flag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Get memory address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 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Read memory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CMP r1, #0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BEQ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DAFB1B-CE6A-7041-8F0C-F28BCF87C3F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58977" y="1639163"/>
            <a:ext cx="3118023" cy="25726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BA736D-675A-A147-8CE1-B677C2810BF8}"/>
              </a:ext>
            </a:extLst>
          </p:cNvPr>
          <p:cNvSpPr/>
          <p:nvPr/>
        </p:nvSpPr>
        <p:spPr>
          <a:xfrm>
            <a:off x="6477000" y="762000"/>
            <a:ext cx="541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=flag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Get memory address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 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Read memory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CMP r1, #0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BEQ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F4F6B-181A-2B4B-8C7A-1A824D4058EF}"/>
              </a:ext>
            </a:extLst>
          </p:cNvPr>
          <p:cNvSpPr/>
          <p:nvPr/>
        </p:nvSpPr>
        <p:spPr>
          <a:xfrm>
            <a:off x="1143314" y="4068831"/>
            <a:ext cx="2215663" cy="370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54513-5DCA-E34B-9118-0556D2249026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358977" y="4169715"/>
            <a:ext cx="3080953" cy="842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C799A1-15E6-2443-8880-07AE692ED4FE}"/>
              </a:ext>
            </a:extLst>
          </p:cNvPr>
          <p:cNvSpPr txBox="1"/>
          <p:nvPr/>
        </p:nvSpPr>
        <p:spPr>
          <a:xfrm>
            <a:off x="5119816" y="234845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optimization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089037-4807-9649-851F-DACD2E9CDEAB}"/>
              </a:ext>
            </a:extLst>
          </p:cNvPr>
          <p:cNvSpPr txBox="1"/>
          <p:nvPr/>
        </p:nvSpPr>
        <p:spPr>
          <a:xfrm>
            <a:off x="4988011" y="41309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optimization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7806F-E8EA-474A-8C39-E033934216E7}"/>
              </a:ext>
            </a:extLst>
          </p:cNvPr>
          <p:cNvSpPr txBox="1"/>
          <p:nvPr/>
        </p:nvSpPr>
        <p:spPr>
          <a:xfrm>
            <a:off x="7030995" y="5181600"/>
            <a:ext cx="422807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 dead loop since flag was 0.  Thus, the program is blocked here and failed to turn on the red LED.</a:t>
            </a:r>
          </a:p>
        </p:txBody>
      </p:sp>
    </p:spTree>
    <p:extLst>
      <p:ext uri="{BB962C8B-B14F-4D97-AF65-F5344CB8AC3E}">
        <p14:creationId xmlns:p14="http://schemas.microsoft.com/office/powerpoint/2010/main" val="14167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7" grpId="0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21E14-C767-0240-B1A4-C56938D0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AA7C9-03F3-6B4E-B45D-43DBF33BC48E}"/>
              </a:ext>
            </a:extLst>
          </p:cNvPr>
          <p:cNvSpPr/>
          <p:nvPr/>
        </p:nvSpPr>
        <p:spPr>
          <a:xfrm>
            <a:off x="609600" y="762000"/>
            <a:ext cx="4495800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green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GPIOE-&gt;ODR |= GPIO_ODR_ODR_8;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GPIO_init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while(flag == 0);</a:t>
            </a:r>
          </a:p>
          <a:p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Turn on the red LED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GPIOB-&gt;ODR |= GPIO_ODR_ODR_2; 	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while(1);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DAFB1B-CE6A-7041-8F0C-F28BCF87C3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3352799" y="3573194"/>
            <a:ext cx="3291017" cy="6808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BA736D-675A-A147-8CE1-B677C2810BF8}"/>
              </a:ext>
            </a:extLst>
          </p:cNvPr>
          <p:cNvSpPr/>
          <p:nvPr/>
        </p:nvSpPr>
        <p:spPr>
          <a:xfrm>
            <a:off x="6643816" y="2696031"/>
            <a:ext cx="54102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=flag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Get memory address</a:t>
            </a: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  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Read memory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CMP r1, #0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BEQ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F4F6B-181A-2B4B-8C7A-1A824D4058EF}"/>
              </a:ext>
            </a:extLst>
          </p:cNvPr>
          <p:cNvSpPr/>
          <p:nvPr/>
        </p:nvSpPr>
        <p:spPr>
          <a:xfrm>
            <a:off x="1137136" y="4068831"/>
            <a:ext cx="2215663" cy="370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799A1-15E6-2443-8880-07AE692ED4FE}"/>
              </a:ext>
            </a:extLst>
          </p:cNvPr>
          <p:cNvSpPr txBox="1"/>
          <p:nvPr/>
        </p:nvSpPr>
        <p:spPr>
          <a:xfrm>
            <a:off x="5105400" y="387011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With/without optimization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0BA4D-D476-C241-A7D2-5A13130014FD}"/>
              </a:ext>
            </a:extLst>
          </p:cNvPr>
          <p:cNvSpPr txBox="1"/>
          <p:nvPr/>
        </p:nvSpPr>
        <p:spPr>
          <a:xfrm>
            <a:off x="443677" y="18081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602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Qualifier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zh-CN" altLang="en-US" dirty="0"/>
              <a:t> </a:t>
            </a:r>
            <a:r>
              <a:rPr lang="en-US" altLang="zh-CN" dirty="0"/>
              <a:t>tells </a:t>
            </a:r>
            <a:r>
              <a:rPr lang="en-US" dirty="0"/>
              <a:t>the compiler that this value may change at any time</a:t>
            </a:r>
          </a:p>
          <a:p>
            <a:pPr lvl="1"/>
            <a:r>
              <a:rPr lang="en-US" dirty="0"/>
              <a:t>Do not apply any optimizations to remove reads or writes to these variables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A2BD6-E1F4-6B4B-983B-1C05B38BC933}"/>
              </a:ext>
            </a:extLst>
          </p:cNvPr>
          <p:cNvSpPr txBox="1"/>
          <p:nvPr/>
        </p:nvSpPr>
        <p:spPr>
          <a:xfrm>
            <a:off x="1008049" y="261473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B8059-F068-7945-A229-2CD1520F5CE5}"/>
              </a:ext>
            </a:extLst>
          </p:cNvPr>
          <p:cNvSpPr txBox="1"/>
          <p:nvPr/>
        </p:nvSpPr>
        <p:spPr>
          <a:xfrm>
            <a:off x="1492560" y="3099111"/>
            <a:ext cx="2723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x + x + x;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3FB10C-2DF1-9944-8578-1E343E0176E3}"/>
              </a:ext>
            </a:extLst>
          </p:cNvPr>
          <p:cNvGrpSpPr/>
          <p:nvPr/>
        </p:nvGrpSpPr>
        <p:grpSpPr>
          <a:xfrm>
            <a:off x="1027740" y="4728976"/>
            <a:ext cx="3134191" cy="1378035"/>
            <a:chOff x="906467" y="4131598"/>
            <a:chExt cx="3134191" cy="13780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2F7ED5-E0F3-2F40-AB68-A096739F1179}"/>
                </a:ext>
              </a:extLst>
            </p:cNvPr>
            <p:cNvSpPr txBox="1"/>
            <p:nvPr/>
          </p:nvSpPr>
          <p:spPr>
            <a:xfrm>
              <a:off x="1410723" y="452163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4 * x;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77B27-4A58-374D-8EE8-BABF4DCFFE09}"/>
                </a:ext>
              </a:extLst>
            </p:cNvPr>
            <p:cNvSpPr txBox="1"/>
            <p:nvPr/>
          </p:nvSpPr>
          <p:spPr>
            <a:xfrm>
              <a:off x="1371287" y="5140301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x &lt;&lt; 2;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FEBDB7-06A9-E44B-A9DD-EB259C3ACF78}"/>
                </a:ext>
              </a:extLst>
            </p:cNvPr>
            <p:cNvSpPr txBox="1"/>
            <p:nvPr/>
          </p:nvSpPr>
          <p:spPr>
            <a:xfrm>
              <a:off x="906467" y="4131598"/>
              <a:ext cx="313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 cannot optimize it as: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277D60-BCFD-FC41-BF3C-ACC3CA9BDD56}"/>
                </a:ext>
              </a:extLst>
            </p:cNvPr>
            <p:cNvSpPr txBox="1"/>
            <p:nvPr/>
          </p:nvSpPr>
          <p:spPr>
            <a:xfrm>
              <a:off x="1008470" y="484370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87DFED-E99C-DD4E-9E83-317AF83BAE85}"/>
              </a:ext>
            </a:extLst>
          </p:cNvPr>
          <p:cNvGrpSpPr/>
          <p:nvPr/>
        </p:nvGrpSpPr>
        <p:grpSpPr>
          <a:xfrm>
            <a:off x="6019800" y="2438400"/>
            <a:ext cx="5325817" cy="3651507"/>
            <a:chOff x="6433402" y="2362200"/>
            <a:chExt cx="5325817" cy="36515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9186E-6D1B-E247-86A0-C156A6B97874}"/>
                </a:ext>
              </a:extLst>
            </p:cNvPr>
            <p:cNvSpPr/>
            <p:nvPr/>
          </p:nvSpPr>
          <p:spPr>
            <a:xfrm>
              <a:off x="9233251" y="3289856"/>
              <a:ext cx="1219200" cy="1804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1D570A-CDE1-034D-BC0F-DCE32D389C0E}"/>
                </a:ext>
              </a:extLst>
            </p:cNvPr>
            <p:cNvSpPr txBox="1"/>
            <p:nvPr/>
          </p:nvSpPr>
          <p:spPr>
            <a:xfrm>
              <a:off x="10452451" y="3194630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variable 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144FA2-4832-EF42-A1D7-EF19FB27DEAE}"/>
                </a:ext>
              </a:extLst>
            </p:cNvPr>
            <p:cNvSpPr/>
            <p:nvPr/>
          </p:nvSpPr>
          <p:spPr>
            <a:xfrm>
              <a:off x="9233251" y="2362200"/>
              <a:ext cx="1219200" cy="3271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B7455A-9C1C-DD43-8AF3-47387F33DEB2}"/>
                </a:ext>
              </a:extLst>
            </p:cNvPr>
            <p:cNvSpPr/>
            <p:nvPr/>
          </p:nvSpPr>
          <p:spPr>
            <a:xfrm>
              <a:off x="6447027" y="3123597"/>
              <a:ext cx="2133599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8D2429-32FD-9445-AC0E-9F67EBB0F47C}"/>
                </a:ext>
              </a:extLst>
            </p:cNvPr>
            <p:cNvSpPr txBox="1"/>
            <p:nvPr/>
          </p:nvSpPr>
          <p:spPr>
            <a:xfrm>
              <a:off x="9353550" y="5644375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2BDD981-029C-B842-BA7C-1308949AFBF1}"/>
                </a:ext>
              </a:extLst>
            </p:cNvPr>
            <p:cNvSpPr/>
            <p:nvPr/>
          </p:nvSpPr>
          <p:spPr>
            <a:xfrm rot="16200000">
              <a:off x="6620362" y="3641441"/>
              <a:ext cx="823349" cy="456884"/>
            </a:xfrm>
            <a:prstGeom prst="trapezoid">
              <a:avLst>
                <a:gd name="adj" fmla="val 600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FFB33A-EDAD-ED42-B752-265D623E7941}"/>
                </a:ext>
              </a:extLst>
            </p:cNvPr>
            <p:cNvGrpSpPr/>
            <p:nvPr/>
          </p:nvGrpSpPr>
          <p:grpSpPr>
            <a:xfrm>
              <a:off x="7771741" y="3252377"/>
              <a:ext cx="518939" cy="1434216"/>
              <a:chOff x="5331769" y="4114800"/>
              <a:chExt cx="518939" cy="14342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F27DC7-4614-874C-A220-6D209B868976}"/>
                  </a:ext>
                </a:extLst>
              </p:cNvPr>
              <p:cNvSpPr/>
              <p:nvPr/>
            </p:nvSpPr>
            <p:spPr>
              <a:xfrm>
                <a:off x="5331769" y="411480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055BAF-2CF2-D647-AE56-DB4A2F29F6B2}"/>
                  </a:ext>
                </a:extLst>
              </p:cNvPr>
              <p:cNvSpPr/>
              <p:nvPr/>
            </p:nvSpPr>
            <p:spPr>
              <a:xfrm>
                <a:off x="5331770" y="4270792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4AD1F3-F0A3-F644-A508-174F1BF62FC2}"/>
                  </a:ext>
                </a:extLst>
              </p:cNvPr>
              <p:cNvSpPr/>
              <p:nvPr/>
            </p:nvSpPr>
            <p:spPr>
              <a:xfrm>
                <a:off x="5331769" y="4425505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0DE0B1-BF0B-2347-A15E-AFCC5926C199}"/>
                  </a:ext>
                </a:extLst>
              </p:cNvPr>
              <p:cNvSpPr/>
              <p:nvPr/>
            </p:nvSpPr>
            <p:spPr>
              <a:xfrm>
                <a:off x="5331769" y="4580218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6BE78CC-3890-4440-83C6-E0FCEC0DD7D9}"/>
                  </a:ext>
                </a:extLst>
              </p:cNvPr>
              <p:cNvSpPr/>
              <p:nvPr/>
            </p:nvSpPr>
            <p:spPr>
              <a:xfrm>
                <a:off x="5331770" y="473621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E31E8F-4A96-ED4F-A71E-ECC192736FC4}"/>
                  </a:ext>
                </a:extLst>
              </p:cNvPr>
              <p:cNvSpPr/>
              <p:nvPr/>
            </p:nvSpPr>
            <p:spPr>
              <a:xfrm>
                <a:off x="5331769" y="4890922"/>
                <a:ext cx="518938" cy="5021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C84032-6EB7-7F48-92AF-880A1C8F8ECE}"/>
                  </a:ext>
                </a:extLst>
              </p:cNvPr>
              <p:cNvSpPr/>
              <p:nvPr/>
            </p:nvSpPr>
            <p:spPr>
              <a:xfrm>
                <a:off x="5331769" y="5393024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87E205-6A6D-FE42-8FF8-C832A73DB992}"/>
                  </a:ext>
                </a:extLst>
              </p:cNvPr>
              <p:cNvGrpSpPr/>
              <p:nvPr/>
            </p:nvGrpSpPr>
            <p:grpSpPr>
              <a:xfrm>
                <a:off x="5562126" y="4987071"/>
                <a:ext cx="45719" cy="311082"/>
                <a:chOff x="5565023" y="4999917"/>
                <a:chExt cx="45719" cy="31108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BACBD5-C9FD-6E40-9ECC-17505EEC4883}"/>
                    </a:ext>
                  </a:extLst>
                </p:cNvPr>
                <p:cNvSpPr/>
                <p:nvPr/>
              </p:nvSpPr>
              <p:spPr>
                <a:xfrm>
                  <a:off x="5565023" y="526528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CB88F69-F08B-3E49-B62A-C2EF14BC6E9F}"/>
                    </a:ext>
                  </a:extLst>
                </p:cNvPr>
                <p:cNvSpPr/>
                <p:nvPr/>
              </p:nvSpPr>
              <p:spPr>
                <a:xfrm>
                  <a:off x="5565023" y="5132782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5E44F4-B8E2-F142-9B65-D569C390F9FA}"/>
                    </a:ext>
                  </a:extLst>
                </p:cNvPr>
                <p:cNvSpPr/>
                <p:nvPr/>
              </p:nvSpPr>
              <p:spPr>
                <a:xfrm>
                  <a:off x="5565023" y="4999917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3D3CF92-44FE-654E-851E-4A9ABC23D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795" y="3683841"/>
              <a:ext cx="494064" cy="713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D14D94-2A20-754B-A269-9F65631AD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918" y="4092410"/>
              <a:ext cx="511480" cy="27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76DD16-3AAC-2947-83C9-B0F09D47905F}"/>
                </a:ext>
              </a:extLst>
            </p:cNvPr>
            <p:cNvSpPr txBox="1"/>
            <p:nvPr/>
          </p:nvSpPr>
          <p:spPr>
            <a:xfrm>
              <a:off x="7531777" y="4654715"/>
              <a:ext cx="98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48EC0-F625-F743-A71E-2AAE3457C2D1}"/>
                </a:ext>
              </a:extLst>
            </p:cNvPr>
            <p:cNvSpPr txBox="1"/>
            <p:nvPr/>
          </p:nvSpPr>
          <p:spPr>
            <a:xfrm>
              <a:off x="6780349" y="370455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ALU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E53931-89CF-EE41-87EC-AC6DCC7E4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427" y="4471335"/>
              <a:ext cx="11593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72DDDF-427A-2041-968E-AAE9CA5AE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779" y="3869883"/>
              <a:ext cx="19881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A3A1D89-23BD-CA42-9B96-DD8E8692F7B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779" y="3864762"/>
              <a:ext cx="0" cy="606573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8F265B-CBC6-0243-908C-7BEE65414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5387" y="3933244"/>
              <a:ext cx="944496" cy="4114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26477F-D789-6747-86C9-34296A5C186D}"/>
                </a:ext>
              </a:extLst>
            </p:cNvPr>
            <p:cNvSpPr txBox="1"/>
            <p:nvPr/>
          </p:nvSpPr>
          <p:spPr>
            <a:xfrm>
              <a:off x="6433402" y="3147292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CPU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2B1351-5171-2D42-B1F2-CEB134A4CA96}"/>
              </a:ext>
            </a:extLst>
          </p:cNvPr>
          <p:cNvCxnSpPr>
            <a:cxnSpLocks/>
          </p:cNvCxnSpPr>
          <p:nvPr/>
        </p:nvCxnSpPr>
        <p:spPr>
          <a:xfrm>
            <a:off x="10008913" y="3455496"/>
            <a:ext cx="354287" cy="676102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FA1DB0-C788-074B-BCBC-6702FDB0C230}"/>
              </a:ext>
            </a:extLst>
          </p:cNvPr>
          <p:cNvSpPr txBox="1"/>
          <p:nvPr/>
        </p:nvSpPr>
        <p:spPr>
          <a:xfrm>
            <a:off x="10301795" y="4104699"/>
            <a:ext cx="1659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This value may change any time.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332BD4-CF6F-7545-9ADF-A347501FC76B}"/>
              </a:ext>
            </a:extLst>
          </p:cNvPr>
          <p:cNvSpPr txBox="1"/>
          <p:nvPr/>
        </p:nvSpPr>
        <p:spPr>
          <a:xfrm>
            <a:off x="1027740" y="3891266"/>
            <a:ext cx="456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computation cannot complete within a single clock cycle and x can change any time.</a:t>
            </a:r>
          </a:p>
        </p:txBody>
      </p:sp>
    </p:spTree>
    <p:extLst>
      <p:ext uri="{BB962C8B-B14F-4D97-AF65-F5344CB8AC3E}">
        <p14:creationId xmlns:p14="http://schemas.microsoft.com/office/powerpoint/2010/main" val="382633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Qualifier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zh-CN" altLang="en-US" dirty="0"/>
              <a:t> </a:t>
            </a:r>
            <a:r>
              <a:rPr lang="en-US" altLang="zh-CN" dirty="0"/>
              <a:t>tells </a:t>
            </a:r>
            <a:r>
              <a:rPr lang="en-US" dirty="0"/>
              <a:t>the compiler that this value may change at any time</a:t>
            </a:r>
          </a:p>
          <a:p>
            <a:pPr lvl="1"/>
            <a:r>
              <a:rPr lang="en-US" dirty="0"/>
              <a:t>Do not apply any optimizations to remove reads or writes to these variables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87DFED-E99C-DD4E-9E83-317AF83BAE85}"/>
              </a:ext>
            </a:extLst>
          </p:cNvPr>
          <p:cNvGrpSpPr/>
          <p:nvPr/>
        </p:nvGrpSpPr>
        <p:grpSpPr>
          <a:xfrm>
            <a:off x="2133600" y="2452687"/>
            <a:ext cx="4019049" cy="3651507"/>
            <a:chOff x="6433402" y="2362200"/>
            <a:chExt cx="4019049" cy="36515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9186E-6D1B-E247-86A0-C156A6B97874}"/>
                </a:ext>
              </a:extLst>
            </p:cNvPr>
            <p:cNvSpPr/>
            <p:nvPr/>
          </p:nvSpPr>
          <p:spPr>
            <a:xfrm>
              <a:off x="9233251" y="3289856"/>
              <a:ext cx="1219200" cy="1804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144FA2-4832-EF42-A1D7-EF19FB27DEAE}"/>
                </a:ext>
              </a:extLst>
            </p:cNvPr>
            <p:cNvSpPr/>
            <p:nvPr/>
          </p:nvSpPr>
          <p:spPr>
            <a:xfrm>
              <a:off x="9233251" y="2362200"/>
              <a:ext cx="1219200" cy="3271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B7455A-9C1C-DD43-8AF3-47387F33DEB2}"/>
                </a:ext>
              </a:extLst>
            </p:cNvPr>
            <p:cNvSpPr/>
            <p:nvPr/>
          </p:nvSpPr>
          <p:spPr>
            <a:xfrm>
              <a:off x="6447027" y="3123597"/>
              <a:ext cx="2133599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8D2429-32FD-9445-AC0E-9F67EBB0F47C}"/>
                </a:ext>
              </a:extLst>
            </p:cNvPr>
            <p:cNvSpPr txBox="1"/>
            <p:nvPr/>
          </p:nvSpPr>
          <p:spPr>
            <a:xfrm>
              <a:off x="9353550" y="5644375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2BDD981-029C-B842-BA7C-1308949AFBF1}"/>
                </a:ext>
              </a:extLst>
            </p:cNvPr>
            <p:cNvSpPr/>
            <p:nvPr/>
          </p:nvSpPr>
          <p:spPr>
            <a:xfrm rot="16200000">
              <a:off x="6620362" y="3641441"/>
              <a:ext cx="823349" cy="456884"/>
            </a:xfrm>
            <a:prstGeom prst="trapezoid">
              <a:avLst>
                <a:gd name="adj" fmla="val 600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FFB33A-EDAD-ED42-B752-265D623E7941}"/>
                </a:ext>
              </a:extLst>
            </p:cNvPr>
            <p:cNvGrpSpPr/>
            <p:nvPr/>
          </p:nvGrpSpPr>
          <p:grpSpPr>
            <a:xfrm>
              <a:off x="7771741" y="3252377"/>
              <a:ext cx="518939" cy="1434216"/>
              <a:chOff x="5331769" y="4114800"/>
              <a:chExt cx="518939" cy="14342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F27DC7-4614-874C-A220-6D209B868976}"/>
                  </a:ext>
                </a:extLst>
              </p:cNvPr>
              <p:cNvSpPr/>
              <p:nvPr/>
            </p:nvSpPr>
            <p:spPr>
              <a:xfrm>
                <a:off x="5331769" y="411480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055BAF-2CF2-D647-AE56-DB4A2F29F6B2}"/>
                  </a:ext>
                </a:extLst>
              </p:cNvPr>
              <p:cNvSpPr/>
              <p:nvPr/>
            </p:nvSpPr>
            <p:spPr>
              <a:xfrm>
                <a:off x="5331770" y="4270792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4AD1F3-F0A3-F644-A508-174F1BF62FC2}"/>
                  </a:ext>
                </a:extLst>
              </p:cNvPr>
              <p:cNvSpPr/>
              <p:nvPr/>
            </p:nvSpPr>
            <p:spPr>
              <a:xfrm>
                <a:off x="5331769" y="4425505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0DE0B1-BF0B-2347-A15E-AFCC5926C199}"/>
                  </a:ext>
                </a:extLst>
              </p:cNvPr>
              <p:cNvSpPr/>
              <p:nvPr/>
            </p:nvSpPr>
            <p:spPr>
              <a:xfrm>
                <a:off x="5331769" y="4580218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6BE78CC-3890-4440-83C6-E0FCEC0DD7D9}"/>
                  </a:ext>
                </a:extLst>
              </p:cNvPr>
              <p:cNvSpPr/>
              <p:nvPr/>
            </p:nvSpPr>
            <p:spPr>
              <a:xfrm>
                <a:off x="5331770" y="473621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E31E8F-4A96-ED4F-A71E-ECC192736FC4}"/>
                  </a:ext>
                </a:extLst>
              </p:cNvPr>
              <p:cNvSpPr/>
              <p:nvPr/>
            </p:nvSpPr>
            <p:spPr>
              <a:xfrm>
                <a:off x="5331769" y="4890922"/>
                <a:ext cx="518938" cy="5021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C84032-6EB7-7F48-92AF-880A1C8F8ECE}"/>
                  </a:ext>
                </a:extLst>
              </p:cNvPr>
              <p:cNvSpPr/>
              <p:nvPr/>
            </p:nvSpPr>
            <p:spPr>
              <a:xfrm>
                <a:off x="5331769" y="5393024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87E205-6A6D-FE42-8FF8-C832A73DB992}"/>
                  </a:ext>
                </a:extLst>
              </p:cNvPr>
              <p:cNvGrpSpPr/>
              <p:nvPr/>
            </p:nvGrpSpPr>
            <p:grpSpPr>
              <a:xfrm>
                <a:off x="5562126" y="4987071"/>
                <a:ext cx="45719" cy="311082"/>
                <a:chOff x="5565023" y="4999917"/>
                <a:chExt cx="45719" cy="31108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BACBD5-C9FD-6E40-9ECC-17505EEC4883}"/>
                    </a:ext>
                  </a:extLst>
                </p:cNvPr>
                <p:cNvSpPr/>
                <p:nvPr/>
              </p:nvSpPr>
              <p:spPr>
                <a:xfrm>
                  <a:off x="5565023" y="526528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CB88F69-F08B-3E49-B62A-C2EF14BC6E9F}"/>
                    </a:ext>
                  </a:extLst>
                </p:cNvPr>
                <p:cNvSpPr/>
                <p:nvPr/>
              </p:nvSpPr>
              <p:spPr>
                <a:xfrm>
                  <a:off x="5565023" y="5132782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5E44F4-B8E2-F142-9B65-D569C390F9FA}"/>
                    </a:ext>
                  </a:extLst>
                </p:cNvPr>
                <p:cNvSpPr/>
                <p:nvPr/>
              </p:nvSpPr>
              <p:spPr>
                <a:xfrm>
                  <a:off x="5565023" y="4999917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3D3CF92-44FE-654E-851E-4A9ABC23D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795" y="3683841"/>
              <a:ext cx="494064" cy="713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D14D94-2A20-754B-A269-9F65631AD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918" y="4092410"/>
              <a:ext cx="511480" cy="27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76DD16-3AAC-2947-83C9-B0F09D47905F}"/>
                </a:ext>
              </a:extLst>
            </p:cNvPr>
            <p:cNvSpPr txBox="1"/>
            <p:nvPr/>
          </p:nvSpPr>
          <p:spPr>
            <a:xfrm>
              <a:off x="7531777" y="4654715"/>
              <a:ext cx="98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48EC0-F625-F743-A71E-2AAE3457C2D1}"/>
                </a:ext>
              </a:extLst>
            </p:cNvPr>
            <p:cNvSpPr txBox="1"/>
            <p:nvPr/>
          </p:nvSpPr>
          <p:spPr>
            <a:xfrm>
              <a:off x="6780349" y="370455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ALU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E53931-89CF-EE41-87EC-AC6DCC7E4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427" y="4471335"/>
              <a:ext cx="11593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72DDDF-427A-2041-968E-AAE9CA5AE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779" y="3869883"/>
              <a:ext cx="19881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A3A1D89-23BD-CA42-9B96-DD8E8692F7B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779" y="3864762"/>
              <a:ext cx="0" cy="606573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8F265B-CBC6-0243-908C-7BEE65414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5387" y="3933244"/>
              <a:ext cx="944496" cy="4114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26477F-D789-6747-86C9-34296A5C186D}"/>
                </a:ext>
              </a:extLst>
            </p:cNvPr>
            <p:cNvSpPr txBox="1"/>
            <p:nvPr/>
          </p:nvSpPr>
          <p:spPr>
            <a:xfrm>
              <a:off x="6433402" y="3147292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CPU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AFA1DB0-C788-074B-BCBC-6702FDB0C230}"/>
              </a:ext>
            </a:extLst>
          </p:cNvPr>
          <p:cNvSpPr txBox="1"/>
          <p:nvPr/>
        </p:nvSpPr>
        <p:spPr>
          <a:xfrm>
            <a:off x="7162800" y="314871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 memory value may be changed anytime by hardware.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0A01-5BF1-9545-92BD-49130F3DDF4B}"/>
              </a:ext>
            </a:extLst>
          </p:cNvPr>
          <p:cNvSpPr txBox="1"/>
          <p:nvPr/>
        </p:nvSpPr>
        <p:spPr>
          <a:xfrm>
            <a:off x="7543800" y="3926052"/>
            <a:ext cx="23537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Input data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GPIOB-&gt;IDR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SPI1-&gt;DR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USART1-&gt;DR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Status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USART1-&gt;SR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D757E8-0012-9E40-9AB1-013074A6A718}"/>
              </a:ext>
            </a:extLst>
          </p:cNvPr>
          <p:cNvCxnSpPr>
            <a:cxnSpLocks/>
          </p:cNvCxnSpPr>
          <p:nvPr/>
        </p:nvCxnSpPr>
        <p:spPr>
          <a:xfrm>
            <a:off x="6152649" y="3454219"/>
            <a:ext cx="10101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Qualifier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zh-CN" altLang="en-US" dirty="0"/>
              <a:t> </a:t>
            </a:r>
            <a:r>
              <a:rPr lang="en-US" altLang="zh-CN" dirty="0"/>
              <a:t>tells </a:t>
            </a:r>
            <a:r>
              <a:rPr lang="en-US" dirty="0"/>
              <a:t>the compiler that this value may change at any time</a:t>
            </a:r>
          </a:p>
          <a:p>
            <a:pPr lvl="1"/>
            <a:r>
              <a:rPr lang="en-US" dirty="0"/>
              <a:t>Do not apply any optimizations to remove reads or writes to these variables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87DFED-E99C-DD4E-9E83-317AF83BAE85}"/>
              </a:ext>
            </a:extLst>
          </p:cNvPr>
          <p:cNvGrpSpPr/>
          <p:nvPr/>
        </p:nvGrpSpPr>
        <p:grpSpPr>
          <a:xfrm>
            <a:off x="2133600" y="2452687"/>
            <a:ext cx="4019049" cy="3651507"/>
            <a:chOff x="6433402" y="2362200"/>
            <a:chExt cx="4019049" cy="36515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09186E-6D1B-E247-86A0-C156A6B97874}"/>
                </a:ext>
              </a:extLst>
            </p:cNvPr>
            <p:cNvSpPr/>
            <p:nvPr/>
          </p:nvSpPr>
          <p:spPr>
            <a:xfrm>
              <a:off x="9233251" y="3289856"/>
              <a:ext cx="1219200" cy="18046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144FA2-4832-EF42-A1D7-EF19FB27DEAE}"/>
                </a:ext>
              </a:extLst>
            </p:cNvPr>
            <p:cNvSpPr/>
            <p:nvPr/>
          </p:nvSpPr>
          <p:spPr>
            <a:xfrm>
              <a:off x="9233251" y="2362200"/>
              <a:ext cx="1219200" cy="3271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B7455A-9C1C-DD43-8AF3-47387F33DEB2}"/>
                </a:ext>
              </a:extLst>
            </p:cNvPr>
            <p:cNvSpPr/>
            <p:nvPr/>
          </p:nvSpPr>
          <p:spPr>
            <a:xfrm>
              <a:off x="6447027" y="3123597"/>
              <a:ext cx="2133599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8D2429-32FD-9445-AC0E-9F67EBB0F47C}"/>
                </a:ext>
              </a:extLst>
            </p:cNvPr>
            <p:cNvSpPr txBox="1"/>
            <p:nvPr/>
          </p:nvSpPr>
          <p:spPr>
            <a:xfrm>
              <a:off x="9353550" y="5644375"/>
              <a:ext cx="97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2BDD981-029C-B842-BA7C-1308949AFBF1}"/>
                </a:ext>
              </a:extLst>
            </p:cNvPr>
            <p:cNvSpPr/>
            <p:nvPr/>
          </p:nvSpPr>
          <p:spPr>
            <a:xfrm rot="16200000">
              <a:off x="6620362" y="3641441"/>
              <a:ext cx="823349" cy="456884"/>
            </a:xfrm>
            <a:prstGeom prst="trapezoid">
              <a:avLst>
                <a:gd name="adj" fmla="val 600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FFB33A-EDAD-ED42-B752-265D623E7941}"/>
                </a:ext>
              </a:extLst>
            </p:cNvPr>
            <p:cNvGrpSpPr/>
            <p:nvPr/>
          </p:nvGrpSpPr>
          <p:grpSpPr>
            <a:xfrm>
              <a:off x="7771741" y="3252377"/>
              <a:ext cx="518939" cy="1434216"/>
              <a:chOff x="5331769" y="4114800"/>
              <a:chExt cx="518939" cy="14342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F27DC7-4614-874C-A220-6D209B868976}"/>
                  </a:ext>
                </a:extLst>
              </p:cNvPr>
              <p:cNvSpPr/>
              <p:nvPr/>
            </p:nvSpPr>
            <p:spPr>
              <a:xfrm>
                <a:off x="5331769" y="411480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055BAF-2CF2-D647-AE56-DB4A2F29F6B2}"/>
                  </a:ext>
                </a:extLst>
              </p:cNvPr>
              <p:cNvSpPr/>
              <p:nvPr/>
            </p:nvSpPr>
            <p:spPr>
              <a:xfrm>
                <a:off x="5331770" y="4270792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4AD1F3-F0A3-F644-A508-174F1BF62FC2}"/>
                  </a:ext>
                </a:extLst>
              </p:cNvPr>
              <p:cNvSpPr/>
              <p:nvPr/>
            </p:nvSpPr>
            <p:spPr>
              <a:xfrm>
                <a:off x="5331769" y="4425505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0DE0B1-BF0B-2347-A15E-AFCC5926C199}"/>
                  </a:ext>
                </a:extLst>
              </p:cNvPr>
              <p:cNvSpPr/>
              <p:nvPr/>
            </p:nvSpPr>
            <p:spPr>
              <a:xfrm>
                <a:off x="5331769" y="4580218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6BE78CC-3890-4440-83C6-E0FCEC0DD7D9}"/>
                  </a:ext>
                </a:extLst>
              </p:cNvPr>
              <p:cNvSpPr/>
              <p:nvPr/>
            </p:nvSpPr>
            <p:spPr>
              <a:xfrm>
                <a:off x="5331770" y="4736210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E31E8F-4A96-ED4F-A71E-ECC192736FC4}"/>
                  </a:ext>
                </a:extLst>
              </p:cNvPr>
              <p:cNvSpPr/>
              <p:nvPr/>
            </p:nvSpPr>
            <p:spPr>
              <a:xfrm>
                <a:off x="5331769" y="4890922"/>
                <a:ext cx="518938" cy="50210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C84032-6EB7-7F48-92AF-880A1C8F8ECE}"/>
                  </a:ext>
                </a:extLst>
              </p:cNvPr>
              <p:cNvSpPr/>
              <p:nvPr/>
            </p:nvSpPr>
            <p:spPr>
              <a:xfrm>
                <a:off x="5331769" y="5393024"/>
                <a:ext cx="518938" cy="1559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B87E205-6A6D-FE42-8FF8-C832A73DB992}"/>
                  </a:ext>
                </a:extLst>
              </p:cNvPr>
              <p:cNvGrpSpPr/>
              <p:nvPr/>
            </p:nvGrpSpPr>
            <p:grpSpPr>
              <a:xfrm>
                <a:off x="5562126" y="4987071"/>
                <a:ext cx="45719" cy="311082"/>
                <a:chOff x="5565023" y="4999917"/>
                <a:chExt cx="45719" cy="311082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ABACBD5-C9FD-6E40-9ECC-17505EEC4883}"/>
                    </a:ext>
                  </a:extLst>
                </p:cNvPr>
                <p:cNvSpPr/>
                <p:nvPr/>
              </p:nvSpPr>
              <p:spPr>
                <a:xfrm>
                  <a:off x="5565023" y="5265280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CB88F69-F08B-3E49-B62A-C2EF14BC6E9F}"/>
                    </a:ext>
                  </a:extLst>
                </p:cNvPr>
                <p:cNvSpPr/>
                <p:nvPr/>
              </p:nvSpPr>
              <p:spPr>
                <a:xfrm>
                  <a:off x="5565023" y="5132782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5E44F4-B8E2-F142-9B65-D569C390F9FA}"/>
                    </a:ext>
                  </a:extLst>
                </p:cNvPr>
                <p:cNvSpPr/>
                <p:nvPr/>
              </p:nvSpPr>
              <p:spPr>
                <a:xfrm>
                  <a:off x="5565023" y="4999917"/>
                  <a:ext cx="45719" cy="45719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3D3CF92-44FE-654E-851E-4A9ABC23D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795" y="3683841"/>
              <a:ext cx="494064" cy="7131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FD14D94-2A20-754B-A269-9F65631AD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918" y="4092410"/>
              <a:ext cx="511480" cy="2798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76DD16-3AAC-2947-83C9-B0F09D47905F}"/>
                </a:ext>
              </a:extLst>
            </p:cNvPr>
            <p:cNvSpPr txBox="1"/>
            <p:nvPr/>
          </p:nvSpPr>
          <p:spPr>
            <a:xfrm>
              <a:off x="7531777" y="4654715"/>
              <a:ext cx="98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F48EC0-F625-F743-A71E-2AAE3457C2D1}"/>
                </a:ext>
              </a:extLst>
            </p:cNvPr>
            <p:cNvSpPr txBox="1"/>
            <p:nvPr/>
          </p:nvSpPr>
          <p:spPr>
            <a:xfrm>
              <a:off x="6780349" y="3704554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ALU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4E53931-89CF-EE41-87EC-AC6DCC7E4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427" y="4471335"/>
              <a:ext cx="1159314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72DDDF-427A-2041-968E-AAE9CA5AE3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779" y="3869883"/>
              <a:ext cx="198815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A3A1D89-23BD-CA42-9B96-DD8E8692F7B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779" y="3864762"/>
              <a:ext cx="0" cy="606573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8F265B-CBC6-0243-908C-7BEE65414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5387" y="3933244"/>
              <a:ext cx="944496" cy="4114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26477F-D789-6747-86C9-34296A5C186D}"/>
                </a:ext>
              </a:extLst>
            </p:cNvPr>
            <p:cNvSpPr txBox="1"/>
            <p:nvPr/>
          </p:nvSpPr>
          <p:spPr>
            <a:xfrm>
              <a:off x="6433402" y="3147292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CPU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AFA1DB0-C788-074B-BCBC-6702FDB0C230}"/>
              </a:ext>
            </a:extLst>
          </p:cNvPr>
          <p:cNvSpPr txBox="1"/>
          <p:nvPr/>
        </p:nvSpPr>
        <p:spPr>
          <a:xfrm>
            <a:off x="7162800" y="314871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This value may be changed anytime by software.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0A01-5BF1-9545-92BD-49130F3DDF4B}"/>
              </a:ext>
            </a:extLst>
          </p:cNvPr>
          <p:cNvSpPr txBox="1"/>
          <p:nvPr/>
        </p:nvSpPr>
        <p:spPr>
          <a:xfrm>
            <a:off x="7181850" y="3960370"/>
            <a:ext cx="4169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cs typeface="Consolas" panose="020B0609020204030204" pitchFamily="49" charset="0"/>
              </a:rPr>
              <a:t>Interrupt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cs typeface="Consolas" panose="020B0609020204030204" pitchFamily="49" charset="0"/>
              </a:rPr>
              <a:t>Another thread (with OS or RTOS)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D757E8-0012-9E40-9AB1-013074A6A718}"/>
              </a:ext>
            </a:extLst>
          </p:cNvPr>
          <p:cNvCxnSpPr>
            <a:cxnSpLocks/>
          </p:cNvCxnSpPr>
          <p:nvPr/>
        </p:nvCxnSpPr>
        <p:spPr>
          <a:xfrm>
            <a:off x="6152649" y="3454219"/>
            <a:ext cx="10101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49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Usages of volatile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9AA800-DEBD-4948-9B7B-044E1FFB2CA1}"/>
              </a:ext>
            </a:extLst>
          </p:cNvPr>
          <p:cNvGrpSpPr/>
          <p:nvPr/>
        </p:nvGrpSpPr>
        <p:grpSpPr>
          <a:xfrm>
            <a:off x="8559560" y="1818180"/>
            <a:ext cx="3373764" cy="3893298"/>
            <a:chOff x="8150638" y="2040120"/>
            <a:chExt cx="3373764" cy="38932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1EEF84-3991-7E46-BABD-0CE798C1D039}"/>
                </a:ext>
              </a:extLst>
            </p:cNvPr>
            <p:cNvSpPr/>
            <p:nvPr/>
          </p:nvSpPr>
          <p:spPr>
            <a:xfrm>
              <a:off x="9386132" y="3933934"/>
              <a:ext cx="2135027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ODR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3AAB37-36F2-F146-A954-F453A221CBBA}"/>
                </a:ext>
              </a:extLst>
            </p:cNvPr>
            <p:cNvSpPr/>
            <p:nvPr/>
          </p:nvSpPr>
          <p:spPr>
            <a:xfrm>
              <a:off x="9387754" y="3628968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BSRR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EBBC5E-5347-1943-AC3E-EF5E0A07EB03}"/>
                </a:ext>
              </a:extLst>
            </p:cNvPr>
            <p:cNvSpPr/>
            <p:nvPr/>
          </p:nvSpPr>
          <p:spPr>
            <a:xfrm>
              <a:off x="9387754" y="3327319"/>
              <a:ext cx="2136648" cy="2959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LCKR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CF3D73-5E70-BE46-BCD0-5E1484A9A5D9}"/>
                </a:ext>
              </a:extLst>
            </p:cNvPr>
            <p:cNvSpPr/>
            <p:nvPr/>
          </p:nvSpPr>
          <p:spPr>
            <a:xfrm>
              <a:off x="9387754" y="5470572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C5FAE1-AAF7-6D4F-ABF5-69B56DB20021}"/>
                </a:ext>
              </a:extLst>
            </p:cNvPr>
            <p:cNvSpPr/>
            <p:nvPr/>
          </p:nvSpPr>
          <p:spPr>
            <a:xfrm>
              <a:off x="9387754" y="5163507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OTYPER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AD0281-F76E-B24F-A34C-D48717D16077}"/>
                </a:ext>
              </a:extLst>
            </p:cNvPr>
            <p:cNvSpPr/>
            <p:nvPr/>
          </p:nvSpPr>
          <p:spPr>
            <a:xfrm>
              <a:off x="9387754" y="4855786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OSPEEDR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2B7DAF-29E6-6440-AF36-D39FAD9B680C}"/>
                </a:ext>
              </a:extLst>
            </p:cNvPr>
            <p:cNvSpPr/>
            <p:nvPr/>
          </p:nvSpPr>
          <p:spPr>
            <a:xfrm>
              <a:off x="9387754" y="4545965"/>
              <a:ext cx="2136648" cy="3070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PUPDR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1972EF-FE45-AB48-80DD-BBC3FEC1DBA1}"/>
                </a:ext>
              </a:extLst>
            </p:cNvPr>
            <p:cNvSpPr/>
            <p:nvPr/>
          </p:nvSpPr>
          <p:spPr>
            <a:xfrm>
              <a:off x="9387754" y="3001386"/>
              <a:ext cx="2136648" cy="320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AFR[0]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F816A-D796-C943-BDA0-017AFCCB7D45}"/>
                </a:ext>
              </a:extLst>
            </p:cNvPr>
            <p:cNvSpPr/>
            <p:nvPr/>
          </p:nvSpPr>
          <p:spPr>
            <a:xfrm>
              <a:off x="9387754" y="2695288"/>
              <a:ext cx="2136648" cy="325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AFR[1]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03F05E-D14B-9B42-810B-139EEEA18E1A}"/>
                </a:ext>
              </a:extLst>
            </p:cNvPr>
            <p:cNvSpPr/>
            <p:nvPr/>
          </p:nvSpPr>
          <p:spPr>
            <a:xfrm>
              <a:off x="9386132" y="2363890"/>
              <a:ext cx="2136648" cy="3325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457C8B-1F18-4446-98F3-2F91489368C3}"/>
                </a:ext>
              </a:extLst>
            </p:cNvPr>
            <p:cNvSpPr/>
            <p:nvPr/>
          </p:nvSpPr>
          <p:spPr>
            <a:xfrm>
              <a:off x="9386132" y="2040120"/>
              <a:ext cx="2136648" cy="322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ASCR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A2CE3B-A2DC-B94E-AD56-F9D442720218}"/>
                </a:ext>
              </a:extLst>
            </p:cNvPr>
            <p:cNvSpPr txBox="1"/>
            <p:nvPr/>
          </p:nvSpPr>
          <p:spPr>
            <a:xfrm>
              <a:off x="8151626" y="5594864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91F62-B507-F047-9EAB-ADB9F8A359BE}"/>
                </a:ext>
              </a:extLst>
            </p:cNvPr>
            <p:cNvSpPr txBox="1"/>
            <p:nvPr/>
          </p:nvSpPr>
          <p:spPr>
            <a:xfrm>
              <a:off x="8150638" y="5278489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7D459B-1813-4D4D-8D6F-F071711DC071}"/>
                </a:ext>
              </a:extLst>
            </p:cNvPr>
            <p:cNvSpPr txBox="1"/>
            <p:nvPr/>
          </p:nvSpPr>
          <p:spPr>
            <a:xfrm>
              <a:off x="8160112" y="4989388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C95CAC-324A-2347-9437-89678287877F}"/>
                </a:ext>
              </a:extLst>
            </p:cNvPr>
            <p:cNvSpPr txBox="1"/>
            <p:nvPr/>
          </p:nvSpPr>
          <p:spPr>
            <a:xfrm>
              <a:off x="8159124" y="4673013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0x4800000C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5DC599-AE11-2E42-8D17-AE0DE57CA0CC}"/>
                </a:ext>
              </a:extLst>
            </p:cNvPr>
            <p:cNvSpPr txBox="1"/>
            <p:nvPr/>
          </p:nvSpPr>
          <p:spPr>
            <a:xfrm>
              <a:off x="8151643" y="4370968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0x48000010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CA61AC-472E-1041-B582-0E72B4B8FA42}"/>
                </a:ext>
              </a:extLst>
            </p:cNvPr>
            <p:cNvSpPr txBox="1"/>
            <p:nvPr/>
          </p:nvSpPr>
          <p:spPr>
            <a:xfrm>
              <a:off x="8150655" y="4054593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CE162A-FDA5-F743-A0B1-84A16419F6A1}"/>
                </a:ext>
              </a:extLst>
            </p:cNvPr>
            <p:cNvSpPr txBox="1"/>
            <p:nvPr/>
          </p:nvSpPr>
          <p:spPr>
            <a:xfrm>
              <a:off x="8160129" y="3765492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0x48000018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0BCB10-60D3-E845-ACA0-08EB83FF183F}"/>
                </a:ext>
              </a:extLst>
            </p:cNvPr>
            <p:cNvSpPr txBox="1"/>
            <p:nvPr/>
          </p:nvSpPr>
          <p:spPr>
            <a:xfrm>
              <a:off x="8159141" y="3449117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0x4800001C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571E18-C97C-614C-AE0E-4C121CF445AB}"/>
                </a:ext>
              </a:extLst>
            </p:cNvPr>
            <p:cNvSpPr txBox="1"/>
            <p:nvPr/>
          </p:nvSpPr>
          <p:spPr>
            <a:xfrm>
              <a:off x="8151626" y="3131217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AA3D8E-E58B-7F4B-823E-4F3064A53E8C}"/>
                </a:ext>
              </a:extLst>
            </p:cNvPr>
            <p:cNvSpPr txBox="1"/>
            <p:nvPr/>
          </p:nvSpPr>
          <p:spPr>
            <a:xfrm>
              <a:off x="8150638" y="2814842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C3AB71-481A-A149-BD74-06215F822A2C}"/>
                </a:ext>
              </a:extLst>
            </p:cNvPr>
            <p:cNvSpPr txBox="1"/>
            <p:nvPr/>
          </p:nvSpPr>
          <p:spPr>
            <a:xfrm>
              <a:off x="8160112" y="252574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B52A44-88D0-1D42-B216-D18BFA92FF4B}"/>
                </a:ext>
              </a:extLst>
            </p:cNvPr>
            <p:cNvSpPr txBox="1"/>
            <p:nvPr/>
          </p:nvSpPr>
          <p:spPr>
            <a:xfrm>
              <a:off x="8159124" y="2209366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0x4800002C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100F97-C605-3C42-B2CC-A28288AD2DAA}"/>
                </a:ext>
              </a:extLst>
            </p:cNvPr>
            <p:cNvSpPr/>
            <p:nvPr/>
          </p:nvSpPr>
          <p:spPr>
            <a:xfrm>
              <a:off x="9387754" y="4241000"/>
              <a:ext cx="2136648" cy="30706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IDR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B3C63F-2042-594E-9D5F-AA7B0E6BD1AF}"/>
              </a:ext>
            </a:extLst>
          </p:cNvPr>
          <p:cNvSpPr/>
          <p:nvPr/>
        </p:nvSpPr>
        <p:spPr>
          <a:xfrm>
            <a:off x="212025" y="2244569"/>
            <a:ext cx="7945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000" dirty="0">
                <a:latin typeface="Consolas" panose="020B0609020204030204" pitchFamily="49" charset="0"/>
              </a:rPr>
              <a:t>#define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GPIOA_IDR </a:t>
            </a:r>
            <a:r>
              <a:rPr lang="en-US" sz="2000" dirty="0">
                <a:latin typeface="Consolas" panose="020B0609020204030204" pitchFamily="49" charset="0"/>
              </a:rPr>
              <a:t>(*((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*) 0x48000010))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F035D8-1C1A-2143-A6DB-EFDD5950A53C}"/>
              </a:ext>
            </a:extLst>
          </p:cNvPr>
          <p:cNvSpPr txBox="1"/>
          <p:nvPr/>
        </p:nvSpPr>
        <p:spPr>
          <a:xfrm>
            <a:off x="8975812" y="5806678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GPIOA Peripheral Registers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198EDD-A939-944C-9B1E-0754C44D1A19}"/>
              </a:ext>
            </a:extLst>
          </p:cNvPr>
          <p:cNvSpPr txBox="1"/>
          <p:nvPr/>
        </p:nvSpPr>
        <p:spPr>
          <a:xfrm>
            <a:off x="212025" y="2893934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main(void){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Read the input on pin 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Pin2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GPIOA_IDR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&gt;&gt; 2;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10D93B9F-047A-2A41-8F98-2A428CFFCA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11430000" cy="4709160"/>
          </a:xfrm>
        </p:spPr>
        <p:txBody>
          <a:bodyPr>
            <a:normAutofit/>
          </a:bodyPr>
          <a:lstStyle/>
          <a:p>
            <a:r>
              <a:rPr lang="en-US" dirty="0"/>
              <a:t>Use volatile on accessing memory-mapped I/O registers</a:t>
            </a:r>
          </a:p>
        </p:txBody>
      </p:sp>
    </p:spTree>
    <p:extLst>
      <p:ext uri="{BB962C8B-B14F-4D97-AF65-F5344CB8AC3E}">
        <p14:creationId xmlns:p14="http://schemas.microsoft.com/office/powerpoint/2010/main" val="14233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A49-9DF3-4D40-B247-9E72F2C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Common Usages of volatile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94B42-E2D1-364D-85F7-5069065B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81BB3-89D9-2949-9944-1D83458664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11430000" cy="4709160"/>
          </a:xfrm>
        </p:spPr>
        <p:txBody>
          <a:bodyPr>
            <a:normAutofit/>
          </a:bodyPr>
          <a:lstStyle/>
          <a:p>
            <a:r>
              <a:rPr lang="en-US" dirty="0"/>
              <a:t>Use volatile on accessing memory-mapped I/O registers</a:t>
            </a:r>
          </a:p>
          <a:p>
            <a:r>
              <a:rPr lang="en-US" dirty="0"/>
              <a:t>Use volatile on global variables accessed in </a:t>
            </a:r>
            <a:r>
              <a:rPr lang="en-US" dirty="0">
                <a:solidFill>
                  <a:srgbClr val="C00000"/>
                </a:solidFill>
              </a:rPr>
              <a:t>interrupt service routines</a:t>
            </a:r>
          </a:p>
          <a:p>
            <a:r>
              <a:rPr lang="en-US" dirty="0"/>
              <a:t>Use volatile on global variables shared between </a:t>
            </a:r>
            <a:r>
              <a:rPr lang="en-US" dirty="0">
                <a:solidFill>
                  <a:srgbClr val="C00000"/>
                </a:solidFill>
              </a:rPr>
              <a:t>multi-thread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65D49-B46E-8E40-A157-53A0F836AA29}"/>
              </a:ext>
            </a:extLst>
          </p:cNvPr>
          <p:cNvSpPr txBox="1"/>
          <p:nvPr/>
        </p:nvSpPr>
        <p:spPr>
          <a:xfrm>
            <a:off x="3886200" y="3505200"/>
            <a:ext cx="39624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volatile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uint32_t counter;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SysTick_Handler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counter++;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05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18859</TotalTime>
  <Words>1010</Words>
  <Application>Microsoft Macintosh PowerPoint</Application>
  <PresentationFormat>Widescreen</PresentationFormat>
  <Paragraphs>235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Gill Sans MT (Body)</vt:lpstr>
      <vt:lpstr>华文新魏</vt:lpstr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Dr. Yifeng Zhu</vt:lpstr>
      <vt:lpstr>Compiler</vt:lpstr>
      <vt:lpstr>PowerPoint Presentation</vt:lpstr>
      <vt:lpstr>PowerPoint Presentation</vt:lpstr>
      <vt:lpstr>Volatile variables</vt:lpstr>
      <vt:lpstr>Volatile variables</vt:lpstr>
      <vt:lpstr>Volatile variables</vt:lpstr>
      <vt:lpstr>Three Common Usages of volatile</vt:lpstr>
      <vt:lpstr>Three Common Usages of volatile</vt:lpstr>
      <vt:lpstr>Summary</vt:lpstr>
      <vt:lpstr>PowerPoint Presentation</vt:lpstr>
      <vt:lpstr>Syntax of volatile keyword</vt:lpstr>
      <vt:lpstr>Pointers</vt:lpstr>
      <vt:lpstr>Pointers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Microsoft Office User</cp:lastModifiedBy>
  <cp:revision>720</cp:revision>
  <dcterms:created xsi:type="dcterms:W3CDTF">2013-02-03T05:36:57Z</dcterms:created>
  <dcterms:modified xsi:type="dcterms:W3CDTF">2020-03-27T05:32:17Z</dcterms:modified>
</cp:coreProperties>
</file>