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3"/>
  </p:notesMasterIdLst>
  <p:handoutMasterIdLst>
    <p:handoutMasterId r:id="rId44"/>
  </p:handoutMasterIdLst>
  <p:sldIdLst>
    <p:sldId id="256" r:id="rId2"/>
    <p:sldId id="419" r:id="rId3"/>
    <p:sldId id="466" r:id="rId4"/>
    <p:sldId id="415" r:id="rId5"/>
    <p:sldId id="418" r:id="rId6"/>
    <p:sldId id="417" r:id="rId7"/>
    <p:sldId id="422" r:id="rId8"/>
    <p:sldId id="421" r:id="rId9"/>
    <p:sldId id="416" r:id="rId10"/>
    <p:sldId id="414" r:id="rId11"/>
    <p:sldId id="439" r:id="rId12"/>
    <p:sldId id="431" r:id="rId13"/>
    <p:sldId id="432" r:id="rId14"/>
    <p:sldId id="433" r:id="rId15"/>
    <p:sldId id="434" r:id="rId16"/>
    <p:sldId id="435" r:id="rId17"/>
    <p:sldId id="436" r:id="rId18"/>
    <p:sldId id="437" r:id="rId19"/>
    <p:sldId id="438" r:id="rId20"/>
    <p:sldId id="440" r:id="rId21"/>
    <p:sldId id="441" r:id="rId22"/>
    <p:sldId id="442" r:id="rId23"/>
    <p:sldId id="443" r:id="rId24"/>
    <p:sldId id="444" r:id="rId25"/>
    <p:sldId id="445" r:id="rId26"/>
    <p:sldId id="446" r:id="rId27"/>
    <p:sldId id="447" r:id="rId28"/>
    <p:sldId id="448" r:id="rId29"/>
    <p:sldId id="449" r:id="rId30"/>
    <p:sldId id="450" r:id="rId31"/>
    <p:sldId id="451" r:id="rId32"/>
    <p:sldId id="452" r:id="rId33"/>
    <p:sldId id="453" r:id="rId34"/>
    <p:sldId id="457" r:id="rId35"/>
    <p:sldId id="462" r:id="rId36"/>
    <p:sldId id="455" r:id="rId37"/>
    <p:sldId id="458" r:id="rId38"/>
    <p:sldId id="459" r:id="rId39"/>
    <p:sldId id="461" r:id="rId40"/>
    <p:sldId id="460" r:id="rId41"/>
    <p:sldId id="46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00FF"/>
    <a:srgbClr val="0066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01" autoAdjust="0"/>
    <p:restoredTop sz="73968" autoAdjust="0"/>
  </p:normalViewPr>
  <p:slideViewPr>
    <p:cSldViewPr>
      <p:cViewPr varScale="1">
        <p:scale>
          <a:sx n="100" d="100"/>
          <a:sy n="100" d="100"/>
        </p:scale>
        <p:origin x="1230" y="90"/>
      </p:cViewPr>
      <p:guideLst>
        <p:guide orient="horz" pos="2160"/>
        <p:guide pos="3840"/>
      </p:guideLst>
    </p:cSldViewPr>
  </p:slideViewPr>
  <p:notesTextViewPr>
    <p:cViewPr>
      <p:scale>
        <a:sx n="125" d="100"/>
        <a:sy n="12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D4F56A7-3CDE-194F-B9AF-D598FBBF1989}" type="datetimeFigureOut">
              <a:rPr lang="en-US" smtClean="0"/>
              <a:pPr/>
              <a:t>4/9/2018</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1097CB-F954-3545-B5D0-357D0C1748E3}" type="slidenum">
              <a:rPr lang="en-US" smtClean="0"/>
              <a:pPr/>
              <a:t>‹#›</a:t>
            </a:fld>
            <a:endParaRPr lang="en-US"/>
          </a:p>
        </p:txBody>
      </p:sp>
    </p:spTree>
    <p:extLst>
      <p:ext uri="{BB962C8B-B14F-4D97-AF65-F5344CB8AC3E}">
        <p14:creationId xmlns:p14="http://schemas.microsoft.com/office/powerpoint/2010/main" val="317664066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52AD58-60CE-E948-9CBA-0BD7030FC28E}" type="datetimeFigureOut">
              <a:rPr lang="en-US" smtClean="0"/>
              <a:pPr/>
              <a:t>4/9/2018</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624DF53-3DD3-9F45-9E7E-472B96F1AB81}" type="slidenum">
              <a:rPr lang="en-US" smtClean="0"/>
              <a:pPr/>
              <a:t>‹#›</a:t>
            </a:fld>
            <a:endParaRPr lang="en-US"/>
          </a:p>
        </p:txBody>
      </p:sp>
    </p:spTree>
    <p:extLst>
      <p:ext uri="{BB962C8B-B14F-4D97-AF65-F5344CB8AC3E}">
        <p14:creationId xmlns:p14="http://schemas.microsoft.com/office/powerpoint/2010/main" val="168176388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{{Pause=3}} This short video will explain how interrupts work on ARM Cortex-M microprocessors.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a:t>
            </a:fld>
            <a:endParaRPr lang="en-US"/>
          </a:p>
        </p:txBody>
      </p:sp>
    </p:spTree>
    <p:extLst>
      <p:ext uri="{BB962C8B-B14F-4D97-AF65-F5344CB8AC3E}">
        <p14:creationId xmlns:p14="http://schemas.microsoft.com/office/powerpoint/2010/main" val="500825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Let’s use an example to see how N V I C handles an interrupt. Suppose external interrupt 3 (E X T I 3), arrives at this time instant. Assume software has already enabled E X T I 3 interrupt. An interrupt can be enabled by setting the corresponding bit in the interrupt enable register. {{Pause=0.5}}  The interrupt number of E X T I 3 is pre-defined as 9.  As you see from the interrupt enable register, external interrupt 3 has already been enabled. The interrupt priority register shows that, the priority of external interrupt 3, is set to 2.</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10</a:t>
            </a:fld>
            <a:endParaRPr lang="en-US"/>
          </a:p>
        </p:txBody>
      </p:sp>
    </p:spTree>
    <p:extLst>
      <p:ext uri="{BB962C8B-B14F-4D97-AF65-F5344CB8AC3E}">
        <p14:creationId xmlns:p14="http://schemas.microsoft.com/office/powerpoint/2010/main" val="1943449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{{Pause=1}} N V I C first writes 1 to the pending bit of, external interrupt 3, in the interrupt pending register. Let’s assume the floating-point unit (FPU) has not been used in this example. Then, N V I C automatically starts to the stacking process, and pushes, eight registers to preserve the running environment. If the floating-point unit is used, more registers are pushed into the stack during the stacking.</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11</a:t>
            </a:fld>
            <a:endParaRPr lang="en-US"/>
          </a:p>
        </p:txBody>
      </p:sp>
    </p:spTree>
    <p:extLst>
      <p:ext uri="{BB962C8B-B14F-4D97-AF65-F5344CB8AC3E}">
        <p14:creationId xmlns:p14="http://schemas.microsoft.com/office/powerpoint/2010/main" val="34503323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 V I C first pushes the program status register (x</a:t>
            </a:r>
            <a:r>
              <a:rPr lang="en-US" baseline="0" dirty="0"/>
              <a:t> P S R) onto the stack,</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12</a:t>
            </a:fld>
            <a:endParaRPr lang="en-US"/>
          </a:p>
        </p:txBody>
      </p:sp>
    </p:spTree>
    <p:extLst>
      <p:ext uri="{BB962C8B-B14F-4D97-AF65-F5344CB8AC3E}">
        <p14:creationId xmlns:p14="http://schemas.microsoft.com/office/powerpoint/2010/main" val="3017295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pushes the program counter (PC), which is register 15,</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13</a:t>
            </a:fld>
            <a:endParaRPr lang="en-US"/>
          </a:p>
        </p:txBody>
      </p:sp>
    </p:spTree>
    <p:extLst>
      <p:ext uri="{BB962C8B-B14F-4D97-AF65-F5344CB8AC3E}">
        <p14:creationId xmlns:p14="http://schemas.microsoft.com/office/powerpoint/2010/main" val="20700083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pushes the link register (LR), which is register 14,</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14</a:t>
            </a:fld>
            <a:endParaRPr lang="en-US"/>
          </a:p>
        </p:txBody>
      </p:sp>
    </p:spTree>
    <p:extLst>
      <p:ext uri="{BB962C8B-B14F-4D97-AF65-F5344CB8AC3E}">
        <p14:creationId xmlns:p14="http://schemas.microsoft.com/office/powerpoint/2010/main" val="1549801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pushes register 12,</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15</a:t>
            </a:fld>
            <a:endParaRPr lang="en-US"/>
          </a:p>
        </p:txBody>
      </p:sp>
    </p:spTree>
    <p:extLst>
      <p:ext uri="{BB962C8B-B14F-4D97-AF65-F5344CB8AC3E}">
        <p14:creationId xmlns:p14="http://schemas.microsoft.com/office/powerpoint/2010/main" val="28960966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then, register 3,</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16</a:t>
            </a:fld>
            <a:endParaRPr lang="en-US"/>
          </a:p>
        </p:txBody>
      </p:sp>
    </p:spTree>
    <p:extLst>
      <p:ext uri="{BB962C8B-B14F-4D97-AF65-F5344CB8AC3E}">
        <p14:creationId xmlns:p14="http://schemas.microsoft.com/office/powerpoint/2010/main" val="7471031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register 2</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17</a:t>
            </a:fld>
            <a:endParaRPr lang="en-US"/>
          </a:p>
        </p:txBody>
      </p:sp>
    </p:spTree>
    <p:extLst>
      <p:ext uri="{BB962C8B-B14F-4D97-AF65-F5344CB8AC3E}">
        <p14:creationId xmlns:p14="http://schemas.microsoft.com/office/powerpoint/2010/main" val="7144671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register 1</a:t>
            </a:r>
          </a:p>
        </p:txBody>
      </p:sp>
      <p:sp>
        <p:nvSpPr>
          <p:cNvPr id="4" name="Slide Number Placeholder 3"/>
          <p:cNvSpPr>
            <a:spLocks noGrp="1"/>
          </p:cNvSpPr>
          <p:nvPr>
            <p:ph type="sldNum" sz="quarter" idx="10"/>
          </p:nvPr>
        </p:nvSpPr>
        <p:spPr/>
        <p:txBody>
          <a:bodyPr/>
          <a:lstStyle/>
          <a:p>
            <a:fld id="{D624DF53-3DD3-9F45-9E7E-472B96F1AB81}" type="slidenum">
              <a:rPr lang="en-US" smtClean="0"/>
              <a:pPr/>
              <a:t>18</a:t>
            </a:fld>
            <a:endParaRPr lang="en-US"/>
          </a:p>
        </p:txBody>
      </p:sp>
    </p:spTree>
    <p:extLst>
      <p:ext uri="{BB962C8B-B14F-4D97-AF65-F5344CB8AC3E}">
        <p14:creationId xmlns:p14="http://schemas.microsoft.com/office/powerpoint/2010/main" val="32710535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a:t>
            </a:r>
            <a:r>
              <a:rPr lang="en-US" baseline="0" dirty="0"/>
              <a:t> finally, pushes register 0.</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19</a:t>
            </a:fld>
            <a:endParaRPr lang="en-US"/>
          </a:p>
        </p:txBody>
      </p:sp>
    </p:spTree>
    <p:extLst>
      <p:ext uri="{BB962C8B-B14F-4D97-AF65-F5344CB8AC3E}">
        <p14:creationId xmlns:p14="http://schemas.microsoft.com/office/powerpoint/2010/main" val="1891438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sz="2400" dirty="0"/>
              <a:t>{{Pause=2}} Why do we need interrupts? Let me use a simple example to explain the reasons. On the STM32 L4 discovery kit, there are two L E Ds, and a joystick with four push buttons. Suppose we want to develop a software program. If we press a button, the software turns on the red LED. In the previous lectures, we have learned how to configure G P I O output to control the logic state of an output pin, {{Pause=0.5}}  and how to program G P I O input to read the logic state of an input pin. </a:t>
            </a:r>
            <a:endParaRPr lang="en-US" sz="2400" b="0" i="0" kern="1200" baseline="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624DF53-3DD3-9F45-9E7E-472B96F1AB81}" type="slidenum">
              <a:rPr lang="en-US" smtClean="0"/>
              <a:pPr/>
              <a:t>2</a:t>
            </a:fld>
            <a:endParaRPr lang="en-US"/>
          </a:p>
        </p:txBody>
      </p:sp>
    </p:spTree>
    <p:extLst>
      <p:ext uri="{BB962C8B-B14F-4D97-AF65-F5344CB8AC3E}">
        <p14:creationId xmlns:p14="http://schemas.microsoft.com/office/powerpoint/2010/main" val="6586918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ARM Cortex uses full descending stacks. If a 32-bit item is pushed onto the stack, the stack pointer (SP) is decremented by four. After N V I C pushes these eight registers onto the stack, the size of the stack increases by 32 bytes, and the stack pointer is decremented by 32. This stacking process is automatically performed by the N V I C controller, not by the user code.</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20</a:t>
            </a:fld>
            <a:endParaRPr lang="en-US"/>
          </a:p>
        </p:txBody>
      </p:sp>
    </p:spTree>
    <p:extLst>
      <p:ext uri="{BB962C8B-B14F-4D97-AF65-F5344CB8AC3E}">
        <p14:creationId xmlns:p14="http://schemas.microsoft.com/office/powerpoint/2010/main" val="16180309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{{Pause=1}} Then, N V I C looks up the interrupt vector table, and finds the starting address of the interrupt service routine for external interrupt 3. {{Pause=1}}  Next, N V I C changes the status of interrupt 9, from the pending state, to the active state. {{Pause=1}}  After that, N V I C forces the processor to branch to the interrupt handler, and starts to execute the interrupt handler.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21</a:t>
            </a:fld>
            <a:endParaRPr lang="en-US"/>
          </a:p>
        </p:txBody>
      </p:sp>
    </p:spTree>
    <p:extLst>
      <p:ext uri="{BB962C8B-B14F-4D97-AF65-F5344CB8AC3E}">
        <p14:creationId xmlns:p14="http://schemas.microsoft.com/office/powerpoint/2010/main" val="1726166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{{Pause=1}} The interrupt service routine, completes its execution, by running the following instruction: {{Pause=0.3}} BX LR.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22</a:t>
            </a:fld>
            <a:endParaRPr lang="en-US"/>
          </a:p>
        </p:txBody>
      </p:sp>
    </p:spTree>
    <p:extLst>
      <p:ext uri="{BB962C8B-B14F-4D97-AF65-F5344CB8AC3E}">
        <p14:creationId xmlns:p14="http://schemas.microsoft.com/office/powerpoint/2010/main" val="17315206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{{Pause=1}} The instruction, BX LR, informs the N V I C controller to perform an {{Pause=0.1}} unstacking process. At the same time, the active bit, in the interrupt active register, is cleared. {{Pause=1}} The unstacking process, automatically pops the values of these eight registers, out of the stack. Therefore, N V I C recovers, the processor’s state, or called running environment, to the time instant immediately before the interrupt handler starts.</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23</a:t>
            </a:fld>
            <a:endParaRPr lang="en-US"/>
          </a:p>
        </p:txBody>
      </p:sp>
    </p:spTree>
    <p:extLst>
      <p:ext uri="{BB962C8B-B14F-4D97-AF65-F5344CB8AC3E}">
        <p14:creationId xmlns:p14="http://schemas.microsoft.com/office/powerpoint/2010/main" val="15594113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{{Pause=1}} Let’s see how the unstacking process work. First, N V I C pops register 0 off the stack.</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24</a:t>
            </a:fld>
            <a:endParaRPr lang="en-US"/>
          </a:p>
        </p:txBody>
      </p:sp>
    </p:spTree>
    <p:extLst>
      <p:ext uri="{BB962C8B-B14F-4D97-AF65-F5344CB8AC3E}">
        <p14:creationId xmlns:p14="http://schemas.microsoft.com/office/powerpoint/2010/main" val="389576515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pop</a:t>
            </a:r>
            <a:r>
              <a:rPr lang="en-US" baseline="0" dirty="0"/>
              <a:t> register 1,</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25</a:t>
            </a:fld>
            <a:endParaRPr lang="en-US"/>
          </a:p>
        </p:txBody>
      </p:sp>
    </p:spTree>
    <p:extLst>
      <p:ext uri="{BB962C8B-B14F-4D97-AF65-F5344CB8AC3E}">
        <p14:creationId xmlns:p14="http://schemas.microsoft.com/office/powerpoint/2010/main" val="95978349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register 2,</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26</a:t>
            </a:fld>
            <a:endParaRPr lang="en-US"/>
          </a:p>
        </p:txBody>
      </p:sp>
    </p:spTree>
    <p:extLst>
      <p:ext uri="{BB962C8B-B14F-4D97-AF65-F5344CB8AC3E}">
        <p14:creationId xmlns:p14="http://schemas.microsoft.com/office/powerpoint/2010/main" val="12173981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register 3,</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27</a:t>
            </a:fld>
            <a:endParaRPr lang="en-US"/>
          </a:p>
        </p:txBody>
      </p:sp>
    </p:spTree>
    <p:extLst>
      <p:ext uri="{BB962C8B-B14F-4D97-AF65-F5344CB8AC3E}">
        <p14:creationId xmlns:p14="http://schemas.microsoft.com/office/powerpoint/2010/main" val="31079155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register 12,</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28</a:t>
            </a:fld>
            <a:endParaRPr lang="en-US"/>
          </a:p>
        </p:txBody>
      </p:sp>
    </p:spTree>
    <p:extLst>
      <p:ext uri="{BB962C8B-B14F-4D97-AF65-F5344CB8AC3E}">
        <p14:creationId xmlns:p14="http://schemas.microsoft.com/office/powerpoint/2010/main" val="320356166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link register,</a:t>
            </a:r>
          </a:p>
        </p:txBody>
      </p:sp>
      <p:sp>
        <p:nvSpPr>
          <p:cNvPr id="4" name="Slide Number Placeholder 3"/>
          <p:cNvSpPr>
            <a:spLocks noGrp="1"/>
          </p:cNvSpPr>
          <p:nvPr>
            <p:ph type="sldNum" sz="quarter" idx="10"/>
          </p:nvPr>
        </p:nvSpPr>
        <p:spPr/>
        <p:txBody>
          <a:bodyPr/>
          <a:lstStyle/>
          <a:p>
            <a:fld id="{D624DF53-3DD3-9F45-9E7E-472B96F1AB81}" type="slidenum">
              <a:rPr lang="en-US" smtClean="0"/>
              <a:pPr/>
              <a:t>29</a:t>
            </a:fld>
            <a:endParaRPr lang="en-US"/>
          </a:p>
        </p:txBody>
      </p:sp>
    </p:spTree>
    <p:extLst>
      <p:ext uri="{BB962C8B-B14F-4D97-AF65-F5344CB8AC3E}">
        <p14:creationId xmlns:p14="http://schemas.microsoft.com/office/powerpoint/2010/main" val="3837751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a:t>{{Pause=2}} There are two ways to monitor the logic state of an input pin, which is attached to a push button. One is polling, and the other is interrupt. The polling method is like picking up your phone every few seconds, to check whether you are getting a call. The interrupt method is like waiting for the phone to ring. Apparently, the interrupt method is more efficient. You are free to do whatever you should do, and pick up the phone, only when it rings. </a:t>
            </a:r>
          </a:p>
          <a:p>
            <a:endParaRPr lang="en-US" dirty="0"/>
          </a:p>
          <a:p>
            <a:r>
              <a:rPr lang="en-US" dirty="0"/>
              <a:t>{{Pause=1}} Here is a simplified pseudocode of the polling method. In the while loop, software constantly reads the input of {{Pause=0.1}} the pin attached to the push button. It won’t exit the loop until the button is pressed.  After the program exits from the while loop, it turns on the LED. The polling method is a busy waiting approach, in which the processor repeatedly reads the input until the button is pressed. It is easy to see, the polling method is simple but inefficient.  </a:t>
            </a:r>
          </a:p>
          <a:p>
            <a:endParaRPr lang="en-US" dirty="0"/>
          </a:p>
          <a:p>
            <a:r>
              <a:rPr lang="en-US" dirty="0"/>
              <a:t>{{Pause=1}} The interrupt approach is much more efficient than polling.  If the user presses the button, an electrical signal, called interrupt request, is generated. When the processor receives the interrupt request, it automatically suspends the execution of the regular program, and starts the execution of a special defined function called interrupt handler. {{Pause=0.5}} After the interrupt handler completes, the processor restarts the execution of the regular program from where it was stopped. {{Pause=0.5}}  Why do we call it an interrupt? {{Pause=0.5}} Because the execution of the regular program is suspended, and the processor is forced to take care of an interrupt request. {{Pause=0.5}} This video explains how interrupts work.</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3</a:t>
            </a:fld>
            <a:endParaRPr lang="en-US"/>
          </a:p>
        </p:txBody>
      </p:sp>
    </p:spTree>
    <p:extLst>
      <p:ext uri="{BB962C8B-B14F-4D97-AF65-F5344CB8AC3E}">
        <p14:creationId xmlns:p14="http://schemas.microsoft.com/office/powerpoint/2010/main" val="11860640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program counter,</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30</a:t>
            </a:fld>
            <a:endParaRPr lang="en-US"/>
          </a:p>
        </p:txBody>
      </p:sp>
    </p:spTree>
    <p:extLst>
      <p:ext uri="{BB962C8B-B14F-4D97-AF65-F5344CB8AC3E}">
        <p14:creationId xmlns:p14="http://schemas.microsoft.com/office/powerpoint/2010/main" val="40582230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finally pop the program status register off the stack.</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31</a:t>
            </a:fld>
            <a:endParaRPr lang="en-US"/>
          </a:p>
        </p:txBody>
      </p:sp>
    </p:spTree>
    <p:extLst>
      <p:ext uri="{BB962C8B-B14F-4D97-AF65-F5344CB8AC3E}">
        <p14:creationId xmlns:p14="http://schemas.microsoft.com/office/powerpoint/2010/main" val="20044634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unstacking completes, the running environment has been fully recovered from the stack. All registers have their original values, as if the interrupt has never happened.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32</a:t>
            </a:fld>
            <a:endParaRPr lang="en-US"/>
          </a:p>
        </p:txBody>
      </p:sp>
    </p:spTree>
    <p:extLst>
      <p:ext uri="{BB962C8B-B14F-4D97-AF65-F5344CB8AC3E}">
        <p14:creationId xmlns:p14="http://schemas.microsoft.com/office/powerpoint/2010/main" val="38907458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mn-ea"/>
                <a:cs typeface="+mn-cs"/>
              </a:rPr>
              <a:t>As result, the processor can successfully continue to execute the user program, which has been interrupted by the external interrupt 3. </a:t>
            </a:r>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33</a:t>
            </a:fld>
            <a:endParaRPr lang="en-US"/>
          </a:p>
        </p:txBody>
      </p:sp>
    </p:spTree>
    <p:extLst>
      <p:ext uri="{BB962C8B-B14F-4D97-AF65-F5344CB8AC3E}">
        <p14:creationId xmlns:p14="http://schemas.microsoft.com/office/powerpoint/2010/main" val="16553455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Let’s see how the N V I C controller handles multiple interrupts. Suppose interrupt request 9 (E X T I 3)  arrives at this time instant.</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34</a:t>
            </a:fld>
            <a:endParaRPr lang="en-US"/>
          </a:p>
        </p:txBody>
      </p:sp>
    </p:spTree>
    <p:extLst>
      <p:ext uri="{BB962C8B-B14F-4D97-AF65-F5344CB8AC3E}">
        <p14:creationId xmlns:p14="http://schemas.microsoft.com/office/powerpoint/2010/main" val="22300169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N V I C first performs stacking, and pushes these eight registers onto the stack. {{Pause=1}}   Then, N V I C forces the processor to execute the interrupt service routine for interrupt 9. </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35</a:t>
            </a:fld>
            <a:endParaRPr lang="en-US"/>
          </a:p>
        </p:txBody>
      </p:sp>
    </p:spTree>
    <p:extLst>
      <p:ext uri="{BB962C8B-B14F-4D97-AF65-F5344CB8AC3E}">
        <p14:creationId xmlns:p14="http://schemas.microsoft.com/office/powerpoint/2010/main" val="33339052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Suppose another interrupt request (DMA 1 Channel 2) arrives, before the interrupt service routine 9 completes. In addition, this new coming interrupt, has a higher urgency, than the current interrupt being served. {{Pause=1}} As you see from this table, the interrupt priority value is 3 for interrupt 12,  and 5 for interrupt 9. Note that,  for ARM Cortex processors, a lower priority value actually represents a higher urgency. Accordingly, N V I C has to respond to the new coming interrupt.</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36</a:t>
            </a:fld>
            <a:endParaRPr lang="en-US"/>
          </a:p>
        </p:txBody>
      </p:sp>
    </p:spTree>
    <p:extLst>
      <p:ext uri="{BB962C8B-B14F-4D97-AF65-F5344CB8AC3E}">
        <p14:creationId xmlns:p14="http://schemas.microsoft.com/office/powerpoint/2010/main" val="15929219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Because the new interrupt has a higher urgency, N V I C then stops the current interrupt service routine, and performs another stacking. Again, it pushes another set of eight registers, onto the stack. Note that these two sets of registers have different values. The first set holds register values, for the user program. {{Pause=0.5}} The second set hold register values, for the interrupt service routine 9. {{Pause=1}} After the stacking, N V I C starts to execute, the interrupt service routine of the new coming interrupt. The process of stopping the current interrupt handler, and starting to serve another interrupt, is called interrupt preemption.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37</a:t>
            </a:fld>
            <a:endParaRPr lang="en-US"/>
          </a:p>
        </p:txBody>
      </p:sp>
    </p:spTree>
    <p:extLst>
      <p:ext uri="{BB962C8B-B14F-4D97-AF65-F5344CB8AC3E}">
        <p14:creationId xmlns:p14="http://schemas.microsoft.com/office/powerpoint/2010/main" val="148527923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After the interrupt service routine 12 completes, N V I C performs unstacking, pops out eight registers from the stack, and recovers the running environment, for the interrupt service routine 9.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38</a:t>
            </a:fld>
            <a:endParaRPr lang="en-US"/>
          </a:p>
        </p:txBody>
      </p:sp>
    </p:spTree>
    <p:extLst>
      <p:ext uri="{BB962C8B-B14F-4D97-AF65-F5344CB8AC3E}">
        <p14:creationId xmlns:p14="http://schemas.microsoft.com/office/powerpoint/2010/main" val="136685157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N</a:t>
            </a:r>
            <a:r>
              <a:rPr lang="en-US" baseline="0" dirty="0"/>
              <a:t> V I C continues the execution of interrupt service routine 9.</a:t>
            </a:r>
            <a:r>
              <a:rPr lang="en-US" dirty="0"/>
              <a:t>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39</a:t>
            </a:fld>
            <a:endParaRPr lang="en-US"/>
          </a:p>
        </p:txBody>
      </p:sp>
    </p:spTree>
    <p:extLst>
      <p:ext uri="{BB962C8B-B14F-4D97-AF65-F5344CB8AC3E}">
        <p14:creationId xmlns:p14="http://schemas.microsoft.com/office/powerpoint/2010/main" val="37533563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{{Pause=2}} Let’s quickly review the memory map. The memory address of ARM Cortex-M  has a total of 32 bits, supporting 4 gigabytes of memory space. The memory space is divided into six different pre-defined regions.  Each region is given for recommended usage. {{Pause=0.5}} The first region is code region. It is primarily used to store program code. It can also store data. The code region is on-chip memory, typically on-chip flash. The size of on-chip flash is limited to half a gigabyte.  The actual size of the on-chip flash varies based on different venders and different chips. {{Pause=0.5}} The second region is Static Random{{Pause=0.1}}  Access Memory (SRAM). It is primarily used to store data, such as heaps and stacks. We can also put code here. It supports half a gigabyte. {{Pause=0.5}} The third region is peripheral. These peripherals include AHB peripherals, such as G P I O, and A D C, {{Pause=0.1}} and APB peripherals, such as timers, and USART. {{Pause=0.5}} The next region is for external device, such as SD card. {{Pause=0.5}} The next is external RAM, which is executable region for data. It is off-chip memory, primarily used to store large data blocks. It has a total of 1 gigabyte. {{Pause=0.5}} The last one is system region, which includes the N V I C, system timer, system control block, and vendor-specific memory.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4</a:t>
            </a:fld>
            <a:endParaRPr lang="en-US"/>
          </a:p>
        </p:txBody>
      </p:sp>
    </p:spTree>
    <p:extLst>
      <p:ext uri="{BB962C8B-B14F-4D97-AF65-F5344CB8AC3E}">
        <p14:creationId xmlns:p14="http://schemas.microsoft.com/office/powerpoint/2010/main" val="108194059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After the interrupt service routine 9 completes, N V I C performs un-stacking to recover the running environment of the user program. After unstacking, the user program resumes the computation.</a:t>
            </a:r>
          </a:p>
        </p:txBody>
      </p:sp>
      <p:sp>
        <p:nvSpPr>
          <p:cNvPr id="4" name="Slide Number Placeholder 3"/>
          <p:cNvSpPr>
            <a:spLocks noGrp="1"/>
          </p:cNvSpPr>
          <p:nvPr>
            <p:ph type="sldNum" sz="quarter" idx="10"/>
          </p:nvPr>
        </p:nvSpPr>
        <p:spPr/>
        <p:txBody>
          <a:bodyPr/>
          <a:lstStyle/>
          <a:p>
            <a:fld id="{D624DF53-3DD3-9F45-9E7E-472B96F1AB81}" type="slidenum">
              <a:rPr lang="en-US" smtClean="0"/>
              <a:pPr/>
              <a:t>40</a:t>
            </a:fld>
            <a:endParaRPr lang="en-US"/>
          </a:p>
        </p:txBody>
      </p:sp>
    </p:spTree>
    <p:extLst>
      <p:ext uri="{BB962C8B-B14F-4D97-AF65-F5344CB8AC3E}">
        <p14:creationId xmlns:p14="http://schemas.microsoft.com/office/powerpoint/2010/main" val="111203747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In the previous example, we have shown that, an interrupt with higher urgency, can preempt, an interrupt with relatively lower urgency. What would happen if the new coming interrupt request has a lower urgency? {{Pause=1}} Suppose external interrupt 4 has less urgency than </a:t>
            </a:r>
            <a:r>
              <a:rPr lang="en-US" dirty="0" err="1"/>
              <a:t>exernal</a:t>
            </a:r>
            <a:r>
              <a:rPr lang="en-US" dirty="0"/>
              <a:t> interrupt 3. If external interrupt 4 arrives, before the external interrupt 3 Handler completes, N V I C won’t respond the new coming interrupt request. Instead, N V I C will continue the execution of the current interrupt service routine. After the current interrupt service routine completes,  unstacking and  stacking are performed, before the new interrupt service routine starts. </a:t>
            </a:r>
          </a:p>
          <a:p>
            <a:endParaRPr lang="en-US" dirty="0"/>
          </a:p>
          <a:p>
            <a:r>
              <a:rPr lang="en-US" dirty="0"/>
              <a:t>{{Pause=1}} As you notice, the middle unstacking and stacking processes are unnecessary in this example. Therefore, ARM Cortex-M deploys an optimization technique, called tail chaining, to reduce the interrupt latency. Typically the unstacking process takes 12 cycles. The stacking takes 12 cycles too. However, the tail chaining takes only 6 cycles.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41</a:t>
            </a:fld>
            <a:endParaRPr lang="en-US"/>
          </a:p>
        </p:txBody>
      </p:sp>
    </p:spTree>
    <p:extLst>
      <p:ext uri="{BB962C8B-B14F-4D97-AF65-F5344CB8AC3E}">
        <p14:creationId xmlns:p14="http://schemas.microsoft.com/office/powerpoint/2010/main" val="24664149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{{Pause=2}} The internal SRAM region, is assigned a space of half a gigabyte. However, the capacity of on-chip SRAM, is often very small. For example, on-chip SRAM on STM32L4 has only 96 kilo-bytes. The SRAM is divided into several segments.  {{Pause=0.5}} the initialized data segment. It contains global and static variables, which the program gives some initial values. {{Pause=0.5}} The zero-initialized data segment. It contains all global, or static variables, which are uninitialized, or initialized to zero, in the program. {{Pause=0.5}} The heap segment. It holds all data objects, which an application creates dynamically at runtime. {{Pause=0.5}} The stack segment. Stack is used for various purposes. For example, the stack can store local variables of subroutines, save the runtime environment, and pass arguments to a subroutine.</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{{Pause=1}} The stack is placed on the top of the internal SRAM memory, and it grows downwards. The heap is placed at the bottom of the free memory region, and it grows upwards. The stack and the heap, are located at the opposite end of, the free memory region. They grow in the opposite direction. In this way, the stack and the heap can take full advantage of the available memory space. When the stack meets the heap, free memory space is exhausted.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5</a:t>
            </a:fld>
            <a:endParaRPr lang="en-US"/>
          </a:p>
        </p:txBody>
      </p:sp>
    </p:spTree>
    <p:extLst>
      <p:ext uri="{BB962C8B-B14F-4D97-AF65-F5344CB8AC3E}">
        <p14:creationId xmlns:p14="http://schemas.microsoft.com/office/powerpoint/2010/main" val="12485849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{{Pause=2}} While the code space can have as large as half a gigabyte, much of this space is reserved or not used. For example, STM32L4 chip has, only 1 MB, on-chip flash memory. The memory address of the on-chip flash memory, starts at 8000000 in hex, and ends at 8 0 F </a:t>
            </a:r>
            <a:r>
              <a:rPr lang="en-US" dirty="0" err="1"/>
              <a:t>F</a:t>
            </a:r>
            <a:r>
              <a:rPr lang="en-US" dirty="0"/>
              <a:t> </a:t>
            </a:r>
            <a:r>
              <a:rPr lang="en-US" dirty="0" err="1"/>
              <a:t>F</a:t>
            </a:r>
            <a:r>
              <a:rPr lang="en-US" dirty="0"/>
              <a:t> </a:t>
            </a:r>
            <a:r>
              <a:rPr lang="en-US" dirty="0" err="1"/>
              <a:t>F</a:t>
            </a:r>
            <a:r>
              <a:rPr lang="en-US" dirty="0"/>
              <a:t> </a:t>
            </a:r>
            <a:r>
              <a:rPr lang="en-US" dirty="0" err="1"/>
              <a:t>F</a:t>
            </a:r>
            <a:r>
              <a:rPr lang="en-US" dirty="0"/>
              <a:t> in hex.  Typically, the on-chip flash memory stores, the initial value of the stack pointer, {{Pause=0.3}} the interrupt vector table, {{Pause=0.3}} the text section, {{Pause=0.3}} the read-only data section, {{Pause=0.3}} and the read-write data section.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{{Pause=1}}  The text section consists of binary machine instructions. The read-only data section that defines the value of variables that cannot change at runtime.  The read-write data section that sets the initial values of statically allocated and modifiable variables.</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{{Pause=1}} In addition, a small memory region starting at 8000000 in hex, is mapping to, the lowest memory region starting at the address of 0. In other words, two addresses can point to the same data item in this mapped memory region.  This mapping region includes the initial value for the main stack pointer, and the interrupt vector table.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6</a:t>
            </a:fld>
            <a:endParaRPr lang="en-US"/>
          </a:p>
        </p:txBody>
      </p:sp>
    </p:spTree>
    <p:extLst>
      <p:ext uri="{BB962C8B-B14F-4D97-AF65-F5344CB8AC3E}">
        <p14:creationId xmlns:p14="http://schemas.microsoft.com/office/powerpoint/2010/main" val="71875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lang="en-US" dirty="0"/>
              <a:t>{{Pause=2}} The Nested Vectored Interrupt Controller (NVIC),  prioritizes and handles all interrupts.  When we press the push button connected to the pin PA 3, the hardware generates an electrical signal, called interrupt request, E X T I 3. When N V I C receives the interrupt request, it forces the processor to jump to, and execute, a special piece of code, called an interrupt service routine, or an interrupt handler. Specifically, the processor will execute the function named E X T I 3  IRQ Handler. {{Pause=1}}  The entry points of all interrupt service routines, are stored in a special table. This special table is called an interrupt vector table. The interrupt vector table is stored at a pre-defined area, in the memory. For ARM Cortex processors, the interrupt vector table starts at the memory address 4. By default, the interrupt vector table is mapped to the lowest address of the internal flash memory. However, software can re-map it to a different location, such as internal SRAM. </a:t>
            </a:r>
          </a:p>
          <a:p>
            <a:endParaRPr lang="en-US" dirty="0"/>
          </a:p>
          <a:p>
            <a:r>
              <a:rPr lang="en-US" dirty="0"/>
              <a:t>{{Pause=1}} To understand interrupts, the concept of interrupt vector table is very important. The interrupt vector table holds an array of memory addresses. Each entry in the interrupt vector table is four bytes long. Each entry contains the starting memory address of an interrupt service routine. To put it simply, the interrupt vector table holds an array of function pointers.  </a:t>
            </a:r>
          </a:p>
          <a:p>
            <a:endParaRPr lang="en-US" dirty="0"/>
          </a:p>
          <a:p>
            <a:r>
              <a:rPr lang="en-US" dirty="0"/>
              <a:t>{{Pause=2}} Every type of interrupt is assigned a number, called interrupt number. The interrupt number is used to index into the interrupt vector table. When interrupt x is triggered, N V I C uses the interrupt number x, as the index value, to look up the interrupt vector table, finds the memory address of the corresponding interrupt service routine for interrupt x, and forces the processor to jump to and execute this interrupt service routine.</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7</a:t>
            </a:fld>
            <a:endParaRPr lang="en-US"/>
          </a:p>
        </p:txBody>
      </p:sp>
    </p:spTree>
    <p:extLst>
      <p:ext uri="{BB962C8B-B14F-4D97-AF65-F5344CB8AC3E}">
        <p14:creationId xmlns:p14="http://schemas.microsoft.com/office/powerpoint/2010/main" val="12572916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baseline="0" dirty="0"/>
              <a:t>{{Pause=2}} How does the N V I C controller use the interrupt number to look up the interrupt vector table? {{Pause=0.5}} The first word in the memory is the initial MSP value. Here is the main stack, typically located in SRAM. {{Pause=2}} The second word in the memory is a pointer to the reset handler, which is the starting memory address, or called entry point, of the function reset handler.  The reset handler contains program code, which is executed when the processor is reset. Typically, the reset handler performs some hardware initialization first, and then calls the main function. Immediately after the processor, is reset, the program counter is initialized to this value. </a:t>
            </a:r>
          </a:p>
          <a:p>
            <a:endParaRPr lang="en-US" baseline="0" dirty="0"/>
          </a:p>
          <a:p>
            <a:r>
              <a:rPr lang="en-US" baseline="0" dirty="0"/>
              <a:t>{{Pause=1}} For ARM Cortex-M processors, if the interrupt number is n,  the pointer that points the interrupt service routine of interrupt n, is stored at, this address, in the interrupt vector table.  {{Pause=0.5}} For example, the interrupt number of E X T I 3, is 9. Then, the address of E X T I 3  IRQ Handler is stored at the memory address: 64 plus, 4 times 9. The result is 100 in decimal, or 64 in hex. Suppose the handler for external interrupt 3, is stored at the memory address, 0 8 0 0 0 3 0 C, in hex. {{Pause=1}} In the interrupt table, the value 0 8 0 0 0 3 0 D, is stored at the location 64 in hex. {{Pause=1}}  If E X T I 3 interrupt request arrives, the N V I C controller will read the word stored at the memory address 64, and then set the program counter to that value. In this way, the N V I C controller forces the processor to jump to the interrupt service routine, E X T I 3  IRQ Handler. </a:t>
            </a:r>
          </a:p>
          <a:p>
            <a:endParaRPr lang="en-US" baseline="0" dirty="0"/>
          </a:p>
          <a:p>
            <a:r>
              <a:rPr lang="en-US" baseline="0" dirty="0"/>
              <a:t>{{Pause=1}} Note that, the least-significant bit of these memory addresses is 1. When the processor jumps to a new code, it examines bit 0 of the destination address to determine the processor state. In general, for ARM processor family, if bit 0 of the destination address is 1, the processor will be in the Thumb state. If bit 0 is 0, the processor will switch to the ARM state. However, for ARM Cortex processors, the bit 0 of the destination address must always be 1. This is because ARM Cortex processors, only support Thumb instructions.</a:t>
            </a:r>
          </a:p>
          <a:p>
            <a:endParaRPr lang="en-US" baseline="0" dirty="0"/>
          </a:p>
          <a:p>
            <a:r>
              <a:rPr lang="en-US" baseline="0" dirty="0"/>
              <a:t>{{Pause=1}} Please pay attention that the interrupt number can be negative. For example, the interrupt number of system timer (SysTick) is negative 1.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8</a:t>
            </a:fld>
            <a:endParaRPr lang="en-US"/>
          </a:p>
        </p:txBody>
      </p:sp>
    </p:spTree>
    <p:extLst>
      <p:ext uri="{BB962C8B-B14F-4D97-AF65-F5344CB8AC3E}">
        <p14:creationId xmlns:p14="http://schemas.microsoft.com/office/powerpoint/2010/main" val="5904195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Here is the interrupt vector table of STM32L4. {{Pause=0.5}}  The first word holds the top of the main stack. {{Pause=0.5}} The next 15 words hold the pointers of 15 system exception handlers. {{Pause=0.5}} The next are pointers to vender-specific interrupt handlers. The size of the interrupt vector table, varies among different processor chips.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9</a:t>
            </a:fld>
            <a:endParaRPr lang="en-US"/>
          </a:p>
        </p:txBody>
      </p:sp>
    </p:spTree>
    <p:extLst>
      <p:ext uri="{BB962C8B-B14F-4D97-AF65-F5344CB8AC3E}">
        <p14:creationId xmlns:p14="http://schemas.microsoft.com/office/powerpoint/2010/main" val="2908866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8534400" y="6355080"/>
            <a:ext cx="3048000" cy="365760"/>
          </a:xfrm>
        </p:spPr>
        <p:txBody>
          <a:bodyPr/>
          <a:lstStyle>
            <a:lvl1pPr>
              <a:defRPr sz="1400"/>
            </a:lvl1pPr>
          </a:lstStyle>
          <a:p>
            <a:pPr eaLnBrk="1" latinLnBrk="0" hangingPunct="1"/>
            <a:fld id="{8E8B2B42-CBC2-7D4E-BA50-0E7F29B4DAAB}" type="datetime1">
              <a:rPr lang="en-US" smtClean="0"/>
              <a:t>4/9/2018</a:t>
            </a:fld>
            <a:endParaRPr lang="en-US" sz="1600" dirty="0"/>
          </a:p>
        </p:txBody>
      </p:sp>
      <p:sp>
        <p:nvSpPr>
          <p:cNvPr id="17" name="Footer Placeholder 16"/>
          <p:cNvSpPr>
            <a:spLocks noGrp="1"/>
          </p:cNvSpPr>
          <p:nvPr>
            <p:ph type="ftr" sz="quarter" idx="11"/>
          </p:nvPr>
        </p:nvSpPr>
        <p:spPr>
          <a:xfrm>
            <a:off x="3864864" y="6355080"/>
            <a:ext cx="4632960" cy="365760"/>
          </a:xfrm>
        </p:spPr>
        <p:txBody>
          <a:bodyPr/>
          <a:lstStyle/>
          <a:p>
            <a:endParaRPr kumimoji="0" lang="en-US" dirty="0"/>
          </a:p>
        </p:txBody>
      </p:sp>
      <p:sp>
        <p:nvSpPr>
          <p:cNvPr id="29" name="Slide Number Placeholder 28"/>
          <p:cNvSpPr>
            <a:spLocks noGrp="1"/>
          </p:cNvSpPr>
          <p:nvPr>
            <p:ph type="sldNum" sz="quarter" idx="12"/>
          </p:nvPr>
        </p:nvSpPr>
        <p:spPr>
          <a:xfrm>
            <a:off x="1621536" y="6355080"/>
            <a:ext cx="1625600" cy="365760"/>
          </a:xfrm>
        </p:spPr>
        <p:txBody>
          <a:bodyPr/>
          <a:lstStyle/>
          <a:p>
            <a:fld id="{EA7C8D44-3667-46F6-9772-CC52308E2A7F}" type="slidenum">
              <a:rPr kumimoji="0" lang="en-US" smtClean="0"/>
              <a:pPr/>
              <a:t>‹#›</a:t>
            </a:fld>
            <a:endParaRPr kumimoji="0" lang="en-US" dirty="0"/>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597D1259-3A46-254C-ADDB-B5DA4F1DF3DA}" type="datetime1">
              <a:rPr lang="en-US" smtClean="0"/>
              <a:t>4/9/2018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CCA104EC-54AA-E04F-BDC0-22B4E8892699}" type="datetime1">
              <a:rPr lang="en-US" smtClean="0"/>
              <a:t>4/9/2018</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A9E6F060-20EB-3246-9088-08BF5F1271DE}" type="datetime1">
              <a:rPr lang="en-US" smtClean="0"/>
              <a:t>4/9/2018</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p:spPr>
        <p:txBody>
          <a:bodyPr/>
          <a:lstStyle/>
          <a:p>
            <a:pPr eaLnBrk="1" latinLnBrk="0" hangingPunct="1"/>
            <a:fld id="{34C82E41-DA7E-CA4C-823B-C759BEA16CE8}" type="datetime1">
              <a:rPr lang="en-US" smtClean="0"/>
              <a:t>4/9/2018</a:t>
            </a:fld>
            <a:endParaRPr lang="en-US" dirty="0"/>
          </a:p>
        </p:txBody>
      </p:sp>
      <p:sp>
        <p:nvSpPr>
          <p:cNvPr id="5" name="Footer Placeholder 4"/>
          <p:cNvSpPr>
            <a:spLocks noGrp="1"/>
          </p:cNvSpPr>
          <p:nvPr>
            <p:ph type="ftr" sz="quarter" idx="11"/>
          </p:nvPr>
        </p:nvSpPr>
        <p:spPr>
          <a:xfrm>
            <a:off x="3864864" y="6355080"/>
            <a:ext cx="4632960" cy="365760"/>
          </a:xfrm>
        </p:spPr>
        <p:txBody>
          <a:bodyPr/>
          <a:lstStyle/>
          <a:p>
            <a:endParaRPr kumimoji="0" lang="en-US" dirty="0"/>
          </a:p>
        </p:txBody>
      </p:sp>
      <p:sp>
        <p:nvSpPr>
          <p:cNvPr id="6" name="Slide Number Placeholder 5"/>
          <p:cNvSpPr>
            <a:spLocks noGrp="1"/>
          </p:cNvSpPr>
          <p:nvPr>
            <p:ph type="sldNum" sz="quarter" idx="12"/>
          </p:nvPr>
        </p:nvSpPr>
        <p:spPr>
          <a:xfrm>
            <a:off x="1426464" y="6355080"/>
            <a:ext cx="2027936" cy="365760"/>
          </a:xfrm>
        </p:spPr>
        <p:txBody>
          <a:bodyPr/>
          <a:lstStyle/>
          <a:p>
            <a:fld id="{EA7C8D44-3667-46F6-9772-CC52308E2A7F}" type="slidenum">
              <a:rPr kumimoji="0" lang="en-US" smtClean="0"/>
              <a:pPr/>
              <a:t>‹#›</a:t>
            </a:fld>
            <a:endParaRPr kumimoji="0"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2500C8B0-EB1A-0A41-B839-C4B99CD2225A}" type="datetime1">
              <a:rPr lang="en-US" smtClean="0"/>
              <a:t>4/9/2018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4F16605B-D952-1149-A111-28A5633BAE48}" type="datetime1">
              <a:rPr lang="en-US" smtClean="0"/>
              <a:t>4/9/2018</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91109A1C-29B2-B04E-8365-C9D22C4AE842}" type="datetime1">
              <a:rPr lang="en-US" smtClean="0"/>
              <a:t>4/9/2018</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2CE417B6-A42B-064A-8677-46C55C4F613A}" type="datetime1">
              <a:rPr lang="en-US" smtClean="0"/>
              <a:t>4/9/2018</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DE76F5AD-3F1F-7141-BC8A-012C5728BE2D}" type="datetime1">
              <a:rPr lang="en-US" smtClean="0"/>
              <a:t>4/9/2018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09FA12B8-739E-4D47-A14C-180C3BC10865}" type="datetime1">
              <a:rPr lang="en-US" smtClean="0"/>
              <a:t>4/9/2018</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534400" y="6356350"/>
            <a:ext cx="3052064"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CDD18CD8-E404-844E-A4BD-DF69B8E5881E}" type="datetime1">
              <a:rPr lang="en-US" smtClean="0"/>
              <a:t>4/9/2018</a:t>
            </a:fld>
            <a:endParaRPr lang="en-US" sz="1400" dirty="0">
              <a:solidFill>
                <a:schemeClr val="tx2"/>
              </a:solidFill>
            </a:endParaRPr>
          </a:p>
        </p:txBody>
      </p:sp>
      <p:sp>
        <p:nvSpPr>
          <p:cNvPr id="3" name="Footer Placeholder 2"/>
          <p:cNvSpPr>
            <a:spLocks noGrp="1"/>
          </p:cNvSpPr>
          <p:nvPr>
            <p:ph type="ftr" sz="quarter" idx="3"/>
          </p:nvPr>
        </p:nvSpPr>
        <p:spPr>
          <a:xfrm>
            <a:off x="3864864" y="6356350"/>
            <a:ext cx="46736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emf"/><Relationship Id="rId4" Type="http://schemas.openxmlformats.org/officeDocument/2006/relationships/image" Target="../media/image2.emf"/></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19400" y="5181600"/>
            <a:ext cx="8116894" cy="381000"/>
          </a:xfrm>
        </p:spPr>
        <p:txBody>
          <a:bodyPr>
            <a:noAutofit/>
          </a:bodyPr>
          <a:lstStyle/>
          <a:p>
            <a:r>
              <a:rPr lang="en-US" sz="2400" dirty="0"/>
              <a:t>Dr. Yifeng Zhu</a:t>
            </a:r>
          </a:p>
        </p:txBody>
      </p:sp>
      <p:sp>
        <p:nvSpPr>
          <p:cNvPr id="6" name="TextBox 5"/>
          <p:cNvSpPr txBox="1"/>
          <p:nvPr/>
        </p:nvSpPr>
        <p:spPr>
          <a:xfrm>
            <a:off x="1219200" y="525163"/>
            <a:ext cx="9717094" cy="1754326"/>
          </a:xfrm>
          <a:prstGeom prst="rect">
            <a:avLst/>
          </a:prstGeom>
          <a:noFill/>
        </p:spPr>
        <p:txBody>
          <a:bodyPr wrap="square" rtlCol="0">
            <a:spAutoFit/>
          </a:bodyPr>
          <a:lstStyle/>
          <a:p>
            <a:pPr algn="r"/>
            <a:r>
              <a:rPr lang="en-US" sz="5400" b="1" dirty="0">
                <a:solidFill>
                  <a:srgbClr val="C00000"/>
                </a:solidFill>
              </a:rPr>
              <a:t>ARM Cortex-M </a:t>
            </a:r>
          </a:p>
          <a:p>
            <a:pPr algn="r"/>
            <a:r>
              <a:rPr lang="en-US" sz="5400" b="1" dirty="0">
                <a:solidFill>
                  <a:srgbClr val="0000FF"/>
                </a:solidFill>
              </a:rPr>
              <a:t>Interrupt</a:t>
            </a:r>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a:t>1</a:t>
            </a:fld>
            <a:endParaRPr kumimoji="0" lang="en-US" dirty="0"/>
          </a:p>
        </p:txBody>
      </p:sp>
      <p:sp>
        <p:nvSpPr>
          <p:cNvPr id="4" name="Subtitle 3"/>
          <p:cNvSpPr>
            <a:spLocks noGrp="1"/>
          </p:cNvSpPr>
          <p:nvPr>
            <p:ph type="subTitle" idx="1"/>
          </p:nvPr>
        </p:nvSpPr>
        <p:spPr>
          <a:xfrm>
            <a:off x="2438400" y="3810000"/>
            <a:ext cx="8497894" cy="1143000"/>
          </a:xfrm>
        </p:spPr>
        <p:txBody>
          <a:bodyPr>
            <a:noAutofit/>
          </a:bodyPr>
          <a:lstStyle/>
          <a:p>
            <a:r>
              <a:rPr lang="en-US" sz="2400" dirty="0"/>
              <a:t>Embedded Systems with ARM Cortex-M </a:t>
            </a:r>
          </a:p>
          <a:p>
            <a:r>
              <a:rPr lang="en-US" sz="2400" dirty="0"/>
              <a:t>Microcontrollers in Assembly Language and C</a:t>
            </a:r>
          </a:p>
        </p:txBody>
      </p:sp>
    </p:spTree>
    <p:extLst>
      <p:ext uri="{BB962C8B-B14F-4D97-AF65-F5344CB8AC3E}">
        <p14:creationId xmlns:p14="http://schemas.microsoft.com/office/powerpoint/2010/main" val="1683281344"/>
      </p:ext>
    </p:extLst>
  </p:cSld>
  <p:clrMapOvr>
    <a:masterClrMapping/>
  </p:clrMapOvr>
  <p:extLst mod="1"/>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extLst>
              <p:ext uri="{D42A27DB-BD31-4B8C-83A1-F6EECF244321}">
                <p14:modId xmlns:p14="http://schemas.microsoft.com/office/powerpoint/2010/main" val="1051290275"/>
              </p:ext>
            </p:extLst>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10</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extLst>
              <p:ext uri="{D42A27DB-BD31-4B8C-83A1-F6EECF244321}">
                <p14:modId xmlns:p14="http://schemas.microsoft.com/office/powerpoint/2010/main" val="4271921742"/>
              </p:ext>
            </p:extLst>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extLst>
              <p:ext uri="{D42A27DB-BD31-4B8C-83A1-F6EECF244321}">
                <p14:modId xmlns:p14="http://schemas.microsoft.com/office/powerpoint/2010/main" val="1642175448"/>
              </p:ext>
            </p:extLst>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extLst>
              <p:ext uri="{D42A27DB-BD31-4B8C-83A1-F6EECF244321}">
                <p14:modId xmlns:p14="http://schemas.microsoft.com/office/powerpoint/2010/main" val="2846270905"/>
              </p:ext>
            </p:extLst>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extLst>
              <p:ext uri="{D42A27DB-BD31-4B8C-83A1-F6EECF244321}">
                <p14:modId xmlns:p14="http://schemas.microsoft.com/office/powerpoint/2010/main" val="1907312558"/>
              </p:ext>
            </p:extLst>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ext uri="{D42A27DB-BD31-4B8C-83A1-F6EECF244321}">
                <p14:modId xmlns:p14="http://schemas.microsoft.com/office/powerpoint/2010/main" val="3933856538"/>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94" name="Lightning Bolt 93"/>
          <p:cNvSpPr/>
          <p:nvPr/>
        </p:nvSpPr>
        <p:spPr>
          <a:xfrm flipH="1">
            <a:off x="5346699" y="2512159"/>
            <a:ext cx="303455" cy="450751"/>
          </a:xfrm>
          <a:prstGeom prst="lightningBol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5547975" y="2226620"/>
            <a:ext cx="825867" cy="369332"/>
          </a:xfrm>
          <a:prstGeom prst="rect">
            <a:avLst/>
          </a:prstGeom>
          <a:noFill/>
        </p:spPr>
        <p:txBody>
          <a:bodyPr wrap="none" rtlCol="0">
            <a:spAutoFit/>
          </a:bodyPr>
          <a:lstStyle/>
          <a:p>
            <a:r>
              <a:rPr lang="en-US" dirty="0">
                <a:solidFill>
                  <a:srgbClr val="FF0000"/>
                </a:solidFill>
                <a:latin typeface="Arial" panose="020B0604020202020204" pitchFamily="34" charset="0"/>
                <a:cs typeface="Arial" panose="020B0604020202020204" pitchFamily="34" charset="0"/>
              </a:rPr>
              <a:t>EXTI3</a:t>
            </a:r>
          </a:p>
        </p:txBody>
      </p:sp>
    </p:spTree>
    <p:extLst>
      <p:ext uri="{BB962C8B-B14F-4D97-AF65-F5344CB8AC3E}">
        <p14:creationId xmlns:p14="http://schemas.microsoft.com/office/powerpoint/2010/main" val="726325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extLst/>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11</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extLst/>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extLst/>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extLst/>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extLst/>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ext uri="{D42A27DB-BD31-4B8C-83A1-F6EECF244321}">
                <p14:modId xmlns:p14="http://schemas.microsoft.com/office/powerpoint/2010/main" val="883200496"/>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10896600" y="528495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Tree>
    <p:extLst>
      <p:ext uri="{BB962C8B-B14F-4D97-AF65-F5344CB8AC3E}">
        <p14:creationId xmlns:p14="http://schemas.microsoft.com/office/powerpoint/2010/main" val="1742566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82"/>
                                        </p:tgtEl>
                                        <p:attrNameLst>
                                          <p:attrName>style.visibility</p:attrName>
                                        </p:attrNameLst>
                                      </p:cBhvr>
                                      <p:to>
                                        <p:strVal val="visible"/>
                                      </p:to>
                                    </p:set>
                                    <p:anim calcmode="lin" valueType="num">
                                      <p:cBhvr>
                                        <p:cTn id="7" dur="1000" fill="hold"/>
                                        <p:tgtEl>
                                          <p:spTgt spid="82"/>
                                        </p:tgtEl>
                                        <p:attrNameLst>
                                          <p:attrName>ppt_w</p:attrName>
                                        </p:attrNameLst>
                                      </p:cBhvr>
                                      <p:tavLst>
                                        <p:tav tm="0">
                                          <p:val>
                                            <p:fltVal val="0"/>
                                          </p:val>
                                        </p:tav>
                                        <p:tav tm="100000">
                                          <p:val>
                                            <p:strVal val="#ppt_w"/>
                                          </p:val>
                                        </p:tav>
                                      </p:tavLst>
                                    </p:anim>
                                    <p:anim calcmode="lin" valueType="num">
                                      <p:cBhvr>
                                        <p:cTn id="8" dur="1000" fill="hold"/>
                                        <p:tgtEl>
                                          <p:spTgt spid="82"/>
                                        </p:tgtEl>
                                        <p:attrNameLst>
                                          <p:attrName>ppt_h</p:attrName>
                                        </p:attrNameLst>
                                      </p:cBhvr>
                                      <p:tavLst>
                                        <p:tav tm="0">
                                          <p:val>
                                            <p:fltVal val="0"/>
                                          </p:val>
                                        </p:tav>
                                        <p:tav tm="100000">
                                          <p:val>
                                            <p:strVal val="#ppt_h"/>
                                          </p:val>
                                        </p:tav>
                                      </p:tavLst>
                                    </p:anim>
                                    <p:animEffect transition="in" filter="fade">
                                      <p:cBhvr>
                                        <p:cTn id="9" dur="1000"/>
                                        <p:tgtEl>
                                          <p:spTgt spid="82"/>
                                        </p:tgtEl>
                                      </p:cBhvr>
                                    </p:animEffect>
                                  </p:childTnLst>
                                </p:cTn>
                              </p:par>
                            </p:childTnLst>
                          </p:cTn>
                        </p:par>
                        <p:par>
                          <p:cTn id="10" fill="hold">
                            <p:stCondLst>
                              <p:cond delay="1000"/>
                            </p:stCondLst>
                            <p:childTnLst>
                              <p:par>
                                <p:cTn id="11" presetID="47" presetClass="entr" presetSubtype="0" fill="hold" grpId="0" nodeType="afterEffect">
                                  <p:stCondLst>
                                    <p:cond delay="0"/>
                                  </p:stCondLst>
                                  <p:childTnLst>
                                    <p:set>
                                      <p:cBhvr>
                                        <p:cTn id="12" dur="1" fill="hold">
                                          <p:stCondLst>
                                            <p:cond delay="0"/>
                                          </p:stCondLst>
                                        </p:cTn>
                                        <p:tgtEl>
                                          <p:spTgt spid="79"/>
                                        </p:tgtEl>
                                        <p:attrNameLst>
                                          <p:attrName>style.visibility</p:attrName>
                                        </p:attrNameLst>
                                      </p:cBhvr>
                                      <p:to>
                                        <p:strVal val="visible"/>
                                      </p:to>
                                    </p:set>
                                    <p:animEffect transition="in" filter="fade">
                                      <p:cBhvr>
                                        <p:cTn id="13" dur="1000"/>
                                        <p:tgtEl>
                                          <p:spTgt spid="79"/>
                                        </p:tgtEl>
                                      </p:cBhvr>
                                    </p:animEffect>
                                    <p:anim calcmode="lin" valueType="num">
                                      <p:cBhvr>
                                        <p:cTn id="14" dur="1000" fill="hold"/>
                                        <p:tgtEl>
                                          <p:spTgt spid="79"/>
                                        </p:tgtEl>
                                        <p:attrNameLst>
                                          <p:attrName>ppt_x</p:attrName>
                                        </p:attrNameLst>
                                      </p:cBhvr>
                                      <p:tavLst>
                                        <p:tav tm="0">
                                          <p:val>
                                            <p:strVal val="#ppt_x"/>
                                          </p:val>
                                        </p:tav>
                                        <p:tav tm="100000">
                                          <p:val>
                                            <p:strVal val="#ppt_x"/>
                                          </p:val>
                                        </p:tav>
                                      </p:tavLst>
                                    </p:anim>
                                    <p:anim calcmode="lin" valueType="num">
                                      <p:cBhvr>
                                        <p:cTn id="15" dur="1000" fill="hold"/>
                                        <p:tgtEl>
                                          <p:spTgt spid="79"/>
                                        </p:tgtEl>
                                        <p:attrNameLst>
                                          <p:attrName>ppt_y</p:attrName>
                                        </p:attrNameLst>
                                      </p:cBhvr>
                                      <p:tavLst>
                                        <p:tav tm="0">
                                          <p:val>
                                            <p:strVal val="#ppt_y-.1"/>
                                          </p:val>
                                        </p:tav>
                                        <p:tav tm="100000">
                                          <p:val>
                                            <p:strVal val="#ppt_y"/>
                                          </p:val>
                                        </p:tav>
                                      </p:tavLst>
                                    </p:anim>
                                  </p:childTnLst>
                                </p:cTn>
                              </p:par>
                              <p:par>
                                <p:cTn id="16" presetID="47" presetClass="entr" presetSubtype="0" fill="hold" grpId="0" nodeType="withEffect">
                                  <p:stCondLst>
                                    <p:cond delay="0"/>
                                  </p:stCondLst>
                                  <p:childTnLst>
                                    <p:set>
                                      <p:cBhvr>
                                        <p:cTn id="17" dur="1" fill="hold">
                                          <p:stCondLst>
                                            <p:cond delay="0"/>
                                          </p:stCondLst>
                                        </p:cTn>
                                        <p:tgtEl>
                                          <p:spTgt spid="80"/>
                                        </p:tgtEl>
                                        <p:attrNameLst>
                                          <p:attrName>style.visibility</p:attrName>
                                        </p:attrNameLst>
                                      </p:cBhvr>
                                      <p:to>
                                        <p:strVal val="visible"/>
                                      </p:to>
                                    </p:set>
                                    <p:animEffect transition="in" filter="fade">
                                      <p:cBhvr>
                                        <p:cTn id="18" dur="1000"/>
                                        <p:tgtEl>
                                          <p:spTgt spid="80"/>
                                        </p:tgtEl>
                                      </p:cBhvr>
                                    </p:animEffect>
                                    <p:anim calcmode="lin" valueType="num">
                                      <p:cBhvr>
                                        <p:cTn id="19" dur="1000" fill="hold"/>
                                        <p:tgtEl>
                                          <p:spTgt spid="80"/>
                                        </p:tgtEl>
                                        <p:attrNameLst>
                                          <p:attrName>ppt_x</p:attrName>
                                        </p:attrNameLst>
                                      </p:cBhvr>
                                      <p:tavLst>
                                        <p:tav tm="0">
                                          <p:val>
                                            <p:strVal val="#ppt_x"/>
                                          </p:val>
                                        </p:tav>
                                        <p:tav tm="100000">
                                          <p:val>
                                            <p:strVal val="#ppt_x"/>
                                          </p:val>
                                        </p:tav>
                                      </p:tavLst>
                                    </p:anim>
                                    <p:anim calcmode="lin" valueType="num">
                                      <p:cBhvr>
                                        <p:cTn id="20" dur="1000" fill="hold"/>
                                        <p:tgtEl>
                                          <p:spTgt spid="80"/>
                                        </p:tgtEl>
                                        <p:attrNameLst>
                                          <p:attrName>ppt_y</p:attrName>
                                        </p:attrNameLst>
                                      </p:cBhvr>
                                      <p:tavLst>
                                        <p:tav tm="0">
                                          <p:val>
                                            <p:strVal val="#ppt_y-.1"/>
                                          </p:val>
                                        </p:tav>
                                        <p:tav tm="100000">
                                          <p:val>
                                            <p:strVal val="#ppt_y"/>
                                          </p:val>
                                        </p:tav>
                                      </p:tavLst>
                                    </p:anim>
                                  </p:childTnLst>
                                </p:cTn>
                              </p:par>
                              <p:par>
                                <p:cTn id="21" presetID="47" presetClass="entr" presetSubtype="0" fill="hold" nodeType="with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fade">
                                      <p:cBhvr>
                                        <p:cTn id="23" dur="1000"/>
                                        <p:tgtEl>
                                          <p:spTgt spid="81"/>
                                        </p:tgtEl>
                                      </p:cBhvr>
                                    </p:animEffect>
                                    <p:anim calcmode="lin" valueType="num">
                                      <p:cBhvr>
                                        <p:cTn id="24" dur="1000" fill="hold"/>
                                        <p:tgtEl>
                                          <p:spTgt spid="81"/>
                                        </p:tgtEl>
                                        <p:attrNameLst>
                                          <p:attrName>ppt_x</p:attrName>
                                        </p:attrNameLst>
                                      </p:cBhvr>
                                      <p:tavLst>
                                        <p:tav tm="0">
                                          <p:val>
                                            <p:strVal val="#ppt_x"/>
                                          </p:val>
                                        </p:tav>
                                        <p:tav tm="100000">
                                          <p:val>
                                            <p:strVal val="#ppt_x"/>
                                          </p:val>
                                        </p:tav>
                                      </p:tavLst>
                                    </p:anim>
                                    <p:anim calcmode="lin" valueType="num">
                                      <p:cBhvr>
                                        <p:cTn id="25" dur="1000" fill="hold"/>
                                        <p:tgtEl>
                                          <p:spTgt spid="8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animBg="1"/>
      <p:bldP spid="80" grpId="0"/>
      <p:bldP spid="8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extLst/>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12</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extLst/>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extLst/>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extLst>
              <p:ext uri="{D42A27DB-BD31-4B8C-83A1-F6EECF244321}">
                <p14:modId xmlns:p14="http://schemas.microsoft.com/office/powerpoint/2010/main" val="735592875"/>
              </p:ext>
            </p:extLst>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extLst/>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ext uri="{D42A27DB-BD31-4B8C-83A1-F6EECF244321}">
                <p14:modId xmlns:p14="http://schemas.microsoft.com/office/powerpoint/2010/main" val="3904523530"/>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5" name="Group 4"/>
          <p:cNvGrpSpPr/>
          <p:nvPr/>
        </p:nvGrpSpPr>
        <p:grpSpPr>
          <a:xfrm>
            <a:off x="8534400" y="1521023"/>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10896600" y="528495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Tree>
    <p:extLst>
      <p:ext uri="{BB962C8B-B14F-4D97-AF65-F5344CB8AC3E}">
        <p14:creationId xmlns:p14="http://schemas.microsoft.com/office/powerpoint/2010/main" val="2278438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extLst/>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13</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extLst/>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extLst/>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extLst/>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extLst/>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ext uri="{D42A27DB-BD31-4B8C-83A1-F6EECF244321}">
                <p14:modId xmlns:p14="http://schemas.microsoft.com/office/powerpoint/2010/main" val="4231422613"/>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4" name="Group 3"/>
          <p:cNvGrpSpPr/>
          <p:nvPr/>
        </p:nvGrpSpPr>
        <p:grpSpPr>
          <a:xfrm>
            <a:off x="8534400" y="1749623"/>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10896600" y="528495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Tree>
    <p:extLst>
      <p:ext uri="{BB962C8B-B14F-4D97-AF65-F5344CB8AC3E}">
        <p14:creationId xmlns:p14="http://schemas.microsoft.com/office/powerpoint/2010/main" val="23099741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extLst/>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14</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extLst/>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extLst/>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extLst/>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extLst/>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ext uri="{D42A27DB-BD31-4B8C-83A1-F6EECF244321}">
                <p14:modId xmlns:p14="http://schemas.microsoft.com/office/powerpoint/2010/main" val="493500055"/>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4" name="Group 3"/>
          <p:cNvGrpSpPr/>
          <p:nvPr/>
        </p:nvGrpSpPr>
        <p:grpSpPr>
          <a:xfrm>
            <a:off x="8534400" y="1978223"/>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10896600" y="528495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Tree>
    <p:extLst>
      <p:ext uri="{BB962C8B-B14F-4D97-AF65-F5344CB8AC3E}">
        <p14:creationId xmlns:p14="http://schemas.microsoft.com/office/powerpoint/2010/main" val="2863896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extLst/>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15</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extLst/>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extLst/>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extLst/>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extLst/>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ext uri="{D42A27DB-BD31-4B8C-83A1-F6EECF244321}">
                <p14:modId xmlns:p14="http://schemas.microsoft.com/office/powerpoint/2010/main" val="2102978885"/>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4" name="Group 3"/>
          <p:cNvGrpSpPr/>
          <p:nvPr/>
        </p:nvGrpSpPr>
        <p:grpSpPr>
          <a:xfrm>
            <a:off x="8534400" y="2233982"/>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10896600" y="528495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Tree>
    <p:extLst>
      <p:ext uri="{BB962C8B-B14F-4D97-AF65-F5344CB8AC3E}">
        <p14:creationId xmlns:p14="http://schemas.microsoft.com/office/powerpoint/2010/main" val="38325014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extLst/>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16</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extLst/>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extLst/>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extLst/>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extLst/>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ext uri="{D42A27DB-BD31-4B8C-83A1-F6EECF244321}">
                <p14:modId xmlns:p14="http://schemas.microsoft.com/office/powerpoint/2010/main" val="1567781217"/>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4" name="Group 3"/>
          <p:cNvGrpSpPr/>
          <p:nvPr/>
        </p:nvGrpSpPr>
        <p:grpSpPr>
          <a:xfrm>
            <a:off x="8534400" y="2511623"/>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10896600" y="528495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Tree>
    <p:extLst>
      <p:ext uri="{BB962C8B-B14F-4D97-AF65-F5344CB8AC3E}">
        <p14:creationId xmlns:p14="http://schemas.microsoft.com/office/powerpoint/2010/main" val="146524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extLst/>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17</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extLst/>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extLst/>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extLst/>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extLst/>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ext uri="{D42A27DB-BD31-4B8C-83A1-F6EECF244321}">
                <p14:modId xmlns:p14="http://schemas.microsoft.com/office/powerpoint/2010/main" val="2452637353"/>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4" name="Group 3"/>
          <p:cNvGrpSpPr/>
          <p:nvPr/>
        </p:nvGrpSpPr>
        <p:grpSpPr>
          <a:xfrm>
            <a:off x="8534400" y="2740223"/>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10896600" y="528495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Tree>
    <p:extLst>
      <p:ext uri="{BB962C8B-B14F-4D97-AF65-F5344CB8AC3E}">
        <p14:creationId xmlns:p14="http://schemas.microsoft.com/office/powerpoint/2010/main" val="2750495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extLst/>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18</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extLst/>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extLst/>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extLst/>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extLst/>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ext uri="{D42A27DB-BD31-4B8C-83A1-F6EECF244321}">
                <p14:modId xmlns:p14="http://schemas.microsoft.com/office/powerpoint/2010/main" val="2479350160"/>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4" name="Group 3"/>
          <p:cNvGrpSpPr/>
          <p:nvPr/>
        </p:nvGrpSpPr>
        <p:grpSpPr>
          <a:xfrm>
            <a:off x="8534400" y="2971800"/>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10896600" y="528495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Tree>
    <p:extLst>
      <p:ext uri="{BB962C8B-B14F-4D97-AF65-F5344CB8AC3E}">
        <p14:creationId xmlns:p14="http://schemas.microsoft.com/office/powerpoint/2010/main" val="28349393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extLst/>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19</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extLst/>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extLst/>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extLst/>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extLst/>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r0</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4" name="Group 3"/>
          <p:cNvGrpSpPr/>
          <p:nvPr/>
        </p:nvGrpSpPr>
        <p:grpSpPr>
          <a:xfrm>
            <a:off x="8534400" y="3197423"/>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a:t>
            </a:r>
            <a:r>
              <a:rPr lang="en-US" sz="1400" i="1" dirty="0"/>
              <a:t>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10896600" y="528495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Tree>
    <p:extLst>
      <p:ext uri="{BB962C8B-B14F-4D97-AF65-F5344CB8AC3E}">
        <p14:creationId xmlns:p14="http://schemas.microsoft.com/office/powerpoint/2010/main" val="3838966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 name="Picture 42"/>
          <p:cNvPicPr>
            <a:picLocks noChangeAspect="1"/>
          </p:cNvPicPr>
          <p:nvPr/>
        </p:nvPicPr>
        <p:blipFill>
          <a:blip r:embed="rId4"/>
          <a:stretch>
            <a:fillRect/>
          </a:stretch>
        </p:blipFill>
        <p:spPr>
          <a:xfrm>
            <a:off x="76200" y="3214884"/>
            <a:ext cx="8441020" cy="2981737"/>
          </a:xfrm>
          <a:prstGeom prst="rect">
            <a:avLst/>
          </a:prstGeom>
        </p:spPr>
      </p:pic>
      <p:grpSp>
        <p:nvGrpSpPr>
          <p:cNvPr id="4" name="Group 3"/>
          <p:cNvGrpSpPr/>
          <p:nvPr/>
        </p:nvGrpSpPr>
        <p:grpSpPr>
          <a:xfrm>
            <a:off x="1968213" y="1828800"/>
            <a:ext cx="3454556" cy="1316867"/>
            <a:chOff x="3396300" y="1801195"/>
            <a:chExt cx="3454556" cy="1316867"/>
          </a:xfrm>
        </p:grpSpPr>
        <p:pic>
          <p:nvPicPr>
            <p:cNvPr id="5" name="Picture 4"/>
            <p:cNvPicPr>
              <a:picLocks noChangeAspect="1"/>
            </p:cNvPicPr>
            <p:nvPr/>
          </p:nvPicPr>
          <p:blipFill>
            <a:blip r:embed="rId5"/>
            <a:stretch>
              <a:fillRect/>
            </a:stretch>
          </p:blipFill>
          <p:spPr>
            <a:xfrm>
              <a:off x="3396300" y="1801196"/>
              <a:ext cx="3454556" cy="1316866"/>
            </a:xfrm>
            <a:prstGeom prst="rect">
              <a:avLst/>
            </a:prstGeom>
          </p:spPr>
        </p:pic>
        <p:sp>
          <p:nvSpPr>
            <p:cNvPr id="6" name="Rectangle 5"/>
            <p:cNvSpPr/>
            <p:nvPr/>
          </p:nvSpPr>
          <p:spPr>
            <a:xfrm>
              <a:off x="5562601" y="1801195"/>
              <a:ext cx="762000" cy="637205"/>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26"/>
            <p:cNvSpPr/>
            <p:nvPr/>
          </p:nvSpPr>
          <p:spPr>
            <a:xfrm rot="5400000">
              <a:off x="5727665" y="2059663"/>
              <a:ext cx="260809" cy="133740"/>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Isosceles Triangle 46"/>
            <p:cNvSpPr/>
            <p:nvPr/>
          </p:nvSpPr>
          <p:spPr>
            <a:xfrm rot="5400000">
              <a:off x="5727664" y="2629327"/>
              <a:ext cx="260809" cy="133740"/>
            </a:xfrm>
            <a:prstGeom prst="triangl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p:cNvSpPr>
            <a:spLocks noGrp="1"/>
          </p:cNvSpPr>
          <p:nvPr>
            <p:ph type="title"/>
          </p:nvPr>
        </p:nvSpPr>
        <p:spPr/>
        <p:txBody>
          <a:bodyPr/>
          <a:lstStyle/>
          <a:p>
            <a:r>
              <a:rPr lang="en-US" dirty="0"/>
              <a:t>STM32L4 Discovery Kit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a:t>
            </a:fld>
            <a:endParaRPr kumimoji="0" lang="en-US" dirty="0"/>
          </a:p>
        </p:txBody>
      </p:sp>
      <p:grpSp>
        <p:nvGrpSpPr>
          <p:cNvPr id="7" name="Group 6"/>
          <p:cNvGrpSpPr/>
          <p:nvPr/>
        </p:nvGrpSpPr>
        <p:grpSpPr>
          <a:xfrm>
            <a:off x="8256473" y="838200"/>
            <a:ext cx="3249433" cy="5715000"/>
            <a:chOff x="8256473" y="838200"/>
            <a:chExt cx="3249433" cy="5715000"/>
          </a:xfrm>
        </p:grpSpPr>
        <p:pic>
          <p:nvPicPr>
            <p:cNvPr id="38" name="Picture 37"/>
            <p:cNvPicPr>
              <a:picLocks noChangeAspect="1"/>
            </p:cNvPicPr>
            <p:nvPr/>
          </p:nvPicPr>
          <p:blipFill>
            <a:blip r:embed="rId6"/>
            <a:stretch>
              <a:fillRect/>
            </a:stretch>
          </p:blipFill>
          <p:spPr>
            <a:xfrm>
              <a:off x="8891351" y="1249588"/>
              <a:ext cx="2403698" cy="5303612"/>
            </a:xfrm>
            <a:prstGeom prst="rect">
              <a:avLst/>
            </a:prstGeom>
          </p:spPr>
        </p:pic>
        <p:sp>
          <p:nvSpPr>
            <p:cNvPr id="48" name="Rectangle 47"/>
            <p:cNvSpPr/>
            <p:nvPr/>
          </p:nvSpPr>
          <p:spPr>
            <a:xfrm>
              <a:off x="9275469" y="4768850"/>
              <a:ext cx="228600" cy="3810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Arrow Connector 52"/>
            <p:cNvCxnSpPr>
              <a:stCxn id="54" idx="2"/>
              <a:endCxn id="48" idx="1"/>
            </p:cNvCxnSpPr>
            <p:nvPr/>
          </p:nvCxnSpPr>
          <p:spPr>
            <a:xfrm>
              <a:off x="8692364" y="4732391"/>
              <a:ext cx="583105" cy="2269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8256473" y="3901394"/>
              <a:ext cx="871781" cy="830997"/>
            </a:xfrm>
            <a:prstGeom prst="rect">
              <a:avLst/>
            </a:prstGeom>
            <a:noFill/>
          </p:spPr>
          <p:txBody>
            <a:bodyPr wrap="square" rtlCol="0">
              <a:spAutoFit/>
            </a:bodyPr>
            <a:lstStyle/>
            <a:p>
              <a:r>
                <a:rPr lang="en-US" sz="1600" dirty="0">
                  <a:solidFill>
                    <a:srgbClr val="FF0000"/>
                  </a:solidFill>
                </a:rPr>
                <a:t>Red &amp; Green LEDs</a:t>
              </a:r>
            </a:p>
          </p:txBody>
        </p:sp>
        <p:sp>
          <p:nvSpPr>
            <p:cNvPr id="60" name="TextBox 59"/>
            <p:cNvSpPr txBox="1"/>
            <p:nvPr/>
          </p:nvSpPr>
          <p:spPr>
            <a:xfrm>
              <a:off x="8891351" y="838200"/>
              <a:ext cx="2403698" cy="338554"/>
            </a:xfrm>
            <a:prstGeom prst="rect">
              <a:avLst/>
            </a:prstGeom>
            <a:noFill/>
          </p:spPr>
          <p:txBody>
            <a:bodyPr wrap="square" rtlCol="0">
              <a:spAutoFit/>
            </a:bodyPr>
            <a:lstStyle/>
            <a:p>
              <a:pPr algn="ctr"/>
              <a:r>
                <a:rPr lang="en-US" sz="1600" dirty="0"/>
                <a:t>STM32L4 Discovery Kit</a:t>
              </a:r>
            </a:p>
          </p:txBody>
        </p:sp>
        <p:sp>
          <p:nvSpPr>
            <p:cNvPr id="33" name="Rectangle 32"/>
            <p:cNvSpPr/>
            <p:nvPr/>
          </p:nvSpPr>
          <p:spPr>
            <a:xfrm>
              <a:off x="10113669" y="4764042"/>
              <a:ext cx="762000" cy="7223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p:cNvCxnSpPr/>
            <p:nvPr/>
          </p:nvCxnSpPr>
          <p:spPr>
            <a:xfrm flipH="1">
              <a:off x="10902264" y="4267200"/>
              <a:ext cx="458295" cy="49684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a:xfrm>
              <a:off x="10236937" y="4436353"/>
              <a:ext cx="463588" cy="369332"/>
            </a:xfrm>
            <a:prstGeom prst="rect">
              <a:avLst/>
            </a:prstGeom>
          </p:spPr>
          <p:txBody>
            <a:bodyPr wrap="none">
              <a:spAutoFit/>
            </a:bodyPr>
            <a:lstStyle/>
            <a:p>
              <a:r>
                <a:rPr lang="en-US" dirty="0">
                  <a:solidFill>
                    <a:srgbClr val="FF0000"/>
                  </a:solidFill>
                </a:rPr>
                <a:t>Up</a:t>
              </a:r>
              <a:endParaRPr lang="en-US" dirty="0"/>
            </a:p>
          </p:txBody>
        </p:sp>
        <p:sp>
          <p:nvSpPr>
            <p:cNvPr id="36" name="Rectangle 35"/>
            <p:cNvSpPr/>
            <p:nvPr/>
          </p:nvSpPr>
          <p:spPr>
            <a:xfrm>
              <a:off x="10117854" y="5511699"/>
              <a:ext cx="764312" cy="369332"/>
            </a:xfrm>
            <a:prstGeom prst="rect">
              <a:avLst/>
            </a:prstGeom>
          </p:spPr>
          <p:txBody>
            <a:bodyPr wrap="none">
              <a:spAutoFit/>
            </a:bodyPr>
            <a:lstStyle/>
            <a:p>
              <a:r>
                <a:rPr lang="en-US" dirty="0">
                  <a:solidFill>
                    <a:srgbClr val="FF0000"/>
                  </a:solidFill>
                </a:rPr>
                <a:t>Down</a:t>
              </a:r>
              <a:endParaRPr lang="en-US" dirty="0"/>
            </a:p>
          </p:txBody>
        </p:sp>
        <p:sp>
          <p:nvSpPr>
            <p:cNvPr id="37" name="Rectangle 36"/>
            <p:cNvSpPr/>
            <p:nvPr/>
          </p:nvSpPr>
          <p:spPr>
            <a:xfrm>
              <a:off x="9628779" y="4904407"/>
              <a:ext cx="543739" cy="369332"/>
            </a:xfrm>
            <a:prstGeom prst="rect">
              <a:avLst/>
            </a:prstGeom>
          </p:spPr>
          <p:txBody>
            <a:bodyPr wrap="none">
              <a:spAutoFit/>
            </a:bodyPr>
            <a:lstStyle/>
            <a:p>
              <a:r>
                <a:rPr lang="en-US" dirty="0">
                  <a:solidFill>
                    <a:srgbClr val="FF0000"/>
                  </a:solidFill>
                </a:rPr>
                <a:t>Left</a:t>
              </a:r>
              <a:endParaRPr lang="en-US" dirty="0"/>
            </a:p>
          </p:txBody>
        </p:sp>
        <p:sp>
          <p:nvSpPr>
            <p:cNvPr id="39" name="Rectangle 38"/>
            <p:cNvSpPr/>
            <p:nvPr/>
          </p:nvSpPr>
          <p:spPr>
            <a:xfrm>
              <a:off x="10840339" y="4931226"/>
              <a:ext cx="665567" cy="369332"/>
            </a:xfrm>
            <a:prstGeom prst="rect">
              <a:avLst/>
            </a:prstGeom>
          </p:spPr>
          <p:txBody>
            <a:bodyPr wrap="none">
              <a:spAutoFit/>
            </a:bodyPr>
            <a:lstStyle/>
            <a:p>
              <a:r>
                <a:rPr lang="en-US" dirty="0">
                  <a:solidFill>
                    <a:srgbClr val="FF0000"/>
                  </a:solidFill>
                </a:rPr>
                <a:t>Right</a:t>
              </a:r>
              <a:endParaRPr lang="en-US" dirty="0"/>
            </a:p>
          </p:txBody>
        </p:sp>
        <p:sp>
          <p:nvSpPr>
            <p:cNvPr id="40" name="Rectangle 39"/>
            <p:cNvSpPr/>
            <p:nvPr/>
          </p:nvSpPr>
          <p:spPr>
            <a:xfrm>
              <a:off x="10113669" y="4927176"/>
              <a:ext cx="776919" cy="307777"/>
            </a:xfrm>
            <a:prstGeom prst="rect">
              <a:avLst/>
            </a:prstGeom>
          </p:spPr>
          <p:txBody>
            <a:bodyPr wrap="square">
              <a:spAutoFit/>
            </a:bodyPr>
            <a:lstStyle/>
            <a:p>
              <a:r>
                <a:rPr lang="en-US" sz="1400" b="1" dirty="0">
                  <a:solidFill>
                    <a:srgbClr val="FF0000"/>
                  </a:solidFill>
                </a:rPr>
                <a:t>Center</a:t>
              </a:r>
              <a:endParaRPr lang="en-US" sz="1400" b="1" dirty="0"/>
            </a:p>
          </p:txBody>
        </p:sp>
      </p:grpSp>
      <p:sp>
        <p:nvSpPr>
          <p:cNvPr id="42" name="Rectangle 41"/>
          <p:cNvSpPr/>
          <p:nvPr/>
        </p:nvSpPr>
        <p:spPr>
          <a:xfrm>
            <a:off x="11335188" y="3975946"/>
            <a:ext cx="1009212" cy="369332"/>
          </a:xfrm>
          <a:prstGeom prst="rect">
            <a:avLst/>
          </a:prstGeom>
        </p:spPr>
        <p:txBody>
          <a:bodyPr wrap="square">
            <a:spAutoFit/>
          </a:bodyPr>
          <a:lstStyle/>
          <a:p>
            <a:r>
              <a:rPr lang="en-US" dirty="0">
                <a:solidFill>
                  <a:srgbClr val="FF0000"/>
                </a:solidFill>
              </a:rPr>
              <a:t>Joystick</a:t>
            </a:r>
            <a:endParaRPr lang="en-US" sz="1600" dirty="0">
              <a:solidFill>
                <a:srgbClr val="FF0000"/>
              </a:solidFill>
            </a:endParaRPr>
          </a:p>
        </p:txBody>
      </p:sp>
      <p:sp>
        <p:nvSpPr>
          <p:cNvPr id="8" name="Rectangle 7"/>
          <p:cNvSpPr/>
          <p:nvPr/>
        </p:nvSpPr>
        <p:spPr>
          <a:xfrm>
            <a:off x="152400" y="4811193"/>
            <a:ext cx="304800" cy="1214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533400" y="1295400"/>
            <a:ext cx="5117106" cy="400110"/>
          </a:xfrm>
          <a:prstGeom prst="rect">
            <a:avLst/>
          </a:prstGeom>
          <a:noFill/>
        </p:spPr>
        <p:txBody>
          <a:bodyPr wrap="none" rtlCol="0">
            <a:spAutoFit/>
          </a:bodyPr>
          <a:lstStyle/>
          <a:p>
            <a:r>
              <a:rPr lang="en-US" sz="2000" dirty="0">
                <a:solidFill>
                  <a:srgbClr val="C00000"/>
                </a:solidFill>
              </a:rPr>
              <a:t>Software goal: If button is pressed, turn on LED.</a:t>
            </a:r>
          </a:p>
        </p:txBody>
      </p:sp>
    </p:spTree>
    <p:custDataLst>
      <p:tags r:id="rId1"/>
    </p:custDataLst>
    <p:extLst>
      <p:ext uri="{BB962C8B-B14F-4D97-AF65-F5344CB8AC3E}">
        <p14:creationId xmlns:p14="http://schemas.microsoft.com/office/powerpoint/2010/main" val="3873411045"/>
      </p:ext>
    </p:extLst>
  </p:cSld>
  <p:clrMapOvr>
    <a:masterClrMapping/>
  </p:clrMapOvr>
  <p:extLst mod="1"/>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extLst/>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20</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extLst/>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extLst/>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extLst/>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extLst/>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ext uri="{D42A27DB-BD31-4B8C-83A1-F6EECF244321}">
                <p14:modId xmlns:p14="http://schemas.microsoft.com/office/powerpoint/2010/main" val="3755635977"/>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0x20</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0x1C</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0x18</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0x14</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0x10</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0x0C</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0x08</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0x04</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r0</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600" dirty="0">
                          <a:latin typeface="Consolas" panose="020B0609020204030204" pitchFamily="49" charset="0"/>
                          <a:cs typeface="Consolas" panose="020B0609020204030204" pitchFamily="49" charset="0"/>
                        </a:rPr>
                        <a:t>SP</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4" name="Group 3"/>
          <p:cNvGrpSpPr/>
          <p:nvPr/>
        </p:nvGrpSpPr>
        <p:grpSpPr>
          <a:xfrm>
            <a:off x="8534400" y="3197423"/>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p:cNvSpPr/>
          <p:nvPr/>
        </p:nvSpPr>
        <p:spPr>
          <a:xfrm>
            <a:off x="10896600" y="528495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cxnSp>
        <p:nvCxnSpPr>
          <p:cNvPr id="83" name="Straight Arrow Connector 82"/>
          <p:cNvCxnSpPr/>
          <p:nvPr/>
        </p:nvCxnSpPr>
        <p:spPr>
          <a:xfrm flipH="1">
            <a:off x="9776134" y="1448655"/>
            <a:ext cx="4295" cy="190956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500177" y="1853181"/>
            <a:ext cx="1257300" cy="738664"/>
          </a:xfrm>
          <a:prstGeom prst="rect">
            <a:avLst/>
          </a:prstGeom>
          <a:noFill/>
        </p:spPr>
        <p:txBody>
          <a:bodyPr wrap="square" rtlCol="0">
            <a:spAutoFit/>
          </a:bodyPr>
          <a:lstStyle/>
          <a:p>
            <a:pPr algn="r"/>
            <a:r>
              <a:rPr lang="en-US" sz="1400" dirty="0">
                <a:solidFill>
                  <a:srgbClr val="C00000"/>
                </a:solidFill>
              </a:rPr>
              <a:t>Full Descending Stack</a:t>
            </a:r>
          </a:p>
        </p:txBody>
      </p:sp>
    </p:spTree>
    <p:extLst>
      <p:ext uri="{BB962C8B-B14F-4D97-AF65-F5344CB8AC3E}">
        <p14:creationId xmlns:p14="http://schemas.microsoft.com/office/powerpoint/2010/main" val="2885802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extLst/>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21</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extLst/>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extLst>
              <p:ext uri="{D42A27DB-BD31-4B8C-83A1-F6EECF244321}">
                <p14:modId xmlns:p14="http://schemas.microsoft.com/office/powerpoint/2010/main" val="2404108476"/>
              </p:ext>
            </p:extLst>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extLst/>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extLst/>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0x20</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0x1C</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0x18</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0x14</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0x10</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0x0C</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0x08</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0x04</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r0</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600" dirty="0">
                          <a:latin typeface="Consolas" panose="020B0609020204030204" pitchFamily="49" charset="0"/>
                          <a:cs typeface="Consolas" panose="020B0609020204030204" pitchFamily="49" charset="0"/>
                        </a:rPr>
                        <a:t>SP</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4" name="Group 3"/>
          <p:cNvGrpSpPr/>
          <p:nvPr/>
        </p:nvGrpSpPr>
        <p:grpSpPr>
          <a:xfrm>
            <a:off x="8534400" y="3197423"/>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a:off x="9776134" y="1448655"/>
            <a:ext cx="4295" cy="190956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500177" y="1853181"/>
            <a:ext cx="1257300" cy="738664"/>
          </a:xfrm>
          <a:prstGeom prst="rect">
            <a:avLst/>
          </a:prstGeom>
          <a:noFill/>
        </p:spPr>
        <p:txBody>
          <a:bodyPr wrap="square" rtlCol="0">
            <a:spAutoFit/>
          </a:bodyPr>
          <a:lstStyle/>
          <a:p>
            <a:pPr algn="r"/>
            <a:r>
              <a:rPr lang="en-US" sz="1400" dirty="0">
                <a:solidFill>
                  <a:srgbClr val="C00000"/>
                </a:solidFill>
              </a:rPr>
              <a:t>Full Descending Stack</a:t>
            </a:r>
          </a:p>
        </p:txBody>
      </p:sp>
      <p:sp>
        <p:nvSpPr>
          <p:cNvPr id="85" name="Oval 84"/>
          <p:cNvSpPr/>
          <p:nvPr/>
        </p:nvSpPr>
        <p:spPr>
          <a:xfrm>
            <a:off x="10896600" y="4872671"/>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
        <p:nvSpPr>
          <p:cNvPr id="86" name="Oval 85"/>
          <p:cNvSpPr/>
          <p:nvPr/>
        </p:nvSpPr>
        <p:spPr>
          <a:xfrm>
            <a:off x="10896600" y="5275906"/>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sp>
        <p:nvSpPr>
          <p:cNvPr id="87" name="Rectangle 86"/>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Tree>
    <p:extLst>
      <p:ext uri="{BB962C8B-B14F-4D97-AF65-F5344CB8AC3E}">
        <p14:creationId xmlns:p14="http://schemas.microsoft.com/office/powerpoint/2010/main" val="3676657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32" name="Table 31"/>
          <p:cNvGraphicFramePr>
            <a:graphicFrameLocks noGrp="1"/>
          </p:cNvGraphicFramePr>
          <p:nvPr>
            <p:extLst/>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extLst/>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extLst/>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extLst/>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extLst/>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aphicFrame>
        <p:nvGraphicFramePr>
          <p:cNvPr id="108" name="Table 107"/>
          <p:cNvGraphicFramePr>
            <a:graphicFrameLocks noGrp="1"/>
          </p:cNvGraphicFramePr>
          <p:nvPr>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0x20</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0x1C</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0x18</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0x14</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0x10</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0x0C</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0x08</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0x04</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r0</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600" dirty="0">
                          <a:latin typeface="Consolas" panose="020B0609020204030204" pitchFamily="49" charset="0"/>
                          <a:cs typeface="Consolas" panose="020B0609020204030204" pitchFamily="49" charset="0"/>
                        </a:rPr>
                        <a:t>SP</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grpSp>
        <p:nvGrpSpPr>
          <p:cNvPr id="4" name="Group 3"/>
          <p:cNvGrpSpPr/>
          <p:nvPr/>
        </p:nvGrpSpPr>
        <p:grpSpPr>
          <a:xfrm>
            <a:off x="8534400" y="3197423"/>
            <a:ext cx="1156566" cy="307777"/>
            <a:chOff x="8534400" y="1278523"/>
            <a:chExt cx="1156566" cy="307777"/>
          </a:xfrm>
        </p:grpSpPr>
        <p:sp>
          <p:nvSpPr>
            <p:cNvPr id="109" name="TextBox 108"/>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110" name="Straight Arrow Connector 109"/>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79" name="Rectangle 78"/>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TextBox 79"/>
          <p:cNvSpPr txBox="1"/>
          <p:nvPr/>
        </p:nvSpPr>
        <p:spPr>
          <a:xfrm>
            <a:off x="4393165" y="1333208"/>
            <a:ext cx="941283" cy="369332"/>
          </a:xfrm>
          <a:prstGeom prst="rect">
            <a:avLst/>
          </a:prstGeom>
          <a:noFill/>
        </p:spPr>
        <p:txBody>
          <a:bodyPr wrap="none" rtlCol="0">
            <a:spAutoFit/>
          </a:bodyPr>
          <a:lstStyle/>
          <a:p>
            <a:r>
              <a:rPr lang="en-US" dirty="0"/>
              <a:t>Stacking</a:t>
            </a:r>
          </a:p>
        </p:txBody>
      </p:sp>
      <p:cxnSp>
        <p:nvCxnSpPr>
          <p:cNvPr id="81" name="Straight Arrow Connector 80"/>
          <p:cNvCxnSpPr>
            <a:stCxn id="79"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p:nvPr/>
        </p:nvCxnSpPr>
        <p:spPr>
          <a:xfrm flipH="1">
            <a:off x="9776134" y="1448655"/>
            <a:ext cx="4295" cy="190956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84" name="TextBox 83"/>
          <p:cNvSpPr txBox="1"/>
          <p:nvPr/>
        </p:nvSpPr>
        <p:spPr>
          <a:xfrm>
            <a:off x="8500177" y="1853181"/>
            <a:ext cx="1257300" cy="738664"/>
          </a:xfrm>
          <a:prstGeom prst="rect">
            <a:avLst/>
          </a:prstGeom>
          <a:noFill/>
        </p:spPr>
        <p:txBody>
          <a:bodyPr wrap="square" rtlCol="0">
            <a:spAutoFit/>
          </a:bodyPr>
          <a:lstStyle/>
          <a:p>
            <a:pPr algn="r"/>
            <a:r>
              <a:rPr lang="en-US" sz="1400" dirty="0">
                <a:solidFill>
                  <a:srgbClr val="C00000"/>
                </a:solidFill>
              </a:rPr>
              <a:t>Full Descending Stack</a:t>
            </a:r>
          </a:p>
        </p:txBody>
      </p:sp>
      <p:sp>
        <p:nvSpPr>
          <p:cNvPr id="85" name="Oval 84"/>
          <p:cNvSpPr/>
          <p:nvPr/>
        </p:nvSpPr>
        <p:spPr>
          <a:xfrm>
            <a:off x="10896600" y="4872671"/>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
        <p:nvSpPr>
          <p:cNvPr id="86" name="Oval 85"/>
          <p:cNvSpPr/>
          <p:nvPr/>
        </p:nvSpPr>
        <p:spPr>
          <a:xfrm>
            <a:off x="10896600" y="5275906"/>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sp>
        <p:nvSpPr>
          <p:cNvPr id="87" name="Rectangle 86"/>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cxnSp>
        <p:nvCxnSpPr>
          <p:cNvPr id="88" name="Straight Arrow Connector 87"/>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9" name="TextBox 88"/>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Tree>
    <p:extLst>
      <p:ext uri="{BB962C8B-B14F-4D97-AF65-F5344CB8AC3E}">
        <p14:creationId xmlns:p14="http://schemas.microsoft.com/office/powerpoint/2010/main" val="285414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extLst/>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extLst/>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extLst/>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extLst/>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extLst/>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89" name="Oval 88"/>
          <p:cNvSpPr/>
          <p:nvPr/>
        </p:nvSpPr>
        <p:spPr>
          <a:xfrm>
            <a:off x="10896600" y="486808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0x20</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0x1C</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0x18</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0x14</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0x10</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0x0C</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0x08</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sz="1600" dirty="0" err="1">
                          <a:latin typeface="Consolas" panose="020B0609020204030204" pitchFamily="49" charset="0"/>
                          <a:cs typeface="Consolas" panose="020B0609020204030204" pitchFamily="49" charset="0"/>
                        </a:rPr>
                        <a:t>SP</a:t>
                      </a:r>
                      <a:r>
                        <a:rPr lang="en-US" sz="1600" dirty="0">
                          <a:latin typeface="Consolas" panose="020B0609020204030204" pitchFamily="49" charset="0"/>
                          <a:cs typeface="Consolas" panose="020B0609020204030204" pitchFamily="49" charset="0"/>
                        </a:rPr>
                        <a:t> + </a:t>
                      </a:r>
                      <a:r>
                        <a:rPr lang="en-US" sz="1600" dirty="0" err="1">
                          <a:latin typeface="Consolas" panose="020B0609020204030204" pitchFamily="49" charset="0"/>
                          <a:cs typeface="Consolas" panose="020B0609020204030204" pitchFamily="49" charset="0"/>
                        </a:rPr>
                        <a:t>0x04</a:t>
                      </a: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r0</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r>
                        <a:rPr lang="en-US" sz="1600" dirty="0">
                          <a:latin typeface="Consolas" panose="020B0609020204030204" pitchFamily="49" charset="0"/>
                          <a:cs typeface="Consolas" panose="020B0609020204030204" pitchFamily="49" charset="0"/>
                        </a:rPr>
                        <a:t>SP</a:t>
                      </a: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3197423"/>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4" name="Straight Arrow Connector 93"/>
          <p:cNvCxnSpPr/>
          <p:nvPr/>
        </p:nvCxnSpPr>
        <p:spPr>
          <a:xfrm flipH="1">
            <a:off x="9776134" y="1448655"/>
            <a:ext cx="4295" cy="1909561"/>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8500177" y="1853181"/>
            <a:ext cx="1257300" cy="738664"/>
          </a:xfrm>
          <a:prstGeom prst="rect">
            <a:avLst/>
          </a:prstGeom>
          <a:noFill/>
        </p:spPr>
        <p:txBody>
          <a:bodyPr wrap="square" rtlCol="0">
            <a:spAutoFit/>
          </a:bodyPr>
          <a:lstStyle/>
          <a:p>
            <a:pPr algn="r"/>
            <a:r>
              <a:rPr lang="en-US" sz="1400" dirty="0">
                <a:solidFill>
                  <a:srgbClr val="C00000"/>
                </a:solidFill>
              </a:rPr>
              <a:t>Full Descending Stack</a:t>
            </a:r>
          </a:p>
        </p:txBody>
      </p:sp>
      <p:cxnSp>
        <p:nvCxnSpPr>
          <p:cNvPr id="90" name="Straight Arrow Connector 89"/>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Tree>
    <p:extLst>
      <p:ext uri="{BB962C8B-B14F-4D97-AF65-F5344CB8AC3E}">
        <p14:creationId xmlns:p14="http://schemas.microsoft.com/office/powerpoint/2010/main" val="3756792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extLst/>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24</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extLst/>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extLst/>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extLst/>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extLst/>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89" name="Oval 88"/>
          <p:cNvSpPr/>
          <p:nvPr/>
        </p:nvSpPr>
        <p:spPr>
          <a:xfrm>
            <a:off x="10896600" y="486808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extLst>
              <p:ext uri="{D42A27DB-BD31-4B8C-83A1-F6EECF244321}">
                <p14:modId xmlns:p14="http://schemas.microsoft.com/office/powerpoint/2010/main" val="4032878307"/>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r0</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3197423"/>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Tree>
    <p:extLst>
      <p:ext uri="{BB962C8B-B14F-4D97-AF65-F5344CB8AC3E}">
        <p14:creationId xmlns:p14="http://schemas.microsoft.com/office/powerpoint/2010/main" val="34551641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extLst/>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25</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extLst/>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extLst/>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extLst/>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extLst/>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89" name="Oval 88"/>
          <p:cNvSpPr/>
          <p:nvPr/>
        </p:nvSpPr>
        <p:spPr>
          <a:xfrm>
            <a:off x="10896600" y="486808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extLst>
              <p:ext uri="{D42A27DB-BD31-4B8C-83A1-F6EECF244321}">
                <p14:modId xmlns:p14="http://schemas.microsoft.com/office/powerpoint/2010/main" val="1221317928"/>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2971800"/>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Tree>
    <p:extLst>
      <p:ext uri="{BB962C8B-B14F-4D97-AF65-F5344CB8AC3E}">
        <p14:creationId xmlns:p14="http://schemas.microsoft.com/office/powerpoint/2010/main" val="39176000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extLst/>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26</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extLst/>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extLst/>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extLst/>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extLst/>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89" name="Oval 88"/>
          <p:cNvSpPr/>
          <p:nvPr/>
        </p:nvSpPr>
        <p:spPr>
          <a:xfrm>
            <a:off x="10896600" y="486808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extLst>
              <p:ext uri="{D42A27DB-BD31-4B8C-83A1-F6EECF244321}">
                <p14:modId xmlns:p14="http://schemas.microsoft.com/office/powerpoint/2010/main" val="2414980671"/>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2743200"/>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Tree>
    <p:extLst>
      <p:ext uri="{BB962C8B-B14F-4D97-AF65-F5344CB8AC3E}">
        <p14:creationId xmlns:p14="http://schemas.microsoft.com/office/powerpoint/2010/main" val="25217202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extLst/>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27</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extLst/>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extLst/>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extLst/>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extLst/>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89" name="Oval 88"/>
          <p:cNvSpPr/>
          <p:nvPr/>
        </p:nvSpPr>
        <p:spPr>
          <a:xfrm>
            <a:off x="10896600" y="486808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extLst>
              <p:ext uri="{D42A27DB-BD31-4B8C-83A1-F6EECF244321}">
                <p14:modId xmlns:p14="http://schemas.microsoft.com/office/powerpoint/2010/main" val="3171368278"/>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r3</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2514600"/>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Tree>
    <p:extLst>
      <p:ext uri="{BB962C8B-B14F-4D97-AF65-F5344CB8AC3E}">
        <p14:creationId xmlns:p14="http://schemas.microsoft.com/office/powerpoint/2010/main" val="31766706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extLst/>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28</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extLst/>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extLst/>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extLst/>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extLst/>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89" name="Oval 88"/>
          <p:cNvSpPr/>
          <p:nvPr/>
        </p:nvSpPr>
        <p:spPr>
          <a:xfrm>
            <a:off x="10896600" y="486808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extLst>
              <p:ext uri="{D42A27DB-BD31-4B8C-83A1-F6EECF244321}">
                <p14:modId xmlns:p14="http://schemas.microsoft.com/office/powerpoint/2010/main" val="1631748916"/>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r>
                        <a:rPr lang="en-US" sz="1600" b="1" dirty="0" err="1">
                          <a:solidFill>
                            <a:srgbClr val="C00000"/>
                          </a:solidFill>
                          <a:latin typeface="Consolas" panose="020B0609020204030204" pitchFamily="49" charset="0"/>
                          <a:cs typeface="Consolas" panose="020B0609020204030204" pitchFamily="49" charset="0"/>
                        </a:rPr>
                        <a:t>r12</a:t>
                      </a: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2264917"/>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Tree>
    <p:extLst>
      <p:ext uri="{BB962C8B-B14F-4D97-AF65-F5344CB8AC3E}">
        <p14:creationId xmlns:p14="http://schemas.microsoft.com/office/powerpoint/2010/main" val="1656880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extLst/>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extLst/>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extLst/>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extLst/>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extLst/>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89" name="Oval 88"/>
          <p:cNvSpPr/>
          <p:nvPr/>
        </p:nvSpPr>
        <p:spPr>
          <a:xfrm>
            <a:off x="10896600" y="486808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extLst>
              <p:ext uri="{D42A27DB-BD31-4B8C-83A1-F6EECF244321}">
                <p14:modId xmlns:p14="http://schemas.microsoft.com/office/powerpoint/2010/main" val="1247983792"/>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1981200"/>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Tree>
    <p:extLst>
      <p:ext uri="{BB962C8B-B14F-4D97-AF65-F5344CB8AC3E}">
        <p14:creationId xmlns:p14="http://schemas.microsoft.com/office/powerpoint/2010/main" val="17575363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5562600" y="609600"/>
            <a:ext cx="3249433" cy="5715000"/>
            <a:chOff x="8256473" y="838200"/>
            <a:chExt cx="3249433" cy="5715000"/>
          </a:xfrm>
        </p:grpSpPr>
        <p:pic>
          <p:nvPicPr>
            <p:cNvPr id="10" name="Picture 9"/>
            <p:cNvPicPr>
              <a:picLocks noChangeAspect="1"/>
            </p:cNvPicPr>
            <p:nvPr/>
          </p:nvPicPr>
          <p:blipFill>
            <a:blip r:embed="rId3"/>
            <a:stretch>
              <a:fillRect/>
            </a:stretch>
          </p:blipFill>
          <p:spPr>
            <a:xfrm>
              <a:off x="8891351" y="1249588"/>
              <a:ext cx="2403698" cy="5303612"/>
            </a:xfrm>
            <a:prstGeom prst="rect">
              <a:avLst/>
            </a:prstGeom>
          </p:spPr>
        </p:pic>
        <p:sp>
          <p:nvSpPr>
            <p:cNvPr id="11" name="Rectangle 10"/>
            <p:cNvSpPr/>
            <p:nvPr/>
          </p:nvSpPr>
          <p:spPr>
            <a:xfrm>
              <a:off x="9275469" y="4768850"/>
              <a:ext cx="228600" cy="38100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13" idx="2"/>
              <a:endCxn id="11" idx="1"/>
            </p:cNvCxnSpPr>
            <p:nvPr/>
          </p:nvCxnSpPr>
          <p:spPr>
            <a:xfrm>
              <a:off x="8692364" y="4732391"/>
              <a:ext cx="583105" cy="2269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256473" y="3901394"/>
              <a:ext cx="871781" cy="830997"/>
            </a:xfrm>
            <a:prstGeom prst="rect">
              <a:avLst/>
            </a:prstGeom>
            <a:noFill/>
          </p:spPr>
          <p:txBody>
            <a:bodyPr wrap="square" rtlCol="0">
              <a:spAutoFit/>
            </a:bodyPr>
            <a:lstStyle/>
            <a:p>
              <a:r>
                <a:rPr lang="en-US" sz="1600" dirty="0">
                  <a:solidFill>
                    <a:srgbClr val="FF0000"/>
                  </a:solidFill>
                </a:rPr>
                <a:t>Red &amp; Green LEDs</a:t>
              </a:r>
            </a:p>
          </p:txBody>
        </p:sp>
        <p:sp>
          <p:nvSpPr>
            <p:cNvPr id="14" name="TextBox 13"/>
            <p:cNvSpPr txBox="1"/>
            <p:nvPr/>
          </p:nvSpPr>
          <p:spPr>
            <a:xfrm>
              <a:off x="8891351" y="838200"/>
              <a:ext cx="2403698" cy="338554"/>
            </a:xfrm>
            <a:prstGeom prst="rect">
              <a:avLst/>
            </a:prstGeom>
            <a:noFill/>
          </p:spPr>
          <p:txBody>
            <a:bodyPr wrap="square" rtlCol="0">
              <a:spAutoFit/>
            </a:bodyPr>
            <a:lstStyle/>
            <a:p>
              <a:pPr algn="ctr"/>
              <a:r>
                <a:rPr lang="en-US" sz="1600" dirty="0"/>
                <a:t>STM32L4 Discovery Kit</a:t>
              </a:r>
            </a:p>
          </p:txBody>
        </p:sp>
        <p:sp>
          <p:nvSpPr>
            <p:cNvPr id="15" name="Rectangle 14"/>
            <p:cNvSpPr/>
            <p:nvPr/>
          </p:nvSpPr>
          <p:spPr>
            <a:xfrm>
              <a:off x="10113669" y="4764042"/>
              <a:ext cx="762000" cy="72235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0236937" y="4436353"/>
              <a:ext cx="463588" cy="369332"/>
            </a:xfrm>
            <a:prstGeom prst="rect">
              <a:avLst/>
            </a:prstGeom>
          </p:spPr>
          <p:txBody>
            <a:bodyPr wrap="none">
              <a:spAutoFit/>
            </a:bodyPr>
            <a:lstStyle/>
            <a:p>
              <a:r>
                <a:rPr lang="en-US" dirty="0">
                  <a:solidFill>
                    <a:srgbClr val="FF0000"/>
                  </a:solidFill>
                </a:rPr>
                <a:t>Up</a:t>
              </a:r>
              <a:endParaRPr lang="en-US" dirty="0"/>
            </a:p>
          </p:txBody>
        </p:sp>
        <p:sp>
          <p:nvSpPr>
            <p:cNvPr id="18" name="Rectangle 17"/>
            <p:cNvSpPr/>
            <p:nvPr/>
          </p:nvSpPr>
          <p:spPr>
            <a:xfrm>
              <a:off x="10117854" y="5511699"/>
              <a:ext cx="764312" cy="369332"/>
            </a:xfrm>
            <a:prstGeom prst="rect">
              <a:avLst/>
            </a:prstGeom>
          </p:spPr>
          <p:txBody>
            <a:bodyPr wrap="none">
              <a:spAutoFit/>
            </a:bodyPr>
            <a:lstStyle/>
            <a:p>
              <a:r>
                <a:rPr lang="en-US" dirty="0">
                  <a:solidFill>
                    <a:srgbClr val="FF0000"/>
                  </a:solidFill>
                </a:rPr>
                <a:t>Down</a:t>
              </a:r>
              <a:endParaRPr lang="en-US" dirty="0"/>
            </a:p>
          </p:txBody>
        </p:sp>
        <p:sp>
          <p:nvSpPr>
            <p:cNvPr id="19" name="Rectangle 18"/>
            <p:cNvSpPr/>
            <p:nvPr/>
          </p:nvSpPr>
          <p:spPr>
            <a:xfrm>
              <a:off x="9628779" y="4904407"/>
              <a:ext cx="543739" cy="369332"/>
            </a:xfrm>
            <a:prstGeom prst="rect">
              <a:avLst/>
            </a:prstGeom>
          </p:spPr>
          <p:txBody>
            <a:bodyPr wrap="none">
              <a:spAutoFit/>
            </a:bodyPr>
            <a:lstStyle/>
            <a:p>
              <a:r>
                <a:rPr lang="en-US" dirty="0">
                  <a:solidFill>
                    <a:srgbClr val="FF0000"/>
                  </a:solidFill>
                </a:rPr>
                <a:t>Left</a:t>
              </a:r>
              <a:endParaRPr lang="en-US" dirty="0"/>
            </a:p>
          </p:txBody>
        </p:sp>
        <p:sp>
          <p:nvSpPr>
            <p:cNvPr id="20" name="Rectangle 19"/>
            <p:cNvSpPr/>
            <p:nvPr/>
          </p:nvSpPr>
          <p:spPr>
            <a:xfrm>
              <a:off x="10840339" y="4931226"/>
              <a:ext cx="665567" cy="369332"/>
            </a:xfrm>
            <a:prstGeom prst="rect">
              <a:avLst/>
            </a:prstGeom>
          </p:spPr>
          <p:txBody>
            <a:bodyPr wrap="none">
              <a:spAutoFit/>
            </a:bodyPr>
            <a:lstStyle/>
            <a:p>
              <a:r>
                <a:rPr lang="en-US" dirty="0">
                  <a:solidFill>
                    <a:srgbClr val="FF0000"/>
                  </a:solidFill>
                </a:rPr>
                <a:t>Right</a:t>
              </a:r>
              <a:endParaRPr lang="en-US" dirty="0"/>
            </a:p>
          </p:txBody>
        </p:sp>
        <p:sp>
          <p:nvSpPr>
            <p:cNvPr id="21" name="Rectangle 20"/>
            <p:cNvSpPr/>
            <p:nvPr/>
          </p:nvSpPr>
          <p:spPr>
            <a:xfrm>
              <a:off x="10113669" y="4927176"/>
              <a:ext cx="776919" cy="307777"/>
            </a:xfrm>
            <a:prstGeom prst="rect">
              <a:avLst/>
            </a:prstGeom>
          </p:spPr>
          <p:txBody>
            <a:bodyPr wrap="square">
              <a:spAutoFit/>
            </a:bodyPr>
            <a:lstStyle/>
            <a:p>
              <a:r>
                <a:rPr lang="en-US" sz="1400" b="1" dirty="0">
                  <a:solidFill>
                    <a:srgbClr val="FF0000"/>
                  </a:solidFill>
                </a:rPr>
                <a:t>Center</a:t>
              </a:r>
              <a:endParaRPr lang="en-US" sz="1400" b="1" dirty="0"/>
            </a:p>
          </p:txBody>
        </p:sp>
      </p:grpSp>
      <p:pic>
        <p:nvPicPr>
          <p:cNvPr id="1026" name="Picture 2" descr="Image result for waiting for phone call"/>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1524000"/>
            <a:ext cx="4485456" cy="463497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r>
              <a:rPr lang="en-US" dirty="0"/>
              <a:t>Polling </a:t>
            </a:r>
            <a:r>
              <a:rPr lang="en-US" i="1" dirty="0" err="1"/>
              <a:t>vs</a:t>
            </a:r>
            <a:r>
              <a:rPr lang="en-US" dirty="0"/>
              <a:t>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a:t>
            </a:fld>
            <a:endParaRPr kumimoji="0" lang="en-US" dirty="0"/>
          </a:p>
        </p:txBody>
      </p:sp>
      <p:sp>
        <p:nvSpPr>
          <p:cNvPr id="7" name="TextBox 6"/>
          <p:cNvSpPr txBox="1"/>
          <p:nvPr/>
        </p:nvSpPr>
        <p:spPr>
          <a:xfrm>
            <a:off x="3722094" y="2236111"/>
            <a:ext cx="2198734" cy="3416320"/>
          </a:xfrm>
          <a:prstGeom prst="rect">
            <a:avLst/>
          </a:prstGeom>
          <a:noFill/>
        </p:spPr>
        <p:txBody>
          <a:bodyPr wrap="square" rtlCol="0">
            <a:spAutoFit/>
          </a:bodyPr>
          <a:lstStyle/>
          <a:p>
            <a:r>
              <a:rPr lang="en-US" b="1" dirty="0">
                <a:solidFill>
                  <a:srgbClr val="0000FF"/>
                </a:solidFill>
              </a:rPr>
              <a:t>Polling</a:t>
            </a:r>
            <a:r>
              <a:rPr lang="en-US" dirty="0"/>
              <a:t>: </a:t>
            </a:r>
          </a:p>
          <a:p>
            <a:r>
              <a:rPr lang="en-US" dirty="0"/>
              <a:t>You </a:t>
            </a:r>
            <a:r>
              <a:rPr lang="en-US" dirty="0">
                <a:solidFill>
                  <a:srgbClr val="C00000"/>
                </a:solidFill>
              </a:rPr>
              <a:t>pick up the phone every few seco</a:t>
            </a:r>
            <a:r>
              <a:rPr lang="en-US" dirty="0">
                <a:solidFill>
                  <a:srgbClr val="FF0000"/>
                </a:solidFill>
              </a:rPr>
              <a:t>nds </a:t>
            </a:r>
            <a:r>
              <a:rPr lang="en-US" dirty="0"/>
              <a:t>to check whether you are getting a call.</a:t>
            </a:r>
          </a:p>
          <a:p>
            <a:endParaRPr lang="en-US" dirty="0"/>
          </a:p>
          <a:p>
            <a:r>
              <a:rPr lang="en-US" b="1" dirty="0">
                <a:solidFill>
                  <a:srgbClr val="0000FF"/>
                </a:solidFill>
              </a:rPr>
              <a:t>Interrupt</a:t>
            </a:r>
            <a:r>
              <a:rPr lang="en-US" dirty="0"/>
              <a:t>:</a:t>
            </a:r>
          </a:p>
          <a:p>
            <a:r>
              <a:rPr lang="en-US" dirty="0"/>
              <a:t>Do whatever you should do and pick up the phone </a:t>
            </a:r>
            <a:r>
              <a:rPr lang="en-US" dirty="0">
                <a:solidFill>
                  <a:srgbClr val="C00000"/>
                </a:solidFill>
              </a:rPr>
              <a:t>when it rings</a:t>
            </a:r>
            <a:r>
              <a:rPr lang="en-US" dirty="0"/>
              <a:t>.</a:t>
            </a:r>
          </a:p>
        </p:txBody>
      </p:sp>
      <p:sp>
        <p:nvSpPr>
          <p:cNvPr id="8" name="TextBox 7"/>
          <p:cNvSpPr txBox="1"/>
          <p:nvPr/>
        </p:nvSpPr>
        <p:spPr>
          <a:xfrm>
            <a:off x="8891078" y="1258468"/>
            <a:ext cx="2954459" cy="2308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latin typeface="Consolas" panose="020B0609020204030204" pitchFamily="49" charset="0"/>
                <a:cs typeface="Arial" panose="020B0604020202020204" pitchFamily="34" charset="0"/>
              </a:rPr>
              <a:t>// Polling method</a:t>
            </a:r>
          </a:p>
          <a:p>
            <a:r>
              <a:rPr lang="en-US" dirty="0">
                <a:latin typeface="Consolas" panose="020B0609020204030204" pitchFamily="49" charset="0"/>
                <a:cs typeface="Arial" panose="020B0604020202020204" pitchFamily="34" charset="0"/>
              </a:rPr>
              <a:t>while (1) {</a:t>
            </a:r>
          </a:p>
          <a:p>
            <a:r>
              <a:rPr lang="en-US" dirty="0">
                <a:latin typeface="Consolas" panose="020B0609020204030204" pitchFamily="49" charset="0"/>
                <a:cs typeface="Arial" panose="020B0604020202020204" pitchFamily="34" charset="0"/>
              </a:rPr>
              <a:t>    </a:t>
            </a:r>
            <a:r>
              <a:rPr lang="en-US" dirty="0" err="1">
                <a:latin typeface="Consolas" panose="020B0609020204030204" pitchFamily="49" charset="0"/>
                <a:cs typeface="Arial" panose="020B0604020202020204" pitchFamily="34" charset="0"/>
              </a:rPr>
              <a:t>read_button_input</a:t>
            </a:r>
            <a:r>
              <a:rPr lang="en-US" dirty="0">
                <a:latin typeface="Consolas" panose="020B0609020204030204" pitchFamily="49" charset="0"/>
                <a:cs typeface="Arial" panose="020B0604020202020204" pitchFamily="34" charset="0"/>
              </a:rPr>
              <a:t>;</a:t>
            </a:r>
          </a:p>
          <a:p>
            <a:r>
              <a:rPr lang="en-US" dirty="0">
                <a:latin typeface="Consolas" panose="020B0609020204030204" pitchFamily="49" charset="0"/>
                <a:cs typeface="Arial" panose="020B0604020202020204" pitchFamily="34" charset="0"/>
              </a:rPr>
              <a:t>    if (pushed)</a:t>
            </a:r>
          </a:p>
          <a:p>
            <a:r>
              <a:rPr lang="en-US" dirty="0">
                <a:latin typeface="Consolas" panose="020B0609020204030204" pitchFamily="49" charset="0"/>
                <a:cs typeface="Arial" panose="020B0604020202020204" pitchFamily="34" charset="0"/>
              </a:rPr>
              <a:t>        exit;</a:t>
            </a:r>
          </a:p>
          <a:p>
            <a:r>
              <a:rPr lang="en-US" dirty="0">
                <a:latin typeface="Consolas" panose="020B0609020204030204" pitchFamily="49" charset="0"/>
                <a:cs typeface="Arial" panose="020B0604020202020204" pitchFamily="34" charset="0"/>
              </a:rPr>
              <a:t>}</a:t>
            </a:r>
          </a:p>
          <a:p>
            <a:endParaRPr lang="en-US" dirty="0">
              <a:latin typeface="Consolas" panose="020B0609020204030204" pitchFamily="49" charset="0"/>
              <a:cs typeface="Arial" panose="020B0604020202020204" pitchFamily="34" charset="0"/>
            </a:endParaRPr>
          </a:p>
          <a:p>
            <a:r>
              <a:rPr lang="en-US" dirty="0" err="1">
                <a:latin typeface="Consolas" panose="020B0609020204030204" pitchFamily="49" charset="0"/>
                <a:cs typeface="Arial" panose="020B0604020202020204" pitchFamily="34" charset="0"/>
              </a:rPr>
              <a:t>turn_on_LED</a:t>
            </a:r>
            <a:r>
              <a:rPr lang="en-US" dirty="0">
                <a:latin typeface="Consolas" panose="020B0609020204030204" pitchFamily="49" charset="0"/>
                <a:cs typeface="Arial" panose="020B0604020202020204" pitchFamily="34" charset="0"/>
              </a:rPr>
              <a:t>;</a:t>
            </a:r>
          </a:p>
        </p:txBody>
      </p:sp>
      <p:sp>
        <p:nvSpPr>
          <p:cNvPr id="22" name="TextBox 21"/>
          <p:cNvSpPr txBox="1"/>
          <p:nvPr/>
        </p:nvSpPr>
        <p:spPr>
          <a:xfrm>
            <a:off x="8883927" y="3944271"/>
            <a:ext cx="2954459" cy="20313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endParaRPr lang="en-US" dirty="0">
              <a:latin typeface="Consolas" panose="020B0609020204030204" pitchFamily="49" charset="0"/>
              <a:cs typeface="Arial" panose="020B0604020202020204" pitchFamily="34" charset="0"/>
            </a:endParaRPr>
          </a:p>
          <a:p>
            <a:r>
              <a:rPr lang="en-US" dirty="0">
                <a:latin typeface="Consolas" panose="020B0609020204030204" pitchFamily="49" charset="0"/>
                <a:cs typeface="Arial" panose="020B0604020202020204" pitchFamily="34" charset="0"/>
              </a:rPr>
              <a:t>// Interrupt method</a:t>
            </a:r>
          </a:p>
          <a:p>
            <a:r>
              <a:rPr lang="en-US" dirty="0" err="1">
                <a:latin typeface="Consolas" panose="020B0609020204030204" pitchFamily="49" charset="0"/>
                <a:cs typeface="Arial" panose="020B0604020202020204" pitchFamily="34" charset="0"/>
              </a:rPr>
              <a:t>interrupt_handler</a:t>
            </a:r>
            <a:r>
              <a:rPr lang="en-US" dirty="0">
                <a:latin typeface="Consolas" panose="020B0609020204030204" pitchFamily="49" charset="0"/>
                <a:cs typeface="Arial" panose="020B0604020202020204" pitchFamily="34" charset="0"/>
              </a:rPr>
              <a:t>(){</a:t>
            </a:r>
          </a:p>
          <a:p>
            <a:r>
              <a:rPr lang="en-US" dirty="0">
                <a:latin typeface="Consolas" panose="020B0609020204030204" pitchFamily="49" charset="0"/>
                <a:cs typeface="Arial" panose="020B0604020202020204" pitchFamily="34" charset="0"/>
              </a:rPr>
              <a:t> </a:t>
            </a:r>
            <a:r>
              <a:rPr lang="en-US" dirty="0" err="1">
                <a:latin typeface="Consolas" panose="020B0609020204030204" pitchFamily="49" charset="0"/>
                <a:cs typeface="Arial" panose="020B0604020202020204" pitchFamily="34" charset="0"/>
              </a:rPr>
              <a:t>turn_on_LED</a:t>
            </a:r>
            <a:r>
              <a:rPr lang="en-US" dirty="0">
                <a:latin typeface="Consolas" panose="020B0609020204030204" pitchFamily="49" charset="0"/>
                <a:cs typeface="Arial" panose="020B0604020202020204" pitchFamily="34" charset="0"/>
              </a:rPr>
              <a:t>;</a:t>
            </a:r>
          </a:p>
          <a:p>
            <a:r>
              <a:rPr lang="en-US" dirty="0">
                <a:latin typeface="Consolas" panose="020B0609020204030204" pitchFamily="49" charset="0"/>
                <a:cs typeface="Arial" panose="020B0604020202020204" pitchFamily="34" charset="0"/>
              </a:rPr>
              <a:t> exit;</a:t>
            </a:r>
          </a:p>
          <a:p>
            <a:r>
              <a:rPr lang="en-US" dirty="0">
                <a:latin typeface="Consolas" panose="020B0609020204030204" pitchFamily="49" charset="0"/>
                <a:cs typeface="Arial" panose="020B0604020202020204" pitchFamily="34" charset="0"/>
              </a:rPr>
              <a:t>}</a:t>
            </a:r>
          </a:p>
          <a:p>
            <a:endParaRPr lang="en-US" dirty="0">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488016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2"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extLst/>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30</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extLst/>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extLst/>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extLst/>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extLst/>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89" name="Oval 88"/>
          <p:cNvSpPr/>
          <p:nvPr/>
        </p:nvSpPr>
        <p:spPr>
          <a:xfrm>
            <a:off x="10896600" y="486808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extLst>
              <p:ext uri="{D42A27DB-BD31-4B8C-83A1-F6EECF244321}">
                <p14:modId xmlns:p14="http://schemas.microsoft.com/office/powerpoint/2010/main" val="106234667"/>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1752600"/>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Tree>
    <p:extLst>
      <p:ext uri="{BB962C8B-B14F-4D97-AF65-F5344CB8AC3E}">
        <p14:creationId xmlns:p14="http://schemas.microsoft.com/office/powerpoint/2010/main" val="32186508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extLst/>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31</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extLst/>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extLst/>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extLst/>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extLst/>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89" name="Oval 88"/>
          <p:cNvSpPr/>
          <p:nvPr/>
        </p:nvSpPr>
        <p:spPr>
          <a:xfrm>
            <a:off x="10896600" y="486808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extLst>
              <p:ext uri="{D42A27DB-BD31-4B8C-83A1-F6EECF244321}">
                <p14:modId xmlns:p14="http://schemas.microsoft.com/office/powerpoint/2010/main" val="2649559951"/>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rgbClr val="C0000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1524000"/>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Tree>
    <p:extLst>
      <p:ext uri="{BB962C8B-B14F-4D97-AF65-F5344CB8AC3E}">
        <p14:creationId xmlns:p14="http://schemas.microsoft.com/office/powerpoint/2010/main" val="26505074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extLst/>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32</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extLst/>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extLst/>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extLst/>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extLst/>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sp>
        <p:nvSpPr>
          <p:cNvPr id="89" name="Oval 88"/>
          <p:cNvSpPr/>
          <p:nvPr/>
        </p:nvSpPr>
        <p:spPr>
          <a:xfrm>
            <a:off x="10896600" y="486808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graphicFrame>
        <p:nvGraphicFramePr>
          <p:cNvPr id="85" name="Table 84"/>
          <p:cNvGraphicFramePr>
            <a:graphicFrameLocks noGrp="1"/>
          </p:cNvGraphicFramePr>
          <p:nvPr>
            <p:extLst>
              <p:ext uri="{D42A27DB-BD31-4B8C-83A1-F6EECF244321}">
                <p14:modId xmlns:p14="http://schemas.microsoft.com/office/powerpoint/2010/main" val="3372857438"/>
              </p:ext>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1292423"/>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90" name="Straight Arrow Connector 89"/>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Tree>
    <p:extLst>
      <p:ext uri="{BB962C8B-B14F-4D97-AF65-F5344CB8AC3E}">
        <p14:creationId xmlns:p14="http://schemas.microsoft.com/office/powerpoint/2010/main" val="33926757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Flowchart: Process 196"/>
          <p:cNvSpPr/>
          <p:nvPr/>
        </p:nvSpPr>
        <p:spPr>
          <a:xfrm>
            <a:off x="7279905" y="3831526"/>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lowchart: Process 169"/>
          <p:cNvSpPr/>
          <p:nvPr/>
        </p:nvSpPr>
        <p:spPr>
          <a:xfrm>
            <a:off x="3762614" y="1317324"/>
            <a:ext cx="4675072" cy="1858800"/>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2" name="Table 31"/>
          <p:cNvGraphicFramePr>
            <a:graphicFrameLocks noGrp="1"/>
          </p:cNvGraphicFramePr>
          <p:nvPr>
            <p:extLst/>
          </p:nvPr>
        </p:nvGraphicFramePr>
        <p:xfrm>
          <a:off x="9196053" y="4145536"/>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chemeClr val="accent6">
                              <a:lumMod val="75000"/>
                            </a:schemeClr>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 name="Title 1"/>
          <p:cNvSpPr>
            <a:spLocks noGrp="1"/>
          </p:cNvSpPr>
          <p:nvPr>
            <p:ph type="title"/>
          </p:nvPr>
        </p:nvSpPr>
        <p:spPr/>
        <p:txBody>
          <a:bodyPr/>
          <a:lstStyle/>
          <a:p>
            <a:r>
              <a:rPr lang="en-US" dirty="0"/>
              <a:t>Single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33</a:t>
            </a:fld>
            <a:endParaRPr kumimoji="0" lang="en-US" dirty="0"/>
          </a:p>
        </p:txBody>
      </p:sp>
      <p:cxnSp>
        <p:nvCxnSpPr>
          <p:cNvPr id="8" name="Straight Arrow Connector 7"/>
          <p:cNvCxnSpPr/>
          <p:nvPr/>
        </p:nvCxnSpPr>
        <p:spPr>
          <a:xfrm>
            <a:off x="3810000" y="2888239"/>
            <a:ext cx="441609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3903300" y="1516639"/>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979500" y="212623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21" name="TextBox 20"/>
          <p:cNvSpPr txBox="1"/>
          <p:nvPr/>
        </p:nvSpPr>
        <p:spPr>
          <a:xfrm>
            <a:off x="7772400" y="2518907"/>
            <a:ext cx="609600" cy="369332"/>
          </a:xfrm>
          <a:prstGeom prst="rect">
            <a:avLst/>
          </a:prstGeom>
          <a:noFill/>
        </p:spPr>
        <p:txBody>
          <a:bodyPr wrap="square" rtlCol="0">
            <a:spAutoFit/>
          </a:bodyPr>
          <a:lstStyle/>
          <a:p>
            <a:r>
              <a:rPr lang="en-US" dirty="0"/>
              <a:t>time</a:t>
            </a:r>
          </a:p>
        </p:txBody>
      </p:sp>
      <p:sp>
        <p:nvSpPr>
          <p:cNvPr id="22" name="Rectangle 21"/>
          <p:cNvSpPr/>
          <p:nvPr/>
        </p:nvSpPr>
        <p:spPr>
          <a:xfrm>
            <a:off x="5637903" y="1648719"/>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25" name="Rectangle 24"/>
          <p:cNvSpPr/>
          <p:nvPr/>
        </p:nvSpPr>
        <p:spPr>
          <a:xfrm>
            <a:off x="7239124" y="4508270"/>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31" name="Table 30"/>
          <p:cNvGraphicFramePr>
            <a:graphicFrameLocks noGrp="1"/>
          </p:cNvGraphicFramePr>
          <p:nvPr>
            <p:extLst/>
          </p:nvPr>
        </p:nvGraphicFramePr>
        <p:xfrm>
          <a:off x="9192424" y="448444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4" name="Rectangle 33"/>
          <p:cNvSpPr/>
          <p:nvPr/>
        </p:nvSpPr>
        <p:spPr>
          <a:xfrm>
            <a:off x="7239124" y="4888516"/>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35" name="Table 34"/>
          <p:cNvGraphicFramePr>
            <a:graphicFrameLocks noGrp="1"/>
          </p:cNvGraphicFramePr>
          <p:nvPr>
            <p:extLst>
              <p:ext uri="{D42A27DB-BD31-4B8C-83A1-F6EECF244321}">
                <p14:modId xmlns:p14="http://schemas.microsoft.com/office/powerpoint/2010/main" val="33832689"/>
              </p:ext>
            </p:extLst>
          </p:nvPr>
        </p:nvGraphicFramePr>
        <p:xfrm>
          <a:off x="9192424" y="488956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6" name="Rectangle 35"/>
          <p:cNvSpPr/>
          <p:nvPr/>
        </p:nvSpPr>
        <p:spPr>
          <a:xfrm>
            <a:off x="7239000" y="5304820"/>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37" name="Table 36"/>
          <p:cNvGraphicFramePr>
            <a:graphicFrameLocks noGrp="1"/>
          </p:cNvGraphicFramePr>
          <p:nvPr>
            <p:extLst/>
          </p:nvPr>
        </p:nvGraphicFramePr>
        <p:xfrm>
          <a:off x="9192424" y="5305868"/>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38" name="Rectangle 37"/>
          <p:cNvSpPr/>
          <p:nvPr/>
        </p:nvSpPr>
        <p:spPr>
          <a:xfrm>
            <a:off x="7239000" y="571903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39" name="Table 38"/>
          <p:cNvGraphicFramePr>
            <a:graphicFrameLocks noGrp="1"/>
          </p:cNvGraphicFramePr>
          <p:nvPr>
            <p:extLst/>
          </p:nvPr>
        </p:nvGraphicFramePr>
        <p:xfrm>
          <a:off x="9196053" y="572008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2</a:t>
                      </a:r>
                    </a:p>
                  </a:txBody>
                  <a:tcPr/>
                </a:tc>
                <a:tc>
                  <a:txBody>
                    <a:bodyPr/>
                    <a:lstStyle/>
                    <a:p>
                      <a:pPr algn="ctr"/>
                      <a:r>
                        <a:rPr lang="en-US" dirty="0">
                          <a:latin typeface="Consolas" panose="020B0609020204030204" pitchFamily="49" charset="0"/>
                        </a:rPr>
                        <a:t>8</a:t>
                      </a:r>
                    </a:p>
                  </a:txBody>
                  <a:tcPr/>
                </a:tc>
                <a:extLst>
                  <a:ext uri="{0D108BD9-81ED-4DB2-BD59-A6C34878D82A}">
                    <a16:rowId xmlns:a16="http://schemas.microsoft.com/office/drawing/2014/main" val="1598404186"/>
                  </a:ext>
                </a:extLst>
              </a:tr>
            </a:tbl>
          </a:graphicData>
        </a:graphic>
      </p:graphicFrame>
      <p:sp>
        <p:nvSpPr>
          <p:cNvPr id="40" name="Rectangle 39"/>
          <p:cNvSpPr/>
          <p:nvPr/>
        </p:nvSpPr>
        <p:spPr>
          <a:xfrm>
            <a:off x="7239000" y="4157246"/>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76542" y="3428360"/>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sp>
        <p:nvSpPr>
          <p:cNvPr id="70" name="Rectangle 69"/>
          <p:cNvSpPr/>
          <p:nvPr/>
        </p:nvSpPr>
        <p:spPr>
          <a:xfrm>
            <a:off x="10836683" y="3810000"/>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84" name="Rectangle 183"/>
          <p:cNvSpPr/>
          <p:nvPr/>
        </p:nvSpPr>
        <p:spPr>
          <a:xfrm>
            <a:off x="5435936" y="1648719"/>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Rectangle 184"/>
          <p:cNvSpPr/>
          <p:nvPr/>
        </p:nvSpPr>
        <p:spPr>
          <a:xfrm>
            <a:off x="6365095" y="1657371"/>
            <a:ext cx="178377" cy="381000"/>
          </a:xfrm>
          <a:prstGeom prst="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6" name="TextBox 185"/>
          <p:cNvSpPr txBox="1"/>
          <p:nvPr/>
        </p:nvSpPr>
        <p:spPr>
          <a:xfrm>
            <a:off x="4393165" y="1333208"/>
            <a:ext cx="941283" cy="369332"/>
          </a:xfrm>
          <a:prstGeom prst="rect">
            <a:avLst/>
          </a:prstGeom>
          <a:noFill/>
        </p:spPr>
        <p:txBody>
          <a:bodyPr wrap="none" rtlCol="0">
            <a:spAutoFit/>
          </a:bodyPr>
          <a:lstStyle/>
          <a:p>
            <a:r>
              <a:rPr lang="en-US" dirty="0"/>
              <a:t>Stacking</a:t>
            </a:r>
          </a:p>
        </p:txBody>
      </p:sp>
      <p:sp>
        <p:nvSpPr>
          <p:cNvPr id="187" name="TextBox 186"/>
          <p:cNvSpPr txBox="1"/>
          <p:nvPr/>
        </p:nvSpPr>
        <p:spPr>
          <a:xfrm>
            <a:off x="6646027" y="1343744"/>
            <a:ext cx="1202573" cy="369332"/>
          </a:xfrm>
          <a:prstGeom prst="rect">
            <a:avLst/>
          </a:prstGeom>
          <a:noFill/>
        </p:spPr>
        <p:txBody>
          <a:bodyPr wrap="none" rtlCol="0">
            <a:spAutoFit/>
          </a:bodyPr>
          <a:lstStyle/>
          <a:p>
            <a:r>
              <a:rPr lang="en-US" dirty="0"/>
              <a:t>Unstacking</a:t>
            </a:r>
          </a:p>
        </p:txBody>
      </p:sp>
      <p:cxnSp>
        <p:nvCxnSpPr>
          <p:cNvPr id="189" name="Straight Arrow Connector 188"/>
          <p:cNvCxnSpPr>
            <a:stCxn id="184" idx="1"/>
          </p:cNvCxnSpPr>
          <p:nvPr/>
        </p:nvCxnSpPr>
        <p:spPr>
          <a:xfrm flipH="1" flipV="1">
            <a:off x="5253360" y="1702540"/>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Straight Arrow Connector 190"/>
          <p:cNvCxnSpPr>
            <a:stCxn id="185" idx="3"/>
          </p:cNvCxnSpPr>
          <p:nvPr/>
        </p:nvCxnSpPr>
        <p:spPr>
          <a:xfrm flipV="1">
            <a:off x="6543472" y="1669039"/>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graphicFrame>
        <p:nvGraphicFramePr>
          <p:cNvPr id="85" name="Table 84"/>
          <p:cNvGraphicFramePr>
            <a:graphicFrameLocks noGrp="1"/>
          </p:cNvGraphicFramePr>
          <p:nvPr>
            <p:extLst/>
          </p:nvPr>
        </p:nvGraphicFramePr>
        <p:xfrm>
          <a:off x="9870764" y="1305963"/>
          <a:ext cx="2169281" cy="219456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C0000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86" name="Group 85"/>
          <p:cNvGrpSpPr/>
          <p:nvPr/>
        </p:nvGrpSpPr>
        <p:grpSpPr>
          <a:xfrm>
            <a:off x="8534400" y="1292423"/>
            <a:ext cx="1156566" cy="307777"/>
            <a:chOff x="8534400" y="1278523"/>
            <a:chExt cx="1156566" cy="307777"/>
          </a:xfrm>
        </p:grpSpPr>
        <p:sp>
          <p:nvSpPr>
            <p:cNvPr id="87" name="TextBox 86"/>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88" name="Straight Arrow Connector 87"/>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90" name="Rectangle 89"/>
          <p:cNvSpPr/>
          <p:nvPr/>
        </p:nvSpPr>
        <p:spPr>
          <a:xfrm>
            <a:off x="6607120" y="2114748"/>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cxnSp>
        <p:nvCxnSpPr>
          <p:cNvPr id="89" name="Straight Arrow Connector 88"/>
          <p:cNvCxnSpPr/>
          <p:nvPr/>
        </p:nvCxnSpPr>
        <p:spPr>
          <a:xfrm flipV="1">
            <a:off x="6323703" y="2029719"/>
            <a:ext cx="0" cy="332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5960011" y="2359765"/>
            <a:ext cx="681597" cy="307777"/>
          </a:xfrm>
          <a:prstGeom prst="rect">
            <a:avLst/>
          </a:prstGeom>
          <a:noFill/>
        </p:spPr>
        <p:txBody>
          <a:bodyPr wrap="none" rtlCol="0">
            <a:spAutoFit/>
          </a:bodyPr>
          <a:lstStyle/>
          <a:p>
            <a:r>
              <a:rPr lang="en-US" sz="1400" dirty="0">
                <a:latin typeface="Consolas" panose="020B0609020204030204" pitchFamily="49" charset="0"/>
                <a:cs typeface="Consolas" panose="020B0609020204030204" pitchFamily="49" charset="0"/>
              </a:rPr>
              <a:t>BX LR</a:t>
            </a:r>
          </a:p>
        </p:txBody>
      </p:sp>
    </p:spTree>
    <p:extLst>
      <p:ext uri="{BB962C8B-B14F-4D97-AF65-F5344CB8AC3E}">
        <p14:creationId xmlns:p14="http://schemas.microsoft.com/office/powerpoint/2010/main" val="3076723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lowchart: Process 29"/>
          <p:cNvSpPr/>
          <p:nvPr/>
        </p:nvSpPr>
        <p:spPr>
          <a:xfrm>
            <a:off x="794230" y="1272534"/>
            <a:ext cx="7206770" cy="230886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34</a:t>
            </a:fld>
            <a:endParaRPr kumimoji="0" lang="en-US" dirty="0"/>
          </a:p>
        </p:txBody>
      </p:sp>
      <p:cxnSp>
        <p:nvCxnSpPr>
          <p:cNvPr id="6" name="Straight Arrow Connector 5"/>
          <p:cNvCxnSpPr/>
          <p:nvPr/>
        </p:nvCxnSpPr>
        <p:spPr>
          <a:xfrm>
            <a:off x="841616" y="3293515"/>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934916" y="1921915"/>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11116" y="2531515"/>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9" name="TextBox 8"/>
          <p:cNvSpPr txBox="1"/>
          <p:nvPr/>
        </p:nvSpPr>
        <p:spPr>
          <a:xfrm>
            <a:off x="7272982" y="2887960"/>
            <a:ext cx="609600" cy="369332"/>
          </a:xfrm>
          <a:prstGeom prst="rect">
            <a:avLst/>
          </a:prstGeom>
          <a:noFill/>
        </p:spPr>
        <p:txBody>
          <a:bodyPr wrap="square" rtlCol="0">
            <a:spAutoFit/>
          </a:bodyPr>
          <a:lstStyle/>
          <a:p>
            <a:r>
              <a:rPr lang="en-US" dirty="0"/>
              <a:t>time</a:t>
            </a:r>
          </a:p>
        </p:txBody>
      </p:sp>
      <p:sp>
        <p:nvSpPr>
          <p:cNvPr id="18" name="Flowchart: Process 17"/>
          <p:cNvSpPr/>
          <p:nvPr/>
        </p:nvSpPr>
        <p:spPr>
          <a:xfrm>
            <a:off x="2624915" y="3780608"/>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p:cNvGraphicFramePr>
            <a:graphicFrameLocks noGrp="1"/>
          </p:cNvGraphicFramePr>
          <p:nvPr>
            <p:extLst/>
          </p:nvPr>
        </p:nvGraphicFramePr>
        <p:xfrm>
          <a:off x="4541063" y="4094618"/>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rgbClr val="FF00FF"/>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2584134" y="4457352"/>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21" name="Table 20"/>
          <p:cNvGraphicFramePr>
            <a:graphicFrameLocks noGrp="1"/>
          </p:cNvGraphicFramePr>
          <p:nvPr>
            <p:extLst/>
          </p:nvPr>
        </p:nvGraphicFramePr>
        <p:xfrm>
          <a:off x="4537434" y="443352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2" name="Rectangle 21"/>
          <p:cNvSpPr/>
          <p:nvPr/>
        </p:nvSpPr>
        <p:spPr>
          <a:xfrm>
            <a:off x="2584134" y="4837598"/>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23" name="Table 22"/>
          <p:cNvGraphicFramePr>
            <a:graphicFrameLocks noGrp="1"/>
          </p:cNvGraphicFramePr>
          <p:nvPr>
            <p:extLst/>
          </p:nvPr>
        </p:nvGraphicFramePr>
        <p:xfrm>
          <a:off x="4537434" y="4838646"/>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4" name="Rectangle 23"/>
          <p:cNvSpPr/>
          <p:nvPr/>
        </p:nvSpPr>
        <p:spPr>
          <a:xfrm>
            <a:off x="2584010" y="525390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25" name="Table 24"/>
          <p:cNvGraphicFramePr>
            <a:graphicFrameLocks noGrp="1"/>
          </p:cNvGraphicFramePr>
          <p:nvPr>
            <p:extLst/>
          </p:nvPr>
        </p:nvGraphicFramePr>
        <p:xfrm>
          <a:off x="4537434" y="525495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6" name="Rectangle 25"/>
          <p:cNvSpPr/>
          <p:nvPr/>
        </p:nvSpPr>
        <p:spPr>
          <a:xfrm>
            <a:off x="2584010" y="5668114"/>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27" name="Table 26"/>
          <p:cNvGraphicFramePr>
            <a:graphicFrameLocks noGrp="1"/>
          </p:cNvGraphicFramePr>
          <p:nvPr>
            <p:extLst/>
          </p:nvPr>
        </p:nvGraphicFramePr>
        <p:xfrm>
          <a:off x="4541063" y="566916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5</a:t>
                      </a:r>
                    </a:p>
                  </a:txBody>
                  <a:tcPr/>
                </a:tc>
                <a:tc>
                  <a:txBody>
                    <a:bodyPr/>
                    <a:lstStyle/>
                    <a:p>
                      <a:pPr algn="ctr"/>
                      <a:r>
                        <a:rPr lang="en-US" dirty="0">
                          <a:latin typeface="Consolas" panose="020B0609020204030204" pitchFamily="49" charset="0"/>
                        </a:rPr>
                        <a:t>3</a:t>
                      </a:r>
                    </a:p>
                  </a:txBody>
                  <a:tcPr/>
                </a:tc>
                <a:extLst>
                  <a:ext uri="{0D108BD9-81ED-4DB2-BD59-A6C34878D82A}">
                    <a16:rowId xmlns:a16="http://schemas.microsoft.com/office/drawing/2014/main" val="1598404186"/>
                  </a:ext>
                </a:extLst>
              </a:tr>
            </a:tbl>
          </a:graphicData>
        </a:graphic>
      </p:graphicFrame>
      <p:sp>
        <p:nvSpPr>
          <p:cNvPr id="28" name="Rectangle 27"/>
          <p:cNvSpPr/>
          <p:nvPr/>
        </p:nvSpPr>
        <p:spPr>
          <a:xfrm>
            <a:off x="2584010" y="4106328"/>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29" name="Rectangle 28"/>
          <p:cNvSpPr/>
          <p:nvPr/>
        </p:nvSpPr>
        <p:spPr>
          <a:xfrm>
            <a:off x="6181693" y="3759082"/>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aphicFrame>
        <p:nvGraphicFramePr>
          <p:cNvPr id="42" name="Table 41"/>
          <p:cNvGraphicFramePr>
            <a:graphicFrameLocks noGrp="1"/>
          </p:cNvGraphicFramePr>
          <p:nvPr>
            <p:extLst>
              <p:ext uri="{D42A27DB-BD31-4B8C-83A1-F6EECF244321}">
                <p14:modId xmlns:p14="http://schemas.microsoft.com/office/powerpoint/2010/main" val="2616670325"/>
              </p:ext>
            </p:extLst>
          </p:nvPr>
        </p:nvGraphicFramePr>
        <p:xfrm>
          <a:off x="9870764" y="1305963"/>
          <a:ext cx="2169281" cy="414528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7093">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16747">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9653">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62560">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35467">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43" name="Group 42"/>
          <p:cNvGrpSpPr/>
          <p:nvPr/>
        </p:nvGrpSpPr>
        <p:grpSpPr>
          <a:xfrm>
            <a:off x="8621864" y="1292423"/>
            <a:ext cx="1156566" cy="307777"/>
            <a:chOff x="8534400" y="1278523"/>
            <a:chExt cx="1156566" cy="307777"/>
          </a:xfrm>
        </p:grpSpPr>
        <p:sp>
          <p:nvSpPr>
            <p:cNvPr id="44" name="TextBox 43"/>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45" name="Straight Arrow Connector 4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4083407" y="3788842"/>
            <a:ext cx="1548822" cy="307777"/>
          </a:xfrm>
          <a:prstGeom prst="rect">
            <a:avLst/>
          </a:prstGeom>
        </p:spPr>
        <p:txBody>
          <a:bodyPr wrap="none">
            <a:spAutoFit/>
          </a:bodyPr>
          <a:lstStyle/>
          <a:p>
            <a:r>
              <a:rPr lang="en-US" sz="140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2501226" y="3063763"/>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8" name="TextBox 47"/>
          <p:cNvSpPr txBox="1"/>
          <p:nvPr/>
        </p:nvSpPr>
        <p:spPr>
          <a:xfrm>
            <a:off x="2702502" y="2778224"/>
            <a:ext cx="82586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EXTI3</a:t>
            </a:r>
          </a:p>
        </p:txBody>
      </p:sp>
    </p:spTree>
    <p:extLst>
      <p:ext uri="{BB962C8B-B14F-4D97-AF65-F5344CB8AC3E}">
        <p14:creationId xmlns:p14="http://schemas.microsoft.com/office/powerpoint/2010/main" val="29842341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lowchart: Process 33"/>
          <p:cNvSpPr/>
          <p:nvPr/>
        </p:nvSpPr>
        <p:spPr>
          <a:xfrm>
            <a:off x="794230" y="1272534"/>
            <a:ext cx="7206770" cy="230886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35</a:t>
            </a:fld>
            <a:endParaRPr kumimoji="0" lang="en-US" dirty="0"/>
          </a:p>
        </p:txBody>
      </p:sp>
      <p:cxnSp>
        <p:nvCxnSpPr>
          <p:cNvPr id="6" name="Straight Arrow Connector 5"/>
          <p:cNvCxnSpPr/>
          <p:nvPr/>
        </p:nvCxnSpPr>
        <p:spPr>
          <a:xfrm>
            <a:off x="841616" y="3293515"/>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934916" y="1921915"/>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11116" y="2531515"/>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9" name="TextBox 8"/>
          <p:cNvSpPr txBox="1"/>
          <p:nvPr/>
        </p:nvSpPr>
        <p:spPr>
          <a:xfrm>
            <a:off x="7272982" y="2887960"/>
            <a:ext cx="609600" cy="369332"/>
          </a:xfrm>
          <a:prstGeom prst="rect">
            <a:avLst/>
          </a:prstGeom>
          <a:noFill/>
        </p:spPr>
        <p:txBody>
          <a:bodyPr wrap="square" rtlCol="0">
            <a:spAutoFit/>
          </a:bodyPr>
          <a:lstStyle/>
          <a:p>
            <a:r>
              <a:rPr lang="en-US" dirty="0"/>
              <a:t>time</a:t>
            </a:r>
          </a:p>
        </p:txBody>
      </p:sp>
      <p:sp>
        <p:nvSpPr>
          <p:cNvPr id="10" name="Rectangle 9"/>
          <p:cNvSpPr/>
          <p:nvPr/>
        </p:nvSpPr>
        <p:spPr>
          <a:xfrm>
            <a:off x="2703212" y="2053995"/>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11" name="Rectangle 10"/>
          <p:cNvSpPr/>
          <p:nvPr/>
        </p:nvSpPr>
        <p:spPr>
          <a:xfrm>
            <a:off x="2467552" y="2053995"/>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424781" y="1738484"/>
            <a:ext cx="941283" cy="369332"/>
          </a:xfrm>
          <a:prstGeom prst="rect">
            <a:avLst/>
          </a:prstGeom>
          <a:noFill/>
        </p:spPr>
        <p:txBody>
          <a:bodyPr wrap="none" rtlCol="0">
            <a:spAutoFit/>
          </a:bodyPr>
          <a:lstStyle/>
          <a:p>
            <a:r>
              <a:rPr lang="en-US" dirty="0">
                <a:solidFill>
                  <a:schemeClr val="accent6">
                    <a:lumMod val="75000"/>
                  </a:schemeClr>
                </a:solidFill>
              </a:rPr>
              <a:t>Stacking</a:t>
            </a:r>
          </a:p>
        </p:txBody>
      </p:sp>
      <p:cxnSp>
        <p:nvCxnSpPr>
          <p:cNvPr id="15" name="Straight Arrow Connector 14"/>
          <p:cNvCxnSpPr>
            <a:stCxn id="11" idx="1"/>
          </p:cNvCxnSpPr>
          <p:nvPr/>
        </p:nvCxnSpPr>
        <p:spPr>
          <a:xfrm flipH="1" flipV="1">
            <a:off x="2284976" y="2107816"/>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2624915" y="3780608"/>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p:cNvGraphicFramePr>
            <a:graphicFrameLocks noGrp="1"/>
          </p:cNvGraphicFramePr>
          <p:nvPr>
            <p:extLst/>
          </p:nvPr>
        </p:nvGraphicFramePr>
        <p:xfrm>
          <a:off x="4541063" y="4094618"/>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rgbClr val="FF00FF"/>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2584134" y="4457352"/>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21" name="Table 20"/>
          <p:cNvGraphicFramePr>
            <a:graphicFrameLocks noGrp="1"/>
          </p:cNvGraphicFramePr>
          <p:nvPr>
            <p:extLst/>
          </p:nvPr>
        </p:nvGraphicFramePr>
        <p:xfrm>
          <a:off x="4537434" y="443352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2" name="Rectangle 21"/>
          <p:cNvSpPr/>
          <p:nvPr/>
        </p:nvSpPr>
        <p:spPr>
          <a:xfrm>
            <a:off x="2584134" y="4837598"/>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23" name="Table 22"/>
          <p:cNvGraphicFramePr>
            <a:graphicFrameLocks noGrp="1"/>
          </p:cNvGraphicFramePr>
          <p:nvPr>
            <p:extLst/>
          </p:nvPr>
        </p:nvGraphicFramePr>
        <p:xfrm>
          <a:off x="4537434" y="4838646"/>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4" name="Rectangle 23"/>
          <p:cNvSpPr/>
          <p:nvPr/>
        </p:nvSpPr>
        <p:spPr>
          <a:xfrm>
            <a:off x="2584010" y="525390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25" name="Table 24"/>
          <p:cNvGraphicFramePr>
            <a:graphicFrameLocks noGrp="1"/>
          </p:cNvGraphicFramePr>
          <p:nvPr>
            <p:extLst>
              <p:ext uri="{D42A27DB-BD31-4B8C-83A1-F6EECF244321}">
                <p14:modId xmlns:p14="http://schemas.microsoft.com/office/powerpoint/2010/main" val="2926329481"/>
              </p:ext>
            </p:extLst>
          </p:nvPr>
        </p:nvGraphicFramePr>
        <p:xfrm>
          <a:off x="4537434" y="525495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6" name="Rectangle 25"/>
          <p:cNvSpPr/>
          <p:nvPr/>
        </p:nvSpPr>
        <p:spPr>
          <a:xfrm>
            <a:off x="2584010" y="5668114"/>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27" name="Table 26"/>
          <p:cNvGraphicFramePr>
            <a:graphicFrameLocks noGrp="1"/>
          </p:cNvGraphicFramePr>
          <p:nvPr>
            <p:extLst/>
          </p:nvPr>
        </p:nvGraphicFramePr>
        <p:xfrm>
          <a:off x="4541063" y="566916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5</a:t>
                      </a:r>
                    </a:p>
                  </a:txBody>
                  <a:tcPr/>
                </a:tc>
                <a:tc>
                  <a:txBody>
                    <a:bodyPr/>
                    <a:lstStyle/>
                    <a:p>
                      <a:pPr algn="ctr"/>
                      <a:r>
                        <a:rPr lang="en-US" dirty="0">
                          <a:latin typeface="Consolas" panose="020B0609020204030204" pitchFamily="49" charset="0"/>
                        </a:rPr>
                        <a:t>3</a:t>
                      </a:r>
                    </a:p>
                  </a:txBody>
                  <a:tcPr/>
                </a:tc>
                <a:extLst>
                  <a:ext uri="{0D108BD9-81ED-4DB2-BD59-A6C34878D82A}">
                    <a16:rowId xmlns:a16="http://schemas.microsoft.com/office/drawing/2014/main" val="1598404186"/>
                  </a:ext>
                </a:extLst>
              </a:tr>
            </a:tbl>
          </a:graphicData>
        </a:graphic>
      </p:graphicFrame>
      <p:sp>
        <p:nvSpPr>
          <p:cNvPr id="28" name="Rectangle 27"/>
          <p:cNvSpPr/>
          <p:nvPr/>
        </p:nvSpPr>
        <p:spPr>
          <a:xfrm>
            <a:off x="2584010" y="4106328"/>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29" name="Rectangle 28"/>
          <p:cNvSpPr/>
          <p:nvPr/>
        </p:nvSpPr>
        <p:spPr>
          <a:xfrm>
            <a:off x="6181693" y="3759082"/>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aphicFrame>
        <p:nvGraphicFramePr>
          <p:cNvPr id="42" name="Table 41"/>
          <p:cNvGraphicFramePr>
            <a:graphicFrameLocks noGrp="1"/>
          </p:cNvGraphicFramePr>
          <p:nvPr>
            <p:extLst/>
          </p:nvPr>
        </p:nvGraphicFramePr>
        <p:xfrm>
          <a:off x="9870764" y="1305963"/>
          <a:ext cx="2169281" cy="414528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7093">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r12</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16747">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r3</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9653">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r2</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62560">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r1</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35467">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r0</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43" name="Group 42"/>
          <p:cNvGrpSpPr/>
          <p:nvPr/>
        </p:nvGrpSpPr>
        <p:grpSpPr>
          <a:xfrm>
            <a:off x="8613225" y="3224714"/>
            <a:ext cx="1156566" cy="307777"/>
            <a:chOff x="8534400" y="1278523"/>
            <a:chExt cx="1156566" cy="307777"/>
          </a:xfrm>
        </p:grpSpPr>
        <p:sp>
          <p:nvSpPr>
            <p:cNvPr id="44" name="TextBox 43"/>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45" name="Straight Arrow Connector 4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4083407" y="3788842"/>
            <a:ext cx="1548822" cy="307777"/>
          </a:xfrm>
          <a:prstGeom prst="rect">
            <a:avLst/>
          </a:prstGeom>
        </p:spPr>
        <p:txBody>
          <a:bodyPr wrap="none">
            <a:spAutoFit/>
          </a:bodyPr>
          <a:lstStyle/>
          <a:p>
            <a:r>
              <a:rPr lang="en-US" sz="140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2501226" y="3063763"/>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8" name="TextBox 47"/>
          <p:cNvSpPr txBox="1"/>
          <p:nvPr/>
        </p:nvSpPr>
        <p:spPr>
          <a:xfrm>
            <a:off x="2702502" y="2778224"/>
            <a:ext cx="82586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EXTI3</a:t>
            </a:r>
          </a:p>
        </p:txBody>
      </p:sp>
      <p:sp>
        <p:nvSpPr>
          <p:cNvPr id="51" name="Oval 50"/>
          <p:cNvSpPr/>
          <p:nvPr/>
        </p:nvSpPr>
        <p:spPr>
          <a:xfrm>
            <a:off x="6240698" y="4813485"/>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Tree>
    <p:extLst>
      <p:ext uri="{BB962C8B-B14F-4D97-AF65-F5344CB8AC3E}">
        <p14:creationId xmlns:p14="http://schemas.microsoft.com/office/powerpoint/2010/main" val="1400575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Flowchart: Process 52"/>
          <p:cNvSpPr/>
          <p:nvPr/>
        </p:nvSpPr>
        <p:spPr>
          <a:xfrm>
            <a:off x="794230" y="1272534"/>
            <a:ext cx="7206770" cy="230886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36</a:t>
            </a:fld>
            <a:endParaRPr kumimoji="0" lang="en-US" dirty="0"/>
          </a:p>
        </p:txBody>
      </p:sp>
      <p:cxnSp>
        <p:nvCxnSpPr>
          <p:cNvPr id="6" name="Straight Arrow Connector 5"/>
          <p:cNvCxnSpPr/>
          <p:nvPr/>
        </p:nvCxnSpPr>
        <p:spPr>
          <a:xfrm>
            <a:off x="841616" y="3293515"/>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934916" y="1921915"/>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11116" y="2531515"/>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9" name="TextBox 8"/>
          <p:cNvSpPr txBox="1"/>
          <p:nvPr/>
        </p:nvSpPr>
        <p:spPr>
          <a:xfrm>
            <a:off x="7272982" y="2887960"/>
            <a:ext cx="609600" cy="369332"/>
          </a:xfrm>
          <a:prstGeom prst="rect">
            <a:avLst/>
          </a:prstGeom>
          <a:noFill/>
        </p:spPr>
        <p:txBody>
          <a:bodyPr wrap="square" rtlCol="0">
            <a:spAutoFit/>
          </a:bodyPr>
          <a:lstStyle/>
          <a:p>
            <a:r>
              <a:rPr lang="en-US" dirty="0"/>
              <a:t>time</a:t>
            </a:r>
          </a:p>
        </p:txBody>
      </p:sp>
      <p:sp>
        <p:nvSpPr>
          <p:cNvPr id="10" name="Rectangle 9"/>
          <p:cNvSpPr/>
          <p:nvPr/>
        </p:nvSpPr>
        <p:spPr>
          <a:xfrm>
            <a:off x="2703212" y="2053995"/>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11" name="Rectangle 10"/>
          <p:cNvSpPr/>
          <p:nvPr/>
        </p:nvSpPr>
        <p:spPr>
          <a:xfrm>
            <a:off x="2467552" y="2053995"/>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424781" y="1738484"/>
            <a:ext cx="941283" cy="369332"/>
          </a:xfrm>
          <a:prstGeom prst="rect">
            <a:avLst/>
          </a:prstGeom>
          <a:noFill/>
        </p:spPr>
        <p:txBody>
          <a:bodyPr wrap="none" rtlCol="0">
            <a:spAutoFit/>
          </a:bodyPr>
          <a:lstStyle/>
          <a:p>
            <a:r>
              <a:rPr lang="en-US" dirty="0">
                <a:solidFill>
                  <a:schemeClr val="accent6">
                    <a:lumMod val="75000"/>
                  </a:schemeClr>
                </a:solidFill>
              </a:rPr>
              <a:t>Stacking</a:t>
            </a:r>
          </a:p>
        </p:txBody>
      </p:sp>
      <p:cxnSp>
        <p:nvCxnSpPr>
          <p:cNvPr id="15" name="Straight Arrow Connector 14"/>
          <p:cNvCxnSpPr>
            <a:stCxn id="11" idx="1"/>
          </p:cNvCxnSpPr>
          <p:nvPr/>
        </p:nvCxnSpPr>
        <p:spPr>
          <a:xfrm flipH="1" flipV="1">
            <a:off x="2284976" y="2107816"/>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2624915" y="3780608"/>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p:cNvGraphicFramePr>
            <a:graphicFrameLocks noGrp="1"/>
          </p:cNvGraphicFramePr>
          <p:nvPr>
            <p:extLst>
              <p:ext uri="{D42A27DB-BD31-4B8C-83A1-F6EECF244321}">
                <p14:modId xmlns:p14="http://schemas.microsoft.com/office/powerpoint/2010/main" val="2966546846"/>
              </p:ext>
            </p:extLst>
          </p:nvPr>
        </p:nvGraphicFramePr>
        <p:xfrm>
          <a:off x="4541063" y="4094618"/>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rgbClr val="FF00FF"/>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2584134" y="4457352"/>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21" name="Table 20"/>
          <p:cNvGraphicFramePr>
            <a:graphicFrameLocks noGrp="1"/>
          </p:cNvGraphicFramePr>
          <p:nvPr>
            <p:extLst>
              <p:ext uri="{D42A27DB-BD31-4B8C-83A1-F6EECF244321}">
                <p14:modId xmlns:p14="http://schemas.microsoft.com/office/powerpoint/2010/main" val="4003292709"/>
              </p:ext>
            </p:extLst>
          </p:nvPr>
        </p:nvGraphicFramePr>
        <p:xfrm>
          <a:off x="4537434" y="443352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2" name="Rectangle 21"/>
          <p:cNvSpPr/>
          <p:nvPr/>
        </p:nvSpPr>
        <p:spPr>
          <a:xfrm>
            <a:off x="2584134" y="4837598"/>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23" name="Table 22"/>
          <p:cNvGraphicFramePr>
            <a:graphicFrameLocks noGrp="1"/>
          </p:cNvGraphicFramePr>
          <p:nvPr>
            <p:extLst>
              <p:ext uri="{D42A27DB-BD31-4B8C-83A1-F6EECF244321}">
                <p14:modId xmlns:p14="http://schemas.microsoft.com/office/powerpoint/2010/main" val="2811145771"/>
              </p:ext>
            </p:extLst>
          </p:nvPr>
        </p:nvGraphicFramePr>
        <p:xfrm>
          <a:off x="4537434" y="4838646"/>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4" name="Rectangle 23"/>
          <p:cNvSpPr/>
          <p:nvPr/>
        </p:nvSpPr>
        <p:spPr>
          <a:xfrm>
            <a:off x="2584010" y="525390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25" name="Table 24"/>
          <p:cNvGraphicFramePr>
            <a:graphicFrameLocks noGrp="1"/>
          </p:cNvGraphicFramePr>
          <p:nvPr>
            <p:extLst>
              <p:ext uri="{D42A27DB-BD31-4B8C-83A1-F6EECF244321}">
                <p14:modId xmlns:p14="http://schemas.microsoft.com/office/powerpoint/2010/main" val="3225158999"/>
              </p:ext>
            </p:extLst>
          </p:nvPr>
        </p:nvGraphicFramePr>
        <p:xfrm>
          <a:off x="4537434" y="525495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endParaRPr lang="en-US" dirty="0">
                        <a:solidFill>
                          <a:srgbClr val="FF00FF"/>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6" name="Rectangle 25"/>
          <p:cNvSpPr/>
          <p:nvPr/>
        </p:nvSpPr>
        <p:spPr>
          <a:xfrm>
            <a:off x="2584010" y="5668114"/>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27" name="Table 26"/>
          <p:cNvGraphicFramePr>
            <a:graphicFrameLocks noGrp="1"/>
          </p:cNvGraphicFramePr>
          <p:nvPr>
            <p:extLst>
              <p:ext uri="{D42A27DB-BD31-4B8C-83A1-F6EECF244321}">
                <p14:modId xmlns:p14="http://schemas.microsoft.com/office/powerpoint/2010/main" val="2180865794"/>
              </p:ext>
            </p:extLst>
          </p:nvPr>
        </p:nvGraphicFramePr>
        <p:xfrm>
          <a:off x="4541063" y="566916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endParaRPr lang="en-US" dirty="0">
                        <a:solidFill>
                          <a:srgbClr val="FF00FF"/>
                        </a:solidFill>
                        <a:latin typeface="Consolas" panose="020B0609020204030204" pitchFamily="49" charset="0"/>
                      </a:endParaRP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3</a:t>
                      </a:r>
                    </a:p>
                  </a:txBody>
                  <a:tcPr/>
                </a:tc>
                <a:extLst>
                  <a:ext uri="{0D108BD9-81ED-4DB2-BD59-A6C34878D82A}">
                    <a16:rowId xmlns:a16="http://schemas.microsoft.com/office/drawing/2014/main" val="1598404186"/>
                  </a:ext>
                </a:extLst>
              </a:tr>
            </a:tbl>
          </a:graphicData>
        </a:graphic>
      </p:graphicFrame>
      <p:sp>
        <p:nvSpPr>
          <p:cNvPr id="28" name="Rectangle 27"/>
          <p:cNvSpPr/>
          <p:nvPr/>
        </p:nvSpPr>
        <p:spPr>
          <a:xfrm>
            <a:off x="2584010" y="4106328"/>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29" name="Rectangle 28"/>
          <p:cNvSpPr/>
          <p:nvPr/>
        </p:nvSpPr>
        <p:spPr>
          <a:xfrm>
            <a:off x="6181693" y="3759082"/>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graphicFrame>
        <p:nvGraphicFramePr>
          <p:cNvPr id="42" name="Table 41"/>
          <p:cNvGraphicFramePr>
            <a:graphicFrameLocks noGrp="1"/>
          </p:cNvGraphicFramePr>
          <p:nvPr>
            <p:extLst>
              <p:ext uri="{D42A27DB-BD31-4B8C-83A1-F6EECF244321}">
                <p14:modId xmlns:p14="http://schemas.microsoft.com/office/powerpoint/2010/main" val="2904636234"/>
              </p:ext>
            </p:extLst>
          </p:nvPr>
        </p:nvGraphicFramePr>
        <p:xfrm>
          <a:off x="9870764" y="1305963"/>
          <a:ext cx="2169281" cy="414528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7093">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r12</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16747">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r3</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9653">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r2</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62560">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r1</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35467">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r0</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43" name="Group 42"/>
          <p:cNvGrpSpPr/>
          <p:nvPr/>
        </p:nvGrpSpPr>
        <p:grpSpPr>
          <a:xfrm>
            <a:off x="8613225" y="3224714"/>
            <a:ext cx="1156566" cy="307777"/>
            <a:chOff x="8534400" y="1278523"/>
            <a:chExt cx="1156566" cy="307777"/>
          </a:xfrm>
        </p:grpSpPr>
        <p:sp>
          <p:nvSpPr>
            <p:cNvPr id="44" name="TextBox 43"/>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45" name="Straight Arrow Connector 4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4083407" y="3788842"/>
            <a:ext cx="1548822" cy="307777"/>
          </a:xfrm>
          <a:prstGeom prst="rect">
            <a:avLst/>
          </a:prstGeom>
        </p:spPr>
        <p:txBody>
          <a:bodyPr wrap="none">
            <a:spAutoFit/>
          </a:bodyPr>
          <a:lstStyle/>
          <a:p>
            <a:r>
              <a:rPr lang="en-US" sz="140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2501226" y="3063763"/>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8" name="TextBox 47"/>
          <p:cNvSpPr txBox="1"/>
          <p:nvPr/>
        </p:nvSpPr>
        <p:spPr>
          <a:xfrm>
            <a:off x="2702502" y="2778224"/>
            <a:ext cx="82586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3416906" y="3072747"/>
            <a:ext cx="303455" cy="450751"/>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50" name="TextBox 49"/>
          <p:cNvSpPr txBox="1"/>
          <p:nvPr/>
        </p:nvSpPr>
        <p:spPr>
          <a:xfrm>
            <a:off x="3618182" y="2787208"/>
            <a:ext cx="1941557" cy="369332"/>
          </a:xfrm>
          <a:prstGeom prst="rect">
            <a:avLst/>
          </a:prstGeom>
          <a:noFill/>
        </p:spPr>
        <p:txBody>
          <a:bodyPr wrap="none" rtlCol="0">
            <a:spAutoFit/>
          </a:bodyPr>
          <a:lstStyle/>
          <a:p>
            <a:r>
              <a:rPr lang="en-US" dirty="0">
                <a:solidFill>
                  <a:srgbClr val="FF00FF"/>
                </a:solidFill>
                <a:latin typeface="Arial" panose="020B0604020202020204" pitchFamily="34" charset="0"/>
                <a:cs typeface="Arial" panose="020B0604020202020204" pitchFamily="34" charset="0"/>
              </a:rPr>
              <a:t>DMA1_Channel2</a:t>
            </a:r>
          </a:p>
        </p:txBody>
      </p:sp>
      <p:sp>
        <p:nvSpPr>
          <p:cNvPr id="51" name="Oval 50"/>
          <p:cNvSpPr/>
          <p:nvPr/>
        </p:nvSpPr>
        <p:spPr>
          <a:xfrm>
            <a:off x="6240698" y="4813485"/>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
        <p:nvSpPr>
          <p:cNvPr id="52" name="Oval 51"/>
          <p:cNvSpPr/>
          <p:nvPr/>
        </p:nvSpPr>
        <p:spPr>
          <a:xfrm>
            <a:off x="4495800" y="5242195"/>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FF"/>
                </a:solidFill>
                <a:latin typeface="Consolas" panose="020B0609020204030204" pitchFamily="49" charset="0"/>
                <a:cs typeface="Consolas" panose="020B0609020204030204" pitchFamily="49" charset="0"/>
              </a:rPr>
              <a:t>1</a:t>
            </a:r>
          </a:p>
        </p:txBody>
      </p:sp>
      <p:sp>
        <p:nvSpPr>
          <p:cNvPr id="36" name="Oval 35"/>
          <p:cNvSpPr/>
          <p:nvPr/>
        </p:nvSpPr>
        <p:spPr>
          <a:xfrm>
            <a:off x="4525617" y="5658678"/>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FF"/>
                </a:solidFill>
                <a:latin typeface="Consolas" panose="020B0609020204030204" pitchFamily="49" charset="0"/>
                <a:cs typeface="Consolas" panose="020B0609020204030204" pitchFamily="49" charset="0"/>
              </a:rPr>
              <a:t>3</a:t>
            </a:r>
          </a:p>
        </p:txBody>
      </p:sp>
      <p:sp>
        <p:nvSpPr>
          <p:cNvPr id="37" name="Oval 36"/>
          <p:cNvSpPr/>
          <p:nvPr/>
        </p:nvSpPr>
        <p:spPr>
          <a:xfrm>
            <a:off x="6238461" y="5648739"/>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5</a:t>
            </a:r>
          </a:p>
        </p:txBody>
      </p:sp>
      <p:sp>
        <p:nvSpPr>
          <p:cNvPr id="4" name="Rectangle 3"/>
          <p:cNvSpPr/>
          <p:nvPr/>
        </p:nvSpPr>
        <p:spPr>
          <a:xfrm>
            <a:off x="3580350" y="6401476"/>
            <a:ext cx="4346126" cy="369332"/>
          </a:xfrm>
          <a:prstGeom prst="rect">
            <a:avLst/>
          </a:prstGeom>
        </p:spPr>
        <p:txBody>
          <a:bodyPr wrap="none">
            <a:spAutoFit/>
          </a:bodyPr>
          <a:lstStyle/>
          <a:p>
            <a:pPr lvl="1" algn="ctr"/>
            <a:r>
              <a:rPr lang="en-US" i="1" dirty="0">
                <a:solidFill>
                  <a:srgbClr val="0000FF"/>
                </a:solidFill>
              </a:rPr>
              <a:t>Lower priority value means higher urgency.</a:t>
            </a:r>
          </a:p>
        </p:txBody>
      </p:sp>
      <p:cxnSp>
        <p:nvCxnSpPr>
          <p:cNvPr id="14" name="Straight Arrow Connector 13"/>
          <p:cNvCxnSpPr>
            <a:stCxn id="4" idx="0"/>
            <a:endCxn id="37" idx="4"/>
          </p:cNvCxnSpPr>
          <p:nvPr/>
        </p:nvCxnSpPr>
        <p:spPr>
          <a:xfrm flipV="1">
            <a:off x="5753413" y="6050988"/>
            <a:ext cx="789848" cy="35048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4" idx="0"/>
          </p:cNvCxnSpPr>
          <p:nvPr/>
        </p:nvCxnSpPr>
        <p:spPr>
          <a:xfrm flipH="1" flipV="1">
            <a:off x="4830417" y="6075452"/>
            <a:ext cx="922996" cy="326024"/>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80172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lowchart: Process 39"/>
          <p:cNvSpPr/>
          <p:nvPr/>
        </p:nvSpPr>
        <p:spPr>
          <a:xfrm>
            <a:off x="794230" y="1272534"/>
            <a:ext cx="7206770" cy="230886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37</a:t>
            </a:fld>
            <a:endParaRPr kumimoji="0" lang="en-US" dirty="0"/>
          </a:p>
        </p:txBody>
      </p:sp>
      <p:cxnSp>
        <p:nvCxnSpPr>
          <p:cNvPr id="6" name="Straight Arrow Connector 5"/>
          <p:cNvCxnSpPr/>
          <p:nvPr/>
        </p:nvCxnSpPr>
        <p:spPr>
          <a:xfrm>
            <a:off x="841616" y="3293515"/>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934916" y="1921915"/>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11116" y="2531515"/>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9" name="TextBox 8"/>
          <p:cNvSpPr txBox="1"/>
          <p:nvPr/>
        </p:nvSpPr>
        <p:spPr>
          <a:xfrm>
            <a:off x="7272982" y="2887960"/>
            <a:ext cx="609600" cy="369332"/>
          </a:xfrm>
          <a:prstGeom prst="rect">
            <a:avLst/>
          </a:prstGeom>
          <a:noFill/>
        </p:spPr>
        <p:txBody>
          <a:bodyPr wrap="square" rtlCol="0">
            <a:spAutoFit/>
          </a:bodyPr>
          <a:lstStyle/>
          <a:p>
            <a:r>
              <a:rPr lang="en-US" dirty="0"/>
              <a:t>time</a:t>
            </a:r>
          </a:p>
        </p:txBody>
      </p:sp>
      <p:sp>
        <p:nvSpPr>
          <p:cNvPr id="10" name="Rectangle 9"/>
          <p:cNvSpPr/>
          <p:nvPr/>
        </p:nvSpPr>
        <p:spPr>
          <a:xfrm>
            <a:off x="2703212" y="2053995"/>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11" name="Rectangle 10"/>
          <p:cNvSpPr/>
          <p:nvPr/>
        </p:nvSpPr>
        <p:spPr>
          <a:xfrm>
            <a:off x="2467552" y="2053995"/>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424781" y="1738484"/>
            <a:ext cx="941283" cy="369332"/>
          </a:xfrm>
          <a:prstGeom prst="rect">
            <a:avLst/>
          </a:prstGeom>
          <a:noFill/>
        </p:spPr>
        <p:txBody>
          <a:bodyPr wrap="none" rtlCol="0">
            <a:spAutoFit/>
          </a:bodyPr>
          <a:lstStyle/>
          <a:p>
            <a:r>
              <a:rPr lang="en-US" dirty="0">
                <a:solidFill>
                  <a:schemeClr val="accent6">
                    <a:lumMod val="75000"/>
                  </a:schemeClr>
                </a:solidFill>
              </a:rPr>
              <a:t>Stacking</a:t>
            </a:r>
          </a:p>
        </p:txBody>
      </p:sp>
      <p:cxnSp>
        <p:nvCxnSpPr>
          <p:cNvPr id="15" name="Straight Arrow Connector 14"/>
          <p:cNvCxnSpPr>
            <a:stCxn id="11" idx="1"/>
          </p:cNvCxnSpPr>
          <p:nvPr/>
        </p:nvCxnSpPr>
        <p:spPr>
          <a:xfrm flipH="1" flipV="1">
            <a:off x="2284976" y="2107816"/>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2624915" y="3780608"/>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p:cNvGraphicFramePr>
            <a:graphicFrameLocks noGrp="1"/>
          </p:cNvGraphicFramePr>
          <p:nvPr>
            <p:extLst/>
          </p:nvPr>
        </p:nvGraphicFramePr>
        <p:xfrm>
          <a:off x="4541063" y="4094618"/>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rgbClr val="FF00FF"/>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2584134" y="4457352"/>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21" name="Table 20"/>
          <p:cNvGraphicFramePr>
            <a:graphicFrameLocks noGrp="1"/>
          </p:cNvGraphicFramePr>
          <p:nvPr>
            <p:extLst/>
          </p:nvPr>
        </p:nvGraphicFramePr>
        <p:xfrm>
          <a:off x="4537434" y="443352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2" name="Rectangle 21"/>
          <p:cNvSpPr/>
          <p:nvPr/>
        </p:nvSpPr>
        <p:spPr>
          <a:xfrm>
            <a:off x="2584134" y="4837598"/>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23" name="Table 22"/>
          <p:cNvGraphicFramePr>
            <a:graphicFrameLocks noGrp="1"/>
          </p:cNvGraphicFramePr>
          <p:nvPr>
            <p:extLst>
              <p:ext uri="{D42A27DB-BD31-4B8C-83A1-F6EECF244321}">
                <p14:modId xmlns:p14="http://schemas.microsoft.com/office/powerpoint/2010/main" val="2109492711"/>
              </p:ext>
            </p:extLst>
          </p:nvPr>
        </p:nvGraphicFramePr>
        <p:xfrm>
          <a:off x="4537434" y="4838646"/>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endParaRPr lang="en-US" dirty="0">
                        <a:solidFill>
                          <a:srgbClr val="FF00FF"/>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4" name="Rectangle 23"/>
          <p:cNvSpPr/>
          <p:nvPr/>
        </p:nvSpPr>
        <p:spPr>
          <a:xfrm>
            <a:off x="2584010" y="525390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25" name="Table 24"/>
          <p:cNvGraphicFramePr>
            <a:graphicFrameLocks noGrp="1"/>
          </p:cNvGraphicFramePr>
          <p:nvPr>
            <p:extLst/>
          </p:nvPr>
        </p:nvGraphicFramePr>
        <p:xfrm>
          <a:off x="4537434" y="525495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6" name="Rectangle 25"/>
          <p:cNvSpPr/>
          <p:nvPr/>
        </p:nvSpPr>
        <p:spPr>
          <a:xfrm>
            <a:off x="2584010" y="5668114"/>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27" name="Table 26"/>
          <p:cNvGraphicFramePr>
            <a:graphicFrameLocks noGrp="1"/>
          </p:cNvGraphicFramePr>
          <p:nvPr>
            <p:extLst/>
          </p:nvPr>
        </p:nvGraphicFramePr>
        <p:xfrm>
          <a:off x="4541063" y="566916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5</a:t>
                      </a:r>
                    </a:p>
                  </a:txBody>
                  <a:tcPr/>
                </a:tc>
                <a:tc>
                  <a:txBody>
                    <a:bodyPr/>
                    <a:lstStyle/>
                    <a:p>
                      <a:pPr algn="ctr"/>
                      <a:r>
                        <a:rPr lang="en-US" dirty="0">
                          <a:latin typeface="Consolas" panose="020B0609020204030204" pitchFamily="49" charset="0"/>
                        </a:rPr>
                        <a:t>3</a:t>
                      </a:r>
                    </a:p>
                  </a:txBody>
                  <a:tcPr/>
                </a:tc>
                <a:extLst>
                  <a:ext uri="{0D108BD9-81ED-4DB2-BD59-A6C34878D82A}">
                    <a16:rowId xmlns:a16="http://schemas.microsoft.com/office/drawing/2014/main" val="1598404186"/>
                  </a:ext>
                </a:extLst>
              </a:tr>
            </a:tbl>
          </a:graphicData>
        </a:graphic>
      </p:graphicFrame>
      <p:sp>
        <p:nvSpPr>
          <p:cNvPr id="28" name="Rectangle 27"/>
          <p:cNvSpPr/>
          <p:nvPr/>
        </p:nvSpPr>
        <p:spPr>
          <a:xfrm>
            <a:off x="2584010" y="4106328"/>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29" name="Rectangle 28"/>
          <p:cNvSpPr/>
          <p:nvPr/>
        </p:nvSpPr>
        <p:spPr>
          <a:xfrm>
            <a:off x="6181693" y="3759082"/>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sp>
        <p:nvSpPr>
          <p:cNvPr id="32" name="Rectangle 31"/>
          <p:cNvSpPr/>
          <p:nvPr/>
        </p:nvSpPr>
        <p:spPr>
          <a:xfrm>
            <a:off x="3672665" y="1649053"/>
            <a:ext cx="821484" cy="38100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12</a:t>
            </a:r>
          </a:p>
        </p:txBody>
      </p:sp>
      <p:sp>
        <p:nvSpPr>
          <p:cNvPr id="33" name="Rectangle 32"/>
          <p:cNvSpPr/>
          <p:nvPr/>
        </p:nvSpPr>
        <p:spPr>
          <a:xfrm>
            <a:off x="3434486" y="1649053"/>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3065271" y="1295400"/>
            <a:ext cx="941283" cy="369332"/>
          </a:xfrm>
          <a:prstGeom prst="rect">
            <a:avLst/>
          </a:prstGeom>
          <a:noFill/>
        </p:spPr>
        <p:txBody>
          <a:bodyPr wrap="none" rtlCol="0">
            <a:spAutoFit/>
          </a:bodyPr>
          <a:lstStyle/>
          <a:p>
            <a:r>
              <a:rPr lang="en-US" dirty="0">
                <a:solidFill>
                  <a:srgbClr val="00B050"/>
                </a:solidFill>
              </a:rPr>
              <a:t>Stacking</a:t>
            </a:r>
          </a:p>
        </p:txBody>
      </p:sp>
      <p:graphicFrame>
        <p:nvGraphicFramePr>
          <p:cNvPr id="42" name="Table 41"/>
          <p:cNvGraphicFramePr>
            <a:graphicFrameLocks noGrp="1"/>
          </p:cNvGraphicFramePr>
          <p:nvPr>
            <p:extLst/>
          </p:nvPr>
        </p:nvGraphicFramePr>
        <p:xfrm>
          <a:off x="9870764" y="1305963"/>
          <a:ext cx="2169281" cy="414528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7093">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r12</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16747">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r3</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9653">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r2</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62560">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r1</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35467">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r0</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0">
                <a:tc>
                  <a:txBody>
                    <a:bodyPr/>
                    <a:lstStyle/>
                    <a:p>
                      <a:pPr algn="ctr"/>
                      <a:r>
                        <a:rPr lang="en-US" sz="1600" b="1" dirty="0">
                          <a:solidFill>
                            <a:srgbClr val="00B050"/>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0">
                <a:tc>
                  <a:txBody>
                    <a:bodyPr/>
                    <a:lstStyle/>
                    <a:p>
                      <a:pPr algn="ctr"/>
                      <a:r>
                        <a:rPr lang="en-US" sz="1600" b="1" dirty="0">
                          <a:solidFill>
                            <a:srgbClr val="00B050"/>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0">
                <a:tc>
                  <a:txBody>
                    <a:bodyPr/>
                    <a:lstStyle/>
                    <a:p>
                      <a:pPr algn="ctr"/>
                      <a:r>
                        <a:rPr lang="en-US" sz="1600" b="1" dirty="0">
                          <a:solidFill>
                            <a:srgbClr val="00B050"/>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0">
                <a:tc>
                  <a:txBody>
                    <a:bodyPr/>
                    <a:lstStyle/>
                    <a:p>
                      <a:pPr algn="ctr"/>
                      <a:r>
                        <a:rPr lang="en-US" sz="1600" b="1" dirty="0" err="1">
                          <a:solidFill>
                            <a:srgbClr val="00B050"/>
                          </a:solidFill>
                          <a:latin typeface="Consolas" panose="020B0609020204030204" pitchFamily="49" charset="0"/>
                          <a:cs typeface="Consolas" panose="020B0609020204030204" pitchFamily="49" charset="0"/>
                        </a:rPr>
                        <a:t>r12</a:t>
                      </a: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228975">
                <a:tc>
                  <a:txBody>
                    <a:bodyPr/>
                    <a:lstStyle/>
                    <a:p>
                      <a:pPr algn="ctr"/>
                      <a:r>
                        <a:rPr lang="en-US" sz="1600" b="1" dirty="0" err="1">
                          <a:solidFill>
                            <a:srgbClr val="00B050"/>
                          </a:solidFill>
                          <a:latin typeface="Consolas" panose="020B0609020204030204" pitchFamily="49" charset="0"/>
                          <a:cs typeface="Consolas" panose="020B0609020204030204" pitchFamily="49" charset="0"/>
                        </a:rPr>
                        <a:t>r3</a:t>
                      </a: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r>
                        <a:rPr lang="en-US" sz="1600" b="1" dirty="0" err="1">
                          <a:solidFill>
                            <a:srgbClr val="00B050"/>
                          </a:solidFill>
                          <a:latin typeface="Consolas" panose="020B0609020204030204" pitchFamily="49" charset="0"/>
                          <a:cs typeface="Consolas" panose="020B0609020204030204" pitchFamily="49" charset="0"/>
                        </a:rPr>
                        <a:t>r2</a:t>
                      </a: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r>
                        <a:rPr lang="en-US" sz="1600" b="1" dirty="0" err="1">
                          <a:solidFill>
                            <a:srgbClr val="00B050"/>
                          </a:solidFill>
                          <a:latin typeface="Consolas" panose="020B0609020204030204" pitchFamily="49" charset="0"/>
                          <a:cs typeface="Consolas" panose="020B0609020204030204" pitchFamily="49" charset="0"/>
                        </a:rPr>
                        <a:t>r1</a:t>
                      </a: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r>
                        <a:rPr lang="en-US" sz="1600" b="1" dirty="0" err="1">
                          <a:solidFill>
                            <a:srgbClr val="00B050"/>
                          </a:solidFill>
                          <a:latin typeface="Consolas" panose="020B0609020204030204" pitchFamily="49" charset="0"/>
                          <a:cs typeface="Consolas" panose="020B0609020204030204" pitchFamily="49" charset="0"/>
                        </a:rPr>
                        <a:t>r0</a:t>
                      </a: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46" name="Rectangle 45"/>
          <p:cNvSpPr/>
          <p:nvPr/>
        </p:nvSpPr>
        <p:spPr>
          <a:xfrm>
            <a:off x="4083407" y="3788842"/>
            <a:ext cx="1548822" cy="307777"/>
          </a:xfrm>
          <a:prstGeom prst="rect">
            <a:avLst/>
          </a:prstGeom>
        </p:spPr>
        <p:txBody>
          <a:bodyPr wrap="none">
            <a:spAutoFit/>
          </a:bodyPr>
          <a:lstStyle/>
          <a:p>
            <a:r>
              <a:rPr lang="en-US" sz="140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2501226" y="3063763"/>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8" name="TextBox 47"/>
          <p:cNvSpPr txBox="1"/>
          <p:nvPr/>
        </p:nvSpPr>
        <p:spPr>
          <a:xfrm>
            <a:off x="2702502" y="2778224"/>
            <a:ext cx="82586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3416906" y="3072747"/>
            <a:ext cx="303455" cy="450751"/>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50" name="TextBox 49"/>
          <p:cNvSpPr txBox="1"/>
          <p:nvPr/>
        </p:nvSpPr>
        <p:spPr>
          <a:xfrm>
            <a:off x="3618182" y="2787208"/>
            <a:ext cx="1941557" cy="369332"/>
          </a:xfrm>
          <a:prstGeom prst="rect">
            <a:avLst/>
          </a:prstGeom>
          <a:noFill/>
        </p:spPr>
        <p:txBody>
          <a:bodyPr wrap="none" rtlCol="0">
            <a:spAutoFit/>
          </a:bodyPr>
          <a:lstStyle/>
          <a:p>
            <a:r>
              <a:rPr lang="en-US" dirty="0">
                <a:solidFill>
                  <a:srgbClr val="FF00FF"/>
                </a:solidFill>
                <a:latin typeface="Arial" panose="020B0604020202020204" pitchFamily="34" charset="0"/>
                <a:cs typeface="Arial" panose="020B0604020202020204" pitchFamily="34" charset="0"/>
              </a:rPr>
              <a:t>DMA1_Channel2</a:t>
            </a:r>
          </a:p>
        </p:txBody>
      </p:sp>
      <p:sp>
        <p:nvSpPr>
          <p:cNvPr id="51" name="Oval 50"/>
          <p:cNvSpPr/>
          <p:nvPr/>
        </p:nvSpPr>
        <p:spPr>
          <a:xfrm>
            <a:off x="6240698" y="4813485"/>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
        <p:nvSpPr>
          <p:cNvPr id="52" name="Oval 51"/>
          <p:cNvSpPr/>
          <p:nvPr/>
        </p:nvSpPr>
        <p:spPr>
          <a:xfrm>
            <a:off x="4516258" y="4821735"/>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FF"/>
                </a:solidFill>
                <a:latin typeface="Consolas" panose="020B0609020204030204" pitchFamily="49" charset="0"/>
                <a:cs typeface="Consolas" panose="020B0609020204030204" pitchFamily="49" charset="0"/>
              </a:rPr>
              <a:t>1</a:t>
            </a:r>
          </a:p>
        </p:txBody>
      </p:sp>
      <p:grpSp>
        <p:nvGrpSpPr>
          <p:cNvPr id="53" name="Group 52"/>
          <p:cNvGrpSpPr/>
          <p:nvPr/>
        </p:nvGrpSpPr>
        <p:grpSpPr>
          <a:xfrm>
            <a:off x="8613225" y="5168349"/>
            <a:ext cx="1156566" cy="307777"/>
            <a:chOff x="8534400" y="1278523"/>
            <a:chExt cx="1156566" cy="307777"/>
          </a:xfrm>
        </p:grpSpPr>
        <p:sp>
          <p:nvSpPr>
            <p:cNvPr id="54" name="TextBox 53"/>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55" name="Straight Arrow Connector 5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25807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lowchart: Process 42"/>
          <p:cNvSpPr/>
          <p:nvPr/>
        </p:nvSpPr>
        <p:spPr>
          <a:xfrm>
            <a:off x="794230" y="1272534"/>
            <a:ext cx="7206770" cy="230886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38</a:t>
            </a:fld>
            <a:endParaRPr kumimoji="0" lang="en-US" dirty="0"/>
          </a:p>
        </p:txBody>
      </p:sp>
      <p:cxnSp>
        <p:nvCxnSpPr>
          <p:cNvPr id="6" name="Straight Arrow Connector 5"/>
          <p:cNvCxnSpPr/>
          <p:nvPr/>
        </p:nvCxnSpPr>
        <p:spPr>
          <a:xfrm>
            <a:off x="841616" y="3293515"/>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934916" y="1921915"/>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11116" y="2531515"/>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9" name="TextBox 8"/>
          <p:cNvSpPr txBox="1"/>
          <p:nvPr/>
        </p:nvSpPr>
        <p:spPr>
          <a:xfrm>
            <a:off x="7272982" y="2887960"/>
            <a:ext cx="609600" cy="369332"/>
          </a:xfrm>
          <a:prstGeom prst="rect">
            <a:avLst/>
          </a:prstGeom>
          <a:noFill/>
        </p:spPr>
        <p:txBody>
          <a:bodyPr wrap="square" rtlCol="0">
            <a:spAutoFit/>
          </a:bodyPr>
          <a:lstStyle/>
          <a:p>
            <a:r>
              <a:rPr lang="en-US" dirty="0"/>
              <a:t>time</a:t>
            </a:r>
          </a:p>
        </p:txBody>
      </p:sp>
      <p:sp>
        <p:nvSpPr>
          <p:cNvPr id="10" name="Rectangle 9"/>
          <p:cNvSpPr/>
          <p:nvPr/>
        </p:nvSpPr>
        <p:spPr>
          <a:xfrm>
            <a:off x="2703212" y="2053995"/>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11" name="Rectangle 10"/>
          <p:cNvSpPr/>
          <p:nvPr/>
        </p:nvSpPr>
        <p:spPr>
          <a:xfrm>
            <a:off x="2467552" y="2053995"/>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424781" y="1738484"/>
            <a:ext cx="941283" cy="369332"/>
          </a:xfrm>
          <a:prstGeom prst="rect">
            <a:avLst/>
          </a:prstGeom>
          <a:noFill/>
        </p:spPr>
        <p:txBody>
          <a:bodyPr wrap="none" rtlCol="0">
            <a:spAutoFit/>
          </a:bodyPr>
          <a:lstStyle/>
          <a:p>
            <a:r>
              <a:rPr lang="en-US" dirty="0">
                <a:solidFill>
                  <a:schemeClr val="accent6">
                    <a:lumMod val="75000"/>
                  </a:schemeClr>
                </a:solidFill>
              </a:rPr>
              <a:t>Stacking</a:t>
            </a:r>
          </a:p>
        </p:txBody>
      </p:sp>
      <p:cxnSp>
        <p:nvCxnSpPr>
          <p:cNvPr id="15" name="Straight Arrow Connector 14"/>
          <p:cNvCxnSpPr>
            <a:stCxn id="11" idx="1"/>
          </p:cNvCxnSpPr>
          <p:nvPr/>
        </p:nvCxnSpPr>
        <p:spPr>
          <a:xfrm flipH="1" flipV="1">
            <a:off x="2284976" y="2107816"/>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2624915" y="3780608"/>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p:cNvGraphicFramePr>
            <a:graphicFrameLocks noGrp="1"/>
          </p:cNvGraphicFramePr>
          <p:nvPr>
            <p:extLst/>
          </p:nvPr>
        </p:nvGraphicFramePr>
        <p:xfrm>
          <a:off x="4541063" y="4094618"/>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rgbClr val="FF00FF"/>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2584134" y="4457352"/>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21" name="Table 20"/>
          <p:cNvGraphicFramePr>
            <a:graphicFrameLocks noGrp="1"/>
          </p:cNvGraphicFramePr>
          <p:nvPr>
            <p:extLst/>
          </p:nvPr>
        </p:nvGraphicFramePr>
        <p:xfrm>
          <a:off x="4537434" y="443352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2" name="Rectangle 21"/>
          <p:cNvSpPr/>
          <p:nvPr/>
        </p:nvSpPr>
        <p:spPr>
          <a:xfrm>
            <a:off x="2584134" y="4837598"/>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23" name="Table 22"/>
          <p:cNvGraphicFramePr>
            <a:graphicFrameLocks noGrp="1"/>
          </p:cNvGraphicFramePr>
          <p:nvPr>
            <p:extLst>
              <p:ext uri="{D42A27DB-BD31-4B8C-83A1-F6EECF244321}">
                <p14:modId xmlns:p14="http://schemas.microsoft.com/office/powerpoint/2010/main" val="3077571910"/>
              </p:ext>
            </p:extLst>
          </p:nvPr>
        </p:nvGraphicFramePr>
        <p:xfrm>
          <a:off x="4537434" y="4838646"/>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endParaRPr lang="en-US" dirty="0">
                        <a:solidFill>
                          <a:srgbClr val="FF00FF"/>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4" name="Rectangle 23"/>
          <p:cNvSpPr/>
          <p:nvPr/>
        </p:nvSpPr>
        <p:spPr>
          <a:xfrm>
            <a:off x="2584010" y="525390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25" name="Table 24"/>
          <p:cNvGraphicFramePr>
            <a:graphicFrameLocks noGrp="1"/>
          </p:cNvGraphicFramePr>
          <p:nvPr>
            <p:extLst/>
          </p:nvPr>
        </p:nvGraphicFramePr>
        <p:xfrm>
          <a:off x="4537434" y="525495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6" name="Rectangle 25"/>
          <p:cNvSpPr/>
          <p:nvPr/>
        </p:nvSpPr>
        <p:spPr>
          <a:xfrm>
            <a:off x="2584010" y="5668114"/>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27" name="Table 26"/>
          <p:cNvGraphicFramePr>
            <a:graphicFrameLocks noGrp="1"/>
          </p:cNvGraphicFramePr>
          <p:nvPr>
            <p:extLst/>
          </p:nvPr>
        </p:nvGraphicFramePr>
        <p:xfrm>
          <a:off x="4541063" y="566916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5</a:t>
                      </a:r>
                    </a:p>
                  </a:txBody>
                  <a:tcPr/>
                </a:tc>
                <a:tc>
                  <a:txBody>
                    <a:bodyPr/>
                    <a:lstStyle/>
                    <a:p>
                      <a:pPr algn="ctr"/>
                      <a:r>
                        <a:rPr lang="en-US" dirty="0">
                          <a:latin typeface="Consolas" panose="020B0609020204030204" pitchFamily="49" charset="0"/>
                        </a:rPr>
                        <a:t>3</a:t>
                      </a:r>
                    </a:p>
                  </a:txBody>
                  <a:tcPr/>
                </a:tc>
                <a:extLst>
                  <a:ext uri="{0D108BD9-81ED-4DB2-BD59-A6C34878D82A}">
                    <a16:rowId xmlns:a16="http://schemas.microsoft.com/office/drawing/2014/main" val="1598404186"/>
                  </a:ext>
                </a:extLst>
              </a:tr>
            </a:tbl>
          </a:graphicData>
        </a:graphic>
      </p:graphicFrame>
      <p:sp>
        <p:nvSpPr>
          <p:cNvPr id="28" name="Rectangle 27"/>
          <p:cNvSpPr/>
          <p:nvPr/>
        </p:nvSpPr>
        <p:spPr>
          <a:xfrm>
            <a:off x="2584010" y="4106328"/>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29" name="Rectangle 28"/>
          <p:cNvSpPr/>
          <p:nvPr/>
        </p:nvSpPr>
        <p:spPr>
          <a:xfrm>
            <a:off x="6181693" y="3759082"/>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sp>
        <p:nvSpPr>
          <p:cNvPr id="32" name="Rectangle 31"/>
          <p:cNvSpPr/>
          <p:nvPr/>
        </p:nvSpPr>
        <p:spPr>
          <a:xfrm>
            <a:off x="3672665" y="1649053"/>
            <a:ext cx="821484" cy="38100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12</a:t>
            </a:r>
          </a:p>
        </p:txBody>
      </p:sp>
      <p:sp>
        <p:nvSpPr>
          <p:cNvPr id="33" name="Rectangle 32"/>
          <p:cNvSpPr/>
          <p:nvPr/>
        </p:nvSpPr>
        <p:spPr>
          <a:xfrm>
            <a:off x="3434486" y="1649053"/>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4553758" y="1657705"/>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3065271" y="1295400"/>
            <a:ext cx="941283" cy="369332"/>
          </a:xfrm>
          <a:prstGeom prst="rect">
            <a:avLst/>
          </a:prstGeom>
          <a:noFill/>
        </p:spPr>
        <p:txBody>
          <a:bodyPr wrap="none" rtlCol="0">
            <a:spAutoFit/>
          </a:bodyPr>
          <a:lstStyle/>
          <a:p>
            <a:r>
              <a:rPr lang="en-US" dirty="0">
                <a:solidFill>
                  <a:srgbClr val="00B050"/>
                </a:solidFill>
              </a:rPr>
              <a:t>Stacking</a:t>
            </a:r>
          </a:p>
        </p:txBody>
      </p:sp>
      <p:sp>
        <p:nvSpPr>
          <p:cNvPr id="36" name="TextBox 35"/>
          <p:cNvSpPr txBox="1"/>
          <p:nvPr/>
        </p:nvSpPr>
        <p:spPr>
          <a:xfrm>
            <a:off x="4114800" y="1302100"/>
            <a:ext cx="1202573" cy="369332"/>
          </a:xfrm>
          <a:prstGeom prst="rect">
            <a:avLst/>
          </a:prstGeom>
          <a:noFill/>
        </p:spPr>
        <p:txBody>
          <a:bodyPr wrap="none" rtlCol="0">
            <a:spAutoFit/>
          </a:bodyPr>
          <a:lstStyle/>
          <a:p>
            <a:r>
              <a:rPr lang="en-US" dirty="0">
                <a:solidFill>
                  <a:srgbClr val="00B050"/>
                </a:solidFill>
              </a:rPr>
              <a:t>Unstacking</a:t>
            </a:r>
          </a:p>
        </p:txBody>
      </p:sp>
      <p:graphicFrame>
        <p:nvGraphicFramePr>
          <p:cNvPr id="42" name="Table 41"/>
          <p:cNvGraphicFramePr>
            <a:graphicFrameLocks noGrp="1"/>
          </p:cNvGraphicFramePr>
          <p:nvPr>
            <p:extLst>
              <p:ext uri="{D42A27DB-BD31-4B8C-83A1-F6EECF244321}">
                <p14:modId xmlns:p14="http://schemas.microsoft.com/office/powerpoint/2010/main" val="2957234091"/>
              </p:ext>
            </p:extLst>
          </p:nvPr>
        </p:nvGraphicFramePr>
        <p:xfrm>
          <a:off x="9870764" y="1305963"/>
          <a:ext cx="2169281" cy="414528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7093">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r12</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16747">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r3</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9653">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r2</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62560">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r1</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35467">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r0</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46" name="Rectangle 45"/>
          <p:cNvSpPr/>
          <p:nvPr/>
        </p:nvSpPr>
        <p:spPr>
          <a:xfrm>
            <a:off x="4083407" y="3788842"/>
            <a:ext cx="1548822" cy="307777"/>
          </a:xfrm>
          <a:prstGeom prst="rect">
            <a:avLst/>
          </a:prstGeom>
        </p:spPr>
        <p:txBody>
          <a:bodyPr wrap="none">
            <a:spAutoFit/>
          </a:bodyPr>
          <a:lstStyle/>
          <a:p>
            <a:r>
              <a:rPr lang="en-US" sz="140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2501226" y="3063763"/>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8" name="TextBox 47"/>
          <p:cNvSpPr txBox="1"/>
          <p:nvPr/>
        </p:nvSpPr>
        <p:spPr>
          <a:xfrm>
            <a:off x="2702502" y="2778224"/>
            <a:ext cx="82586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3416906" y="3072747"/>
            <a:ext cx="303455" cy="450751"/>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50" name="TextBox 49"/>
          <p:cNvSpPr txBox="1"/>
          <p:nvPr/>
        </p:nvSpPr>
        <p:spPr>
          <a:xfrm>
            <a:off x="3618182" y="2787208"/>
            <a:ext cx="1941557" cy="369332"/>
          </a:xfrm>
          <a:prstGeom prst="rect">
            <a:avLst/>
          </a:prstGeom>
          <a:noFill/>
        </p:spPr>
        <p:txBody>
          <a:bodyPr wrap="none" rtlCol="0">
            <a:spAutoFit/>
          </a:bodyPr>
          <a:lstStyle/>
          <a:p>
            <a:r>
              <a:rPr lang="en-US" dirty="0">
                <a:solidFill>
                  <a:srgbClr val="FF00FF"/>
                </a:solidFill>
                <a:latin typeface="Arial" panose="020B0604020202020204" pitchFamily="34" charset="0"/>
                <a:cs typeface="Arial" panose="020B0604020202020204" pitchFamily="34" charset="0"/>
              </a:rPr>
              <a:t>DMA1_Channel2</a:t>
            </a:r>
          </a:p>
        </p:txBody>
      </p:sp>
      <p:sp>
        <p:nvSpPr>
          <p:cNvPr id="51" name="Oval 50"/>
          <p:cNvSpPr/>
          <p:nvPr/>
        </p:nvSpPr>
        <p:spPr>
          <a:xfrm>
            <a:off x="6240698" y="4813485"/>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sp>
        <p:nvSpPr>
          <p:cNvPr id="52" name="Oval 51"/>
          <p:cNvSpPr/>
          <p:nvPr/>
        </p:nvSpPr>
        <p:spPr>
          <a:xfrm>
            <a:off x="4527160" y="4821711"/>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FF"/>
                </a:solidFill>
                <a:latin typeface="Consolas" panose="020B0609020204030204" pitchFamily="49" charset="0"/>
                <a:cs typeface="Consolas" panose="020B0609020204030204" pitchFamily="49" charset="0"/>
              </a:rPr>
              <a:t>0</a:t>
            </a:r>
          </a:p>
        </p:txBody>
      </p:sp>
      <p:grpSp>
        <p:nvGrpSpPr>
          <p:cNvPr id="53" name="Group 52"/>
          <p:cNvGrpSpPr/>
          <p:nvPr/>
        </p:nvGrpSpPr>
        <p:grpSpPr>
          <a:xfrm>
            <a:off x="8613225" y="3224714"/>
            <a:ext cx="1156566" cy="307777"/>
            <a:chOff x="8534400" y="1278523"/>
            <a:chExt cx="1156566" cy="307777"/>
          </a:xfrm>
        </p:grpSpPr>
        <p:sp>
          <p:nvSpPr>
            <p:cNvPr id="54" name="TextBox 53"/>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55" name="Straight Arrow Connector 5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917374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lowchart: Process 42"/>
          <p:cNvSpPr/>
          <p:nvPr/>
        </p:nvSpPr>
        <p:spPr>
          <a:xfrm>
            <a:off x="794230" y="1272534"/>
            <a:ext cx="7206770" cy="230886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39</a:t>
            </a:fld>
            <a:endParaRPr kumimoji="0" lang="en-US" dirty="0"/>
          </a:p>
        </p:txBody>
      </p:sp>
      <p:cxnSp>
        <p:nvCxnSpPr>
          <p:cNvPr id="6" name="Straight Arrow Connector 5"/>
          <p:cNvCxnSpPr/>
          <p:nvPr/>
        </p:nvCxnSpPr>
        <p:spPr>
          <a:xfrm>
            <a:off x="841616" y="3293515"/>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934916" y="1921915"/>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11116" y="2531515"/>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9" name="TextBox 8"/>
          <p:cNvSpPr txBox="1"/>
          <p:nvPr/>
        </p:nvSpPr>
        <p:spPr>
          <a:xfrm>
            <a:off x="7272982" y="2887960"/>
            <a:ext cx="609600" cy="369332"/>
          </a:xfrm>
          <a:prstGeom prst="rect">
            <a:avLst/>
          </a:prstGeom>
          <a:noFill/>
        </p:spPr>
        <p:txBody>
          <a:bodyPr wrap="square" rtlCol="0">
            <a:spAutoFit/>
          </a:bodyPr>
          <a:lstStyle/>
          <a:p>
            <a:r>
              <a:rPr lang="en-US" dirty="0"/>
              <a:t>time</a:t>
            </a:r>
          </a:p>
        </p:txBody>
      </p:sp>
      <p:sp>
        <p:nvSpPr>
          <p:cNvPr id="10" name="Rectangle 9"/>
          <p:cNvSpPr/>
          <p:nvPr/>
        </p:nvSpPr>
        <p:spPr>
          <a:xfrm>
            <a:off x="2703212" y="2053995"/>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11" name="Rectangle 10"/>
          <p:cNvSpPr/>
          <p:nvPr/>
        </p:nvSpPr>
        <p:spPr>
          <a:xfrm>
            <a:off x="2467552" y="2053995"/>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424781" y="1738484"/>
            <a:ext cx="941283" cy="369332"/>
          </a:xfrm>
          <a:prstGeom prst="rect">
            <a:avLst/>
          </a:prstGeom>
          <a:noFill/>
        </p:spPr>
        <p:txBody>
          <a:bodyPr wrap="none" rtlCol="0">
            <a:spAutoFit/>
          </a:bodyPr>
          <a:lstStyle/>
          <a:p>
            <a:r>
              <a:rPr lang="en-US" dirty="0">
                <a:solidFill>
                  <a:schemeClr val="accent6">
                    <a:lumMod val="75000"/>
                  </a:schemeClr>
                </a:solidFill>
              </a:rPr>
              <a:t>Stacking</a:t>
            </a:r>
          </a:p>
        </p:txBody>
      </p:sp>
      <p:cxnSp>
        <p:nvCxnSpPr>
          <p:cNvPr id="15" name="Straight Arrow Connector 14"/>
          <p:cNvCxnSpPr>
            <a:stCxn id="11" idx="1"/>
          </p:cNvCxnSpPr>
          <p:nvPr/>
        </p:nvCxnSpPr>
        <p:spPr>
          <a:xfrm flipH="1" flipV="1">
            <a:off x="2284976" y="2107816"/>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Flowchart: Process 17"/>
          <p:cNvSpPr/>
          <p:nvPr/>
        </p:nvSpPr>
        <p:spPr>
          <a:xfrm>
            <a:off x="2624915" y="3780608"/>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p:cNvGraphicFramePr>
            <a:graphicFrameLocks noGrp="1"/>
          </p:cNvGraphicFramePr>
          <p:nvPr>
            <p:extLst/>
          </p:nvPr>
        </p:nvGraphicFramePr>
        <p:xfrm>
          <a:off x="4541063" y="4094618"/>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rgbClr val="FF00FF"/>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2584134" y="4457352"/>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21" name="Table 20"/>
          <p:cNvGraphicFramePr>
            <a:graphicFrameLocks noGrp="1"/>
          </p:cNvGraphicFramePr>
          <p:nvPr>
            <p:extLst/>
          </p:nvPr>
        </p:nvGraphicFramePr>
        <p:xfrm>
          <a:off x="4537434" y="443352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2" name="Rectangle 21"/>
          <p:cNvSpPr/>
          <p:nvPr/>
        </p:nvSpPr>
        <p:spPr>
          <a:xfrm>
            <a:off x="2584134" y="4837598"/>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23" name="Table 22"/>
          <p:cNvGraphicFramePr>
            <a:graphicFrameLocks noGrp="1"/>
          </p:cNvGraphicFramePr>
          <p:nvPr>
            <p:extLst/>
          </p:nvPr>
        </p:nvGraphicFramePr>
        <p:xfrm>
          <a:off x="4537434" y="4838646"/>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4" name="Rectangle 23"/>
          <p:cNvSpPr/>
          <p:nvPr/>
        </p:nvSpPr>
        <p:spPr>
          <a:xfrm>
            <a:off x="2584010" y="525390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25" name="Table 24"/>
          <p:cNvGraphicFramePr>
            <a:graphicFrameLocks noGrp="1"/>
          </p:cNvGraphicFramePr>
          <p:nvPr>
            <p:extLst/>
          </p:nvPr>
        </p:nvGraphicFramePr>
        <p:xfrm>
          <a:off x="4537434" y="525495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6" name="Rectangle 25"/>
          <p:cNvSpPr/>
          <p:nvPr/>
        </p:nvSpPr>
        <p:spPr>
          <a:xfrm>
            <a:off x="2584010" y="5668114"/>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27" name="Table 26"/>
          <p:cNvGraphicFramePr>
            <a:graphicFrameLocks noGrp="1"/>
          </p:cNvGraphicFramePr>
          <p:nvPr>
            <p:extLst/>
          </p:nvPr>
        </p:nvGraphicFramePr>
        <p:xfrm>
          <a:off x="4541063" y="566916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5</a:t>
                      </a:r>
                    </a:p>
                  </a:txBody>
                  <a:tcPr/>
                </a:tc>
                <a:tc>
                  <a:txBody>
                    <a:bodyPr/>
                    <a:lstStyle/>
                    <a:p>
                      <a:pPr algn="ctr"/>
                      <a:r>
                        <a:rPr lang="en-US" dirty="0">
                          <a:latin typeface="Consolas" panose="020B0609020204030204" pitchFamily="49" charset="0"/>
                        </a:rPr>
                        <a:t>3</a:t>
                      </a:r>
                    </a:p>
                  </a:txBody>
                  <a:tcPr/>
                </a:tc>
                <a:extLst>
                  <a:ext uri="{0D108BD9-81ED-4DB2-BD59-A6C34878D82A}">
                    <a16:rowId xmlns:a16="http://schemas.microsoft.com/office/drawing/2014/main" val="1598404186"/>
                  </a:ext>
                </a:extLst>
              </a:tr>
            </a:tbl>
          </a:graphicData>
        </a:graphic>
      </p:graphicFrame>
      <p:sp>
        <p:nvSpPr>
          <p:cNvPr id="28" name="Rectangle 27"/>
          <p:cNvSpPr/>
          <p:nvPr/>
        </p:nvSpPr>
        <p:spPr>
          <a:xfrm>
            <a:off x="2584010" y="4106328"/>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29" name="Rectangle 28"/>
          <p:cNvSpPr/>
          <p:nvPr/>
        </p:nvSpPr>
        <p:spPr>
          <a:xfrm>
            <a:off x="6181693" y="3759082"/>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sp>
        <p:nvSpPr>
          <p:cNvPr id="32" name="Rectangle 31"/>
          <p:cNvSpPr/>
          <p:nvPr/>
        </p:nvSpPr>
        <p:spPr>
          <a:xfrm>
            <a:off x="3672665" y="1649053"/>
            <a:ext cx="821484" cy="38100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12</a:t>
            </a:r>
          </a:p>
        </p:txBody>
      </p:sp>
      <p:sp>
        <p:nvSpPr>
          <p:cNvPr id="33" name="Rectangle 32"/>
          <p:cNvSpPr/>
          <p:nvPr/>
        </p:nvSpPr>
        <p:spPr>
          <a:xfrm>
            <a:off x="3434486" y="1649053"/>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4553758" y="1657705"/>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3065271" y="1295400"/>
            <a:ext cx="941283" cy="369332"/>
          </a:xfrm>
          <a:prstGeom prst="rect">
            <a:avLst/>
          </a:prstGeom>
          <a:noFill/>
        </p:spPr>
        <p:txBody>
          <a:bodyPr wrap="none" rtlCol="0">
            <a:spAutoFit/>
          </a:bodyPr>
          <a:lstStyle/>
          <a:p>
            <a:r>
              <a:rPr lang="en-US" dirty="0">
                <a:solidFill>
                  <a:srgbClr val="00B050"/>
                </a:solidFill>
              </a:rPr>
              <a:t>Stacking</a:t>
            </a:r>
          </a:p>
        </p:txBody>
      </p:sp>
      <p:sp>
        <p:nvSpPr>
          <p:cNvPr id="36" name="TextBox 35"/>
          <p:cNvSpPr txBox="1"/>
          <p:nvPr/>
        </p:nvSpPr>
        <p:spPr>
          <a:xfrm>
            <a:off x="4114800" y="1302100"/>
            <a:ext cx="1202573" cy="369332"/>
          </a:xfrm>
          <a:prstGeom prst="rect">
            <a:avLst/>
          </a:prstGeom>
          <a:noFill/>
        </p:spPr>
        <p:txBody>
          <a:bodyPr wrap="none" rtlCol="0">
            <a:spAutoFit/>
          </a:bodyPr>
          <a:lstStyle/>
          <a:p>
            <a:r>
              <a:rPr lang="en-US" dirty="0">
                <a:solidFill>
                  <a:srgbClr val="00B050"/>
                </a:solidFill>
              </a:rPr>
              <a:t>Unstacking</a:t>
            </a:r>
          </a:p>
        </p:txBody>
      </p:sp>
      <p:sp>
        <p:nvSpPr>
          <p:cNvPr id="40" name="Rectangle 39"/>
          <p:cNvSpPr/>
          <p:nvPr/>
        </p:nvSpPr>
        <p:spPr>
          <a:xfrm>
            <a:off x="4813761" y="2052693"/>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graphicFrame>
        <p:nvGraphicFramePr>
          <p:cNvPr id="42" name="Table 41"/>
          <p:cNvGraphicFramePr>
            <a:graphicFrameLocks noGrp="1"/>
          </p:cNvGraphicFramePr>
          <p:nvPr>
            <p:extLst>
              <p:ext uri="{D42A27DB-BD31-4B8C-83A1-F6EECF244321}">
                <p14:modId xmlns:p14="http://schemas.microsoft.com/office/powerpoint/2010/main" val="721316452"/>
              </p:ext>
            </p:extLst>
          </p:nvPr>
        </p:nvGraphicFramePr>
        <p:xfrm>
          <a:off x="9870764" y="1305963"/>
          <a:ext cx="2169281" cy="414528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xPSR</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PC(r15)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r>
                        <a:rPr lang="en-US" sz="1600" b="1" dirty="0">
                          <a:solidFill>
                            <a:schemeClr val="accent6">
                              <a:lumMod val="75000"/>
                            </a:schemeClr>
                          </a:solidFill>
                          <a:latin typeface="Consolas" panose="020B0609020204030204" pitchFamily="49" charset="0"/>
                          <a:cs typeface="Consolas" panose="020B0609020204030204" pitchFamily="49" charset="0"/>
                        </a:rPr>
                        <a:t>LR(r14)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7093">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r12</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16747">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r3</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9653">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r2</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62560">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r1</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35467">
                <a:tc>
                  <a:txBody>
                    <a:bodyPr/>
                    <a:lstStyle/>
                    <a:p>
                      <a:pPr algn="ctr"/>
                      <a:r>
                        <a:rPr lang="en-US" sz="1600" b="1" dirty="0" err="1">
                          <a:solidFill>
                            <a:schemeClr val="accent6">
                              <a:lumMod val="75000"/>
                            </a:schemeClr>
                          </a:solidFill>
                          <a:latin typeface="Consolas" panose="020B0609020204030204" pitchFamily="49" charset="0"/>
                          <a:cs typeface="Consolas" panose="020B0609020204030204" pitchFamily="49" charset="0"/>
                        </a:rPr>
                        <a:t>r0</a:t>
                      </a: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sp>
        <p:nvSpPr>
          <p:cNvPr id="46" name="Rectangle 45"/>
          <p:cNvSpPr/>
          <p:nvPr/>
        </p:nvSpPr>
        <p:spPr>
          <a:xfrm>
            <a:off x="4083407" y="3788842"/>
            <a:ext cx="1548822" cy="307777"/>
          </a:xfrm>
          <a:prstGeom prst="rect">
            <a:avLst/>
          </a:prstGeom>
        </p:spPr>
        <p:txBody>
          <a:bodyPr wrap="none">
            <a:spAutoFit/>
          </a:bodyPr>
          <a:lstStyle/>
          <a:p>
            <a:r>
              <a:rPr lang="en-US" sz="140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2501226" y="3063763"/>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8" name="TextBox 47"/>
          <p:cNvSpPr txBox="1"/>
          <p:nvPr/>
        </p:nvSpPr>
        <p:spPr>
          <a:xfrm>
            <a:off x="2702502" y="2778224"/>
            <a:ext cx="82586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3416906" y="3072747"/>
            <a:ext cx="303455" cy="450751"/>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50" name="TextBox 49"/>
          <p:cNvSpPr txBox="1"/>
          <p:nvPr/>
        </p:nvSpPr>
        <p:spPr>
          <a:xfrm>
            <a:off x="3618182" y="2787208"/>
            <a:ext cx="1941557" cy="369332"/>
          </a:xfrm>
          <a:prstGeom prst="rect">
            <a:avLst/>
          </a:prstGeom>
          <a:noFill/>
        </p:spPr>
        <p:txBody>
          <a:bodyPr wrap="none" rtlCol="0">
            <a:spAutoFit/>
          </a:bodyPr>
          <a:lstStyle/>
          <a:p>
            <a:r>
              <a:rPr lang="en-US" dirty="0">
                <a:solidFill>
                  <a:srgbClr val="FF00FF"/>
                </a:solidFill>
                <a:latin typeface="Arial" panose="020B0604020202020204" pitchFamily="34" charset="0"/>
                <a:cs typeface="Arial" panose="020B0604020202020204" pitchFamily="34" charset="0"/>
              </a:rPr>
              <a:t>DMA1_Channel2</a:t>
            </a:r>
          </a:p>
        </p:txBody>
      </p:sp>
      <p:sp>
        <p:nvSpPr>
          <p:cNvPr id="51" name="Oval 50"/>
          <p:cNvSpPr/>
          <p:nvPr/>
        </p:nvSpPr>
        <p:spPr>
          <a:xfrm>
            <a:off x="6240698" y="4813485"/>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1</a:t>
            </a:r>
          </a:p>
        </p:txBody>
      </p:sp>
      <p:grpSp>
        <p:nvGrpSpPr>
          <p:cNvPr id="52" name="Group 51"/>
          <p:cNvGrpSpPr/>
          <p:nvPr/>
        </p:nvGrpSpPr>
        <p:grpSpPr>
          <a:xfrm>
            <a:off x="8613225" y="3224714"/>
            <a:ext cx="1156566" cy="307777"/>
            <a:chOff x="8534400" y="1278523"/>
            <a:chExt cx="1156566" cy="307777"/>
          </a:xfrm>
        </p:grpSpPr>
        <p:sp>
          <p:nvSpPr>
            <p:cNvPr id="53" name="TextBox 52"/>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54" name="Straight Arrow Connector 53"/>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78220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Map </a:t>
            </a:r>
            <a:r>
              <a:rPr lang="en-US"/>
              <a:t>of Cortex-M4</a:t>
            </a:r>
            <a:endParaRPr lang="en-US" dirty="0"/>
          </a:p>
        </p:txBody>
      </p:sp>
      <p:sp>
        <p:nvSpPr>
          <p:cNvPr id="3" name="Slide Number Placeholder 2"/>
          <p:cNvSpPr>
            <a:spLocks noGrp="1"/>
          </p:cNvSpPr>
          <p:nvPr>
            <p:ph type="sldNum" sz="quarter" idx="12"/>
          </p:nvPr>
        </p:nvSpPr>
        <p:spPr>
          <a:xfrm>
            <a:off x="2133600" y="6384754"/>
            <a:ext cx="1981200" cy="365760"/>
          </a:xfrm>
        </p:spPr>
        <p:txBody>
          <a:bodyPr/>
          <a:lstStyle/>
          <a:p>
            <a:fld id="{EA7C8D44-3667-46F6-9772-CC52308E2A7F}" type="slidenum">
              <a:rPr kumimoji="0" lang="en-US" smtClean="0"/>
              <a:pPr/>
              <a:t>4</a:t>
            </a:fld>
            <a:endParaRPr kumimoji="0" lang="en-US" dirty="0"/>
          </a:p>
        </p:txBody>
      </p:sp>
      <p:sp>
        <p:nvSpPr>
          <p:cNvPr id="6" name="Rectangle 5"/>
          <p:cNvSpPr/>
          <p:nvPr/>
        </p:nvSpPr>
        <p:spPr>
          <a:xfrm>
            <a:off x="3658460" y="5562601"/>
            <a:ext cx="2136648" cy="55811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7" name="Rectangle 6"/>
          <p:cNvSpPr/>
          <p:nvPr/>
        </p:nvSpPr>
        <p:spPr>
          <a:xfrm>
            <a:off x="3658460" y="4958902"/>
            <a:ext cx="2136648" cy="5958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SRAM</a:t>
            </a:r>
          </a:p>
        </p:txBody>
      </p:sp>
      <p:sp>
        <p:nvSpPr>
          <p:cNvPr id="8" name="Rectangle 7"/>
          <p:cNvSpPr/>
          <p:nvPr/>
        </p:nvSpPr>
        <p:spPr>
          <a:xfrm>
            <a:off x="3658460" y="4373780"/>
            <a:ext cx="2136648" cy="568094"/>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Peripheral</a:t>
            </a:r>
          </a:p>
        </p:txBody>
      </p:sp>
      <p:sp>
        <p:nvSpPr>
          <p:cNvPr id="9" name="Rectangle 8"/>
          <p:cNvSpPr/>
          <p:nvPr/>
        </p:nvSpPr>
        <p:spPr>
          <a:xfrm>
            <a:off x="3654552" y="1945986"/>
            <a:ext cx="2136648" cy="1203853"/>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RAM</a:t>
            </a:r>
          </a:p>
        </p:txBody>
      </p:sp>
      <p:sp>
        <p:nvSpPr>
          <p:cNvPr id="10" name="Rectangle 9"/>
          <p:cNvSpPr/>
          <p:nvPr/>
        </p:nvSpPr>
        <p:spPr>
          <a:xfrm>
            <a:off x="3656680" y="3161488"/>
            <a:ext cx="2136648" cy="12122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Device</a:t>
            </a:r>
          </a:p>
        </p:txBody>
      </p:sp>
      <p:sp>
        <p:nvSpPr>
          <p:cNvPr id="11" name="Rectangle 10"/>
          <p:cNvSpPr/>
          <p:nvPr/>
        </p:nvSpPr>
        <p:spPr>
          <a:xfrm>
            <a:off x="3654552" y="1376822"/>
            <a:ext cx="2136648" cy="548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a:t>
            </a:r>
          </a:p>
        </p:txBody>
      </p:sp>
      <p:sp>
        <p:nvSpPr>
          <p:cNvPr id="12" name="Rectangle 11"/>
          <p:cNvSpPr/>
          <p:nvPr/>
        </p:nvSpPr>
        <p:spPr>
          <a:xfrm>
            <a:off x="3654552" y="1376823"/>
            <a:ext cx="2136648" cy="4743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2479932" y="5944796"/>
            <a:ext cx="1178528" cy="307777"/>
          </a:xfrm>
          <a:prstGeom prst="rect">
            <a:avLst/>
          </a:prstGeom>
          <a:noFill/>
        </p:spPr>
        <p:txBody>
          <a:bodyPr wrap="none" rtlCol="0">
            <a:spAutoFit/>
          </a:bodyPr>
          <a:lstStyle/>
          <a:p>
            <a:r>
              <a:rPr lang="en-US" sz="1400" dirty="0">
                <a:latin typeface="Consolas" panose="020B0609020204030204" pitchFamily="49" charset="0"/>
              </a:rPr>
              <a:t>0x00000000</a:t>
            </a:r>
          </a:p>
        </p:txBody>
      </p:sp>
      <p:grpSp>
        <p:nvGrpSpPr>
          <p:cNvPr id="37" name="Group 36"/>
          <p:cNvGrpSpPr/>
          <p:nvPr/>
        </p:nvGrpSpPr>
        <p:grpSpPr>
          <a:xfrm>
            <a:off x="1662346" y="5410200"/>
            <a:ext cx="1995254" cy="690090"/>
            <a:chOff x="138346" y="5410200"/>
            <a:chExt cx="1995254" cy="690090"/>
          </a:xfrm>
        </p:grpSpPr>
        <p:sp>
          <p:nvSpPr>
            <p:cNvPr id="14" name="TextBox 13"/>
            <p:cNvSpPr txBox="1"/>
            <p:nvPr/>
          </p:nvSpPr>
          <p:spPr>
            <a:xfrm>
              <a:off x="955072" y="5410200"/>
              <a:ext cx="1178528" cy="307777"/>
            </a:xfrm>
            <a:prstGeom prst="rect">
              <a:avLst/>
            </a:prstGeom>
            <a:noFill/>
          </p:spPr>
          <p:txBody>
            <a:bodyPr wrap="none" rtlCol="0">
              <a:spAutoFit/>
            </a:bodyPr>
            <a:lstStyle/>
            <a:p>
              <a:r>
                <a:rPr lang="en-US" sz="1400" dirty="0">
                  <a:latin typeface="Consolas" panose="020B0609020204030204" pitchFamily="49" charset="0"/>
                </a:rPr>
                <a:t>0x20000000</a:t>
              </a:r>
            </a:p>
          </p:txBody>
        </p:sp>
        <p:sp>
          <p:nvSpPr>
            <p:cNvPr id="4" name="Left Brace 3"/>
            <p:cNvSpPr/>
            <p:nvPr/>
          </p:nvSpPr>
          <p:spPr>
            <a:xfrm>
              <a:off x="762000" y="5562600"/>
              <a:ext cx="234493" cy="53769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138346" y="56972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39" name="Group 38"/>
          <p:cNvGrpSpPr/>
          <p:nvPr/>
        </p:nvGrpSpPr>
        <p:grpSpPr>
          <a:xfrm>
            <a:off x="1654972" y="4797624"/>
            <a:ext cx="1996533" cy="757161"/>
            <a:chOff x="130971" y="4797623"/>
            <a:chExt cx="1996533" cy="757161"/>
          </a:xfrm>
        </p:grpSpPr>
        <p:sp>
          <p:nvSpPr>
            <p:cNvPr id="15" name="TextBox 14"/>
            <p:cNvSpPr txBox="1"/>
            <p:nvPr/>
          </p:nvSpPr>
          <p:spPr>
            <a:xfrm>
              <a:off x="948976" y="4797623"/>
              <a:ext cx="1178528" cy="307777"/>
            </a:xfrm>
            <a:prstGeom prst="rect">
              <a:avLst/>
            </a:prstGeom>
            <a:noFill/>
          </p:spPr>
          <p:txBody>
            <a:bodyPr wrap="none" rtlCol="0">
              <a:spAutoFit/>
            </a:bodyPr>
            <a:lstStyle/>
            <a:p>
              <a:r>
                <a:rPr lang="en-US" sz="1400" dirty="0">
                  <a:latin typeface="Consolas" panose="020B0609020204030204" pitchFamily="49" charset="0"/>
                </a:rPr>
                <a:t>0x40000000</a:t>
              </a:r>
            </a:p>
          </p:txBody>
        </p:sp>
        <p:sp>
          <p:nvSpPr>
            <p:cNvPr id="41" name="Left Brace 40"/>
            <p:cNvSpPr/>
            <p:nvPr/>
          </p:nvSpPr>
          <p:spPr>
            <a:xfrm>
              <a:off x="762000" y="4960182"/>
              <a:ext cx="234493" cy="59460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130971" y="51219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3" name="Group 52"/>
          <p:cNvGrpSpPr/>
          <p:nvPr/>
        </p:nvGrpSpPr>
        <p:grpSpPr>
          <a:xfrm>
            <a:off x="1649534" y="4264224"/>
            <a:ext cx="2001111" cy="688777"/>
            <a:chOff x="125533" y="4264223"/>
            <a:chExt cx="2001111" cy="688777"/>
          </a:xfrm>
        </p:grpSpPr>
        <p:sp>
          <p:nvSpPr>
            <p:cNvPr id="16" name="TextBox 15"/>
            <p:cNvSpPr txBox="1"/>
            <p:nvPr/>
          </p:nvSpPr>
          <p:spPr>
            <a:xfrm>
              <a:off x="948116" y="4264223"/>
              <a:ext cx="1178528" cy="307777"/>
            </a:xfrm>
            <a:prstGeom prst="rect">
              <a:avLst/>
            </a:prstGeom>
            <a:noFill/>
          </p:spPr>
          <p:txBody>
            <a:bodyPr wrap="none" rtlCol="0">
              <a:spAutoFit/>
            </a:bodyPr>
            <a:lstStyle/>
            <a:p>
              <a:r>
                <a:rPr lang="en-US" sz="1400" dirty="0">
                  <a:latin typeface="Consolas" panose="020B0609020204030204" pitchFamily="49" charset="0"/>
                </a:rPr>
                <a:t>0x60000000</a:t>
              </a:r>
            </a:p>
          </p:txBody>
        </p:sp>
        <p:sp>
          <p:nvSpPr>
            <p:cNvPr id="42" name="Left Brace 41"/>
            <p:cNvSpPr/>
            <p:nvPr/>
          </p:nvSpPr>
          <p:spPr>
            <a:xfrm>
              <a:off x="756107" y="4396481"/>
              <a:ext cx="234493" cy="55651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p:cNvSpPr txBox="1"/>
            <p:nvPr/>
          </p:nvSpPr>
          <p:spPr>
            <a:xfrm>
              <a:off x="125533" y="4532479"/>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4" name="Group 53"/>
          <p:cNvGrpSpPr/>
          <p:nvPr/>
        </p:nvGrpSpPr>
        <p:grpSpPr>
          <a:xfrm>
            <a:off x="1752600" y="3045023"/>
            <a:ext cx="1905000" cy="1351459"/>
            <a:chOff x="228600" y="3045022"/>
            <a:chExt cx="1905000" cy="1351459"/>
          </a:xfrm>
        </p:grpSpPr>
        <p:sp>
          <p:nvSpPr>
            <p:cNvPr id="17" name="TextBox 16"/>
            <p:cNvSpPr txBox="1"/>
            <p:nvPr/>
          </p:nvSpPr>
          <p:spPr>
            <a:xfrm>
              <a:off x="955072" y="3045022"/>
              <a:ext cx="1178528" cy="307777"/>
            </a:xfrm>
            <a:prstGeom prst="rect">
              <a:avLst/>
            </a:prstGeom>
            <a:noFill/>
          </p:spPr>
          <p:txBody>
            <a:bodyPr wrap="none" rtlCol="0">
              <a:spAutoFit/>
            </a:bodyPr>
            <a:lstStyle/>
            <a:p>
              <a:r>
                <a:rPr lang="en-US" sz="1400" dirty="0">
                  <a:latin typeface="Consolas" panose="020B0609020204030204" pitchFamily="49" charset="0"/>
                </a:rPr>
                <a:t>0xA0000000</a:t>
              </a:r>
            </a:p>
          </p:txBody>
        </p:sp>
        <p:sp>
          <p:nvSpPr>
            <p:cNvPr id="43" name="Left Brace 42"/>
            <p:cNvSpPr/>
            <p:nvPr/>
          </p:nvSpPr>
          <p:spPr>
            <a:xfrm>
              <a:off x="756106" y="3216093"/>
              <a:ext cx="234493" cy="1180388"/>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228600" y="3655311"/>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19" name="TextBox 18"/>
          <p:cNvSpPr txBox="1"/>
          <p:nvPr/>
        </p:nvSpPr>
        <p:spPr>
          <a:xfrm>
            <a:off x="2479072" y="1210815"/>
            <a:ext cx="1178528" cy="307777"/>
          </a:xfrm>
          <a:prstGeom prst="rect">
            <a:avLst/>
          </a:prstGeom>
          <a:noFill/>
        </p:spPr>
        <p:txBody>
          <a:bodyPr wrap="none" rtlCol="0">
            <a:spAutoFit/>
          </a:bodyPr>
          <a:lstStyle/>
          <a:p>
            <a:r>
              <a:rPr lang="en-US" sz="1400" dirty="0">
                <a:latin typeface="Consolas" panose="020B0609020204030204" pitchFamily="49" charset="0"/>
              </a:rPr>
              <a:t>0xFFFFFFFF</a:t>
            </a:r>
          </a:p>
        </p:txBody>
      </p:sp>
      <p:grpSp>
        <p:nvGrpSpPr>
          <p:cNvPr id="57" name="Group 56"/>
          <p:cNvGrpSpPr/>
          <p:nvPr/>
        </p:nvGrpSpPr>
        <p:grpSpPr>
          <a:xfrm>
            <a:off x="1589462" y="1286059"/>
            <a:ext cx="917211" cy="671531"/>
            <a:chOff x="65461" y="1286058"/>
            <a:chExt cx="917211" cy="671531"/>
          </a:xfrm>
        </p:grpSpPr>
        <p:sp>
          <p:nvSpPr>
            <p:cNvPr id="45" name="Left Brace 44"/>
            <p:cNvSpPr/>
            <p:nvPr/>
          </p:nvSpPr>
          <p:spPr>
            <a:xfrm>
              <a:off x="748179" y="1286058"/>
              <a:ext cx="234493" cy="67153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65461" y="1547906"/>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5" name="Group 54"/>
          <p:cNvGrpSpPr/>
          <p:nvPr/>
        </p:nvGrpSpPr>
        <p:grpSpPr>
          <a:xfrm>
            <a:off x="1742262" y="1803702"/>
            <a:ext cx="1908383" cy="1404575"/>
            <a:chOff x="218261" y="1803701"/>
            <a:chExt cx="1908383" cy="1404575"/>
          </a:xfrm>
        </p:grpSpPr>
        <p:sp>
          <p:nvSpPr>
            <p:cNvPr id="18" name="TextBox 17"/>
            <p:cNvSpPr txBox="1"/>
            <p:nvPr/>
          </p:nvSpPr>
          <p:spPr>
            <a:xfrm>
              <a:off x="948116" y="1803701"/>
              <a:ext cx="1178528" cy="307777"/>
            </a:xfrm>
            <a:prstGeom prst="rect">
              <a:avLst/>
            </a:prstGeom>
            <a:noFill/>
          </p:spPr>
          <p:txBody>
            <a:bodyPr wrap="none" rtlCol="0">
              <a:spAutoFit/>
            </a:bodyPr>
            <a:lstStyle/>
            <a:p>
              <a:r>
                <a:rPr lang="en-US" sz="1400" dirty="0">
                  <a:latin typeface="Consolas" panose="020B0609020204030204" pitchFamily="49" charset="0"/>
                </a:rPr>
                <a:t>0xE0000000</a:t>
              </a:r>
            </a:p>
          </p:txBody>
        </p:sp>
        <p:sp>
          <p:nvSpPr>
            <p:cNvPr id="44" name="Left Brace 43"/>
            <p:cNvSpPr/>
            <p:nvPr/>
          </p:nvSpPr>
          <p:spPr>
            <a:xfrm>
              <a:off x="756107" y="1981199"/>
              <a:ext cx="234493" cy="1227077"/>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218261" y="2477623"/>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58" name="Right Brace 57"/>
          <p:cNvSpPr/>
          <p:nvPr/>
        </p:nvSpPr>
        <p:spPr>
          <a:xfrm rot="5400000">
            <a:off x="4599501" y="5230300"/>
            <a:ext cx="260197" cy="214399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p:cNvSpPr txBox="1"/>
          <p:nvPr/>
        </p:nvSpPr>
        <p:spPr>
          <a:xfrm>
            <a:off x="4114800" y="6428602"/>
            <a:ext cx="1268296" cy="276999"/>
          </a:xfrm>
          <a:prstGeom prst="rect">
            <a:avLst/>
          </a:prstGeom>
          <a:noFill/>
        </p:spPr>
        <p:txBody>
          <a:bodyPr wrap="none" rtlCol="0">
            <a:spAutoFit/>
          </a:bodyPr>
          <a:lstStyle/>
          <a:p>
            <a:r>
              <a:rPr lang="en-US" sz="1200" dirty="0"/>
              <a:t>One Byte (8 bits)</a:t>
            </a:r>
          </a:p>
        </p:txBody>
      </p:sp>
      <p:grpSp>
        <p:nvGrpSpPr>
          <p:cNvPr id="62" name="Group 61"/>
          <p:cNvGrpSpPr/>
          <p:nvPr/>
        </p:nvGrpSpPr>
        <p:grpSpPr>
          <a:xfrm>
            <a:off x="5897189" y="1319169"/>
            <a:ext cx="864591" cy="4807498"/>
            <a:chOff x="4373188" y="1319169"/>
            <a:chExt cx="864591" cy="4807498"/>
          </a:xfrm>
        </p:grpSpPr>
        <p:sp>
          <p:nvSpPr>
            <p:cNvPr id="60" name="Right Brace 59"/>
            <p:cNvSpPr/>
            <p:nvPr/>
          </p:nvSpPr>
          <p:spPr>
            <a:xfrm>
              <a:off x="4373188" y="1319169"/>
              <a:ext cx="304800" cy="480749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1" name="TextBox 60"/>
            <p:cNvSpPr txBox="1"/>
            <p:nvPr/>
          </p:nvSpPr>
          <p:spPr>
            <a:xfrm>
              <a:off x="4694040" y="3582567"/>
              <a:ext cx="54373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4 GB</a:t>
              </a:r>
            </a:p>
          </p:txBody>
        </p:sp>
      </p:grpSp>
      <p:cxnSp>
        <p:nvCxnSpPr>
          <p:cNvPr id="56" name="Straight Arrow Connector 55"/>
          <p:cNvCxnSpPr/>
          <p:nvPr/>
        </p:nvCxnSpPr>
        <p:spPr>
          <a:xfrm>
            <a:off x="5801598" y="5791200"/>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63" name="TextBox 62"/>
          <p:cNvSpPr txBox="1"/>
          <p:nvPr/>
        </p:nvSpPr>
        <p:spPr>
          <a:xfrm>
            <a:off x="6917825" y="5608628"/>
            <a:ext cx="3022302" cy="369332"/>
          </a:xfrm>
          <a:prstGeom prst="rect">
            <a:avLst/>
          </a:prstGeom>
          <a:noFill/>
        </p:spPr>
        <p:txBody>
          <a:bodyPr wrap="none" rtlCol="0">
            <a:spAutoFit/>
          </a:bodyPr>
          <a:lstStyle/>
          <a:p>
            <a:r>
              <a:rPr lang="en-US" dirty="0"/>
              <a:t>On-chip Flash, for code &amp; data</a:t>
            </a:r>
          </a:p>
        </p:txBody>
      </p:sp>
      <p:cxnSp>
        <p:nvCxnSpPr>
          <p:cNvPr id="64" name="Straight Arrow Connector 63"/>
          <p:cNvCxnSpPr/>
          <p:nvPr/>
        </p:nvCxnSpPr>
        <p:spPr>
          <a:xfrm>
            <a:off x="5825432" y="5235786"/>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6941659" y="5053214"/>
            <a:ext cx="3669146" cy="369332"/>
          </a:xfrm>
          <a:prstGeom prst="rect">
            <a:avLst/>
          </a:prstGeom>
          <a:noFill/>
        </p:spPr>
        <p:txBody>
          <a:bodyPr wrap="none" rtlCol="0">
            <a:spAutoFit/>
          </a:bodyPr>
          <a:lstStyle/>
          <a:p>
            <a:r>
              <a:rPr lang="en-US" dirty="0"/>
              <a:t>On-chip RAM, for heap, stack, &amp; code</a:t>
            </a:r>
          </a:p>
        </p:txBody>
      </p:sp>
      <p:cxnSp>
        <p:nvCxnSpPr>
          <p:cNvPr id="66" name="Straight Arrow Connector 65"/>
          <p:cNvCxnSpPr/>
          <p:nvPr/>
        </p:nvCxnSpPr>
        <p:spPr>
          <a:xfrm>
            <a:off x="5834282" y="4682231"/>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6950509" y="4499659"/>
            <a:ext cx="3339056" cy="369332"/>
          </a:xfrm>
          <a:prstGeom prst="rect">
            <a:avLst/>
          </a:prstGeom>
          <a:noFill/>
        </p:spPr>
        <p:txBody>
          <a:bodyPr wrap="none" rtlCol="0">
            <a:spAutoFit/>
          </a:bodyPr>
          <a:lstStyle/>
          <a:p>
            <a:r>
              <a:rPr lang="en-US" dirty="0"/>
              <a:t>AHB &amp; APB, such as timers, GPIO</a:t>
            </a:r>
          </a:p>
        </p:txBody>
      </p:sp>
      <p:cxnSp>
        <p:nvCxnSpPr>
          <p:cNvPr id="68" name="Straight Arrow Connector 67"/>
          <p:cNvCxnSpPr/>
          <p:nvPr/>
        </p:nvCxnSpPr>
        <p:spPr>
          <a:xfrm>
            <a:off x="5843748" y="3859566"/>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6959975" y="3676994"/>
            <a:ext cx="1683218" cy="369332"/>
          </a:xfrm>
          <a:prstGeom prst="rect">
            <a:avLst/>
          </a:prstGeom>
          <a:noFill/>
        </p:spPr>
        <p:txBody>
          <a:bodyPr wrap="none" rtlCol="0">
            <a:spAutoFit/>
          </a:bodyPr>
          <a:lstStyle/>
          <a:p>
            <a:r>
              <a:rPr lang="en-US" dirty="0"/>
              <a:t>Such as SD card</a:t>
            </a:r>
          </a:p>
        </p:txBody>
      </p:sp>
      <p:cxnSp>
        <p:nvCxnSpPr>
          <p:cNvPr id="70" name="Straight Arrow Connector 69"/>
          <p:cNvCxnSpPr/>
          <p:nvPr/>
        </p:nvCxnSpPr>
        <p:spPr>
          <a:xfrm>
            <a:off x="5798692" y="2635734"/>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914920" y="2453162"/>
            <a:ext cx="2596993" cy="369332"/>
          </a:xfrm>
          <a:prstGeom prst="rect">
            <a:avLst/>
          </a:prstGeom>
          <a:noFill/>
        </p:spPr>
        <p:txBody>
          <a:bodyPr wrap="none" rtlCol="0">
            <a:spAutoFit/>
          </a:bodyPr>
          <a:lstStyle/>
          <a:p>
            <a:r>
              <a:rPr lang="en-US" dirty="0"/>
              <a:t>Off-chip memory for data</a:t>
            </a:r>
          </a:p>
        </p:txBody>
      </p:sp>
      <p:cxnSp>
        <p:nvCxnSpPr>
          <p:cNvPr id="72" name="Straight Arrow Connector 71"/>
          <p:cNvCxnSpPr/>
          <p:nvPr/>
        </p:nvCxnSpPr>
        <p:spPr>
          <a:xfrm>
            <a:off x="5785530" y="1656581"/>
            <a:ext cx="1056402" cy="0"/>
          </a:xfrm>
          <a:prstGeom prst="straightConnector1">
            <a:avLst/>
          </a:prstGeom>
          <a:ln w="19050">
            <a:prstDash val="sysDot"/>
            <a:tailEnd type="triangle"/>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6901758" y="1334870"/>
            <a:ext cx="3073425" cy="646331"/>
          </a:xfrm>
          <a:prstGeom prst="rect">
            <a:avLst/>
          </a:prstGeom>
          <a:noFill/>
        </p:spPr>
        <p:txBody>
          <a:bodyPr wrap="square" rtlCol="0">
            <a:spAutoFit/>
          </a:bodyPr>
          <a:lstStyle/>
          <a:p>
            <a:r>
              <a:rPr lang="en-US" dirty="0"/>
              <a:t>NVIC, System Timer, SCB, vendor-specific memory</a:t>
            </a:r>
          </a:p>
        </p:txBody>
      </p:sp>
    </p:spTree>
    <p:custDataLst>
      <p:tags r:id="rId1"/>
    </p:custDataLst>
    <p:extLst>
      <p:ext uri="{BB962C8B-B14F-4D97-AF65-F5344CB8AC3E}">
        <p14:creationId xmlns:p14="http://schemas.microsoft.com/office/powerpoint/2010/main" val="88221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62"/>
                                        </p:tgtEl>
                                        <p:attrNameLst>
                                          <p:attrName>style.visibility</p:attrName>
                                        </p:attrNameLst>
                                      </p:cBhvr>
                                      <p:to>
                                        <p:strVal val="hidden"/>
                                      </p:to>
                                    </p:set>
                                  </p:childTnLst>
                                </p:cTn>
                              </p:par>
                            </p:childTnLst>
                          </p:cTn>
                        </p:par>
                        <p:par>
                          <p:cTn id="9" fill="hold">
                            <p:stCondLst>
                              <p:cond delay="0"/>
                            </p:stCondLst>
                            <p:childTnLst>
                              <p:par>
                                <p:cTn id="10" presetID="1" presetClass="entr" presetSubtype="0" fill="hold" nodeType="afterEffect">
                                  <p:stCondLst>
                                    <p:cond delay="0"/>
                                  </p:stCondLst>
                                  <p:childTnLst>
                                    <p:set>
                                      <p:cBhvr>
                                        <p:cTn id="11" dur="1" fill="hold">
                                          <p:stCondLst>
                                            <p:cond delay="0"/>
                                          </p:stCondLst>
                                        </p:cTn>
                                        <p:tgtEl>
                                          <p:spTgt spid="37"/>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56"/>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63"/>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nodeType="after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53"/>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6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6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childTnLst>
                                </p:cTn>
                              </p:par>
                            </p:childTnLst>
                          </p:cTn>
                        </p:par>
                        <p:par>
                          <p:cTn id="42" fill="hold">
                            <p:stCondLst>
                              <p:cond delay="0"/>
                            </p:stCondLst>
                            <p:childTnLst>
                              <p:par>
                                <p:cTn id="43" presetID="1" presetClass="entr" presetSubtype="0" fill="hold" nodeType="afterEffect">
                                  <p:stCondLst>
                                    <p:cond delay="0"/>
                                  </p:stCondLst>
                                  <p:childTnLst>
                                    <p:set>
                                      <p:cBhvr>
                                        <p:cTn id="44" dur="1" fill="hold">
                                          <p:stCondLst>
                                            <p:cond delay="0"/>
                                          </p:stCondLst>
                                        </p:cTn>
                                        <p:tgtEl>
                                          <p:spTgt spid="5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5"/>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70"/>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gtEl>
                                        <p:attrNameLst>
                                          <p:attrName>style.visibility</p:attrName>
                                        </p:attrNameLst>
                                      </p:cBhvr>
                                      <p:to>
                                        <p:strVal val="visible"/>
                                      </p:to>
                                    </p:set>
                                  </p:childTnLst>
                                </p:cTn>
                              </p:par>
                            </p:childTnLst>
                          </p:cTn>
                        </p:par>
                        <p:par>
                          <p:cTn id="63" fill="hold">
                            <p:stCondLst>
                              <p:cond delay="0"/>
                            </p:stCondLst>
                            <p:childTnLst>
                              <p:par>
                                <p:cTn id="64" presetID="1" presetClass="entr" presetSubtype="0" fill="hold" nodeType="afterEffect">
                                  <p:stCondLst>
                                    <p:cond delay="0"/>
                                  </p:stCondLst>
                                  <p:childTnLst>
                                    <p:set>
                                      <p:cBhvr>
                                        <p:cTn id="65" dur="1" fill="hold">
                                          <p:stCondLst>
                                            <p:cond delay="0"/>
                                          </p:stCondLst>
                                        </p:cTn>
                                        <p:tgtEl>
                                          <p:spTgt spid="57"/>
                                        </p:tgtEl>
                                        <p:attrNameLst>
                                          <p:attrName>style.visibility</p:attrName>
                                        </p:attrNameLst>
                                      </p:cBhvr>
                                      <p:to>
                                        <p:strVal val="visible"/>
                                      </p:to>
                                    </p:set>
                                  </p:childTnLst>
                                </p:cTn>
                              </p:par>
                              <p:par>
                                <p:cTn id="66" presetID="1" presetClass="entr" presetSubtype="0" fill="hold" nodeType="withEffect">
                                  <p:stCondLst>
                                    <p:cond delay="0"/>
                                  </p:stCondLst>
                                  <p:childTnLst>
                                    <p:set>
                                      <p:cBhvr>
                                        <p:cTn id="67" dur="1" fill="hold">
                                          <p:stCondLst>
                                            <p:cond delay="0"/>
                                          </p:stCondLst>
                                        </p:cTn>
                                        <p:tgtEl>
                                          <p:spTgt spid="72"/>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63" grpId="0"/>
      <p:bldP spid="65" grpId="0"/>
      <p:bldP spid="67" grpId="0"/>
      <p:bldP spid="69" grpId="0"/>
      <p:bldP spid="71" grpId="0"/>
      <p:bldP spid="73" grpId="0"/>
    </p:bldLst>
  </p:timing>
  <p:extLst mod="1"/>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Nested Interrupts:</a:t>
            </a:r>
            <a:br>
              <a:rPr lang="en-US" dirty="0"/>
            </a:br>
            <a:r>
              <a:rPr lang="en-US" dirty="0"/>
              <a:t>Example of Preemption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40</a:t>
            </a:fld>
            <a:endParaRPr kumimoji="0" lang="en-US" dirty="0"/>
          </a:p>
        </p:txBody>
      </p:sp>
      <p:sp>
        <p:nvSpPr>
          <p:cNvPr id="5" name="Flowchart: Process 4"/>
          <p:cNvSpPr/>
          <p:nvPr/>
        </p:nvSpPr>
        <p:spPr>
          <a:xfrm>
            <a:off x="794230" y="1272534"/>
            <a:ext cx="7206770" cy="2308866"/>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841616" y="3293515"/>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934916" y="1921915"/>
            <a:ext cx="0" cy="16002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011116" y="2531515"/>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9" name="TextBox 8"/>
          <p:cNvSpPr txBox="1"/>
          <p:nvPr/>
        </p:nvSpPr>
        <p:spPr>
          <a:xfrm>
            <a:off x="7272982" y="2887960"/>
            <a:ext cx="609600" cy="369332"/>
          </a:xfrm>
          <a:prstGeom prst="rect">
            <a:avLst/>
          </a:prstGeom>
          <a:noFill/>
        </p:spPr>
        <p:txBody>
          <a:bodyPr wrap="square" rtlCol="0">
            <a:spAutoFit/>
          </a:bodyPr>
          <a:lstStyle/>
          <a:p>
            <a:r>
              <a:rPr lang="en-US" dirty="0"/>
              <a:t>time</a:t>
            </a:r>
          </a:p>
        </p:txBody>
      </p:sp>
      <p:sp>
        <p:nvSpPr>
          <p:cNvPr id="10" name="Rectangle 9"/>
          <p:cNvSpPr/>
          <p:nvPr/>
        </p:nvSpPr>
        <p:spPr>
          <a:xfrm>
            <a:off x="2703212" y="2053995"/>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11" name="Rectangle 10"/>
          <p:cNvSpPr/>
          <p:nvPr/>
        </p:nvSpPr>
        <p:spPr>
          <a:xfrm>
            <a:off x="2467552" y="2053995"/>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1424781" y="1738484"/>
            <a:ext cx="941283" cy="369332"/>
          </a:xfrm>
          <a:prstGeom prst="rect">
            <a:avLst/>
          </a:prstGeom>
          <a:noFill/>
        </p:spPr>
        <p:txBody>
          <a:bodyPr wrap="none" rtlCol="0">
            <a:spAutoFit/>
          </a:bodyPr>
          <a:lstStyle/>
          <a:p>
            <a:r>
              <a:rPr lang="en-US" dirty="0">
                <a:solidFill>
                  <a:schemeClr val="accent6">
                    <a:lumMod val="75000"/>
                  </a:schemeClr>
                </a:solidFill>
              </a:rPr>
              <a:t>Stacking</a:t>
            </a:r>
          </a:p>
        </p:txBody>
      </p:sp>
      <p:cxnSp>
        <p:nvCxnSpPr>
          <p:cNvPr id="15" name="Straight Arrow Connector 14"/>
          <p:cNvCxnSpPr>
            <a:stCxn id="11" idx="1"/>
          </p:cNvCxnSpPr>
          <p:nvPr/>
        </p:nvCxnSpPr>
        <p:spPr>
          <a:xfrm flipH="1" flipV="1">
            <a:off x="2284976" y="2107816"/>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5562661" y="1743960"/>
            <a:ext cx="1483505" cy="694627"/>
            <a:chOff x="8253468" y="402921"/>
            <a:chExt cx="1483505" cy="694627"/>
          </a:xfrm>
        </p:grpSpPr>
        <p:sp>
          <p:nvSpPr>
            <p:cNvPr id="12" name="Rectangle 11"/>
            <p:cNvSpPr/>
            <p:nvPr/>
          </p:nvSpPr>
          <p:spPr>
            <a:xfrm>
              <a:off x="8253468" y="716548"/>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8534400" y="402921"/>
              <a:ext cx="1202573" cy="369332"/>
            </a:xfrm>
            <a:prstGeom prst="rect">
              <a:avLst/>
            </a:prstGeom>
            <a:noFill/>
          </p:spPr>
          <p:txBody>
            <a:bodyPr wrap="none" rtlCol="0">
              <a:spAutoFit/>
            </a:bodyPr>
            <a:lstStyle/>
            <a:p>
              <a:r>
                <a:rPr lang="en-US" dirty="0">
                  <a:solidFill>
                    <a:schemeClr val="accent6">
                      <a:lumMod val="75000"/>
                    </a:schemeClr>
                  </a:solidFill>
                </a:rPr>
                <a:t>Unstacking</a:t>
              </a:r>
            </a:p>
          </p:txBody>
        </p:sp>
        <p:cxnSp>
          <p:nvCxnSpPr>
            <p:cNvPr id="16" name="Straight Arrow Connector 15"/>
            <p:cNvCxnSpPr>
              <a:stCxn id="12" idx="3"/>
            </p:cNvCxnSpPr>
            <p:nvPr/>
          </p:nvCxnSpPr>
          <p:spPr>
            <a:xfrm flipV="1">
              <a:off x="8431845" y="728216"/>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5740347" y="2613666"/>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18" name="Flowchart: Process 17"/>
          <p:cNvSpPr/>
          <p:nvPr/>
        </p:nvSpPr>
        <p:spPr>
          <a:xfrm>
            <a:off x="2624915" y="3780608"/>
            <a:ext cx="4835895" cy="2340674"/>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9" name="Table 18"/>
          <p:cNvGraphicFramePr>
            <a:graphicFrameLocks noGrp="1"/>
          </p:cNvGraphicFramePr>
          <p:nvPr>
            <p:extLst/>
          </p:nvPr>
        </p:nvGraphicFramePr>
        <p:xfrm>
          <a:off x="4541063" y="4094618"/>
          <a:ext cx="2857145" cy="36576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292266">
                <a:tc>
                  <a:txBody>
                    <a:bodyPr/>
                    <a:lstStyle/>
                    <a:p>
                      <a:pPr algn="ctr"/>
                      <a:r>
                        <a:rPr lang="en-US" dirty="0">
                          <a:solidFill>
                            <a:srgbClr val="FF00FF"/>
                          </a:solidFill>
                          <a:latin typeface="Consolas" panose="020B0609020204030204" pitchFamily="49" charset="0"/>
                        </a:rPr>
                        <a:t>12</a:t>
                      </a:r>
                    </a:p>
                  </a:txBody>
                  <a:tcPr>
                    <a:noFill/>
                  </a:tcPr>
                </a:tc>
                <a:tc>
                  <a:txBody>
                    <a:bodyPr/>
                    <a:lstStyle/>
                    <a:p>
                      <a:pPr algn="ctr"/>
                      <a:r>
                        <a:rPr lang="en-US" dirty="0">
                          <a:solidFill>
                            <a:schemeClr val="accent6">
                              <a:lumMod val="75000"/>
                            </a:schemeClr>
                          </a:solidFill>
                          <a:latin typeface="Consolas" panose="020B0609020204030204" pitchFamily="49" charset="0"/>
                        </a:rPr>
                        <a:t>11</a:t>
                      </a:r>
                    </a:p>
                  </a:txBody>
                  <a:tcPr>
                    <a:noFill/>
                  </a:tcPr>
                </a:tc>
                <a:tc>
                  <a:txBody>
                    <a:bodyPr/>
                    <a:lstStyle/>
                    <a:p>
                      <a:pPr algn="ctr"/>
                      <a:r>
                        <a:rPr lang="en-US" dirty="0">
                          <a:solidFill>
                            <a:schemeClr val="accent6">
                              <a:lumMod val="75000"/>
                            </a:schemeClr>
                          </a:solidFill>
                          <a:latin typeface="Consolas" panose="020B0609020204030204" pitchFamily="49" charset="0"/>
                        </a:rPr>
                        <a:t>10</a:t>
                      </a:r>
                    </a:p>
                  </a:txBody>
                  <a:tcPr>
                    <a:noFill/>
                  </a:tcPr>
                </a:tc>
                <a:tc>
                  <a:txBody>
                    <a:bodyPr/>
                    <a:lstStyle/>
                    <a:p>
                      <a:pPr algn="ctr"/>
                      <a:r>
                        <a:rPr lang="en-US" dirty="0">
                          <a:solidFill>
                            <a:srgbClr val="FF0000"/>
                          </a:solidFill>
                          <a:latin typeface="Consolas" panose="020B0609020204030204" pitchFamily="49" charset="0"/>
                        </a:rPr>
                        <a:t>9</a:t>
                      </a:r>
                    </a:p>
                  </a:txBody>
                  <a:tcPr>
                    <a:noFill/>
                  </a:tcPr>
                </a:tc>
                <a:tc>
                  <a:txBody>
                    <a:bodyPr/>
                    <a:lstStyle/>
                    <a:p>
                      <a:pPr algn="ctr"/>
                      <a:r>
                        <a:rPr lang="en-US" dirty="0">
                          <a:solidFill>
                            <a:schemeClr val="accent6">
                              <a:lumMod val="75000"/>
                            </a:schemeClr>
                          </a:solidFill>
                          <a:latin typeface="Consolas" panose="020B0609020204030204" pitchFamily="49" charset="0"/>
                        </a:rPr>
                        <a:t>8</a:t>
                      </a:r>
                    </a:p>
                  </a:txBody>
                  <a:tcPr>
                    <a:noFill/>
                  </a:tcPr>
                </a:tc>
                <a:extLst>
                  <a:ext uri="{0D108BD9-81ED-4DB2-BD59-A6C34878D82A}">
                    <a16:rowId xmlns:a16="http://schemas.microsoft.com/office/drawing/2014/main" val="1598404186"/>
                  </a:ext>
                </a:extLst>
              </a:tr>
            </a:tbl>
          </a:graphicData>
        </a:graphic>
      </p:graphicFrame>
      <p:sp>
        <p:nvSpPr>
          <p:cNvPr id="20" name="Rectangle 19"/>
          <p:cNvSpPr/>
          <p:nvPr/>
        </p:nvSpPr>
        <p:spPr>
          <a:xfrm>
            <a:off x="2584134" y="4457352"/>
            <a:ext cx="1992680" cy="338554"/>
          </a:xfrm>
          <a:prstGeom prst="rect">
            <a:avLst/>
          </a:prstGeom>
          <a:ln>
            <a:noFill/>
          </a:ln>
        </p:spPr>
        <p:txBody>
          <a:bodyPr wrap="square">
            <a:spAutoFit/>
          </a:bodyPr>
          <a:lstStyle/>
          <a:p>
            <a:pPr algn="r"/>
            <a:r>
              <a:rPr lang="en-US" sz="1600" dirty="0">
                <a:solidFill>
                  <a:srgbClr val="000000"/>
                </a:solidFill>
                <a:latin typeface="Verdana" panose="020B0604030504040204" pitchFamily="34" charset="0"/>
              </a:rPr>
              <a:t>Enable Register</a:t>
            </a:r>
            <a:endParaRPr lang="en-US" sz="1600" dirty="0"/>
          </a:p>
        </p:txBody>
      </p:sp>
      <p:graphicFrame>
        <p:nvGraphicFramePr>
          <p:cNvPr id="21" name="Table 20"/>
          <p:cNvGraphicFramePr>
            <a:graphicFrameLocks noGrp="1"/>
          </p:cNvGraphicFramePr>
          <p:nvPr>
            <p:extLst/>
          </p:nvPr>
        </p:nvGraphicFramePr>
        <p:xfrm>
          <a:off x="4537434" y="4433524"/>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1</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2" name="Rectangle 21"/>
          <p:cNvSpPr/>
          <p:nvPr/>
        </p:nvSpPr>
        <p:spPr>
          <a:xfrm>
            <a:off x="2584134" y="4837598"/>
            <a:ext cx="1992680"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Active Register</a:t>
            </a:r>
            <a:endParaRPr lang="en-US" sz="1600" dirty="0"/>
          </a:p>
        </p:txBody>
      </p:sp>
      <p:graphicFrame>
        <p:nvGraphicFramePr>
          <p:cNvPr id="23" name="Table 22"/>
          <p:cNvGraphicFramePr>
            <a:graphicFrameLocks noGrp="1"/>
          </p:cNvGraphicFramePr>
          <p:nvPr>
            <p:extLst/>
          </p:nvPr>
        </p:nvGraphicFramePr>
        <p:xfrm>
          <a:off x="4537434" y="4838646"/>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endParaRPr lang="en-US" dirty="0">
                        <a:solidFill>
                          <a:srgbClr val="FF0000"/>
                        </a:solidFill>
                        <a:latin typeface="Consolas" panose="020B0609020204030204" pitchFamily="49" charset="0"/>
                      </a:endParaRP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4" name="Rectangle 23"/>
          <p:cNvSpPr/>
          <p:nvPr/>
        </p:nvSpPr>
        <p:spPr>
          <a:xfrm>
            <a:off x="2584010" y="5253902"/>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Pending Register</a:t>
            </a:r>
            <a:endParaRPr lang="en-US" sz="1600" dirty="0"/>
          </a:p>
        </p:txBody>
      </p:sp>
      <p:graphicFrame>
        <p:nvGraphicFramePr>
          <p:cNvPr id="25" name="Table 24"/>
          <p:cNvGraphicFramePr>
            <a:graphicFrameLocks noGrp="1"/>
          </p:cNvGraphicFramePr>
          <p:nvPr>
            <p:extLst/>
          </p:nvPr>
        </p:nvGraphicFramePr>
        <p:xfrm>
          <a:off x="4537434" y="5254950"/>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tc>
                  <a:txBody>
                    <a:bodyPr/>
                    <a:lstStyle/>
                    <a:p>
                      <a:pPr algn="ctr"/>
                      <a:r>
                        <a:rPr lang="en-US" dirty="0">
                          <a:solidFill>
                            <a:srgbClr val="FF0000"/>
                          </a:solidFill>
                          <a:latin typeface="Consolas" panose="020B0609020204030204" pitchFamily="49" charset="0"/>
                        </a:rPr>
                        <a:t>0</a:t>
                      </a:r>
                    </a:p>
                  </a:txBody>
                  <a:tcPr/>
                </a:tc>
                <a:tc>
                  <a:txBody>
                    <a:bodyPr/>
                    <a:lstStyle/>
                    <a:p>
                      <a:pPr algn="ctr"/>
                      <a:r>
                        <a:rPr lang="en-US" dirty="0">
                          <a:latin typeface="Consolas" panose="020B0609020204030204" pitchFamily="49" charset="0"/>
                        </a:rPr>
                        <a:t>0</a:t>
                      </a:r>
                    </a:p>
                  </a:txBody>
                  <a:tcPr/>
                </a:tc>
                <a:extLst>
                  <a:ext uri="{0D108BD9-81ED-4DB2-BD59-A6C34878D82A}">
                    <a16:rowId xmlns:a16="http://schemas.microsoft.com/office/drawing/2014/main" val="1598404186"/>
                  </a:ext>
                </a:extLst>
              </a:tr>
            </a:tbl>
          </a:graphicData>
        </a:graphic>
      </p:graphicFrame>
      <p:sp>
        <p:nvSpPr>
          <p:cNvPr id="26" name="Rectangle 25"/>
          <p:cNvSpPr/>
          <p:nvPr/>
        </p:nvSpPr>
        <p:spPr>
          <a:xfrm>
            <a:off x="2584010" y="5668114"/>
            <a:ext cx="2004222" cy="338554"/>
          </a:xfrm>
          <a:prstGeom prst="rect">
            <a:avLst/>
          </a:prstGeom>
        </p:spPr>
        <p:txBody>
          <a:bodyPr wrap="square">
            <a:spAutoFit/>
          </a:bodyPr>
          <a:lstStyle/>
          <a:p>
            <a:pPr algn="r"/>
            <a:r>
              <a:rPr lang="en-US" sz="1600" dirty="0">
                <a:solidFill>
                  <a:srgbClr val="000000"/>
                </a:solidFill>
                <a:latin typeface="Verdana" panose="020B0604030504040204" pitchFamily="34" charset="0"/>
              </a:rPr>
              <a:t>Priority Register</a:t>
            </a:r>
            <a:endParaRPr lang="en-US" sz="1600" dirty="0"/>
          </a:p>
        </p:txBody>
      </p:sp>
      <p:graphicFrame>
        <p:nvGraphicFramePr>
          <p:cNvPr id="27" name="Table 26"/>
          <p:cNvGraphicFramePr>
            <a:graphicFrameLocks noGrp="1"/>
          </p:cNvGraphicFramePr>
          <p:nvPr>
            <p:extLst/>
          </p:nvPr>
        </p:nvGraphicFramePr>
        <p:xfrm>
          <a:off x="4541063" y="5669162"/>
          <a:ext cx="2857145" cy="375920"/>
        </p:xfrm>
        <a:graphic>
          <a:graphicData uri="http://schemas.openxmlformats.org/drawingml/2006/table">
            <a:tbl>
              <a:tblPr firstRow="1" bandRow="1">
                <a:tableStyleId>{5C22544A-7EE6-4342-B048-85BDC9FD1C3A}</a:tableStyleId>
              </a:tblPr>
              <a:tblGrid>
                <a:gridCol w="571429">
                  <a:extLst>
                    <a:ext uri="{9D8B030D-6E8A-4147-A177-3AD203B41FA5}">
                      <a16:colId xmlns:a16="http://schemas.microsoft.com/office/drawing/2014/main" val="3020669703"/>
                    </a:ext>
                  </a:extLst>
                </a:gridCol>
                <a:gridCol w="571429">
                  <a:extLst>
                    <a:ext uri="{9D8B030D-6E8A-4147-A177-3AD203B41FA5}">
                      <a16:colId xmlns:a16="http://schemas.microsoft.com/office/drawing/2014/main" val="2164070882"/>
                    </a:ext>
                  </a:extLst>
                </a:gridCol>
                <a:gridCol w="571429">
                  <a:extLst>
                    <a:ext uri="{9D8B030D-6E8A-4147-A177-3AD203B41FA5}">
                      <a16:colId xmlns:a16="http://schemas.microsoft.com/office/drawing/2014/main" val="4187860782"/>
                    </a:ext>
                  </a:extLst>
                </a:gridCol>
                <a:gridCol w="571429">
                  <a:extLst>
                    <a:ext uri="{9D8B030D-6E8A-4147-A177-3AD203B41FA5}">
                      <a16:colId xmlns:a16="http://schemas.microsoft.com/office/drawing/2014/main" val="112163140"/>
                    </a:ext>
                  </a:extLst>
                </a:gridCol>
                <a:gridCol w="571429">
                  <a:extLst>
                    <a:ext uri="{9D8B030D-6E8A-4147-A177-3AD203B41FA5}">
                      <a16:colId xmlns:a16="http://schemas.microsoft.com/office/drawing/2014/main" val="2508573071"/>
                    </a:ext>
                  </a:extLst>
                </a:gridCol>
              </a:tblGrid>
              <a:tr h="375920">
                <a:tc>
                  <a:txBody>
                    <a:bodyPr/>
                    <a:lstStyle/>
                    <a:p>
                      <a:pPr algn="ctr"/>
                      <a:r>
                        <a:rPr lang="en-US" dirty="0">
                          <a:solidFill>
                            <a:srgbClr val="FF00FF"/>
                          </a:solidFill>
                          <a:latin typeface="Consolas" panose="020B0609020204030204" pitchFamily="49" charset="0"/>
                        </a:rPr>
                        <a:t>3</a:t>
                      </a:r>
                    </a:p>
                  </a:txBody>
                  <a:tcPr/>
                </a:tc>
                <a:tc>
                  <a:txBody>
                    <a:bodyPr/>
                    <a:lstStyle/>
                    <a:p>
                      <a:pPr algn="ctr"/>
                      <a:r>
                        <a:rPr lang="en-US" dirty="0">
                          <a:latin typeface="Consolas" panose="020B0609020204030204" pitchFamily="49" charset="0"/>
                        </a:rPr>
                        <a:t>4</a:t>
                      </a:r>
                    </a:p>
                  </a:txBody>
                  <a:tcPr/>
                </a:tc>
                <a:tc>
                  <a:txBody>
                    <a:bodyPr/>
                    <a:lstStyle/>
                    <a:p>
                      <a:pPr algn="ctr"/>
                      <a:r>
                        <a:rPr lang="en-US" dirty="0">
                          <a:latin typeface="Consolas" panose="020B0609020204030204" pitchFamily="49" charset="0"/>
                        </a:rPr>
                        <a:t>7</a:t>
                      </a:r>
                    </a:p>
                  </a:txBody>
                  <a:tcPr/>
                </a:tc>
                <a:tc>
                  <a:txBody>
                    <a:bodyPr/>
                    <a:lstStyle/>
                    <a:p>
                      <a:pPr algn="ctr"/>
                      <a:r>
                        <a:rPr lang="en-US" dirty="0">
                          <a:solidFill>
                            <a:srgbClr val="FF0000"/>
                          </a:solidFill>
                          <a:latin typeface="Consolas" panose="020B0609020204030204" pitchFamily="49" charset="0"/>
                        </a:rPr>
                        <a:t>5</a:t>
                      </a:r>
                    </a:p>
                  </a:txBody>
                  <a:tcPr/>
                </a:tc>
                <a:tc>
                  <a:txBody>
                    <a:bodyPr/>
                    <a:lstStyle/>
                    <a:p>
                      <a:pPr algn="ctr"/>
                      <a:r>
                        <a:rPr lang="en-US" dirty="0">
                          <a:latin typeface="Consolas" panose="020B0609020204030204" pitchFamily="49" charset="0"/>
                        </a:rPr>
                        <a:t>3</a:t>
                      </a:r>
                    </a:p>
                  </a:txBody>
                  <a:tcPr/>
                </a:tc>
                <a:extLst>
                  <a:ext uri="{0D108BD9-81ED-4DB2-BD59-A6C34878D82A}">
                    <a16:rowId xmlns:a16="http://schemas.microsoft.com/office/drawing/2014/main" val="1598404186"/>
                  </a:ext>
                </a:extLst>
              </a:tr>
            </a:tbl>
          </a:graphicData>
        </a:graphic>
      </p:graphicFrame>
      <p:sp>
        <p:nvSpPr>
          <p:cNvPr id="28" name="Rectangle 27"/>
          <p:cNvSpPr/>
          <p:nvPr/>
        </p:nvSpPr>
        <p:spPr>
          <a:xfrm>
            <a:off x="2584010" y="4106328"/>
            <a:ext cx="1992680" cy="338554"/>
          </a:xfrm>
          <a:prstGeom prst="rect">
            <a:avLst/>
          </a:prstGeom>
        </p:spPr>
        <p:txBody>
          <a:bodyPr wrap="square">
            <a:spAutoFit/>
          </a:bodyPr>
          <a:lstStyle/>
          <a:p>
            <a:pPr algn="r"/>
            <a:r>
              <a:rPr lang="en-US" sz="1600" dirty="0">
                <a:solidFill>
                  <a:schemeClr val="accent6">
                    <a:lumMod val="75000"/>
                  </a:schemeClr>
                </a:solidFill>
                <a:latin typeface="Verdana" panose="020B0604030504040204" pitchFamily="34" charset="0"/>
              </a:rPr>
              <a:t>Interrupt Number</a:t>
            </a:r>
            <a:endParaRPr lang="en-US" sz="1600" dirty="0">
              <a:solidFill>
                <a:schemeClr val="accent6">
                  <a:lumMod val="75000"/>
                </a:schemeClr>
              </a:solidFill>
            </a:endParaRPr>
          </a:p>
        </p:txBody>
      </p:sp>
      <p:sp>
        <p:nvSpPr>
          <p:cNvPr id="29" name="Rectangle 28"/>
          <p:cNvSpPr/>
          <p:nvPr/>
        </p:nvSpPr>
        <p:spPr>
          <a:xfrm>
            <a:off x="6181693" y="3759082"/>
            <a:ext cx="745717" cy="338554"/>
          </a:xfrm>
          <a:prstGeom prst="rect">
            <a:avLst/>
          </a:prstGeom>
        </p:spPr>
        <p:txBody>
          <a:bodyPr wrap="none">
            <a:spAutoFit/>
          </a:bodyPr>
          <a:lstStyle/>
          <a:p>
            <a:r>
              <a:rPr lang="en-US" sz="1600" b="1" dirty="0">
                <a:solidFill>
                  <a:srgbClr val="FF0000"/>
                </a:solidFill>
                <a:latin typeface="Consolas" panose="020B0609020204030204" pitchFamily="49" charset="0"/>
              </a:rPr>
              <a:t>EXTI3</a:t>
            </a:r>
          </a:p>
        </p:txBody>
      </p:sp>
      <p:sp>
        <p:nvSpPr>
          <p:cNvPr id="32" name="Rectangle 31"/>
          <p:cNvSpPr/>
          <p:nvPr/>
        </p:nvSpPr>
        <p:spPr>
          <a:xfrm>
            <a:off x="3672665" y="1649053"/>
            <a:ext cx="821484" cy="38100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12</a:t>
            </a:r>
          </a:p>
        </p:txBody>
      </p:sp>
      <p:sp>
        <p:nvSpPr>
          <p:cNvPr id="33" name="Rectangle 32"/>
          <p:cNvSpPr/>
          <p:nvPr/>
        </p:nvSpPr>
        <p:spPr>
          <a:xfrm>
            <a:off x="3434486" y="1649053"/>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p:cNvSpPr/>
          <p:nvPr/>
        </p:nvSpPr>
        <p:spPr>
          <a:xfrm>
            <a:off x="4553758" y="1657705"/>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p:cNvSpPr txBox="1"/>
          <p:nvPr/>
        </p:nvSpPr>
        <p:spPr>
          <a:xfrm>
            <a:off x="3065271" y="1295400"/>
            <a:ext cx="941283" cy="369332"/>
          </a:xfrm>
          <a:prstGeom prst="rect">
            <a:avLst/>
          </a:prstGeom>
          <a:noFill/>
        </p:spPr>
        <p:txBody>
          <a:bodyPr wrap="none" rtlCol="0">
            <a:spAutoFit/>
          </a:bodyPr>
          <a:lstStyle/>
          <a:p>
            <a:r>
              <a:rPr lang="en-US" dirty="0">
                <a:solidFill>
                  <a:srgbClr val="00B050"/>
                </a:solidFill>
              </a:rPr>
              <a:t>Stacking</a:t>
            </a:r>
          </a:p>
        </p:txBody>
      </p:sp>
      <p:sp>
        <p:nvSpPr>
          <p:cNvPr id="36" name="TextBox 35"/>
          <p:cNvSpPr txBox="1"/>
          <p:nvPr/>
        </p:nvSpPr>
        <p:spPr>
          <a:xfrm>
            <a:off x="4114800" y="1302100"/>
            <a:ext cx="1202573" cy="369332"/>
          </a:xfrm>
          <a:prstGeom prst="rect">
            <a:avLst/>
          </a:prstGeom>
          <a:noFill/>
        </p:spPr>
        <p:txBody>
          <a:bodyPr wrap="none" rtlCol="0">
            <a:spAutoFit/>
          </a:bodyPr>
          <a:lstStyle/>
          <a:p>
            <a:r>
              <a:rPr lang="en-US" dirty="0">
                <a:solidFill>
                  <a:srgbClr val="00B050"/>
                </a:solidFill>
              </a:rPr>
              <a:t>Unstacking</a:t>
            </a:r>
          </a:p>
        </p:txBody>
      </p:sp>
      <p:sp>
        <p:nvSpPr>
          <p:cNvPr id="40" name="Rectangle 39"/>
          <p:cNvSpPr/>
          <p:nvPr/>
        </p:nvSpPr>
        <p:spPr>
          <a:xfrm>
            <a:off x="4813761" y="2052693"/>
            <a:ext cx="685800"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graphicFrame>
        <p:nvGraphicFramePr>
          <p:cNvPr id="42" name="Table 41"/>
          <p:cNvGraphicFramePr>
            <a:graphicFrameLocks noGrp="1"/>
          </p:cNvGraphicFramePr>
          <p:nvPr>
            <p:extLst>
              <p:ext uri="{D42A27DB-BD31-4B8C-83A1-F6EECF244321}">
                <p14:modId xmlns:p14="http://schemas.microsoft.com/office/powerpoint/2010/main" val="142013241"/>
              </p:ext>
            </p:extLst>
          </p:nvPr>
        </p:nvGraphicFramePr>
        <p:xfrm>
          <a:off x="9870764" y="1305963"/>
          <a:ext cx="2169281" cy="4145280"/>
        </p:xfrm>
        <a:graphic>
          <a:graphicData uri="http://schemas.openxmlformats.org/drawingml/2006/table">
            <a:tbl>
              <a:tblPr bandRow="1">
                <a:tableStyleId>{BC89EF96-8CEA-46FF-86C4-4CE0E7609802}</a:tableStyleId>
              </a:tblPr>
              <a:tblGrid>
                <a:gridCol w="1134101">
                  <a:extLst>
                    <a:ext uri="{9D8B030D-6E8A-4147-A177-3AD203B41FA5}">
                      <a16:colId xmlns:a16="http://schemas.microsoft.com/office/drawing/2014/main" val="20000"/>
                    </a:ext>
                  </a:extLst>
                </a:gridCol>
                <a:gridCol w="1035180">
                  <a:extLst>
                    <a:ext uri="{9D8B030D-6E8A-4147-A177-3AD203B41FA5}">
                      <a16:colId xmlns:a16="http://schemas.microsoft.com/office/drawing/2014/main" val="20001"/>
                    </a:ext>
                  </a:extLst>
                </a:gridCol>
              </a:tblGrid>
              <a:tr h="228975">
                <a:tc>
                  <a:txBody>
                    <a:bodyPr/>
                    <a:lstStyle/>
                    <a:p>
                      <a:pPr algn="ctr"/>
                      <a:r>
                        <a:rPr lang="en-US" sz="1600" dirty="0" err="1"/>
                        <a:t>xxxxxxxx</a:t>
                      </a:r>
                      <a:endParaRPr lang="en-US" sz="1600" b="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228975">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28975">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228975">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7093">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216747">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415829923"/>
                  </a:ext>
                </a:extLst>
              </a:tr>
              <a:tr h="189653">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11143850"/>
                  </a:ext>
                </a:extLst>
              </a:tr>
              <a:tr h="162560">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94867582"/>
                  </a:ext>
                </a:extLst>
              </a:tr>
              <a:tr h="135467">
                <a:tc>
                  <a:txBody>
                    <a:bodyPr/>
                    <a:lstStyle/>
                    <a:p>
                      <a:pPr algn="ctr"/>
                      <a:endParaRPr lang="en-US" sz="1600" b="1" dirty="0">
                        <a:solidFill>
                          <a:schemeClr val="accent6">
                            <a:lumMod val="75000"/>
                          </a:schemeClr>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48216304"/>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873614852"/>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3015261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652491308"/>
                  </a:ext>
                </a:extLst>
              </a:tr>
              <a:tr h="0">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456595798"/>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6"/>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228975">
                <a:tc>
                  <a:txBody>
                    <a:bodyPr/>
                    <a:lstStyle/>
                    <a:p>
                      <a:pPr algn="ctr"/>
                      <a:endParaRPr lang="en-US" sz="1600" b="1" dirty="0">
                        <a:solidFill>
                          <a:srgbClr val="00B050"/>
                        </a:solidFill>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r"/>
                      <a:endParaRPr lang="en-US" sz="1600" dirty="0">
                        <a:latin typeface="Consolas" panose="020B0609020204030204" pitchFamily="49" charset="0"/>
                        <a:cs typeface="Consolas" panose="020B0609020204030204" pitchFamily="49" charset="0"/>
                      </a:endParaRPr>
                    </a:p>
                  </a:txBody>
                  <a:tcPr marL="0" marR="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8"/>
                  </a:ext>
                </a:extLst>
              </a:tr>
            </a:tbl>
          </a:graphicData>
        </a:graphic>
      </p:graphicFrame>
      <p:grpSp>
        <p:nvGrpSpPr>
          <p:cNvPr id="43" name="Group 42"/>
          <p:cNvGrpSpPr/>
          <p:nvPr/>
        </p:nvGrpSpPr>
        <p:grpSpPr>
          <a:xfrm>
            <a:off x="8610600" y="1292423"/>
            <a:ext cx="1156566" cy="307777"/>
            <a:chOff x="8534400" y="1278523"/>
            <a:chExt cx="1156566" cy="307777"/>
          </a:xfrm>
        </p:grpSpPr>
        <p:sp>
          <p:nvSpPr>
            <p:cNvPr id="44" name="TextBox 43"/>
            <p:cNvSpPr txBox="1"/>
            <p:nvPr/>
          </p:nvSpPr>
          <p:spPr>
            <a:xfrm>
              <a:off x="8534400" y="1278523"/>
              <a:ext cx="798450" cy="307777"/>
            </a:xfrm>
            <a:prstGeom prst="rect">
              <a:avLst/>
            </a:prstGeom>
            <a:noFill/>
          </p:spPr>
          <p:txBody>
            <a:bodyPr wrap="square" rtlCol="0">
              <a:spAutoFit/>
            </a:bodyPr>
            <a:lstStyle/>
            <a:p>
              <a:pPr algn="r"/>
              <a:r>
                <a:rPr lang="en-US" sz="1400" b="1" dirty="0">
                  <a:solidFill>
                    <a:srgbClr val="C00000"/>
                  </a:solidFill>
                  <a:latin typeface="Consolas" panose="020B0609020204030204" pitchFamily="49" charset="0"/>
                  <a:cs typeface="Consolas" panose="020B0609020204030204" pitchFamily="49" charset="0"/>
                </a:rPr>
                <a:t>SP</a:t>
              </a:r>
            </a:p>
          </p:txBody>
        </p:sp>
        <p:cxnSp>
          <p:nvCxnSpPr>
            <p:cNvPr id="45" name="Straight Arrow Connector 44"/>
            <p:cNvCxnSpPr/>
            <p:nvPr/>
          </p:nvCxnSpPr>
          <p:spPr>
            <a:xfrm>
              <a:off x="9332850" y="1447800"/>
              <a:ext cx="358116" cy="0"/>
            </a:xfrm>
            <a:prstGeom prst="straightConnector1">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46" name="Rectangle 45"/>
          <p:cNvSpPr/>
          <p:nvPr/>
        </p:nvSpPr>
        <p:spPr>
          <a:xfrm>
            <a:off x="4083407" y="3788842"/>
            <a:ext cx="1548822" cy="307777"/>
          </a:xfrm>
          <a:prstGeom prst="rect">
            <a:avLst/>
          </a:prstGeom>
        </p:spPr>
        <p:txBody>
          <a:bodyPr wrap="none">
            <a:spAutoFit/>
          </a:bodyPr>
          <a:lstStyle/>
          <a:p>
            <a:r>
              <a:rPr lang="en-US" sz="1400" dirty="0">
                <a:solidFill>
                  <a:srgbClr val="FF00FF"/>
                </a:solidFill>
                <a:latin typeface="Arial" panose="020B0604020202020204" pitchFamily="34" charset="0"/>
                <a:cs typeface="Arial" panose="020B0604020202020204" pitchFamily="34" charset="0"/>
              </a:rPr>
              <a:t>DMA1_Channel2</a:t>
            </a:r>
          </a:p>
        </p:txBody>
      </p:sp>
      <p:sp>
        <p:nvSpPr>
          <p:cNvPr id="47" name="Lightning Bolt 46"/>
          <p:cNvSpPr/>
          <p:nvPr/>
        </p:nvSpPr>
        <p:spPr>
          <a:xfrm flipH="1">
            <a:off x="2501226" y="3063763"/>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8" name="TextBox 47"/>
          <p:cNvSpPr txBox="1"/>
          <p:nvPr/>
        </p:nvSpPr>
        <p:spPr>
          <a:xfrm>
            <a:off x="2702502" y="2778224"/>
            <a:ext cx="82586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3416906" y="3072747"/>
            <a:ext cx="303455" cy="450751"/>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50" name="TextBox 49"/>
          <p:cNvSpPr txBox="1"/>
          <p:nvPr/>
        </p:nvSpPr>
        <p:spPr>
          <a:xfrm>
            <a:off x="3618182" y="2787208"/>
            <a:ext cx="1941557" cy="369332"/>
          </a:xfrm>
          <a:prstGeom prst="rect">
            <a:avLst/>
          </a:prstGeom>
          <a:noFill/>
        </p:spPr>
        <p:txBody>
          <a:bodyPr wrap="none" rtlCol="0">
            <a:spAutoFit/>
          </a:bodyPr>
          <a:lstStyle/>
          <a:p>
            <a:r>
              <a:rPr lang="en-US" dirty="0">
                <a:solidFill>
                  <a:srgbClr val="FF00FF"/>
                </a:solidFill>
                <a:latin typeface="Arial" panose="020B0604020202020204" pitchFamily="34" charset="0"/>
                <a:cs typeface="Arial" panose="020B0604020202020204" pitchFamily="34" charset="0"/>
              </a:rPr>
              <a:t>DMA1_Channel2</a:t>
            </a:r>
          </a:p>
        </p:txBody>
      </p:sp>
      <p:sp>
        <p:nvSpPr>
          <p:cNvPr id="51" name="Oval 50"/>
          <p:cNvSpPr/>
          <p:nvPr/>
        </p:nvSpPr>
        <p:spPr>
          <a:xfrm>
            <a:off x="6240698" y="4813485"/>
            <a:ext cx="609600" cy="402249"/>
          </a:xfrm>
          <a:prstGeom prst="ellipse">
            <a:avLst/>
          </a:prstGeom>
          <a:solidFill>
            <a:srgbClr val="FFFF00">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anose="020B0609020204030204" pitchFamily="49" charset="0"/>
                <a:cs typeface="Consolas" panose="020B0609020204030204" pitchFamily="49" charset="0"/>
              </a:rPr>
              <a:t>0</a:t>
            </a:r>
          </a:p>
        </p:txBody>
      </p:sp>
    </p:spTree>
    <p:extLst>
      <p:ext uri="{BB962C8B-B14F-4D97-AF65-F5344CB8AC3E}">
        <p14:creationId xmlns:p14="http://schemas.microsoft.com/office/powerpoint/2010/main" val="26337594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Nested Interrupts:</a:t>
            </a:r>
            <a:br>
              <a:rPr lang="en-US" dirty="0"/>
            </a:br>
            <a:r>
              <a:rPr lang="en-US" dirty="0"/>
              <a:t>Tail Chaining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41</a:t>
            </a:fld>
            <a:endParaRPr kumimoji="0" lang="en-US" dirty="0"/>
          </a:p>
        </p:txBody>
      </p:sp>
      <p:sp>
        <p:nvSpPr>
          <p:cNvPr id="79" name="Content Placeholder 78"/>
          <p:cNvSpPr>
            <a:spLocks noGrp="1"/>
          </p:cNvSpPr>
          <p:nvPr>
            <p:ph sz="quarter" idx="1"/>
          </p:nvPr>
        </p:nvSpPr>
        <p:spPr>
          <a:xfrm>
            <a:off x="199793" y="2471343"/>
            <a:ext cx="3913790" cy="2040839"/>
          </a:xfrm>
        </p:spPr>
        <p:txBody>
          <a:bodyPr>
            <a:normAutofit lnSpcReduction="10000"/>
          </a:bodyPr>
          <a:lstStyle/>
          <a:p>
            <a:r>
              <a:rPr lang="en-US" sz="2000" dirty="0"/>
              <a:t>EXTI3 → ISR 9</a:t>
            </a:r>
          </a:p>
          <a:p>
            <a:r>
              <a:rPr lang="en-US" sz="2000" dirty="0"/>
              <a:t>EXTI4 → ISR 10</a:t>
            </a:r>
          </a:p>
          <a:p>
            <a:r>
              <a:rPr lang="en-US" sz="2000" dirty="0"/>
              <a:t>Suppose EXTI4 has less urgency than EXTI3.</a:t>
            </a:r>
          </a:p>
          <a:p>
            <a:pPr lvl="1"/>
            <a:r>
              <a:rPr lang="en-US" sz="1700" dirty="0"/>
              <a:t>EXTI4 has a higher numeric priority value than EXTI3.</a:t>
            </a:r>
          </a:p>
          <a:p>
            <a:endParaRPr lang="en-US" sz="2000" dirty="0"/>
          </a:p>
        </p:txBody>
      </p:sp>
      <p:sp>
        <p:nvSpPr>
          <p:cNvPr id="52" name="Flowchart: Process 51"/>
          <p:cNvSpPr/>
          <p:nvPr/>
        </p:nvSpPr>
        <p:spPr>
          <a:xfrm>
            <a:off x="4437524" y="1213891"/>
            <a:ext cx="7206770" cy="2459561"/>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p>
        </p:txBody>
      </p:sp>
      <p:cxnSp>
        <p:nvCxnSpPr>
          <p:cNvPr id="53" name="Straight Arrow Connector 52"/>
          <p:cNvCxnSpPr/>
          <p:nvPr/>
        </p:nvCxnSpPr>
        <p:spPr>
          <a:xfrm>
            <a:off x="4489620" y="3368497"/>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cxnSpLocks/>
          </p:cNvCxnSpPr>
          <p:nvPr/>
        </p:nvCxnSpPr>
        <p:spPr>
          <a:xfrm flipV="1">
            <a:off x="4582920" y="1250752"/>
            <a:ext cx="0" cy="2346345"/>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4659120" y="2606497"/>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56" name="TextBox 55"/>
          <p:cNvSpPr txBox="1"/>
          <p:nvPr/>
        </p:nvSpPr>
        <p:spPr>
          <a:xfrm>
            <a:off x="10920986" y="2962942"/>
            <a:ext cx="609600" cy="369332"/>
          </a:xfrm>
          <a:prstGeom prst="rect">
            <a:avLst/>
          </a:prstGeom>
          <a:noFill/>
        </p:spPr>
        <p:txBody>
          <a:bodyPr wrap="square" rtlCol="0">
            <a:spAutoFit/>
          </a:bodyPr>
          <a:lstStyle/>
          <a:p>
            <a:r>
              <a:rPr lang="en-US" dirty="0"/>
              <a:t>time</a:t>
            </a:r>
          </a:p>
        </p:txBody>
      </p:sp>
      <p:sp>
        <p:nvSpPr>
          <p:cNvPr id="58" name="Rectangle 57"/>
          <p:cNvSpPr/>
          <p:nvPr/>
        </p:nvSpPr>
        <p:spPr>
          <a:xfrm>
            <a:off x="6115556" y="2128977"/>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TextBox 58"/>
          <p:cNvSpPr txBox="1"/>
          <p:nvPr/>
        </p:nvSpPr>
        <p:spPr>
          <a:xfrm>
            <a:off x="5072785" y="1813466"/>
            <a:ext cx="941283" cy="369332"/>
          </a:xfrm>
          <a:prstGeom prst="rect">
            <a:avLst/>
          </a:prstGeom>
          <a:noFill/>
        </p:spPr>
        <p:txBody>
          <a:bodyPr wrap="none" rtlCol="0">
            <a:spAutoFit/>
          </a:bodyPr>
          <a:lstStyle/>
          <a:p>
            <a:r>
              <a:rPr lang="en-US" dirty="0">
                <a:solidFill>
                  <a:schemeClr val="accent6">
                    <a:lumMod val="75000"/>
                  </a:schemeClr>
                </a:solidFill>
              </a:rPr>
              <a:t>Stacking</a:t>
            </a:r>
          </a:p>
        </p:txBody>
      </p:sp>
      <p:cxnSp>
        <p:nvCxnSpPr>
          <p:cNvPr id="60" name="Straight Arrow Connector 59"/>
          <p:cNvCxnSpPr>
            <a:stCxn id="58" idx="1"/>
          </p:cNvCxnSpPr>
          <p:nvPr/>
        </p:nvCxnSpPr>
        <p:spPr>
          <a:xfrm flipH="1" flipV="1">
            <a:off x="5932980" y="2182798"/>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2" name="Rectangle 61"/>
          <p:cNvSpPr/>
          <p:nvPr/>
        </p:nvSpPr>
        <p:spPr>
          <a:xfrm>
            <a:off x="7715340" y="2132569"/>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p:cNvSpPr txBox="1"/>
          <p:nvPr/>
        </p:nvSpPr>
        <p:spPr>
          <a:xfrm>
            <a:off x="6832465" y="1752600"/>
            <a:ext cx="1202573" cy="369332"/>
          </a:xfrm>
          <a:prstGeom prst="rect">
            <a:avLst/>
          </a:prstGeom>
          <a:noFill/>
        </p:spPr>
        <p:txBody>
          <a:bodyPr wrap="none" rtlCol="0">
            <a:spAutoFit/>
          </a:bodyPr>
          <a:lstStyle/>
          <a:p>
            <a:r>
              <a:rPr lang="en-US" dirty="0">
                <a:solidFill>
                  <a:schemeClr val="accent6">
                    <a:lumMod val="75000"/>
                  </a:schemeClr>
                </a:solidFill>
              </a:rPr>
              <a:t>Unstacking</a:t>
            </a:r>
          </a:p>
        </p:txBody>
      </p:sp>
      <p:sp>
        <p:nvSpPr>
          <p:cNvPr id="65" name="Rectangle 64"/>
          <p:cNvSpPr/>
          <p:nvPr/>
        </p:nvSpPr>
        <p:spPr>
          <a:xfrm>
            <a:off x="9655584" y="2605577"/>
            <a:ext cx="1265402"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67" name="Rectangle 66"/>
          <p:cNvSpPr/>
          <p:nvPr/>
        </p:nvSpPr>
        <p:spPr>
          <a:xfrm>
            <a:off x="8000884" y="1509280"/>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p:cNvSpPr/>
          <p:nvPr/>
        </p:nvSpPr>
        <p:spPr>
          <a:xfrm>
            <a:off x="9414955" y="1507658"/>
            <a:ext cx="178377" cy="3810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p:cNvSpPr txBox="1"/>
          <p:nvPr/>
        </p:nvSpPr>
        <p:spPr>
          <a:xfrm>
            <a:off x="7865687" y="1146574"/>
            <a:ext cx="941283" cy="369332"/>
          </a:xfrm>
          <a:prstGeom prst="rect">
            <a:avLst/>
          </a:prstGeom>
          <a:noFill/>
        </p:spPr>
        <p:txBody>
          <a:bodyPr wrap="none" rtlCol="0">
            <a:spAutoFit/>
          </a:bodyPr>
          <a:lstStyle/>
          <a:p>
            <a:r>
              <a:rPr lang="en-US" dirty="0">
                <a:solidFill>
                  <a:srgbClr val="00B050"/>
                </a:solidFill>
              </a:rPr>
              <a:t>Stacking</a:t>
            </a:r>
          </a:p>
        </p:txBody>
      </p:sp>
      <p:sp>
        <p:nvSpPr>
          <p:cNvPr id="70" name="TextBox 69"/>
          <p:cNvSpPr txBox="1"/>
          <p:nvPr/>
        </p:nvSpPr>
        <p:spPr>
          <a:xfrm>
            <a:off x="8975997" y="1143000"/>
            <a:ext cx="1202573" cy="369332"/>
          </a:xfrm>
          <a:prstGeom prst="rect">
            <a:avLst/>
          </a:prstGeom>
          <a:noFill/>
        </p:spPr>
        <p:txBody>
          <a:bodyPr wrap="none" rtlCol="0">
            <a:spAutoFit/>
          </a:bodyPr>
          <a:lstStyle/>
          <a:p>
            <a:r>
              <a:rPr lang="en-US" dirty="0">
                <a:solidFill>
                  <a:srgbClr val="00B050"/>
                </a:solidFill>
              </a:rPr>
              <a:t>Unstacking</a:t>
            </a:r>
          </a:p>
        </p:txBody>
      </p:sp>
      <p:sp>
        <p:nvSpPr>
          <p:cNvPr id="72" name="Lightning Bolt 71"/>
          <p:cNvSpPr/>
          <p:nvPr/>
        </p:nvSpPr>
        <p:spPr>
          <a:xfrm flipH="1">
            <a:off x="6149230" y="3138745"/>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73" name="TextBox 72"/>
          <p:cNvSpPr txBox="1"/>
          <p:nvPr/>
        </p:nvSpPr>
        <p:spPr>
          <a:xfrm>
            <a:off x="6350506" y="2853206"/>
            <a:ext cx="82586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EXTI3</a:t>
            </a:r>
          </a:p>
        </p:txBody>
      </p:sp>
      <p:sp>
        <p:nvSpPr>
          <p:cNvPr id="74" name="Lightning Bolt 73"/>
          <p:cNvSpPr/>
          <p:nvPr/>
        </p:nvSpPr>
        <p:spPr>
          <a:xfrm flipH="1">
            <a:off x="7064910" y="3147729"/>
            <a:ext cx="303455" cy="450751"/>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75" name="TextBox 74"/>
          <p:cNvSpPr txBox="1"/>
          <p:nvPr/>
        </p:nvSpPr>
        <p:spPr>
          <a:xfrm>
            <a:off x="7266186" y="2862190"/>
            <a:ext cx="825867" cy="369332"/>
          </a:xfrm>
          <a:prstGeom prst="rect">
            <a:avLst/>
          </a:prstGeom>
          <a:noFill/>
        </p:spPr>
        <p:txBody>
          <a:bodyPr wrap="none" rtlCol="0">
            <a:spAutoFit/>
          </a:bodyPr>
          <a:lstStyle/>
          <a:p>
            <a:r>
              <a:rPr lang="en-US" dirty="0">
                <a:solidFill>
                  <a:srgbClr val="FF00FF"/>
                </a:solidFill>
                <a:latin typeface="Arial" panose="020B0604020202020204" pitchFamily="34" charset="0"/>
                <a:cs typeface="Arial" panose="020B0604020202020204" pitchFamily="34" charset="0"/>
              </a:rPr>
              <a:t>EXTI4</a:t>
            </a:r>
          </a:p>
        </p:txBody>
      </p:sp>
      <p:sp>
        <p:nvSpPr>
          <p:cNvPr id="76" name="Rectangle 75"/>
          <p:cNvSpPr/>
          <p:nvPr/>
        </p:nvSpPr>
        <p:spPr>
          <a:xfrm>
            <a:off x="6346447" y="2124184"/>
            <a:ext cx="1296975"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77" name="Rectangle 76"/>
          <p:cNvSpPr/>
          <p:nvPr/>
        </p:nvSpPr>
        <p:spPr>
          <a:xfrm>
            <a:off x="8251597" y="1506546"/>
            <a:ext cx="1078860" cy="38100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10</a:t>
            </a:r>
          </a:p>
        </p:txBody>
      </p:sp>
      <p:sp>
        <p:nvSpPr>
          <p:cNvPr id="5" name="Flowchart: Process 4"/>
          <p:cNvSpPr/>
          <p:nvPr/>
        </p:nvSpPr>
        <p:spPr>
          <a:xfrm>
            <a:off x="4466986" y="4182922"/>
            <a:ext cx="7206770" cy="2533532"/>
          </a:xfrm>
          <a:prstGeom prst="flowChartProcess">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4466986" y="6417715"/>
            <a:ext cx="6625984" cy="375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cxnSpLocks/>
          </p:cNvCxnSpPr>
          <p:nvPr/>
        </p:nvCxnSpPr>
        <p:spPr>
          <a:xfrm flipV="1">
            <a:off x="4560286" y="4298927"/>
            <a:ext cx="0" cy="23473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4636486" y="5655715"/>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9" name="TextBox 8"/>
          <p:cNvSpPr txBox="1"/>
          <p:nvPr/>
        </p:nvSpPr>
        <p:spPr>
          <a:xfrm>
            <a:off x="10898352" y="6012160"/>
            <a:ext cx="609600" cy="369332"/>
          </a:xfrm>
          <a:prstGeom prst="rect">
            <a:avLst/>
          </a:prstGeom>
          <a:noFill/>
        </p:spPr>
        <p:txBody>
          <a:bodyPr wrap="square" rtlCol="0">
            <a:spAutoFit/>
          </a:bodyPr>
          <a:lstStyle/>
          <a:p>
            <a:r>
              <a:rPr lang="en-US" dirty="0"/>
              <a:t>time</a:t>
            </a:r>
          </a:p>
        </p:txBody>
      </p:sp>
      <p:sp>
        <p:nvSpPr>
          <p:cNvPr id="10" name="Rectangle 9"/>
          <p:cNvSpPr/>
          <p:nvPr/>
        </p:nvSpPr>
        <p:spPr>
          <a:xfrm>
            <a:off x="6328581" y="5178195"/>
            <a:ext cx="1296975" cy="3810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9</a:t>
            </a:r>
          </a:p>
        </p:txBody>
      </p:sp>
      <p:sp>
        <p:nvSpPr>
          <p:cNvPr id="11" name="Rectangle 10"/>
          <p:cNvSpPr/>
          <p:nvPr/>
        </p:nvSpPr>
        <p:spPr>
          <a:xfrm>
            <a:off x="6092922" y="5178195"/>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5050151" y="4862684"/>
            <a:ext cx="941283" cy="369332"/>
          </a:xfrm>
          <a:prstGeom prst="rect">
            <a:avLst/>
          </a:prstGeom>
          <a:noFill/>
        </p:spPr>
        <p:txBody>
          <a:bodyPr wrap="none" rtlCol="0">
            <a:spAutoFit/>
          </a:bodyPr>
          <a:lstStyle/>
          <a:p>
            <a:r>
              <a:rPr lang="en-US" dirty="0">
                <a:solidFill>
                  <a:schemeClr val="accent6">
                    <a:lumMod val="75000"/>
                  </a:schemeClr>
                </a:solidFill>
              </a:rPr>
              <a:t>Stacking</a:t>
            </a:r>
          </a:p>
        </p:txBody>
      </p:sp>
      <p:cxnSp>
        <p:nvCxnSpPr>
          <p:cNvPr id="15" name="Straight Arrow Connector 14"/>
          <p:cNvCxnSpPr>
            <a:stCxn id="11" idx="1"/>
          </p:cNvCxnSpPr>
          <p:nvPr/>
        </p:nvCxnSpPr>
        <p:spPr>
          <a:xfrm flipH="1" flipV="1">
            <a:off x="5910346" y="5232016"/>
            <a:ext cx="182576" cy="13667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9" name="Group 38"/>
          <p:cNvGrpSpPr/>
          <p:nvPr/>
        </p:nvGrpSpPr>
        <p:grpSpPr>
          <a:xfrm>
            <a:off x="8935910" y="4343400"/>
            <a:ext cx="1483505" cy="694627"/>
            <a:chOff x="8253468" y="402921"/>
            <a:chExt cx="1483505" cy="694627"/>
          </a:xfrm>
        </p:grpSpPr>
        <p:sp>
          <p:nvSpPr>
            <p:cNvPr id="12" name="Rectangle 11"/>
            <p:cNvSpPr/>
            <p:nvPr/>
          </p:nvSpPr>
          <p:spPr>
            <a:xfrm>
              <a:off x="8253468" y="716548"/>
              <a:ext cx="178377" cy="38100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extBox 13"/>
            <p:cNvSpPr txBox="1"/>
            <p:nvPr/>
          </p:nvSpPr>
          <p:spPr>
            <a:xfrm>
              <a:off x="8534400" y="402921"/>
              <a:ext cx="1202573" cy="369332"/>
            </a:xfrm>
            <a:prstGeom prst="rect">
              <a:avLst/>
            </a:prstGeom>
            <a:noFill/>
          </p:spPr>
          <p:txBody>
            <a:bodyPr wrap="none" rtlCol="0">
              <a:spAutoFit/>
            </a:bodyPr>
            <a:lstStyle/>
            <a:p>
              <a:r>
                <a:rPr lang="en-US" dirty="0">
                  <a:solidFill>
                    <a:schemeClr val="accent6">
                      <a:lumMod val="75000"/>
                    </a:schemeClr>
                  </a:solidFill>
                </a:rPr>
                <a:t>Unstacking</a:t>
              </a:r>
            </a:p>
          </p:txBody>
        </p:sp>
        <p:cxnSp>
          <p:nvCxnSpPr>
            <p:cNvPr id="16" name="Straight Arrow Connector 15"/>
            <p:cNvCxnSpPr>
              <a:stCxn id="12" idx="3"/>
            </p:cNvCxnSpPr>
            <p:nvPr/>
          </p:nvCxnSpPr>
          <p:spPr>
            <a:xfrm flipV="1">
              <a:off x="8431845" y="728216"/>
              <a:ext cx="204043" cy="178832"/>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Rectangle 16"/>
          <p:cNvSpPr/>
          <p:nvPr/>
        </p:nvSpPr>
        <p:spPr>
          <a:xfrm>
            <a:off x="9216308" y="5741729"/>
            <a:ext cx="1456436" cy="381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Program</a:t>
            </a:r>
          </a:p>
        </p:txBody>
      </p:sp>
      <p:sp>
        <p:nvSpPr>
          <p:cNvPr id="32" name="Rectangle 31"/>
          <p:cNvSpPr/>
          <p:nvPr/>
        </p:nvSpPr>
        <p:spPr>
          <a:xfrm>
            <a:off x="7791125" y="4651604"/>
            <a:ext cx="1078860" cy="381000"/>
          </a:xfrm>
          <a:prstGeom prst="rect">
            <a:avLst/>
          </a:prstGeom>
          <a:solidFill>
            <a:srgbClr val="FF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 10</a:t>
            </a:r>
          </a:p>
        </p:txBody>
      </p:sp>
      <p:sp>
        <p:nvSpPr>
          <p:cNvPr id="47" name="Lightning Bolt 46"/>
          <p:cNvSpPr/>
          <p:nvPr/>
        </p:nvSpPr>
        <p:spPr>
          <a:xfrm flipH="1">
            <a:off x="6126596" y="6187963"/>
            <a:ext cx="303455" cy="450751"/>
          </a:xfrm>
          <a:prstGeom prst="lightningBol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8" name="TextBox 47"/>
          <p:cNvSpPr txBox="1"/>
          <p:nvPr/>
        </p:nvSpPr>
        <p:spPr>
          <a:xfrm>
            <a:off x="6327872" y="5902424"/>
            <a:ext cx="825867" cy="369332"/>
          </a:xfrm>
          <a:prstGeom prst="rect">
            <a:avLst/>
          </a:prstGeom>
          <a:noFill/>
        </p:spPr>
        <p:txBody>
          <a:bodyPr wrap="none" rtlCol="0">
            <a:spAutoFit/>
          </a:bodyPr>
          <a:lstStyle/>
          <a:p>
            <a:r>
              <a:rPr lang="en-US" dirty="0">
                <a:solidFill>
                  <a:srgbClr val="C00000"/>
                </a:solidFill>
                <a:latin typeface="Arial" panose="020B0604020202020204" pitchFamily="34" charset="0"/>
                <a:cs typeface="Arial" panose="020B0604020202020204" pitchFamily="34" charset="0"/>
              </a:rPr>
              <a:t>EXTI3</a:t>
            </a:r>
          </a:p>
        </p:txBody>
      </p:sp>
      <p:sp>
        <p:nvSpPr>
          <p:cNvPr id="49" name="Lightning Bolt 48"/>
          <p:cNvSpPr/>
          <p:nvPr/>
        </p:nvSpPr>
        <p:spPr>
          <a:xfrm flipH="1">
            <a:off x="7042276" y="6196947"/>
            <a:ext cx="303455" cy="450751"/>
          </a:xfrm>
          <a:prstGeom prst="lightningBolt">
            <a:avLst/>
          </a:prstGeom>
          <a:solidFill>
            <a:srgbClr val="FF00FF"/>
          </a:solid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50" name="TextBox 49"/>
          <p:cNvSpPr txBox="1"/>
          <p:nvPr/>
        </p:nvSpPr>
        <p:spPr>
          <a:xfrm>
            <a:off x="7243552" y="5911408"/>
            <a:ext cx="825867" cy="369332"/>
          </a:xfrm>
          <a:prstGeom prst="rect">
            <a:avLst/>
          </a:prstGeom>
          <a:noFill/>
        </p:spPr>
        <p:txBody>
          <a:bodyPr wrap="none" rtlCol="0">
            <a:spAutoFit/>
          </a:bodyPr>
          <a:lstStyle/>
          <a:p>
            <a:r>
              <a:rPr lang="en-US" dirty="0">
                <a:solidFill>
                  <a:srgbClr val="FF00FF"/>
                </a:solidFill>
                <a:latin typeface="Arial" panose="020B0604020202020204" pitchFamily="34" charset="0"/>
                <a:cs typeface="Arial" panose="020B0604020202020204" pitchFamily="34" charset="0"/>
              </a:rPr>
              <a:t>EXTI4</a:t>
            </a:r>
          </a:p>
        </p:txBody>
      </p:sp>
      <p:sp>
        <p:nvSpPr>
          <p:cNvPr id="78" name="Rectangle 77"/>
          <p:cNvSpPr/>
          <p:nvPr/>
        </p:nvSpPr>
        <p:spPr>
          <a:xfrm>
            <a:off x="7663971" y="4656840"/>
            <a:ext cx="76200" cy="381000"/>
          </a:xfrm>
          <a:prstGeom prst="rect">
            <a:avLst/>
          </a:prstGeom>
          <a:solidFill>
            <a:srgbClr val="0000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p:cNvSpPr/>
          <p:nvPr/>
        </p:nvSpPr>
        <p:spPr>
          <a:xfrm>
            <a:off x="6980130" y="4280832"/>
            <a:ext cx="1367682" cy="369332"/>
          </a:xfrm>
          <a:prstGeom prst="rect">
            <a:avLst/>
          </a:prstGeom>
        </p:spPr>
        <p:txBody>
          <a:bodyPr wrap="none">
            <a:spAutoFit/>
          </a:bodyPr>
          <a:lstStyle/>
          <a:p>
            <a:r>
              <a:rPr lang="en-US" dirty="0">
                <a:solidFill>
                  <a:srgbClr val="0000FF"/>
                </a:solidFill>
              </a:rPr>
              <a:t>Tail Chaining</a:t>
            </a:r>
          </a:p>
        </p:txBody>
      </p:sp>
      <p:grpSp>
        <p:nvGrpSpPr>
          <p:cNvPr id="27" name="Group 26"/>
          <p:cNvGrpSpPr/>
          <p:nvPr/>
        </p:nvGrpSpPr>
        <p:grpSpPr>
          <a:xfrm>
            <a:off x="6934200" y="1250752"/>
            <a:ext cx="1146468" cy="871180"/>
            <a:chOff x="6934200" y="1250752"/>
            <a:chExt cx="1146468" cy="871180"/>
          </a:xfrm>
        </p:grpSpPr>
        <p:cxnSp>
          <p:nvCxnSpPr>
            <p:cNvPr id="20" name="Straight Arrow Connector 19"/>
            <p:cNvCxnSpPr>
              <a:endCxn id="21" idx="2"/>
            </p:cNvCxnSpPr>
            <p:nvPr/>
          </p:nvCxnSpPr>
          <p:spPr>
            <a:xfrm flipH="1" flipV="1">
              <a:off x="7507434" y="1620084"/>
              <a:ext cx="280955" cy="501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934200" y="1250752"/>
              <a:ext cx="114646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12 cycles</a:t>
              </a:r>
            </a:p>
          </p:txBody>
        </p:sp>
      </p:grpSp>
      <p:grpSp>
        <p:nvGrpSpPr>
          <p:cNvPr id="28" name="Group 27"/>
          <p:cNvGrpSpPr/>
          <p:nvPr/>
        </p:nvGrpSpPr>
        <p:grpSpPr>
          <a:xfrm>
            <a:off x="8009589" y="351043"/>
            <a:ext cx="1146468" cy="868157"/>
            <a:chOff x="8009589" y="1253775"/>
            <a:chExt cx="1146468" cy="868157"/>
          </a:xfrm>
        </p:grpSpPr>
        <p:cxnSp>
          <p:nvCxnSpPr>
            <p:cNvPr id="57" name="Straight Arrow Connector 56"/>
            <p:cNvCxnSpPr/>
            <p:nvPr/>
          </p:nvCxnSpPr>
          <p:spPr>
            <a:xfrm flipV="1">
              <a:off x="8112336" y="1593155"/>
              <a:ext cx="325975" cy="5287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8009589" y="1253775"/>
              <a:ext cx="1146468"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12 cycles</a:t>
              </a:r>
            </a:p>
          </p:txBody>
        </p:sp>
      </p:grpSp>
      <p:grpSp>
        <p:nvGrpSpPr>
          <p:cNvPr id="34" name="Group 33"/>
          <p:cNvGrpSpPr/>
          <p:nvPr/>
        </p:nvGrpSpPr>
        <p:grpSpPr>
          <a:xfrm>
            <a:off x="7715340" y="5009107"/>
            <a:ext cx="1166126" cy="369332"/>
            <a:chOff x="7702071" y="4964385"/>
            <a:chExt cx="1166126" cy="369332"/>
          </a:xfrm>
        </p:grpSpPr>
        <p:cxnSp>
          <p:nvCxnSpPr>
            <p:cNvPr id="30" name="Straight Arrow Connector 29"/>
            <p:cNvCxnSpPr>
              <a:stCxn id="78" idx="2"/>
            </p:cNvCxnSpPr>
            <p:nvPr/>
          </p:nvCxnSpPr>
          <p:spPr>
            <a:xfrm>
              <a:off x="7702071" y="5037840"/>
              <a:ext cx="191646" cy="213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849970" y="4964385"/>
              <a:ext cx="1018227" cy="369332"/>
            </a:xfrm>
            <a:prstGeom prst="rect">
              <a:avLst/>
            </a:prstGeom>
          </p:spPr>
          <p:txBody>
            <a:bodyPr wrap="none">
              <a:spAutoFit/>
            </a:bodyPr>
            <a:lstStyle/>
            <a:p>
              <a:r>
                <a:rPr lang="en-US" dirty="0">
                  <a:latin typeface="Arial" panose="020B0604020202020204" pitchFamily="34" charset="0"/>
                  <a:cs typeface="Arial" panose="020B0604020202020204" pitchFamily="34" charset="0"/>
                </a:rPr>
                <a:t>6 cycles</a:t>
              </a:r>
            </a:p>
          </p:txBody>
        </p:sp>
      </p:grpSp>
      <p:cxnSp>
        <p:nvCxnSpPr>
          <p:cNvPr id="22" name="Straight Connector 21"/>
          <p:cNvCxnSpPr/>
          <p:nvPr/>
        </p:nvCxnSpPr>
        <p:spPr>
          <a:xfrm flipV="1">
            <a:off x="7180497" y="2514237"/>
            <a:ext cx="0" cy="85660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425134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nvSpPr>
        <p:spPr>
          <a:xfrm>
            <a:off x="7543800" y="1316726"/>
            <a:ext cx="2136648" cy="480752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p:cNvSpPr/>
          <p:nvPr/>
        </p:nvSpPr>
        <p:spPr>
          <a:xfrm>
            <a:off x="7543800" y="3763744"/>
            <a:ext cx="2136648" cy="237671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Data Memory</a:t>
            </a:r>
          </a:p>
        </p:txBody>
      </p:sp>
      <p:sp>
        <p:nvSpPr>
          <p:cNvPr id="3" name="Slide Number Placeholder 2"/>
          <p:cNvSpPr>
            <a:spLocks noGrp="1"/>
          </p:cNvSpPr>
          <p:nvPr>
            <p:ph type="sldNum" sz="quarter" idx="12"/>
          </p:nvPr>
        </p:nvSpPr>
        <p:spPr>
          <a:xfrm>
            <a:off x="2133600" y="6384754"/>
            <a:ext cx="1981200" cy="365760"/>
          </a:xfrm>
        </p:spPr>
        <p:txBody>
          <a:bodyPr/>
          <a:lstStyle/>
          <a:p>
            <a:fld id="{EA7C8D44-3667-46F6-9772-CC52308E2A7F}" type="slidenum">
              <a:rPr kumimoji="0" lang="en-US" smtClean="0"/>
              <a:pPr/>
              <a:t>5</a:t>
            </a:fld>
            <a:endParaRPr kumimoji="0" lang="en-US" dirty="0"/>
          </a:p>
        </p:txBody>
      </p:sp>
      <p:sp>
        <p:nvSpPr>
          <p:cNvPr id="6" name="Rectangle 5"/>
          <p:cNvSpPr/>
          <p:nvPr/>
        </p:nvSpPr>
        <p:spPr>
          <a:xfrm>
            <a:off x="3658460" y="5562601"/>
            <a:ext cx="2136648" cy="55811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7" name="Rectangle 6"/>
          <p:cNvSpPr/>
          <p:nvPr/>
        </p:nvSpPr>
        <p:spPr>
          <a:xfrm>
            <a:off x="3658460" y="4958902"/>
            <a:ext cx="2136648" cy="5958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SRAM</a:t>
            </a:r>
          </a:p>
        </p:txBody>
      </p:sp>
      <p:sp>
        <p:nvSpPr>
          <p:cNvPr id="8" name="Rectangle 7"/>
          <p:cNvSpPr/>
          <p:nvPr/>
        </p:nvSpPr>
        <p:spPr>
          <a:xfrm>
            <a:off x="3658460" y="4373780"/>
            <a:ext cx="2136648" cy="568094"/>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Peripheral</a:t>
            </a:r>
          </a:p>
        </p:txBody>
      </p:sp>
      <p:sp>
        <p:nvSpPr>
          <p:cNvPr id="9" name="Rectangle 8"/>
          <p:cNvSpPr/>
          <p:nvPr/>
        </p:nvSpPr>
        <p:spPr>
          <a:xfrm>
            <a:off x="3654552" y="1945986"/>
            <a:ext cx="2136648" cy="1203853"/>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RAM</a:t>
            </a:r>
          </a:p>
        </p:txBody>
      </p:sp>
      <p:sp>
        <p:nvSpPr>
          <p:cNvPr id="10" name="Rectangle 9"/>
          <p:cNvSpPr/>
          <p:nvPr/>
        </p:nvSpPr>
        <p:spPr>
          <a:xfrm>
            <a:off x="3656680" y="3161488"/>
            <a:ext cx="2136648" cy="12122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Device</a:t>
            </a:r>
          </a:p>
        </p:txBody>
      </p:sp>
      <p:sp>
        <p:nvSpPr>
          <p:cNvPr id="11" name="Rectangle 10"/>
          <p:cNvSpPr/>
          <p:nvPr/>
        </p:nvSpPr>
        <p:spPr>
          <a:xfrm>
            <a:off x="3654552" y="1376822"/>
            <a:ext cx="2136648" cy="548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a:t>
            </a:r>
          </a:p>
        </p:txBody>
      </p:sp>
      <p:sp>
        <p:nvSpPr>
          <p:cNvPr id="12" name="Rectangle 11"/>
          <p:cNvSpPr/>
          <p:nvPr/>
        </p:nvSpPr>
        <p:spPr>
          <a:xfrm>
            <a:off x="3654552" y="1376823"/>
            <a:ext cx="2136648" cy="4743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2479932" y="5944796"/>
            <a:ext cx="1178528" cy="307777"/>
          </a:xfrm>
          <a:prstGeom prst="rect">
            <a:avLst/>
          </a:prstGeom>
          <a:noFill/>
        </p:spPr>
        <p:txBody>
          <a:bodyPr wrap="none" rtlCol="0">
            <a:spAutoFit/>
          </a:bodyPr>
          <a:lstStyle/>
          <a:p>
            <a:r>
              <a:rPr lang="en-US" sz="1400" dirty="0">
                <a:latin typeface="Consolas" panose="020B0609020204030204" pitchFamily="49" charset="0"/>
              </a:rPr>
              <a:t>0x00000000</a:t>
            </a:r>
          </a:p>
        </p:txBody>
      </p:sp>
      <p:grpSp>
        <p:nvGrpSpPr>
          <p:cNvPr id="37" name="Group 36"/>
          <p:cNvGrpSpPr/>
          <p:nvPr/>
        </p:nvGrpSpPr>
        <p:grpSpPr>
          <a:xfrm>
            <a:off x="1662346" y="5410200"/>
            <a:ext cx="1995254" cy="690090"/>
            <a:chOff x="138346" y="5410200"/>
            <a:chExt cx="1995254" cy="690090"/>
          </a:xfrm>
        </p:grpSpPr>
        <p:sp>
          <p:nvSpPr>
            <p:cNvPr id="14" name="TextBox 13"/>
            <p:cNvSpPr txBox="1"/>
            <p:nvPr/>
          </p:nvSpPr>
          <p:spPr>
            <a:xfrm>
              <a:off x="955072" y="5410200"/>
              <a:ext cx="1178528" cy="307777"/>
            </a:xfrm>
            <a:prstGeom prst="rect">
              <a:avLst/>
            </a:prstGeom>
            <a:noFill/>
          </p:spPr>
          <p:txBody>
            <a:bodyPr wrap="none" rtlCol="0">
              <a:spAutoFit/>
            </a:bodyPr>
            <a:lstStyle/>
            <a:p>
              <a:r>
                <a:rPr lang="en-US" sz="1400" dirty="0">
                  <a:latin typeface="Consolas" panose="020B0609020204030204" pitchFamily="49" charset="0"/>
                </a:rPr>
                <a:t>0x20000000</a:t>
              </a:r>
            </a:p>
          </p:txBody>
        </p:sp>
        <p:sp>
          <p:nvSpPr>
            <p:cNvPr id="4" name="Left Brace 3"/>
            <p:cNvSpPr/>
            <p:nvPr/>
          </p:nvSpPr>
          <p:spPr>
            <a:xfrm>
              <a:off x="762000" y="5562600"/>
              <a:ext cx="234493" cy="53769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138346" y="56972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39" name="Group 38"/>
          <p:cNvGrpSpPr/>
          <p:nvPr/>
        </p:nvGrpSpPr>
        <p:grpSpPr>
          <a:xfrm>
            <a:off x="1654972" y="4797624"/>
            <a:ext cx="1996533" cy="757161"/>
            <a:chOff x="130971" y="4797623"/>
            <a:chExt cx="1996533" cy="757161"/>
          </a:xfrm>
        </p:grpSpPr>
        <p:sp>
          <p:nvSpPr>
            <p:cNvPr id="15" name="TextBox 14"/>
            <p:cNvSpPr txBox="1"/>
            <p:nvPr/>
          </p:nvSpPr>
          <p:spPr>
            <a:xfrm>
              <a:off x="948976" y="4797623"/>
              <a:ext cx="1178528" cy="307777"/>
            </a:xfrm>
            <a:prstGeom prst="rect">
              <a:avLst/>
            </a:prstGeom>
            <a:noFill/>
          </p:spPr>
          <p:txBody>
            <a:bodyPr wrap="none" rtlCol="0">
              <a:spAutoFit/>
            </a:bodyPr>
            <a:lstStyle/>
            <a:p>
              <a:r>
                <a:rPr lang="en-US" sz="1400" dirty="0">
                  <a:latin typeface="Consolas" panose="020B0609020204030204" pitchFamily="49" charset="0"/>
                </a:rPr>
                <a:t>0x40000000</a:t>
              </a:r>
            </a:p>
          </p:txBody>
        </p:sp>
        <p:sp>
          <p:nvSpPr>
            <p:cNvPr id="41" name="Left Brace 40"/>
            <p:cNvSpPr/>
            <p:nvPr/>
          </p:nvSpPr>
          <p:spPr>
            <a:xfrm>
              <a:off x="762000" y="4960182"/>
              <a:ext cx="234493" cy="59460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130971" y="51219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3" name="Group 52"/>
          <p:cNvGrpSpPr/>
          <p:nvPr/>
        </p:nvGrpSpPr>
        <p:grpSpPr>
          <a:xfrm>
            <a:off x="1649534" y="4264224"/>
            <a:ext cx="2001111" cy="688777"/>
            <a:chOff x="125533" y="4264223"/>
            <a:chExt cx="2001111" cy="688777"/>
          </a:xfrm>
        </p:grpSpPr>
        <p:sp>
          <p:nvSpPr>
            <p:cNvPr id="16" name="TextBox 15"/>
            <p:cNvSpPr txBox="1"/>
            <p:nvPr/>
          </p:nvSpPr>
          <p:spPr>
            <a:xfrm>
              <a:off x="948116" y="4264223"/>
              <a:ext cx="1178528" cy="307777"/>
            </a:xfrm>
            <a:prstGeom prst="rect">
              <a:avLst/>
            </a:prstGeom>
            <a:noFill/>
          </p:spPr>
          <p:txBody>
            <a:bodyPr wrap="none" rtlCol="0">
              <a:spAutoFit/>
            </a:bodyPr>
            <a:lstStyle/>
            <a:p>
              <a:r>
                <a:rPr lang="en-US" sz="1400" dirty="0">
                  <a:latin typeface="Consolas" panose="020B0609020204030204" pitchFamily="49" charset="0"/>
                </a:rPr>
                <a:t>0x60000000</a:t>
              </a:r>
            </a:p>
          </p:txBody>
        </p:sp>
        <p:sp>
          <p:nvSpPr>
            <p:cNvPr id="42" name="Left Brace 41"/>
            <p:cNvSpPr/>
            <p:nvPr/>
          </p:nvSpPr>
          <p:spPr>
            <a:xfrm>
              <a:off x="756107" y="4396481"/>
              <a:ext cx="234493" cy="55651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p:cNvSpPr txBox="1"/>
            <p:nvPr/>
          </p:nvSpPr>
          <p:spPr>
            <a:xfrm>
              <a:off x="125533" y="4532479"/>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4" name="Group 53"/>
          <p:cNvGrpSpPr/>
          <p:nvPr/>
        </p:nvGrpSpPr>
        <p:grpSpPr>
          <a:xfrm>
            <a:off x="1752600" y="3045023"/>
            <a:ext cx="1905000" cy="1351459"/>
            <a:chOff x="228600" y="3045022"/>
            <a:chExt cx="1905000" cy="1351459"/>
          </a:xfrm>
        </p:grpSpPr>
        <p:sp>
          <p:nvSpPr>
            <p:cNvPr id="17" name="TextBox 16"/>
            <p:cNvSpPr txBox="1"/>
            <p:nvPr/>
          </p:nvSpPr>
          <p:spPr>
            <a:xfrm>
              <a:off x="955072" y="3045022"/>
              <a:ext cx="1178528" cy="307777"/>
            </a:xfrm>
            <a:prstGeom prst="rect">
              <a:avLst/>
            </a:prstGeom>
            <a:noFill/>
          </p:spPr>
          <p:txBody>
            <a:bodyPr wrap="none" rtlCol="0">
              <a:spAutoFit/>
            </a:bodyPr>
            <a:lstStyle/>
            <a:p>
              <a:r>
                <a:rPr lang="en-US" sz="1400" dirty="0">
                  <a:latin typeface="Consolas" panose="020B0609020204030204" pitchFamily="49" charset="0"/>
                </a:rPr>
                <a:t>0xA0000000</a:t>
              </a:r>
            </a:p>
          </p:txBody>
        </p:sp>
        <p:sp>
          <p:nvSpPr>
            <p:cNvPr id="43" name="Left Brace 42"/>
            <p:cNvSpPr/>
            <p:nvPr/>
          </p:nvSpPr>
          <p:spPr>
            <a:xfrm>
              <a:off x="756106" y="3216093"/>
              <a:ext cx="234493" cy="1180388"/>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228600" y="3655311"/>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19" name="TextBox 18"/>
          <p:cNvSpPr txBox="1"/>
          <p:nvPr/>
        </p:nvSpPr>
        <p:spPr>
          <a:xfrm>
            <a:off x="2479072" y="1210815"/>
            <a:ext cx="1178528" cy="307777"/>
          </a:xfrm>
          <a:prstGeom prst="rect">
            <a:avLst/>
          </a:prstGeom>
          <a:noFill/>
        </p:spPr>
        <p:txBody>
          <a:bodyPr wrap="none" rtlCol="0">
            <a:spAutoFit/>
          </a:bodyPr>
          <a:lstStyle/>
          <a:p>
            <a:r>
              <a:rPr lang="en-US" sz="1400" dirty="0">
                <a:latin typeface="Consolas" panose="020B0609020204030204" pitchFamily="49" charset="0"/>
              </a:rPr>
              <a:t>0xFFFFFFFF</a:t>
            </a:r>
          </a:p>
        </p:txBody>
      </p:sp>
      <p:grpSp>
        <p:nvGrpSpPr>
          <p:cNvPr id="57" name="Group 56"/>
          <p:cNvGrpSpPr/>
          <p:nvPr/>
        </p:nvGrpSpPr>
        <p:grpSpPr>
          <a:xfrm>
            <a:off x="1589462" y="1286059"/>
            <a:ext cx="917211" cy="671531"/>
            <a:chOff x="65461" y="1286058"/>
            <a:chExt cx="917211" cy="671531"/>
          </a:xfrm>
        </p:grpSpPr>
        <p:sp>
          <p:nvSpPr>
            <p:cNvPr id="45" name="Left Brace 44"/>
            <p:cNvSpPr/>
            <p:nvPr/>
          </p:nvSpPr>
          <p:spPr>
            <a:xfrm>
              <a:off x="748179" y="1286058"/>
              <a:ext cx="234493" cy="67153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65461" y="1475600"/>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5" name="Group 54"/>
          <p:cNvGrpSpPr/>
          <p:nvPr/>
        </p:nvGrpSpPr>
        <p:grpSpPr>
          <a:xfrm>
            <a:off x="1742262" y="1803702"/>
            <a:ext cx="1908383" cy="1404575"/>
            <a:chOff x="218261" y="1803701"/>
            <a:chExt cx="1908383" cy="1404575"/>
          </a:xfrm>
        </p:grpSpPr>
        <p:sp>
          <p:nvSpPr>
            <p:cNvPr id="18" name="TextBox 17"/>
            <p:cNvSpPr txBox="1"/>
            <p:nvPr/>
          </p:nvSpPr>
          <p:spPr>
            <a:xfrm>
              <a:off x="948116" y="1803701"/>
              <a:ext cx="1178528" cy="307777"/>
            </a:xfrm>
            <a:prstGeom prst="rect">
              <a:avLst/>
            </a:prstGeom>
            <a:noFill/>
          </p:spPr>
          <p:txBody>
            <a:bodyPr wrap="none" rtlCol="0">
              <a:spAutoFit/>
            </a:bodyPr>
            <a:lstStyle/>
            <a:p>
              <a:r>
                <a:rPr lang="en-US" sz="1400" dirty="0">
                  <a:latin typeface="Consolas" panose="020B0609020204030204" pitchFamily="49" charset="0"/>
                </a:rPr>
                <a:t>0xE0000000</a:t>
              </a:r>
            </a:p>
          </p:txBody>
        </p:sp>
        <p:sp>
          <p:nvSpPr>
            <p:cNvPr id="44" name="Left Brace 43"/>
            <p:cNvSpPr/>
            <p:nvPr/>
          </p:nvSpPr>
          <p:spPr>
            <a:xfrm>
              <a:off x="756107" y="1981199"/>
              <a:ext cx="234493" cy="1227077"/>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218261" y="2477623"/>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58" name="Right Brace 57"/>
          <p:cNvSpPr/>
          <p:nvPr/>
        </p:nvSpPr>
        <p:spPr>
          <a:xfrm rot="5400000">
            <a:off x="4599501" y="5230300"/>
            <a:ext cx="260197" cy="214399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p:cNvSpPr txBox="1"/>
          <p:nvPr/>
        </p:nvSpPr>
        <p:spPr>
          <a:xfrm>
            <a:off x="4114800" y="6428602"/>
            <a:ext cx="1268296" cy="276999"/>
          </a:xfrm>
          <a:prstGeom prst="rect">
            <a:avLst/>
          </a:prstGeom>
          <a:noFill/>
        </p:spPr>
        <p:txBody>
          <a:bodyPr wrap="none" rtlCol="0">
            <a:spAutoFit/>
          </a:bodyPr>
          <a:lstStyle/>
          <a:p>
            <a:r>
              <a:rPr lang="en-US" sz="1200" dirty="0"/>
              <a:t>One Byte (8 bits)</a:t>
            </a:r>
          </a:p>
        </p:txBody>
      </p:sp>
      <p:sp>
        <p:nvSpPr>
          <p:cNvPr id="76" name="Rectangle 75"/>
          <p:cNvSpPr/>
          <p:nvPr/>
        </p:nvSpPr>
        <p:spPr>
          <a:xfrm>
            <a:off x="7547149" y="3763744"/>
            <a:ext cx="2136648" cy="4723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Stack</a:t>
            </a:r>
          </a:p>
        </p:txBody>
      </p:sp>
      <p:cxnSp>
        <p:nvCxnSpPr>
          <p:cNvPr id="25" name="Straight Arrow Connector 24"/>
          <p:cNvCxnSpPr/>
          <p:nvPr/>
        </p:nvCxnSpPr>
        <p:spPr>
          <a:xfrm flipV="1">
            <a:off x="5782536" y="1316726"/>
            <a:ext cx="1749428" cy="36251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5782536" y="5562600"/>
            <a:ext cx="1763328" cy="5778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tangle 69"/>
          <p:cNvSpPr/>
          <p:nvPr/>
        </p:nvSpPr>
        <p:spPr>
          <a:xfrm>
            <a:off x="7545088" y="4945681"/>
            <a:ext cx="2136648" cy="472375"/>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Heap</a:t>
            </a:r>
          </a:p>
        </p:txBody>
      </p:sp>
      <p:grpSp>
        <p:nvGrpSpPr>
          <p:cNvPr id="40" name="Group 39"/>
          <p:cNvGrpSpPr/>
          <p:nvPr/>
        </p:nvGrpSpPr>
        <p:grpSpPr>
          <a:xfrm>
            <a:off x="9666032" y="1166542"/>
            <a:ext cx="2540947" cy="5107692"/>
            <a:chOff x="9666032" y="1166542"/>
            <a:chExt cx="2540947" cy="5107692"/>
          </a:xfrm>
        </p:grpSpPr>
        <p:sp>
          <p:nvSpPr>
            <p:cNvPr id="32" name="TextBox 31"/>
            <p:cNvSpPr txBox="1"/>
            <p:nvPr/>
          </p:nvSpPr>
          <p:spPr>
            <a:xfrm>
              <a:off x="11390212" y="5361801"/>
              <a:ext cx="619080" cy="276999"/>
            </a:xfrm>
            <a:prstGeom prst="rect">
              <a:avLst/>
            </a:prstGeom>
            <a:noFill/>
          </p:spPr>
          <p:txBody>
            <a:bodyPr wrap="none" rtlCol="0">
              <a:spAutoFit/>
            </a:bodyPr>
            <a:lstStyle/>
            <a:p>
              <a:r>
                <a:rPr lang="en-US" sz="1200" b="1" dirty="0">
                  <a:solidFill>
                    <a:srgbClr val="C00000"/>
                  </a:solidFill>
                  <a:latin typeface="Arial" panose="020B0604020202020204" pitchFamily="34" charset="0"/>
                  <a:cs typeface="Arial" panose="020B0604020202020204" pitchFamily="34" charset="0"/>
                </a:rPr>
                <a:t>96 KB</a:t>
              </a:r>
            </a:p>
          </p:txBody>
        </p:sp>
        <p:sp>
          <p:nvSpPr>
            <p:cNvPr id="78" name="Rectangle 77"/>
            <p:cNvSpPr/>
            <p:nvPr/>
          </p:nvSpPr>
          <p:spPr>
            <a:xfrm>
              <a:off x="9666032" y="5935680"/>
              <a:ext cx="1306768" cy="338554"/>
            </a:xfrm>
            <a:prstGeom prst="rect">
              <a:avLst/>
            </a:prstGeom>
          </p:spPr>
          <p:txBody>
            <a:bodyPr wrap="none">
              <a:spAutoFit/>
            </a:bodyPr>
            <a:lstStyle/>
            <a:p>
              <a:r>
                <a:rPr lang="en-US" sz="1600" dirty="0">
                  <a:latin typeface="Consolas" panose="020B0609020204030204" pitchFamily="49" charset="0"/>
                </a:rPr>
                <a:t>0x20000000</a:t>
              </a:r>
            </a:p>
          </p:txBody>
        </p:sp>
        <p:sp>
          <p:nvSpPr>
            <p:cNvPr id="79" name="Rectangle 78"/>
            <p:cNvSpPr/>
            <p:nvPr/>
          </p:nvSpPr>
          <p:spPr>
            <a:xfrm>
              <a:off x="9680448" y="1166542"/>
              <a:ext cx="1306768" cy="338554"/>
            </a:xfrm>
            <a:prstGeom prst="rect">
              <a:avLst/>
            </a:prstGeom>
          </p:spPr>
          <p:txBody>
            <a:bodyPr wrap="none">
              <a:spAutoFit/>
            </a:bodyPr>
            <a:lstStyle/>
            <a:p>
              <a:r>
                <a:rPr lang="en-US" sz="1600" dirty="0">
                  <a:latin typeface="Consolas" panose="020B0609020204030204" pitchFamily="49" charset="0"/>
                </a:rPr>
                <a:t>0x3FFFFFFF</a:t>
              </a:r>
            </a:p>
          </p:txBody>
        </p:sp>
        <p:sp>
          <p:nvSpPr>
            <p:cNvPr id="33" name="Right Brace 32"/>
            <p:cNvSpPr/>
            <p:nvPr/>
          </p:nvSpPr>
          <p:spPr>
            <a:xfrm>
              <a:off x="10976818" y="3763744"/>
              <a:ext cx="259747" cy="2336545"/>
            </a:xfrm>
            <a:prstGeom prst="rightBrace">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ectangle 21"/>
            <p:cNvSpPr/>
            <p:nvPr/>
          </p:nvSpPr>
          <p:spPr>
            <a:xfrm>
              <a:off x="11125200" y="4471769"/>
              <a:ext cx="1081779" cy="923330"/>
            </a:xfrm>
            <a:prstGeom prst="rect">
              <a:avLst/>
            </a:prstGeom>
          </p:spPr>
          <p:txBody>
            <a:bodyPr wrap="square">
              <a:spAutoFit/>
            </a:bodyPr>
            <a:lstStyle/>
            <a:p>
              <a:pPr algn="ctr"/>
              <a:r>
                <a:rPr lang="en-US" dirty="0"/>
                <a:t>Internal </a:t>
              </a:r>
            </a:p>
            <a:p>
              <a:pPr algn="ctr"/>
              <a:r>
                <a:rPr lang="en-US" dirty="0"/>
                <a:t>SRAM</a:t>
              </a:r>
            </a:p>
            <a:p>
              <a:pPr algn="ctr"/>
              <a:r>
                <a:rPr lang="en-US" dirty="0"/>
                <a:t>Memory</a:t>
              </a:r>
            </a:p>
          </p:txBody>
        </p:sp>
        <p:sp>
          <p:nvSpPr>
            <p:cNvPr id="71" name="Rectangle 70"/>
            <p:cNvSpPr/>
            <p:nvPr/>
          </p:nvSpPr>
          <p:spPr>
            <a:xfrm>
              <a:off x="9666032" y="3581400"/>
              <a:ext cx="1306768" cy="338554"/>
            </a:xfrm>
            <a:prstGeom prst="rect">
              <a:avLst/>
            </a:prstGeom>
          </p:spPr>
          <p:txBody>
            <a:bodyPr wrap="none">
              <a:spAutoFit/>
            </a:bodyPr>
            <a:lstStyle/>
            <a:p>
              <a:r>
                <a:rPr lang="en-US" sz="1600" dirty="0">
                  <a:latin typeface="Consolas" panose="020B0609020204030204" pitchFamily="49" charset="0"/>
                </a:rPr>
                <a:t>0x20017FFF</a:t>
              </a:r>
            </a:p>
          </p:txBody>
        </p:sp>
      </p:grpSp>
      <p:cxnSp>
        <p:nvCxnSpPr>
          <p:cNvPr id="27" name="Straight Connector 26"/>
          <p:cNvCxnSpPr/>
          <p:nvPr/>
        </p:nvCxnSpPr>
        <p:spPr>
          <a:xfrm flipV="1">
            <a:off x="8604420" y="4718189"/>
            <a:ext cx="1524" cy="228600"/>
          </a:xfrm>
          <a:prstGeom prst="line">
            <a:avLst/>
          </a:prstGeom>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a:off x="8603738" y="4226101"/>
            <a:ext cx="1524" cy="228600"/>
          </a:xfrm>
          <a:prstGeom prst="line">
            <a:avLst/>
          </a:prstGeom>
          <a:ln w="38100">
            <a:solidFill>
              <a:schemeClr val="bg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7543800" y="5418057"/>
            <a:ext cx="2136648" cy="340770"/>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Zero-initialized data</a:t>
            </a:r>
          </a:p>
        </p:txBody>
      </p:sp>
      <p:sp>
        <p:nvSpPr>
          <p:cNvPr id="75" name="Rectangle 74"/>
          <p:cNvSpPr/>
          <p:nvPr/>
        </p:nvSpPr>
        <p:spPr>
          <a:xfrm>
            <a:off x="7543800" y="5766643"/>
            <a:ext cx="2136648" cy="36155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Initialized data</a:t>
            </a:r>
          </a:p>
        </p:txBody>
      </p:sp>
    </p:spTree>
    <p:custDataLst>
      <p:tags r:id="rId1"/>
    </p:custDataLst>
    <p:extLst>
      <p:ext uri="{BB962C8B-B14F-4D97-AF65-F5344CB8AC3E}">
        <p14:creationId xmlns:p14="http://schemas.microsoft.com/office/powerpoint/2010/main" val="394655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wipe(left)">
                                      <p:cBhvr>
                                        <p:cTn id="10" dur="500"/>
                                        <p:tgtEl>
                                          <p:spTgt spid="69"/>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74"/>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nodeType="after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2" presetClass="entr" presetSubtype="1" fill="hold" nodeType="clickEffect">
                                  <p:stCondLst>
                                    <p:cond delay="0"/>
                                  </p:stCondLst>
                                  <p:childTnLst>
                                    <p:set>
                                      <p:cBhvr>
                                        <p:cTn id="38" dur="1" fill="hold">
                                          <p:stCondLst>
                                            <p:cond delay="0"/>
                                          </p:stCondLst>
                                        </p:cTn>
                                        <p:tgtEl>
                                          <p:spTgt spid="72"/>
                                        </p:tgtEl>
                                        <p:attrNameLst>
                                          <p:attrName>style.visibility</p:attrName>
                                        </p:attrNameLst>
                                      </p:cBhvr>
                                      <p:to>
                                        <p:strVal val="visible"/>
                                      </p:to>
                                    </p:set>
                                    <p:animEffect transition="in" filter="wipe(up)">
                                      <p:cBhvr>
                                        <p:cTn id="39" dur="500"/>
                                        <p:tgtEl>
                                          <p:spTgt spid="72"/>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nodeType="click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wipe(down)">
                                      <p:cBhvr>
                                        <p:cTn id="4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7" grpId="0" animBg="1"/>
      <p:bldP spid="76" grpId="0" animBg="1"/>
      <p:bldP spid="70" grpId="0" animBg="1"/>
      <p:bldP spid="73" grpId="0" animBg="1"/>
      <p:bldP spid="75" grpId="0" animBg="1"/>
    </p:bldLst>
  </p:timing>
  <p:extLst mod="1"/>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73"/>
          <p:cNvSpPr/>
          <p:nvPr/>
        </p:nvSpPr>
        <p:spPr>
          <a:xfrm>
            <a:off x="7543800" y="1316726"/>
            <a:ext cx="2136648" cy="4807520"/>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p:cNvSpPr/>
          <p:nvPr/>
        </p:nvSpPr>
        <p:spPr>
          <a:xfrm>
            <a:off x="7543800" y="2384823"/>
            <a:ext cx="2136648" cy="1961242"/>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p:txBody>
          <a:bodyPr/>
          <a:lstStyle/>
          <a:p>
            <a:r>
              <a:rPr lang="en-US" dirty="0"/>
              <a:t>Instruction Memory</a:t>
            </a:r>
          </a:p>
        </p:txBody>
      </p:sp>
      <p:sp>
        <p:nvSpPr>
          <p:cNvPr id="3" name="Slide Number Placeholder 2"/>
          <p:cNvSpPr>
            <a:spLocks noGrp="1"/>
          </p:cNvSpPr>
          <p:nvPr>
            <p:ph type="sldNum" sz="quarter" idx="12"/>
          </p:nvPr>
        </p:nvSpPr>
        <p:spPr>
          <a:xfrm>
            <a:off x="2133600" y="6384754"/>
            <a:ext cx="1981200" cy="365760"/>
          </a:xfrm>
        </p:spPr>
        <p:txBody>
          <a:bodyPr/>
          <a:lstStyle/>
          <a:p>
            <a:fld id="{EA7C8D44-3667-46F6-9772-CC52308E2A7F}" type="slidenum">
              <a:rPr kumimoji="0" lang="en-US" smtClean="0"/>
              <a:pPr/>
              <a:t>6</a:t>
            </a:fld>
            <a:endParaRPr kumimoji="0" lang="en-US" dirty="0"/>
          </a:p>
        </p:txBody>
      </p:sp>
      <p:sp>
        <p:nvSpPr>
          <p:cNvPr id="6" name="Rectangle 5"/>
          <p:cNvSpPr/>
          <p:nvPr/>
        </p:nvSpPr>
        <p:spPr>
          <a:xfrm>
            <a:off x="3658460" y="5562601"/>
            <a:ext cx="2136648" cy="558115"/>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a:t>
            </a:r>
          </a:p>
        </p:txBody>
      </p:sp>
      <p:sp>
        <p:nvSpPr>
          <p:cNvPr id="7" name="Rectangle 6"/>
          <p:cNvSpPr/>
          <p:nvPr/>
        </p:nvSpPr>
        <p:spPr>
          <a:xfrm>
            <a:off x="3658460" y="4958902"/>
            <a:ext cx="2136648" cy="59588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SRAM</a:t>
            </a:r>
          </a:p>
        </p:txBody>
      </p:sp>
      <p:sp>
        <p:nvSpPr>
          <p:cNvPr id="8" name="Rectangle 7"/>
          <p:cNvSpPr/>
          <p:nvPr/>
        </p:nvSpPr>
        <p:spPr>
          <a:xfrm>
            <a:off x="3658460" y="4373780"/>
            <a:ext cx="2136648" cy="568094"/>
          </a:xfrm>
          <a:prstGeom prst="rec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Peripheral</a:t>
            </a:r>
          </a:p>
        </p:txBody>
      </p:sp>
      <p:sp>
        <p:nvSpPr>
          <p:cNvPr id="9" name="Rectangle 8"/>
          <p:cNvSpPr/>
          <p:nvPr/>
        </p:nvSpPr>
        <p:spPr>
          <a:xfrm>
            <a:off x="3654552" y="1945986"/>
            <a:ext cx="2136648" cy="1203853"/>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RAM</a:t>
            </a:r>
          </a:p>
        </p:txBody>
      </p:sp>
      <p:sp>
        <p:nvSpPr>
          <p:cNvPr id="10" name="Rectangle 9"/>
          <p:cNvSpPr/>
          <p:nvPr/>
        </p:nvSpPr>
        <p:spPr>
          <a:xfrm>
            <a:off x="3656680" y="3161488"/>
            <a:ext cx="2136648" cy="1212292"/>
          </a:xfrm>
          <a:prstGeom prst="rect">
            <a:avLst/>
          </a:prstGeom>
          <a:solidFill>
            <a:schemeClr val="accent4">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External Device</a:t>
            </a:r>
          </a:p>
        </p:txBody>
      </p:sp>
      <p:sp>
        <p:nvSpPr>
          <p:cNvPr id="11" name="Rectangle 10"/>
          <p:cNvSpPr/>
          <p:nvPr/>
        </p:nvSpPr>
        <p:spPr>
          <a:xfrm>
            <a:off x="3654552" y="1376822"/>
            <a:ext cx="2136648" cy="548136"/>
          </a:xfrm>
          <a:prstGeom prst="rect">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System</a:t>
            </a:r>
          </a:p>
        </p:txBody>
      </p:sp>
      <p:sp>
        <p:nvSpPr>
          <p:cNvPr id="12" name="Rectangle 11"/>
          <p:cNvSpPr/>
          <p:nvPr/>
        </p:nvSpPr>
        <p:spPr>
          <a:xfrm>
            <a:off x="3654552" y="1376823"/>
            <a:ext cx="2136648" cy="4743893"/>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p:cNvSpPr txBox="1"/>
          <p:nvPr/>
        </p:nvSpPr>
        <p:spPr>
          <a:xfrm>
            <a:off x="2479932" y="5944796"/>
            <a:ext cx="1178528" cy="307777"/>
          </a:xfrm>
          <a:prstGeom prst="rect">
            <a:avLst/>
          </a:prstGeom>
          <a:noFill/>
        </p:spPr>
        <p:txBody>
          <a:bodyPr wrap="none" rtlCol="0">
            <a:spAutoFit/>
          </a:bodyPr>
          <a:lstStyle/>
          <a:p>
            <a:r>
              <a:rPr lang="en-US" sz="1400" dirty="0">
                <a:latin typeface="Consolas" panose="020B0609020204030204" pitchFamily="49" charset="0"/>
              </a:rPr>
              <a:t>0x00000000</a:t>
            </a:r>
          </a:p>
        </p:txBody>
      </p:sp>
      <p:grpSp>
        <p:nvGrpSpPr>
          <p:cNvPr id="37" name="Group 36"/>
          <p:cNvGrpSpPr/>
          <p:nvPr/>
        </p:nvGrpSpPr>
        <p:grpSpPr>
          <a:xfrm>
            <a:off x="1662346" y="5410200"/>
            <a:ext cx="1995254" cy="690090"/>
            <a:chOff x="138346" y="5410200"/>
            <a:chExt cx="1995254" cy="690090"/>
          </a:xfrm>
        </p:grpSpPr>
        <p:sp>
          <p:nvSpPr>
            <p:cNvPr id="14" name="TextBox 13"/>
            <p:cNvSpPr txBox="1"/>
            <p:nvPr/>
          </p:nvSpPr>
          <p:spPr>
            <a:xfrm>
              <a:off x="955072" y="5410200"/>
              <a:ext cx="1178528" cy="307777"/>
            </a:xfrm>
            <a:prstGeom prst="rect">
              <a:avLst/>
            </a:prstGeom>
            <a:noFill/>
          </p:spPr>
          <p:txBody>
            <a:bodyPr wrap="none" rtlCol="0">
              <a:spAutoFit/>
            </a:bodyPr>
            <a:lstStyle/>
            <a:p>
              <a:r>
                <a:rPr lang="en-US" sz="1400" dirty="0">
                  <a:latin typeface="Consolas" panose="020B0609020204030204" pitchFamily="49" charset="0"/>
                </a:rPr>
                <a:t>0x20000000</a:t>
              </a:r>
            </a:p>
          </p:txBody>
        </p:sp>
        <p:sp>
          <p:nvSpPr>
            <p:cNvPr id="4" name="Left Brace 3"/>
            <p:cNvSpPr/>
            <p:nvPr/>
          </p:nvSpPr>
          <p:spPr>
            <a:xfrm>
              <a:off x="762000" y="5562600"/>
              <a:ext cx="234493" cy="53769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p:cNvSpPr txBox="1"/>
            <p:nvPr/>
          </p:nvSpPr>
          <p:spPr>
            <a:xfrm>
              <a:off x="138346" y="56972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39" name="Group 38"/>
          <p:cNvGrpSpPr/>
          <p:nvPr/>
        </p:nvGrpSpPr>
        <p:grpSpPr>
          <a:xfrm>
            <a:off x="1654972" y="4797624"/>
            <a:ext cx="1996533" cy="757161"/>
            <a:chOff x="130971" y="4797623"/>
            <a:chExt cx="1996533" cy="757161"/>
          </a:xfrm>
        </p:grpSpPr>
        <p:sp>
          <p:nvSpPr>
            <p:cNvPr id="15" name="TextBox 14"/>
            <p:cNvSpPr txBox="1"/>
            <p:nvPr/>
          </p:nvSpPr>
          <p:spPr>
            <a:xfrm>
              <a:off x="948976" y="4797623"/>
              <a:ext cx="1178528" cy="307777"/>
            </a:xfrm>
            <a:prstGeom prst="rect">
              <a:avLst/>
            </a:prstGeom>
            <a:noFill/>
          </p:spPr>
          <p:txBody>
            <a:bodyPr wrap="none" rtlCol="0">
              <a:spAutoFit/>
            </a:bodyPr>
            <a:lstStyle/>
            <a:p>
              <a:r>
                <a:rPr lang="en-US" sz="1400" dirty="0">
                  <a:latin typeface="Consolas" panose="020B0609020204030204" pitchFamily="49" charset="0"/>
                </a:rPr>
                <a:t>0x40000000</a:t>
              </a:r>
            </a:p>
          </p:txBody>
        </p:sp>
        <p:sp>
          <p:nvSpPr>
            <p:cNvPr id="41" name="Left Brace 40"/>
            <p:cNvSpPr/>
            <p:nvPr/>
          </p:nvSpPr>
          <p:spPr>
            <a:xfrm>
              <a:off x="762000" y="4960182"/>
              <a:ext cx="234493" cy="594602"/>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TextBox 45"/>
            <p:cNvSpPr txBox="1"/>
            <p:nvPr/>
          </p:nvSpPr>
          <p:spPr>
            <a:xfrm>
              <a:off x="130971" y="5121944"/>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3" name="Group 52"/>
          <p:cNvGrpSpPr/>
          <p:nvPr/>
        </p:nvGrpSpPr>
        <p:grpSpPr>
          <a:xfrm>
            <a:off x="1649534" y="4264224"/>
            <a:ext cx="2001111" cy="688777"/>
            <a:chOff x="125533" y="4264223"/>
            <a:chExt cx="2001111" cy="688777"/>
          </a:xfrm>
        </p:grpSpPr>
        <p:sp>
          <p:nvSpPr>
            <p:cNvPr id="16" name="TextBox 15"/>
            <p:cNvSpPr txBox="1"/>
            <p:nvPr/>
          </p:nvSpPr>
          <p:spPr>
            <a:xfrm>
              <a:off x="948116" y="4264223"/>
              <a:ext cx="1178528" cy="307777"/>
            </a:xfrm>
            <a:prstGeom prst="rect">
              <a:avLst/>
            </a:prstGeom>
            <a:noFill/>
          </p:spPr>
          <p:txBody>
            <a:bodyPr wrap="none" rtlCol="0">
              <a:spAutoFit/>
            </a:bodyPr>
            <a:lstStyle/>
            <a:p>
              <a:r>
                <a:rPr lang="en-US" sz="1400" dirty="0">
                  <a:latin typeface="Consolas" panose="020B0609020204030204" pitchFamily="49" charset="0"/>
                </a:rPr>
                <a:t>0x60000000</a:t>
              </a:r>
            </a:p>
          </p:txBody>
        </p:sp>
        <p:sp>
          <p:nvSpPr>
            <p:cNvPr id="42" name="Left Brace 41"/>
            <p:cNvSpPr/>
            <p:nvPr/>
          </p:nvSpPr>
          <p:spPr>
            <a:xfrm>
              <a:off x="756107" y="4396481"/>
              <a:ext cx="234493" cy="55651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p:cNvSpPr txBox="1"/>
            <p:nvPr/>
          </p:nvSpPr>
          <p:spPr>
            <a:xfrm>
              <a:off x="125533" y="4532479"/>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4" name="Group 53"/>
          <p:cNvGrpSpPr/>
          <p:nvPr/>
        </p:nvGrpSpPr>
        <p:grpSpPr>
          <a:xfrm>
            <a:off x="1752600" y="3045023"/>
            <a:ext cx="1905000" cy="1351459"/>
            <a:chOff x="228600" y="3045022"/>
            <a:chExt cx="1905000" cy="1351459"/>
          </a:xfrm>
        </p:grpSpPr>
        <p:sp>
          <p:nvSpPr>
            <p:cNvPr id="17" name="TextBox 16"/>
            <p:cNvSpPr txBox="1"/>
            <p:nvPr/>
          </p:nvSpPr>
          <p:spPr>
            <a:xfrm>
              <a:off x="955072" y="3045022"/>
              <a:ext cx="1178528" cy="307777"/>
            </a:xfrm>
            <a:prstGeom prst="rect">
              <a:avLst/>
            </a:prstGeom>
            <a:noFill/>
          </p:spPr>
          <p:txBody>
            <a:bodyPr wrap="none" rtlCol="0">
              <a:spAutoFit/>
            </a:bodyPr>
            <a:lstStyle/>
            <a:p>
              <a:r>
                <a:rPr lang="en-US" sz="1400" dirty="0">
                  <a:latin typeface="Consolas" panose="020B0609020204030204" pitchFamily="49" charset="0"/>
                </a:rPr>
                <a:t>0xA0000000</a:t>
              </a:r>
            </a:p>
          </p:txBody>
        </p:sp>
        <p:sp>
          <p:nvSpPr>
            <p:cNvPr id="43" name="Left Brace 42"/>
            <p:cNvSpPr/>
            <p:nvPr/>
          </p:nvSpPr>
          <p:spPr>
            <a:xfrm>
              <a:off x="756106" y="3216093"/>
              <a:ext cx="234493" cy="1180388"/>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228600" y="3655311"/>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19" name="TextBox 18"/>
          <p:cNvSpPr txBox="1"/>
          <p:nvPr/>
        </p:nvSpPr>
        <p:spPr>
          <a:xfrm>
            <a:off x="2479072" y="1210815"/>
            <a:ext cx="1178528" cy="307777"/>
          </a:xfrm>
          <a:prstGeom prst="rect">
            <a:avLst/>
          </a:prstGeom>
          <a:noFill/>
        </p:spPr>
        <p:txBody>
          <a:bodyPr wrap="none" rtlCol="0">
            <a:spAutoFit/>
          </a:bodyPr>
          <a:lstStyle/>
          <a:p>
            <a:r>
              <a:rPr lang="en-US" sz="1400" dirty="0">
                <a:latin typeface="Consolas" panose="020B0609020204030204" pitchFamily="49" charset="0"/>
              </a:rPr>
              <a:t>0xFFFFFFFF</a:t>
            </a:r>
          </a:p>
        </p:txBody>
      </p:sp>
      <p:grpSp>
        <p:nvGrpSpPr>
          <p:cNvPr id="57" name="Group 56"/>
          <p:cNvGrpSpPr/>
          <p:nvPr/>
        </p:nvGrpSpPr>
        <p:grpSpPr>
          <a:xfrm>
            <a:off x="1589462" y="1286059"/>
            <a:ext cx="917211" cy="671531"/>
            <a:chOff x="65461" y="1286058"/>
            <a:chExt cx="917211" cy="671531"/>
          </a:xfrm>
        </p:grpSpPr>
        <p:sp>
          <p:nvSpPr>
            <p:cNvPr id="45" name="Left Brace 44"/>
            <p:cNvSpPr/>
            <p:nvPr/>
          </p:nvSpPr>
          <p:spPr>
            <a:xfrm>
              <a:off x="748179" y="1286058"/>
              <a:ext cx="234493" cy="67153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TextBox 50"/>
            <p:cNvSpPr txBox="1"/>
            <p:nvPr/>
          </p:nvSpPr>
          <p:spPr>
            <a:xfrm>
              <a:off x="65461" y="1547906"/>
              <a:ext cx="671979" cy="276999"/>
            </a:xfrm>
            <a:prstGeom prst="rect">
              <a:avLst/>
            </a:prstGeom>
            <a:noFill/>
          </p:spPr>
          <p:txBody>
            <a:bodyPr wrap="none" rtlCol="0">
              <a:spAutoFit/>
            </a:bodyPr>
            <a:lstStyle/>
            <a:p>
              <a:r>
                <a:rPr lang="en-US" sz="1200" b="1" dirty="0">
                  <a:latin typeface="Arial" panose="020B0604020202020204" pitchFamily="34" charset="0"/>
                  <a:cs typeface="Arial" panose="020B0604020202020204" pitchFamily="34" charset="0"/>
                </a:rPr>
                <a:t>0.5 GB</a:t>
              </a:r>
            </a:p>
          </p:txBody>
        </p:sp>
      </p:grpSp>
      <p:grpSp>
        <p:nvGrpSpPr>
          <p:cNvPr id="55" name="Group 54"/>
          <p:cNvGrpSpPr/>
          <p:nvPr/>
        </p:nvGrpSpPr>
        <p:grpSpPr>
          <a:xfrm>
            <a:off x="1742262" y="1803702"/>
            <a:ext cx="1908383" cy="1404575"/>
            <a:chOff x="218261" y="1803701"/>
            <a:chExt cx="1908383" cy="1404575"/>
          </a:xfrm>
        </p:grpSpPr>
        <p:sp>
          <p:nvSpPr>
            <p:cNvPr id="18" name="TextBox 17"/>
            <p:cNvSpPr txBox="1"/>
            <p:nvPr/>
          </p:nvSpPr>
          <p:spPr>
            <a:xfrm>
              <a:off x="948116" y="1803701"/>
              <a:ext cx="1178528" cy="307777"/>
            </a:xfrm>
            <a:prstGeom prst="rect">
              <a:avLst/>
            </a:prstGeom>
            <a:noFill/>
          </p:spPr>
          <p:txBody>
            <a:bodyPr wrap="none" rtlCol="0">
              <a:spAutoFit/>
            </a:bodyPr>
            <a:lstStyle/>
            <a:p>
              <a:r>
                <a:rPr lang="en-US" sz="1400" dirty="0">
                  <a:latin typeface="Consolas" panose="020B0609020204030204" pitchFamily="49" charset="0"/>
                </a:rPr>
                <a:t>0xE0000000</a:t>
              </a:r>
            </a:p>
          </p:txBody>
        </p:sp>
        <p:sp>
          <p:nvSpPr>
            <p:cNvPr id="44" name="Left Brace 43"/>
            <p:cNvSpPr/>
            <p:nvPr/>
          </p:nvSpPr>
          <p:spPr>
            <a:xfrm>
              <a:off x="756107" y="1981199"/>
              <a:ext cx="234493" cy="1227077"/>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TextBox 51"/>
            <p:cNvSpPr txBox="1"/>
            <p:nvPr/>
          </p:nvSpPr>
          <p:spPr>
            <a:xfrm>
              <a:off x="218261" y="2477623"/>
              <a:ext cx="543739" cy="276999"/>
            </a:xfrm>
            <a:prstGeom prst="rect">
              <a:avLst/>
            </a:prstGeom>
            <a:noFill/>
          </p:spPr>
          <p:txBody>
            <a:bodyPr wrap="none" rtlCol="0">
              <a:spAutoFit/>
            </a:bodyPr>
            <a:lstStyle/>
            <a:p>
              <a:pPr algn="r"/>
              <a:r>
                <a:rPr lang="en-US" sz="1200" b="1" dirty="0">
                  <a:latin typeface="Arial" panose="020B0604020202020204" pitchFamily="34" charset="0"/>
                  <a:cs typeface="Arial" panose="020B0604020202020204" pitchFamily="34" charset="0"/>
                </a:rPr>
                <a:t>1 GB</a:t>
              </a:r>
            </a:p>
          </p:txBody>
        </p:sp>
      </p:grpSp>
      <p:sp>
        <p:nvSpPr>
          <p:cNvPr id="58" name="Right Brace 57"/>
          <p:cNvSpPr/>
          <p:nvPr/>
        </p:nvSpPr>
        <p:spPr>
          <a:xfrm rot="5400000">
            <a:off x="4599501" y="5230300"/>
            <a:ext cx="260197" cy="2143998"/>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9" name="TextBox 58"/>
          <p:cNvSpPr txBox="1"/>
          <p:nvPr/>
        </p:nvSpPr>
        <p:spPr>
          <a:xfrm>
            <a:off x="4114800" y="6428602"/>
            <a:ext cx="1268296" cy="276999"/>
          </a:xfrm>
          <a:prstGeom prst="rect">
            <a:avLst/>
          </a:prstGeom>
          <a:noFill/>
        </p:spPr>
        <p:txBody>
          <a:bodyPr wrap="none" rtlCol="0">
            <a:spAutoFit/>
          </a:bodyPr>
          <a:lstStyle/>
          <a:p>
            <a:r>
              <a:rPr lang="en-US" sz="1200" dirty="0"/>
              <a:t>One Byte (8 bits)</a:t>
            </a:r>
          </a:p>
        </p:txBody>
      </p:sp>
      <p:sp>
        <p:nvSpPr>
          <p:cNvPr id="29" name="Rectangle 28"/>
          <p:cNvSpPr/>
          <p:nvPr/>
        </p:nvSpPr>
        <p:spPr>
          <a:xfrm>
            <a:off x="7541956" y="5963479"/>
            <a:ext cx="2136648" cy="177976"/>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 MSP</a:t>
            </a:r>
          </a:p>
        </p:txBody>
      </p:sp>
      <p:sp>
        <p:nvSpPr>
          <p:cNvPr id="76" name="Rectangle 75"/>
          <p:cNvSpPr/>
          <p:nvPr/>
        </p:nvSpPr>
        <p:spPr>
          <a:xfrm>
            <a:off x="7548438" y="5464376"/>
            <a:ext cx="2136648" cy="497469"/>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Interrupt </a:t>
            </a:r>
          </a:p>
          <a:p>
            <a:pPr algn="ctr"/>
            <a:r>
              <a:rPr lang="en-US" dirty="0"/>
              <a:t>Vector Table</a:t>
            </a:r>
          </a:p>
        </p:txBody>
      </p:sp>
      <p:sp>
        <p:nvSpPr>
          <p:cNvPr id="60" name="Rectangle 59"/>
          <p:cNvSpPr/>
          <p:nvPr/>
        </p:nvSpPr>
        <p:spPr>
          <a:xfrm>
            <a:off x="7544890" y="4337842"/>
            <a:ext cx="2136648" cy="1124899"/>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Reserved</a:t>
            </a:r>
          </a:p>
        </p:txBody>
      </p:sp>
      <p:grpSp>
        <p:nvGrpSpPr>
          <p:cNvPr id="36" name="Group 35"/>
          <p:cNvGrpSpPr/>
          <p:nvPr/>
        </p:nvGrpSpPr>
        <p:grpSpPr>
          <a:xfrm>
            <a:off x="5986285" y="3663817"/>
            <a:ext cx="1709915" cy="2456139"/>
            <a:chOff x="5986285" y="3663817"/>
            <a:chExt cx="1709915" cy="2456139"/>
          </a:xfrm>
        </p:grpSpPr>
        <p:sp>
          <p:nvSpPr>
            <p:cNvPr id="50" name="Right Brace 49"/>
            <p:cNvSpPr/>
            <p:nvPr/>
          </p:nvSpPr>
          <p:spPr>
            <a:xfrm flipH="1">
              <a:off x="7269206" y="5462742"/>
              <a:ext cx="269862" cy="657214"/>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Right Brace 60"/>
            <p:cNvSpPr/>
            <p:nvPr/>
          </p:nvSpPr>
          <p:spPr>
            <a:xfrm flipH="1">
              <a:off x="7282208" y="3663817"/>
              <a:ext cx="249756" cy="682249"/>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Arc 4"/>
            <p:cNvSpPr/>
            <p:nvPr/>
          </p:nvSpPr>
          <p:spPr>
            <a:xfrm rot="16200000">
              <a:off x="6377013" y="4464683"/>
              <a:ext cx="1776929" cy="861444"/>
            </a:xfrm>
            <a:prstGeom prst="arc">
              <a:avLst>
                <a:gd name="adj1" fmla="val 10797844"/>
                <a:gd name="adj2" fmla="val 10136"/>
              </a:avLst>
            </a:prstGeom>
            <a:ln w="19050">
              <a:solidFill>
                <a:srgbClr val="C0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p:cNvSpPr txBox="1"/>
            <p:nvPr/>
          </p:nvSpPr>
          <p:spPr>
            <a:xfrm>
              <a:off x="5986285" y="4670979"/>
              <a:ext cx="934871" cy="523220"/>
            </a:xfrm>
            <a:prstGeom prst="rect">
              <a:avLst/>
            </a:prstGeom>
            <a:noFill/>
          </p:spPr>
          <p:txBody>
            <a:bodyPr wrap="none" rtlCol="0">
              <a:spAutoFit/>
            </a:bodyPr>
            <a:lstStyle/>
            <a:p>
              <a:pPr algn="ctr"/>
              <a:r>
                <a:rPr lang="en-US" sz="1400" b="1" dirty="0">
                  <a:solidFill>
                    <a:srgbClr val="C00000"/>
                  </a:solidFill>
                </a:rPr>
                <a:t>Mapped</a:t>
              </a:r>
            </a:p>
            <a:p>
              <a:pPr algn="ctr"/>
              <a:r>
                <a:rPr lang="en-US" sz="1400" b="1" dirty="0">
                  <a:solidFill>
                    <a:srgbClr val="C00000"/>
                  </a:solidFill>
                </a:rPr>
                <a:t>(aliasing)</a:t>
              </a:r>
            </a:p>
          </p:txBody>
        </p:sp>
      </p:grpSp>
      <p:grpSp>
        <p:nvGrpSpPr>
          <p:cNvPr id="38" name="Group 37"/>
          <p:cNvGrpSpPr/>
          <p:nvPr/>
        </p:nvGrpSpPr>
        <p:grpSpPr>
          <a:xfrm>
            <a:off x="9666032" y="1166542"/>
            <a:ext cx="2483620" cy="5107692"/>
            <a:chOff x="9666032" y="1166542"/>
            <a:chExt cx="2483620" cy="5107692"/>
          </a:xfrm>
        </p:grpSpPr>
        <p:sp>
          <p:nvSpPr>
            <p:cNvPr id="30" name="Rectangle 29"/>
            <p:cNvSpPr/>
            <p:nvPr/>
          </p:nvSpPr>
          <p:spPr>
            <a:xfrm>
              <a:off x="9670049" y="4157246"/>
              <a:ext cx="1306768" cy="338554"/>
            </a:xfrm>
            <a:prstGeom prst="rect">
              <a:avLst/>
            </a:prstGeom>
          </p:spPr>
          <p:txBody>
            <a:bodyPr wrap="none">
              <a:spAutoFit/>
            </a:bodyPr>
            <a:lstStyle/>
            <a:p>
              <a:r>
                <a:rPr lang="en-US" sz="1600" dirty="0">
                  <a:latin typeface="Consolas" panose="020B0609020204030204" pitchFamily="49" charset="0"/>
                </a:rPr>
                <a:t>0x08000000</a:t>
              </a:r>
            </a:p>
          </p:txBody>
        </p:sp>
        <p:sp>
          <p:nvSpPr>
            <p:cNvPr id="31" name="Rectangle 30"/>
            <p:cNvSpPr/>
            <p:nvPr/>
          </p:nvSpPr>
          <p:spPr>
            <a:xfrm>
              <a:off x="9680448" y="2229459"/>
              <a:ext cx="1306768" cy="338554"/>
            </a:xfrm>
            <a:prstGeom prst="rect">
              <a:avLst/>
            </a:prstGeom>
          </p:spPr>
          <p:txBody>
            <a:bodyPr wrap="none">
              <a:spAutoFit/>
            </a:bodyPr>
            <a:lstStyle/>
            <a:p>
              <a:r>
                <a:rPr lang="en-US" sz="1600" dirty="0">
                  <a:latin typeface="Consolas" panose="020B0609020204030204" pitchFamily="49" charset="0"/>
                </a:rPr>
                <a:t>0x080FFFFF</a:t>
              </a:r>
            </a:p>
          </p:txBody>
        </p:sp>
        <p:sp>
          <p:nvSpPr>
            <p:cNvPr id="32" name="TextBox 31"/>
            <p:cNvSpPr txBox="1"/>
            <p:nvPr/>
          </p:nvSpPr>
          <p:spPr>
            <a:xfrm>
              <a:off x="11332885" y="3793811"/>
              <a:ext cx="551754" cy="276999"/>
            </a:xfrm>
            <a:prstGeom prst="rect">
              <a:avLst/>
            </a:prstGeom>
            <a:noFill/>
          </p:spPr>
          <p:txBody>
            <a:bodyPr wrap="none" rtlCol="0">
              <a:spAutoFit/>
            </a:bodyPr>
            <a:lstStyle/>
            <a:p>
              <a:r>
                <a:rPr lang="en-US" sz="1200" b="1" dirty="0">
                  <a:solidFill>
                    <a:srgbClr val="C00000"/>
                  </a:solidFill>
                  <a:latin typeface="Arial" panose="020B0604020202020204" pitchFamily="34" charset="0"/>
                  <a:cs typeface="Arial" panose="020B0604020202020204" pitchFamily="34" charset="0"/>
                </a:rPr>
                <a:t>1 MB</a:t>
              </a:r>
            </a:p>
          </p:txBody>
        </p:sp>
        <p:sp>
          <p:nvSpPr>
            <p:cNvPr id="78" name="Rectangle 77"/>
            <p:cNvSpPr/>
            <p:nvPr/>
          </p:nvSpPr>
          <p:spPr>
            <a:xfrm>
              <a:off x="9666032" y="5935680"/>
              <a:ext cx="1306768" cy="338554"/>
            </a:xfrm>
            <a:prstGeom prst="rect">
              <a:avLst/>
            </a:prstGeom>
          </p:spPr>
          <p:txBody>
            <a:bodyPr wrap="none">
              <a:spAutoFit/>
            </a:bodyPr>
            <a:lstStyle/>
            <a:p>
              <a:r>
                <a:rPr lang="en-US" sz="1600" dirty="0">
                  <a:latin typeface="Consolas" panose="020B0609020204030204" pitchFamily="49" charset="0"/>
                </a:rPr>
                <a:t>0x00000000</a:t>
              </a:r>
            </a:p>
          </p:txBody>
        </p:sp>
        <p:sp>
          <p:nvSpPr>
            <p:cNvPr id="79" name="Rectangle 78"/>
            <p:cNvSpPr/>
            <p:nvPr/>
          </p:nvSpPr>
          <p:spPr>
            <a:xfrm>
              <a:off x="9680448" y="1166542"/>
              <a:ext cx="1306768" cy="338554"/>
            </a:xfrm>
            <a:prstGeom prst="rect">
              <a:avLst/>
            </a:prstGeom>
          </p:spPr>
          <p:txBody>
            <a:bodyPr wrap="none">
              <a:spAutoFit/>
            </a:bodyPr>
            <a:lstStyle/>
            <a:p>
              <a:r>
                <a:rPr lang="en-US" sz="1600" dirty="0">
                  <a:latin typeface="Consolas" panose="020B0609020204030204" pitchFamily="49" charset="0"/>
                </a:rPr>
                <a:t>0x1FFFFFFF</a:t>
              </a:r>
            </a:p>
          </p:txBody>
        </p:sp>
        <p:sp>
          <p:nvSpPr>
            <p:cNvPr id="33" name="Right Brace 32"/>
            <p:cNvSpPr/>
            <p:nvPr/>
          </p:nvSpPr>
          <p:spPr>
            <a:xfrm>
              <a:off x="10976817" y="2384823"/>
              <a:ext cx="225397" cy="1941700"/>
            </a:xfrm>
            <a:prstGeom prst="rightBrace">
              <a:avLst/>
            </a:prstGeom>
            <a:ln w="1905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Rectangle 21"/>
            <p:cNvSpPr/>
            <p:nvPr/>
          </p:nvSpPr>
          <p:spPr>
            <a:xfrm>
              <a:off x="11067873" y="2903779"/>
              <a:ext cx="1081779" cy="923330"/>
            </a:xfrm>
            <a:prstGeom prst="rect">
              <a:avLst/>
            </a:prstGeom>
          </p:spPr>
          <p:txBody>
            <a:bodyPr wrap="square">
              <a:spAutoFit/>
            </a:bodyPr>
            <a:lstStyle/>
            <a:p>
              <a:pPr algn="ctr"/>
              <a:r>
                <a:rPr lang="en-US" dirty="0"/>
                <a:t>Internal </a:t>
              </a:r>
            </a:p>
            <a:p>
              <a:pPr algn="ctr"/>
              <a:r>
                <a:rPr lang="en-US" dirty="0"/>
                <a:t>Flash</a:t>
              </a:r>
            </a:p>
            <a:p>
              <a:pPr algn="ctr"/>
              <a:r>
                <a:rPr lang="en-US" dirty="0"/>
                <a:t>Memory</a:t>
              </a:r>
            </a:p>
          </p:txBody>
        </p:sp>
      </p:grpSp>
      <p:sp>
        <p:nvSpPr>
          <p:cNvPr id="62" name="Rectangle 61"/>
          <p:cNvSpPr/>
          <p:nvPr/>
        </p:nvSpPr>
        <p:spPr>
          <a:xfrm>
            <a:off x="7543800" y="4168089"/>
            <a:ext cx="2136648" cy="177976"/>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Initial MSP</a:t>
            </a:r>
          </a:p>
        </p:txBody>
      </p:sp>
      <p:sp>
        <p:nvSpPr>
          <p:cNvPr id="63" name="Rectangle 62"/>
          <p:cNvSpPr/>
          <p:nvPr/>
        </p:nvSpPr>
        <p:spPr>
          <a:xfrm>
            <a:off x="7545948" y="3668986"/>
            <a:ext cx="2136648" cy="497469"/>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Interrupt </a:t>
            </a:r>
          </a:p>
          <a:p>
            <a:pPr algn="ctr"/>
            <a:r>
              <a:rPr lang="en-US" dirty="0"/>
              <a:t>Vector Table</a:t>
            </a:r>
          </a:p>
        </p:txBody>
      </p:sp>
      <p:sp>
        <p:nvSpPr>
          <p:cNvPr id="64" name="Rectangle 63"/>
          <p:cNvSpPr/>
          <p:nvPr/>
        </p:nvSpPr>
        <p:spPr>
          <a:xfrm>
            <a:off x="7543800" y="3366888"/>
            <a:ext cx="2136648" cy="301514"/>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Text Section</a:t>
            </a:r>
          </a:p>
        </p:txBody>
      </p:sp>
      <p:sp>
        <p:nvSpPr>
          <p:cNvPr id="66" name="Rectangle 65"/>
          <p:cNvSpPr/>
          <p:nvPr/>
        </p:nvSpPr>
        <p:spPr>
          <a:xfrm>
            <a:off x="7543800" y="3067753"/>
            <a:ext cx="2136648" cy="301514"/>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RO Data Section</a:t>
            </a:r>
          </a:p>
        </p:txBody>
      </p:sp>
      <p:sp>
        <p:nvSpPr>
          <p:cNvPr id="67" name="Rectangle 66"/>
          <p:cNvSpPr/>
          <p:nvPr/>
        </p:nvSpPr>
        <p:spPr>
          <a:xfrm>
            <a:off x="7545017" y="2760832"/>
            <a:ext cx="2136648" cy="301514"/>
          </a:xfrm>
          <a:prstGeom prst="rect">
            <a:avLst/>
          </a:prstGeom>
          <a:solidFill>
            <a:srgbClr val="0000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RW Data Section</a:t>
            </a:r>
          </a:p>
        </p:txBody>
      </p:sp>
      <p:sp>
        <p:nvSpPr>
          <p:cNvPr id="23" name="Rectangle 22"/>
          <p:cNvSpPr/>
          <p:nvPr/>
        </p:nvSpPr>
        <p:spPr>
          <a:xfrm>
            <a:off x="8082411" y="1622669"/>
            <a:ext cx="1055738" cy="369332"/>
          </a:xfrm>
          <a:prstGeom prst="rect">
            <a:avLst/>
          </a:prstGeom>
        </p:spPr>
        <p:txBody>
          <a:bodyPr wrap="none">
            <a:spAutoFit/>
          </a:bodyPr>
          <a:lstStyle/>
          <a:p>
            <a:r>
              <a:rPr lang="en-US" dirty="0">
                <a:solidFill>
                  <a:schemeClr val="bg1"/>
                </a:solidFill>
              </a:rPr>
              <a:t>Reserved</a:t>
            </a:r>
          </a:p>
        </p:txBody>
      </p:sp>
      <p:cxnSp>
        <p:nvCxnSpPr>
          <p:cNvPr id="25" name="Straight Arrow Connector 24"/>
          <p:cNvCxnSpPr/>
          <p:nvPr/>
        </p:nvCxnSpPr>
        <p:spPr>
          <a:xfrm flipV="1">
            <a:off x="5791200" y="1316726"/>
            <a:ext cx="1740764" cy="4238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5782536" y="6140456"/>
            <a:ext cx="1763328" cy="8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37897591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par>
                                <p:cTn id="8" presetID="22" presetClass="entr" presetSubtype="8" fill="hold"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wipe(left)">
                                      <p:cBhvr>
                                        <p:cTn id="10" dur="500"/>
                                        <p:tgtEl>
                                          <p:spTgt spid="69"/>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74"/>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8"/>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68"/>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60"/>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23"/>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6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63"/>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64"/>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66"/>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7"/>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36"/>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29"/>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68" grpId="0" animBg="1"/>
      <p:bldP spid="29" grpId="0" animBg="1"/>
      <p:bldP spid="76" grpId="0" animBg="1"/>
      <p:bldP spid="60" grpId="0" animBg="1"/>
      <p:bldP spid="62" grpId="0" animBg="1"/>
      <p:bldP spid="63" grpId="0" animBg="1"/>
      <p:bldP spid="64" grpId="0" animBg="1"/>
      <p:bldP spid="66" grpId="0" animBg="1"/>
      <p:bldP spid="67" grpId="0" animBg="1"/>
      <p:bldP spid="23" grpId="0"/>
    </p:bldLst>
  </p:timing>
  <p:extLst mod="1"/>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Vector Table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7</a:t>
            </a:fld>
            <a:endParaRPr kumimoji="0" lang="en-US" dirty="0"/>
          </a:p>
        </p:txBody>
      </p:sp>
      <p:grpSp>
        <p:nvGrpSpPr>
          <p:cNvPr id="7" name="Group 6"/>
          <p:cNvGrpSpPr/>
          <p:nvPr/>
        </p:nvGrpSpPr>
        <p:grpSpPr>
          <a:xfrm>
            <a:off x="129634" y="1216899"/>
            <a:ext cx="5890166" cy="5488701"/>
            <a:chOff x="3929333" y="1006354"/>
            <a:chExt cx="2153739" cy="1707232"/>
          </a:xfrm>
        </p:grpSpPr>
        <p:pic>
          <p:nvPicPr>
            <p:cNvPr id="13" name="Picture 3"/>
            <p:cNvPicPr>
              <a:picLocks noChangeAspect="1" noChangeArrowheads="1"/>
            </p:cNvPicPr>
            <p:nvPr/>
          </p:nvPicPr>
          <p:blipFill>
            <a:blip r:embed="rId3" cstate="print"/>
            <a:srcRect/>
            <a:stretch>
              <a:fillRect/>
            </a:stretch>
          </p:blipFill>
          <p:spPr bwMode="auto">
            <a:xfrm>
              <a:off x="3929333" y="1006354"/>
              <a:ext cx="2153739" cy="1707232"/>
            </a:xfrm>
            <a:prstGeom prst="rect">
              <a:avLst/>
            </a:prstGeom>
            <a:noFill/>
            <a:ln w="9525">
              <a:noFill/>
              <a:miter lim="800000"/>
              <a:headEnd/>
              <a:tailEnd/>
            </a:ln>
          </p:spPr>
        </p:pic>
        <p:sp>
          <p:nvSpPr>
            <p:cNvPr id="14" name="TextBox 13"/>
            <p:cNvSpPr txBox="1"/>
            <p:nvPr/>
          </p:nvSpPr>
          <p:spPr>
            <a:xfrm>
              <a:off x="4471440" y="1362696"/>
              <a:ext cx="77930" cy="131476"/>
            </a:xfrm>
            <a:prstGeom prst="rect">
              <a:avLst/>
            </a:prstGeom>
            <a:noFill/>
          </p:spPr>
          <p:txBody>
            <a:bodyPr wrap="none" rtlCol="0">
              <a:spAutoFit/>
            </a:bodyPr>
            <a:lstStyle/>
            <a:p>
              <a:endParaRPr lang="en-US" dirty="0">
                <a:solidFill>
                  <a:schemeClr val="bg1"/>
                </a:solidFill>
              </a:endParaRPr>
            </a:p>
          </p:txBody>
        </p:sp>
      </p:grpSp>
      <p:sp>
        <p:nvSpPr>
          <p:cNvPr id="8" name="TextBox 7"/>
          <p:cNvSpPr txBox="1"/>
          <p:nvPr/>
        </p:nvSpPr>
        <p:spPr>
          <a:xfrm>
            <a:off x="76200" y="3006329"/>
            <a:ext cx="626967" cy="338554"/>
          </a:xfrm>
          <a:prstGeom prst="rect">
            <a:avLst/>
          </a:prstGeom>
          <a:noFill/>
        </p:spPr>
        <p:txBody>
          <a:bodyPr wrap="none" rtlCol="0">
            <a:spAutoFit/>
          </a:bodyPr>
          <a:lstStyle/>
          <a:p>
            <a:r>
              <a:rPr lang="en-US" sz="1600" b="1" dirty="0"/>
              <a:t>PA.3</a:t>
            </a:r>
          </a:p>
        </p:txBody>
      </p:sp>
      <p:sp>
        <p:nvSpPr>
          <p:cNvPr id="9" name="Flowchart: Manual Operation 8"/>
          <p:cNvSpPr/>
          <p:nvPr/>
        </p:nvSpPr>
        <p:spPr>
          <a:xfrm rot="16200000" flipH="1">
            <a:off x="1012644" y="3399129"/>
            <a:ext cx="1489962" cy="415145"/>
          </a:xfrm>
          <a:prstGeom prst="flowChartManualOperatio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p:cNvCxnSpPr/>
          <p:nvPr/>
        </p:nvCxnSpPr>
        <p:spPr>
          <a:xfrm>
            <a:off x="634993" y="3203034"/>
            <a:ext cx="915058"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9" idx="2"/>
            <a:endCxn id="4" idx="1"/>
          </p:cNvCxnSpPr>
          <p:nvPr/>
        </p:nvCxnSpPr>
        <p:spPr>
          <a:xfrm flipV="1">
            <a:off x="1965198" y="3598580"/>
            <a:ext cx="647373" cy="812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921970" y="3178652"/>
            <a:ext cx="753732" cy="338554"/>
          </a:xfrm>
          <a:prstGeom prst="rect">
            <a:avLst/>
          </a:prstGeom>
          <a:noFill/>
        </p:spPr>
        <p:txBody>
          <a:bodyPr wrap="none" rtlCol="0">
            <a:spAutoFit/>
          </a:bodyPr>
          <a:lstStyle/>
          <a:p>
            <a:r>
              <a:rPr lang="en-US" sz="1600" dirty="0">
                <a:solidFill>
                  <a:schemeClr val="bg1"/>
                </a:solidFill>
                <a:latin typeface="Arial" panose="020B0604020202020204" pitchFamily="34" charset="0"/>
                <a:cs typeface="Arial" panose="020B0604020202020204" pitchFamily="34" charset="0"/>
              </a:rPr>
              <a:t>EXTI3</a:t>
            </a:r>
          </a:p>
        </p:txBody>
      </p:sp>
      <p:sp>
        <p:nvSpPr>
          <p:cNvPr id="4" name="Rectangle 3"/>
          <p:cNvSpPr/>
          <p:nvPr/>
        </p:nvSpPr>
        <p:spPr>
          <a:xfrm>
            <a:off x="2612571" y="3090745"/>
            <a:ext cx="565539" cy="1015669"/>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NVIC</a:t>
            </a:r>
          </a:p>
        </p:txBody>
      </p:sp>
      <p:sp>
        <p:nvSpPr>
          <p:cNvPr id="17" name="Rectangle 16"/>
          <p:cNvSpPr/>
          <p:nvPr/>
        </p:nvSpPr>
        <p:spPr>
          <a:xfrm>
            <a:off x="4130841" y="3087505"/>
            <a:ext cx="781308" cy="1028848"/>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US" sz="2000" b="1" dirty="0"/>
              <a:t>Cortex-M4</a:t>
            </a:r>
          </a:p>
        </p:txBody>
      </p:sp>
      <p:cxnSp>
        <p:nvCxnSpPr>
          <p:cNvPr id="18" name="Straight Arrow Connector 17"/>
          <p:cNvCxnSpPr>
            <a:stCxn id="4" idx="3"/>
            <a:endCxn id="17" idx="1"/>
          </p:cNvCxnSpPr>
          <p:nvPr/>
        </p:nvCxnSpPr>
        <p:spPr>
          <a:xfrm>
            <a:off x="3178110" y="3598580"/>
            <a:ext cx="952731" cy="3349"/>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1642372" y="2419854"/>
            <a:ext cx="2703759" cy="646331"/>
          </a:xfrm>
          <a:prstGeom prst="rect">
            <a:avLst/>
          </a:prstGeom>
          <a:noFill/>
        </p:spPr>
        <p:txBody>
          <a:bodyPr wrap="square" rtlCol="0">
            <a:spAutoFit/>
          </a:bodyPr>
          <a:lstStyle/>
          <a:p>
            <a:pPr algn="ctr"/>
            <a:r>
              <a:rPr lang="en-US" dirty="0">
                <a:solidFill>
                  <a:schemeClr val="bg1"/>
                </a:solidFill>
              </a:rPr>
              <a:t>Nested-Vectored Interrupt Controller (NVIC)</a:t>
            </a:r>
          </a:p>
        </p:txBody>
      </p:sp>
      <p:sp>
        <p:nvSpPr>
          <p:cNvPr id="27" name="TextBox 26"/>
          <p:cNvSpPr txBox="1"/>
          <p:nvPr/>
        </p:nvSpPr>
        <p:spPr>
          <a:xfrm>
            <a:off x="7277669" y="1531531"/>
            <a:ext cx="2207014" cy="369332"/>
          </a:xfrm>
          <a:prstGeom prst="rect">
            <a:avLst/>
          </a:prstGeom>
          <a:noFill/>
        </p:spPr>
        <p:txBody>
          <a:bodyPr wrap="none" rtlCol="0">
            <a:spAutoFit/>
          </a:bodyPr>
          <a:lstStyle/>
          <a:p>
            <a:r>
              <a:rPr lang="en-US" dirty="0">
                <a:solidFill>
                  <a:srgbClr val="C00000"/>
                </a:solidFill>
              </a:rPr>
              <a:t>Interrupt Vector Table</a:t>
            </a:r>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539246174"/>
              </p:ext>
            </p:extLst>
          </p:nvPr>
        </p:nvGraphicFramePr>
        <p:xfrm>
          <a:off x="5684526" y="2001909"/>
          <a:ext cx="6355074" cy="2865120"/>
        </p:xfrm>
        <a:graphic>
          <a:graphicData uri="http://schemas.openxmlformats.org/drawingml/2006/table">
            <a:tbl>
              <a:tblPr firstRow="1" bandRow="1">
                <a:tableStyleId>{5C22544A-7EE6-4342-B048-85BDC9FD1C3A}</a:tableStyleId>
              </a:tblPr>
              <a:tblGrid>
                <a:gridCol w="2221265">
                  <a:extLst>
                    <a:ext uri="{9D8B030D-6E8A-4147-A177-3AD203B41FA5}">
                      <a16:colId xmlns:a16="http://schemas.microsoft.com/office/drawing/2014/main" val="3696067461"/>
                    </a:ext>
                  </a:extLst>
                </a:gridCol>
                <a:gridCol w="4133809">
                  <a:extLst>
                    <a:ext uri="{9D8B030D-6E8A-4147-A177-3AD203B41FA5}">
                      <a16:colId xmlns:a16="http://schemas.microsoft.com/office/drawing/2014/main" val="2927982993"/>
                    </a:ext>
                  </a:extLst>
                </a:gridCol>
              </a:tblGrid>
              <a:tr h="370840">
                <a:tc>
                  <a:txBody>
                    <a:bodyPr/>
                    <a:lstStyle/>
                    <a:p>
                      <a:pPr algn="ctr"/>
                      <a:r>
                        <a:rPr lang="en-US" dirty="0"/>
                        <a:t>Interrupt Number </a:t>
                      </a:r>
                    </a:p>
                    <a:p>
                      <a:pPr algn="ctr"/>
                      <a:r>
                        <a:rPr lang="en-US" dirty="0"/>
                        <a:t>(8 bits)</a:t>
                      </a:r>
                    </a:p>
                  </a:txBody>
                  <a:tcPr/>
                </a:tc>
                <a:tc>
                  <a:txBody>
                    <a:bodyPr/>
                    <a:lstStyle/>
                    <a:p>
                      <a:pPr algn="ctr"/>
                      <a:r>
                        <a:rPr lang="en-US" dirty="0"/>
                        <a:t>Memory Address of ISR </a:t>
                      </a:r>
                    </a:p>
                    <a:p>
                      <a:pPr algn="ctr"/>
                      <a:r>
                        <a:rPr lang="en-US" dirty="0"/>
                        <a:t>(32 bits)</a:t>
                      </a:r>
                    </a:p>
                  </a:txBody>
                  <a:tcPr/>
                </a:tc>
                <a:extLst>
                  <a:ext uri="{0D108BD9-81ED-4DB2-BD59-A6C34878D82A}">
                    <a16:rowId xmlns:a16="http://schemas.microsoft.com/office/drawing/2014/main" val="3128780262"/>
                  </a:ext>
                </a:extLst>
              </a:tr>
              <a:tr h="370840">
                <a:tc>
                  <a:txBody>
                    <a:bodyPr/>
                    <a:lstStyle/>
                    <a:p>
                      <a:pPr algn="ctr"/>
                      <a:r>
                        <a:rPr lang="en-US" dirty="0">
                          <a:latin typeface="Arial" panose="020B0604020202020204" pitchFamily="34" charset="0"/>
                          <a:cs typeface="Arial" panose="020B0604020202020204" pitchFamily="34" charset="0"/>
                        </a:rPr>
                        <a:t>1</a:t>
                      </a:r>
                    </a:p>
                  </a:txBody>
                  <a:tcPr/>
                </a:tc>
                <a:tc>
                  <a:txBody>
                    <a:bodyPr/>
                    <a:lstStyle/>
                    <a:p>
                      <a:pPr algn="l"/>
                      <a:r>
                        <a:rPr lang="en-US" dirty="0">
                          <a:latin typeface="Arial" panose="020B0604020202020204" pitchFamily="34" charset="0"/>
                          <a:cs typeface="Arial" panose="020B0604020202020204" pitchFamily="34" charset="0"/>
                        </a:rPr>
                        <a:t>Interrupt Service Routine for interrupt 1</a:t>
                      </a:r>
                    </a:p>
                  </a:txBody>
                  <a:tcPr/>
                </a:tc>
                <a:extLst>
                  <a:ext uri="{0D108BD9-81ED-4DB2-BD59-A6C34878D82A}">
                    <a16:rowId xmlns:a16="http://schemas.microsoft.com/office/drawing/2014/main" val="65298044"/>
                  </a:ext>
                </a:extLst>
              </a:tr>
              <a:tr h="370840">
                <a:tc>
                  <a:txBody>
                    <a:bodyPr/>
                    <a:lstStyle/>
                    <a:p>
                      <a:pPr algn="ctr"/>
                      <a:r>
                        <a:rPr lang="en-US" dirty="0">
                          <a:latin typeface="Arial" panose="020B0604020202020204" pitchFamily="34" charset="0"/>
                          <a:cs typeface="Arial" panose="020B0604020202020204" pitchFamily="34" charset="0"/>
                        </a:rPr>
                        <a:t>2</a:t>
                      </a:r>
                    </a:p>
                  </a:txBody>
                  <a:tcPr/>
                </a:tc>
                <a:tc>
                  <a:txBody>
                    <a:bodyPr/>
                    <a:lstStyle/>
                    <a:p>
                      <a:pPr algn="l"/>
                      <a:r>
                        <a:rPr lang="en-US" dirty="0">
                          <a:latin typeface="Arial" panose="020B0604020202020204" pitchFamily="34" charset="0"/>
                          <a:cs typeface="Arial" panose="020B0604020202020204" pitchFamily="34" charset="0"/>
                        </a:rPr>
                        <a:t>Interrupt Service Routine for interrupt 2</a:t>
                      </a:r>
                    </a:p>
                  </a:txBody>
                  <a:tcPr/>
                </a:tc>
                <a:extLst>
                  <a:ext uri="{0D108BD9-81ED-4DB2-BD59-A6C34878D82A}">
                    <a16:rowId xmlns:a16="http://schemas.microsoft.com/office/drawing/2014/main" val="3266122264"/>
                  </a:ext>
                </a:extLst>
              </a:tr>
              <a:tr h="370840">
                <a:tc>
                  <a:txBody>
                    <a:bodyPr/>
                    <a:lstStyle/>
                    <a:p>
                      <a:pPr algn="ctr"/>
                      <a:r>
                        <a:rPr lang="en-US" dirty="0">
                          <a:latin typeface="Arial" panose="020B0604020202020204" pitchFamily="34" charset="0"/>
                          <a:cs typeface="Arial" panose="020B0604020202020204" pitchFamily="34" charset="0"/>
                        </a:rPr>
                        <a:t>3</a:t>
                      </a:r>
                    </a:p>
                  </a:txBody>
                  <a:tcPr/>
                </a:tc>
                <a:tc>
                  <a:txBody>
                    <a:bodyPr/>
                    <a:lstStyle/>
                    <a:p>
                      <a:pPr algn="l"/>
                      <a:r>
                        <a:rPr lang="en-US" dirty="0">
                          <a:latin typeface="Arial" panose="020B0604020202020204" pitchFamily="34" charset="0"/>
                          <a:cs typeface="Arial" panose="020B0604020202020204" pitchFamily="34" charset="0"/>
                        </a:rPr>
                        <a:t>Interrupt Service Routine for interrupt 3</a:t>
                      </a:r>
                    </a:p>
                  </a:txBody>
                  <a:tcPr/>
                </a:tc>
                <a:extLst>
                  <a:ext uri="{0D108BD9-81ED-4DB2-BD59-A6C34878D82A}">
                    <a16:rowId xmlns:a16="http://schemas.microsoft.com/office/drawing/2014/main" val="3100880944"/>
                  </a:ext>
                </a:extLst>
              </a:tr>
              <a:tr h="370840">
                <a:tc>
                  <a:txBody>
                    <a:bodyPr/>
                    <a:lstStyle/>
                    <a:p>
                      <a:pPr algn="ctr"/>
                      <a:r>
                        <a:rPr lang="en-US" dirty="0">
                          <a:latin typeface="Arial" panose="020B0604020202020204" pitchFamily="34" charset="0"/>
                          <a:cs typeface="Arial" panose="020B0604020202020204" pitchFamily="34" charset="0"/>
                        </a:rPr>
                        <a:t>4</a:t>
                      </a:r>
                    </a:p>
                  </a:txBody>
                  <a:tcPr/>
                </a:tc>
                <a:tc>
                  <a:txBody>
                    <a:bodyPr/>
                    <a:lstStyle/>
                    <a:p>
                      <a:pPr algn="l"/>
                      <a:r>
                        <a:rPr lang="en-US" dirty="0">
                          <a:latin typeface="Arial" panose="020B0604020202020204" pitchFamily="34" charset="0"/>
                          <a:cs typeface="Arial" panose="020B0604020202020204" pitchFamily="34" charset="0"/>
                        </a:rPr>
                        <a:t>Interrupt Service Routine for interrupt 4</a:t>
                      </a:r>
                    </a:p>
                  </a:txBody>
                  <a:tcPr/>
                </a:tc>
                <a:extLst>
                  <a:ext uri="{0D108BD9-81ED-4DB2-BD59-A6C34878D82A}">
                    <a16:rowId xmlns:a16="http://schemas.microsoft.com/office/drawing/2014/main" val="173286262"/>
                  </a:ext>
                </a:extLst>
              </a:tr>
              <a:tr h="370840">
                <a:tc>
                  <a:txBody>
                    <a:bodyPr/>
                    <a:lstStyle/>
                    <a:p>
                      <a:pPr algn="ctr"/>
                      <a:r>
                        <a:rPr lang="en-US" dirty="0">
                          <a:latin typeface="Arial" panose="020B0604020202020204" pitchFamily="34" charset="0"/>
                          <a:cs typeface="Arial" panose="020B0604020202020204" pitchFamily="34" charset="0"/>
                        </a:rPr>
                        <a:t>5</a:t>
                      </a:r>
                    </a:p>
                  </a:txBody>
                  <a:tcPr/>
                </a:tc>
                <a:tc>
                  <a:txBody>
                    <a:bodyPr/>
                    <a:lstStyle/>
                    <a:p>
                      <a:pPr algn="l"/>
                      <a:r>
                        <a:rPr lang="en-US" dirty="0">
                          <a:latin typeface="Arial" panose="020B0604020202020204" pitchFamily="34" charset="0"/>
                          <a:cs typeface="Arial" panose="020B0604020202020204" pitchFamily="34" charset="0"/>
                        </a:rPr>
                        <a:t>Interrupt Service Routine for interrupt 5</a:t>
                      </a:r>
                    </a:p>
                  </a:txBody>
                  <a:tcPr/>
                </a:tc>
                <a:extLst>
                  <a:ext uri="{0D108BD9-81ED-4DB2-BD59-A6C34878D82A}">
                    <a16:rowId xmlns:a16="http://schemas.microsoft.com/office/drawing/2014/main" val="1230519084"/>
                  </a:ext>
                </a:extLst>
              </a:tr>
              <a:tr h="370840">
                <a:tc>
                  <a:txBody>
                    <a:bodyPr/>
                    <a:lstStyle/>
                    <a:p>
                      <a:pPr algn="ctr"/>
                      <a:r>
                        <a:rPr lang="en-US" dirty="0">
                          <a:latin typeface="Arial" panose="020B0604020202020204" pitchFamily="34" charset="0"/>
                          <a:cs typeface="Arial" panose="020B0604020202020204" pitchFamily="34" charset="0"/>
                        </a:rPr>
                        <a:t>…</a:t>
                      </a:r>
                    </a:p>
                  </a:txBody>
                  <a:tcPr/>
                </a:tc>
                <a:tc>
                  <a:txBody>
                    <a:bodyPr/>
                    <a:lstStyle/>
                    <a:p>
                      <a:pPr algn="l"/>
                      <a:r>
                        <a:rPr lang="en-US" dirty="0">
                          <a:latin typeface="Arial" panose="020B0604020202020204" pitchFamily="34" charset="0"/>
                          <a:cs typeface="Arial" panose="020B0604020202020204" pitchFamily="34" charset="0"/>
                        </a:rPr>
                        <a:t>…</a:t>
                      </a:r>
                    </a:p>
                  </a:txBody>
                  <a:tcPr/>
                </a:tc>
                <a:extLst>
                  <a:ext uri="{0D108BD9-81ED-4DB2-BD59-A6C34878D82A}">
                    <a16:rowId xmlns:a16="http://schemas.microsoft.com/office/drawing/2014/main" val="3055325571"/>
                  </a:ext>
                </a:extLst>
              </a:tr>
            </a:tbl>
          </a:graphicData>
        </a:graphic>
      </p:graphicFrame>
      <p:sp>
        <p:nvSpPr>
          <p:cNvPr id="28" name="TextBox 27"/>
          <p:cNvSpPr txBox="1"/>
          <p:nvPr/>
        </p:nvSpPr>
        <p:spPr>
          <a:xfrm>
            <a:off x="6498933" y="5167659"/>
            <a:ext cx="4303083" cy="646331"/>
          </a:xfrm>
          <a:prstGeom prst="rect">
            <a:avLst/>
          </a:prstGeom>
          <a:noFill/>
        </p:spPr>
        <p:txBody>
          <a:bodyPr wrap="square" rtlCol="0">
            <a:spAutoFit/>
          </a:bodyPr>
          <a:lstStyle/>
          <a:p>
            <a:pPr algn="ctr"/>
            <a:r>
              <a:rPr lang="en-US" dirty="0">
                <a:solidFill>
                  <a:srgbClr val="C00000"/>
                </a:solidFill>
                <a:latin typeface="Arial" panose="020B0604020202020204" pitchFamily="34" charset="0"/>
                <a:cs typeface="Arial" panose="020B0604020202020204" pitchFamily="34" charset="0"/>
              </a:rPr>
              <a:t>When interrupt x is triggered, jump to the ISR for interrupt x. (1 ≤ x ≤ 255)</a:t>
            </a:r>
          </a:p>
        </p:txBody>
      </p:sp>
      <p:cxnSp>
        <p:nvCxnSpPr>
          <p:cNvPr id="19" name="Straight Arrow Connector 18"/>
          <p:cNvCxnSpPr/>
          <p:nvPr/>
        </p:nvCxnSpPr>
        <p:spPr>
          <a:xfrm flipH="1">
            <a:off x="8686800" y="1619399"/>
            <a:ext cx="1447800" cy="11027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9837649" y="1267550"/>
            <a:ext cx="1928733" cy="369332"/>
          </a:xfrm>
          <a:prstGeom prst="rect">
            <a:avLst/>
          </a:prstGeom>
          <a:noFill/>
        </p:spPr>
        <p:txBody>
          <a:bodyPr wrap="none" rtlCol="0">
            <a:spAutoFit/>
          </a:bodyPr>
          <a:lstStyle/>
          <a:p>
            <a:r>
              <a:rPr lang="en-US" dirty="0">
                <a:solidFill>
                  <a:srgbClr val="FF0000"/>
                </a:solidFill>
                <a:latin typeface="Arial" panose="020B0604020202020204" pitchFamily="34" charset="0"/>
                <a:cs typeface="Arial" panose="020B0604020202020204" pitchFamily="34" charset="0"/>
              </a:rPr>
              <a:t>Address of ISR 1</a:t>
            </a:r>
          </a:p>
        </p:txBody>
      </p:sp>
      <p:sp>
        <p:nvSpPr>
          <p:cNvPr id="24" name="Rectangle 23"/>
          <p:cNvSpPr/>
          <p:nvPr/>
        </p:nvSpPr>
        <p:spPr>
          <a:xfrm>
            <a:off x="2925713" y="4318620"/>
            <a:ext cx="2110006" cy="338554"/>
          </a:xfrm>
          <a:prstGeom prst="rect">
            <a:avLst/>
          </a:prstGeom>
        </p:spPr>
        <p:txBody>
          <a:bodyPr wrap="square">
            <a:spAutoFit/>
          </a:bodyPr>
          <a:lstStyle/>
          <a:p>
            <a:r>
              <a:rPr lang="en-US" sz="1600" dirty="0">
                <a:solidFill>
                  <a:schemeClr val="bg1"/>
                </a:solidFill>
                <a:latin typeface="Arial" panose="020B0604020202020204" pitchFamily="34" charset="0"/>
                <a:cs typeface="Arial" panose="020B0604020202020204" pitchFamily="34" charset="0"/>
              </a:rPr>
              <a:t>EXTI3_IRQHandler</a:t>
            </a:r>
          </a:p>
        </p:txBody>
      </p:sp>
      <p:sp>
        <p:nvSpPr>
          <p:cNvPr id="29" name="Rectangle 28"/>
          <p:cNvSpPr/>
          <p:nvPr/>
        </p:nvSpPr>
        <p:spPr>
          <a:xfrm>
            <a:off x="2287195" y="4779476"/>
            <a:ext cx="1206410" cy="7831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Interrupt Vector Table</a:t>
            </a:r>
          </a:p>
        </p:txBody>
      </p:sp>
      <p:cxnSp>
        <p:nvCxnSpPr>
          <p:cNvPr id="31" name="Straight Arrow Connector 30"/>
          <p:cNvCxnSpPr>
            <a:stCxn id="29" idx="0"/>
          </p:cNvCxnSpPr>
          <p:nvPr/>
        </p:nvCxnSpPr>
        <p:spPr>
          <a:xfrm flipV="1">
            <a:off x="2890400" y="4116353"/>
            <a:ext cx="10086" cy="66312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6866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Vector Table</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8</a:t>
            </a:fld>
            <a:endParaRPr kumimoji="0" lang="en-US" dirty="0"/>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91073" y="3183244"/>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828800"/>
            <a:ext cx="1167307" cy="369332"/>
          </a:xfrm>
          <a:prstGeom prst="rect">
            <a:avLst/>
          </a:prstGeom>
          <a:noFill/>
        </p:spPr>
        <p:txBody>
          <a:bodyPr wrap="none" rtlCol="0">
            <a:spAutoFit/>
          </a:bodyPr>
          <a:lstStyle/>
          <a:p>
            <a:r>
              <a:rPr lang="en-US" dirty="0">
                <a:solidFill>
                  <a:srgbClr val="0000FF"/>
                </a:solidFill>
              </a:rPr>
              <a:t>Main stack</a:t>
            </a:r>
          </a:p>
        </p:txBody>
      </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2654894" cy="307777"/>
          </a:xfrm>
          <a:prstGeom prst="rect">
            <a:avLst/>
          </a:prstGeom>
          <a:noFill/>
        </p:spPr>
        <p:txBody>
          <a:bodyPr wrap="none" rtlCol="0">
            <a:spAutoFit/>
          </a:bodyPr>
          <a:lstStyle/>
          <a:p>
            <a:r>
              <a:rPr lang="en-US" sz="1400" dirty="0">
                <a:solidFill>
                  <a:srgbClr val="0000FF"/>
                </a:solidFill>
              </a:rPr>
              <a:t>Initialize MSP (main stack pointer)</a:t>
            </a:r>
          </a:p>
        </p:txBody>
      </p:sp>
      <p:sp>
        <p:nvSpPr>
          <p:cNvPr id="203" name="Rectangle 202"/>
          <p:cNvSpPr/>
          <p:nvPr/>
        </p:nvSpPr>
        <p:spPr>
          <a:xfrm>
            <a:off x="2967141" y="4790712"/>
            <a:ext cx="2595459" cy="3077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400" dirty="0">
                <a:solidFill>
                  <a:schemeClr val="bg1"/>
                </a:solidFill>
              </a:rPr>
              <a:t>Bit </a:t>
            </a:r>
            <a:r>
              <a:rPr lang="en-US" sz="1400" dirty="0">
                <a:solidFill>
                  <a:schemeClr val="bg1"/>
                </a:solidFill>
                <a:latin typeface="Consolas"/>
                <a:cs typeface="Consolas"/>
              </a:rPr>
              <a:t>0</a:t>
            </a:r>
            <a:r>
              <a:rPr lang="en-US" sz="1400" dirty="0">
                <a:solidFill>
                  <a:schemeClr val="bg1"/>
                </a:solidFill>
              </a:rPr>
              <a:t> is </a:t>
            </a:r>
            <a:r>
              <a:rPr lang="en-US" sz="1400" dirty="0">
                <a:solidFill>
                  <a:schemeClr val="bg1"/>
                </a:solidFill>
                <a:latin typeface="Consolas"/>
                <a:cs typeface="Consolas"/>
              </a:rPr>
              <a:t>1</a:t>
            </a:r>
            <a:r>
              <a:rPr lang="en-US" sz="1400" dirty="0">
                <a:solidFill>
                  <a:schemeClr val="bg1"/>
                </a:solidFill>
              </a:rPr>
              <a:t>, indicating Thumb state.</a:t>
            </a:r>
          </a:p>
        </p:txBody>
      </p:sp>
      <p:cxnSp>
        <p:nvCxnSpPr>
          <p:cNvPr id="204" name="Straight Arrow Connector 203"/>
          <p:cNvCxnSpPr/>
          <p:nvPr/>
        </p:nvCxnSpPr>
        <p:spPr>
          <a:xfrm flipV="1">
            <a:off x="2438400" y="5488533"/>
            <a:ext cx="381167" cy="395"/>
          </a:xfrm>
          <a:prstGeom prst="straightConnector1">
            <a:avLst/>
          </a:prstGeom>
          <a:ln w="19050">
            <a:solidFill>
              <a:srgbClr val="FF00FF"/>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3786614" cy="307777"/>
          </a:xfrm>
          <a:prstGeom prst="rect">
            <a:avLst/>
          </a:prstGeom>
          <a:noFill/>
        </p:spPr>
        <p:txBody>
          <a:bodyPr wrap="none" rtlCol="0">
            <a:spAutoFit/>
          </a:bodyPr>
          <a:lstStyle/>
          <a:p>
            <a:r>
              <a:rPr lang="en-US" sz="1400" dirty="0" err="1">
                <a:solidFill>
                  <a:srgbClr val="FF00FF"/>
                </a:solidFill>
              </a:rPr>
              <a:t>Reset_Handler</a:t>
            </a:r>
            <a:r>
              <a:rPr lang="en-US" sz="1400" dirty="0">
                <a:solidFill>
                  <a:srgbClr val="FF00FF"/>
                </a:solidFill>
              </a:rPr>
              <a:t>();  Initialize PC (program counter)</a:t>
            </a:r>
          </a:p>
        </p:txBody>
      </p:sp>
      <p:cxnSp>
        <p:nvCxnSpPr>
          <p:cNvPr id="207" name="Straight Arrow Connector 206"/>
          <p:cNvCxnSpPr>
            <a:stCxn id="148" idx="3"/>
            <a:endCxn id="203" idx="1"/>
          </p:cNvCxnSpPr>
          <p:nvPr/>
        </p:nvCxnSpPr>
        <p:spPr>
          <a:xfrm>
            <a:off x="2435592" y="4376126"/>
            <a:ext cx="531549" cy="5684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a:stCxn id="138" idx="3"/>
            <a:endCxn id="203" idx="1"/>
          </p:cNvCxnSpPr>
          <p:nvPr/>
        </p:nvCxnSpPr>
        <p:spPr>
          <a:xfrm flipV="1">
            <a:off x="2438400" y="4944601"/>
            <a:ext cx="528741" cy="5217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188016" y="5530881"/>
            <a:ext cx="1279749" cy="307777"/>
          </a:xfrm>
          <a:prstGeom prst="rect">
            <a:avLst/>
          </a:prstGeom>
        </p:spPr>
        <p:txBody>
          <a:bodyPr wrap="square">
            <a:spAutoFit/>
          </a:bodyPr>
          <a:lstStyle/>
          <a:p>
            <a:r>
              <a:rPr lang="en-GB" sz="1400" b="1" dirty="0">
                <a:solidFill>
                  <a:srgbClr val="0000FF"/>
                </a:solidFill>
                <a:latin typeface="Consolas" panose="020B0609020204030204" pitchFamily="49" charset="0"/>
              </a:rPr>
              <a:t>0x20000068</a:t>
            </a:r>
            <a:endParaRPr lang="en-US" b="1" dirty="0"/>
          </a:p>
        </p:txBody>
      </p:sp>
      <p:sp>
        <p:nvSpPr>
          <p:cNvPr id="6" name="Rectangle 5"/>
          <p:cNvSpPr/>
          <p:nvPr/>
        </p:nvSpPr>
        <p:spPr>
          <a:xfrm>
            <a:off x="1196108" y="5307575"/>
            <a:ext cx="1178528" cy="307777"/>
          </a:xfrm>
          <a:prstGeom prst="rect">
            <a:avLst/>
          </a:prstGeom>
        </p:spPr>
        <p:txBody>
          <a:bodyPr wrap="none">
            <a:spAutoFit/>
          </a:bodyPr>
          <a:lstStyle/>
          <a:p>
            <a:r>
              <a:rPr lang="en-GB" sz="1400" b="1" dirty="0">
                <a:solidFill>
                  <a:srgbClr val="FF00FF"/>
                </a:solidFill>
                <a:latin typeface="Consolas" panose="020B0609020204030204" pitchFamily="49" charset="0"/>
              </a:rPr>
              <a:t>0x2000020D</a:t>
            </a:r>
            <a:endParaRPr lang="en-US" sz="1400" b="1" dirty="0">
              <a:solidFill>
                <a:srgbClr val="FF00FF"/>
              </a:solidFill>
            </a:endParaRPr>
          </a:p>
        </p:txBody>
      </p:sp>
      <p:sp>
        <p:nvSpPr>
          <p:cNvPr id="7" name="Rectangle 6"/>
          <p:cNvSpPr/>
          <p:nvPr/>
        </p:nvSpPr>
        <p:spPr>
          <a:xfrm>
            <a:off x="1217863" y="4226123"/>
            <a:ext cx="1178528" cy="307777"/>
          </a:xfrm>
          <a:prstGeom prst="rect">
            <a:avLst/>
          </a:prstGeom>
        </p:spPr>
        <p:txBody>
          <a:bodyPr wrap="none">
            <a:spAutoFit/>
          </a:bodyPr>
          <a:lstStyle/>
          <a:p>
            <a:r>
              <a:rPr lang="en-US" sz="1400" b="1" dirty="0">
                <a:solidFill>
                  <a:srgbClr val="C00000"/>
                </a:solidFill>
                <a:latin typeface="Consolas" panose="020B0609020204030204" pitchFamily="49" charset="0"/>
              </a:rPr>
              <a:t>0x0800030D</a:t>
            </a:r>
            <a:endParaRPr lang="en-US" sz="1400" b="1" dirty="0"/>
          </a:p>
        </p:txBody>
      </p:sp>
      <p:sp>
        <p:nvSpPr>
          <p:cNvPr id="4" name="TextBox 3"/>
          <p:cNvSpPr txBox="1"/>
          <p:nvPr/>
        </p:nvSpPr>
        <p:spPr>
          <a:xfrm>
            <a:off x="4724400" y="1494641"/>
            <a:ext cx="6953570" cy="646331"/>
          </a:xfrm>
          <a:prstGeom prst="rect">
            <a:avLst/>
          </a:prstGeom>
          <a:noFill/>
        </p:spPr>
        <p:txBody>
          <a:bodyPr wrap="none" rtlCol="0">
            <a:spAutoFit/>
          </a:bodyPr>
          <a:lstStyle/>
          <a:p>
            <a:r>
              <a:rPr lang="en-US" dirty="0">
                <a:solidFill>
                  <a:srgbClr val="C00000"/>
                </a:solidFill>
              </a:rPr>
              <a:t>Calculate the address which holds the address of the ISR for interrupt n:</a:t>
            </a:r>
          </a:p>
          <a:p>
            <a:pPr algn="ctr"/>
            <a:r>
              <a:rPr lang="en-US" b="1" dirty="0">
                <a:latin typeface="Consolas" panose="020B0609020204030204" pitchFamily="49" charset="0"/>
              </a:rPr>
              <a:t>Address of pointer = 64 + 4 × n</a:t>
            </a:r>
          </a:p>
        </p:txBody>
      </p:sp>
      <p:sp>
        <p:nvSpPr>
          <p:cNvPr id="8" name="Rectangle 7"/>
          <p:cNvSpPr/>
          <p:nvPr/>
        </p:nvSpPr>
        <p:spPr>
          <a:xfrm>
            <a:off x="5257800" y="2278062"/>
            <a:ext cx="6934200" cy="3139321"/>
          </a:xfrm>
          <a:prstGeom prst="rect">
            <a:avLst/>
          </a:prstGeom>
        </p:spPr>
        <p:txBody>
          <a:bodyPr wrap="square">
            <a:spAutoFit/>
          </a:bodyPr>
          <a:lstStyle/>
          <a:p>
            <a:r>
              <a:rPr lang="en-US" b="1" dirty="0">
                <a:solidFill>
                  <a:schemeClr val="accent6">
                    <a:lumMod val="75000"/>
                  </a:schemeClr>
                </a:solidFill>
                <a:latin typeface="Consolas" panose="020B0609020204030204" pitchFamily="49" charset="0"/>
              </a:rPr>
              <a:t>Example 1</a:t>
            </a:r>
            <a:r>
              <a:rPr lang="en-US" dirty="0">
                <a:latin typeface="Consolas" panose="020B0609020204030204" pitchFamily="49" charset="0"/>
              </a:rPr>
              <a:t>: EXTI3_IRQn = 9</a:t>
            </a:r>
          </a:p>
          <a:p>
            <a:endParaRPr lang="en-US" dirty="0">
              <a:latin typeface="Consolas" panose="020B0609020204030204" pitchFamily="49" charset="0"/>
            </a:endParaRPr>
          </a:p>
          <a:p>
            <a:r>
              <a:rPr lang="en-US" dirty="0">
                <a:latin typeface="Consolas" panose="020B0609020204030204" pitchFamily="49" charset="0"/>
              </a:rPr>
              <a:t>  Address of pointer to EXTI3 ISR = 64 + 4 × 9 </a:t>
            </a:r>
          </a:p>
          <a:p>
            <a:r>
              <a:rPr lang="en-US" dirty="0">
                <a:latin typeface="Consolas" panose="020B0609020204030204" pitchFamily="49" charset="0"/>
              </a:rPr>
              <a:t>                                  = 100 </a:t>
            </a:r>
          </a:p>
          <a:p>
            <a:r>
              <a:rPr lang="en-US" dirty="0">
                <a:latin typeface="Consolas" panose="020B0609020204030204" pitchFamily="49" charset="0"/>
              </a:rPr>
              <a:t>                                  = 0x64</a:t>
            </a:r>
          </a:p>
          <a:p>
            <a:endParaRPr lang="en-US" dirty="0">
              <a:latin typeface="Consolas" panose="020B0609020204030204" pitchFamily="49" charset="0"/>
            </a:endParaRPr>
          </a:p>
          <a:p>
            <a:r>
              <a:rPr lang="en-US" b="1" dirty="0">
                <a:solidFill>
                  <a:schemeClr val="accent6">
                    <a:lumMod val="75000"/>
                  </a:schemeClr>
                </a:solidFill>
                <a:latin typeface="Consolas" panose="020B0609020204030204" pitchFamily="49" charset="0"/>
              </a:rPr>
              <a:t>Example 2</a:t>
            </a:r>
            <a:r>
              <a:rPr lang="en-US" dirty="0">
                <a:latin typeface="Consolas" panose="020B0609020204030204" pitchFamily="49" charset="0"/>
              </a:rPr>
              <a:t>: </a:t>
            </a:r>
            <a:r>
              <a:rPr lang="en-US" dirty="0" err="1">
                <a:latin typeface="Consolas" panose="020B0609020204030204" pitchFamily="49" charset="0"/>
              </a:rPr>
              <a:t>SysTick_IRQn</a:t>
            </a:r>
            <a:r>
              <a:rPr lang="en-US" dirty="0">
                <a:latin typeface="Consolas" panose="020B0609020204030204" pitchFamily="49" charset="0"/>
              </a:rPr>
              <a:t> = -1</a:t>
            </a:r>
          </a:p>
          <a:p>
            <a:endParaRPr lang="en-US" dirty="0">
              <a:latin typeface="Consolas" panose="020B0609020204030204" pitchFamily="49" charset="0"/>
            </a:endParaRPr>
          </a:p>
          <a:p>
            <a:r>
              <a:rPr lang="en-US" dirty="0">
                <a:latin typeface="Consolas" panose="020B0609020204030204" pitchFamily="49" charset="0"/>
              </a:rPr>
              <a:t>  Address of pointer to SysTick ISR = 64 + 4 × (-1) </a:t>
            </a:r>
          </a:p>
          <a:p>
            <a:r>
              <a:rPr lang="en-US" dirty="0">
                <a:latin typeface="Consolas" panose="020B0609020204030204" pitchFamily="49" charset="0"/>
              </a:rPr>
              <a:t>                                    = 60</a:t>
            </a:r>
          </a:p>
          <a:p>
            <a:r>
              <a:rPr lang="en-US" dirty="0">
                <a:latin typeface="Consolas" panose="020B0609020204030204" pitchFamily="49" charset="0"/>
              </a:rPr>
              <a:t>                                    = 0x3C</a:t>
            </a:r>
          </a:p>
        </p:txBody>
      </p:sp>
    </p:spTree>
    <p:extLst>
      <p:ext uri="{BB962C8B-B14F-4D97-AF65-F5344CB8AC3E}">
        <p14:creationId xmlns:p14="http://schemas.microsoft.com/office/powerpoint/2010/main" val="3986949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22" presetClass="entr" presetSubtype="4" fill="hold" nodeType="afterEffect">
                                  <p:stCondLst>
                                    <p:cond delay="0"/>
                                  </p:stCondLst>
                                  <p:childTnLst>
                                    <p:set>
                                      <p:cBhvr>
                                        <p:cTn id="9" dur="1" fill="hold">
                                          <p:stCondLst>
                                            <p:cond delay="0"/>
                                          </p:stCondLst>
                                        </p:cTn>
                                        <p:tgtEl>
                                          <p:spTgt spid="200"/>
                                        </p:tgtEl>
                                        <p:attrNameLst>
                                          <p:attrName>style.visibility</p:attrName>
                                        </p:attrNameLst>
                                      </p:cBhvr>
                                      <p:to>
                                        <p:strVal val="visible"/>
                                      </p:to>
                                    </p:set>
                                    <p:animEffect transition="in" filter="wipe(down)">
                                      <p:cBhvr>
                                        <p:cTn id="10" dur="500"/>
                                        <p:tgtEl>
                                          <p:spTgt spid="200"/>
                                        </p:tgtEl>
                                      </p:cBhvr>
                                    </p:animEffec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01"/>
                                        </p:tgtEl>
                                        <p:attrNameLst>
                                          <p:attrName>style.visibility</p:attrName>
                                        </p:attrNameLst>
                                      </p:cBhvr>
                                      <p:to>
                                        <p:strVal val="visible"/>
                                      </p:to>
                                    </p:set>
                                  </p:childTnLst>
                                </p:cTn>
                              </p:par>
                            </p:childTnLst>
                          </p:cTn>
                        </p:par>
                        <p:par>
                          <p:cTn id="14" fill="hold">
                            <p:stCondLst>
                              <p:cond delay="500"/>
                            </p:stCondLst>
                            <p:childTnLst>
                              <p:par>
                                <p:cTn id="15" presetID="1" presetClass="entr" presetSubtype="0" fill="hold" grpId="0" nodeType="afterEffect">
                                  <p:stCondLst>
                                    <p:cond delay="0"/>
                                  </p:stCondLst>
                                  <p:childTnLst>
                                    <p:set>
                                      <p:cBhvr>
                                        <p:cTn id="16" dur="1" fill="hold">
                                          <p:stCondLst>
                                            <p:cond delay="0"/>
                                          </p:stCondLst>
                                        </p:cTn>
                                        <p:tgtEl>
                                          <p:spTgt spid="13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par>
                          <p:cTn id="25" fill="hold">
                            <p:stCondLst>
                              <p:cond delay="0"/>
                            </p:stCondLst>
                            <p:childTnLst>
                              <p:par>
                                <p:cTn id="26" presetID="22" presetClass="entr" presetSubtype="8" fill="hold" nodeType="afterEffect">
                                  <p:stCondLst>
                                    <p:cond delay="0"/>
                                  </p:stCondLst>
                                  <p:childTnLst>
                                    <p:set>
                                      <p:cBhvr>
                                        <p:cTn id="27" dur="1" fill="hold">
                                          <p:stCondLst>
                                            <p:cond delay="0"/>
                                          </p:stCondLst>
                                        </p:cTn>
                                        <p:tgtEl>
                                          <p:spTgt spid="204"/>
                                        </p:tgtEl>
                                        <p:attrNameLst>
                                          <p:attrName>style.visibility</p:attrName>
                                        </p:attrNameLst>
                                      </p:cBhvr>
                                      <p:to>
                                        <p:strVal val="visible"/>
                                      </p:to>
                                    </p:set>
                                    <p:animEffect transition="in" filter="wipe(left)">
                                      <p:cBhvr>
                                        <p:cTn id="28" dur="500"/>
                                        <p:tgtEl>
                                          <p:spTgt spid="204"/>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20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8">
                                            <p:txEl>
                                              <p:pRg st="0" end="0"/>
                                            </p:txEl>
                                          </p:spTgt>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8">
                                            <p:txEl>
                                              <p:pRg st="2" end="2"/>
                                            </p:txEl>
                                          </p:spTgt>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8">
                                            <p:txEl>
                                              <p:pRg st="3" end="3"/>
                                            </p:txEl>
                                          </p:spTgt>
                                        </p:tgtEl>
                                        <p:attrNameLst>
                                          <p:attrName>style.visibility</p:attrName>
                                        </p:attrNameLst>
                                      </p:cBhvr>
                                      <p:to>
                                        <p:strVal val="visible"/>
                                      </p:to>
                                    </p:set>
                                  </p:childTnLst>
                                </p:cTn>
                              </p:par>
                              <p:par>
                                <p:cTn id="44" presetID="1" presetClass="entr" presetSubtype="0" fill="hold" nodeType="withEffect">
                                  <p:stCondLst>
                                    <p:cond delay="0"/>
                                  </p:stCondLst>
                                  <p:childTnLst>
                                    <p:set>
                                      <p:cBhvr>
                                        <p:cTn id="45"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69"/>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59"/>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6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55"/>
                                        </p:tgtEl>
                                        <p:attrNameLst>
                                          <p:attrName>style.visibility</p:attrName>
                                        </p:attrNameLst>
                                      </p:cBhvr>
                                      <p:to>
                                        <p:strVal val="visible"/>
                                      </p:to>
                                    </p:set>
                                  </p:childTnLst>
                                </p:cTn>
                              </p:par>
                            </p:childTnLst>
                          </p:cTn>
                        </p:par>
                        <p:par>
                          <p:cTn id="58" fill="hold">
                            <p:stCondLst>
                              <p:cond delay="0"/>
                            </p:stCondLst>
                            <p:childTnLst>
                              <p:par>
                                <p:cTn id="59" presetID="1" presetClass="entr" presetSubtype="0" fill="hold" grpId="0" nodeType="afterEffect">
                                  <p:stCondLst>
                                    <p:cond delay="0"/>
                                  </p:stCondLst>
                                  <p:childTnLst>
                                    <p:set>
                                      <p:cBhvr>
                                        <p:cTn id="60" dur="1" fill="hold">
                                          <p:stCondLst>
                                            <p:cond delay="0"/>
                                          </p:stCondLst>
                                        </p:cTn>
                                        <p:tgtEl>
                                          <p:spTgt spid="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nodeType="clickEffect">
                                  <p:stCondLst>
                                    <p:cond delay="0"/>
                                  </p:stCondLst>
                                  <p:childTnLst>
                                    <p:set>
                                      <p:cBhvr>
                                        <p:cTn id="64" dur="1" fill="hold">
                                          <p:stCondLst>
                                            <p:cond delay="0"/>
                                          </p:stCondLst>
                                        </p:cTn>
                                        <p:tgtEl>
                                          <p:spTgt spid="207"/>
                                        </p:tgtEl>
                                        <p:attrNameLst>
                                          <p:attrName>style.visibility</p:attrName>
                                        </p:attrNameLst>
                                      </p:cBhvr>
                                      <p:to>
                                        <p:strVal val="visible"/>
                                      </p:to>
                                    </p:set>
                                    <p:animEffect transition="in" filter="wipe(up)">
                                      <p:cBhvr>
                                        <p:cTn id="65" dur="500"/>
                                        <p:tgtEl>
                                          <p:spTgt spid="207"/>
                                        </p:tgtEl>
                                      </p:cBhvr>
                                    </p:animEffect>
                                  </p:childTnLst>
                                </p:cTn>
                              </p:par>
                              <p:par>
                                <p:cTn id="66" presetID="22" presetClass="entr" presetSubtype="4" fill="hold" nodeType="withEffect">
                                  <p:stCondLst>
                                    <p:cond delay="0"/>
                                  </p:stCondLst>
                                  <p:childTnLst>
                                    <p:set>
                                      <p:cBhvr>
                                        <p:cTn id="67" dur="1" fill="hold">
                                          <p:stCondLst>
                                            <p:cond delay="0"/>
                                          </p:stCondLst>
                                        </p:cTn>
                                        <p:tgtEl>
                                          <p:spTgt spid="208"/>
                                        </p:tgtEl>
                                        <p:attrNameLst>
                                          <p:attrName>style.visibility</p:attrName>
                                        </p:attrNameLst>
                                      </p:cBhvr>
                                      <p:to>
                                        <p:strVal val="visible"/>
                                      </p:to>
                                    </p:set>
                                    <p:animEffect transition="in" filter="wipe(down)">
                                      <p:cBhvr>
                                        <p:cTn id="68" dur="500"/>
                                        <p:tgtEl>
                                          <p:spTgt spid="208"/>
                                        </p:tgtEl>
                                      </p:cBhvr>
                                    </p:animEffect>
                                  </p:childTnLst>
                                </p:cTn>
                              </p:par>
                            </p:childTnLst>
                          </p:cTn>
                        </p:par>
                        <p:par>
                          <p:cTn id="69" fill="hold">
                            <p:stCondLst>
                              <p:cond delay="500"/>
                            </p:stCondLst>
                            <p:childTnLst>
                              <p:par>
                                <p:cTn id="70" presetID="1" presetClass="entr" presetSubtype="0" fill="hold" grpId="0" nodeType="afterEffect">
                                  <p:stCondLst>
                                    <p:cond delay="0"/>
                                  </p:stCondLst>
                                  <p:childTnLst>
                                    <p:set>
                                      <p:cBhvr>
                                        <p:cTn id="71" dur="1" fill="hold">
                                          <p:stCondLst>
                                            <p:cond delay="0"/>
                                          </p:stCondLst>
                                        </p:cTn>
                                        <p:tgtEl>
                                          <p:spTgt spid="203"/>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0"/>
                                          </p:stCondLst>
                                        </p:cTn>
                                        <p:tgtEl>
                                          <p:spTgt spid="8">
                                            <p:txEl>
                                              <p:pRg st="6" end="6"/>
                                            </p:txEl>
                                          </p:spTgt>
                                        </p:tgtEl>
                                        <p:attrNameLst>
                                          <p:attrName>style.visibility</p:attrName>
                                        </p:attrNameLst>
                                      </p:cBhvr>
                                      <p:to>
                                        <p:strVal val="visible"/>
                                      </p:to>
                                    </p:set>
                                  </p:childTnLst>
                                </p:cTn>
                              </p:par>
                              <p:par>
                                <p:cTn id="76" presetID="1" presetClass="entr" presetSubtype="0" fill="hold" nodeType="withEffect">
                                  <p:stCondLst>
                                    <p:cond delay="0"/>
                                  </p:stCondLst>
                                  <p:childTnLst>
                                    <p:set>
                                      <p:cBhvr>
                                        <p:cTn id="77" dur="1" fill="hold">
                                          <p:stCondLst>
                                            <p:cond delay="0"/>
                                          </p:stCondLst>
                                        </p:cTn>
                                        <p:tgtEl>
                                          <p:spTgt spid="8">
                                            <p:txEl>
                                              <p:pRg st="8" end="8"/>
                                            </p:txEl>
                                          </p:spTgt>
                                        </p:tgtEl>
                                        <p:attrNameLst>
                                          <p:attrName>style.visibility</p:attrName>
                                        </p:attrNameLst>
                                      </p:cBhvr>
                                      <p:to>
                                        <p:strVal val="visible"/>
                                      </p:to>
                                    </p:set>
                                  </p:childTnLst>
                                </p:cTn>
                              </p:par>
                              <p:par>
                                <p:cTn id="78" presetID="1" presetClass="entr" presetSubtype="0" fill="hold" nodeType="withEffect">
                                  <p:stCondLst>
                                    <p:cond delay="0"/>
                                  </p:stCondLst>
                                  <p:childTnLst>
                                    <p:set>
                                      <p:cBhvr>
                                        <p:cTn id="79" dur="1" fill="hold">
                                          <p:stCondLst>
                                            <p:cond delay="0"/>
                                          </p:stCondLst>
                                        </p:cTn>
                                        <p:tgtEl>
                                          <p:spTgt spid="8">
                                            <p:txEl>
                                              <p:pRg st="9" end="9"/>
                                            </p:txEl>
                                          </p:spTgt>
                                        </p:tgtEl>
                                        <p:attrNameLst>
                                          <p:attrName>style.visibility</p:attrName>
                                        </p:attrNameLst>
                                      </p:cBhvr>
                                      <p:to>
                                        <p:strVal val="visible"/>
                                      </p:to>
                                    </p:set>
                                  </p:childTnLst>
                                </p:cTn>
                              </p:par>
                              <p:par>
                                <p:cTn id="80" presetID="1" presetClass="entr" presetSubtype="0" fill="hold" nodeType="withEffect">
                                  <p:stCondLst>
                                    <p:cond delay="0"/>
                                  </p:stCondLst>
                                  <p:childTnLst>
                                    <p:set>
                                      <p:cBhvr>
                                        <p:cTn id="81"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68" grpId="0" animBg="1"/>
      <p:bldP spid="69" grpId="0"/>
      <p:bldP spid="137" grpId="0"/>
      <p:bldP spid="159" grpId="0" animBg="1"/>
      <p:bldP spid="168" grpId="0" animBg="1"/>
      <p:bldP spid="169" grpId="0"/>
      <p:bldP spid="201" grpId="0"/>
      <p:bldP spid="203" grpId="0" animBg="1"/>
      <p:bldP spid="205" grpId="0"/>
      <p:bldP spid="5" grpId="0"/>
      <p:bldP spid="6" grpId="0"/>
      <p:bldP spid="7" grpId="0"/>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Service Routine (ISR)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9</a:t>
            </a:fld>
            <a:endParaRPr kumimoji="0" lang="en-US" dirty="0"/>
          </a:p>
        </p:txBody>
      </p:sp>
      <p:sp>
        <p:nvSpPr>
          <p:cNvPr id="44" name="TextBox 43"/>
          <p:cNvSpPr txBox="1"/>
          <p:nvPr/>
        </p:nvSpPr>
        <p:spPr>
          <a:xfrm>
            <a:off x="40905" y="4640548"/>
            <a:ext cx="1209167" cy="307777"/>
          </a:xfrm>
          <a:prstGeom prst="rect">
            <a:avLst/>
          </a:prstGeom>
          <a:noFill/>
        </p:spPr>
        <p:txBody>
          <a:bodyPr wrap="square" rtlCol="0">
            <a:spAutoFit/>
          </a:bodyPr>
          <a:lstStyle/>
          <a:p>
            <a:pPr algn="ctr"/>
            <a:r>
              <a:rPr lang="en-GB" sz="1400" dirty="0">
                <a:latin typeface="Consolas"/>
                <a:cs typeface="Consolas"/>
              </a:rPr>
              <a:t>...</a:t>
            </a:r>
          </a:p>
        </p:txBody>
      </p:sp>
      <p:sp>
        <p:nvSpPr>
          <p:cNvPr id="55" name="TextBox 54"/>
          <p:cNvSpPr txBox="1"/>
          <p:nvPr/>
        </p:nvSpPr>
        <p:spPr>
          <a:xfrm>
            <a:off x="18380" y="4218570"/>
            <a:ext cx="1209167" cy="307777"/>
          </a:xfrm>
          <a:prstGeom prst="rect">
            <a:avLst/>
          </a:prstGeom>
          <a:noFill/>
        </p:spPr>
        <p:txBody>
          <a:bodyPr wrap="square" rtlCol="0">
            <a:spAutoFit/>
          </a:bodyPr>
          <a:lstStyle/>
          <a:p>
            <a:pPr algn="ctr"/>
            <a:r>
              <a:rPr lang="en-GB" sz="1400" dirty="0">
                <a:latin typeface="Consolas"/>
                <a:cs typeface="Consolas"/>
              </a:rPr>
              <a:t>0x00000064</a:t>
            </a:r>
          </a:p>
        </p:txBody>
      </p:sp>
      <p:sp>
        <p:nvSpPr>
          <p:cNvPr id="68" name="Flowchart: Process 67"/>
          <p:cNvSpPr/>
          <p:nvPr/>
        </p:nvSpPr>
        <p:spPr>
          <a:xfrm>
            <a:off x="2654462" y="3183244"/>
            <a:ext cx="2414327" cy="774961"/>
          </a:xfrm>
          <a:prstGeom prst="flowChartProcess">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latin typeface="Consolas" panose="020B0609020204030204" pitchFamily="49" charset="0"/>
              </a:rPr>
              <a:t>void EXTI3_IRQHandler{</a:t>
            </a:r>
          </a:p>
          <a:p>
            <a:r>
              <a:rPr lang="en-US" sz="1400" b="1" dirty="0">
                <a:latin typeface="Consolas" panose="020B0609020204030204" pitchFamily="49" charset="0"/>
              </a:rPr>
              <a:t>  ...</a:t>
            </a:r>
          </a:p>
          <a:p>
            <a:r>
              <a:rPr lang="en-US" sz="1400" b="1" dirty="0">
                <a:latin typeface="Consolas" panose="020B0609020204030204" pitchFamily="49" charset="0"/>
              </a:rPr>
              <a:t>}</a:t>
            </a:r>
          </a:p>
        </p:txBody>
      </p:sp>
      <p:sp>
        <p:nvSpPr>
          <p:cNvPr id="69" name="Rectangle 68"/>
          <p:cNvSpPr/>
          <p:nvPr/>
        </p:nvSpPr>
        <p:spPr>
          <a:xfrm>
            <a:off x="49019" y="3157055"/>
            <a:ext cx="1178528" cy="307777"/>
          </a:xfrm>
          <a:prstGeom prst="rect">
            <a:avLst/>
          </a:prstGeom>
        </p:spPr>
        <p:txBody>
          <a:bodyPr wrap="none">
            <a:spAutoFit/>
          </a:bodyPr>
          <a:lstStyle/>
          <a:p>
            <a:r>
              <a:rPr lang="en-US" sz="1400" dirty="0">
                <a:solidFill>
                  <a:srgbClr val="C00000"/>
                </a:solidFill>
                <a:latin typeface="Consolas" panose="020B0609020204030204" pitchFamily="49" charset="0"/>
              </a:rPr>
              <a:t>0x0800030C</a:t>
            </a:r>
          </a:p>
        </p:txBody>
      </p:sp>
      <p:grpSp>
        <p:nvGrpSpPr>
          <p:cNvPr id="117" name="Group 116"/>
          <p:cNvGrpSpPr/>
          <p:nvPr/>
        </p:nvGrpSpPr>
        <p:grpSpPr>
          <a:xfrm>
            <a:off x="1192622" y="3483461"/>
            <a:ext cx="1242441" cy="1012339"/>
            <a:chOff x="1269503" y="4309566"/>
            <a:chExt cx="1242441" cy="1012339"/>
          </a:xfrm>
        </p:grpSpPr>
        <p:grpSp>
          <p:nvGrpSpPr>
            <p:cNvPr id="97" name="Group 96"/>
            <p:cNvGrpSpPr/>
            <p:nvPr/>
          </p:nvGrpSpPr>
          <p:grpSpPr>
            <a:xfrm>
              <a:off x="1269503" y="4679145"/>
              <a:ext cx="1242441" cy="269179"/>
              <a:chOff x="3037312" y="3957477"/>
              <a:chExt cx="307554" cy="144888"/>
            </a:xfrm>
            <a:noFill/>
          </p:grpSpPr>
          <p:sp>
            <p:nvSpPr>
              <p:cNvPr id="93" name="Freeform 92"/>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18" name="Group 117"/>
          <p:cNvGrpSpPr/>
          <p:nvPr/>
        </p:nvGrpSpPr>
        <p:grpSpPr>
          <a:xfrm>
            <a:off x="1194276" y="4267200"/>
            <a:ext cx="1244557" cy="1012339"/>
            <a:chOff x="1269503" y="4309566"/>
            <a:chExt cx="1242441" cy="1012339"/>
          </a:xfrm>
        </p:grpSpPr>
        <p:grpSp>
          <p:nvGrpSpPr>
            <p:cNvPr id="119" name="Group 118"/>
            <p:cNvGrpSpPr/>
            <p:nvPr/>
          </p:nvGrpSpPr>
          <p:grpSpPr>
            <a:xfrm>
              <a:off x="1269503" y="4679145"/>
              <a:ext cx="1242441" cy="269179"/>
              <a:chOff x="3037312" y="3957477"/>
              <a:chExt cx="307554" cy="144888"/>
            </a:xfrm>
            <a:noFill/>
          </p:grpSpPr>
          <p:sp>
            <p:nvSpPr>
              <p:cNvPr id="124" name="Freeform 12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0" name="Straight Connector 11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128" name="Group 127"/>
          <p:cNvGrpSpPr/>
          <p:nvPr/>
        </p:nvGrpSpPr>
        <p:grpSpPr>
          <a:xfrm>
            <a:off x="1189263" y="2450244"/>
            <a:ext cx="1243421" cy="1012339"/>
            <a:chOff x="1269503" y="4309566"/>
            <a:chExt cx="1242441" cy="1012339"/>
          </a:xfrm>
        </p:grpSpPr>
        <p:grpSp>
          <p:nvGrpSpPr>
            <p:cNvPr id="129" name="Group 128"/>
            <p:cNvGrpSpPr/>
            <p:nvPr/>
          </p:nvGrpSpPr>
          <p:grpSpPr>
            <a:xfrm>
              <a:off x="1269503" y="4679145"/>
              <a:ext cx="1242441" cy="269179"/>
              <a:chOff x="3037312" y="3957477"/>
              <a:chExt cx="307554" cy="144888"/>
            </a:xfrm>
            <a:noFill/>
          </p:grpSpPr>
          <p:sp>
            <p:nvSpPr>
              <p:cNvPr id="134" name="Freeform 133"/>
              <p:cNvSpPr/>
              <p:nvPr/>
            </p:nvSpPr>
            <p:spPr>
              <a:xfrm>
                <a:off x="3037312" y="395747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040066" y="4025347"/>
                <a:ext cx="304800" cy="77018"/>
              </a:xfrm>
              <a:custGeom>
                <a:avLst/>
                <a:gdLst>
                  <a:gd name="connsiteX0" fmla="*/ 0 w 683846"/>
                  <a:gd name="connsiteY0" fmla="*/ 203201 h 203201"/>
                  <a:gd name="connsiteX1" fmla="*/ 234462 w 683846"/>
                  <a:gd name="connsiteY1" fmla="*/ 1 h 203201"/>
                  <a:gd name="connsiteX2" fmla="*/ 457200 w 683846"/>
                  <a:gd name="connsiteY2" fmla="*/ 199293 h 203201"/>
                  <a:gd name="connsiteX3" fmla="*/ 683846 w 683846"/>
                  <a:gd name="connsiteY3" fmla="*/ 3909 h 203201"/>
                </a:gdLst>
                <a:ahLst/>
                <a:cxnLst>
                  <a:cxn ang="0">
                    <a:pos x="connsiteX0" y="connsiteY0"/>
                  </a:cxn>
                  <a:cxn ang="0">
                    <a:pos x="connsiteX1" y="connsiteY1"/>
                  </a:cxn>
                  <a:cxn ang="0">
                    <a:pos x="connsiteX2" y="connsiteY2"/>
                  </a:cxn>
                  <a:cxn ang="0">
                    <a:pos x="connsiteX3" y="connsiteY3"/>
                  </a:cxn>
                </a:cxnLst>
                <a:rect l="l" t="t" r="r" b="b"/>
                <a:pathLst>
                  <a:path w="683846" h="203201">
                    <a:moveTo>
                      <a:pt x="0" y="203201"/>
                    </a:moveTo>
                    <a:cubicBezTo>
                      <a:pt x="79131" y="101926"/>
                      <a:pt x="158262" y="652"/>
                      <a:pt x="234462" y="1"/>
                    </a:cubicBezTo>
                    <a:cubicBezTo>
                      <a:pt x="310662" y="-650"/>
                      <a:pt x="382303" y="198642"/>
                      <a:pt x="457200" y="199293"/>
                    </a:cubicBezTo>
                    <a:cubicBezTo>
                      <a:pt x="532097" y="199944"/>
                      <a:pt x="633046" y="27355"/>
                      <a:pt x="683846" y="3909"/>
                    </a:cubicBezTo>
                  </a:path>
                </a:pathLst>
              </a:cu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0" name="Straight Connector 129"/>
            <p:cNvCxnSpPr/>
            <p:nvPr/>
          </p:nvCxnSpPr>
          <p:spPr>
            <a:xfrm flipH="1">
              <a:off x="2510734" y="4800399"/>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flipH="1">
              <a:off x="1269781" y="4448012"/>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flipH="1">
              <a:off x="1271677" y="4940937"/>
              <a:ext cx="1464"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p:cNvCxnSpPr/>
            <p:nvPr/>
          </p:nvCxnSpPr>
          <p:spPr>
            <a:xfrm flipH="1">
              <a:off x="2509762" y="4309566"/>
              <a:ext cx="1210" cy="380968"/>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37" name="Rectangle 136"/>
          <p:cNvSpPr/>
          <p:nvPr/>
        </p:nvSpPr>
        <p:spPr>
          <a:xfrm>
            <a:off x="60016" y="1292423"/>
            <a:ext cx="1178528" cy="307777"/>
          </a:xfrm>
          <a:prstGeom prst="rect">
            <a:avLst/>
          </a:prstGeom>
        </p:spPr>
        <p:txBody>
          <a:bodyPr wrap="none">
            <a:spAutoFit/>
          </a:bodyPr>
          <a:lstStyle/>
          <a:p>
            <a:r>
              <a:rPr lang="en-GB" sz="1400" dirty="0">
                <a:solidFill>
                  <a:srgbClr val="0000FF"/>
                </a:solidFill>
                <a:latin typeface="Consolas" panose="020B0609020204030204" pitchFamily="49" charset="0"/>
              </a:rPr>
              <a:t>0x20000068</a:t>
            </a:r>
            <a:endParaRPr lang="en-US" sz="1400" dirty="0">
              <a:solidFill>
                <a:srgbClr val="0000FF"/>
              </a:solidFill>
              <a:latin typeface="Consolas" panose="020B0609020204030204" pitchFamily="49" charset="0"/>
            </a:endParaRPr>
          </a:p>
        </p:txBody>
      </p:sp>
      <p:sp>
        <p:nvSpPr>
          <p:cNvPr id="51" name="TextBox 50"/>
          <p:cNvSpPr txBox="1"/>
          <p:nvPr/>
        </p:nvSpPr>
        <p:spPr>
          <a:xfrm>
            <a:off x="0" y="5105400"/>
            <a:ext cx="1209167" cy="307777"/>
          </a:xfrm>
          <a:prstGeom prst="rect">
            <a:avLst/>
          </a:prstGeom>
          <a:noFill/>
        </p:spPr>
        <p:txBody>
          <a:bodyPr wrap="square" rtlCol="0">
            <a:spAutoFit/>
          </a:bodyPr>
          <a:lstStyle/>
          <a:p>
            <a:pPr algn="ctr"/>
            <a:r>
              <a:rPr lang="en-GB" sz="1400" dirty="0">
                <a:latin typeface="Consolas"/>
                <a:cs typeface="Consolas"/>
              </a:rPr>
              <a:t>0x00000008</a:t>
            </a:r>
          </a:p>
        </p:txBody>
      </p:sp>
      <p:sp>
        <p:nvSpPr>
          <p:cNvPr id="52" name="TextBox 51"/>
          <p:cNvSpPr txBox="1"/>
          <p:nvPr/>
        </p:nvSpPr>
        <p:spPr>
          <a:xfrm>
            <a:off x="0" y="5313043"/>
            <a:ext cx="1209167" cy="307777"/>
          </a:xfrm>
          <a:prstGeom prst="rect">
            <a:avLst/>
          </a:prstGeom>
          <a:noFill/>
        </p:spPr>
        <p:txBody>
          <a:bodyPr wrap="square" rtlCol="0">
            <a:spAutoFit/>
          </a:bodyPr>
          <a:lstStyle/>
          <a:p>
            <a:pPr algn="ctr"/>
            <a:r>
              <a:rPr lang="en-GB" sz="1400" dirty="0">
                <a:latin typeface="Consolas"/>
                <a:cs typeface="Consolas"/>
              </a:rPr>
              <a:t>0x00000004</a:t>
            </a:r>
          </a:p>
        </p:txBody>
      </p:sp>
      <p:sp>
        <p:nvSpPr>
          <p:cNvPr id="56" name="TextBox 55"/>
          <p:cNvSpPr txBox="1"/>
          <p:nvPr/>
        </p:nvSpPr>
        <p:spPr>
          <a:xfrm>
            <a:off x="0" y="5531479"/>
            <a:ext cx="1209167" cy="307777"/>
          </a:xfrm>
          <a:prstGeom prst="rect">
            <a:avLst/>
          </a:prstGeom>
          <a:noFill/>
        </p:spPr>
        <p:txBody>
          <a:bodyPr wrap="square" rtlCol="0">
            <a:spAutoFit/>
          </a:bodyPr>
          <a:lstStyle/>
          <a:p>
            <a:pPr algn="ctr"/>
            <a:r>
              <a:rPr lang="en-GB" sz="1400" dirty="0">
                <a:latin typeface="Consolas"/>
                <a:cs typeface="Consolas"/>
              </a:rPr>
              <a:t>0x00000000</a:t>
            </a:r>
          </a:p>
        </p:txBody>
      </p:sp>
      <p:sp>
        <p:nvSpPr>
          <p:cNvPr id="53" name="Rectangle 52"/>
          <p:cNvSpPr/>
          <p:nvPr/>
        </p:nvSpPr>
        <p:spPr>
          <a:xfrm>
            <a:off x="1197541" y="5573257"/>
            <a:ext cx="124069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rgbClr val="0000FF"/>
                </a:solidFill>
                <a:latin typeface="Consolas" panose="020B0609020204030204" pitchFamily="49" charset="0"/>
              </a:rPr>
              <a:t>0x20000068</a:t>
            </a:r>
          </a:p>
        </p:txBody>
      </p:sp>
      <p:sp>
        <p:nvSpPr>
          <p:cNvPr id="138" name="Rectangle 137"/>
          <p:cNvSpPr/>
          <p:nvPr/>
        </p:nvSpPr>
        <p:spPr>
          <a:xfrm>
            <a:off x="1199588" y="5357447"/>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latin typeface="Consolas" panose="020B0609020204030204" pitchFamily="49" charset="0"/>
              </a:rPr>
              <a:t>0x2000020D</a:t>
            </a:r>
          </a:p>
        </p:txBody>
      </p:sp>
      <p:sp>
        <p:nvSpPr>
          <p:cNvPr id="139" name="Rectangle 138"/>
          <p:cNvSpPr/>
          <p:nvPr/>
        </p:nvSpPr>
        <p:spPr>
          <a:xfrm>
            <a:off x="1199421" y="5136481"/>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rgbClr val="0000FF"/>
              </a:solidFill>
              <a:latin typeface="Consolas" panose="020B0609020204030204" pitchFamily="49" charset="0"/>
            </a:endParaRPr>
          </a:p>
        </p:txBody>
      </p:sp>
      <p:sp>
        <p:nvSpPr>
          <p:cNvPr id="148" name="Rectangle 147"/>
          <p:cNvSpPr/>
          <p:nvPr/>
        </p:nvSpPr>
        <p:spPr>
          <a:xfrm>
            <a:off x="1196780" y="4267200"/>
            <a:ext cx="1238812"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C00000"/>
                </a:solidFill>
                <a:latin typeface="Consolas" panose="020B0609020204030204" pitchFamily="49" charset="0"/>
              </a:rPr>
              <a:t>0x0800030D</a:t>
            </a:r>
            <a:endParaRPr lang="en-GB" sz="1400" dirty="0">
              <a:solidFill>
                <a:srgbClr val="C00000"/>
              </a:solidFill>
              <a:latin typeface="Consolas" panose="020B0609020204030204" pitchFamily="49" charset="0"/>
            </a:endParaRPr>
          </a:p>
        </p:txBody>
      </p:sp>
      <p:sp>
        <p:nvSpPr>
          <p:cNvPr id="157" name="Rectangle 156"/>
          <p:cNvSpPr/>
          <p:nvPr/>
        </p:nvSpPr>
        <p:spPr>
          <a:xfrm>
            <a:off x="1189094" y="3425812"/>
            <a:ext cx="1243590"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8" name="Rectangle 157"/>
          <p:cNvSpPr/>
          <p:nvPr/>
        </p:nvSpPr>
        <p:spPr>
          <a:xfrm>
            <a:off x="1188897" y="3208965"/>
            <a:ext cx="1245188"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59" name="Right Brace 158"/>
          <p:cNvSpPr/>
          <p:nvPr/>
        </p:nvSpPr>
        <p:spPr>
          <a:xfrm>
            <a:off x="2467766" y="3207376"/>
            <a:ext cx="175101" cy="689020"/>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1" name="Rectangle 160"/>
          <p:cNvSpPr/>
          <p:nvPr/>
        </p:nvSpPr>
        <p:spPr>
          <a:xfrm>
            <a:off x="1189095" y="243142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2" name="Rectangle 161"/>
          <p:cNvSpPr/>
          <p:nvPr/>
        </p:nvSpPr>
        <p:spPr>
          <a:xfrm>
            <a:off x="1189096" y="2215615"/>
            <a:ext cx="1244991"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3" name="Rectangle 162"/>
          <p:cNvSpPr/>
          <p:nvPr/>
        </p:nvSpPr>
        <p:spPr>
          <a:xfrm>
            <a:off x="1189095" y="1994649"/>
            <a:ext cx="1244993"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5" name="Rectangle 164"/>
          <p:cNvSpPr/>
          <p:nvPr/>
        </p:nvSpPr>
        <p:spPr>
          <a:xfrm>
            <a:off x="1189262" y="1776425"/>
            <a:ext cx="1244827"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6" name="Rectangle 165"/>
          <p:cNvSpPr/>
          <p:nvPr/>
        </p:nvSpPr>
        <p:spPr>
          <a:xfrm>
            <a:off x="1189261" y="1560615"/>
            <a:ext cx="1244829"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7" name="Rectangle 166"/>
          <p:cNvSpPr/>
          <p:nvPr/>
        </p:nvSpPr>
        <p:spPr>
          <a:xfrm>
            <a:off x="1189261" y="1339649"/>
            <a:ext cx="1244825" cy="21785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dirty="0">
              <a:solidFill>
                <a:schemeClr val="tx1"/>
              </a:solidFill>
              <a:latin typeface="Consolas" panose="020B0609020204030204" pitchFamily="49" charset="0"/>
            </a:endParaRPr>
          </a:p>
        </p:txBody>
      </p:sp>
      <p:sp>
        <p:nvSpPr>
          <p:cNvPr id="168" name="Right Brace 167"/>
          <p:cNvSpPr/>
          <p:nvPr/>
        </p:nvSpPr>
        <p:spPr>
          <a:xfrm>
            <a:off x="2477062" y="1371599"/>
            <a:ext cx="165806" cy="1277677"/>
          </a:xfrm>
          <a:prstGeom prst="rightBrace">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9" name="TextBox 168"/>
          <p:cNvSpPr txBox="1"/>
          <p:nvPr/>
        </p:nvSpPr>
        <p:spPr>
          <a:xfrm>
            <a:off x="2634228" y="1790284"/>
            <a:ext cx="659155" cy="369332"/>
          </a:xfrm>
          <a:prstGeom prst="rect">
            <a:avLst/>
          </a:prstGeom>
          <a:noFill/>
        </p:spPr>
        <p:txBody>
          <a:bodyPr wrap="none" rtlCol="0">
            <a:spAutoFit/>
          </a:bodyPr>
          <a:lstStyle/>
          <a:p>
            <a:r>
              <a:rPr lang="en-US" dirty="0">
                <a:solidFill>
                  <a:srgbClr val="C00000"/>
                </a:solidFill>
              </a:rPr>
              <a:t>stack</a:t>
            </a:r>
          </a:p>
        </p:txBody>
      </p:sp>
      <p:sp>
        <p:nvSpPr>
          <p:cNvPr id="195" name="TextBox 194"/>
          <p:cNvSpPr txBox="1"/>
          <p:nvPr/>
        </p:nvSpPr>
        <p:spPr>
          <a:xfrm>
            <a:off x="244192" y="5801380"/>
            <a:ext cx="802592" cy="523220"/>
          </a:xfrm>
          <a:prstGeom prst="rect">
            <a:avLst/>
          </a:prstGeom>
          <a:noFill/>
        </p:spPr>
        <p:txBody>
          <a:bodyPr wrap="none" rtlCol="0">
            <a:spAutoFit/>
          </a:bodyPr>
          <a:lstStyle/>
          <a:p>
            <a:pPr algn="ctr"/>
            <a:r>
              <a:rPr lang="en-US" sz="1400" i="1" dirty="0">
                <a:solidFill>
                  <a:srgbClr val="0070C0"/>
                </a:solidFill>
              </a:rPr>
              <a:t>Memory </a:t>
            </a:r>
          </a:p>
          <a:p>
            <a:pPr algn="ctr"/>
            <a:r>
              <a:rPr lang="en-US" sz="1400" i="1" dirty="0">
                <a:solidFill>
                  <a:srgbClr val="0070C0"/>
                </a:solidFill>
              </a:rPr>
              <a:t>address</a:t>
            </a:r>
          </a:p>
        </p:txBody>
      </p:sp>
      <p:sp>
        <p:nvSpPr>
          <p:cNvPr id="196" name="TextBox 195"/>
          <p:cNvSpPr txBox="1"/>
          <p:nvPr/>
        </p:nvSpPr>
        <p:spPr>
          <a:xfrm>
            <a:off x="1189094" y="5801380"/>
            <a:ext cx="1244991" cy="523220"/>
          </a:xfrm>
          <a:prstGeom prst="rect">
            <a:avLst/>
          </a:prstGeom>
          <a:noFill/>
        </p:spPr>
        <p:txBody>
          <a:bodyPr wrap="square" rtlCol="0">
            <a:spAutoFit/>
          </a:bodyPr>
          <a:lstStyle/>
          <a:p>
            <a:pPr algn="ctr"/>
            <a:r>
              <a:rPr lang="en-US" sz="1400" i="1" dirty="0">
                <a:solidFill>
                  <a:srgbClr val="0070C0"/>
                </a:solidFill>
              </a:rPr>
              <a:t>Memory </a:t>
            </a:r>
          </a:p>
          <a:p>
            <a:pPr algn="ctr"/>
            <a:r>
              <a:rPr lang="en-US" sz="1400" i="1" dirty="0">
                <a:solidFill>
                  <a:srgbClr val="0070C0"/>
                </a:solidFill>
              </a:rPr>
              <a:t>content</a:t>
            </a:r>
          </a:p>
        </p:txBody>
      </p:sp>
      <p:cxnSp>
        <p:nvCxnSpPr>
          <p:cNvPr id="200" name="Straight Arrow Connector 199"/>
          <p:cNvCxnSpPr>
            <a:stCxn id="53" idx="3"/>
          </p:cNvCxnSpPr>
          <p:nvPr/>
        </p:nvCxnSpPr>
        <p:spPr>
          <a:xfrm flipV="1">
            <a:off x="2438233" y="5681788"/>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1" name="TextBox 200"/>
          <p:cNvSpPr txBox="1"/>
          <p:nvPr/>
        </p:nvSpPr>
        <p:spPr>
          <a:xfrm>
            <a:off x="2782554" y="5527255"/>
            <a:ext cx="1000595" cy="307777"/>
          </a:xfrm>
          <a:prstGeom prst="rect">
            <a:avLst/>
          </a:prstGeom>
          <a:noFill/>
        </p:spPr>
        <p:txBody>
          <a:bodyPr wrap="none" rtlCol="0">
            <a:spAutoFit/>
          </a:bodyPr>
          <a:lstStyle/>
          <a:p>
            <a:r>
              <a:rPr lang="en-US" sz="1400" dirty="0"/>
              <a:t>Initialize SP</a:t>
            </a:r>
          </a:p>
        </p:txBody>
      </p:sp>
      <p:sp>
        <p:nvSpPr>
          <p:cNvPr id="203" name="Rectangle 202"/>
          <p:cNvSpPr/>
          <p:nvPr/>
        </p:nvSpPr>
        <p:spPr>
          <a:xfrm>
            <a:off x="2967141" y="4790712"/>
            <a:ext cx="2595459" cy="30777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1400" dirty="0">
                <a:solidFill>
                  <a:schemeClr val="bg1"/>
                </a:solidFill>
              </a:rPr>
              <a:t>Bit </a:t>
            </a:r>
            <a:r>
              <a:rPr lang="en-US" sz="1400" dirty="0">
                <a:solidFill>
                  <a:schemeClr val="bg1"/>
                </a:solidFill>
                <a:latin typeface="Consolas"/>
                <a:cs typeface="Consolas"/>
              </a:rPr>
              <a:t>0</a:t>
            </a:r>
            <a:r>
              <a:rPr lang="en-US" sz="1400" dirty="0">
                <a:solidFill>
                  <a:schemeClr val="bg1"/>
                </a:solidFill>
              </a:rPr>
              <a:t> is </a:t>
            </a:r>
            <a:r>
              <a:rPr lang="en-US" sz="1400" dirty="0">
                <a:solidFill>
                  <a:schemeClr val="bg1"/>
                </a:solidFill>
                <a:latin typeface="Consolas"/>
                <a:cs typeface="Consolas"/>
              </a:rPr>
              <a:t>1</a:t>
            </a:r>
            <a:r>
              <a:rPr lang="en-US" sz="1400" dirty="0">
                <a:solidFill>
                  <a:schemeClr val="bg1"/>
                </a:solidFill>
              </a:rPr>
              <a:t>, indicating Thumb state.</a:t>
            </a:r>
          </a:p>
        </p:txBody>
      </p:sp>
      <p:cxnSp>
        <p:nvCxnSpPr>
          <p:cNvPr id="204" name="Straight Arrow Connector 203"/>
          <p:cNvCxnSpPr/>
          <p:nvPr/>
        </p:nvCxnSpPr>
        <p:spPr>
          <a:xfrm flipV="1">
            <a:off x="2438400" y="5488533"/>
            <a:ext cx="381167" cy="39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05" name="TextBox 204"/>
          <p:cNvSpPr txBox="1"/>
          <p:nvPr/>
        </p:nvSpPr>
        <p:spPr>
          <a:xfrm>
            <a:off x="2782721" y="5334000"/>
            <a:ext cx="1045479" cy="307777"/>
          </a:xfrm>
          <a:prstGeom prst="rect">
            <a:avLst/>
          </a:prstGeom>
          <a:noFill/>
        </p:spPr>
        <p:txBody>
          <a:bodyPr wrap="none" rtlCol="0">
            <a:spAutoFit/>
          </a:bodyPr>
          <a:lstStyle/>
          <a:p>
            <a:r>
              <a:rPr lang="en-US" sz="1400" dirty="0"/>
              <a:t>Initialize PC</a:t>
            </a:r>
          </a:p>
        </p:txBody>
      </p:sp>
      <p:cxnSp>
        <p:nvCxnSpPr>
          <p:cNvPr id="207" name="Straight Arrow Connector 206"/>
          <p:cNvCxnSpPr>
            <a:stCxn id="148" idx="3"/>
            <a:endCxn id="203" idx="1"/>
          </p:cNvCxnSpPr>
          <p:nvPr/>
        </p:nvCxnSpPr>
        <p:spPr>
          <a:xfrm>
            <a:off x="2435592" y="4376126"/>
            <a:ext cx="531549" cy="568475"/>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p:cNvCxnSpPr>
            <a:stCxn id="138" idx="3"/>
            <a:endCxn id="203" idx="1"/>
          </p:cNvCxnSpPr>
          <p:nvPr/>
        </p:nvCxnSpPr>
        <p:spPr>
          <a:xfrm flipV="1">
            <a:off x="2438400" y="4944601"/>
            <a:ext cx="528741" cy="52177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3"/>
          <a:stretch>
            <a:fillRect/>
          </a:stretch>
        </p:blipFill>
        <p:spPr>
          <a:xfrm>
            <a:off x="6732815" y="304800"/>
            <a:ext cx="5352168" cy="6438222"/>
          </a:xfrm>
          <a:prstGeom prst="rect">
            <a:avLst/>
          </a:prstGeom>
        </p:spPr>
      </p:pic>
    </p:spTree>
    <p:extLst>
      <p:ext uri="{BB962C8B-B14F-4D97-AF65-F5344CB8AC3E}">
        <p14:creationId xmlns:p14="http://schemas.microsoft.com/office/powerpoint/2010/main" val="1475896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wipe(down)">
                                      <p:cBhvr>
                                        <p:cTn id="7" dur="5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16.4|15.5"/>
</p:tagLst>
</file>

<file path=ppt/tags/tag2.xml><?xml version="1.0" encoding="utf-8"?>
<p:tagLst xmlns:a="http://schemas.openxmlformats.org/drawingml/2006/main" xmlns:r="http://schemas.openxmlformats.org/officeDocument/2006/relationships" xmlns:p="http://schemas.openxmlformats.org/presentationml/2006/main">
  <p:tag name="TIMING" val="|15.6|20.4|11.8|14.2|4.7|11.9"/>
</p:tagLst>
</file>

<file path=ppt/tags/tag3.xml><?xml version="1.0" encoding="utf-8"?>
<p:tagLst xmlns:a="http://schemas.openxmlformats.org/drawingml/2006/main" xmlns:r="http://schemas.openxmlformats.org/officeDocument/2006/relationships" xmlns:p="http://schemas.openxmlformats.org/presentationml/2006/main">
  <p:tag name="TIMING" val="|15.6|20.4|11.8|14.2|4.7|11.9"/>
</p:tagLst>
</file>

<file path=ppt/tags/tag4.xml><?xml version="1.0" encoding="utf-8"?>
<p:tagLst xmlns:a="http://schemas.openxmlformats.org/drawingml/2006/main" xmlns:r="http://schemas.openxmlformats.org/officeDocument/2006/relationships" xmlns:p="http://schemas.openxmlformats.org/presentationml/2006/main">
  <p:tag name="TIMING" val="|15.6|20.4|11.8|14.2|4.7|11.9"/>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17262</TotalTime>
  <Words>6838</Words>
  <Application>Microsoft Office PowerPoint</Application>
  <PresentationFormat>Widescreen</PresentationFormat>
  <Paragraphs>2300</Paragraphs>
  <Slides>41</Slides>
  <Notes>41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Bookman Old Style</vt:lpstr>
      <vt:lpstr>Calibri</vt:lpstr>
      <vt:lpstr>Consolas</vt:lpstr>
      <vt:lpstr>Gill Sans MT</vt:lpstr>
      <vt:lpstr>Verdana</vt:lpstr>
      <vt:lpstr>Wingdings</vt:lpstr>
      <vt:lpstr>Wingdings 3</vt:lpstr>
      <vt:lpstr>Origin</vt:lpstr>
      <vt:lpstr>Dr. Yifeng Zhu</vt:lpstr>
      <vt:lpstr>STM32L4 Discovery Kit</vt:lpstr>
      <vt:lpstr>Polling vs Interrupt</vt:lpstr>
      <vt:lpstr>Memory Map of Cortex-M4</vt:lpstr>
      <vt:lpstr>Data Memory</vt:lpstr>
      <vt:lpstr>Instruction Memory</vt:lpstr>
      <vt:lpstr>Interrupt Vector Table</vt:lpstr>
      <vt:lpstr>Interrupt Vector Table</vt:lpstr>
      <vt:lpstr>Interrupt Service Routine (ISR)</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Single Interrupt</vt:lpstr>
      <vt:lpstr>Nested Interrupts: Example of Preemption</vt:lpstr>
      <vt:lpstr>Nested Interrupts: Example of Preemption</vt:lpstr>
      <vt:lpstr>Nested Interrupts: Example of Preemption</vt:lpstr>
      <vt:lpstr>Nested Interrupts: Example of Preemption</vt:lpstr>
      <vt:lpstr>Nested Interrupts: Example of Preemption</vt:lpstr>
      <vt:lpstr>Nested Interrupts: Example of Preemption</vt:lpstr>
      <vt:lpstr>Nested Interrupts: Example of Preemption</vt:lpstr>
      <vt:lpstr>Nested Interrupts: Tail Chaining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Yifeng Zhu</cp:lastModifiedBy>
  <cp:revision>648</cp:revision>
  <dcterms:created xsi:type="dcterms:W3CDTF">2013-02-03T05:36:57Z</dcterms:created>
  <dcterms:modified xsi:type="dcterms:W3CDTF">2018-04-09T12:39:04Z</dcterms:modified>
</cp:coreProperties>
</file>