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4" r:id="rId3"/>
    <p:sldId id="257" r:id="rId4"/>
    <p:sldId id="262" r:id="rId5"/>
    <p:sldId id="258" r:id="rId6"/>
    <p:sldId id="259" r:id="rId7"/>
    <p:sldId id="260" r:id="rId8"/>
    <p:sldId id="261" r:id="rId9"/>
    <p:sldId id="263" r:id="rId10"/>
    <p:sldId id="266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34" autoAdjust="0"/>
  </p:normalViewPr>
  <p:slideViewPr>
    <p:cSldViewPr>
      <p:cViewPr varScale="1">
        <p:scale>
          <a:sx n="114" d="100"/>
          <a:sy n="114" d="100"/>
        </p:scale>
        <p:origin x="152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F56A7-3CDE-194F-B9AF-D598FBBF1989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097CB-F954-3545-B5D0-357D0C1748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406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2AD58-60CE-E948-9CBA-0BD7030FC28E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4DF53-3DD3-9F45-9E7E-472B96F1AB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63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8E8B2B42-CBC2-7D4E-BA50-0E7F29B4DAAB}" type="datetime1">
              <a:rPr lang="en-US" smtClean="0"/>
              <a:t>1/23/2020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97D1259-3A46-254C-ADDB-B5DA4F1DF3DA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CA104EC-54AA-E04F-BDC0-22B4E8892699}" type="datetime1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9E6F060-20EB-3246-9088-08BF5F1271DE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34C82E41-DA7E-CA4C-823B-C759BEA16CE8}" type="datetime1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500C8B0-EB1A-0A41-B839-C4B99CD2225A}" type="datetime1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F16605B-D952-1149-A111-28A5633BAE48}" type="datetime1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1109A1C-29B2-B04E-8365-C9D22C4AE842}" type="datetime1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CE417B6-A42B-064A-8677-46C55C4F613A}" type="datetime1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E76F5AD-3F1F-7141-BC8A-012C5728BE2D}" type="datetime1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9FA12B8-739E-4D47-A14C-180C3BC10865}" type="datetime1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CDD18CD8-E404-844E-A4BD-DF69B8E5881E}" type="datetime1">
              <a:rPr lang="en-US" smtClean="0"/>
              <a:t>1/23/2020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Dr. Yifeng Zhu</a:t>
            </a:r>
            <a:br>
              <a:rPr lang="en-US" sz="2000" dirty="0"/>
            </a:br>
            <a:r>
              <a:rPr lang="en-US" sz="2000" dirty="0"/>
              <a:t>Electrical and Computer Engineering</a:t>
            </a:r>
            <a:br>
              <a:rPr lang="en-US" sz="2000" dirty="0"/>
            </a:br>
            <a:r>
              <a:rPr lang="en-US" sz="2000" dirty="0"/>
              <a:t>University of Maine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Spring 2020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337547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Bookman Old Style (Headings)"/>
              </a:rPr>
              <a:t>Embedded Systems with </a:t>
            </a:r>
            <a:r>
              <a:rPr lang="en-US" b="1">
                <a:latin typeface="Bookman Old Style (Headings)"/>
              </a:rPr>
              <a:t>ARM Cortex-M </a:t>
            </a:r>
            <a:r>
              <a:rPr lang="en-US" b="1" dirty="0">
                <a:latin typeface="Bookman Old Style (Headings)"/>
              </a:rPr>
              <a:t>Microcontrollers in Assembly Language and 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3284" y="1828800"/>
            <a:ext cx="52261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13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Instruction Encoding and Decoding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8328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Decoding: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0xF04F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0x0003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6200" y="1981200"/>
          <a:ext cx="8915394" cy="219456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5355071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3344533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7192768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18411512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1452732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453547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24594618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58641785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82584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84185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83602991"/>
                    </a:ext>
                  </a:extLst>
                </a:gridCol>
                <a:gridCol w="439420">
                  <a:extLst>
                    <a:ext uri="{9D8B030D-6E8A-4147-A177-3AD203B41FA5}">
                      <a16:colId xmlns:a16="http://schemas.microsoft.com/office/drawing/2014/main" val="2092325409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7803964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65942713"/>
                    </a:ext>
                  </a:extLst>
                </a:gridCol>
                <a:gridCol w="457194">
                  <a:extLst>
                    <a:ext uri="{9D8B030D-6E8A-4147-A177-3AD203B41FA5}">
                      <a16:colId xmlns:a16="http://schemas.microsoft.com/office/drawing/2014/main" val="1215660797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  <a:endParaRPr lang="en-US" sz="2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</a:t>
                      </a:r>
                      <a:endParaRPr lang="en-US" sz="2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  <a:endParaRPr lang="en-US" sz="2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en-US" sz="2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en-US" sz="2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en-US" sz="2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en-US" sz="2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en-US" sz="2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2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2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2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2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2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2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>
                          <a:effectLst/>
                        </a:rPr>
                        <a:t>op1</a:t>
                      </a:r>
                      <a:endParaRPr lang="en-US" sz="240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>
                          <a:effectLst/>
                        </a:rPr>
                        <a:t>op2</a:t>
                      </a:r>
                      <a:endParaRPr lang="en-US" sz="240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</a:rPr>
                        <a:t>S</a:t>
                      </a:r>
                      <a:endParaRPr lang="en-US" sz="24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>
                          <a:effectLst/>
                        </a:rPr>
                        <a:t>i</a:t>
                      </a:r>
                      <a:endParaRPr lang="en-US" sz="240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0xF04F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1  0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0   0   1   0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1  1  1  1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16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>
                          <a:effectLst/>
                        </a:rPr>
                        <a:t>op</a:t>
                      </a:r>
                      <a:endParaRPr lang="en-US" sz="240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</a:rPr>
                        <a:t>imm3</a:t>
                      </a:r>
                      <a:endParaRPr lang="en-US" sz="24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>
                          <a:effectLst/>
                        </a:rPr>
                        <a:t>Rd</a:t>
                      </a:r>
                      <a:endParaRPr lang="en-US" sz="240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>
                          <a:effectLst/>
                        </a:rPr>
                        <a:t>imm8</a:t>
                      </a:r>
                      <a:endParaRPr lang="en-US" sz="240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0x0003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0 0 0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0 0 0 0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0 0 0 0 0 0 1 1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276600" y="5035222"/>
            <a:ext cx="2053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r0, #3 </a:t>
            </a:r>
          </a:p>
        </p:txBody>
      </p:sp>
    </p:spTree>
    <p:extLst>
      <p:ext uri="{BB962C8B-B14F-4D97-AF65-F5344CB8AC3E}">
        <p14:creationId xmlns:p14="http://schemas.microsoft.com/office/powerpoint/2010/main" val="47204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Immediate Integers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3048000"/>
            <a:ext cx="8229600" cy="310896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dirty="0"/>
              <a:t>-bit Immediate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i:imm3:imm8</a:t>
            </a:r>
          </a:p>
          <a:p>
            <a:r>
              <a:rPr lang="en-US" dirty="0">
                <a:cs typeface="Consolas" panose="020B0609020204030204" pitchFamily="49" charset="0"/>
              </a:rPr>
              <a:t>It is </a:t>
            </a:r>
            <a:r>
              <a:rPr lang="en-US" b="1" i="1" dirty="0">
                <a:solidFill>
                  <a:srgbClr val="FF0000"/>
                </a:solidFill>
                <a:cs typeface="Consolas" panose="020B0609020204030204" pitchFamily="49" charset="0"/>
              </a:rPr>
              <a:t>not</a:t>
            </a:r>
            <a:r>
              <a:rPr lang="en-US" dirty="0">
                <a:cs typeface="Consolas" panose="020B0609020204030204" pitchFamily="49" charset="0"/>
              </a:rPr>
              <a:t> a normal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dirty="0">
                <a:cs typeface="Consolas" panose="020B0609020204030204" pitchFamily="49" charset="0"/>
              </a:rPr>
              <a:t>-bit number!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443447"/>
              </p:ext>
            </p:extLst>
          </p:nvPr>
        </p:nvGraphicFramePr>
        <p:xfrm>
          <a:off x="762000" y="1371600"/>
          <a:ext cx="7772394" cy="137160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5355071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3344533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7192768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18411512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1452732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453547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24594618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58641785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82584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84185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83602991"/>
                    </a:ext>
                  </a:extLst>
                </a:gridCol>
                <a:gridCol w="439420">
                  <a:extLst>
                    <a:ext uri="{9D8B030D-6E8A-4147-A177-3AD203B41FA5}">
                      <a16:colId xmlns:a16="http://schemas.microsoft.com/office/drawing/2014/main" val="2092325409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7803964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65942713"/>
                    </a:ext>
                  </a:extLst>
                </a:gridCol>
                <a:gridCol w="457194">
                  <a:extLst>
                    <a:ext uri="{9D8B030D-6E8A-4147-A177-3AD203B41FA5}">
                      <a16:colId xmlns:a16="http://schemas.microsoft.com/office/drawing/2014/main" val="1215660797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  <a:endParaRPr lang="en-US" sz="2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</a:t>
                      </a:r>
                      <a:endParaRPr lang="en-US" sz="2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  <a:endParaRPr lang="en-US" sz="2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en-US" sz="2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en-US" sz="2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en-US" sz="2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en-US" sz="2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en-US" sz="2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2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2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2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2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2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2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5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>
                          <a:effectLst/>
                        </a:rPr>
                        <a:t>op1</a:t>
                      </a:r>
                      <a:endParaRPr lang="en-US" sz="240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>
                          <a:effectLst/>
                        </a:rPr>
                        <a:t>op2</a:t>
                      </a:r>
                      <a:endParaRPr lang="en-US" sz="240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</a:rPr>
                        <a:t>S</a:t>
                      </a:r>
                      <a:endParaRPr lang="en-US" sz="24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0" dirty="0">
                          <a:effectLst/>
                        </a:rPr>
                        <a:t>op</a:t>
                      </a:r>
                      <a:endParaRPr lang="en-US" sz="2400" b="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imm3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>
                          <a:effectLst/>
                        </a:rPr>
                        <a:t>Rd</a:t>
                      </a:r>
                      <a:endParaRPr lang="en-US" sz="240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imm8</a:t>
                      </a:r>
                      <a:endParaRPr lang="en-US" sz="24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534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Immediate Integers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248054"/>
              </p:ext>
            </p:extLst>
          </p:nvPr>
        </p:nvGraphicFramePr>
        <p:xfrm>
          <a:off x="1600200" y="1219200"/>
          <a:ext cx="66294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953">
                  <a:extLst>
                    <a:ext uri="{9D8B030D-6E8A-4147-A177-3AD203B41FA5}">
                      <a16:colId xmlns:a16="http://schemas.microsoft.com/office/drawing/2014/main" val="181246546"/>
                    </a:ext>
                  </a:extLst>
                </a:gridCol>
                <a:gridCol w="4723447">
                  <a:extLst>
                    <a:ext uri="{9D8B030D-6E8A-4147-A177-3AD203B41FA5}">
                      <a16:colId xmlns:a16="http://schemas.microsoft.com/office/drawing/2014/main" val="720755179"/>
                    </a:ext>
                  </a:extLst>
                </a:gridCol>
              </a:tblGrid>
              <a:tr h="277735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i:imm3:imm8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88039"/>
                  </a:ext>
                </a:extLst>
              </a:tr>
              <a:tr h="27773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0000abcdefgh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00000000 00000000 00000000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abcdefgh</a:t>
                      </a:r>
                      <a:endParaRPr lang="en-US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79004"/>
                  </a:ext>
                </a:extLst>
              </a:tr>
              <a:tr h="27773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0001abcdefgh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00000000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abcdefgh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00000000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abcdefgh</a:t>
                      </a:r>
                      <a:endParaRPr lang="en-US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197361"/>
                  </a:ext>
                </a:extLst>
              </a:tr>
              <a:tr h="27773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0010abcdefgh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abcdefgh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00000000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abcdefgh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259822"/>
                  </a:ext>
                </a:extLst>
              </a:tr>
              <a:tr h="27773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0011abcdefgh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abcdefgh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abcdefgh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abcdefgh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abcdefgh</a:t>
                      </a:r>
                      <a:endParaRPr lang="en-US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808753"/>
                  </a:ext>
                </a:extLst>
              </a:tr>
              <a:tr h="27773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01000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bcdefgh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1bcdefgh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00000000 00000000 00000000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700649"/>
                  </a:ext>
                </a:extLst>
              </a:tr>
              <a:tr h="27773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01001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bcdefgh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1bcdefg h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0000000 00000000 00000000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102268"/>
                  </a:ext>
                </a:extLst>
              </a:tr>
              <a:tr h="27773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01010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bcdefgh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1bcdef gh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000000 00000000 00000000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855712"/>
                  </a:ext>
                </a:extLst>
              </a:tr>
              <a:tr h="277735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1556"/>
                  </a:ext>
                </a:extLst>
              </a:tr>
              <a:tr h="27773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11101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bcdefgh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00000000 00000000 00000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1bc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defgh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602508"/>
                  </a:ext>
                </a:extLst>
              </a:tr>
              <a:tr h="27773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11110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bcdefgh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00000000 00000000 000000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1b c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defgh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254972"/>
                  </a:ext>
                </a:extLst>
              </a:tr>
              <a:tr h="27773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11111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bcdefgh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00000000 00000000 0000000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 bc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defgh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684755"/>
                  </a:ext>
                </a:extLst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>
            <a:off x="1143000" y="3099222"/>
            <a:ext cx="304800" cy="250909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7264" y="3810000"/>
            <a:ext cx="877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8-bit values shifted</a:t>
            </a:r>
          </a:p>
        </p:txBody>
      </p:sp>
      <p:sp>
        <p:nvSpPr>
          <p:cNvPr id="8" name="Left Brace 7"/>
          <p:cNvSpPr/>
          <p:nvPr/>
        </p:nvSpPr>
        <p:spPr>
          <a:xfrm>
            <a:off x="1143000" y="1617114"/>
            <a:ext cx="304800" cy="143088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9709" y="1881062"/>
            <a:ext cx="1182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8-bit values duplicated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13933" y="5678269"/>
            <a:ext cx="6769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0xFF000000,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0, imm3 = 000, imm8 = 01111111=0x7F </a:t>
            </a:r>
          </a:p>
        </p:txBody>
      </p:sp>
    </p:spTree>
    <p:extLst>
      <p:ext uri="{BB962C8B-B14F-4D97-AF65-F5344CB8AC3E}">
        <p14:creationId xmlns:p14="http://schemas.microsoft.com/office/powerpoint/2010/main" val="267186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76" y="1690688"/>
            <a:ext cx="8718297" cy="394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183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82775"/>
            <a:ext cx="67056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535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pic>
        <p:nvPicPr>
          <p:cNvPr id="5" name="Picture 3" descr="Cortex-M ISA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142999"/>
            <a:ext cx="8077200" cy="5686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58000" y="6581001"/>
            <a:ext cx="1003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from arm.com</a:t>
            </a:r>
          </a:p>
        </p:txBody>
      </p:sp>
    </p:spTree>
    <p:extLst>
      <p:ext uri="{BB962C8B-B14F-4D97-AF65-F5344CB8AC3E}">
        <p14:creationId xmlns:p14="http://schemas.microsoft.com/office/powerpoint/2010/main" val="60567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Dividing Bit Stream Into </a:t>
            </a:r>
            <a:br>
              <a:rPr lang="en-US" dirty="0"/>
            </a:br>
            <a:r>
              <a:rPr lang="en-US" dirty="0"/>
              <a:t>Thumb Instructions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3657600"/>
            <a:ext cx="8229600" cy="2423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Check bit [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15-11</a:t>
            </a:r>
            <a:r>
              <a:rPr lang="en-US" dirty="0"/>
              <a:t>]:  </a:t>
            </a:r>
          </a:p>
          <a:p>
            <a:r>
              <a:rPr lang="en-US" dirty="0"/>
              <a:t>If bit [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15-11</a:t>
            </a:r>
            <a:r>
              <a:rPr lang="en-US" dirty="0"/>
              <a:t>]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11101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11110</a:t>
            </a:r>
            <a:r>
              <a:rPr lang="en-US" dirty="0"/>
              <a:t>, or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11111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   ⟹ </a:t>
            </a:r>
            <a:r>
              <a:rPr lang="en-US" dirty="0"/>
              <a:t>first half-word of a 32-bit </a:t>
            </a:r>
            <a:r>
              <a:rPr lang="en-US"/>
              <a:t>instruction. Otherwise</a:t>
            </a:r>
            <a:r>
              <a:rPr lang="en-US" dirty="0"/>
              <a:t>, a 16-bit instruction.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46935"/>
            <a:ext cx="8817187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600200"/>
            <a:ext cx="283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For Thumb Instructions: </a:t>
            </a:r>
          </a:p>
        </p:txBody>
      </p:sp>
    </p:spTree>
    <p:extLst>
      <p:ext uri="{BB962C8B-B14F-4D97-AF65-F5344CB8AC3E}">
        <p14:creationId xmlns:p14="http://schemas.microsoft.com/office/powerpoint/2010/main" val="1788350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16-bit Thumb Instructions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769365"/>
              </p:ext>
            </p:extLst>
          </p:nvPr>
        </p:nvGraphicFramePr>
        <p:xfrm>
          <a:off x="457200" y="1463678"/>
          <a:ext cx="8378948" cy="4571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9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9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97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74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16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16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91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102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673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673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673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673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2673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8559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038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Gill Sans M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3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minor opcode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1" u="none" strike="noStrike">
                          <a:effectLst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1" u="none" strike="noStrike">
                          <a:effectLst/>
                        </a:rPr>
                        <a:t>Shift, add, subtract, move, &amp; compare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8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minor opcode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Rm/Rn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Rd/Rn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1" u="none" strike="noStrike">
                          <a:effectLst/>
                        </a:rPr>
                        <a:t>Data processing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minor opcode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Rd/Rn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1" u="none" strike="noStrike">
                          <a:effectLst/>
                        </a:rPr>
                        <a:t>Special data instructions &amp; branch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8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minor opcode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1" u="none" strike="noStrike">
                          <a:effectLst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1" u="none" strike="noStrike">
                          <a:effectLst/>
                        </a:rPr>
                        <a:t>Load from Literal Pool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8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1" u="none" strike="noStrike">
                          <a:effectLst/>
                        </a:rPr>
                        <a:t>Load/store single data item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8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1" u="none" strike="noStrike">
                          <a:effectLst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1" u="none" strike="noStrike">
                          <a:effectLst/>
                        </a:rPr>
                        <a:t>Load/store single data item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8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1" u="none" strike="noStrike">
                          <a:effectLst/>
                        </a:rPr>
                        <a:t> 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1" u="none" strike="noStrike">
                          <a:effectLst/>
                        </a:rPr>
                        <a:t>Load/store single data item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8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imm8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1" u="none" strike="noStrike">
                          <a:effectLst/>
                        </a:rPr>
                        <a:t>Generate PC-relative address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8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imm8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1" u="none" strike="noStrike">
                          <a:effectLst/>
                        </a:rPr>
                        <a:t>Generate SP-relative address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8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minor opcode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1" u="none" strike="noStrike" dirty="0">
                          <a:effectLst/>
                        </a:rPr>
                        <a:t>Miscellaneous 16-bit instructions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38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register list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1" u="none" strike="noStrike" dirty="0">
                          <a:effectLst/>
                        </a:rPr>
                        <a:t>Store multiple registers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38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register list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1" u="none" strike="noStrike" dirty="0">
                          <a:effectLst/>
                        </a:rPr>
                        <a:t>Load multiple registers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38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minor opcode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offset-8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1" u="none" strike="noStrike" dirty="0">
                          <a:effectLst/>
                        </a:rPr>
                        <a:t>Conditional branch, &amp; supervisor call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38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gridSpan="11"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offset-11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1200" b="1" u="none" strike="noStrike" dirty="0">
                          <a:effectLst/>
                        </a:rPr>
                        <a:t>Unconditional branch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24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Encoding: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ORR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88565886"/>
              </p:ext>
            </p:extLst>
          </p:nvPr>
        </p:nvGraphicFramePr>
        <p:xfrm>
          <a:off x="152400" y="2209800"/>
          <a:ext cx="8915400" cy="140208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510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4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4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79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79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79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79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79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79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799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799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799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799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97271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  <a:endParaRPr lang="en-US" sz="32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</a:t>
                      </a:r>
                      <a:endParaRPr lang="en-US" sz="3200" b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  <a:endParaRPr lang="en-US" sz="3200" b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en-US" sz="3200" b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en-US" sz="32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en-US" sz="3200" b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en-US" sz="3200" b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en-US" sz="32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3200" b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3200" b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3200" b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3200" b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3200" b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3200" b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3200" b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32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32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1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32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3200" b="1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3200" b="1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3200" b="1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3200" b="1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3200" b="1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b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1  1  0  0</a:t>
                      </a:r>
                      <a:endParaRPr lang="en-US" sz="3200" b="1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0  0  0 </a:t>
                      </a:r>
                      <a:endParaRPr lang="en-US" sz="3200" b="1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0  0  1</a:t>
                      </a:r>
                      <a:endParaRPr lang="en-US" sz="32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ORR </a:t>
                      </a: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endParaRPr lang="en-US" sz="32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60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major </a:t>
                      </a:r>
                      <a:endParaRPr lang="en-US" sz="32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opcode</a:t>
                      </a:r>
                      <a:endParaRPr lang="en-US" sz="320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minor opcode</a:t>
                      </a:r>
                      <a:endParaRPr lang="en-US" sz="32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Rn</a:t>
                      </a:r>
                      <a:endParaRPr lang="en-US" sz="320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Rd</a:t>
                      </a:r>
                      <a:endParaRPr lang="en-US" sz="32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32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536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Decoding: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0xF04F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0x0003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993338"/>
              </p:ext>
            </p:extLst>
          </p:nvPr>
        </p:nvGraphicFramePr>
        <p:xfrm>
          <a:off x="76200" y="1981200"/>
          <a:ext cx="8915394" cy="219456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5355071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3344533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7192768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18411512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14527329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453547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24594618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58641785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82584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9841857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83602991"/>
                    </a:ext>
                  </a:extLst>
                </a:gridCol>
                <a:gridCol w="439420">
                  <a:extLst>
                    <a:ext uri="{9D8B030D-6E8A-4147-A177-3AD203B41FA5}">
                      <a16:colId xmlns:a16="http://schemas.microsoft.com/office/drawing/2014/main" val="2092325409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7803964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65942713"/>
                    </a:ext>
                  </a:extLst>
                </a:gridCol>
                <a:gridCol w="457194">
                  <a:extLst>
                    <a:ext uri="{9D8B030D-6E8A-4147-A177-3AD203B41FA5}">
                      <a16:colId xmlns:a16="http://schemas.microsoft.com/office/drawing/2014/main" val="1215660797"/>
                    </a:ext>
                  </a:extLst>
                </a:gridCol>
              </a:tblGrid>
              <a:tr h="1397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  <a:endParaRPr lang="en-US" sz="2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</a:t>
                      </a:r>
                      <a:endParaRPr lang="en-US" sz="2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  <a:endParaRPr lang="en-US" sz="2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en-US" sz="2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en-US" sz="2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en-US" sz="2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en-US" sz="2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en-US" sz="2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2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2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2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2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2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2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>
                          <a:effectLst/>
                        </a:rPr>
                        <a:t>op1</a:t>
                      </a:r>
                      <a:endParaRPr lang="en-US" sz="240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>
                          <a:effectLst/>
                        </a:rPr>
                        <a:t>op2</a:t>
                      </a:r>
                      <a:endParaRPr lang="en-US" sz="240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</a:rPr>
                        <a:t>S</a:t>
                      </a:r>
                      <a:endParaRPr lang="en-US" sz="24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>
                          <a:effectLst/>
                        </a:rPr>
                        <a:t>i</a:t>
                      </a:r>
                      <a:endParaRPr lang="en-US" sz="240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0xF04F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1  0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0   0   1   0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1  1  1  1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16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>
                          <a:effectLst/>
                        </a:rPr>
                        <a:t>op</a:t>
                      </a:r>
                      <a:endParaRPr lang="en-US" sz="240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effectLst/>
                        </a:rPr>
                        <a:t>imm3</a:t>
                      </a:r>
                      <a:endParaRPr lang="en-US" sz="24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>
                          <a:effectLst/>
                        </a:rPr>
                        <a:t>Rd</a:t>
                      </a:r>
                      <a:endParaRPr lang="en-US" sz="240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>
                          <a:effectLst/>
                        </a:rPr>
                        <a:t>imm8</a:t>
                      </a:r>
                      <a:endParaRPr lang="en-US" sz="240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0x0003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0 0 0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0 0 0 0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38275" algn="l"/>
                        </a:tabLs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0 0 0 0 0 0 1 1</a:t>
                      </a:r>
                      <a:endParaRPr lang="en-US" sz="24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211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32-bit Thumb Instructions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765208"/>
              </p:ext>
            </p:extLst>
          </p:nvPr>
        </p:nvGraphicFramePr>
        <p:xfrm>
          <a:off x="152400" y="1219201"/>
          <a:ext cx="8915394" cy="48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3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53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53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53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53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53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53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53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53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535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535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2535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535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2535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535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2535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2535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2535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814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814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814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8146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8146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2535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8146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8146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8146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8146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308915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</a:tblGrid>
              <a:tr h="3040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734"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gridSpan="13"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Register list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1200"/>
                        </a:lnSpc>
                      </a:pPr>
                      <a:r>
                        <a:rPr lang="en-US" sz="900" b="1" u="none" strike="noStrike" dirty="0">
                          <a:effectLst/>
                        </a:rPr>
                        <a:t>Load/store multiple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027"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1200"/>
                        </a:lnSpc>
                      </a:pPr>
                      <a:r>
                        <a:rPr lang="en-US" sz="900" b="1" u="none" strike="noStrike" dirty="0">
                          <a:effectLst/>
                        </a:rPr>
                        <a:t>Load/store dual or exclusive, table branch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080"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imm3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imm2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1200"/>
                        </a:lnSpc>
                      </a:pPr>
                      <a:r>
                        <a:rPr lang="en-US" sz="900" b="1" u="none" strike="noStrike">
                          <a:effectLst/>
                        </a:rPr>
                        <a:t>Data processing (shifted register)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579"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gridSpan="6"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coproc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1200"/>
                        </a:lnSpc>
                      </a:pPr>
                      <a:r>
                        <a:rPr lang="en-US" sz="900" b="1" u="none" strike="noStrike">
                          <a:effectLst/>
                        </a:rPr>
                        <a:t>Coprocessor instructions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632"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gridSpan="5"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imm3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imm8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1200"/>
                        </a:lnSpc>
                      </a:pPr>
                      <a:r>
                        <a:rPr lang="en-US" sz="900" b="1" u="none" strike="noStrike">
                          <a:effectLst/>
                        </a:rPr>
                        <a:t>Data processing (modified immediate)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825"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gridSpan="5"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1200"/>
                        </a:lnSpc>
                      </a:pPr>
                      <a:r>
                        <a:rPr lang="en-US" sz="900" b="1" u="none" strike="noStrike">
                          <a:effectLst/>
                        </a:rPr>
                        <a:t>Data processing (plain binary immediate)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331"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gridSpan="7"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1200"/>
                        </a:lnSpc>
                      </a:pPr>
                      <a:r>
                        <a:rPr lang="en-US" sz="900" b="1" u="none" strike="noStrike" dirty="0">
                          <a:effectLst/>
                        </a:rPr>
                        <a:t>Branches and miscellaneous control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gridSpan="6"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1200"/>
                        </a:lnSpc>
                      </a:pPr>
                      <a:r>
                        <a:rPr lang="en-US" sz="900" b="1" u="none" strike="noStrike">
                          <a:effectLst/>
                        </a:rPr>
                        <a:t>Store single data item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1200"/>
                        </a:lnSpc>
                      </a:pPr>
                      <a:r>
                        <a:rPr lang="en-US" sz="900" b="1" u="none" strike="noStrike">
                          <a:effectLst/>
                        </a:rPr>
                        <a:t>Load byte, memory hints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1200"/>
                        </a:lnSpc>
                      </a:pPr>
                      <a:r>
                        <a:rPr lang="en-US" sz="900" b="1" u="none" strike="noStrike" dirty="0">
                          <a:effectLst/>
                        </a:rPr>
                        <a:t>Load halfword, memory hints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034"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gridSpan="6"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1200"/>
                        </a:lnSpc>
                      </a:pPr>
                      <a:r>
                        <a:rPr lang="en-US" sz="900" b="1" u="none" strike="noStrike">
                          <a:effectLst/>
                        </a:rPr>
                        <a:t>Load world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625"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1200"/>
                        </a:lnSpc>
                      </a:pPr>
                      <a:r>
                        <a:rPr lang="en-US" sz="900" b="1" u="none" strike="noStrike" dirty="0">
                          <a:effectLst/>
                        </a:rPr>
                        <a:t>Undefined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6434"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1200"/>
                        </a:lnSpc>
                      </a:pPr>
                      <a:r>
                        <a:rPr lang="en-US" sz="900" b="1" u="none" strike="noStrike">
                          <a:effectLst/>
                        </a:rPr>
                        <a:t>Data processing (register)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2989"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Rm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1200"/>
                        </a:lnSpc>
                      </a:pPr>
                      <a:r>
                        <a:rPr lang="en-US" sz="900" b="1" u="none" strike="noStrike">
                          <a:effectLst/>
                        </a:rPr>
                        <a:t>Multiply, multiply accumulate, and absolute difference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95392"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1200"/>
                        </a:lnSpc>
                      </a:pPr>
                      <a:r>
                        <a:rPr lang="en-US" sz="900" b="1" u="none" strike="noStrike">
                          <a:effectLst/>
                        </a:rPr>
                        <a:t>Long multiply, long multiply accumulate, divide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2989"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gridSpan="6"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coproc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sz="24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ts val="1200"/>
                        </a:lnSpc>
                      </a:pPr>
                      <a:r>
                        <a:rPr lang="en-US" sz="1000" b="1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ts val="1200"/>
                        </a:lnSpc>
                      </a:pPr>
                      <a:r>
                        <a:rPr lang="en-US" sz="900" b="1" u="none" strike="noStrike" dirty="0">
                          <a:effectLst/>
                        </a:rPr>
                        <a:t>Coprocessor instructions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673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2727</TotalTime>
  <Words>928</Words>
  <Application>Microsoft Office PowerPoint</Application>
  <PresentationFormat>On-screen Show (4:3)</PresentationFormat>
  <Paragraphs>860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Bookman Old Style (Headings)</vt:lpstr>
      <vt:lpstr>宋体</vt:lpstr>
      <vt:lpstr>Bookman Old Style</vt:lpstr>
      <vt:lpstr>Calibri</vt:lpstr>
      <vt:lpstr>Cambria Math</vt:lpstr>
      <vt:lpstr>Consolas</vt:lpstr>
      <vt:lpstr>Gill Sans MT</vt:lpstr>
      <vt:lpstr>Palatino Linotype</vt:lpstr>
      <vt:lpstr>Times New Roman</vt:lpstr>
      <vt:lpstr>Wingdings</vt:lpstr>
      <vt:lpstr>Wingdings 3</vt:lpstr>
      <vt:lpstr>Origin</vt:lpstr>
      <vt:lpstr>Dr. Yifeng Zhu Electrical and Computer Engineering University of Maine</vt:lpstr>
      <vt:lpstr>History</vt:lpstr>
      <vt:lpstr>Instruction Sets</vt:lpstr>
      <vt:lpstr>Instruction Sets</vt:lpstr>
      <vt:lpstr>Dividing Bit Stream Into  Thumb Instructions</vt:lpstr>
      <vt:lpstr>Encoding 16-bit Thumb Instructions</vt:lpstr>
      <vt:lpstr>Encoding: ORR r1, r0</vt:lpstr>
      <vt:lpstr>Decoding: 0xF04F, 0x0003 </vt:lpstr>
      <vt:lpstr>32-bit Thumb Instructions</vt:lpstr>
      <vt:lpstr>Decoding: 0xF04F, 0x0003 </vt:lpstr>
      <vt:lpstr>Encoding Immediate Integers</vt:lpstr>
      <vt:lpstr>Encoding Immediate Integers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zhu</cp:lastModifiedBy>
  <cp:revision>254</cp:revision>
  <dcterms:created xsi:type="dcterms:W3CDTF">2013-02-03T05:36:57Z</dcterms:created>
  <dcterms:modified xsi:type="dcterms:W3CDTF">2020-01-23T15:14:05Z</dcterms:modified>
</cp:coreProperties>
</file>