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68" r:id="rId3"/>
    <p:sldId id="276" r:id="rId4"/>
    <p:sldId id="300" r:id="rId5"/>
    <p:sldId id="277" r:id="rId6"/>
    <p:sldId id="278" r:id="rId7"/>
    <p:sldId id="293" r:id="rId8"/>
    <p:sldId id="263" r:id="rId9"/>
    <p:sldId id="279" r:id="rId10"/>
    <p:sldId id="280" r:id="rId11"/>
    <p:sldId id="281" r:id="rId12"/>
    <p:sldId id="282" r:id="rId13"/>
    <p:sldId id="283" r:id="rId14"/>
    <p:sldId id="284" r:id="rId15"/>
    <p:sldId id="285" r:id="rId16"/>
    <p:sldId id="286" r:id="rId17"/>
    <p:sldId id="287" r:id="rId18"/>
    <p:sldId id="295" r:id="rId19"/>
    <p:sldId id="288" r:id="rId20"/>
    <p:sldId id="289" r:id="rId21"/>
    <p:sldId id="290" r:id="rId22"/>
    <p:sldId id="291" r:id="rId23"/>
    <p:sldId id="292" r:id="rId24"/>
    <p:sldId id="294" r:id="rId25"/>
    <p:sldId id="260" r:id="rId26"/>
    <p:sldId id="297" r:id="rId27"/>
    <p:sldId id="298" r:id="rId28"/>
    <p:sldId id="299" r:id="rId29"/>
    <p:sldId id="296"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a:srgbClr val="008F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25"/>
    <p:restoredTop sz="96405" autoAdjust="0"/>
  </p:normalViewPr>
  <p:slideViewPr>
    <p:cSldViewPr>
      <p:cViewPr varScale="1">
        <p:scale>
          <a:sx n="131" d="100"/>
          <a:sy n="131" d="100"/>
        </p:scale>
        <p:origin x="133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4/16/20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4/16/20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a:t>
            </a:r>
            <a:r>
              <a:rPr lang="en-US" baseline="0" dirty="0"/>
              <a:t> is a hardware component in ARM Cortex-M microprocessor. Each timer has a special register, which is called the timer counter. The counter runs freely. If enabled, it automatically counts upwards or downwards, under the driven of a clock source. Pay attention. It is hardware, not software, which </a:t>
            </a:r>
            <a:r>
              <a:rPr lang="en-US" sz="1200" b="0" i="0" kern="1200" dirty="0">
                <a:solidFill>
                  <a:schemeClr val="tx1"/>
                </a:solidFill>
                <a:effectLst/>
                <a:latin typeface="+mn-lt"/>
                <a:ea typeface="+mn-ea"/>
                <a:cs typeface="+mn-cs"/>
              </a:rPr>
              <a:t>keeps repeatedly</a:t>
            </a:r>
            <a:r>
              <a:rPr lang="en-US" baseline="0" dirty="0"/>
              <a:t> incrementing or decrementing the counter value. For each rising edge in the clock signal, the value of the counter increments or decrements by one automatically. That is why, we say the counter of a timer, is the free-running counter.</a:t>
            </a:r>
          </a:p>
          <a:p>
            <a:endParaRPr lang="en-US" baseline="0" dirty="0"/>
          </a:p>
          <a:p>
            <a:r>
              <a:rPr lang="en-US" baseline="0" dirty="0"/>
              <a:t>By updating the PSC register, we set the timer to be clocked at the rate we desire. The PSC register holds the frequency pre-scaler value, or the frequency divider. The frequency of the clock source is divided by a constant integer, PSC plus 1, before the input clock is fed to the counter. The </a:t>
            </a:r>
            <a:r>
              <a:rPr lang="en-US" baseline="0" dirty="0" err="1"/>
              <a:t>prescaler</a:t>
            </a:r>
            <a:r>
              <a:rPr lang="en-US" baseline="0" dirty="0"/>
              <a:t> enables a tradeoff between timer resolution and timer range. High timer resolution requires a high clock rate. However, high clock rates cause the timer to overflow or underflow more quickly.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2657868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218837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43139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332119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The auto-reload register (ARR) can be updated synchronously, or asynchronously. If the A R P E bit in the timer CR1 register is 1, ARR will be updated synchronously. An update to ARR will be buffered in a register, named the pre load register. The contents of the pre load register, are transferred into ARR, when the next update event occurs.  This update mechanism is synchronous to timer’s input clock, and timer’s output period. It prevents software from updating the output frequency or period, when the timer is still performing comparison operations. {{Pause=1}} On the other hand, if the auto-reload {{Pause=0.1}} pre load enable bit (A R P E), is 0, any updates to ARR will immediately take effect. This update mechanism is asynchronous, because the update does not take the clock timing information into considerations.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3088448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update event (UEV) is generated with respect to the counter overflows and underflows. In fact,</a:t>
            </a:r>
            <a:r>
              <a:rPr lang="en-US" baseline="0" dirty="0"/>
              <a:t> update events are only generated when the repletion counter has reached zero. When the repetition counter register (PCR) is zero, an update event is generated with respect to each overflow or underflow.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31060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the repetition counter register (PCR) is one, </a:t>
            </a:r>
            <a:r>
              <a:rPr lang="en-US" sz="1200" b="0" i="0" u="none" strike="noStrike" kern="1200" baseline="0" dirty="0">
                <a:solidFill>
                  <a:schemeClr val="tx1"/>
                </a:solidFill>
                <a:latin typeface="+mn-lt"/>
                <a:ea typeface="+mn-ea"/>
                <a:cs typeface="+mn-cs"/>
              </a:rPr>
              <a:t>in Center aligned mode, the update event occurs either on the overflow or on the underflow depending on, when the RCR register was written, and when the counter was launched. If the RCR was written before launching the counter, the UEV occurs on the overflow. If the RCR was written after launching the counter, the UEV occurs on the underflow. In the upcounting mode, </a:t>
            </a:r>
            <a:r>
              <a:rPr lang="en-US" baseline="0" dirty="0"/>
              <a:t>an UEV event is generated with respect to every other overflow. Similarly, an UEV event is generated every other underflow in the down-counting mode.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16439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a:t>
            </a:r>
            <a:r>
              <a:rPr lang="en-US" baseline="0" dirty="0"/>
              <a:t> the generation of UEV events when the repetition counter register (PCR) is two.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2558140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UEV events </a:t>
            </a:r>
            <a:r>
              <a:rPr lang="en-US" baseline="0" dirty="0"/>
              <a:t>when the repetition counter register (PCR) is three.  </a:t>
            </a:r>
            <a:r>
              <a:rPr lang="en-US" sz="1200" b="0" i="0" u="none" strike="noStrike" kern="1200" baseline="0" dirty="0">
                <a:solidFill>
                  <a:schemeClr val="tx1"/>
                </a:solidFill>
                <a:latin typeface="+mn-lt"/>
                <a:ea typeface="+mn-ea"/>
                <a:cs typeface="+mn-cs"/>
              </a:rPr>
              <a:t>An UEV is generated each 4th overflow or underflow event depending on when the RCR was written.</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200533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4068430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Software can program the polarity of PWM signals. Each timer has two PWM modes,  mode 1 and mode 2. These two modes are complementary to each other.  However, software can select the output polarity by writing the </a:t>
            </a:r>
            <a:r>
              <a:rPr lang="en-US" dirty="0" err="1"/>
              <a:t>CCxP</a:t>
            </a:r>
            <a:r>
              <a:rPr lang="en-US" dirty="0"/>
              <a:t> bit in the C </a:t>
            </a:r>
            <a:r>
              <a:rPr lang="en-US" dirty="0" err="1"/>
              <a:t>C</a:t>
            </a:r>
            <a:r>
              <a:rPr lang="en-US" dirty="0"/>
              <a:t> E R register. {{Pause=1}}  Software can select either active high or active low. If it is active high, the output is high voltage for the active state, and low voltage for the inactive state. {{Pause=1}}   On the other hand, for active low, the output is low voltage for the active state, and high voltage for the inactive state.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24</a:t>
            </a:fld>
            <a:endParaRPr lang="en-US"/>
          </a:p>
        </p:txBody>
      </p:sp>
    </p:spTree>
    <p:extLst>
      <p:ext uri="{BB962C8B-B14F-4D97-AF65-F5344CB8AC3E}">
        <p14:creationId xmlns:p14="http://schemas.microsoft.com/office/powerpoint/2010/main" val="269153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1152824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In the up-counting mode, when multiple PWM signals are generated by the same timer, all rising edges occur at the same time.  {{Pause=1}} That is why the up-counting mode is edge-aligned. This example shows the PWM output when CCR is 3 and 6. All rising edges of the PWM signals are aligned with the overflow events of the timer counter. {{Pause=1}} More specifically, the PWM outputs are left edge aligned, because all pulses are aligned to the left side of the PWM period. The outputs go to their active state at the beginning of the period, {{Pause=0.5}} stay on, for an amount of time determined by their duty cycle, {{Pause=0.5}} then turn off for the remainder of the period. After that, this process repeats. {{Pause=0.5}} In summary, If a timer is configured to count up, its PWM signals are edge-aligned, and more specifically, left-aligned.</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2979844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{{Pause=2}} When multiple PWM signals are generated by the same timer in mode 2, all falling edges occur at the same time. That is why mode 2 is edge-aligned. This example shows the PWM output when CCR is 3, and 5.  {{Pause=1}} All falling edges of the PWM signals are aligned with the overflow events. {{Pause=1.5}} More specifically, the PWM outputs are right edge aligned, because all pulses are aligned to the right side of the PWM period.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949235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{{Pause=2}} When a timer generates multiple PWM signals, the centers of the PWM pulses are aligned with, the peak value of the timer counter. In other words, the active pulse of, all output channels, are placed at the center of each PWM period. {{Pause=2}} Center-aligned PWM signals are often used in electronic circuits, such as motor control and power supplies. The signals are symmetrical and thus have less harmonics. It helps reduce noise interference and power consumption.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1011468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output of a timer is enabled by a combination of the following control bits: M O E (Main output enable bit), O S </a:t>
            </a:r>
            <a:r>
              <a:rPr lang="en-US" dirty="0" err="1"/>
              <a:t>S</a:t>
            </a:r>
            <a:r>
              <a:rPr lang="en-US" dirty="0"/>
              <a:t> I (Off-state selection for Idle mode), O S </a:t>
            </a:r>
            <a:r>
              <a:rPr lang="en-US" dirty="0" err="1"/>
              <a:t>S</a:t>
            </a:r>
            <a:r>
              <a:rPr lang="en-US" dirty="0"/>
              <a:t> R (Off-state selection for Run mode), C </a:t>
            </a:r>
            <a:r>
              <a:rPr lang="en-US" dirty="0" err="1"/>
              <a:t>C</a:t>
            </a:r>
            <a:r>
              <a:rPr lang="en-US" dirty="0"/>
              <a:t> x E (Enable of capture/compare output for channel x), and, C </a:t>
            </a:r>
            <a:r>
              <a:rPr lang="en-US" dirty="0" err="1"/>
              <a:t>C</a:t>
            </a:r>
            <a:r>
              <a:rPr lang="en-US" dirty="0"/>
              <a:t> x N E (Enable of capture/compare complementary output for channel x). {{Pause=0.5}} These control bits are located in the timer register C </a:t>
            </a:r>
            <a:r>
              <a:rPr lang="en-US" dirty="0" err="1"/>
              <a:t>C</a:t>
            </a:r>
            <a:r>
              <a:rPr lang="en-US" dirty="0"/>
              <a:t> E R, and register B D T R. {{Pause=1}}  For example, in order to enable the output (O C) for channel x, we need to set the M O E bit to 1 in register B D T R. {{Pause=1}}  Based on the need of software application, we can choose one of these three configurations.</a:t>
            </a:r>
          </a:p>
          <a:p>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29</a:t>
            </a:fld>
            <a:endParaRPr lang="en-US"/>
          </a:p>
        </p:txBody>
      </p:sp>
    </p:spTree>
    <p:extLst>
      <p:ext uri="{BB962C8B-B14F-4D97-AF65-F5344CB8AC3E}">
        <p14:creationId xmlns:p14="http://schemas.microsoft.com/office/powerpoint/2010/main" val="331350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timer</a:t>
            </a:r>
            <a:r>
              <a:rPr lang="en-US" baseline="0" dirty="0"/>
              <a:t> is configured to generate an output signal, hardware constantly compares the freely-running counter, with a value stored in the compare and capture register (CCR). The output of the timer, OCREF, can be high or low, depending on the timer settings. Note that, when the function of a timer is output, the CCR register is used only for compare.</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373442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 can also be used for input capture. When</a:t>
            </a:r>
            <a:r>
              <a:rPr lang="en-US" baseline="0" dirty="0"/>
              <a:t> a specific external event occurs, such as a rising edge of an external signal on a G P I O pin, hardware automatically copies, the current value of the timer counter, to the compare and capture register (CCR). We can use such an ability to measure the timing information of a signal event, such as rising edge, or falling edge. By calculating the difference between two recorded CCR values, we can measure the period, or the pulse width of input signals. In this lecture, I will focus only on the output function, instead of the input capture. Specifically, I will show how to program the timer to generate a PWM signal.</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73459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Typically, a single timer can generate, up to 4 PWM signals, with independent duty cycles, and identical frequency. Each timer has four channels. Each channel has its own Compare and Capture Register. CCR1, CCR2, CCR3, CCR4. These four channels share the timer counter, and the auto-reload register (ARR). Therefore, these PWM outputs have exactly the same period. However, their duty cycle can be different, because the value of these CCR registers can differ from each other.</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137038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configure the timer to repeatedly count up, count down, or, count up and down. Let’s first take a look at the up-counting mode. The auto-reload register (ARR) holds the maximum counter value, which is also called the auto-reload value. The counter counts from 0 to the auto-reload value, then restarts from 0, and generates a counter overflow event. This figure shows an example of the counter behavior when ARR is 6, and the repetition counter is not used. In the up-counting mode, the counter rolls over and is reset when it exceeds 6. When the counter resets, it triggers a counter overflow and an update event (UEV). After that, a new period starts.  The counting period is determined by the auto-reload value, as well as the clock period.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142659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down-counting mode, the counter counts from the auto-reloaded value down to 0. After the counter has reached 0, hardware automatically reloads the counter with the auto-reloaded value, and generate a counter underflow event and an update event (UEV).  The counting period of the down-counting mode is exactly the same as the counting period of the up-counting mode.</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2934229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center-aligned mode, the counter counts from 0 to the auto-reload value minus  1, generates a counter overflow event, then counts from the auto-reload value down to 1 and generates a counter underflow event. Then it restarts counting</a:t>
            </a:r>
          </a:p>
          <a:p>
            <a:r>
              <a:rPr lang="en-US" sz="1200" b="0" i="0" u="none" strike="noStrike" kern="1200" baseline="0" dirty="0">
                <a:solidFill>
                  <a:schemeClr val="tx1"/>
                </a:solidFill>
                <a:latin typeface="+mn-lt"/>
                <a:ea typeface="+mn-ea"/>
                <a:cs typeface="+mn-cs"/>
              </a:rPr>
              <a:t>from 0. In this mode, the counting direction changes automatically on counter overflow and underflow.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3230214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single timer can generate up to 4 PWM signals with independent duty cycles and identical frequency. When multiple PWM signals are generated by the same timer, all rising edges occur at the same time. That is why it is called edge-aligned.</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340739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4/16/20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4/16/20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4/16/20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4/16/20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4/16/20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4/16/20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4/16/20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4/16/20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4/16/20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4/16/20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4/16/20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4/16/20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646331"/>
          </a:xfrm>
          <a:prstGeom prst="rect">
            <a:avLst/>
          </a:prstGeom>
          <a:noFill/>
        </p:spPr>
        <p:txBody>
          <a:bodyPr wrap="square" rtlCol="0">
            <a:spAutoFit/>
          </a:bodyPr>
          <a:lstStyle/>
          <a:p>
            <a:pPr algn="r"/>
            <a:r>
              <a:rPr lang="en-US" b="1" dirty="0">
                <a:latin typeface="Bookman Old Style (Headings)"/>
              </a:rPr>
              <a:t>Embedded Systems with ARM Cortex-M Microcontrollers in Assembly Language and C</a:t>
            </a:r>
          </a:p>
        </p:txBody>
      </p:sp>
      <p:sp>
        <p:nvSpPr>
          <p:cNvPr id="6" name="TextBox 5"/>
          <p:cNvSpPr txBox="1"/>
          <p:nvPr/>
        </p:nvSpPr>
        <p:spPr>
          <a:xfrm>
            <a:off x="4589862" y="1828800"/>
            <a:ext cx="3679533" cy="830997"/>
          </a:xfrm>
          <a:prstGeom prst="rect">
            <a:avLst/>
          </a:prstGeom>
          <a:noFill/>
        </p:spPr>
        <p:txBody>
          <a:bodyPr wrap="none" rtlCol="0">
            <a:spAutoFit/>
          </a:bodyPr>
          <a:lstStyle/>
          <a:p>
            <a:pPr algn="r"/>
            <a:r>
              <a:rPr lang="en-US" sz="2400" b="1" dirty="0">
                <a:solidFill>
                  <a:srgbClr val="C00000"/>
                </a:solidFill>
              </a:rPr>
              <a:t>Chapter 15</a:t>
            </a:r>
          </a:p>
          <a:p>
            <a:pPr algn="r"/>
            <a:r>
              <a:rPr lang="en-US" sz="2400" b="1" dirty="0">
                <a:solidFill>
                  <a:srgbClr val="C00000"/>
                </a:solidFill>
              </a:rPr>
              <a:t>General-purpose Timers</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Edge-aligned Mode (Up-counting)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8" y="1688068"/>
            <a:ext cx="675185"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22047" cy="369332"/>
          </a:xfrm>
          <a:prstGeom prst="rect">
            <a:avLst/>
          </a:prstGeom>
          <a:noFill/>
        </p:spPr>
        <p:txBody>
          <a:bodyPr wrap="none" rtlCol="0">
            <a:spAutoFit/>
          </a:bodyPr>
          <a:lstStyle/>
          <a:p>
            <a:r>
              <a:rPr lang="en-US" dirty="0"/>
              <a:t>counter</a:t>
            </a:r>
          </a:p>
        </p:txBody>
      </p:sp>
      <p:sp>
        <p:nvSpPr>
          <p:cNvPr id="261" name="TextBox 260"/>
          <p:cNvSpPr txBox="1"/>
          <p:nvPr/>
        </p:nvSpPr>
        <p:spPr>
          <a:xfrm>
            <a:off x="110502" y="3594969"/>
            <a:ext cx="1649939" cy="523220"/>
          </a:xfrm>
          <a:prstGeom prst="rect">
            <a:avLst/>
          </a:prstGeom>
          <a:noFill/>
        </p:spPr>
        <p:txBody>
          <a:bodyPr wrap="none" rtlCol="0">
            <a:spAutoFit/>
          </a:bodyPr>
          <a:lstStyle/>
          <a:p>
            <a:r>
              <a:rPr lang="en-US" sz="1400" dirty="0"/>
              <a:t>Counter overflow</a:t>
            </a:r>
          </a:p>
          <a:p>
            <a:r>
              <a:rPr lang="en-US" sz="1400" dirty="0"/>
              <a:t>Update event (UEV)</a:t>
            </a:r>
          </a:p>
        </p:txBody>
      </p:sp>
      <p:grpSp>
        <p:nvGrpSpPr>
          <p:cNvPr id="5" name="Group 4"/>
          <p:cNvGrpSpPr/>
          <p:nvPr/>
        </p:nvGrpSpPr>
        <p:grpSpPr>
          <a:xfrm>
            <a:off x="2799105" y="4551781"/>
            <a:ext cx="4363695" cy="1201739"/>
            <a:chOff x="2799102" y="4551776"/>
            <a:chExt cx="4363695" cy="1201737"/>
          </a:xfrm>
        </p:grpSpPr>
        <p:sp>
          <p:nvSpPr>
            <p:cNvPr id="280" name="Right Brace 279"/>
            <p:cNvSpPr/>
            <p:nvPr/>
          </p:nvSpPr>
          <p:spPr>
            <a:xfrm rot="5400000">
              <a:off x="3660988" y="3727090"/>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TextBox 280"/>
            <p:cNvSpPr txBox="1"/>
            <p:nvPr/>
          </p:nvSpPr>
          <p:spPr>
            <a:xfrm>
              <a:off x="2799102" y="5107183"/>
              <a:ext cx="4363695" cy="646330"/>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(1 + ARR) * Clock Period</a:t>
              </a:r>
            </a:p>
            <a:p>
              <a:r>
                <a:rPr lang="en-US" dirty="0">
                  <a:latin typeface="Consolas" panose="020B0609020204030204" pitchFamily="49" charset="0"/>
                  <a:cs typeface="Arial" panose="020B0604020202020204" pitchFamily="34" charset="0"/>
                </a:rPr>
                <a:t>       = 7 * Clock Period</a:t>
              </a:r>
            </a:p>
          </p:txBody>
        </p:sp>
      </p:grpSp>
      <p:grpSp>
        <p:nvGrpSpPr>
          <p:cNvPr id="4" name="Group 3"/>
          <p:cNvGrpSpPr/>
          <p:nvPr/>
        </p:nvGrpSpPr>
        <p:grpSpPr>
          <a:xfrm>
            <a:off x="914400" y="1800786"/>
            <a:ext cx="7924800" cy="2390217"/>
            <a:chOff x="914400" y="1800783"/>
            <a:chExt cx="7924800" cy="2390217"/>
          </a:xfrm>
        </p:grpSpPr>
        <p:grpSp>
          <p:nvGrpSpPr>
            <p:cNvPr id="243" name="Group 242"/>
            <p:cNvGrpSpPr/>
            <p:nvPr/>
          </p:nvGrpSpPr>
          <p:grpSpPr>
            <a:xfrm>
              <a:off x="914400" y="1800783"/>
              <a:ext cx="7924800" cy="1450554"/>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4775093"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65" name="Rectangle 264"/>
            <p:cNvSpPr/>
            <p:nvPr/>
          </p:nvSpPr>
          <p:spPr>
            <a:xfrm>
              <a:off x="28487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48" name="Rectangle 247"/>
            <p:cNvSpPr/>
            <p:nvPr/>
          </p:nvSpPr>
          <p:spPr>
            <a:xfrm>
              <a:off x="2812667"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49" name="Rectangle 248"/>
            <p:cNvSpPr/>
            <p:nvPr/>
          </p:nvSpPr>
          <p:spPr>
            <a:xfrm>
              <a:off x="6719137" y="2371567"/>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grpSp>
      <p:sp>
        <p:nvSpPr>
          <p:cNvPr id="6" name="TextBox 5">
            <a:extLst>
              <a:ext uri="{FF2B5EF4-FFF2-40B4-BE49-F238E27FC236}">
                <a16:creationId xmlns:a16="http://schemas.microsoft.com/office/drawing/2014/main" id="{9157D76F-8F77-754D-9C47-21E9C9DDC8F8}"/>
              </a:ext>
            </a:extLst>
          </p:cNvPr>
          <p:cNvSpPr txBox="1"/>
          <p:nvPr/>
        </p:nvSpPr>
        <p:spPr>
          <a:xfrm>
            <a:off x="2737096" y="6096000"/>
            <a:ext cx="2719014" cy="369332"/>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Clock Period = 1/</a:t>
            </a:r>
            <a:r>
              <a:rPr lang="en-US" dirty="0" err="1">
                <a:latin typeface="Consolas" panose="020B0609020204030204" pitchFamily="49" charset="0"/>
                <a:cs typeface="Arial" panose="020B0604020202020204" pitchFamily="34" charset="0"/>
              </a:rPr>
              <a:t>f</a:t>
            </a:r>
            <a:r>
              <a:rPr lang="en-US" baseline="-25000" dirty="0" err="1">
                <a:latin typeface="Consolas" panose="020B0609020204030204" pitchFamily="49" charset="0"/>
                <a:cs typeface="Arial" panose="020B0604020202020204" pitchFamily="34" charset="0"/>
              </a:rPr>
              <a:t>CNT</a:t>
            </a:r>
            <a:endParaRPr lang="en-US" baseline="-25000" dirty="0"/>
          </a:p>
        </p:txBody>
      </p:sp>
      <p:sp>
        <p:nvSpPr>
          <p:cNvPr id="8" name="Rectangle 7">
            <a:extLst>
              <a:ext uri="{FF2B5EF4-FFF2-40B4-BE49-F238E27FC236}">
                <a16:creationId xmlns:a16="http://schemas.microsoft.com/office/drawing/2014/main" id="{31ADD4AB-56CC-7844-A112-7BF0DC3872A9}"/>
              </a:ext>
            </a:extLst>
          </p:cNvPr>
          <p:cNvSpPr/>
          <p:nvPr/>
        </p:nvSpPr>
        <p:spPr>
          <a:xfrm>
            <a:off x="5715000" y="6096000"/>
            <a:ext cx="2848857" cy="369332"/>
          </a:xfrm>
          <a:prstGeom prst="rect">
            <a:avLst/>
          </a:prstGeom>
        </p:spPr>
        <p:txBody>
          <a:bodyPr wrap="none">
            <a:spAutoFit/>
          </a:bodyPr>
          <a:lstStyle/>
          <a:p>
            <a:r>
              <a:rPr lang="en-US" dirty="0" err="1">
                <a:latin typeface="Consolas" panose="020B0609020204030204" pitchFamily="49" charset="0"/>
                <a:cs typeface="Arial" panose="020B0604020202020204" pitchFamily="34" charset="0"/>
              </a:rPr>
              <a:t>f</a:t>
            </a:r>
            <a:r>
              <a:rPr lang="en-US" baseline="-25000" dirty="0" err="1">
                <a:latin typeface="Consolas" panose="020B0609020204030204" pitchFamily="49" charset="0"/>
                <a:cs typeface="Arial" panose="020B0604020202020204" pitchFamily="34" charset="0"/>
              </a:rPr>
              <a:t>CNT</a:t>
            </a:r>
            <a:r>
              <a:rPr lang="en-US" dirty="0">
                <a:latin typeface="Consolas" panose="020B0609020204030204" pitchFamily="49" charset="0"/>
                <a:cs typeface="Arial" panose="020B0604020202020204" pitchFamily="34" charset="0"/>
              </a:rPr>
              <a:t> = </a:t>
            </a:r>
            <a:r>
              <a:rPr lang="en-US" dirty="0" err="1">
                <a:latin typeface="Consolas" panose="020B0609020204030204" pitchFamily="49" charset="0"/>
                <a:cs typeface="Arial" panose="020B0604020202020204" pitchFamily="34" charset="0"/>
              </a:rPr>
              <a:t>f</a:t>
            </a:r>
            <a:r>
              <a:rPr lang="en-US" baseline="-25000" dirty="0" err="1">
                <a:latin typeface="Consolas" panose="020B0609020204030204" pitchFamily="49" charset="0"/>
                <a:cs typeface="Arial" panose="020B0604020202020204" pitchFamily="34" charset="0"/>
              </a:rPr>
              <a:t>SOURCE</a:t>
            </a:r>
            <a:r>
              <a:rPr lang="en-US" dirty="0">
                <a:latin typeface="Consolas" panose="020B0609020204030204" pitchFamily="49" charset="0"/>
                <a:cs typeface="Arial" panose="020B0604020202020204" pitchFamily="34" charset="0"/>
              </a:rPr>
              <a:t>/(1 + PSC)</a:t>
            </a:r>
            <a:endParaRPr lang="en-US" dirty="0"/>
          </a:p>
        </p:txBody>
      </p:sp>
    </p:spTree>
    <p:extLst>
      <p:ext uri="{BB962C8B-B14F-4D97-AF65-F5344CB8AC3E}">
        <p14:creationId xmlns:p14="http://schemas.microsoft.com/office/powerpoint/2010/main" val="22451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Edge-aligned Mode (down-counting)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188" name="Right Brace 187"/>
          <p:cNvSpPr/>
          <p:nvPr/>
        </p:nvSpPr>
        <p:spPr>
          <a:xfrm rot="5400000">
            <a:off x="3660989" y="3727093"/>
            <a:ext cx="325027"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TextBox 246"/>
          <p:cNvSpPr txBox="1"/>
          <p:nvPr/>
        </p:nvSpPr>
        <p:spPr>
          <a:xfrm>
            <a:off x="2799105" y="5107187"/>
            <a:ext cx="4363695" cy="646331"/>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(1 + ARR) * Clock Period</a:t>
            </a:r>
          </a:p>
          <a:p>
            <a:r>
              <a:rPr lang="en-US" dirty="0">
                <a:latin typeface="Consolas" panose="020B0609020204030204" pitchFamily="49" charset="0"/>
                <a:cs typeface="Arial" panose="020B0604020202020204" pitchFamily="34" charset="0"/>
              </a:rPr>
              <a:t>       = 7 * Clock Period</a:t>
            </a:r>
          </a:p>
        </p:txBody>
      </p:sp>
      <p:grpSp>
        <p:nvGrpSpPr>
          <p:cNvPr id="13" name="Group 12"/>
          <p:cNvGrpSpPr/>
          <p:nvPr/>
        </p:nvGrpSpPr>
        <p:grpSpPr>
          <a:xfrm>
            <a:off x="914400" y="1800786"/>
            <a:ext cx="7924800" cy="2390217"/>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flipH="1">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1050738"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854772" y="2334050"/>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851258"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797014" y="2330645"/>
              <a:ext cx="1434" cy="914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flipH="1">
              <a:off x="4793501"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734513" y="2329876"/>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6731000"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2842495" y="2759742"/>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65" name="Rectangle 264"/>
            <p:cNvSpPr/>
            <p:nvPr/>
          </p:nvSpPr>
          <p:spPr>
            <a:xfrm>
              <a:off x="28487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4800555" y="2785646"/>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42" name="Rectangle 241"/>
            <p:cNvSpPr/>
            <p:nvPr/>
          </p:nvSpPr>
          <p:spPr>
            <a:xfrm>
              <a:off x="6734144" y="2748835"/>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grpSp>
      <p:sp>
        <p:nvSpPr>
          <p:cNvPr id="243" name="TextBox 242"/>
          <p:cNvSpPr txBox="1"/>
          <p:nvPr/>
        </p:nvSpPr>
        <p:spPr>
          <a:xfrm>
            <a:off x="110502" y="3594969"/>
            <a:ext cx="1649939" cy="523220"/>
          </a:xfrm>
          <a:prstGeom prst="rect">
            <a:avLst/>
          </a:prstGeom>
          <a:noFill/>
        </p:spPr>
        <p:txBody>
          <a:bodyPr wrap="none" rtlCol="0">
            <a:spAutoFit/>
          </a:bodyPr>
          <a:lstStyle/>
          <a:p>
            <a:r>
              <a:rPr lang="en-US" sz="1400" dirty="0"/>
              <a:t>Counter underflow</a:t>
            </a:r>
          </a:p>
          <a:p>
            <a:r>
              <a:rPr lang="en-US" sz="1400" dirty="0"/>
              <a:t>Update event (UEV)</a:t>
            </a:r>
          </a:p>
        </p:txBody>
      </p:sp>
    </p:spTree>
    <p:extLst>
      <p:ext uri="{BB962C8B-B14F-4D97-AF65-F5344CB8AC3E}">
        <p14:creationId xmlns:p14="http://schemas.microsoft.com/office/powerpoint/2010/main" val="34824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Center-aligned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61" name="TextBox 260"/>
          <p:cNvSpPr txBox="1"/>
          <p:nvPr/>
        </p:nvSpPr>
        <p:spPr>
          <a:xfrm>
            <a:off x="163015" y="3748672"/>
            <a:ext cx="1860638" cy="338554"/>
          </a:xfrm>
          <a:prstGeom prst="rect">
            <a:avLst/>
          </a:prstGeom>
          <a:noFill/>
        </p:spPr>
        <p:txBody>
          <a:bodyPr wrap="none" rtlCol="0">
            <a:spAutoFit/>
          </a:bodyPr>
          <a:lstStyle/>
          <a:p>
            <a:r>
              <a:rPr lang="en-US" sz="1600" dirty="0"/>
              <a:t>Update event (UEV)</a:t>
            </a:r>
          </a:p>
        </p:txBody>
      </p:sp>
      <p:grpSp>
        <p:nvGrpSpPr>
          <p:cNvPr id="5" name="Group 4"/>
          <p:cNvGrpSpPr/>
          <p:nvPr/>
        </p:nvGrpSpPr>
        <p:grpSpPr>
          <a:xfrm>
            <a:off x="914400" y="1800785"/>
            <a:ext cx="7924800" cy="2390218"/>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p:nvPr/>
          </p:nvCxnSpPr>
          <p:spPr>
            <a:xfrm>
              <a:off x="2985715"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81129" y="2381072"/>
              <a:ext cx="2232" cy="1352728"/>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5"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cxnSp>
          <p:nvCxnSpPr>
            <p:cNvPr id="189" name="Straight Connector 188"/>
            <p:cNvCxnSpPr/>
            <p:nvPr/>
          </p:nvCxnSpPr>
          <p:spPr>
            <a:xfrm>
              <a:off x="4237522" y="3100395"/>
              <a:ext cx="1103"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243617"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a:endCxn id="267" idx="1"/>
            </p:cNvCxnSpPr>
            <p:nvPr/>
          </p:nvCxnSpPr>
          <p:spPr>
            <a:xfrm>
              <a:off x="5904342" y="2470949"/>
              <a:ext cx="11402" cy="149145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5909343"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463858" y="3337354"/>
              <a:ext cx="260292"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5" name="Rectangle 264"/>
            <p:cNvSpPr/>
            <p:nvPr/>
          </p:nvSpPr>
          <p:spPr>
            <a:xfrm>
              <a:off x="2571750" y="3733800"/>
              <a:ext cx="219185"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23862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5915744"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191000" y="3413554"/>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5791200" y="3337354"/>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88" name="Straight Connector 187"/>
            <p:cNvCxnSpPr>
              <a:endCxn id="242" idx="1"/>
            </p:cNvCxnSpPr>
            <p:nvPr/>
          </p:nvCxnSpPr>
          <p:spPr>
            <a:xfrm>
              <a:off x="7562740" y="3100395"/>
              <a:ext cx="1125"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756386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p:cNvGrpSpPr/>
            <p:nvPr/>
          </p:nvGrpSpPr>
          <p:grpSpPr>
            <a:xfrm>
              <a:off x="7458075" y="3413554"/>
              <a:ext cx="236629" cy="91646"/>
              <a:chOff x="3140637" y="4186919"/>
              <a:chExt cx="440763" cy="156481"/>
            </a:xfrm>
          </p:grpSpPr>
          <p:cxnSp>
            <p:nvCxnSpPr>
              <p:cNvPr id="247" name="Straight Connector 246"/>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2673595" y="3278385"/>
              <a:ext cx="831607" cy="461665"/>
            </a:xfrm>
            <a:prstGeom prst="rect">
              <a:avLst/>
            </a:prstGeom>
          </p:spPr>
          <p:txBody>
            <a:bodyPr wrap="square">
              <a:spAutoFit/>
            </a:bodyPr>
            <a:lstStyle/>
            <a:p>
              <a:r>
                <a:rPr lang="en-US" sz="1200" dirty="0">
                  <a:solidFill>
                    <a:srgbClr val="FF0000"/>
                  </a:solidFill>
                </a:rPr>
                <a:t>Counter overflow</a:t>
              </a:r>
            </a:p>
          </p:txBody>
        </p:sp>
        <p:sp>
          <p:nvSpPr>
            <p:cNvPr id="250" name="Rectangle 249"/>
            <p:cNvSpPr/>
            <p:nvPr/>
          </p:nvSpPr>
          <p:spPr>
            <a:xfrm>
              <a:off x="6025795" y="3276600"/>
              <a:ext cx="756005" cy="461665"/>
            </a:xfrm>
            <a:prstGeom prst="rect">
              <a:avLst/>
            </a:prstGeom>
          </p:spPr>
          <p:txBody>
            <a:bodyPr wrap="square">
              <a:spAutoFit/>
            </a:bodyPr>
            <a:lstStyle/>
            <a:p>
              <a:r>
                <a:rPr lang="en-US" sz="1200" dirty="0">
                  <a:solidFill>
                    <a:srgbClr val="FF0000"/>
                  </a:solidFill>
                </a:rPr>
                <a:t>Counter overflow</a:t>
              </a:r>
            </a:p>
          </p:txBody>
        </p:sp>
        <p:sp>
          <p:nvSpPr>
            <p:cNvPr id="251" name="Rectangle 250"/>
            <p:cNvSpPr/>
            <p:nvPr/>
          </p:nvSpPr>
          <p:spPr>
            <a:xfrm>
              <a:off x="4354816" y="3274368"/>
              <a:ext cx="894209" cy="461665"/>
            </a:xfrm>
            <a:prstGeom prst="rect">
              <a:avLst/>
            </a:prstGeom>
          </p:spPr>
          <p:txBody>
            <a:bodyPr wrap="square">
              <a:spAutoFit/>
            </a:bodyPr>
            <a:lstStyle/>
            <a:p>
              <a:r>
                <a:rPr lang="en-US" sz="1200" dirty="0">
                  <a:solidFill>
                    <a:srgbClr val="FF00FF"/>
                  </a:solidFill>
                </a:rPr>
                <a:t>Counter underflow</a:t>
              </a:r>
            </a:p>
          </p:txBody>
        </p:sp>
        <p:sp>
          <p:nvSpPr>
            <p:cNvPr id="252" name="Rectangle 251"/>
            <p:cNvSpPr/>
            <p:nvPr/>
          </p:nvSpPr>
          <p:spPr>
            <a:xfrm>
              <a:off x="7642992" y="3262836"/>
              <a:ext cx="894209" cy="461665"/>
            </a:xfrm>
            <a:prstGeom prst="rect">
              <a:avLst/>
            </a:prstGeom>
          </p:spPr>
          <p:txBody>
            <a:bodyPr wrap="square">
              <a:spAutoFit/>
            </a:bodyPr>
            <a:lstStyle/>
            <a:p>
              <a:r>
                <a:rPr lang="en-US" sz="1200" dirty="0">
                  <a:solidFill>
                    <a:srgbClr val="FF00FF"/>
                  </a:solidFill>
                </a:rPr>
                <a:t>Counter underflow</a:t>
              </a:r>
            </a:p>
          </p:txBody>
        </p:sp>
      </p:grpSp>
      <p:sp>
        <p:nvSpPr>
          <p:cNvPr id="256" name="Right Brace 255"/>
          <p:cNvSpPr/>
          <p:nvPr/>
        </p:nvSpPr>
        <p:spPr>
          <a:xfrm rot="5400000">
            <a:off x="2370617" y="3080804"/>
            <a:ext cx="325027" cy="3237459"/>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TextBox 256"/>
          <p:cNvSpPr txBox="1"/>
          <p:nvPr/>
        </p:nvSpPr>
        <p:spPr>
          <a:xfrm>
            <a:off x="863830" y="5026999"/>
            <a:ext cx="4110421" cy="646331"/>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2 * ARR * Clock Period</a:t>
            </a:r>
          </a:p>
          <a:p>
            <a:r>
              <a:rPr lang="en-US" dirty="0">
                <a:latin typeface="Consolas" panose="020B0609020204030204" pitchFamily="49" charset="0"/>
                <a:cs typeface="Arial" panose="020B0604020202020204" pitchFamily="34" charset="0"/>
              </a:rPr>
              <a:t>       = 12 * Clock Period</a:t>
            </a:r>
          </a:p>
        </p:txBody>
      </p:sp>
    </p:spTree>
    <p:extLst>
      <p:ext uri="{BB962C8B-B14F-4D97-AF65-F5344CB8AC3E}">
        <p14:creationId xmlns:p14="http://schemas.microsoft.com/office/powerpoint/2010/main" val="30188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501802" cy="990600"/>
          </a:xfrm>
        </p:spPr>
        <p:txBody>
          <a:bodyPr>
            <a:normAutofit fontScale="90000"/>
          </a:bodyPr>
          <a:lstStyle/>
          <a:p>
            <a:r>
              <a:rPr lang="en-US" dirty="0"/>
              <a:t>PWM Mode 1 (Low-True)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14402" y="2944286"/>
            <a:ext cx="7998643" cy="1250681"/>
            <a:chOff x="914400" y="2944283"/>
            <a:chExt cx="7998643" cy="1250681"/>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grpSp>
        <p:nvGrpSpPr>
          <p:cNvPr id="10" name="Group 9"/>
          <p:cNvGrpSpPr/>
          <p:nvPr/>
        </p:nvGrpSpPr>
        <p:grpSpPr>
          <a:xfrm>
            <a:off x="457203" y="4762915"/>
            <a:ext cx="3767769" cy="1504071"/>
            <a:chOff x="457200" y="4762911"/>
            <a:chExt cx="3767769" cy="1504070"/>
          </a:xfrm>
        </p:grpSpPr>
        <p:sp>
          <p:nvSpPr>
            <p:cNvPr id="249" name="Rectangle 248"/>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1830950"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a:t>
              </a:r>
            </a:p>
          </p:txBody>
        </p:sp>
        <p:cxnSp>
          <p:nvCxnSpPr>
            <p:cNvPr id="304" name="Straight Connector 303"/>
            <p:cNvCxnSpPr/>
            <p:nvPr/>
          </p:nvCxnSpPr>
          <p:spPr>
            <a:xfrm>
              <a:off x="2237384"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237384"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237384"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54" name="TextBox 253"/>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5" name="Straight Connector 254"/>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3</a:t>
              </a:r>
            </a:p>
          </p:txBody>
        </p:sp>
        <p:sp>
          <p:nvSpPr>
            <p:cNvPr id="259" name="TextBox 258"/>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11" name="Rectangle 10"/>
          <p:cNvSpPr/>
          <p:nvPr/>
        </p:nvSpPr>
        <p:spPr>
          <a:xfrm>
            <a:off x="155662" y="3824949"/>
            <a:ext cx="902811" cy="369332"/>
          </a:xfrm>
          <a:prstGeom prst="rect">
            <a:avLst/>
          </a:prstGeom>
        </p:spPr>
        <p:txBody>
          <a:bodyPr wrap="none">
            <a:spAutoFit/>
          </a:bodyPr>
          <a:lstStyle/>
          <a:p>
            <a:r>
              <a:rPr lang="en-US" dirty="0"/>
              <a:t>OCREF</a:t>
            </a:r>
          </a:p>
        </p:txBody>
      </p:sp>
      <p:sp>
        <p:nvSpPr>
          <p:cNvPr id="260" name="Rounded Rectangle 259"/>
          <p:cNvSpPr/>
          <p:nvPr/>
        </p:nvSpPr>
        <p:spPr>
          <a:xfrm>
            <a:off x="3642100" y="75739"/>
            <a:ext cx="54345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3846684" y="152400"/>
            <a:ext cx="5145969" cy="838200"/>
            <a:chOff x="6593656" y="246858"/>
            <a:chExt cx="5145969" cy="838200"/>
          </a:xfrm>
        </p:grpSpPr>
        <p:sp>
          <p:nvSpPr>
            <p:cNvPr id="263" name="TextBox 262"/>
            <p:cNvSpPr txBox="1"/>
            <p:nvPr/>
          </p:nvSpPr>
          <p:spPr>
            <a:xfrm>
              <a:off x="6593656" y="471436"/>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385589" cy="369332"/>
            </a:xfrm>
            <a:prstGeom prst="rect">
              <a:avLst/>
            </a:prstGeom>
            <a:noFill/>
          </p:spPr>
          <p:txBody>
            <a:bodyPr wrap="none" rtlCol="0">
              <a:spAutoFit/>
            </a:bodyPr>
            <a:lstStyle/>
            <a:p>
              <a:r>
                <a:rPr lang="en-US" dirty="0">
                  <a:solidFill>
                    <a:schemeClr val="bg1"/>
                  </a:solidFill>
                </a:rPr>
                <a:t>High if counter &lt; CCR</a:t>
              </a:r>
            </a:p>
          </p:txBody>
        </p:sp>
        <p:sp>
          <p:nvSpPr>
            <p:cNvPr id="267" name="TextBox 266"/>
            <p:cNvSpPr txBox="1"/>
            <p:nvPr/>
          </p:nvSpPr>
          <p:spPr>
            <a:xfrm>
              <a:off x="9349211" y="656102"/>
              <a:ext cx="2293577" cy="369332"/>
            </a:xfrm>
            <a:prstGeom prst="rect">
              <a:avLst/>
            </a:prstGeom>
            <a:noFill/>
          </p:spPr>
          <p:txBody>
            <a:bodyPr wrap="none" rtlCol="0">
              <a:spAutoFit/>
            </a:bodyPr>
            <a:lstStyle/>
            <a:p>
              <a:r>
                <a:rPr lang="en-US" dirty="0">
                  <a:solidFill>
                    <a:schemeClr val="bg1"/>
                  </a:solidFill>
                </a:rPr>
                <a:t>Low if counter ≥ CCR</a:t>
              </a:r>
            </a:p>
          </p:txBody>
        </p:sp>
      </p:grpSp>
      <p:sp>
        <p:nvSpPr>
          <p:cNvPr id="268" name="TextBox 267"/>
          <p:cNvSpPr txBox="1"/>
          <p:nvPr/>
        </p:nvSpPr>
        <p:spPr>
          <a:xfrm>
            <a:off x="4073522" y="87868"/>
            <a:ext cx="898003" cy="369332"/>
          </a:xfrm>
          <a:prstGeom prst="rect">
            <a:avLst/>
          </a:prstGeom>
          <a:noFill/>
        </p:spPr>
        <p:txBody>
          <a:bodyPr wrap="none" rtlCol="0">
            <a:spAutoFit/>
          </a:bodyPr>
          <a:lstStyle/>
          <a:p>
            <a:r>
              <a:rPr lang="en-US" dirty="0">
                <a:solidFill>
                  <a:srgbClr val="FF0000"/>
                </a:solidFill>
              </a:rPr>
              <a:t>Mode 1</a:t>
            </a:r>
          </a:p>
        </p:txBody>
      </p:sp>
    </p:spTree>
    <p:extLst>
      <p:ext uri="{BB962C8B-B14F-4D97-AF65-F5344CB8AC3E}">
        <p14:creationId xmlns:p14="http://schemas.microsoft.com/office/powerpoint/2010/main" val="401567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grpSp>
        <p:nvGrpSpPr>
          <p:cNvPr id="10" name="Group 9"/>
          <p:cNvGrpSpPr/>
          <p:nvPr/>
        </p:nvGrpSpPr>
        <p:grpSpPr>
          <a:xfrm>
            <a:off x="914402" y="2944286"/>
            <a:ext cx="7998643" cy="1250681"/>
            <a:chOff x="914400" y="2944283"/>
            <a:chExt cx="7998643" cy="1250681"/>
          </a:xfrm>
        </p:grpSpPr>
        <p:grpSp>
          <p:nvGrpSpPr>
            <p:cNvPr id="9" name="Group 8"/>
            <p:cNvGrpSpPr/>
            <p:nvPr/>
          </p:nvGrpSpPr>
          <p:grpSpPr>
            <a:xfrm>
              <a:off x="1757154" y="2944283"/>
              <a:ext cx="6923895" cy="793242"/>
              <a:chOff x="1757154" y="2944283"/>
              <a:chExt cx="6923895" cy="793242"/>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grpSp>
        <p:nvGrpSpPr>
          <p:cNvPr id="13" name="Group 12"/>
          <p:cNvGrpSpPr/>
          <p:nvPr/>
        </p:nvGrpSpPr>
        <p:grpSpPr>
          <a:xfrm>
            <a:off x="457203" y="4762915"/>
            <a:ext cx="3767769" cy="1504071"/>
            <a:chOff x="457200" y="4762911"/>
            <a:chExt cx="3767769" cy="1504070"/>
          </a:xfrm>
        </p:grpSpPr>
        <p:sp>
          <p:nvSpPr>
            <p:cNvPr id="4" name="Rectangle 3"/>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4" name="Straight Connector 303"/>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49" name="TextBox 248"/>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4" name="Straight Connector 253"/>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4</a:t>
              </a:r>
            </a:p>
          </p:txBody>
        </p:sp>
        <p:sp>
          <p:nvSpPr>
            <p:cNvPr id="258" name="TextBox 257"/>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259" name="Rectangle 258"/>
          <p:cNvSpPr/>
          <p:nvPr/>
        </p:nvSpPr>
        <p:spPr>
          <a:xfrm>
            <a:off x="155662" y="3824949"/>
            <a:ext cx="902811" cy="369332"/>
          </a:xfrm>
          <a:prstGeom prst="rect">
            <a:avLst/>
          </a:prstGeom>
        </p:spPr>
        <p:txBody>
          <a:bodyPr wrap="none">
            <a:spAutoFit/>
          </a:bodyPr>
          <a:lstStyle/>
          <a:p>
            <a:r>
              <a:rPr lang="en-US" dirty="0"/>
              <a:t>OCREF</a:t>
            </a:r>
          </a:p>
        </p:txBody>
      </p:sp>
      <p:sp>
        <p:nvSpPr>
          <p:cNvPr id="260" name="Rounded Rectangle 259"/>
          <p:cNvSpPr/>
          <p:nvPr/>
        </p:nvSpPr>
        <p:spPr>
          <a:xfrm>
            <a:off x="3697644" y="76200"/>
            <a:ext cx="5378997"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3835377" y="152861"/>
            <a:ext cx="5088331" cy="838200"/>
            <a:chOff x="6582349" y="246858"/>
            <a:chExt cx="5088331" cy="838200"/>
          </a:xfrm>
        </p:grpSpPr>
        <p:sp>
          <p:nvSpPr>
            <p:cNvPr id="263" name="TextBox 262"/>
            <p:cNvSpPr txBox="1"/>
            <p:nvPr/>
          </p:nvSpPr>
          <p:spPr>
            <a:xfrm>
              <a:off x="6582349" y="457516"/>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7" name="TextBox 266"/>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8" name="TextBox 267"/>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71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49095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0286" y="2209803"/>
            <a:ext cx="809867" cy="276999"/>
          </a:xfrm>
          <a:prstGeom prst="rect">
            <a:avLst/>
          </a:prstGeom>
          <a:noFill/>
        </p:spPr>
        <p:txBody>
          <a:bodyPr wrap="square" rtlCol="0">
            <a:spAutoFit/>
          </a:bodyPr>
          <a:lstStyle/>
          <a:p>
            <a:r>
              <a:rPr lang="en-US" sz="1200" dirty="0">
                <a:solidFill>
                  <a:srgbClr val="C00000"/>
                </a:solidFill>
              </a:rPr>
              <a:t>CCR = 5</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7203" y="4762915"/>
            <a:ext cx="3767769" cy="1504071"/>
            <a:chOff x="457200" y="4762911"/>
            <a:chExt cx="3767769" cy="1504070"/>
          </a:xfrm>
        </p:grpSpPr>
        <p:sp>
          <p:nvSpPr>
            <p:cNvPr id="247" name="Rectangle 246"/>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252" name="Straight Connector 251"/>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254" name="TextBox 253"/>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55" name="TextBox 254"/>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8" name="Straight Connector 257"/>
            <p:cNvCxnSpPr/>
            <p:nvPr/>
          </p:nvCxnSpPr>
          <p:spPr>
            <a:xfrm>
              <a:off x="2216984" y="5888420"/>
              <a:ext cx="46679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2216984" y="549229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61" name="TextBox 260"/>
            <p:cNvSpPr txBox="1"/>
            <p:nvPr/>
          </p:nvSpPr>
          <p:spPr>
            <a:xfrm>
              <a:off x="2216984" y="589764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grpSp>
        <p:nvGrpSpPr>
          <p:cNvPr id="9" name="Group 8"/>
          <p:cNvGrpSpPr/>
          <p:nvPr/>
        </p:nvGrpSpPr>
        <p:grpSpPr>
          <a:xfrm>
            <a:off x="920426" y="2635422"/>
            <a:ext cx="7992619" cy="1575177"/>
            <a:chOff x="920425" y="2635419"/>
            <a:chExt cx="7992618" cy="1575177"/>
          </a:xfrm>
        </p:grpSpPr>
        <p:grpSp>
          <p:nvGrpSpPr>
            <p:cNvPr id="13" name="Group 12"/>
            <p:cNvGrpSpPr/>
            <p:nvPr/>
          </p:nvGrpSpPr>
          <p:grpSpPr>
            <a:xfrm>
              <a:off x="2300164" y="2639383"/>
              <a:ext cx="560619" cy="1102733"/>
              <a:chOff x="2300164" y="2639383"/>
              <a:chExt cx="560619" cy="1102733"/>
            </a:xfrm>
          </p:grpSpPr>
          <p:cxnSp>
            <p:nvCxnSpPr>
              <p:cNvPr id="15" name="Straight Connector 1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4239981" y="2635419"/>
              <a:ext cx="560619" cy="1102733"/>
              <a:chOff x="2300164" y="2639383"/>
              <a:chExt cx="560619" cy="1102733"/>
            </a:xfrm>
          </p:grpSpPr>
          <p:cxnSp>
            <p:nvCxnSpPr>
              <p:cNvPr id="265" name="Straight Connector 26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72140" y="2653525"/>
              <a:ext cx="560619" cy="1102733"/>
              <a:chOff x="2300164" y="2639383"/>
              <a:chExt cx="560619" cy="1102733"/>
            </a:xfrm>
          </p:grpSpPr>
          <p:cxnSp>
            <p:nvCxnSpPr>
              <p:cNvPr id="272" name="Straight Connector 271"/>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8119924" y="2645118"/>
              <a:ext cx="560619" cy="1102733"/>
              <a:chOff x="2300164" y="2639383"/>
              <a:chExt cx="560619" cy="1102733"/>
            </a:xfrm>
          </p:grpSpPr>
          <p:cxnSp>
            <p:nvCxnSpPr>
              <p:cNvPr id="297" name="Straight Connector 296"/>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20425" y="3736779"/>
              <a:ext cx="7992618" cy="473817"/>
              <a:chOff x="920425" y="3736779"/>
              <a:chExt cx="7992618" cy="473817"/>
            </a:xfrm>
          </p:grpSpPr>
          <p:grpSp>
            <p:nvGrpSpPr>
              <p:cNvPr id="12" name="Group 11"/>
              <p:cNvGrpSpPr/>
              <p:nvPr/>
            </p:nvGrpSpPr>
            <p:grpSpPr>
              <a:xfrm>
                <a:off x="2293652" y="3736779"/>
                <a:ext cx="561173" cy="458185"/>
                <a:chOff x="2293652" y="3736779"/>
                <a:chExt cx="561173" cy="458185"/>
              </a:xfrm>
            </p:grpSpPr>
            <p:cxnSp>
              <p:nvCxnSpPr>
                <p:cNvPr id="284" name="Straight Arrow Connector 283"/>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4233469" y="3752411"/>
                <a:ext cx="561173" cy="458185"/>
                <a:chOff x="2293652" y="3736779"/>
                <a:chExt cx="561173" cy="458185"/>
              </a:xfrm>
            </p:grpSpPr>
            <p:cxnSp>
              <p:nvCxnSpPr>
                <p:cNvPr id="268" name="Straight Arrow Connector 267"/>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6165628" y="3750921"/>
                <a:ext cx="561173" cy="458185"/>
                <a:chOff x="2293652" y="3736779"/>
                <a:chExt cx="561173" cy="458185"/>
              </a:xfrm>
            </p:grpSpPr>
            <p:cxnSp>
              <p:nvCxnSpPr>
                <p:cNvPr id="275" name="Straight Arrow Connector 274"/>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8113412" y="3742514"/>
                <a:ext cx="561173" cy="458185"/>
                <a:chOff x="2293652" y="3736779"/>
                <a:chExt cx="561173" cy="458185"/>
              </a:xfrm>
            </p:grpSpPr>
            <p:cxnSp>
              <p:nvCxnSpPr>
                <p:cNvPr id="300" name="Straight Arrow Connector 299"/>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7" name="Straight Arrow Connector 306"/>
              <p:cNvCxnSpPr/>
              <p:nvPr/>
            </p:nvCxnSpPr>
            <p:spPr>
              <a:xfrm>
                <a:off x="6734513" y="4200699"/>
                <a:ext cx="1376907" cy="1"/>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4793501" y="4205840"/>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a:off x="2858592" y="4197532"/>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flipH="1">
                <a:off x="920425" y="4187734"/>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48" name="Rectangle 247"/>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sp>
        <p:nvSpPr>
          <p:cNvPr id="251" name="Rectangle 250"/>
          <p:cNvSpPr/>
          <p:nvPr/>
        </p:nvSpPr>
        <p:spPr>
          <a:xfrm>
            <a:off x="155662" y="3824949"/>
            <a:ext cx="902811" cy="369332"/>
          </a:xfrm>
          <a:prstGeom prst="rect">
            <a:avLst/>
          </a:prstGeom>
        </p:spPr>
        <p:txBody>
          <a:bodyPr wrap="none">
            <a:spAutoFit/>
          </a:bodyPr>
          <a:lstStyle/>
          <a:p>
            <a:r>
              <a:rPr lang="en-US" dirty="0"/>
              <a:t>OCREF</a:t>
            </a:r>
          </a:p>
        </p:txBody>
      </p:sp>
      <p:sp>
        <p:nvSpPr>
          <p:cNvPr id="256"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57" name="Rounded Rectangle 256"/>
          <p:cNvSpPr/>
          <p:nvPr/>
        </p:nvSpPr>
        <p:spPr>
          <a:xfrm>
            <a:off x="3733800" y="76200"/>
            <a:ext cx="53428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0" name="Group 259"/>
          <p:cNvGrpSpPr/>
          <p:nvPr/>
        </p:nvGrpSpPr>
        <p:grpSpPr>
          <a:xfrm>
            <a:off x="3818226" y="152861"/>
            <a:ext cx="5105482" cy="838200"/>
            <a:chOff x="6565198" y="246858"/>
            <a:chExt cx="5105482" cy="838200"/>
          </a:xfrm>
        </p:grpSpPr>
        <p:sp>
          <p:nvSpPr>
            <p:cNvPr id="262" name="TextBox 261"/>
            <p:cNvSpPr txBox="1"/>
            <p:nvPr/>
          </p:nvSpPr>
          <p:spPr>
            <a:xfrm>
              <a:off x="6565198" y="500798"/>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4" name="Left Brace 263"/>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77" name="TextBox 276"/>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78" name="TextBox 277"/>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79" name="TextBox 278"/>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89176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754788" y="2950516"/>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5010924" cy="369332"/>
          </a:xfrm>
          <a:prstGeom prst="rect">
            <a:avLst/>
          </a:prstGeom>
          <a:noFill/>
        </p:spPr>
        <p:txBody>
          <a:bodyPr wrap="none" rtlCol="0">
            <a:spAutoFit/>
          </a:bodyPr>
          <a:lstStyle/>
          <a:p>
            <a:r>
              <a:rPr lang="en-US" dirty="0">
                <a:solidFill>
                  <a:srgbClr val="C00000"/>
                </a:solidFill>
              </a:rPr>
              <a:t> Center-aligned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58" name="Straight Arrow Connector 257"/>
          <p:cNvCxnSpPr/>
          <p:nvPr/>
        </p:nvCxnSpPr>
        <p:spPr>
          <a:xfrm flipV="1">
            <a:off x="914401" y="4186645"/>
            <a:ext cx="851115"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397367" y="4186238"/>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755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405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752603" y="3733801"/>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403936" y="2795188"/>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5081951" y="294655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6724531" y="4177235"/>
            <a:ext cx="1124919" cy="503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5082423"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6732279"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5079766" y="3729837"/>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731099" y="2791224"/>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2" y="4793486"/>
            <a:ext cx="59997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2" y="5198837"/>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sp>
        <p:nvSpPr>
          <p:cNvPr id="188" name="Rectangle 187"/>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2 * ARR * Clock Period</a:t>
            </a:r>
          </a:p>
          <a:p>
            <a:r>
              <a:rPr lang="en-US" dirty="0">
                <a:solidFill>
                  <a:srgbClr val="C00000"/>
                </a:solidFill>
                <a:latin typeface="Consolas" panose="020B0609020204030204" pitchFamily="49" charset="0"/>
                <a:cs typeface="Arial" panose="020B0604020202020204" pitchFamily="34" charset="0"/>
              </a:rPr>
              <a:t>       = 12 * Clock Period</a:t>
            </a:r>
          </a:p>
        </p:txBody>
      </p:sp>
      <p:sp>
        <p:nvSpPr>
          <p:cNvPr id="225" name="TextBox 224"/>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2" name="Straight Connector 241"/>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1</a:t>
            </a:r>
          </a:p>
        </p:txBody>
      </p:sp>
      <p:sp>
        <p:nvSpPr>
          <p:cNvPr id="246" name="TextBox 245"/>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47" name="Rectangle 246"/>
          <p:cNvSpPr/>
          <p:nvPr/>
        </p:nvSpPr>
        <p:spPr>
          <a:xfrm>
            <a:off x="155662" y="3824949"/>
            <a:ext cx="902811" cy="369332"/>
          </a:xfrm>
          <a:prstGeom prst="rect">
            <a:avLst/>
          </a:prstGeom>
        </p:spPr>
        <p:txBody>
          <a:bodyPr wrap="none">
            <a:spAutoFit/>
          </a:bodyPr>
          <a:lstStyle/>
          <a:p>
            <a:r>
              <a:rPr lang="en-US" dirty="0"/>
              <a:t>OCREF</a:t>
            </a:r>
          </a:p>
        </p:txBody>
      </p:sp>
      <p:sp>
        <p:nvSpPr>
          <p:cNvPr id="248"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grpSp>
        <p:nvGrpSpPr>
          <p:cNvPr id="250" name="Group 249"/>
          <p:cNvGrpSpPr/>
          <p:nvPr/>
        </p:nvGrpSpPr>
        <p:grpSpPr>
          <a:xfrm>
            <a:off x="4711190" y="152861"/>
            <a:ext cx="4212518" cy="838200"/>
            <a:chOff x="7458162" y="246858"/>
            <a:chExt cx="4212518" cy="838200"/>
          </a:xfrm>
        </p:grpSpPr>
        <p:sp>
          <p:nvSpPr>
            <p:cNvPr id="251" name="TextBox 25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52" name="Left Brace 25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53" name="TextBox 25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54" name="TextBox 25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59" name="Rounded Rectangle 258">
            <a:extLst>
              <a:ext uri="{FF2B5EF4-FFF2-40B4-BE49-F238E27FC236}">
                <a16:creationId xmlns:a16="http://schemas.microsoft.com/office/drawing/2014/main" id="{FFE39550-613F-C244-972D-F9DF82C6174B}"/>
              </a:ext>
            </a:extLst>
          </p:cNvPr>
          <p:cNvSpPr/>
          <p:nvPr/>
        </p:nvSpPr>
        <p:spPr>
          <a:xfrm>
            <a:off x="3733800" y="76200"/>
            <a:ext cx="53428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B434E098-E22E-5E4C-AFCE-9FE23D844B52}"/>
              </a:ext>
            </a:extLst>
          </p:cNvPr>
          <p:cNvGrpSpPr/>
          <p:nvPr/>
        </p:nvGrpSpPr>
        <p:grpSpPr>
          <a:xfrm>
            <a:off x="3818226" y="152861"/>
            <a:ext cx="5105482" cy="838200"/>
            <a:chOff x="6565198" y="246858"/>
            <a:chExt cx="5105482" cy="838200"/>
          </a:xfrm>
        </p:grpSpPr>
        <p:sp>
          <p:nvSpPr>
            <p:cNvPr id="262" name="TextBox 261">
              <a:extLst>
                <a:ext uri="{FF2B5EF4-FFF2-40B4-BE49-F238E27FC236}">
                  <a16:creationId xmlns:a16="http://schemas.microsoft.com/office/drawing/2014/main" id="{744EE91A-1E1D-8E4F-9F8C-2FB1134BD1EE}"/>
                </a:ext>
              </a:extLst>
            </p:cNvPr>
            <p:cNvSpPr txBox="1"/>
            <p:nvPr/>
          </p:nvSpPr>
          <p:spPr>
            <a:xfrm>
              <a:off x="6565198" y="500798"/>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3" name="Left Brace 262">
              <a:extLst>
                <a:ext uri="{FF2B5EF4-FFF2-40B4-BE49-F238E27FC236}">
                  <a16:creationId xmlns:a16="http://schemas.microsoft.com/office/drawing/2014/main" id="{AA26E5F3-43AD-9E44-BFE0-8D58A7DA4385}"/>
                </a:ext>
              </a:extLst>
            </p:cNvPr>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4" name="TextBox 263">
              <a:extLst>
                <a:ext uri="{FF2B5EF4-FFF2-40B4-BE49-F238E27FC236}">
                  <a16:creationId xmlns:a16="http://schemas.microsoft.com/office/drawing/2014/main" id="{F499D2CC-37C4-964A-B90A-7F2A477C9F99}"/>
                </a:ext>
              </a:extLst>
            </p:cNvPr>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5" name="TextBox 264">
              <a:extLst>
                <a:ext uri="{FF2B5EF4-FFF2-40B4-BE49-F238E27FC236}">
                  <a16:creationId xmlns:a16="http://schemas.microsoft.com/office/drawing/2014/main" id="{E9920913-1AA3-3B49-BCF3-942D594E422C}"/>
                </a:ext>
              </a:extLst>
            </p:cNvPr>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6" name="TextBox 265">
            <a:extLst>
              <a:ext uri="{FF2B5EF4-FFF2-40B4-BE49-F238E27FC236}">
                <a16:creationId xmlns:a16="http://schemas.microsoft.com/office/drawing/2014/main" id="{76D6CED4-CF20-6543-BD35-020AC49E06EB}"/>
              </a:ext>
            </a:extLst>
          </p:cNvPr>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202933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197799" y="3082908"/>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5010924" cy="369332"/>
          </a:xfrm>
          <a:prstGeom prst="rect">
            <a:avLst/>
          </a:prstGeom>
          <a:noFill/>
        </p:spPr>
        <p:txBody>
          <a:bodyPr wrap="none" rtlCol="0">
            <a:spAutoFit/>
          </a:bodyPr>
          <a:lstStyle/>
          <a:p>
            <a:r>
              <a:rPr lang="en-US" dirty="0">
                <a:solidFill>
                  <a:srgbClr val="C00000"/>
                </a:solidFill>
              </a:rPr>
              <a:t> Center-aligned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642550" y="309664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9715" y="2968918"/>
            <a:ext cx="809867" cy="276999"/>
          </a:xfrm>
          <a:prstGeom prst="rect">
            <a:avLst/>
          </a:prstGeom>
          <a:noFill/>
        </p:spPr>
        <p:txBody>
          <a:bodyPr wrap="square" rtlCol="0">
            <a:spAutoFit/>
          </a:bodyPr>
          <a:lstStyle/>
          <a:p>
            <a:r>
              <a:rPr lang="en-US" sz="1200" dirty="0">
                <a:solidFill>
                  <a:srgbClr val="C00000"/>
                </a:solidFill>
              </a:rPr>
              <a:t>CCR = 1</a:t>
            </a:r>
          </a:p>
        </p:txBody>
      </p:sp>
      <p:cxnSp>
        <p:nvCxnSpPr>
          <p:cNvPr id="258" name="Straight Arrow Connector 257"/>
          <p:cNvCxnSpPr/>
          <p:nvPr/>
        </p:nvCxnSpPr>
        <p:spPr>
          <a:xfrm flipV="1">
            <a:off x="914402" y="4186237"/>
            <a:ext cx="286327" cy="218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978737"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20072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97163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200730" y="3733800"/>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968380" y="2970290"/>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1" y="4793486"/>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3" y="5198837"/>
            <a:ext cx="59997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cxnSp>
        <p:nvCxnSpPr>
          <p:cNvPr id="188" name="Straight Connector 187"/>
          <p:cNvCxnSpPr/>
          <p:nvPr/>
        </p:nvCxnSpPr>
        <p:spPr>
          <a:xfrm>
            <a:off x="4534019" y="308442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536945"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7307856"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flipH="1">
            <a:off x="4536948" y="3735313"/>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304599" y="2971803"/>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7303136"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8" name="Straight Connector 247"/>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5</a:t>
            </a:r>
          </a:p>
        </p:txBody>
      </p:sp>
      <p:sp>
        <p:nvSpPr>
          <p:cNvPr id="250" name="TextBox 249"/>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6</a:t>
            </a:r>
          </a:p>
        </p:txBody>
      </p:sp>
      <p:sp>
        <p:nvSpPr>
          <p:cNvPr id="251" name="Rectangle 250"/>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2 * ARR * Clock Period</a:t>
            </a:r>
          </a:p>
          <a:p>
            <a:r>
              <a:rPr lang="en-US" dirty="0">
                <a:solidFill>
                  <a:srgbClr val="C00000"/>
                </a:solidFill>
                <a:latin typeface="Consolas" panose="020B0609020204030204" pitchFamily="49" charset="0"/>
                <a:cs typeface="Arial" panose="020B0604020202020204" pitchFamily="34" charset="0"/>
              </a:rPr>
              <a:t>       = 12 * Clock Period</a:t>
            </a:r>
          </a:p>
        </p:txBody>
      </p:sp>
      <p:sp>
        <p:nvSpPr>
          <p:cNvPr id="253" name="Rectangle 252"/>
          <p:cNvSpPr/>
          <p:nvPr/>
        </p:nvSpPr>
        <p:spPr>
          <a:xfrm>
            <a:off x="155662" y="3824949"/>
            <a:ext cx="902811" cy="369332"/>
          </a:xfrm>
          <a:prstGeom prst="rect">
            <a:avLst/>
          </a:prstGeom>
        </p:spPr>
        <p:txBody>
          <a:bodyPr wrap="none">
            <a:spAutoFit/>
          </a:bodyPr>
          <a:lstStyle/>
          <a:p>
            <a:r>
              <a:rPr lang="en-US" dirty="0"/>
              <a:t>OCREF</a:t>
            </a:r>
          </a:p>
        </p:txBody>
      </p:sp>
      <p:sp>
        <p:nvSpPr>
          <p:cNvPr id="254"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66" name="Rounded Rectangle 265">
            <a:extLst>
              <a:ext uri="{FF2B5EF4-FFF2-40B4-BE49-F238E27FC236}">
                <a16:creationId xmlns:a16="http://schemas.microsoft.com/office/drawing/2014/main" id="{4B36740D-6197-2B4F-8976-3F4EDF5D5A2E}"/>
              </a:ext>
            </a:extLst>
          </p:cNvPr>
          <p:cNvSpPr/>
          <p:nvPr/>
        </p:nvSpPr>
        <p:spPr>
          <a:xfrm>
            <a:off x="3733800" y="76200"/>
            <a:ext cx="53428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7" name="Group 266">
            <a:extLst>
              <a:ext uri="{FF2B5EF4-FFF2-40B4-BE49-F238E27FC236}">
                <a16:creationId xmlns:a16="http://schemas.microsoft.com/office/drawing/2014/main" id="{2678C694-9AFC-2845-A263-5A9E4C220F0F}"/>
              </a:ext>
            </a:extLst>
          </p:cNvPr>
          <p:cNvGrpSpPr/>
          <p:nvPr/>
        </p:nvGrpSpPr>
        <p:grpSpPr>
          <a:xfrm>
            <a:off x="3818226" y="152861"/>
            <a:ext cx="5105482" cy="838200"/>
            <a:chOff x="6565198" y="246858"/>
            <a:chExt cx="5105482" cy="838200"/>
          </a:xfrm>
        </p:grpSpPr>
        <p:sp>
          <p:nvSpPr>
            <p:cNvPr id="268" name="TextBox 267">
              <a:extLst>
                <a:ext uri="{FF2B5EF4-FFF2-40B4-BE49-F238E27FC236}">
                  <a16:creationId xmlns:a16="http://schemas.microsoft.com/office/drawing/2014/main" id="{C340FB79-92C4-314D-B9E8-7B0A8FB0EFE0}"/>
                </a:ext>
              </a:extLst>
            </p:cNvPr>
            <p:cNvSpPr txBox="1"/>
            <p:nvPr/>
          </p:nvSpPr>
          <p:spPr>
            <a:xfrm>
              <a:off x="6565198" y="500798"/>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9" name="Left Brace 268">
              <a:extLst>
                <a:ext uri="{FF2B5EF4-FFF2-40B4-BE49-F238E27FC236}">
                  <a16:creationId xmlns:a16="http://schemas.microsoft.com/office/drawing/2014/main" id="{96C6750A-2F8D-1943-9D76-AE2FA4FB554E}"/>
                </a:ext>
              </a:extLst>
            </p:cNvPr>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70" name="TextBox 269">
              <a:extLst>
                <a:ext uri="{FF2B5EF4-FFF2-40B4-BE49-F238E27FC236}">
                  <a16:creationId xmlns:a16="http://schemas.microsoft.com/office/drawing/2014/main" id="{34044474-F0F2-D74C-ADBC-CB97A5D277CB}"/>
                </a:ext>
              </a:extLst>
            </p:cNvPr>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71" name="TextBox 270">
              <a:extLst>
                <a:ext uri="{FF2B5EF4-FFF2-40B4-BE49-F238E27FC236}">
                  <a16:creationId xmlns:a16="http://schemas.microsoft.com/office/drawing/2014/main" id="{FAFDBF5B-6F8C-5D4E-A223-D94926864D8E}"/>
                </a:ext>
              </a:extLst>
            </p:cNvPr>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72" name="TextBox 271">
            <a:extLst>
              <a:ext uri="{FF2B5EF4-FFF2-40B4-BE49-F238E27FC236}">
                <a16:creationId xmlns:a16="http://schemas.microsoft.com/office/drawing/2014/main" id="{9CF21123-D9FC-AD45-8C12-A33D8CAC132F}"/>
              </a:ext>
            </a:extLst>
          </p:cNvPr>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255366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Auto-Reload Register (ARR)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a:xfrm>
            <a:off x="457200" y="1771650"/>
            <a:ext cx="8229600" cy="413862"/>
          </a:xfrm>
        </p:spPr>
        <p:txBody>
          <a:bodyPr>
            <a:normAutofit/>
          </a:bodyPr>
          <a:lstStyle/>
          <a:p>
            <a:r>
              <a:rPr lang="en-US" sz="1500" dirty="0"/>
              <a:t>Auto-Reload Preload Enable (ARPE) bit in TIMx_CR1</a:t>
            </a:r>
          </a:p>
        </p:txBody>
      </p:sp>
      <p:sp>
        <p:nvSpPr>
          <p:cNvPr id="5" name="Rectangle 4"/>
          <p:cNvSpPr/>
          <p:nvPr/>
        </p:nvSpPr>
        <p:spPr>
          <a:xfrm>
            <a:off x="3265789" y="2699731"/>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Preload Register</a:t>
            </a:r>
          </a:p>
        </p:txBody>
      </p:sp>
      <p:sp>
        <p:nvSpPr>
          <p:cNvPr id="6" name="Rectangle 5"/>
          <p:cNvSpPr/>
          <p:nvPr/>
        </p:nvSpPr>
        <p:spPr>
          <a:xfrm>
            <a:off x="5380339" y="2699731"/>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Auto-reload Register (ARR)</a:t>
            </a:r>
          </a:p>
        </p:txBody>
      </p:sp>
      <p:cxnSp>
        <p:nvCxnSpPr>
          <p:cNvPr id="8" name="Straight Arrow Connector 7"/>
          <p:cNvCxnSpPr>
            <a:stCxn id="5" idx="3"/>
          </p:cNvCxnSpPr>
          <p:nvPr/>
        </p:nvCxnSpPr>
        <p:spPr>
          <a:xfrm>
            <a:off x="4523089" y="2928331"/>
            <a:ext cx="8572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37139" y="2814031"/>
            <a:ext cx="6286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7139" y="3042631"/>
            <a:ext cx="6286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14475" y="2637520"/>
            <a:ext cx="1170833" cy="300082"/>
          </a:xfrm>
          <a:prstGeom prst="rect">
            <a:avLst/>
          </a:prstGeom>
          <a:noFill/>
        </p:spPr>
        <p:txBody>
          <a:bodyPr wrap="none" rtlCol="0">
            <a:spAutoFit/>
          </a:bodyPr>
          <a:lstStyle/>
          <a:p>
            <a:r>
              <a:rPr lang="en-US" sz="1350" dirty="0"/>
              <a:t>Write to ARR</a:t>
            </a:r>
          </a:p>
        </p:txBody>
      </p:sp>
      <p:sp>
        <p:nvSpPr>
          <p:cNvPr id="13" name="TextBox 12"/>
          <p:cNvSpPr txBox="1"/>
          <p:nvPr/>
        </p:nvSpPr>
        <p:spPr>
          <a:xfrm>
            <a:off x="1462537" y="2928331"/>
            <a:ext cx="1273938" cy="300082"/>
          </a:xfrm>
          <a:prstGeom prst="rect">
            <a:avLst/>
          </a:prstGeom>
          <a:noFill/>
        </p:spPr>
        <p:txBody>
          <a:bodyPr wrap="none" rtlCol="0">
            <a:spAutoFit/>
          </a:bodyPr>
          <a:lstStyle/>
          <a:p>
            <a:r>
              <a:rPr lang="en-US" sz="1350" dirty="0"/>
              <a:t>Read from ARR</a:t>
            </a:r>
          </a:p>
        </p:txBody>
      </p:sp>
      <p:cxnSp>
        <p:nvCxnSpPr>
          <p:cNvPr id="17" name="Elbow Connector 16"/>
          <p:cNvCxnSpPr/>
          <p:nvPr/>
        </p:nvCxnSpPr>
        <p:spPr>
          <a:xfrm rot="-2700000" flipV="1">
            <a:off x="4441635" y="3174552"/>
            <a:ext cx="685800" cy="114300"/>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94439" y="3535072"/>
            <a:ext cx="2517228" cy="300082"/>
          </a:xfrm>
          <a:prstGeom prst="rect">
            <a:avLst/>
          </a:prstGeom>
          <a:noFill/>
        </p:spPr>
        <p:txBody>
          <a:bodyPr wrap="none" rtlCol="0">
            <a:spAutoFit/>
          </a:bodyPr>
          <a:lstStyle/>
          <a:p>
            <a:r>
              <a:rPr lang="en-US" sz="1350" dirty="0">
                <a:solidFill>
                  <a:srgbClr val="C00000"/>
                </a:solidFill>
              </a:rPr>
              <a:t>Triggered by Update Event (UEV)</a:t>
            </a:r>
          </a:p>
        </p:txBody>
      </p:sp>
      <p:sp>
        <p:nvSpPr>
          <p:cNvPr id="22" name="TextBox 21"/>
          <p:cNvSpPr txBox="1"/>
          <p:nvPr/>
        </p:nvSpPr>
        <p:spPr>
          <a:xfrm>
            <a:off x="942976" y="2294620"/>
            <a:ext cx="2074607" cy="300082"/>
          </a:xfrm>
          <a:prstGeom prst="rect">
            <a:avLst/>
          </a:prstGeom>
          <a:noFill/>
        </p:spPr>
        <p:txBody>
          <a:bodyPr wrap="none" rtlCol="0">
            <a:spAutoFit/>
          </a:bodyPr>
          <a:lstStyle/>
          <a:p>
            <a:r>
              <a:rPr lang="en-US" sz="1350" b="1" dirty="0">
                <a:solidFill>
                  <a:srgbClr val="C00000"/>
                </a:solidFill>
                <a:latin typeface="Arial" panose="020B0604020202020204" pitchFamily="34" charset="0"/>
                <a:cs typeface="Arial" panose="020B0604020202020204" pitchFamily="34" charset="0"/>
              </a:rPr>
              <a:t>ARPE = 1 (</a:t>
            </a:r>
            <a:r>
              <a:rPr lang="en-US" sz="1350" b="1" dirty="0" err="1">
                <a:solidFill>
                  <a:srgbClr val="C00000"/>
                </a:solidFill>
                <a:latin typeface="Arial" panose="020B0604020202020204" pitchFamily="34" charset="0"/>
                <a:cs typeface="Arial" panose="020B0604020202020204" pitchFamily="34" charset="0"/>
              </a:rPr>
              <a:t>Syn</a:t>
            </a:r>
            <a:r>
              <a:rPr lang="en-US" sz="1350" b="1" dirty="0">
                <a:solidFill>
                  <a:srgbClr val="C00000"/>
                </a:solidFill>
                <a:latin typeface="Arial" panose="020B0604020202020204" pitchFamily="34" charset="0"/>
                <a:cs typeface="Arial" panose="020B0604020202020204" pitchFamily="34" charset="0"/>
              </a:rPr>
              <a:t> Update)</a:t>
            </a:r>
          </a:p>
        </p:txBody>
      </p:sp>
      <p:sp>
        <p:nvSpPr>
          <p:cNvPr id="23" name="TextBox 22"/>
          <p:cNvSpPr txBox="1"/>
          <p:nvPr/>
        </p:nvSpPr>
        <p:spPr>
          <a:xfrm>
            <a:off x="958494" y="4333189"/>
            <a:ext cx="2180405" cy="300082"/>
          </a:xfrm>
          <a:prstGeom prst="rect">
            <a:avLst/>
          </a:prstGeom>
          <a:noFill/>
        </p:spPr>
        <p:txBody>
          <a:bodyPr wrap="none" rtlCol="0">
            <a:spAutoFit/>
          </a:bodyPr>
          <a:lstStyle/>
          <a:p>
            <a:r>
              <a:rPr lang="en-US" sz="1350" b="1" dirty="0">
                <a:solidFill>
                  <a:srgbClr val="C00000"/>
                </a:solidFill>
                <a:latin typeface="Arial" panose="020B0604020202020204" pitchFamily="34" charset="0"/>
                <a:cs typeface="Arial" panose="020B0604020202020204" pitchFamily="34" charset="0"/>
              </a:rPr>
              <a:t>ARPE = 0 (</a:t>
            </a:r>
            <a:r>
              <a:rPr lang="en-US" sz="1350" b="1" dirty="0" err="1">
                <a:solidFill>
                  <a:srgbClr val="C00000"/>
                </a:solidFill>
                <a:latin typeface="Arial" panose="020B0604020202020204" pitchFamily="34" charset="0"/>
                <a:cs typeface="Arial" panose="020B0604020202020204" pitchFamily="34" charset="0"/>
              </a:rPr>
              <a:t>Asyn</a:t>
            </a:r>
            <a:r>
              <a:rPr lang="en-US" sz="1350" b="1" dirty="0">
                <a:solidFill>
                  <a:srgbClr val="C00000"/>
                </a:solidFill>
                <a:latin typeface="Arial" panose="020B0604020202020204" pitchFamily="34" charset="0"/>
                <a:cs typeface="Arial" panose="020B0604020202020204" pitchFamily="34" charset="0"/>
              </a:rPr>
              <a:t> Update)</a:t>
            </a:r>
          </a:p>
        </p:txBody>
      </p:sp>
      <p:sp>
        <p:nvSpPr>
          <p:cNvPr id="25" name="Rectangle 24"/>
          <p:cNvSpPr/>
          <p:nvPr/>
        </p:nvSpPr>
        <p:spPr>
          <a:xfrm>
            <a:off x="5394626" y="4682786"/>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Auto-reload Register (ARR)</a:t>
            </a:r>
          </a:p>
        </p:txBody>
      </p:sp>
      <p:cxnSp>
        <p:nvCxnSpPr>
          <p:cNvPr id="27" name="Straight Arrow Connector 26"/>
          <p:cNvCxnSpPr/>
          <p:nvPr/>
        </p:nvCxnSpPr>
        <p:spPr>
          <a:xfrm flipV="1">
            <a:off x="2867671" y="4785459"/>
            <a:ext cx="2526956" cy="2543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867671" y="5025687"/>
            <a:ext cx="2526956" cy="138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45007" y="4634387"/>
            <a:ext cx="1170833" cy="300082"/>
          </a:xfrm>
          <a:prstGeom prst="rect">
            <a:avLst/>
          </a:prstGeom>
          <a:noFill/>
        </p:spPr>
        <p:txBody>
          <a:bodyPr wrap="none" rtlCol="0">
            <a:spAutoFit/>
          </a:bodyPr>
          <a:lstStyle/>
          <a:p>
            <a:r>
              <a:rPr lang="en-US" sz="1350" dirty="0"/>
              <a:t>Write to ARR</a:t>
            </a:r>
          </a:p>
        </p:txBody>
      </p:sp>
      <p:sp>
        <p:nvSpPr>
          <p:cNvPr id="30" name="TextBox 29"/>
          <p:cNvSpPr txBox="1"/>
          <p:nvPr/>
        </p:nvSpPr>
        <p:spPr>
          <a:xfrm>
            <a:off x="1693069" y="4925197"/>
            <a:ext cx="1273938" cy="300082"/>
          </a:xfrm>
          <a:prstGeom prst="rect">
            <a:avLst/>
          </a:prstGeom>
          <a:noFill/>
        </p:spPr>
        <p:txBody>
          <a:bodyPr wrap="none" rtlCol="0">
            <a:spAutoFit/>
          </a:bodyPr>
          <a:lstStyle/>
          <a:p>
            <a:r>
              <a:rPr lang="en-US" sz="1350" dirty="0"/>
              <a:t>Read from ARR</a:t>
            </a:r>
          </a:p>
        </p:txBody>
      </p:sp>
      <p:sp>
        <p:nvSpPr>
          <p:cNvPr id="35" name="Rectangle 34"/>
          <p:cNvSpPr/>
          <p:nvPr/>
        </p:nvSpPr>
        <p:spPr>
          <a:xfrm>
            <a:off x="6736555" y="2920078"/>
            <a:ext cx="2436020" cy="461665"/>
          </a:xfrm>
          <a:prstGeom prst="rect">
            <a:avLst/>
          </a:prstGeom>
        </p:spPr>
        <p:txBody>
          <a:bodyPr wrap="square">
            <a:spAutoFit/>
          </a:bodyPr>
          <a:lstStyle/>
          <a:p>
            <a:pPr marL="205740" lvl="1"/>
            <a:r>
              <a:rPr lang="en-US" sz="1200" dirty="0">
                <a:latin typeface="Arial" panose="020B0604020202020204" pitchFamily="34" charset="0"/>
                <a:cs typeface="Arial" panose="020B0604020202020204" pitchFamily="34" charset="0"/>
              </a:rPr>
              <a:t>If UDIS bit in TIMx_CR1 is 1, UEV event is disabled.</a:t>
            </a:r>
          </a:p>
        </p:txBody>
      </p:sp>
    </p:spTree>
    <p:extLst>
      <p:ext uri="{BB962C8B-B14F-4D97-AF65-F5344CB8AC3E}">
        <p14:creationId xmlns:p14="http://schemas.microsoft.com/office/powerpoint/2010/main" val="3483895509"/>
      </p:ext>
    </p:extLst>
  </p:cSld>
  <p:clrMapOvr>
    <a:masterClrMapping/>
  </p:clrMapOvr>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2743200"/>
            <a:ext cx="91440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45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p:txBody>
          <a:bodyPr>
            <a:normAutofit/>
          </a:bodyPr>
          <a:lstStyle/>
          <a:p>
            <a:r>
              <a:rPr lang="en-US" sz="2000" dirty="0"/>
              <a:t>Free-run counter (independent of processor)</a:t>
            </a:r>
          </a:p>
          <a:p>
            <a:r>
              <a:rPr lang="en-US" sz="2000" dirty="0"/>
              <a:t>Functions</a:t>
            </a:r>
          </a:p>
          <a:p>
            <a:pPr lvl="1"/>
            <a:r>
              <a:rPr lang="en-US" sz="1800" dirty="0"/>
              <a:t>Input capture</a:t>
            </a:r>
          </a:p>
          <a:p>
            <a:pPr lvl="1"/>
            <a:r>
              <a:rPr lang="en-US" sz="1800" dirty="0"/>
              <a:t>Output compare</a:t>
            </a:r>
          </a:p>
          <a:p>
            <a:pPr lvl="1"/>
            <a:r>
              <a:rPr lang="en-US" sz="1800" dirty="0"/>
              <a:t>Pulse-width modulation (</a:t>
            </a:r>
            <a:r>
              <a:rPr lang="en-US" sz="1800" dirty="0" err="1"/>
              <a:t>PWM</a:t>
            </a:r>
            <a:r>
              <a:rPr lang="en-US" sz="1800" dirty="0"/>
              <a:t>) generation</a:t>
            </a:r>
          </a:p>
          <a:p>
            <a:pPr lvl="1"/>
            <a:r>
              <a:rPr lang="en-US" sz="1800" dirty="0"/>
              <a:t>One-pulse mode output</a:t>
            </a:r>
          </a:p>
        </p:txBody>
      </p:sp>
    </p:spTree>
    <p:extLst>
      <p:ext uri="{BB962C8B-B14F-4D97-AF65-F5344CB8AC3E}">
        <p14:creationId xmlns:p14="http://schemas.microsoft.com/office/powerpoint/2010/main" val="342460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3733800"/>
            <a:ext cx="91440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1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4724400"/>
            <a:ext cx="91440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30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5" name="Picture 4"/>
          <p:cNvPicPr>
            <a:picLocks noChangeAspect="1"/>
          </p:cNvPicPr>
          <p:nvPr/>
        </p:nvPicPr>
        <p:blipFill>
          <a:blip r:embed="rId3"/>
          <a:stretch>
            <a:fillRect/>
          </a:stretch>
        </p:blipFill>
        <p:spPr>
          <a:xfrm>
            <a:off x="0" y="1295400"/>
            <a:ext cx="9144000" cy="5663788"/>
          </a:xfrm>
          <a:prstGeom prst="rect">
            <a:avLst/>
          </a:prstGeom>
        </p:spPr>
      </p:pic>
      <p:sp>
        <p:nvSpPr>
          <p:cNvPr id="4" name="Rectangle 3"/>
          <p:cNvSpPr/>
          <p:nvPr/>
        </p:nvSpPr>
        <p:spPr>
          <a:xfrm>
            <a:off x="0" y="5715000"/>
            <a:ext cx="9144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89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Tree>
    <p:extLst>
      <p:ext uri="{BB962C8B-B14F-4D97-AF65-F5344CB8AC3E}">
        <p14:creationId xmlns:p14="http://schemas.microsoft.com/office/powerpoint/2010/main" val="2123144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PWM Output Polarity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graphicFrame>
        <p:nvGraphicFramePr>
          <p:cNvPr id="4" name="Table 3"/>
          <p:cNvGraphicFramePr>
            <a:graphicFrameLocks noGrp="1"/>
          </p:cNvGraphicFramePr>
          <p:nvPr>
            <p:extLst/>
          </p:nvPr>
        </p:nvGraphicFramePr>
        <p:xfrm>
          <a:off x="2593848" y="1853984"/>
          <a:ext cx="4400550" cy="1371942"/>
        </p:xfrm>
        <a:graphic>
          <a:graphicData uri="http://schemas.openxmlformats.org/drawingml/2006/table">
            <a:tbl>
              <a:tblPr firstRow="1" firstCol="1" bandRow="1">
                <a:tableStyleId>{5C22544A-7EE6-4342-B048-85BDC9FD1C3A}</a:tableStyleId>
              </a:tblPr>
              <a:tblGrid>
                <a:gridCol w="1483331">
                  <a:extLst>
                    <a:ext uri="{9D8B030D-6E8A-4147-A177-3AD203B41FA5}">
                      <a16:colId xmlns:a16="http://schemas.microsoft.com/office/drawing/2014/main" val="20000"/>
                    </a:ext>
                  </a:extLst>
                </a:gridCol>
                <a:gridCol w="1532776">
                  <a:extLst>
                    <a:ext uri="{9D8B030D-6E8A-4147-A177-3AD203B41FA5}">
                      <a16:colId xmlns:a16="http://schemas.microsoft.com/office/drawing/2014/main" val="20002"/>
                    </a:ext>
                  </a:extLst>
                </a:gridCol>
                <a:gridCol w="1384443">
                  <a:extLst>
                    <a:ext uri="{9D8B030D-6E8A-4147-A177-3AD203B41FA5}">
                      <a16:colId xmlns:a16="http://schemas.microsoft.com/office/drawing/2014/main" val="20003"/>
                    </a:ext>
                  </a:extLst>
                </a:gridCol>
              </a:tblGrid>
              <a:tr h="369227">
                <a:tc>
                  <a:txBody>
                    <a:bodyPr/>
                    <a:lstStyle/>
                    <a:p>
                      <a:pPr marL="0" marR="0" algn="ctr">
                        <a:spcBef>
                          <a:spcPts val="0"/>
                        </a:spcBef>
                        <a:spcAft>
                          <a:spcPts val="0"/>
                        </a:spcAft>
                      </a:pPr>
                      <a:r>
                        <a:rPr lang="en-US" sz="1400" dirty="0">
                          <a:effectLst/>
                        </a:rPr>
                        <a:t>Mode</a:t>
                      </a:r>
                      <a:endParaRPr lang="en-US" sz="14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400" dirty="0">
                          <a:effectLst/>
                        </a:rPr>
                        <a:t>Counter &lt; CCR</a:t>
                      </a:r>
                      <a:endParaRPr lang="en-US" sz="14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400" dirty="0">
                          <a:effectLst/>
                        </a:rPr>
                        <a:t>Counter ≥ CCR</a:t>
                      </a:r>
                      <a:endParaRPr lang="en-US" sz="1400" dirty="0">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0"/>
                  </a:ext>
                </a:extLst>
              </a:tr>
              <a:tr h="472611">
                <a:tc>
                  <a:txBody>
                    <a:bodyPr/>
                    <a:lstStyle/>
                    <a:p>
                      <a:pPr marL="0" marR="0" algn="ctr">
                        <a:spcBef>
                          <a:spcPts val="0"/>
                        </a:spcBef>
                        <a:spcAft>
                          <a:spcPts val="0"/>
                        </a:spcAft>
                      </a:pPr>
                      <a:r>
                        <a:rPr lang="en-US" sz="1400" dirty="0">
                          <a:effectLst/>
                        </a:rPr>
                        <a:t>PWM mode 1</a:t>
                      </a:r>
                    </a:p>
                    <a:p>
                      <a:pPr marL="0" marR="0" algn="ctr">
                        <a:spcBef>
                          <a:spcPts val="0"/>
                        </a:spcBef>
                        <a:spcAft>
                          <a:spcPts val="0"/>
                        </a:spcAft>
                      </a:pPr>
                      <a:r>
                        <a:rPr lang="en-US" sz="1400" dirty="0">
                          <a:effectLst/>
                          <a:latin typeface="+mn-lt"/>
                          <a:ea typeface="宋体"/>
                          <a:cs typeface="Times New Roman"/>
                        </a:rPr>
                        <a:t>(Low True)</a:t>
                      </a:r>
                    </a:p>
                  </a:txBody>
                  <a:tcPr marL="51435" marR="51435" marT="0" marB="0" anchor="ctr"/>
                </a:tc>
                <a:tc>
                  <a:txBody>
                    <a:bodyPr/>
                    <a:lstStyle/>
                    <a:p>
                      <a:pPr marL="0" marR="0" algn="ctr">
                        <a:spcBef>
                          <a:spcPts val="0"/>
                        </a:spcBef>
                        <a:spcAft>
                          <a:spcPts val="0"/>
                        </a:spcAft>
                      </a:pPr>
                      <a:r>
                        <a:rPr lang="en-US" sz="1500" dirty="0">
                          <a:effectLst/>
                        </a:rPr>
                        <a:t>Active</a:t>
                      </a:r>
                      <a:endParaRPr lang="en-US" sz="15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500" dirty="0">
                          <a:effectLst/>
                        </a:rPr>
                        <a:t>Inactive</a:t>
                      </a:r>
                      <a:endParaRPr lang="en-US" sz="1500" dirty="0">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1"/>
                  </a:ext>
                </a:extLst>
              </a:tr>
              <a:tr h="472611">
                <a:tc>
                  <a:txBody>
                    <a:bodyPr/>
                    <a:lstStyle/>
                    <a:p>
                      <a:pPr marL="0" marR="0" algn="ctr">
                        <a:spcBef>
                          <a:spcPts val="0"/>
                        </a:spcBef>
                        <a:spcAft>
                          <a:spcPts val="0"/>
                        </a:spcAft>
                      </a:pPr>
                      <a:r>
                        <a:rPr lang="en-US" sz="1400" dirty="0">
                          <a:effectLst/>
                        </a:rPr>
                        <a:t>PWM mode 2</a:t>
                      </a:r>
                    </a:p>
                    <a:p>
                      <a:pPr marL="0" marR="0" algn="ctr">
                        <a:spcBef>
                          <a:spcPts val="0"/>
                        </a:spcBef>
                        <a:spcAft>
                          <a:spcPts val="0"/>
                        </a:spcAft>
                      </a:pPr>
                      <a:r>
                        <a:rPr lang="en-US" sz="1400" dirty="0">
                          <a:effectLst/>
                          <a:latin typeface="+mn-lt"/>
                          <a:ea typeface="宋体"/>
                          <a:cs typeface="Times New Roman"/>
                        </a:rPr>
                        <a:t>(High True)</a:t>
                      </a:r>
                    </a:p>
                  </a:txBody>
                  <a:tcPr marL="51435" marR="51435" marT="0" marB="0" anchor="ctr"/>
                </a:tc>
                <a:tc>
                  <a:txBody>
                    <a:bodyPr/>
                    <a:lstStyle/>
                    <a:p>
                      <a:pPr marL="0" marR="0" algn="ctr">
                        <a:spcBef>
                          <a:spcPts val="0"/>
                        </a:spcBef>
                        <a:spcAft>
                          <a:spcPts val="0"/>
                        </a:spcAft>
                      </a:pPr>
                      <a:r>
                        <a:rPr lang="en-US" sz="1500" b="0" dirty="0">
                          <a:solidFill>
                            <a:schemeClr val="tx1"/>
                          </a:solidFill>
                          <a:effectLst/>
                        </a:rPr>
                        <a:t>Inactive</a:t>
                      </a:r>
                      <a:endParaRPr lang="en-US" sz="1500" b="0" dirty="0">
                        <a:solidFill>
                          <a:schemeClr val="tx1"/>
                        </a:solidFill>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500" b="0" dirty="0">
                          <a:solidFill>
                            <a:schemeClr val="tx1"/>
                          </a:solidFill>
                          <a:effectLst/>
                        </a:rPr>
                        <a:t>Active</a:t>
                      </a:r>
                      <a:endParaRPr lang="en-US" sz="1500" b="0" dirty="0">
                        <a:solidFill>
                          <a:schemeClr val="tx1"/>
                        </a:solidFill>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nvPr>
        </p:nvGraphicFramePr>
        <p:xfrm>
          <a:off x="2250948" y="3948476"/>
          <a:ext cx="5086350" cy="1106649"/>
        </p:xfrm>
        <a:graphic>
          <a:graphicData uri="http://schemas.openxmlformats.org/drawingml/2006/table">
            <a:tbl>
              <a:tblPr firstRow="1" firstCol="1" bandRow="1">
                <a:tableStyleId>{5C22544A-7EE6-4342-B048-85BDC9FD1C3A}</a:tableStyleId>
              </a:tblPr>
              <a:tblGrid>
                <a:gridCol w="1695450">
                  <a:extLst>
                    <a:ext uri="{9D8B030D-6E8A-4147-A177-3AD203B41FA5}">
                      <a16:colId xmlns:a16="http://schemas.microsoft.com/office/drawing/2014/main" val="20000"/>
                    </a:ext>
                  </a:extLst>
                </a:gridCol>
                <a:gridCol w="1695450">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tblGrid>
              <a:tr h="368883">
                <a:tc>
                  <a:txBody>
                    <a:bodyPr/>
                    <a:lstStyle/>
                    <a:p>
                      <a:endParaRPr lang="en-US" sz="1500" dirty="0"/>
                    </a:p>
                  </a:txBody>
                  <a:tcPr marL="68580" marR="68580" marT="34290" marB="34290"/>
                </a:tc>
                <a:tc>
                  <a:txBody>
                    <a:bodyPr/>
                    <a:lstStyle/>
                    <a:p>
                      <a:pPr algn="ctr"/>
                      <a:r>
                        <a:rPr lang="en-US" sz="1500" dirty="0"/>
                        <a:t>Active</a:t>
                      </a:r>
                    </a:p>
                  </a:txBody>
                  <a:tcPr marL="68580" marR="68580" marT="34290" marB="34290"/>
                </a:tc>
                <a:tc>
                  <a:txBody>
                    <a:bodyPr/>
                    <a:lstStyle/>
                    <a:p>
                      <a:pPr algn="ctr"/>
                      <a:r>
                        <a:rPr lang="en-US" sz="1500" dirty="0"/>
                        <a:t>Inactive</a:t>
                      </a:r>
                    </a:p>
                  </a:txBody>
                  <a:tcPr marL="68580" marR="68580" marT="34290" marB="34290"/>
                </a:tc>
                <a:extLst>
                  <a:ext uri="{0D108BD9-81ED-4DB2-BD59-A6C34878D82A}">
                    <a16:rowId xmlns:a16="http://schemas.microsoft.com/office/drawing/2014/main" val="10000"/>
                  </a:ext>
                </a:extLst>
              </a:tr>
              <a:tr h="368883">
                <a:tc>
                  <a:txBody>
                    <a:bodyPr/>
                    <a:lstStyle/>
                    <a:p>
                      <a:pPr algn="ctr"/>
                      <a:r>
                        <a:rPr lang="en-US" sz="1500" dirty="0"/>
                        <a:t>Active High</a:t>
                      </a:r>
                    </a:p>
                  </a:txBody>
                  <a:tcPr marL="68580" marR="68580" marT="34290" marB="34290"/>
                </a:tc>
                <a:tc>
                  <a:txBody>
                    <a:bodyPr/>
                    <a:lstStyle/>
                    <a:p>
                      <a:pPr algn="ctr"/>
                      <a:r>
                        <a:rPr lang="en-US" sz="1500" dirty="0"/>
                        <a:t>High Voltage</a:t>
                      </a:r>
                    </a:p>
                  </a:txBody>
                  <a:tcPr marL="68580" marR="68580" marT="34290" marB="34290"/>
                </a:tc>
                <a:tc>
                  <a:txBody>
                    <a:bodyPr/>
                    <a:lstStyle/>
                    <a:p>
                      <a:pPr algn="ctr"/>
                      <a:r>
                        <a:rPr lang="en-US" sz="1500" dirty="0"/>
                        <a:t>Low Voltage</a:t>
                      </a:r>
                    </a:p>
                  </a:txBody>
                  <a:tcPr marL="68580" marR="68580" marT="34290" marB="34290"/>
                </a:tc>
                <a:extLst>
                  <a:ext uri="{0D108BD9-81ED-4DB2-BD59-A6C34878D82A}">
                    <a16:rowId xmlns:a16="http://schemas.microsoft.com/office/drawing/2014/main" val="10001"/>
                  </a:ext>
                </a:extLst>
              </a:tr>
              <a:tr h="368883">
                <a:tc>
                  <a:txBody>
                    <a:bodyPr/>
                    <a:lstStyle/>
                    <a:p>
                      <a:pPr algn="ctr"/>
                      <a:r>
                        <a:rPr lang="en-US" sz="1500" dirty="0"/>
                        <a:t>Active Low</a:t>
                      </a:r>
                    </a:p>
                  </a:txBody>
                  <a:tcPr marL="68580" marR="68580" marT="34290" marB="34290"/>
                </a:tc>
                <a:tc>
                  <a:txBody>
                    <a:bodyPr/>
                    <a:lstStyle/>
                    <a:p>
                      <a:pPr algn="ctr"/>
                      <a:r>
                        <a:rPr lang="en-US" sz="1500" dirty="0"/>
                        <a:t>Low Voltage</a:t>
                      </a:r>
                    </a:p>
                  </a:txBody>
                  <a:tcPr marL="68580" marR="68580" marT="34290" marB="34290"/>
                </a:tc>
                <a:tc>
                  <a:txBody>
                    <a:bodyPr/>
                    <a:lstStyle/>
                    <a:p>
                      <a:pPr algn="ctr"/>
                      <a:r>
                        <a:rPr lang="en-US" sz="1500" dirty="0"/>
                        <a:t>High Voltage</a:t>
                      </a:r>
                    </a:p>
                  </a:txBody>
                  <a:tcPr marL="68580" marR="68580" marT="34290" marB="34290"/>
                </a:tc>
                <a:extLst>
                  <a:ext uri="{0D108BD9-81ED-4DB2-BD59-A6C34878D82A}">
                    <a16:rowId xmlns:a16="http://schemas.microsoft.com/office/drawing/2014/main" val="10002"/>
                  </a:ext>
                </a:extLst>
              </a:tr>
            </a:tbl>
          </a:graphicData>
        </a:graphic>
      </p:graphicFrame>
      <p:sp>
        <p:nvSpPr>
          <p:cNvPr id="7" name="Rectangle 6"/>
          <p:cNvSpPr/>
          <p:nvPr/>
        </p:nvSpPr>
        <p:spPr>
          <a:xfrm>
            <a:off x="457200" y="3307917"/>
            <a:ext cx="5783580" cy="507831"/>
          </a:xfrm>
          <a:prstGeom prst="rect">
            <a:avLst/>
          </a:prstGeom>
        </p:spPr>
        <p:txBody>
          <a:bodyPr wrap="square">
            <a:spAutoFit/>
          </a:bodyPr>
          <a:lstStyle/>
          <a:p>
            <a:r>
              <a:rPr lang="en-US" sz="1350" dirty="0"/>
              <a:t>Output Polarity: </a:t>
            </a:r>
          </a:p>
          <a:p>
            <a:pPr marL="214313" indent="-214313">
              <a:buFont typeface="Arial" charset="0"/>
              <a:buChar char="•"/>
            </a:pPr>
            <a:r>
              <a:rPr lang="en-US" sz="1350" dirty="0"/>
              <a:t>Software can program the </a:t>
            </a:r>
            <a:r>
              <a:rPr lang="en-US" sz="1350" dirty="0" err="1"/>
              <a:t>CCxP</a:t>
            </a:r>
            <a:r>
              <a:rPr lang="en-US" sz="1350" dirty="0"/>
              <a:t> bit in the </a:t>
            </a:r>
            <a:r>
              <a:rPr lang="en-US" sz="1350" dirty="0" err="1"/>
              <a:t>TIMx_CCER</a:t>
            </a:r>
            <a:r>
              <a:rPr lang="en-US" sz="1350" dirty="0"/>
              <a:t> register</a:t>
            </a:r>
          </a:p>
        </p:txBody>
      </p:sp>
    </p:spTree>
    <p:extLst>
      <p:ext uri="{BB962C8B-B14F-4D97-AF65-F5344CB8AC3E}">
        <p14:creationId xmlns:p14="http://schemas.microsoft.com/office/powerpoint/2010/main" val="2002481813"/>
      </p:ext>
    </p:extLst>
  </p:cSld>
  <p:clrMapOvr>
    <a:masterClrMapping/>
  </p:clrMapOvr>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up, down, center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219200"/>
            <a:ext cx="51911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69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Up-Counting: </a:t>
            </a:r>
            <a:r>
              <a:rPr lang="en-US" dirty="0">
                <a:solidFill>
                  <a:srgbClr val="C00000"/>
                </a:solidFill>
              </a:rPr>
              <a:t>Left Edge-aligned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375268" y="1447800"/>
            <a:ext cx="3538084" cy="300082"/>
          </a:xfrm>
          <a:prstGeom prst="rect">
            <a:avLst/>
          </a:prstGeom>
          <a:noFill/>
        </p:spPr>
        <p:txBody>
          <a:bodyPr wrap="none" rtlCol="0">
            <a:spAutoFit/>
          </a:bodyPr>
          <a:lstStyle/>
          <a:p>
            <a:r>
              <a:rPr lang="en-US" sz="1350" dirty="0" err="1">
                <a:solidFill>
                  <a:srgbClr val="C00000"/>
                </a:solidFill>
              </a:rPr>
              <a:t>Upcounting</a:t>
            </a:r>
            <a:r>
              <a:rPr lang="en-US" sz="1350" dirty="0">
                <a:solidFill>
                  <a:srgbClr val="C00000"/>
                </a:solidFill>
              </a:rPr>
              <a:t> mode,  ARR = 6, CCR = 3, RCR = 0</a:t>
            </a:r>
          </a:p>
        </p:txBody>
      </p:sp>
      <p:sp>
        <p:nvSpPr>
          <p:cNvPr id="244" name="TextBox 243"/>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45" name="TextBox 244"/>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46" name="Rectangle 245"/>
          <p:cNvSpPr/>
          <p:nvPr/>
        </p:nvSpPr>
        <p:spPr>
          <a:xfrm>
            <a:off x="3853262" y="3290500"/>
            <a:ext cx="184979" cy="300082"/>
          </a:xfrm>
          <a:prstGeom prst="rect">
            <a:avLst/>
          </a:prstGeom>
        </p:spPr>
        <p:txBody>
          <a:bodyPr wrap="square">
            <a:spAutoFit/>
          </a:bodyPr>
          <a:lstStyle/>
          <a:p>
            <a:endParaRPr lang="en-US" sz="1350" dirty="0"/>
          </a:p>
        </p:txBody>
      </p:sp>
      <p:cxnSp>
        <p:nvCxnSpPr>
          <p:cNvPr id="173" name="Straight Arrow Connector 172"/>
          <p:cNvCxnSpPr/>
          <p:nvPr/>
        </p:nvCxnSpPr>
        <p:spPr>
          <a:xfrm flipV="1">
            <a:off x="1209508" y="2946123"/>
            <a:ext cx="7658202" cy="1511"/>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3435" y="2720887"/>
            <a:ext cx="810955" cy="230832"/>
          </a:xfrm>
          <a:prstGeom prst="rect">
            <a:avLst/>
          </a:prstGeom>
          <a:noFill/>
        </p:spPr>
        <p:txBody>
          <a:bodyPr wrap="square" rtlCol="0">
            <a:spAutoFit/>
          </a:bodyPr>
          <a:lstStyle/>
          <a:p>
            <a:r>
              <a:rPr lang="en-US" sz="900" dirty="0">
                <a:solidFill>
                  <a:srgbClr val="C00000"/>
                </a:solidFill>
              </a:rPr>
              <a:t>CCR = 3</a:t>
            </a:r>
          </a:p>
        </p:txBody>
      </p:sp>
      <p:cxnSp>
        <p:nvCxnSpPr>
          <p:cNvPr id="276" name="Straight Connector 275"/>
          <p:cNvCxnSpPr/>
          <p:nvPr/>
        </p:nvCxnSpPr>
        <p:spPr>
          <a:xfrm>
            <a:off x="8678426" y="2585686"/>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06006" y="3310267"/>
            <a:ext cx="8009395" cy="1154882"/>
            <a:chOff x="914400" y="3270688"/>
            <a:chExt cx="7998643" cy="1539842"/>
          </a:xfrm>
        </p:grpSpPr>
        <p:cxnSp>
          <p:nvCxnSpPr>
            <p:cNvPr id="188" name="Straight Connector 187"/>
            <p:cNvCxnSpPr/>
            <p:nvPr/>
          </p:nvCxnSpPr>
          <p:spPr>
            <a:xfrm flipH="1">
              <a:off x="2863275" y="3270688"/>
              <a:ext cx="4244" cy="153984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1" name="Rectangle 10"/>
          <p:cNvSpPr/>
          <p:nvPr/>
        </p:nvSpPr>
        <p:spPr>
          <a:xfrm>
            <a:off x="174589" y="3739755"/>
            <a:ext cx="808235" cy="300082"/>
          </a:xfrm>
          <a:prstGeom prst="rect">
            <a:avLst/>
          </a:prstGeom>
        </p:spPr>
        <p:txBody>
          <a:bodyPr wrap="none">
            <a:spAutoFit/>
          </a:bodyPr>
          <a:lstStyle/>
          <a:p>
            <a:r>
              <a:rPr lang="en-US" sz="1350" dirty="0"/>
              <a:t>OC1REF</a:t>
            </a:r>
          </a:p>
        </p:txBody>
      </p:sp>
      <p:cxnSp>
        <p:nvCxnSpPr>
          <p:cNvPr id="260" name="Straight Arrow Connector 259"/>
          <p:cNvCxnSpPr/>
          <p:nvPr/>
        </p:nvCxnSpPr>
        <p:spPr>
          <a:xfrm flipV="1">
            <a:off x="1323808" y="2605958"/>
            <a:ext cx="7658202" cy="1511"/>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flipH="1">
            <a:off x="800100" y="2504973"/>
            <a:ext cx="810955" cy="230832"/>
          </a:xfrm>
          <a:prstGeom prst="rect">
            <a:avLst/>
          </a:prstGeom>
          <a:noFill/>
        </p:spPr>
        <p:txBody>
          <a:bodyPr wrap="square" rtlCol="0">
            <a:spAutoFit/>
          </a:bodyPr>
          <a:lstStyle/>
          <a:p>
            <a:r>
              <a:rPr lang="en-US" sz="900" dirty="0">
                <a:solidFill>
                  <a:srgbClr val="FF00FF"/>
                </a:solidFill>
              </a:rPr>
              <a:t>CCR = 6</a:t>
            </a:r>
          </a:p>
        </p:txBody>
      </p:sp>
      <p:sp>
        <p:nvSpPr>
          <p:cNvPr id="263" name="Rectangle 262"/>
          <p:cNvSpPr/>
          <p:nvPr/>
        </p:nvSpPr>
        <p:spPr>
          <a:xfrm>
            <a:off x="171451" y="4523601"/>
            <a:ext cx="808235" cy="300082"/>
          </a:xfrm>
          <a:prstGeom prst="rect">
            <a:avLst/>
          </a:prstGeom>
        </p:spPr>
        <p:txBody>
          <a:bodyPr wrap="none">
            <a:spAutoFit/>
          </a:bodyPr>
          <a:lstStyle/>
          <a:p>
            <a:r>
              <a:rPr lang="en-US" sz="1350" dirty="0"/>
              <a:t>OC2REF</a:t>
            </a:r>
          </a:p>
        </p:txBody>
      </p:sp>
      <p:cxnSp>
        <p:nvCxnSpPr>
          <p:cNvPr id="265" name="Straight Arrow Connector 264"/>
          <p:cNvCxnSpPr/>
          <p:nvPr/>
        </p:nvCxnSpPr>
        <p:spPr>
          <a:xfrm>
            <a:off x="914467" y="4454727"/>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257175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flipV="1">
            <a:off x="285750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2578375" y="4800600"/>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2859850" y="4453241"/>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V="1">
            <a:off x="451713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V="1">
            <a:off x="480288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a:off x="4523758" y="4799114"/>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48006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V="1">
            <a:off x="64579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V="1">
            <a:off x="67437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flipH="1">
            <a:off x="64645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67437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flipV="1">
            <a:off x="84010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V="1">
            <a:off x="86868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a:off x="84076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V="1">
            <a:off x="8686800" y="4457700"/>
            <a:ext cx="24184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4796350" y="3314700"/>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6737515" y="3295753"/>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385" y="3271585"/>
            <a:ext cx="4166" cy="118611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flipH="1">
            <a:off x="857250" y="3429000"/>
            <a:ext cx="810955" cy="230832"/>
          </a:xfrm>
          <a:prstGeom prst="rect">
            <a:avLst/>
          </a:prstGeom>
          <a:noFill/>
        </p:spPr>
        <p:txBody>
          <a:bodyPr wrap="square" rtlCol="0">
            <a:spAutoFit/>
          </a:bodyPr>
          <a:lstStyle/>
          <a:p>
            <a:r>
              <a:rPr lang="en-US" sz="900" dirty="0">
                <a:solidFill>
                  <a:srgbClr val="C00000"/>
                </a:solidFill>
              </a:rPr>
              <a:t>CCR = 3</a:t>
            </a:r>
          </a:p>
        </p:txBody>
      </p:sp>
      <p:sp>
        <p:nvSpPr>
          <p:cNvPr id="314" name="TextBox 313"/>
          <p:cNvSpPr txBox="1"/>
          <p:nvPr/>
        </p:nvSpPr>
        <p:spPr>
          <a:xfrm flipH="1">
            <a:off x="857250" y="4249951"/>
            <a:ext cx="810955" cy="230832"/>
          </a:xfrm>
          <a:prstGeom prst="rect">
            <a:avLst/>
          </a:prstGeom>
          <a:noFill/>
        </p:spPr>
        <p:txBody>
          <a:bodyPr wrap="square" rtlCol="0">
            <a:spAutoFit/>
          </a:bodyPr>
          <a:lstStyle/>
          <a:p>
            <a:r>
              <a:rPr lang="en-US" sz="900" dirty="0">
                <a:solidFill>
                  <a:srgbClr val="FF00FF"/>
                </a:solidFill>
              </a:rPr>
              <a:t>CCR = 6</a:t>
            </a:r>
          </a:p>
        </p:txBody>
      </p:sp>
      <p:sp>
        <p:nvSpPr>
          <p:cNvPr id="85" name="Rectangle 84"/>
          <p:cNvSpPr/>
          <p:nvPr/>
        </p:nvSpPr>
        <p:spPr>
          <a:xfrm>
            <a:off x="902747" y="5188538"/>
            <a:ext cx="3256020" cy="323165"/>
          </a:xfrm>
          <a:prstGeom prst="rect">
            <a:avLst/>
          </a:prstGeom>
        </p:spPr>
        <p:txBody>
          <a:bodyPr wrap="none">
            <a:spAutoFit/>
          </a:bodyPr>
          <a:lstStyle/>
          <a:p>
            <a:r>
              <a:rPr lang="en-US" sz="1500" dirty="0">
                <a:solidFill>
                  <a:srgbClr val="C00000"/>
                </a:solidFill>
              </a:rPr>
              <a:t>All rising edges occur at the same time!</a:t>
            </a:r>
          </a:p>
        </p:txBody>
      </p:sp>
      <p:grpSp>
        <p:nvGrpSpPr>
          <p:cNvPr id="4" name="Group 3"/>
          <p:cNvGrpSpPr/>
          <p:nvPr/>
        </p:nvGrpSpPr>
        <p:grpSpPr>
          <a:xfrm>
            <a:off x="2858940" y="4822032"/>
            <a:ext cx="5825429" cy="207169"/>
            <a:chOff x="3811920" y="5286375"/>
            <a:chExt cx="7767238" cy="276225"/>
          </a:xfrm>
        </p:grpSpPr>
        <p:cxnSp>
          <p:nvCxnSpPr>
            <p:cNvPr id="5" name="Straight Arrow Connector 4"/>
            <p:cNvCxnSpPr/>
            <p:nvPr/>
          </p:nvCxnSpPr>
          <p:spPr>
            <a:xfrm flipV="1">
              <a:off x="3811920"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638861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9003557"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flipV="1">
              <a:off x="1157915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55948" y="5118574"/>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4790557" y="5273280"/>
            <a:ext cx="1958780" cy="6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r>
              <a:rPr lang="en-US" sz="1200" dirty="0"/>
              <a:t>PWM Period</a:t>
            </a:r>
          </a:p>
        </p:txBody>
      </p:sp>
      <p:sp>
        <p:nvSpPr>
          <p:cNvPr id="13" name="TextBox 12"/>
          <p:cNvSpPr txBox="1"/>
          <p:nvPr/>
        </p:nvSpPr>
        <p:spPr>
          <a:xfrm>
            <a:off x="4792825" y="5029200"/>
            <a:ext cx="992579" cy="300082"/>
          </a:xfrm>
          <a:prstGeom prst="rect">
            <a:avLst/>
          </a:prstGeom>
          <a:noFill/>
        </p:spPr>
        <p:txBody>
          <a:bodyPr wrap="none" rtlCol="0">
            <a:spAutoFit/>
          </a:bodyPr>
          <a:lstStyle/>
          <a:p>
            <a:r>
              <a:rPr lang="en-US" sz="1350" dirty="0">
                <a:solidFill>
                  <a:srgbClr val="C00000"/>
                </a:solidFill>
              </a:rPr>
              <a:t>Left-aligned</a:t>
            </a:r>
          </a:p>
        </p:txBody>
      </p:sp>
    </p:spTree>
    <p:custDataLst>
      <p:tags r:id="rId1"/>
    </p:custDataLst>
    <p:extLst>
      <p:ext uri="{BB962C8B-B14F-4D97-AF65-F5344CB8AC3E}">
        <p14:creationId xmlns:p14="http://schemas.microsoft.com/office/powerpoint/2010/main" val="353169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 2: </a:t>
            </a:r>
            <a:r>
              <a:rPr lang="en-US" dirty="0">
                <a:solidFill>
                  <a:srgbClr val="C00000"/>
                </a:solidFill>
              </a:rPr>
              <a:t>Right Edge-aligned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368469" y="1447800"/>
            <a:ext cx="3538084" cy="300082"/>
          </a:xfrm>
          <a:prstGeom prst="rect">
            <a:avLst/>
          </a:prstGeom>
          <a:noFill/>
        </p:spPr>
        <p:txBody>
          <a:bodyPr wrap="none" rtlCol="0">
            <a:spAutoFit/>
          </a:bodyPr>
          <a:lstStyle/>
          <a:p>
            <a:r>
              <a:rPr lang="en-US" sz="1350" dirty="0" err="1">
                <a:solidFill>
                  <a:srgbClr val="C00000"/>
                </a:solidFill>
              </a:rPr>
              <a:t>Upcounting</a:t>
            </a:r>
            <a:r>
              <a:rPr lang="en-US" sz="1350" dirty="0">
                <a:solidFill>
                  <a:srgbClr val="C00000"/>
                </a:solidFill>
              </a:rPr>
              <a:t> mode,  ARR = 6, CCR = 3, RCR = 0</a:t>
            </a:r>
          </a:p>
        </p:txBody>
      </p:sp>
      <p:sp>
        <p:nvSpPr>
          <p:cNvPr id="246" name="Rectangle 245"/>
          <p:cNvSpPr/>
          <p:nvPr/>
        </p:nvSpPr>
        <p:spPr>
          <a:xfrm>
            <a:off x="3853262" y="3290500"/>
            <a:ext cx="184979" cy="300082"/>
          </a:xfrm>
          <a:prstGeom prst="rect">
            <a:avLst/>
          </a:prstGeom>
        </p:spPr>
        <p:txBody>
          <a:bodyPr wrap="square">
            <a:spAutoFit/>
          </a:bodyPr>
          <a:lstStyle/>
          <a:p>
            <a:endParaRPr lang="en-US" sz="1350" dirty="0"/>
          </a:p>
        </p:txBody>
      </p:sp>
      <p:cxnSp>
        <p:nvCxnSpPr>
          <p:cNvPr id="276" name="Straight Connector 275"/>
          <p:cNvCxnSpPr/>
          <p:nvPr/>
        </p:nvCxnSpPr>
        <p:spPr>
          <a:xfrm>
            <a:off x="8669395" y="2597543"/>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209508" y="2943297"/>
            <a:ext cx="7658202" cy="2794"/>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29565" y="2764051"/>
            <a:ext cx="810955" cy="230832"/>
          </a:xfrm>
          <a:prstGeom prst="rect">
            <a:avLst/>
          </a:prstGeom>
          <a:noFill/>
        </p:spPr>
        <p:txBody>
          <a:bodyPr wrap="square" rtlCol="0">
            <a:spAutoFit/>
          </a:bodyPr>
          <a:lstStyle/>
          <a:p>
            <a:r>
              <a:rPr lang="en-US" sz="900" dirty="0">
                <a:solidFill>
                  <a:srgbClr val="C00000"/>
                </a:solidFill>
              </a:rPr>
              <a:t>CCR = 3</a:t>
            </a:r>
          </a:p>
        </p:txBody>
      </p:sp>
      <p:grpSp>
        <p:nvGrpSpPr>
          <p:cNvPr id="10" name="Group 9"/>
          <p:cNvGrpSpPr/>
          <p:nvPr/>
        </p:nvGrpSpPr>
        <p:grpSpPr>
          <a:xfrm>
            <a:off x="906006" y="3213462"/>
            <a:ext cx="8009395" cy="790010"/>
            <a:chOff x="914400" y="3141617"/>
            <a:chExt cx="7998643" cy="1053347"/>
          </a:xfrm>
        </p:grpSpPr>
        <p:grpSp>
          <p:nvGrpSpPr>
            <p:cNvPr id="9" name="Group 8"/>
            <p:cNvGrpSpPr/>
            <p:nvPr/>
          </p:nvGrpSpPr>
          <p:grpSpPr>
            <a:xfrm>
              <a:off x="2859765" y="3141617"/>
              <a:ext cx="5821284" cy="590485"/>
              <a:chOff x="2859765" y="3141617"/>
              <a:chExt cx="5821284" cy="590485"/>
            </a:xfrm>
          </p:grpSpPr>
          <p:cxnSp>
            <p:nvCxnSpPr>
              <p:cNvPr id="188" name="Straight Connector 187"/>
              <p:cNvCxnSpPr>
                <a:stCxn id="181" idx="1"/>
              </p:cNvCxnSpPr>
              <p:nvPr/>
            </p:nvCxnSpPr>
            <p:spPr>
              <a:xfrm>
                <a:off x="2859765" y="3142367"/>
                <a:ext cx="1016" cy="58973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TextBox 259"/>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61" name="TextBox 260"/>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63" name="Rectangle 262"/>
          <p:cNvSpPr/>
          <p:nvPr/>
        </p:nvSpPr>
        <p:spPr>
          <a:xfrm>
            <a:off x="174589" y="3739755"/>
            <a:ext cx="808235" cy="300082"/>
          </a:xfrm>
          <a:prstGeom prst="rect">
            <a:avLst/>
          </a:prstGeom>
        </p:spPr>
        <p:txBody>
          <a:bodyPr wrap="none">
            <a:spAutoFit/>
          </a:bodyPr>
          <a:lstStyle/>
          <a:p>
            <a:r>
              <a:rPr lang="en-US" sz="1350" dirty="0"/>
              <a:t>OC1REF</a:t>
            </a:r>
          </a:p>
        </p:txBody>
      </p:sp>
      <p:cxnSp>
        <p:nvCxnSpPr>
          <p:cNvPr id="318" name="Straight Connector 317"/>
          <p:cNvCxnSpPr/>
          <p:nvPr/>
        </p:nvCxnSpPr>
        <p:spPr>
          <a:xfrm>
            <a:off x="2846669" y="3945431"/>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790558" y="3942458"/>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726772" y="3956037"/>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644" y="3949732"/>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902867" y="4329381"/>
            <a:ext cx="8009394" cy="355363"/>
            <a:chOff x="920425" y="3736779"/>
            <a:chExt cx="7992618" cy="473817"/>
          </a:xfrm>
        </p:grpSpPr>
        <p:grpSp>
          <p:nvGrpSpPr>
            <p:cNvPr id="268" name="Group 267"/>
            <p:cNvGrpSpPr/>
            <p:nvPr/>
          </p:nvGrpSpPr>
          <p:grpSpPr>
            <a:xfrm>
              <a:off x="2293652" y="3736779"/>
              <a:ext cx="561173" cy="458185"/>
              <a:chOff x="2293652" y="3736779"/>
              <a:chExt cx="561173" cy="458185"/>
            </a:xfrm>
          </p:grpSpPr>
          <p:cxnSp>
            <p:nvCxnSpPr>
              <p:cNvPr id="308" name="Straight Arrow Connector 30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69" name="Straight Connector 268"/>
            <p:cNvCxnSpPr/>
            <p:nvPr/>
          </p:nvCxnSpPr>
          <p:spPr>
            <a:xfrm>
              <a:off x="8671524" y="4191000"/>
              <a:ext cx="241519"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nvGrpSpPr>
            <p:cNvPr id="270" name="Group 269"/>
            <p:cNvGrpSpPr/>
            <p:nvPr/>
          </p:nvGrpSpPr>
          <p:grpSpPr>
            <a:xfrm>
              <a:off x="4233469" y="3752411"/>
              <a:ext cx="561173" cy="458185"/>
              <a:chOff x="2293652" y="3736779"/>
              <a:chExt cx="561173" cy="458185"/>
            </a:xfrm>
          </p:grpSpPr>
          <p:cxnSp>
            <p:nvCxnSpPr>
              <p:cNvPr id="301" name="Straight Arrow Connector 300"/>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65628" y="3750921"/>
              <a:ext cx="561173" cy="458185"/>
              <a:chOff x="2293652" y="3736779"/>
              <a:chExt cx="561173" cy="458185"/>
            </a:xfrm>
          </p:grpSpPr>
          <p:cxnSp>
            <p:nvCxnSpPr>
              <p:cNvPr id="298" name="Straight Arrow Connector 29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8113412" y="3742514"/>
              <a:ext cx="561173" cy="458185"/>
              <a:chOff x="2293652" y="3736779"/>
              <a:chExt cx="561173" cy="458185"/>
            </a:xfrm>
          </p:grpSpPr>
          <p:cxnSp>
            <p:nvCxnSpPr>
              <p:cNvPr id="295" name="Straight Arrow Connector 294"/>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3" name="Straight Arrow Connector 272"/>
            <p:cNvCxnSpPr/>
            <p:nvPr/>
          </p:nvCxnSpPr>
          <p:spPr>
            <a:xfrm>
              <a:off x="6734513" y="4200699"/>
              <a:ext cx="1376907" cy="1"/>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flipH="1">
              <a:off x="4793501" y="4205840"/>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H="1">
              <a:off x="2858592" y="4197532"/>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H="1">
              <a:off x="920425" y="4187734"/>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9" name="Rectangle 318"/>
          <p:cNvSpPr/>
          <p:nvPr/>
        </p:nvSpPr>
        <p:spPr>
          <a:xfrm>
            <a:off x="171451" y="4409301"/>
            <a:ext cx="808235" cy="300082"/>
          </a:xfrm>
          <a:prstGeom prst="rect">
            <a:avLst/>
          </a:prstGeom>
        </p:spPr>
        <p:txBody>
          <a:bodyPr wrap="none">
            <a:spAutoFit/>
          </a:bodyPr>
          <a:lstStyle/>
          <a:p>
            <a:r>
              <a:rPr lang="en-US" sz="1350" dirty="0"/>
              <a:t>OC2REF</a:t>
            </a:r>
          </a:p>
        </p:txBody>
      </p:sp>
      <p:sp>
        <p:nvSpPr>
          <p:cNvPr id="320" name="Rectangle 319"/>
          <p:cNvSpPr/>
          <p:nvPr/>
        </p:nvSpPr>
        <p:spPr>
          <a:xfrm>
            <a:off x="831228" y="5118574"/>
            <a:ext cx="3276859" cy="323165"/>
          </a:xfrm>
          <a:prstGeom prst="rect">
            <a:avLst/>
          </a:prstGeom>
        </p:spPr>
        <p:txBody>
          <a:bodyPr wrap="none">
            <a:spAutoFit/>
          </a:bodyPr>
          <a:lstStyle/>
          <a:p>
            <a:r>
              <a:rPr lang="en-US" sz="1500" dirty="0">
                <a:solidFill>
                  <a:srgbClr val="C00000"/>
                </a:solidFill>
              </a:rPr>
              <a:t>All falling edges occur at the same time!</a:t>
            </a:r>
          </a:p>
        </p:txBody>
      </p:sp>
      <p:cxnSp>
        <p:nvCxnSpPr>
          <p:cNvPr id="321" name="Straight Arrow Connector 320"/>
          <p:cNvCxnSpPr/>
          <p:nvPr/>
        </p:nvCxnSpPr>
        <p:spPr>
          <a:xfrm>
            <a:off x="1204520" y="2720785"/>
            <a:ext cx="7663974" cy="2837"/>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TextBox 321"/>
          <p:cNvSpPr txBox="1"/>
          <p:nvPr/>
        </p:nvSpPr>
        <p:spPr>
          <a:xfrm flipH="1">
            <a:off x="914400" y="2535451"/>
            <a:ext cx="811566" cy="230832"/>
          </a:xfrm>
          <a:prstGeom prst="rect">
            <a:avLst/>
          </a:prstGeom>
          <a:noFill/>
        </p:spPr>
        <p:txBody>
          <a:bodyPr wrap="square" rtlCol="0">
            <a:spAutoFit/>
          </a:bodyPr>
          <a:lstStyle/>
          <a:p>
            <a:r>
              <a:rPr lang="en-US" sz="900" dirty="0">
                <a:solidFill>
                  <a:srgbClr val="FF00FF"/>
                </a:solidFill>
              </a:rPr>
              <a:t>CCR = 5</a:t>
            </a:r>
          </a:p>
        </p:txBody>
      </p:sp>
      <p:sp>
        <p:nvSpPr>
          <p:cNvPr id="323" name="TextBox 322"/>
          <p:cNvSpPr txBox="1"/>
          <p:nvPr/>
        </p:nvSpPr>
        <p:spPr>
          <a:xfrm flipH="1">
            <a:off x="914400" y="4421401"/>
            <a:ext cx="811566" cy="230832"/>
          </a:xfrm>
          <a:prstGeom prst="rect">
            <a:avLst/>
          </a:prstGeom>
          <a:noFill/>
        </p:spPr>
        <p:txBody>
          <a:bodyPr wrap="square" rtlCol="0">
            <a:spAutoFit/>
          </a:bodyPr>
          <a:lstStyle/>
          <a:p>
            <a:r>
              <a:rPr lang="en-US" sz="900" dirty="0">
                <a:solidFill>
                  <a:srgbClr val="FF00FF"/>
                </a:solidFill>
              </a:rPr>
              <a:t>CCR = 5</a:t>
            </a:r>
          </a:p>
        </p:txBody>
      </p:sp>
      <p:sp>
        <p:nvSpPr>
          <p:cNvPr id="324" name="TextBox 323"/>
          <p:cNvSpPr txBox="1"/>
          <p:nvPr/>
        </p:nvSpPr>
        <p:spPr>
          <a:xfrm flipH="1">
            <a:off x="903546" y="3771900"/>
            <a:ext cx="810955" cy="230832"/>
          </a:xfrm>
          <a:prstGeom prst="rect">
            <a:avLst/>
          </a:prstGeom>
          <a:noFill/>
        </p:spPr>
        <p:txBody>
          <a:bodyPr wrap="square" rtlCol="0">
            <a:spAutoFit/>
          </a:bodyPr>
          <a:lstStyle/>
          <a:p>
            <a:r>
              <a:rPr lang="en-US" sz="900" dirty="0">
                <a:solidFill>
                  <a:srgbClr val="C00000"/>
                </a:solidFill>
              </a:rPr>
              <a:t>CCR = 3</a:t>
            </a:r>
          </a:p>
        </p:txBody>
      </p:sp>
      <p:grpSp>
        <p:nvGrpSpPr>
          <p:cNvPr id="4" name="Group 3"/>
          <p:cNvGrpSpPr/>
          <p:nvPr/>
        </p:nvGrpSpPr>
        <p:grpSpPr>
          <a:xfrm>
            <a:off x="2858940" y="4726925"/>
            <a:ext cx="5825429" cy="223694"/>
            <a:chOff x="3811920" y="5159566"/>
            <a:chExt cx="7767238" cy="298259"/>
          </a:xfrm>
        </p:grpSpPr>
        <p:cxnSp>
          <p:nvCxnSpPr>
            <p:cNvPr id="244" name="Straight Arrow Connector 243"/>
            <p:cNvCxnSpPr/>
            <p:nvPr/>
          </p:nvCxnSpPr>
          <p:spPr>
            <a:xfrm flipV="1">
              <a:off x="3811920"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V="1">
              <a:off x="638861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895946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11579158" y="5159566"/>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26946" y="5118574"/>
            <a:ext cx="0" cy="321469"/>
          </a:xfrm>
          <a:prstGeom prst="line">
            <a:avLst/>
          </a:prstGeom>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r>
              <a:rPr lang="en-US" sz="1200" dirty="0"/>
              <a:t>PWM Period</a:t>
            </a:r>
          </a:p>
        </p:txBody>
      </p:sp>
      <p:cxnSp>
        <p:nvCxnSpPr>
          <p:cNvPr id="16" name="Straight Arrow Connector 15"/>
          <p:cNvCxnSpPr/>
          <p:nvPr/>
        </p:nvCxnSpPr>
        <p:spPr>
          <a:xfrm>
            <a:off x="4790558" y="5268514"/>
            <a:ext cx="1936214" cy="10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5695154" y="5010442"/>
            <a:ext cx="1083951" cy="300082"/>
          </a:xfrm>
          <a:prstGeom prst="rect">
            <a:avLst/>
          </a:prstGeom>
          <a:noFill/>
        </p:spPr>
        <p:txBody>
          <a:bodyPr wrap="none" rtlCol="0">
            <a:spAutoFit/>
          </a:bodyPr>
          <a:lstStyle/>
          <a:p>
            <a:r>
              <a:rPr lang="en-US" sz="1350" dirty="0">
                <a:solidFill>
                  <a:srgbClr val="C00000"/>
                </a:solidFill>
              </a:rPr>
              <a:t>Right-aligned</a:t>
            </a:r>
          </a:p>
        </p:txBody>
      </p:sp>
    </p:spTree>
    <p:custDataLst>
      <p:tags r:id="rId1"/>
    </p:custDataLst>
    <p:extLst>
      <p:ext uri="{BB962C8B-B14F-4D97-AF65-F5344CB8AC3E}">
        <p14:creationId xmlns:p14="http://schemas.microsoft.com/office/powerpoint/2010/main" val="121706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 2: </a:t>
            </a:r>
            <a:r>
              <a:rPr lang="en-US" dirty="0">
                <a:solidFill>
                  <a:srgbClr val="C00000"/>
                </a:solidFill>
              </a:rPr>
              <a:t>Center 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240" name="TextBox 239"/>
          <p:cNvSpPr txBox="1"/>
          <p:nvPr/>
        </p:nvSpPr>
        <p:spPr>
          <a:xfrm>
            <a:off x="355889" y="1763213"/>
            <a:ext cx="3803157" cy="300082"/>
          </a:xfrm>
          <a:prstGeom prst="rect">
            <a:avLst/>
          </a:prstGeom>
          <a:noFill/>
        </p:spPr>
        <p:txBody>
          <a:bodyPr wrap="none" rtlCol="0">
            <a:spAutoFit/>
          </a:bodyPr>
          <a:lstStyle/>
          <a:p>
            <a:r>
              <a:rPr lang="en-US" sz="1350" dirty="0">
                <a:solidFill>
                  <a:srgbClr val="C00000"/>
                </a:solidFill>
              </a:rPr>
              <a:t> Center-aligned mode,  ARR = 6, CCR = 3, RCR = 0</a:t>
            </a:r>
          </a:p>
        </p:txBody>
      </p:sp>
      <p:grpSp>
        <p:nvGrpSpPr>
          <p:cNvPr id="108" name="Group 107"/>
          <p:cNvGrpSpPr/>
          <p:nvPr/>
        </p:nvGrpSpPr>
        <p:grpSpPr>
          <a:xfrm>
            <a:off x="851697" y="2207838"/>
            <a:ext cx="8006553" cy="2649913"/>
            <a:chOff x="2418992" y="1800783"/>
            <a:chExt cx="6965387" cy="3533217"/>
          </a:xfrm>
        </p:grpSpPr>
        <p:grpSp>
          <p:nvGrpSpPr>
            <p:cNvPr id="241" name="Group 240"/>
            <p:cNvGrpSpPr/>
            <p:nvPr/>
          </p:nvGrpSpPr>
          <p:grpSpPr>
            <a:xfrm>
              <a:off x="2438402" y="1800783"/>
              <a:ext cx="6945977" cy="228600"/>
              <a:chOff x="152401" y="1828800"/>
              <a:chExt cx="7806848"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cxnSp>
            <p:nvCxnSpPr>
              <p:cNvPr id="214" name="Elbow Connector 213"/>
              <p:cNvCxnSpPr/>
              <p:nvPr/>
            </p:nvCxnSpPr>
            <p:spPr>
              <a:xfrm>
                <a:off x="7654449"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438401"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4244878" y="233657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4105276"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grpSp>
        <p:grpSp>
          <p:nvGrpSpPr>
            <p:cNvPr id="190" name="Group 189"/>
            <p:cNvGrpSpPr/>
            <p:nvPr/>
          </p:nvGrpSpPr>
          <p:grpSpPr>
            <a:xfrm>
              <a:off x="5767618"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7433344"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grpSp>
        <p:cxnSp>
          <p:nvCxnSpPr>
            <p:cNvPr id="256" name="Straight Arrow Connector 255"/>
            <p:cNvCxnSpPr/>
            <p:nvPr/>
          </p:nvCxnSpPr>
          <p:spPr>
            <a:xfrm flipV="1">
              <a:off x="2789121" y="2788714"/>
              <a:ext cx="6595258" cy="3725"/>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418992" y="2551238"/>
              <a:ext cx="809866" cy="307776"/>
            </a:xfrm>
            <a:prstGeom prst="rect">
              <a:avLst/>
            </a:prstGeom>
            <a:noFill/>
          </p:spPr>
          <p:txBody>
            <a:bodyPr wrap="square" rtlCol="0">
              <a:spAutoFit/>
            </a:bodyPr>
            <a:lstStyle/>
            <a:p>
              <a:r>
                <a:rPr lang="en-US" sz="900" dirty="0">
                  <a:solidFill>
                    <a:srgbClr val="C00000"/>
                  </a:solidFill>
                </a:rPr>
                <a:t>CCR = 3</a:t>
              </a:r>
            </a:p>
          </p:txBody>
        </p:sp>
        <p:cxnSp>
          <p:nvCxnSpPr>
            <p:cNvPr id="258" name="Straight Arrow Connector 257"/>
            <p:cNvCxnSpPr/>
            <p:nvPr/>
          </p:nvCxnSpPr>
          <p:spPr>
            <a:xfrm flipV="1">
              <a:off x="2438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4921366" y="4186236"/>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3279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4929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3276601" y="3733800"/>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H="1">
              <a:off x="4086090" y="2351380"/>
              <a:ext cx="14851" cy="298262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8248529" y="4177233"/>
              <a:ext cx="1124919" cy="5038"/>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6606422"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8256278"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6603763" y="3729836"/>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49" name="TextBox 248"/>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50" name="Rectangle 249"/>
          <p:cNvSpPr/>
          <p:nvPr/>
        </p:nvSpPr>
        <p:spPr>
          <a:xfrm>
            <a:off x="174589" y="3739755"/>
            <a:ext cx="808235" cy="300082"/>
          </a:xfrm>
          <a:prstGeom prst="rect">
            <a:avLst/>
          </a:prstGeom>
        </p:spPr>
        <p:txBody>
          <a:bodyPr wrap="none">
            <a:spAutoFit/>
          </a:bodyPr>
          <a:lstStyle/>
          <a:p>
            <a:r>
              <a:rPr lang="en-US" sz="1350" dirty="0"/>
              <a:t>OC1REF</a:t>
            </a:r>
          </a:p>
        </p:txBody>
      </p:sp>
      <p:cxnSp>
        <p:nvCxnSpPr>
          <p:cNvPr id="166" name="Straight Arrow Connector 165"/>
          <p:cNvCxnSpPr/>
          <p:nvPr/>
        </p:nvCxnSpPr>
        <p:spPr>
          <a:xfrm flipV="1">
            <a:off x="814812" y="3169429"/>
            <a:ext cx="8329188" cy="13982"/>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flipH="1">
            <a:off x="285750" y="3083937"/>
            <a:ext cx="684143" cy="230832"/>
          </a:xfrm>
          <a:prstGeom prst="rect">
            <a:avLst/>
          </a:prstGeom>
          <a:noFill/>
        </p:spPr>
        <p:txBody>
          <a:bodyPr wrap="square" rtlCol="0">
            <a:spAutoFit/>
          </a:bodyPr>
          <a:lstStyle/>
          <a:p>
            <a:r>
              <a:rPr lang="en-US" sz="900" dirty="0">
                <a:solidFill>
                  <a:srgbClr val="FF00FF"/>
                </a:solidFill>
              </a:rPr>
              <a:t>CCR = 1</a:t>
            </a:r>
          </a:p>
        </p:txBody>
      </p:sp>
      <p:cxnSp>
        <p:nvCxnSpPr>
          <p:cNvPr id="168" name="Straight Arrow Connector 167"/>
          <p:cNvCxnSpPr/>
          <p:nvPr/>
        </p:nvCxnSpPr>
        <p:spPr>
          <a:xfrm flipV="1">
            <a:off x="917835" y="4723623"/>
            <a:ext cx="322698" cy="1642"/>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4371436"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12405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43634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H="1">
            <a:off x="1240534" y="4384296"/>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5000552"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8123453"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a:off x="5000554" y="4385431"/>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8118133"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174589" y="4466451"/>
            <a:ext cx="808235" cy="300082"/>
          </a:xfrm>
          <a:prstGeom prst="rect">
            <a:avLst/>
          </a:prstGeom>
        </p:spPr>
        <p:txBody>
          <a:bodyPr wrap="none">
            <a:spAutoFit/>
          </a:bodyPr>
          <a:lstStyle/>
          <a:p>
            <a:r>
              <a:rPr lang="en-US" sz="1350" dirty="0"/>
              <a:t>OC2REF</a:t>
            </a:r>
          </a:p>
        </p:txBody>
      </p:sp>
      <p:cxnSp>
        <p:nvCxnSpPr>
          <p:cNvPr id="220" name="Straight Connector 219"/>
          <p:cNvCxnSpPr/>
          <p:nvPr/>
        </p:nvCxnSpPr>
        <p:spPr>
          <a:xfrm flipH="1">
            <a:off x="6593736" y="2620785"/>
            <a:ext cx="17071" cy="223696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1321994" y="5200650"/>
            <a:ext cx="2671885" cy="323165"/>
          </a:xfrm>
          <a:prstGeom prst="rect">
            <a:avLst/>
          </a:prstGeom>
        </p:spPr>
        <p:txBody>
          <a:bodyPr wrap="none">
            <a:spAutoFit/>
          </a:bodyPr>
          <a:lstStyle/>
          <a:p>
            <a:r>
              <a:rPr lang="en-US" sz="1500" dirty="0">
                <a:solidFill>
                  <a:srgbClr val="C00000"/>
                </a:solidFill>
              </a:rPr>
              <a:t>PWM signals are center aligned!</a:t>
            </a:r>
          </a:p>
        </p:txBody>
      </p:sp>
      <p:sp>
        <p:nvSpPr>
          <p:cNvPr id="172" name="TextBox 171"/>
          <p:cNvSpPr txBox="1"/>
          <p:nvPr/>
        </p:nvSpPr>
        <p:spPr>
          <a:xfrm flipH="1">
            <a:off x="676937" y="4313807"/>
            <a:ext cx="684143" cy="230832"/>
          </a:xfrm>
          <a:prstGeom prst="rect">
            <a:avLst/>
          </a:prstGeom>
          <a:noFill/>
        </p:spPr>
        <p:txBody>
          <a:bodyPr wrap="square" rtlCol="0">
            <a:spAutoFit/>
          </a:bodyPr>
          <a:lstStyle/>
          <a:p>
            <a:r>
              <a:rPr lang="en-US" sz="900" dirty="0">
                <a:solidFill>
                  <a:srgbClr val="FF00FF"/>
                </a:solidFill>
              </a:rPr>
              <a:t>CCR = 1</a:t>
            </a:r>
          </a:p>
        </p:txBody>
      </p:sp>
      <p:sp>
        <p:nvSpPr>
          <p:cNvPr id="173" name="TextBox 172"/>
          <p:cNvSpPr txBox="1"/>
          <p:nvPr/>
        </p:nvSpPr>
        <p:spPr>
          <a:xfrm flipH="1">
            <a:off x="851697" y="3611568"/>
            <a:ext cx="930923" cy="230832"/>
          </a:xfrm>
          <a:prstGeom prst="rect">
            <a:avLst/>
          </a:prstGeom>
          <a:noFill/>
        </p:spPr>
        <p:txBody>
          <a:bodyPr wrap="square" rtlCol="0">
            <a:spAutoFit/>
          </a:bodyPr>
          <a:lstStyle/>
          <a:p>
            <a:r>
              <a:rPr lang="en-US" sz="900" dirty="0">
                <a:solidFill>
                  <a:srgbClr val="C00000"/>
                </a:solidFill>
              </a:rPr>
              <a:t>CCR = 3</a:t>
            </a:r>
          </a:p>
        </p:txBody>
      </p:sp>
      <p:cxnSp>
        <p:nvCxnSpPr>
          <p:cNvPr id="188" name="Straight Arrow Connector 187"/>
          <p:cNvCxnSpPr/>
          <p:nvPr/>
        </p:nvCxnSpPr>
        <p:spPr>
          <a:xfrm flipV="1">
            <a:off x="2767988"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V="1">
            <a:off x="6596349"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6707" y="5175799"/>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8537715" y="5200650"/>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06707" y="5336533"/>
            <a:ext cx="38188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7283" y="5355972"/>
            <a:ext cx="1095685" cy="300082"/>
          </a:xfrm>
          <a:prstGeom prst="rect">
            <a:avLst/>
          </a:prstGeom>
          <a:noFill/>
        </p:spPr>
        <p:txBody>
          <a:bodyPr wrap="none" rtlCol="0">
            <a:spAutoFit/>
          </a:bodyPr>
          <a:lstStyle/>
          <a:p>
            <a:r>
              <a:rPr lang="en-US" sz="1350" dirty="0"/>
              <a:t>PWM Period</a:t>
            </a:r>
          </a:p>
        </p:txBody>
      </p:sp>
      <p:sp>
        <p:nvSpPr>
          <p:cNvPr id="224" name="TextBox 223"/>
          <p:cNvSpPr txBox="1"/>
          <p:nvPr/>
        </p:nvSpPr>
        <p:spPr>
          <a:xfrm>
            <a:off x="6008324" y="5069254"/>
            <a:ext cx="1211165" cy="300082"/>
          </a:xfrm>
          <a:prstGeom prst="rect">
            <a:avLst/>
          </a:prstGeom>
          <a:noFill/>
        </p:spPr>
        <p:txBody>
          <a:bodyPr wrap="none" rtlCol="0">
            <a:spAutoFit/>
          </a:bodyPr>
          <a:lstStyle/>
          <a:p>
            <a:r>
              <a:rPr lang="en-US" sz="1350" dirty="0">
                <a:solidFill>
                  <a:srgbClr val="C00000"/>
                </a:solidFill>
              </a:rPr>
              <a:t>Center-aligned</a:t>
            </a:r>
          </a:p>
        </p:txBody>
      </p:sp>
      <p:grpSp>
        <p:nvGrpSpPr>
          <p:cNvPr id="225" name="Group 224"/>
          <p:cNvGrpSpPr/>
          <p:nvPr/>
        </p:nvGrpSpPr>
        <p:grpSpPr>
          <a:xfrm>
            <a:off x="5593621" y="971550"/>
            <a:ext cx="3205956" cy="628650"/>
            <a:chOff x="7458162" y="246858"/>
            <a:chExt cx="4274607" cy="838200"/>
          </a:xfrm>
        </p:grpSpPr>
        <p:sp>
          <p:nvSpPr>
            <p:cNvPr id="242" name="TextBox 241"/>
            <p:cNvSpPr txBox="1"/>
            <p:nvPr/>
          </p:nvSpPr>
          <p:spPr>
            <a:xfrm>
              <a:off x="7458162" y="500314"/>
              <a:ext cx="1770144" cy="400109"/>
            </a:xfrm>
            <a:prstGeom prst="rect">
              <a:avLst/>
            </a:prstGeom>
            <a:noFill/>
          </p:spPr>
          <p:txBody>
            <a:bodyPr wrap="none" rtlCol="0">
              <a:spAutoFit/>
            </a:bodyPr>
            <a:lstStyle/>
            <a:p>
              <a:r>
                <a:rPr lang="en-US" sz="1350" dirty="0">
                  <a:solidFill>
                    <a:schemeClr val="bg1"/>
                  </a:solidFill>
                </a:rPr>
                <a:t>Timer Output =</a:t>
              </a:r>
            </a:p>
          </p:txBody>
        </p:sp>
        <p:sp>
          <p:nvSpPr>
            <p:cNvPr id="243" name="Left Brace 242"/>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schemeClr val="bg1"/>
                </a:solidFill>
              </a:endParaRPr>
            </a:p>
          </p:txBody>
        </p:sp>
        <p:sp>
          <p:nvSpPr>
            <p:cNvPr id="244" name="TextBox 243"/>
            <p:cNvSpPr txBox="1"/>
            <p:nvPr/>
          </p:nvSpPr>
          <p:spPr>
            <a:xfrm>
              <a:off x="9354036" y="265509"/>
              <a:ext cx="2355688" cy="400109"/>
            </a:xfrm>
            <a:prstGeom prst="rect">
              <a:avLst/>
            </a:prstGeom>
            <a:noFill/>
          </p:spPr>
          <p:txBody>
            <a:bodyPr wrap="none" rtlCol="0">
              <a:spAutoFit/>
            </a:bodyPr>
            <a:lstStyle/>
            <a:p>
              <a:r>
                <a:rPr lang="en-US" sz="1350" dirty="0">
                  <a:solidFill>
                    <a:schemeClr val="bg1"/>
                  </a:solidFill>
                </a:rPr>
                <a:t>Low if counter &lt; CCR</a:t>
              </a:r>
            </a:p>
          </p:txBody>
        </p:sp>
        <p:sp>
          <p:nvSpPr>
            <p:cNvPr id="245" name="TextBox 244"/>
            <p:cNvSpPr txBox="1"/>
            <p:nvPr/>
          </p:nvSpPr>
          <p:spPr>
            <a:xfrm>
              <a:off x="9349211" y="656102"/>
              <a:ext cx="2383558" cy="400109"/>
            </a:xfrm>
            <a:prstGeom prst="rect">
              <a:avLst/>
            </a:prstGeom>
            <a:noFill/>
          </p:spPr>
          <p:txBody>
            <a:bodyPr wrap="none" rtlCol="0">
              <a:spAutoFit/>
            </a:bodyPr>
            <a:lstStyle/>
            <a:p>
              <a:r>
                <a:rPr lang="en-US" sz="1350" dirty="0">
                  <a:solidFill>
                    <a:schemeClr val="bg1"/>
                  </a:solidFill>
                </a:rPr>
                <a:t>High if counter ≥ CCR</a:t>
              </a:r>
            </a:p>
          </p:txBody>
        </p:sp>
      </p:grpSp>
    </p:spTree>
    <p:extLst>
      <p:ext uri="{BB962C8B-B14F-4D97-AF65-F5344CB8AC3E}">
        <p14:creationId xmlns:p14="http://schemas.microsoft.com/office/powerpoint/2010/main" val="2573501266"/>
      </p:ext>
    </p:extLst>
  </p:cSld>
  <p:clrMapOvr>
    <a:masterClrMapping/>
  </p:clrMapOvr>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devil is in the detail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a:xfrm>
            <a:off x="175356" y="1805940"/>
            <a:ext cx="2628900" cy="3703320"/>
          </a:xfrm>
        </p:spPr>
        <p:txBody>
          <a:bodyPr>
            <a:normAutofit/>
          </a:bodyPr>
          <a:lstStyle/>
          <a:p>
            <a:r>
              <a:rPr lang="en-US" sz="1500" dirty="0"/>
              <a:t>Timer output control</a:t>
            </a:r>
          </a:p>
          <a:p>
            <a:r>
              <a:rPr lang="en-US" sz="1500" dirty="0"/>
              <a:t>Enable Timer Output</a:t>
            </a:r>
          </a:p>
          <a:p>
            <a:pPr lvl="1"/>
            <a:r>
              <a:rPr lang="en-US" sz="1275" dirty="0">
                <a:solidFill>
                  <a:srgbClr val="C00000"/>
                </a:solidFill>
              </a:rPr>
              <a:t>MOE</a:t>
            </a:r>
            <a:r>
              <a:rPr lang="en-US" sz="1275" dirty="0"/>
              <a:t>: Main output enable</a:t>
            </a:r>
          </a:p>
          <a:p>
            <a:pPr lvl="1"/>
            <a:r>
              <a:rPr lang="en-US" sz="1275" dirty="0">
                <a:solidFill>
                  <a:srgbClr val="C00000"/>
                </a:solidFill>
              </a:rPr>
              <a:t>OSSI</a:t>
            </a:r>
            <a:r>
              <a:rPr lang="en-US" sz="1275" dirty="0"/>
              <a:t>: Off-state selection for Idle mode</a:t>
            </a:r>
          </a:p>
          <a:p>
            <a:pPr lvl="1"/>
            <a:r>
              <a:rPr lang="en-US" sz="1275" dirty="0">
                <a:solidFill>
                  <a:srgbClr val="C00000"/>
                </a:solidFill>
              </a:rPr>
              <a:t>OSSR</a:t>
            </a:r>
            <a:r>
              <a:rPr lang="en-US" sz="1275" dirty="0"/>
              <a:t>: Off-state selection for Run mode</a:t>
            </a:r>
          </a:p>
          <a:p>
            <a:pPr lvl="1"/>
            <a:r>
              <a:rPr lang="en-US" sz="1275" dirty="0" err="1">
                <a:solidFill>
                  <a:srgbClr val="C00000"/>
                </a:solidFill>
              </a:rPr>
              <a:t>CCxE</a:t>
            </a:r>
            <a:r>
              <a:rPr lang="en-US" sz="1275" dirty="0"/>
              <a:t>: Enable of capture/compare output for channel x</a:t>
            </a:r>
          </a:p>
          <a:p>
            <a:pPr lvl="1"/>
            <a:r>
              <a:rPr lang="en-US" sz="1275" dirty="0" err="1">
                <a:solidFill>
                  <a:srgbClr val="C00000"/>
                </a:solidFill>
              </a:rPr>
              <a:t>CCxNE</a:t>
            </a:r>
            <a:r>
              <a:rPr lang="en-US" sz="1275" dirty="0"/>
              <a:t>: Enable of capture/compare complementary output for channel x</a:t>
            </a:r>
          </a:p>
          <a:p>
            <a:pPr lvl="1"/>
            <a:endParaRPr lang="en-US" sz="1275" dirty="0"/>
          </a:p>
        </p:txBody>
      </p:sp>
      <p:pic>
        <p:nvPicPr>
          <p:cNvPr id="5" name="Picture 4"/>
          <p:cNvPicPr>
            <a:picLocks noChangeAspect="1"/>
          </p:cNvPicPr>
          <p:nvPr/>
        </p:nvPicPr>
        <p:blipFill>
          <a:blip r:embed="rId4"/>
          <a:stretch>
            <a:fillRect/>
          </a:stretch>
        </p:blipFill>
        <p:spPr>
          <a:xfrm>
            <a:off x="3257550" y="1219200"/>
            <a:ext cx="5820349" cy="5026923"/>
          </a:xfrm>
          <a:prstGeom prst="rect">
            <a:avLst/>
          </a:prstGeom>
        </p:spPr>
      </p:pic>
      <p:sp>
        <p:nvSpPr>
          <p:cNvPr id="6" name="Rectangle 5"/>
          <p:cNvSpPr/>
          <p:nvPr/>
        </p:nvSpPr>
        <p:spPr>
          <a:xfrm>
            <a:off x="3371850" y="2876550"/>
            <a:ext cx="3429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6174868" y="1540669"/>
            <a:ext cx="1026032" cy="171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4392739" y="2647950"/>
            <a:ext cx="2922461"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4392739" y="3119438"/>
            <a:ext cx="2922461" cy="2857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4391502" y="4004124"/>
            <a:ext cx="2922461" cy="3583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ustDataLst>
      <p:tags r:id="rId1"/>
    </p:custDataLst>
    <p:extLst>
      <p:ext uri="{BB962C8B-B14F-4D97-AF65-F5344CB8AC3E}">
        <p14:creationId xmlns:p14="http://schemas.microsoft.com/office/powerpoint/2010/main" val="33421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Clock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mc:AlternateContent xmlns:mc="http://schemas.openxmlformats.org/markup-compatibility/2006" xmlns:a14="http://schemas.microsoft.com/office/drawing/2010/main">
        <mc:Choice Requires="a14">
          <p:sp>
            <p:nvSpPr>
              <p:cNvPr id="36" name="Rectangle 35"/>
              <p:cNvSpPr/>
              <p:nvPr/>
            </p:nvSpPr>
            <p:spPr>
              <a:xfrm>
                <a:off x="2047337" y="4667795"/>
                <a:ext cx="4187259" cy="8006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a:rPr>
                            <m:t>𝑓</m:t>
                          </m:r>
                        </m:e>
                        <m:sub>
                          <m:r>
                            <a:rPr lang="en-US" sz="2400" i="1">
                              <a:solidFill>
                                <a:schemeClr val="tx1"/>
                              </a:solidFill>
                              <a:latin typeface="Cambria Math"/>
                            </a:rPr>
                            <m:t>𝐶𝐾</m:t>
                          </m:r>
                          <m:r>
                            <a:rPr lang="en-US" sz="2400" i="1">
                              <a:solidFill>
                                <a:schemeClr val="tx1"/>
                              </a:solidFill>
                              <a:latin typeface="Cambria Math"/>
                            </a:rPr>
                            <m:t>_</m:t>
                          </m:r>
                          <m:r>
                            <a:rPr lang="en-US" sz="2400" i="1">
                              <a:solidFill>
                                <a:schemeClr val="tx1"/>
                              </a:solidFill>
                              <a:latin typeface="Cambria Math"/>
                            </a:rPr>
                            <m:t>𝐶𝑁𝑇</m:t>
                          </m:r>
                        </m:sub>
                      </m:sSub>
                      <m:r>
                        <a:rPr lang="en-US" sz="2400" i="1">
                          <a:solidFill>
                            <a:schemeClr val="tx1"/>
                          </a:solidFill>
                          <a:latin typeface="Cambria Math"/>
                        </a:rPr>
                        <m:t>=</m:t>
                      </m:r>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𝑓</m:t>
                              </m:r>
                            </m:e>
                            <m:sub>
                              <m:r>
                                <a:rPr lang="en-US" sz="2400" i="1">
                                  <a:solidFill>
                                    <a:schemeClr val="tx1"/>
                                  </a:solidFill>
                                  <a:latin typeface="Cambria Math"/>
                                </a:rPr>
                                <m:t>𝐶𝐿</m:t>
                              </m:r>
                              <m:r>
                                <a:rPr lang="en-US" sz="2400" i="1">
                                  <a:solidFill>
                                    <a:schemeClr val="tx1"/>
                                  </a:solidFill>
                                  <a:latin typeface="Cambria Math"/>
                                </a:rPr>
                                <m:t>_</m:t>
                              </m:r>
                              <m:r>
                                <a:rPr lang="en-US" sz="2400" i="1">
                                  <a:solidFill>
                                    <a:schemeClr val="tx1"/>
                                  </a:solidFill>
                                  <a:latin typeface="Cambria Math"/>
                                </a:rPr>
                                <m:t>𝑃𝑆𝐶</m:t>
                              </m:r>
                            </m:sub>
                          </m:sSub>
                        </m:num>
                        <m:den>
                          <m:r>
                            <a:rPr lang="en-US" sz="2400" i="1" smtClean="0">
                              <a:solidFill>
                                <a:schemeClr val="tx1"/>
                              </a:solidFill>
                              <a:latin typeface="Cambria Math" panose="02040503050406030204" pitchFamily="18" charset="0"/>
                            </a:rPr>
                            <m:t>𝑃𝑆𝐶</m:t>
                          </m:r>
                          <m:r>
                            <a:rPr lang="en-US" sz="2400" i="1" smtClean="0">
                              <a:solidFill>
                                <a:schemeClr val="tx1"/>
                              </a:solidFill>
                              <a:latin typeface="Cambria Math"/>
                            </a:rPr>
                            <m:t>+1</m:t>
                          </m:r>
                        </m:den>
                      </m:f>
                    </m:oMath>
                  </m:oMathPara>
                </a14:m>
                <a:endParaRPr lang="en-US" sz="2400" dirty="0">
                  <a:solidFill>
                    <a:schemeClr val="tx1"/>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2047337" y="4667795"/>
                <a:ext cx="4187259" cy="800668"/>
              </a:xfrm>
              <a:prstGeom prst="rect">
                <a:avLst/>
              </a:prstGeom>
              <a:blipFill>
                <a:blip r:embed="rId3"/>
                <a:stretch>
                  <a:fillRect b="-4688"/>
                </a:stretch>
              </a:blipFill>
            </p:spPr>
            <p:txBody>
              <a:bodyPr/>
              <a:lstStyle/>
              <a:p>
                <a:r>
                  <a:rPr lang="en-US">
                    <a:noFill/>
                  </a:rPr>
                  <a:t> </a:t>
                </a:r>
              </a:p>
            </p:txBody>
          </p:sp>
        </mc:Fallback>
      </mc:AlternateContent>
      <p:sp>
        <p:nvSpPr>
          <p:cNvPr id="4" name="TextBox 3"/>
          <p:cNvSpPr txBox="1"/>
          <p:nvPr/>
        </p:nvSpPr>
        <p:spPr>
          <a:xfrm>
            <a:off x="2057400" y="5583034"/>
            <a:ext cx="4572000" cy="646331"/>
          </a:xfrm>
          <a:prstGeom prst="rect">
            <a:avLst/>
          </a:prstGeom>
          <a:noFill/>
        </p:spPr>
        <p:txBody>
          <a:bodyPr wrap="square" rtlCol="0">
            <a:spAutoFit/>
          </a:bodyPr>
          <a:lstStyle/>
          <a:p>
            <a:r>
              <a:rPr lang="en-US" dirty="0"/>
              <a:t>Software can change the </a:t>
            </a:r>
            <a:r>
              <a:rPr lang="en-US" dirty="0" err="1"/>
              <a:t>prescaler</a:t>
            </a:r>
            <a:r>
              <a:rPr lang="en-US" dirty="0"/>
              <a:t> (PSC) to allow the timer clocked at desired rate.</a:t>
            </a:r>
          </a:p>
        </p:txBody>
      </p:sp>
      <p:sp>
        <p:nvSpPr>
          <p:cNvPr id="5" name="TextBox 4"/>
          <p:cNvSpPr txBox="1"/>
          <p:nvPr/>
        </p:nvSpPr>
        <p:spPr>
          <a:xfrm>
            <a:off x="1271075" y="4958837"/>
            <a:ext cx="1201163" cy="369332"/>
          </a:xfrm>
          <a:prstGeom prst="rect">
            <a:avLst/>
          </a:prstGeom>
          <a:noFill/>
        </p:spPr>
        <p:txBody>
          <a:bodyPr wrap="none" rtlCol="0">
            <a:spAutoFit/>
          </a:bodyPr>
          <a:lstStyle/>
          <a:p>
            <a:r>
              <a:rPr lang="en-US" dirty="0"/>
              <a:t>Frequency:</a:t>
            </a:r>
          </a:p>
        </p:txBody>
      </p:sp>
      <p:grpSp>
        <p:nvGrpSpPr>
          <p:cNvPr id="66" name="Group 65">
            <a:extLst>
              <a:ext uri="{FF2B5EF4-FFF2-40B4-BE49-F238E27FC236}">
                <a16:creationId xmlns:a16="http://schemas.microsoft.com/office/drawing/2014/main" id="{304C6E25-DC17-3247-A803-A0FF437253E8}"/>
              </a:ext>
            </a:extLst>
          </p:cNvPr>
          <p:cNvGrpSpPr/>
          <p:nvPr/>
        </p:nvGrpSpPr>
        <p:grpSpPr>
          <a:xfrm>
            <a:off x="152400" y="1473911"/>
            <a:ext cx="8991600" cy="2769293"/>
            <a:chOff x="152400" y="1473911"/>
            <a:chExt cx="8991600" cy="2769293"/>
          </a:xfrm>
        </p:grpSpPr>
        <p:sp>
          <p:nvSpPr>
            <p:cNvPr id="7" name="Line 9"/>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4068784"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9" name="AutoShape 5"/>
            <p:cNvSpPr>
              <a:spLocks noChangeArrowheads="1"/>
            </p:cNvSpPr>
            <p:nvPr/>
          </p:nvSpPr>
          <p:spPr bwMode="auto">
            <a:xfrm rot="5400000">
              <a:off x="4032429"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1" name="Line 13"/>
            <p:cNvSpPr>
              <a:spLocks noChangeShapeType="1"/>
            </p:cNvSpPr>
            <p:nvPr/>
          </p:nvSpPr>
          <p:spPr bwMode="auto">
            <a:xfrm>
              <a:off x="5102034"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13" name="Text Box 17"/>
            <p:cNvSpPr txBox="1">
              <a:spLocks noChangeArrowheads="1"/>
            </p:cNvSpPr>
            <p:nvPr/>
          </p:nvSpPr>
          <p:spPr bwMode="auto">
            <a:xfrm>
              <a:off x="6951561" y="2998229"/>
              <a:ext cx="55656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UIF</a:t>
              </a:r>
              <a:endParaRPr lang="en-US" sz="1600" b="1" dirty="0">
                <a:solidFill>
                  <a:schemeClr val="bg1"/>
                </a:solidFill>
                <a:latin typeface="Arial" pitchFamily="34" charset="0"/>
                <a:cs typeface="Arial" pitchFamily="34" charset="0"/>
              </a:endParaRPr>
            </a:p>
          </p:txBody>
        </p:sp>
        <p:cxnSp>
          <p:nvCxnSpPr>
            <p:cNvPr id="14" name="AutoShape 20"/>
            <p:cNvCxnSpPr>
              <a:cxnSpLocks noChangeShapeType="1"/>
              <a:stCxn id="8" idx="3"/>
              <a:endCxn id="13" idx="1"/>
            </p:cNvCxnSpPr>
            <p:nvPr/>
          </p:nvCxnSpPr>
          <p:spPr bwMode="auto">
            <a:xfrm flipV="1">
              <a:off x="6070711" y="3182895"/>
              <a:ext cx="880850"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a:endCxn id="53" idx="1"/>
            </p:cNvCxnSpPr>
            <p:nvPr/>
          </p:nvCxnSpPr>
          <p:spPr bwMode="auto">
            <a:xfrm>
              <a:off x="7508124" y="3182895"/>
              <a:ext cx="248288" cy="266529"/>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grpSp>
          <p:nvGrpSpPr>
            <p:cNvPr id="18" name="Group 37"/>
            <p:cNvGrpSpPr>
              <a:grpSpLocks/>
            </p:cNvGrpSpPr>
            <p:nvPr/>
          </p:nvGrpSpPr>
          <p:grpSpPr bwMode="auto">
            <a:xfrm>
              <a:off x="152400" y="3124200"/>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41"/>
            <p:cNvSpPr txBox="1">
              <a:spLocks noChangeArrowheads="1"/>
            </p:cNvSpPr>
            <p:nvPr/>
          </p:nvSpPr>
          <p:spPr bwMode="auto">
            <a:xfrm>
              <a:off x="4279794" y="2138089"/>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30" name="Text Box 17"/>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  </a:t>
              </a:r>
            </a:p>
          </p:txBody>
        </p:sp>
        <p:cxnSp>
          <p:nvCxnSpPr>
            <p:cNvPr id="31" name="AutoShape 21"/>
            <p:cNvCxnSpPr>
              <a:cxnSpLocks noChangeShapeType="1"/>
              <a:stCxn id="30" idx="3"/>
              <a:endCxn id="8" idx="1"/>
            </p:cNvCxnSpPr>
            <p:nvPr/>
          </p:nvCxnSpPr>
          <p:spPr bwMode="auto">
            <a:xfrm>
              <a:off x="3010649" y="3190237"/>
              <a:ext cx="1058135"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3" name="AutoShape 21"/>
            <p:cNvCxnSpPr>
              <a:cxnSpLocks noChangeShapeType="1"/>
            </p:cNvCxnSpPr>
            <p:nvPr/>
          </p:nvCxnSpPr>
          <p:spPr bwMode="auto">
            <a:xfrm flipV="1">
              <a:off x="6705600" y="2461087"/>
              <a:ext cx="0" cy="72915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p:cNvCxnSpPr>
            <p:nvPr/>
          </p:nvCxnSpPr>
          <p:spPr bwMode="auto">
            <a:xfrm flipH="1">
              <a:off x="5102034" y="2459171"/>
              <a:ext cx="1603566" cy="7105"/>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7" name="TextBox 36"/>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38" name="Text Box 7"/>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39" name="TextBox 38"/>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52" name="Group 51"/>
            <p:cNvGrpSpPr/>
            <p:nvPr/>
          </p:nvGrpSpPr>
          <p:grpSpPr>
            <a:xfrm>
              <a:off x="3108039" y="3335124"/>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 name="TextBox 9"/>
            <p:cNvSpPr txBox="1"/>
            <p:nvPr/>
          </p:nvSpPr>
          <p:spPr>
            <a:xfrm>
              <a:off x="3733801" y="3581485"/>
              <a:ext cx="3048000" cy="584775"/>
            </a:xfrm>
            <a:prstGeom prst="rect">
              <a:avLst/>
            </a:prstGeom>
            <a:noFill/>
          </p:spPr>
          <p:txBody>
            <a:bodyPr wrap="square" rtlCol="0">
              <a:spAutoFit/>
            </a:bodyPr>
            <a:lstStyle/>
            <a:p>
              <a:pPr algn="ctr"/>
              <a:r>
                <a:rPr lang="en-US" sz="1600" i="1" dirty="0"/>
                <a:t>Counter is incremented/decremented once per cycle.</a:t>
              </a:r>
            </a:p>
          </p:txBody>
        </p:sp>
        <p:sp>
          <p:nvSpPr>
            <p:cNvPr id="35" name="Rectangle 34">
              <a:extLst>
                <a:ext uri="{FF2B5EF4-FFF2-40B4-BE49-F238E27FC236}">
                  <a16:creationId xmlns:a16="http://schemas.microsoft.com/office/drawing/2014/main" id="{91914B3C-7F29-7145-9809-34E54F71EFF1}"/>
                </a:ext>
              </a:extLst>
            </p:cNvPr>
            <p:cNvSpPr/>
            <p:nvPr/>
          </p:nvSpPr>
          <p:spPr>
            <a:xfrm>
              <a:off x="4068783" y="1473911"/>
              <a:ext cx="2001927" cy="6614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Auto-Reload Register (ARR)</a:t>
              </a:r>
              <a:endParaRPr lang="en-US" sz="2000" b="1" dirty="0">
                <a:solidFill>
                  <a:schemeClr val="bg1"/>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2D43903D-BD36-B24C-A6CC-EF160C99FE6E}"/>
                </a:ext>
              </a:extLst>
            </p:cNvPr>
            <p:cNvSpPr txBox="1"/>
            <p:nvPr/>
          </p:nvSpPr>
          <p:spPr>
            <a:xfrm>
              <a:off x="6006178" y="2820905"/>
              <a:ext cx="699422" cy="369332"/>
            </a:xfrm>
            <a:prstGeom prst="rect">
              <a:avLst/>
            </a:prstGeom>
            <a:noFill/>
          </p:spPr>
          <p:txBody>
            <a:bodyPr wrap="none" rtlCol="0">
              <a:spAutoFit/>
            </a:bodyPr>
            <a:lstStyle/>
            <a:p>
              <a:r>
                <a:rPr lang="en-US" dirty="0">
                  <a:solidFill>
                    <a:srgbClr val="C00000"/>
                  </a:solidFill>
                </a:rPr>
                <a:t>event</a:t>
              </a:r>
            </a:p>
          </p:txBody>
        </p:sp>
        <p:sp>
          <p:nvSpPr>
            <p:cNvPr id="47" name="TextBox 46">
              <a:extLst>
                <a:ext uri="{FF2B5EF4-FFF2-40B4-BE49-F238E27FC236}">
                  <a16:creationId xmlns:a16="http://schemas.microsoft.com/office/drawing/2014/main" id="{9A87AC6A-BB6A-CF40-9A3C-9310A3940BA3}"/>
                </a:ext>
              </a:extLst>
            </p:cNvPr>
            <p:cNvSpPr txBox="1"/>
            <p:nvPr/>
          </p:nvSpPr>
          <p:spPr>
            <a:xfrm>
              <a:off x="5130850" y="2130556"/>
              <a:ext cx="801823" cy="369332"/>
            </a:xfrm>
            <a:prstGeom prst="rect">
              <a:avLst/>
            </a:prstGeom>
            <a:noFill/>
          </p:spPr>
          <p:txBody>
            <a:bodyPr wrap="none" rtlCol="0">
              <a:spAutoFit/>
            </a:bodyPr>
            <a:lstStyle/>
            <a:p>
              <a:r>
                <a:rPr lang="en-US" dirty="0">
                  <a:solidFill>
                    <a:srgbClr val="C00000"/>
                  </a:solidFill>
                </a:rPr>
                <a:t>trigger</a:t>
              </a:r>
            </a:p>
          </p:txBody>
        </p:sp>
        <p:sp>
          <p:nvSpPr>
            <p:cNvPr id="46" name="TextBox 45">
              <a:extLst>
                <a:ext uri="{FF2B5EF4-FFF2-40B4-BE49-F238E27FC236}">
                  <a16:creationId xmlns:a16="http://schemas.microsoft.com/office/drawing/2014/main" id="{F1376A0A-EE32-3E4A-9134-807D249C4B9B}"/>
                </a:ext>
              </a:extLst>
            </p:cNvPr>
            <p:cNvSpPr txBox="1"/>
            <p:nvPr/>
          </p:nvSpPr>
          <p:spPr>
            <a:xfrm>
              <a:off x="6783388" y="2636239"/>
              <a:ext cx="1071127"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TIMx_SR</a:t>
              </a:r>
              <a:endParaRPr lang="en-US" b="1" dirty="0">
                <a:latin typeface="Consolas" panose="020B0609020204030204" pitchFamily="49" charset="0"/>
                <a:cs typeface="Consolas" panose="020B0609020204030204" pitchFamily="49" charset="0"/>
              </a:endParaRPr>
            </a:p>
          </p:txBody>
        </p:sp>
        <p:sp>
          <p:nvSpPr>
            <p:cNvPr id="50" name="Text Box 17">
              <a:extLst>
                <a:ext uri="{FF2B5EF4-FFF2-40B4-BE49-F238E27FC236}">
                  <a16:creationId xmlns:a16="http://schemas.microsoft.com/office/drawing/2014/main" id="{67FA2F0F-A75E-AB4F-B007-43B255FB8D26}"/>
                </a:ext>
              </a:extLst>
            </p:cNvPr>
            <p:cNvSpPr txBox="1">
              <a:spLocks noChangeArrowheads="1"/>
            </p:cNvSpPr>
            <p:nvPr/>
          </p:nvSpPr>
          <p:spPr bwMode="auto">
            <a:xfrm>
              <a:off x="6951561" y="3504540"/>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UIE</a:t>
              </a:r>
              <a:endParaRPr lang="en-US" sz="1600" b="1" dirty="0">
                <a:solidFill>
                  <a:schemeClr val="bg1"/>
                </a:solidFill>
                <a:latin typeface="Arial" pitchFamily="34" charset="0"/>
                <a:cs typeface="Arial" pitchFamily="34" charset="0"/>
              </a:endParaRPr>
            </a:p>
          </p:txBody>
        </p:sp>
        <p:sp>
          <p:nvSpPr>
            <p:cNvPr id="51" name="TextBox 50">
              <a:extLst>
                <a:ext uri="{FF2B5EF4-FFF2-40B4-BE49-F238E27FC236}">
                  <a16:creationId xmlns:a16="http://schemas.microsoft.com/office/drawing/2014/main" id="{1EB5D532-1157-DB44-AF5F-340AFA1CADF8}"/>
                </a:ext>
              </a:extLst>
            </p:cNvPr>
            <p:cNvSpPr txBox="1"/>
            <p:nvPr/>
          </p:nvSpPr>
          <p:spPr>
            <a:xfrm>
              <a:off x="6783388" y="3873872"/>
              <a:ext cx="1324402"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TIMx_DIER</a:t>
              </a:r>
              <a:endParaRPr lang="en-US" b="1" dirty="0">
                <a:latin typeface="Consolas" panose="020B0609020204030204" pitchFamily="49" charset="0"/>
                <a:cs typeface="Consolas" panose="020B0609020204030204" pitchFamily="49" charset="0"/>
              </a:endParaRPr>
            </a:p>
          </p:txBody>
        </p:sp>
        <p:sp>
          <p:nvSpPr>
            <p:cNvPr id="53" name="Text Box 17">
              <a:extLst>
                <a:ext uri="{FF2B5EF4-FFF2-40B4-BE49-F238E27FC236}">
                  <a16:creationId xmlns:a16="http://schemas.microsoft.com/office/drawing/2014/main" id="{EF5821EE-5FE5-4A4B-A4E2-AE1F27E5789D}"/>
                </a:ext>
              </a:extLst>
            </p:cNvPr>
            <p:cNvSpPr txBox="1">
              <a:spLocks noChangeArrowheads="1"/>
            </p:cNvSpPr>
            <p:nvPr/>
          </p:nvSpPr>
          <p:spPr bwMode="auto">
            <a:xfrm>
              <a:off x="7756412" y="3264758"/>
              <a:ext cx="351378"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&amp;</a:t>
              </a:r>
              <a:endParaRPr lang="en-US" sz="1600" b="1" dirty="0">
                <a:solidFill>
                  <a:schemeClr val="bg1"/>
                </a:solidFill>
                <a:latin typeface="Arial" pitchFamily="34" charset="0"/>
                <a:cs typeface="Arial" pitchFamily="34" charset="0"/>
              </a:endParaRPr>
            </a:p>
          </p:txBody>
        </p:sp>
        <p:cxnSp>
          <p:nvCxnSpPr>
            <p:cNvPr id="54" name="AutoShape 21">
              <a:extLst>
                <a:ext uri="{FF2B5EF4-FFF2-40B4-BE49-F238E27FC236}">
                  <a16:creationId xmlns:a16="http://schemas.microsoft.com/office/drawing/2014/main" id="{9989CDEF-7601-6C4A-BCE7-1EBA133D8C83}"/>
                </a:ext>
              </a:extLst>
            </p:cNvPr>
            <p:cNvCxnSpPr>
              <a:cxnSpLocks noChangeShapeType="1"/>
              <a:stCxn id="50" idx="3"/>
              <a:endCxn id="53" idx="1"/>
            </p:cNvCxnSpPr>
            <p:nvPr/>
          </p:nvCxnSpPr>
          <p:spPr bwMode="auto">
            <a:xfrm flipV="1">
              <a:off x="7520948" y="3449424"/>
              <a:ext cx="235464" cy="239782"/>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7" name="AutoShape 21">
              <a:extLst>
                <a:ext uri="{FF2B5EF4-FFF2-40B4-BE49-F238E27FC236}">
                  <a16:creationId xmlns:a16="http://schemas.microsoft.com/office/drawing/2014/main" id="{15053F90-ECF3-0340-86E8-B86471D9F961}"/>
                </a:ext>
              </a:extLst>
            </p:cNvPr>
            <p:cNvCxnSpPr>
              <a:cxnSpLocks noChangeShapeType="1"/>
            </p:cNvCxnSpPr>
            <p:nvPr/>
          </p:nvCxnSpPr>
          <p:spPr bwMode="auto">
            <a:xfrm>
              <a:off x="8126868" y="3445023"/>
              <a:ext cx="940932" cy="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61" name="TextBox 60">
              <a:extLst>
                <a:ext uri="{FF2B5EF4-FFF2-40B4-BE49-F238E27FC236}">
                  <a16:creationId xmlns:a16="http://schemas.microsoft.com/office/drawing/2014/main" id="{B2BCAA52-267A-C644-A711-12D79B7BDFC6}"/>
                </a:ext>
              </a:extLst>
            </p:cNvPr>
            <p:cNvSpPr txBox="1"/>
            <p:nvPr/>
          </p:nvSpPr>
          <p:spPr>
            <a:xfrm>
              <a:off x="8116796" y="3048000"/>
              <a:ext cx="1027204" cy="369332"/>
            </a:xfrm>
            <a:prstGeom prst="rect">
              <a:avLst/>
            </a:prstGeom>
            <a:noFill/>
          </p:spPr>
          <p:txBody>
            <a:bodyPr wrap="none" rtlCol="0">
              <a:spAutoFit/>
            </a:bodyPr>
            <a:lstStyle/>
            <a:p>
              <a:r>
                <a:rPr lang="en-US" dirty="0">
                  <a:solidFill>
                    <a:srgbClr val="C00000"/>
                  </a:solidFill>
                </a:rPr>
                <a:t>interrupt</a:t>
              </a:r>
            </a:p>
          </p:txBody>
        </p:sp>
      </p:grpSp>
      <p:sp>
        <p:nvSpPr>
          <p:cNvPr id="67" name="TextBox 66">
            <a:extLst>
              <a:ext uri="{FF2B5EF4-FFF2-40B4-BE49-F238E27FC236}">
                <a16:creationId xmlns:a16="http://schemas.microsoft.com/office/drawing/2014/main" id="{2E7D154A-0614-5C4B-8CAB-8DF482FCFECE}"/>
              </a:ext>
            </a:extLst>
          </p:cNvPr>
          <p:cNvSpPr txBox="1"/>
          <p:nvPr/>
        </p:nvSpPr>
        <p:spPr>
          <a:xfrm>
            <a:off x="6576356" y="1246858"/>
            <a:ext cx="2584297" cy="584775"/>
          </a:xfrm>
          <a:prstGeom prst="rect">
            <a:avLst/>
          </a:prstGeom>
          <a:noFill/>
        </p:spPr>
        <p:txBody>
          <a:bodyPr wrap="none" rtlCol="0">
            <a:spAutoFit/>
          </a:bodyPr>
          <a:lstStyle/>
          <a:p>
            <a:r>
              <a:rPr lang="en-US" sz="1600" dirty="0"/>
              <a:t>UIF: Update Interrupt Flag</a:t>
            </a:r>
          </a:p>
          <a:p>
            <a:r>
              <a:rPr lang="en-US" sz="1600" dirty="0"/>
              <a:t>UIE: Update Interrupt Enable</a:t>
            </a:r>
          </a:p>
        </p:txBody>
      </p:sp>
    </p:spTree>
    <p:extLst>
      <p:ext uri="{BB962C8B-B14F-4D97-AF65-F5344CB8AC3E}">
        <p14:creationId xmlns:p14="http://schemas.microsoft.com/office/powerpoint/2010/main" val="4294055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DF46-3606-EA43-B3D8-8E4FE916F2A4}"/>
              </a:ext>
            </a:extLst>
          </p:cNvPr>
          <p:cNvSpPr>
            <a:spLocks noGrp="1"/>
          </p:cNvSpPr>
          <p:nvPr>
            <p:ph type="title"/>
          </p:nvPr>
        </p:nvSpPr>
        <p:spPr/>
        <p:txBody>
          <a:bodyPr/>
          <a:lstStyle/>
          <a:p>
            <a:r>
              <a:rPr lang="en-US" dirty="0"/>
              <a:t>Summary: Timer Output</a:t>
            </a:r>
          </a:p>
        </p:txBody>
      </p:sp>
      <p:sp>
        <p:nvSpPr>
          <p:cNvPr id="3" name="Slide Number Placeholder 2">
            <a:extLst>
              <a:ext uri="{FF2B5EF4-FFF2-40B4-BE49-F238E27FC236}">
                <a16:creationId xmlns:a16="http://schemas.microsoft.com/office/drawing/2014/main" id="{F0D7A076-B9BA-E54E-A605-6A0422742E73}"/>
              </a:ext>
            </a:extLst>
          </p:cNvPr>
          <p:cNvSpPr>
            <a:spLocks noGrp="1"/>
          </p:cNvSpPr>
          <p:nvPr>
            <p:ph type="sldNum" sz="quarter" idx="12"/>
          </p:nvPr>
        </p:nvSpPr>
        <p:spPr/>
        <p:txBody>
          <a:bodyPr/>
          <a:lstStyle/>
          <a:p>
            <a:fld id="{EA7C8D44-3667-46F6-9772-CC52308E2A7F}" type="slidenum">
              <a:rPr kumimoji="0" lang="en-US" smtClean="0"/>
              <a:pPr/>
              <a:t>30</a:t>
            </a:fld>
            <a:endParaRPr kumimoji="0" lang="en-US"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62C609F-37BF-AC45-83E9-5873661AB2C4}"/>
                  </a:ext>
                </a:extLst>
              </p:cNvPr>
              <p:cNvSpPr/>
              <p:nvPr/>
            </p:nvSpPr>
            <p:spPr>
              <a:xfrm>
                <a:off x="1371600" y="2124708"/>
                <a:ext cx="7159752" cy="34487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𝑂𝑢𝑡𝑝𝑢𝑡</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𝑆𝑖𝑔𝑛𝑎𝑙</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𝑃𝑒𝑟𝑖𝑜𝑑</m:t>
                      </m:r>
                      <m:r>
                        <a:rPr lang="en-US" sz="24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𝑓</m:t>
                              </m:r>
                            </m:e>
                            <m:sub>
                              <m:r>
                                <a:rPr lang="en-US" sz="2400" i="1">
                                  <a:latin typeface="Cambria Math" panose="02040503050406030204" pitchFamily="18" charset="0"/>
                                  <a:ea typeface="DengXian" panose="02010600030101010101" pitchFamily="2" charset="-122"/>
                                  <a:cs typeface="Times New Roman" panose="02020603050405020304" pitchFamily="18" charset="0"/>
                                </a:rPr>
                                <m:t>𝐶𝑁𝑇</m:t>
                              </m:r>
                            </m:sub>
                          </m:sSub>
                        </m:den>
                      </m:f>
                      <m:r>
                        <a:rPr lang="en-US" sz="2400" i="1">
                          <a:latin typeface="Cambria Math" panose="02040503050406030204" pitchFamily="18" charset="0"/>
                          <a:ea typeface="DengXian" panose="02010600030101010101" pitchFamily="2" charset="-122"/>
                          <a:cs typeface="Times New Roman" panose="02020603050405020304" pitchFamily="18" charset="0"/>
                        </a:rPr>
                        <m:t>×</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𝐴𝑅𝑅</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oMath>
                  </m:oMathPara>
                </a14:m>
                <a:endParaRPr lang="en-US" sz="2400" dirty="0">
                  <a:latin typeface="Calibri" panose="020F0502020204030204" pitchFamily="34" charset="0"/>
                  <a:ea typeface="DengXian" panose="02010600030101010101" pitchFamily="2" charset="-122"/>
                  <a:cs typeface="Times New Roman" panose="02020603050405020304" pitchFamily="18" charset="0"/>
                </a:endParaRPr>
              </a:p>
              <a:p>
                <a:r>
                  <a:rPr lang="en-US" sz="2400" dirty="0">
                    <a:latin typeface="Calibri" panose="020F0502020204030204" pitchFamily="34" charset="0"/>
                    <a:ea typeface="DengXian" panose="02010600030101010101" pitchFamily="2" charset="-122"/>
                    <a:cs typeface="Times New Roman" panose="02020603050405020304" pitchFamily="18" charset="0"/>
                  </a:rPr>
                  <a:t> </a:t>
                </a:r>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𝑓</m:t>
                          </m:r>
                        </m:e>
                        <m:sub>
                          <m:r>
                            <a:rPr lang="en-US" sz="2400" i="1">
                              <a:latin typeface="Cambria Math" panose="02040503050406030204" pitchFamily="18" charset="0"/>
                              <a:ea typeface="DengXian" panose="02010600030101010101" pitchFamily="2" charset="-122"/>
                              <a:cs typeface="Times New Roman" panose="02020603050405020304" pitchFamily="18" charset="0"/>
                            </a:rPr>
                            <m:t>𝐶𝑁𝑇</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𝑓</m:t>
                              </m:r>
                            </m:e>
                            <m:sub>
                              <m:r>
                                <a:rPr lang="en-US" sz="2400" i="1">
                                  <a:latin typeface="Cambria Math" panose="02040503050406030204" pitchFamily="18" charset="0"/>
                                  <a:ea typeface="DengXian" panose="02010600030101010101" pitchFamily="2" charset="-122"/>
                                  <a:cs typeface="Times New Roman" panose="02020603050405020304" pitchFamily="18" charset="0"/>
                                </a:rPr>
                                <m:t>𝑆𝑂𝑈𝑅𝐶𝐸</m:t>
                              </m:r>
                            </m:sub>
                          </m:sSub>
                        </m:num>
                        <m:den>
                          <m:r>
                            <a:rPr lang="en-US" sz="2400" i="1">
                              <a:latin typeface="Cambria Math" panose="02040503050406030204" pitchFamily="18" charset="0"/>
                              <a:ea typeface="DengXian" panose="02010600030101010101" pitchFamily="2" charset="-122"/>
                              <a:cs typeface="Times New Roman" panose="02020603050405020304" pitchFamily="18" charset="0"/>
                            </a:rPr>
                            <m:t>𝑃𝑆𝐶</m:t>
                          </m:r>
                          <m:r>
                            <a:rPr lang="en-US" sz="2400" i="1">
                              <a:latin typeface="Cambria Math" panose="02040503050406030204" pitchFamily="18" charset="0"/>
                              <a:ea typeface="DengXian" panose="02010600030101010101" pitchFamily="2" charset="-122"/>
                              <a:cs typeface="Times New Roman" panose="02020603050405020304" pitchFamily="18" charset="0"/>
                            </a:rPr>
                            <m:t>+1</m:t>
                          </m:r>
                        </m:den>
                      </m:f>
                    </m:oMath>
                  </m:oMathPara>
                </a14:m>
                <a:endParaRPr lang="en-US" sz="2400" dirty="0">
                  <a:latin typeface="Calibri" panose="020F0502020204030204" pitchFamily="34" charset="0"/>
                  <a:ea typeface="DengXian" panose="02010600030101010101" pitchFamily="2" charset="-122"/>
                  <a:cs typeface="Times New Roman" panose="02020603050405020304" pitchFamily="18" charset="0"/>
                </a:endParaRPr>
              </a:p>
              <a:p>
                <a:r>
                  <a:rPr lang="en-US" sz="2400" dirty="0">
                    <a:latin typeface="Calibri" panose="020F0502020204030204" pitchFamily="34" charset="0"/>
                    <a:ea typeface="DengXian" panose="02010600030101010101" pitchFamily="2" charset="-122"/>
                    <a:cs typeface="Times New Roman" panose="02020603050405020304" pitchFamily="18" charset="0"/>
                  </a:rPr>
                  <a:t> </a:t>
                </a:r>
              </a:p>
              <a:p>
                <a:r>
                  <a:rPr lang="en-US" sz="2400" dirty="0">
                    <a:latin typeface="Calibri" panose="020F0502020204030204" pitchFamily="34" charset="0"/>
                    <a:ea typeface="DengXian" panose="02010600030101010101" pitchFamily="2" charset="-122"/>
                    <a:cs typeface="Times New Roman" panose="02020603050405020304" pitchFamily="18" charset="0"/>
                  </a:rPr>
                  <a:t> </a:t>
                </a:r>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𝑂𝑢𝑡𝑝𝑢𝑡</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𝑆𝑖𝑔𝑛𝑎𝑙</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𝑃𝑒𝑟𝑖𝑜𝑑</m:t>
                      </m:r>
                      <m:r>
                        <a:rPr lang="en-US" sz="24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𝐴𝑅𝑅</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𝑃𝑆𝐶</m:t>
                          </m:r>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𝑓</m:t>
                              </m:r>
                            </m:e>
                            <m:sub>
                              <m:r>
                                <a:rPr lang="en-US" sz="2400" i="1">
                                  <a:latin typeface="Cambria Math" panose="02040503050406030204" pitchFamily="18" charset="0"/>
                                  <a:ea typeface="DengXian" panose="02010600030101010101" pitchFamily="2" charset="-122"/>
                                  <a:cs typeface="Times New Roman" panose="02020603050405020304" pitchFamily="18" charset="0"/>
                                </a:rPr>
                                <m:t>𝑆𝑂𝑈𝑅𝐶𝐸</m:t>
                              </m:r>
                            </m:sub>
                          </m:sSub>
                        </m:den>
                      </m:f>
                    </m:oMath>
                  </m:oMathPara>
                </a14:m>
                <a:endParaRPr lang="en-US" sz="2400" dirty="0">
                  <a:latin typeface="Calibri" panose="020F0502020204030204" pitchFamily="34" charset="0"/>
                  <a:ea typeface="DengXian" panose="02010600030101010101" pitchFamily="2" charset="-122"/>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062C609F-37BF-AC45-83E9-5873661AB2C4}"/>
                  </a:ext>
                </a:extLst>
              </p:cNvPr>
              <p:cNvSpPr>
                <a:spLocks noRot="1" noChangeAspect="1" noMove="1" noResize="1" noEditPoints="1" noAdjustHandles="1" noChangeArrowheads="1" noChangeShapeType="1" noTextEdit="1"/>
              </p:cNvSpPr>
              <p:nvPr/>
            </p:nvSpPr>
            <p:spPr>
              <a:xfrm>
                <a:off x="1371600" y="2124708"/>
                <a:ext cx="7159752" cy="3448765"/>
              </a:xfrm>
              <a:prstGeom prst="rect">
                <a:avLst/>
              </a:prstGeom>
              <a:blipFill>
                <a:blip r:embed="rId2"/>
                <a:stretch>
                  <a:fillRect l="-709" b="-146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8D573FB-D761-9A45-85D6-3397FCBFCA62}"/>
              </a:ext>
            </a:extLst>
          </p:cNvPr>
          <p:cNvSpPr txBox="1"/>
          <p:nvPr/>
        </p:nvSpPr>
        <p:spPr>
          <a:xfrm>
            <a:off x="390983" y="1483667"/>
            <a:ext cx="4192366" cy="461665"/>
          </a:xfrm>
          <a:prstGeom prst="rect">
            <a:avLst/>
          </a:prstGeom>
          <a:noFill/>
        </p:spPr>
        <p:txBody>
          <a:bodyPr wrap="none" rtlCol="0">
            <a:spAutoFit/>
          </a:bodyPr>
          <a:lstStyle/>
          <a:p>
            <a:r>
              <a:rPr lang="en-US" sz="2400" dirty="0"/>
              <a:t>Up-counting or Down-counting:</a:t>
            </a:r>
          </a:p>
        </p:txBody>
      </p:sp>
    </p:spTree>
    <p:extLst>
      <p:ext uri="{BB962C8B-B14F-4D97-AF65-F5344CB8AC3E}">
        <p14:creationId xmlns:p14="http://schemas.microsoft.com/office/powerpoint/2010/main" val="15424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Clock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mc:AlternateContent xmlns:mc="http://schemas.openxmlformats.org/markup-compatibility/2006" xmlns:a14="http://schemas.microsoft.com/office/drawing/2010/main">
        <mc:Choice Requires="a14">
          <p:sp>
            <p:nvSpPr>
              <p:cNvPr id="36" name="Rectangle 35"/>
              <p:cNvSpPr/>
              <p:nvPr/>
            </p:nvSpPr>
            <p:spPr>
              <a:xfrm>
                <a:off x="2047337" y="4667795"/>
                <a:ext cx="4187259" cy="7923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a:rPr>
                            <m:t>𝑓</m:t>
                          </m:r>
                        </m:e>
                        <m:sub>
                          <m:r>
                            <a:rPr lang="en-US" sz="2400" i="1">
                              <a:solidFill>
                                <a:schemeClr val="tx1"/>
                              </a:solidFill>
                              <a:latin typeface="Cambria Math"/>
                            </a:rPr>
                            <m:t>𝐶𝐾</m:t>
                          </m:r>
                          <m:r>
                            <a:rPr lang="en-US" sz="2400" i="1">
                              <a:solidFill>
                                <a:schemeClr val="tx1"/>
                              </a:solidFill>
                              <a:latin typeface="Cambria Math"/>
                            </a:rPr>
                            <m:t>_</m:t>
                          </m:r>
                          <m:r>
                            <a:rPr lang="en-US" sz="2400" i="1">
                              <a:solidFill>
                                <a:schemeClr val="tx1"/>
                              </a:solidFill>
                              <a:latin typeface="Cambria Math"/>
                            </a:rPr>
                            <m:t>𝐶𝑁𝑇</m:t>
                          </m:r>
                        </m:sub>
                      </m:sSub>
                      <m:r>
                        <a:rPr lang="en-US" sz="2400" i="1">
                          <a:solidFill>
                            <a:schemeClr val="tx1"/>
                          </a:solidFill>
                          <a:latin typeface="Cambria Math"/>
                        </a:rPr>
                        <m:t>=</m:t>
                      </m:r>
                      <m:f>
                        <m:fPr>
                          <m:ctrlPr>
                            <a:rPr lang="en-US" sz="2400" i="1">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16 </m:t>
                          </m:r>
                          <m:r>
                            <a:rPr lang="en-US" sz="2400" b="0" i="1" smtClean="0">
                              <a:solidFill>
                                <a:schemeClr val="tx1"/>
                              </a:solidFill>
                              <a:latin typeface="Cambria Math" panose="02040503050406030204" pitchFamily="18" charset="0"/>
                            </a:rPr>
                            <m:t>𝑀𝐻𝑧</m:t>
                          </m:r>
                        </m:num>
                        <m:den>
                          <m:r>
                            <a:rPr lang="en-US" sz="2400" b="0" i="1" smtClean="0">
                              <a:solidFill>
                                <a:schemeClr val="tx1"/>
                              </a:solidFill>
                              <a:latin typeface="Cambria Math" panose="02040503050406030204" pitchFamily="18" charset="0"/>
                            </a:rPr>
                            <m:t>15999</m:t>
                          </m:r>
                          <m:r>
                            <a:rPr lang="en-US" sz="2400" i="1" smtClean="0">
                              <a:solidFill>
                                <a:schemeClr val="tx1"/>
                              </a:solidFill>
                              <a:latin typeface="Cambria Math"/>
                            </a:rPr>
                            <m:t>+1</m:t>
                          </m:r>
                        </m:den>
                      </m:f>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𝐾𝐻𝑧</m:t>
                      </m:r>
                    </m:oMath>
                  </m:oMathPara>
                </a14:m>
                <a:endParaRPr lang="en-US" sz="2400" dirty="0">
                  <a:solidFill>
                    <a:schemeClr val="tx1"/>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2047337" y="4667795"/>
                <a:ext cx="4187259" cy="792396"/>
              </a:xfrm>
              <a:prstGeom prst="rect">
                <a:avLst/>
              </a:prstGeom>
              <a:blipFill>
                <a:blip r:embed="rId3"/>
                <a:stretch>
                  <a:fillRect l="-302" t="-1587" b="-4762"/>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304C6E25-DC17-3247-A803-A0FF437253E8}"/>
              </a:ext>
            </a:extLst>
          </p:cNvPr>
          <p:cNvGrpSpPr/>
          <p:nvPr/>
        </p:nvGrpSpPr>
        <p:grpSpPr>
          <a:xfrm>
            <a:off x="152400" y="1473911"/>
            <a:ext cx="8991600" cy="2769293"/>
            <a:chOff x="152400" y="1473911"/>
            <a:chExt cx="8991600" cy="2769293"/>
          </a:xfrm>
        </p:grpSpPr>
        <p:sp>
          <p:nvSpPr>
            <p:cNvPr id="7" name="Line 9"/>
            <p:cNvSpPr>
              <a:spLocks noChangeShapeType="1"/>
            </p:cNvSpPr>
            <p:nvPr/>
          </p:nvSpPr>
          <p:spPr bwMode="auto">
            <a:xfrm>
              <a:off x="1752603" y="3200404"/>
              <a:ext cx="239524" cy="0"/>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4068784"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9" name="AutoShape 5"/>
            <p:cNvSpPr>
              <a:spLocks noChangeArrowheads="1"/>
            </p:cNvSpPr>
            <p:nvPr/>
          </p:nvSpPr>
          <p:spPr bwMode="auto">
            <a:xfrm rot="5400000">
              <a:off x="4032429"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1" name="Line 13"/>
            <p:cNvSpPr>
              <a:spLocks noChangeShapeType="1"/>
            </p:cNvSpPr>
            <p:nvPr/>
          </p:nvSpPr>
          <p:spPr bwMode="auto">
            <a:xfrm>
              <a:off x="5102034"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25693" y="2715921"/>
              <a:ext cx="817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C00000"/>
                  </a:solidFill>
                  <a:latin typeface="Consolas" panose="020B0609020204030204" pitchFamily="49" charset="0"/>
                  <a:cs typeface="Consolas" panose="020B0609020204030204" pitchFamily="49" charset="0"/>
                </a:rPr>
                <a:t>16MHz</a:t>
              </a:r>
              <a:endParaRPr lang="en-US" sz="1800" b="1" baseline="-25000" dirty="0">
                <a:solidFill>
                  <a:srgbClr val="C00000"/>
                </a:solidFill>
                <a:latin typeface="Consolas" panose="020B0609020204030204" pitchFamily="49" charset="0"/>
                <a:cs typeface="Consolas" panose="020B0609020204030204" pitchFamily="49" charset="0"/>
              </a:endParaRPr>
            </a:p>
          </p:txBody>
        </p:sp>
        <p:sp>
          <p:nvSpPr>
            <p:cNvPr id="13" name="Text Box 17"/>
            <p:cNvSpPr txBox="1">
              <a:spLocks noChangeArrowheads="1"/>
            </p:cNvSpPr>
            <p:nvPr/>
          </p:nvSpPr>
          <p:spPr bwMode="auto">
            <a:xfrm>
              <a:off x="6951561" y="2998229"/>
              <a:ext cx="55656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UIF</a:t>
              </a:r>
              <a:endParaRPr lang="en-US" sz="1600" b="1" dirty="0">
                <a:solidFill>
                  <a:schemeClr val="bg1"/>
                </a:solidFill>
                <a:latin typeface="Arial" pitchFamily="34" charset="0"/>
                <a:cs typeface="Arial" pitchFamily="34" charset="0"/>
              </a:endParaRPr>
            </a:p>
          </p:txBody>
        </p:sp>
        <p:cxnSp>
          <p:nvCxnSpPr>
            <p:cNvPr id="14" name="AutoShape 20"/>
            <p:cNvCxnSpPr>
              <a:cxnSpLocks noChangeShapeType="1"/>
              <a:stCxn id="8" idx="3"/>
              <a:endCxn id="13" idx="1"/>
            </p:cNvCxnSpPr>
            <p:nvPr/>
          </p:nvCxnSpPr>
          <p:spPr bwMode="auto">
            <a:xfrm flipV="1">
              <a:off x="6070711" y="3182895"/>
              <a:ext cx="880850"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a:endCxn id="53" idx="1"/>
            </p:cNvCxnSpPr>
            <p:nvPr/>
          </p:nvCxnSpPr>
          <p:spPr bwMode="auto">
            <a:xfrm>
              <a:off x="7508124" y="3182895"/>
              <a:ext cx="248288" cy="266529"/>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grpSp>
          <p:nvGrpSpPr>
            <p:cNvPr id="18" name="Group 37"/>
            <p:cNvGrpSpPr>
              <a:grpSpLocks/>
            </p:cNvGrpSpPr>
            <p:nvPr/>
          </p:nvGrpSpPr>
          <p:grpSpPr bwMode="auto">
            <a:xfrm>
              <a:off x="152400" y="3124200"/>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41"/>
            <p:cNvSpPr txBox="1">
              <a:spLocks noChangeArrowheads="1"/>
            </p:cNvSpPr>
            <p:nvPr/>
          </p:nvSpPr>
          <p:spPr bwMode="auto">
            <a:xfrm>
              <a:off x="4279794" y="2138089"/>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30" name="Text Box 17"/>
            <p:cNvSpPr txBox="1">
              <a:spLocks noChangeArrowheads="1"/>
            </p:cNvSpPr>
            <p:nvPr/>
          </p:nvSpPr>
          <p:spPr bwMode="auto">
            <a:xfrm>
              <a:off x="2026484" y="2860814"/>
              <a:ext cx="1018227" cy="646331"/>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a:t>
              </a:r>
            </a:p>
            <a:p>
              <a:r>
                <a:rPr lang="en-US" sz="1800" b="1" dirty="0">
                  <a:solidFill>
                    <a:srgbClr val="FFFF00"/>
                  </a:solidFill>
                  <a:latin typeface="Arial" charset="0"/>
                  <a:cs typeface="Arial" charset="0"/>
                </a:rPr>
                <a:t>15,999  </a:t>
              </a:r>
            </a:p>
          </p:txBody>
        </p:sp>
        <p:cxnSp>
          <p:nvCxnSpPr>
            <p:cNvPr id="31" name="AutoShape 21"/>
            <p:cNvCxnSpPr>
              <a:cxnSpLocks noChangeShapeType="1"/>
              <a:stCxn id="30" idx="3"/>
              <a:endCxn id="8" idx="1"/>
            </p:cNvCxnSpPr>
            <p:nvPr/>
          </p:nvCxnSpPr>
          <p:spPr bwMode="auto">
            <a:xfrm>
              <a:off x="3044711" y="3183980"/>
              <a:ext cx="1024073" cy="9433"/>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3" name="AutoShape 21"/>
            <p:cNvCxnSpPr>
              <a:cxnSpLocks noChangeShapeType="1"/>
            </p:cNvCxnSpPr>
            <p:nvPr/>
          </p:nvCxnSpPr>
          <p:spPr bwMode="auto">
            <a:xfrm flipV="1">
              <a:off x="6705600" y="2461087"/>
              <a:ext cx="0" cy="72915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p:cNvCxnSpPr>
            <p:nvPr/>
          </p:nvCxnSpPr>
          <p:spPr bwMode="auto">
            <a:xfrm flipH="1">
              <a:off x="5102034" y="2459171"/>
              <a:ext cx="1603566" cy="7105"/>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7" name="TextBox 36"/>
            <p:cNvSpPr txBox="1"/>
            <p:nvPr/>
          </p:nvSpPr>
          <p:spPr>
            <a:xfrm>
              <a:off x="2042244" y="3472170"/>
              <a:ext cx="1039259" cy="369332"/>
            </a:xfrm>
            <a:prstGeom prst="rect">
              <a:avLst/>
            </a:prstGeom>
            <a:noFill/>
          </p:spPr>
          <p:txBody>
            <a:bodyPr wrap="none" rtlCol="0">
              <a:spAutoFit/>
            </a:bodyPr>
            <a:lstStyle/>
            <a:p>
              <a:r>
                <a:rPr lang="en-US" dirty="0"/>
                <a:t>Prescaler</a:t>
              </a:r>
            </a:p>
          </p:txBody>
        </p:sp>
        <p:sp>
          <p:nvSpPr>
            <p:cNvPr id="38" name="Text Box 7"/>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39" name="TextBox 38"/>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52" name="Group 51"/>
            <p:cNvGrpSpPr/>
            <p:nvPr/>
          </p:nvGrpSpPr>
          <p:grpSpPr>
            <a:xfrm>
              <a:off x="3108039" y="3335124"/>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 name="TextBox 9"/>
            <p:cNvSpPr txBox="1"/>
            <p:nvPr/>
          </p:nvSpPr>
          <p:spPr>
            <a:xfrm>
              <a:off x="3733801" y="3581485"/>
              <a:ext cx="3048000" cy="584775"/>
            </a:xfrm>
            <a:prstGeom prst="rect">
              <a:avLst/>
            </a:prstGeom>
            <a:noFill/>
          </p:spPr>
          <p:txBody>
            <a:bodyPr wrap="square" rtlCol="0">
              <a:spAutoFit/>
            </a:bodyPr>
            <a:lstStyle/>
            <a:p>
              <a:pPr algn="ctr"/>
              <a:r>
                <a:rPr lang="en-US" sz="1600" i="1" dirty="0"/>
                <a:t>Counter is incremented/decremented once per cycle.</a:t>
              </a:r>
            </a:p>
          </p:txBody>
        </p:sp>
        <p:sp>
          <p:nvSpPr>
            <p:cNvPr id="35" name="Rectangle 34">
              <a:extLst>
                <a:ext uri="{FF2B5EF4-FFF2-40B4-BE49-F238E27FC236}">
                  <a16:creationId xmlns:a16="http://schemas.microsoft.com/office/drawing/2014/main" id="{91914B3C-7F29-7145-9809-34E54F71EFF1}"/>
                </a:ext>
              </a:extLst>
            </p:cNvPr>
            <p:cNvSpPr/>
            <p:nvPr/>
          </p:nvSpPr>
          <p:spPr>
            <a:xfrm>
              <a:off x="4068783" y="1473911"/>
              <a:ext cx="2001927" cy="6614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Auto-Reload Register (ARR)</a:t>
              </a:r>
              <a:endParaRPr lang="en-US" sz="2000" b="1" dirty="0">
                <a:solidFill>
                  <a:schemeClr val="bg1"/>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2D43903D-BD36-B24C-A6CC-EF160C99FE6E}"/>
                </a:ext>
              </a:extLst>
            </p:cNvPr>
            <p:cNvSpPr txBox="1"/>
            <p:nvPr/>
          </p:nvSpPr>
          <p:spPr>
            <a:xfrm>
              <a:off x="6006178" y="2820905"/>
              <a:ext cx="699422" cy="369332"/>
            </a:xfrm>
            <a:prstGeom prst="rect">
              <a:avLst/>
            </a:prstGeom>
            <a:noFill/>
          </p:spPr>
          <p:txBody>
            <a:bodyPr wrap="none" rtlCol="0">
              <a:spAutoFit/>
            </a:bodyPr>
            <a:lstStyle/>
            <a:p>
              <a:r>
                <a:rPr lang="en-US" dirty="0">
                  <a:solidFill>
                    <a:srgbClr val="C00000"/>
                  </a:solidFill>
                </a:rPr>
                <a:t>event</a:t>
              </a:r>
            </a:p>
          </p:txBody>
        </p:sp>
        <p:sp>
          <p:nvSpPr>
            <p:cNvPr id="47" name="TextBox 46">
              <a:extLst>
                <a:ext uri="{FF2B5EF4-FFF2-40B4-BE49-F238E27FC236}">
                  <a16:creationId xmlns:a16="http://schemas.microsoft.com/office/drawing/2014/main" id="{9A87AC6A-BB6A-CF40-9A3C-9310A3940BA3}"/>
                </a:ext>
              </a:extLst>
            </p:cNvPr>
            <p:cNvSpPr txBox="1"/>
            <p:nvPr/>
          </p:nvSpPr>
          <p:spPr>
            <a:xfrm>
              <a:off x="5130850" y="2130556"/>
              <a:ext cx="801823" cy="369332"/>
            </a:xfrm>
            <a:prstGeom prst="rect">
              <a:avLst/>
            </a:prstGeom>
            <a:noFill/>
          </p:spPr>
          <p:txBody>
            <a:bodyPr wrap="none" rtlCol="0">
              <a:spAutoFit/>
            </a:bodyPr>
            <a:lstStyle/>
            <a:p>
              <a:r>
                <a:rPr lang="en-US" dirty="0">
                  <a:solidFill>
                    <a:srgbClr val="C00000"/>
                  </a:solidFill>
                </a:rPr>
                <a:t>trigger</a:t>
              </a:r>
            </a:p>
          </p:txBody>
        </p:sp>
        <p:sp>
          <p:nvSpPr>
            <p:cNvPr id="46" name="TextBox 45">
              <a:extLst>
                <a:ext uri="{FF2B5EF4-FFF2-40B4-BE49-F238E27FC236}">
                  <a16:creationId xmlns:a16="http://schemas.microsoft.com/office/drawing/2014/main" id="{F1376A0A-EE32-3E4A-9134-807D249C4B9B}"/>
                </a:ext>
              </a:extLst>
            </p:cNvPr>
            <p:cNvSpPr txBox="1"/>
            <p:nvPr/>
          </p:nvSpPr>
          <p:spPr>
            <a:xfrm>
              <a:off x="6783388" y="2636239"/>
              <a:ext cx="1071127"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TIMx_SR</a:t>
              </a:r>
              <a:endParaRPr lang="en-US" b="1" dirty="0">
                <a:latin typeface="Consolas" panose="020B0609020204030204" pitchFamily="49" charset="0"/>
                <a:cs typeface="Consolas" panose="020B0609020204030204" pitchFamily="49" charset="0"/>
              </a:endParaRPr>
            </a:p>
          </p:txBody>
        </p:sp>
        <p:sp>
          <p:nvSpPr>
            <p:cNvPr id="50" name="Text Box 17">
              <a:extLst>
                <a:ext uri="{FF2B5EF4-FFF2-40B4-BE49-F238E27FC236}">
                  <a16:creationId xmlns:a16="http://schemas.microsoft.com/office/drawing/2014/main" id="{67FA2F0F-A75E-AB4F-B007-43B255FB8D26}"/>
                </a:ext>
              </a:extLst>
            </p:cNvPr>
            <p:cNvSpPr txBox="1">
              <a:spLocks noChangeArrowheads="1"/>
            </p:cNvSpPr>
            <p:nvPr/>
          </p:nvSpPr>
          <p:spPr bwMode="auto">
            <a:xfrm>
              <a:off x="6951561" y="3504540"/>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UIE</a:t>
              </a:r>
              <a:endParaRPr lang="en-US" sz="1600" b="1" dirty="0">
                <a:solidFill>
                  <a:schemeClr val="bg1"/>
                </a:solidFill>
                <a:latin typeface="Arial" pitchFamily="34" charset="0"/>
                <a:cs typeface="Arial" pitchFamily="34" charset="0"/>
              </a:endParaRPr>
            </a:p>
          </p:txBody>
        </p:sp>
        <p:sp>
          <p:nvSpPr>
            <p:cNvPr id="51" name="TextBox 50">
              <a:extLst>
                <a:ext uri="{FF2B5EF4-FFF2-40B4-BE49-F238E27FC236}">
                  <a16:creationId xmlns:a16="http://schemas.microsoft.com/office/drawing/2014/main" id="{1EB5D532-1157-DB44-AF5F-340AFA1CADF8}"/>
                </a:ext>
              </a:extLst>
            </p:cNvPr>
            <p:cNvSpPr txBox="1"/>
            <p:nvPr/>
          </p:nvSpPr>
          <p:spPr>
            <a:xfrm>
              <a:off x="6783388" y="3873872"/>
              <a:ext cx="1324402"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TIMx_DIER</a:t>
              </a:r>
              <a:endParaRPr lang="en-US" b="1" dirty="0">
                <a:latin typeface="Consolas" panose="020B0609020204030204" pitchFamily="49" charset="0"/>
                <a:cs typeface="Consolas" panose="020B0609020204030204" pitchFamily="49" charset="0"/>
              </a:endParaRPr>
            </a:p>
          </p:txBody>
        </p:sp>
        <p:sp>
          <p:nvSpPr>
            <p:cNvPr id="53" name="Text Box 17">
              <a:extLst>
                <a:ext uri="{FF2B5EF4-FFF2-40B4-BE49-F238E27FC236}">
                  <a16:creationId xmlns:a16="http://schemas.microsoft.com/office/drawing/2014/main" id="{EF5821EE-5FE5-4A4B-A4E2-AE1F27E5789D}"/>
                </a:ext>
              </a:extLst>
            </p:cNvPr>
            <p:cNvSpPr txBox="1">
              <a:spLocks noChangeArrowheads="1"/>
            </p:cNvSpPr>
            <p:nvPr/>
          </p:nvSpPr>
          <p:spPr bwMode="auto">
            <a:xfrm>
              <a:off x="7756412" y="3264758"/>
              <a:ext cx="351378"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&amp;</a:t>
              </a:r>
              <a:endParaRPr lang="en-US" sz="1600" b="1" dirty="0">
                <a:solidFill>
                  <a:schemeClr val="bg1"/>
                </a:solidFill>
                <a:latin typeface="Arial" pitchFamily="34" charset="0"/>
                <a:cs typeface="Arial" pitchFamily="34" charset="0"/>
              </a:endParaRPr>
            </a:p>
          </p:txBody>
        </p:sp>
        <p:cxnSp>
          <p:nvCxnSpPr>
            <p:cNvPr id="54" name="AutoShape 21">
              <a:extLst>
                <a:ext uri="{FF2B5EF4-FFF2-40B4-BE49-F238E27FC236}">
                  <a16:creationId xmlns:a16="http://schemas.microsoft.com/office/drawing/2014/main" id="{9989CDEF-7601-6C4A-BCE7-1EBA133D8C83}"/>
                </a:ext>
              </a:extLst>
            </p:cNvPr>
            <p:cNvCxnSpPr>
              <a:cxnSpLocks noChangeShapeType="1"/>
              <a:stCxn id="50" idx="3"/>
              <a:endCxn id="53" idx="1"/>
            </p:cNvCxnSpPr>
            <p:nvPr/>
          </p:nvCxnSpPr>
          <p:spPr bwMode="auto">
            <a:xfrm flipV="1">
              <a:off x="7520948" y="3449424"/>
              <a:ext cx="235464" cy="239782"/>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7" name="AutoShape 21">
              <a:extLst>
                <a:ext uri="{FF2B5EF4-FFF2-40B4-BE49-F238E27FC236}">
                  <a16:creationId xmlns:a16="http://schemas.microsoft.com/office/drawing/2014/main" id="{15053F90-ECF3-0340-86E8-B86471D9F961}"/>
                </a:ext>
              </a:extLst>
            </p:cNvPr>
            <p:cNvCxnSpPr>
              <a:cxnSpLocks noChangeShapeType="1"/>
            </p:cNvCxnSpPr>
            <p:nvPr/>
          </p:nvCxnSpPr>
          <p:spPr bwMode="auto">
            <a:xfrm>
              <a:off x="8126868" y="3445023"/>
              <a:ext cx="940932" cy="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61" name="TextBox 60">
              <a:extLst>
                <a:ext uri="{FF2B5EF4-FFF2-40B4-BE49-F238E27FC236}">
                  <a16:creationId xmlns:a16="http://schemas.microsoft.com/office/drawing/2014/main" id="{B2BCAA52-267A-C644-A711-12D79B7BDFC6}"/>
                </a:ext>
              </a:extLst>
            </p:cNvPr>
            <p:cNvSpPr txBox="1"/>
            <p:nvPr/>
          </p:nvSpPr>
          <p:spPr>
            <a:xfrm>
              <a:off x="8116796" y="3048000"/>
              <a:ext cx="1027204" cy="369332"/>
            </a:xfrm>
            <a:prstGeom prst="rect">
              <a:avLst/>
            </a:prstGeom>
            <a:noFill/>
          </p:spPr>
          <p:txBody>
            <a:bodyPr wrap="none" rtlCol="0">
              <a:spAutoFit/>
            </a:bodyPr>
            <a:lstStyle/>
            <a:p>
              <a:r>
                <a:rPr lang="en-US" dirty="0">
                  <a:solidFill>
                    <a:srgbClr val="C00000"/>
                  </a:solidFill>
                </a:rPr>
                <a:t>interrupt</a:t>
              </a:r>
            </a:p>
          </p:txBody>
        </p:sp>
      </p:grpSp>
      <p:sp>
        <p:nvSpPr>
          <p:cNvPr id="17" name="TextBox 16">
            <a:extLst>
              <a:ext uri="{FF2B5EF4-FFF2-40B4-BE49-F238E27FC236}">
                <a16:creationId xmlns:a16="http://schemas.microsoft.com/office/drawing/2014/main" id="{17C847A3-721F-BB41-BFE6-94937B2B9550}"/>
              </a:ext>
            </a:extLst>
          </p:cNvPr>
          <p:cNvSpPr txBox="1"/>
          <p:nvPr/>
        </p:nvSpPr>
        <p:spPr>
          <a:xfrm>
            <a:off x="2947223" y="3527121"/>
            <a:ext cx="973343" cy="523220"/>
          </a:xfrm>
          <a:prstGeom prst="rect">
            <a:avLst/>
          </a:prstGeom>
          <a:noFill/>
        </p:spPr>
        <p:txBody>
          <a:bodyPr wrap="none" rtlCol="0">
            <a:spAutoFit/>
          </a:bodyPr>
          <a:lstStyle/>
          <a:p>
            <a:r>
              <a:rPr lang="en-US" sz="2800" b="1" dirty="0">
                <a:solidFill>
                  <a:srgbClr val="FF40FF"/>
                </a:solidFill>
                <a:latin typeface="Consolas" panose="020B0609020204030204" pitchFamily="49" charset="0"/>
                <a:cs typeface="Consolas" panose="020B0609020204030204" pitchFamily="49" charset="0"/>
              </a:rPr>
              <a:t>1KHz</a:t>
            </a:r>
          </a:p>
        </p:txBody>
      </p:sp>
    </p:spTree>
    <p:extLst>
      <p:ext uri="{BB962C8B-B14F-4D97-AF65-F5344CB8AC3E}">
        <p14:creationId xmlns:p14="http://schemas.microsoft.com/office/powerpoint/2010/main" val="404905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0" name="Text Box 17"/>
          <p:cNvSpPr txBox="1">
            <a:spLocks noChangeArrowheads="1"/>
          </p:cNvSpPr>
          <p:nvPr/>
        </p:nvSpPr>
        <p:spPr bwMode="auto">
          <a:xfrm>
            <a:off x="4101268" y="5385710"/>
            <a:ext cx="2001531" cy="923330"/>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rgbClr val="FF00FF"/>
                </a:solidFill>
                <a:latin typeface="Arial" charset="0"/>
                <a:cs typeface="Arial" charset="0"/>
              </a:rPr>
              <a:t>Compare</a:t>
            </a:r>
            <a:r>
              <a:rPr lang="en-US" sz="1800" b="1" dirty="0">
                <a:solidFill>
                  <a:schemeClr val="bg1"/>
                </a:solidFill>
                <a:latin typeface="Arial" charset="0"/>
                <a:cs typeface="Arial" charset="0"/>
              </a:rPr>
              <a:t> &amp; Capture Register (CCR)   </a:t>
            </a:r>
          </a:p>
        </p:txBody>
      </p:sp>
      <p:sp>
        <p:nvSpPr>
          <p:cNvPr id="55" name="Oval 54"/>
          <p:cNvSpPr/>
          <p:nvPr/>
        </p:nvSpPr>
        <p:spPr>
          <a:xfrm>
            <a:off x="5992282" y="4655701"/>
            <a:ext cx="465781"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t>
            </a:r>
          </a:p>
        </p:txBody>
      </p:sp>
      <p:cxnSp>
        <p:nvCxnSpPr>
          <p:cNvPr id="57" name="Straight Arrow Connector 56"/>
          <p:cNvCxnSpPr>
            <a:stCxn id="40" idx="0"/>
            <a:endCxn id="55" idx="3"/>
          </p:cNvCxnSpPr>
          <p:nvPr/>
        </p:nvCxnSpPr>
        <p:spPr>
          <a:xfrm flipV="1">
            <a:off x="5102034" y="4915864"/>
            <a:ext cx="958460" cy="469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a:stCxn id="47" idx="2"/>
            <a:endCxn id="55" idx="1"/>
          </p:cNvCxnSpPr>
          <p:nvPr/>
        </p:nvCxnSpPr>
        <p:spPr>
          <a:xfrm>
            <a:off x="5069748" y="3574413"/>
            <a:ext cx="990746" cy="11259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470894" y="4808101"/>
            <a:ext cx="554361" cy="31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10944" y="4542554"/>
            <a:ext cx="1631223" cy="584775"/>
          </a:xfrm>
          <a:prstGeom prst="rect">
            <a:avLst/>
          </a:prstGeom>
          <a:noFill/>
        </p:spPr>
        <p:txBody>
          <a:bodyPr wrap="square" rtlCol="0">
            <a:spAutoFit/>
          </a:bodyPr>
          <a:lstStyle/>
          <a:p>
            <a:r>
              <a:rPr lang="en-US" sz="1600" b="1" dirty="0">
                <a:solidFill>
                  <a:srgbClr val="FF0000"/>
                </a:solidFill>
              </a:rPr>
              <a:t>Timer Output</a:t>
            </a:r>
          </a:p>
          <a:p>
            <a:r>
              <a:rPr lang="en-US" sz="1600" b="1" dirty="0">
                <a:solidFill>
                  <a:srgbClr val="FF0000"/>
                </a:solidFill>
              </a:rPr>
              <a:t>(OCREF)</a:t>
            </a:r>
          </a:p>
        </p:txBody>
      </p:sp>
      <p:grpSp>
        <p:nvGrpSpPr>
          <p:cNvPr id="45" name="Group 44">
            <a:extLst>
              <a:ext uri="{FF2B5EF4-FFF2-40B4-BE49-F238E27FC236}">
                <a16:creationId xmlns:a16="http://schemas.microsoft.com/office/drawing/2014/main" id="{D3410FBE-9092-AF43-A2C0-E41A219311C8}"/>
              </a:ext>
            </a:extLst>
          </p:cNvPr>
          <p:cNvGrpSpPr/>
          <p:nvPr/>
        </p:nvGrpSpPr>
        <p:grpSpPr>
          <a:xfrm>
            <a:off x="152400" y="1473911"/>
            <a:ext cx="8991600" cy="2769293"/>
            <a:chOff x="152400" y="1473911"/>
            <a:chExt cx="8991600" cy="2769293"/>
          </a:xfrm>
        </p:grpSpPr>
        <p:sp>
          <p:nvSpPr>
            <p:cNvPr id="46" name="Line 9">
              <a:extLst>
                <a:ext uri="{FF2B5EF4-FFF2-40B4-BE49-F238E27FC236}">
                  <a16:creationId xmlns:a16="http://schemas.microsoft.com/office/drawing/2014/main" id="{720E3B9F-A891-6148-8057-569A9472CF07}"/>
                </a:ext>
              </a:extLst>
            </p:cNvPr>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Rectangle 4">
              <a:extLst>
                <a:ext uri="{FF2B5EF4-FFF2-40B4-BE49-F238E27FC236}">
                  <a16:creationId xmlns:a16="http://schemas.microsoft.com/office/drawing/2014/main" id="{F98DCF9C-DF74-5A4B-A468-3C6368F006F6}"/>
                </a:ext>
              </a:extLst>
            </p:cNvPr>
            <p:cNvSpPr>
              <a:spLocks noChangeArrowheads="1"/>
            </p:cNvSpPr>
            <p:nvPr/>
          </p:nvSpPr>
          <p:spPr bwMode="auto">
            <a:xfrm>
              <a:off x="4068784"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48" name="AutoShape 5">
              <a:extLst>
                <a:ext uri="{FF2B5EF4-FFF2-40B4-BE49-F238E27FC236}">
                  <a16:creationId xmlns:a16="http://schemas.microsoft.com/office/drawing/2014/main" id="{3B8FE874-ECD2-744B-BC81-0F73567D5AB6}"/>
                </a:ext>
              </a:extLst>
            </p:cNvPr>
            <p:cNvSpPr>
              <a:spLocks noChangeArrowheads="1"/>
            </p:cNvSpPr>
            <p:nvPr/>
          </p:nvSpPr>
          <p:spPr bwMode="auto">
            <a:xfrm rot="5400000">
              <a:off x="4032429"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9" name="Line 13">
              <a:extLst>
                <a:ext uri="{FF2B5EF4-FFF2-40B4-BE49-F238E27FC236}">
                  <a16:creationId xmlns:a16="http://schemas.microsoft.com/office/drawing/2014/main" id="{6A660633-C5AB-1541-B0BB-1EDF9829ECF3}"/>
                </a:ext>
              </a:extLst>
            </p:cNvPr>
            <p:cNvSpPr>
              <a:spLocks noChangeShapeType="1"/>
            </p:cNvSpPr>
            <p:nvPr/>
          </p:nvSpPr>
          <p:spPr bwMode="auto">
            <a:xfrm>
              <a:off x="5102034"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Text Box 7">
              <a:extLst>
                <a:ext uri="{FF2B5EF4-FFF2-40B4-BE49-F238E27FC236}">
                  <a16:creationId xmlns:a16="http://schemas.microsoft.com/office/drawing/2014/main" id="{971D8A2A-B0AC-0047-ACC8-516C8DF9AF69}"/>
                </a:ext>
              </a:extLst>
            </p:cNvPr>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51" name="Text Box 17">
              <a:extLst>
                <a:ext uri="{FF2B5EF4-FFF2-40B4-BE49-F238E27FC236}">
                  <a16:creationId xmlns:a16="http://schemas.microsoft.com/office/drawing/2014/main" id="{0EF68787-C50D-AA47-9661-4A1CC4976B29}"/>
                </a:ext>
              </a:extLst>
            </p:cNvPr>
            <p:cNvSpPr txBox="1">
              <a:spLocks noChangeArrowheads="1"/>
            </p:cNvSpPr>
            <p:nvPr/>
          </p:nvSpPr>
          <p:spPr bwMode="auto">
            <a:xfrm>
              <a:off x="6951561" y="2998229"/>
              <a:ext cx="55656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UIF</a:t>
              </a:r>
              <a:endParaRPr lang="en-US" sz="1600" b="1" dirty="0">
                <a:solidFill>
                  <a:schemeClr val="bg1"/>
                </a:solidFill>
                <a:latin typeface="Arial" pitchFamily="34" charset="0"/>
                <a:cs typeface="Arial" pitchFamily="34" charset="0"/>
              </a:endParaRPr>
            </a:p>
          </p:txBody>
        </p:sp>
        <p:cxnSp>
          <p:nvCxnSpPr>
            <p:cNvPr id="53" name="AutoShape 20">
              <a:extLst>
                <a:ext uri="{FF2B5EF4-FFF2-40B4-BE49-F238E27FC236}">
                  <a16:creationId xmlns:a16="http://schemas.microsoft.com/office/drawing/2014/main" id="{35EDFA5F-E0A0-2647-BFDC-52CFFAE2A93E}"/>
                </a:ext>
              </a:extLst>
            </p:cNvPr>
            <p:cNvCxnSpPr>
              <a:cxnSpLocks noChangeShapeType="1"/>
              <a:stCxn id="47" idx="3"/>
              <a:endCxn id="51" idx="1"/>
            </p:cNvCxnSpPr>
            <p:nvPr/>
          </p:nvCxnSpPr>
          <p:spPr bwMode="auto">
            <a:xfrm flipV="1">
              <a:off x="6070711" y="3182895"/>
              <a:ext cx="880850"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4" name="AutoShape 21">
              <a:extLst>
                <a:ext uri="{FF2B5EF4-FFF2-40B4-BE49-F238E27FC236}">
                  <a16:creationId xmlns:a16="http://schemas.microsoft.com/office/drawing/2014/main" id="{F739D768-39D4-0348-88C7-304CFA74741F}"/>
                </a:ext>
              </a:extLst>
            </p:cNvPr>
            <p:cNvCxnSpPr>
              <a:cxnSpLocks noChangeShapeType="1"/>
              <a:stCxn id="51" idx="3"/>
              <a:endCxn id="77" idx="1"/>
            </p:cNvCxnSpPr>
            <p:nvPr/>
          </p:nvCxnSpPr>
          <p:spPr bwMode="auto">
            <a:xfrm>
              <a:off x="7508124" y="3182895"/>
              <a:ext cx="248288" cy="266529"/>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grpSp>
          <p:nvGrpSpPr>
            <p:cNvPr id="56" name="Group 37">
              <a:extLst>
                <a:ext uri="{FF2B5EF4-FFF2-40B4-BE49-F238E27FC236}">
                  <a16:creationId xmlns:a16="http://schemas.microsoft.com/office/drawing/2014/main" id="{3DB55943-8733-EE4E-B738-73636EC240B6}"/>
                </a:ext>
              </a:extLst>
            </p:cNvPr>
            <p:cNvGrpSpPr>
              <a:grpSpLocks/>
            </p:cNvGrpSpPr>
            <p:nvPr/>
          </p:nvGrpSpPr>
          <p:grpSpPr bwMode="auto">
            <a:xfrm>
              <a:off x="152400" y="3124200"/>
              <a:ext cx="1524000" cy="228600"/>
              <a:chOff x="144" y="1440"/>
              <a:chExt cx="960" cy="144"/>
            </a:xfrm>
          </p:grpSpPr>
          <p:sp>
            <p:nvSpPr>
              <p:cNvPr id="84" name="Freeform 27">
                <a:extLst>
                  <a:ext uri="{FF2B5EF4-FFF2-40B4-BE49-F238E27FC236}">
                    <a16:creationId xmlns:a16="http://schemas.microsoft.com/office/drawing/2014/main" id="{E9C02719-B96E-9B4D-8C84-1B32D8DC6247}"/>
                  </a:ext>
                </a:extLst>
              </p:cNvPr>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28">
                <a:extLst>
                  <a:ext uri="{FF2B5EF4-FFF2-40B4-BE49-F238E27FC236}">
                    <a16:creationId xmlns:a16="http://schemas.microsoft.com/office/drawing/2014/main" id="{0E2F4912-3BA3-7445-B4A2-5D075ED078F5}"/>
                  </a:ext>
                </a:extLst>
              </p:cNvPr>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Freeform 29">
                <a:extLst>
                  <a:ext uri="{FF2B5EF4-FFF2-40B4-BE49-F238E27FC236}">
                    <a16:creationId xmlns:a16="http://schemas.microsoft.com/office/drawing/2014/main" id="{A36E5C39-2B88-2944-98CA-25DD0BC6500C}"/>
                  </a:ext>
                </a:extLst>
              </p:cNvPr>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Freeform 30">
                <a:extLst>
                  <a:ext uri="{FF2B5EF4-FFF2-40B4-BE49-F238E27FC236}">
                    <a16:creationId xmlns:a16="http://schemas.microsoft.com/office/drawing/2014/main" id="{CB936A2C-8B71-0B47-B85B-53FFBAB76BCC}"/>
                  </a:ext>
                </a:extLst>
              </p:cNvPr>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Freeform 31">
                <a:extLst>
                  <a:ext uri="{FF2B5EF4-FFF2-40B4-BE49-F238E27FC236}">
                    <a16:creationId xmlns:a16="http://schemas.microsoft.com/office/drawing/2014/main" id="{8F26978E-9DEB-AE4D-9829-ED548F796C3D}"/>
                  </a:ext>
                </a:extLst>
              </p:cNvPr>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 name="Freeform 32">
                <a:extLst>
                  <a:ext uri="{FF2B5EF4-FFF2-40B4-BE49-F238E27FC236}">
                    <a16:creationId xmlns:a16="http://schemas.microsoft.com/office/drawing/2014/main" id="{7CB8FE4C-9DDD-1740-A952-E3D9FB41F289}"/>
                  </a:ext>
                </a:extLst>
              </p:cNvPr>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 name="Freeform 33">
                <a:extLst>
                  <a:ext uri="{FF2B5EF4-FFF2-40B4-BE49-F238E27FC236}">
                    <a16:creationId xmlns:a16="http://schemas.microsoft.com/office/drawing/2014/main" id="{D4DADEE7-08B8-3A41-819F-176706C0B68E}"/>
                  </a:ext>
                </a:extLst>
              </p:cNvPr>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34">
                <a:extLst>
                  <a:ext uri="{FF2B5EF4-FFF2-40B4-BE49-F238E27FC236}">
                    <a16:creationId xmlns:a16="http://schemas.microsoft.com/office/drawing/2014/main" id="{FC386B87-DE4D-8F48-9AD4-D6BC128D6E55}"/>
                  </a:ext>
                </a:extLst>
              </p:cNvPr>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Freeform 35">
                <a:extLst>
                  <a:ext uri="{FF2B5EF4-FFF2-40B4-BE49-F238E27FC236}">
                    <a16:creationId xmlns:a16="http://schemas.microsoft.com/office/drawing/2014/main" id="{34594B2A-AEFF-4543-9113-13B21C1BA831}"/>
                  </a:ext>
                </a:extLst>
              </p:cNvPr>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Freeform 36">
                <a:extLst>
                  <a:ext uri="{FF2B5EF4-FFF2-40B4-BE49-F238E27FC236}">
                    <a16:creationId xmlns:a16="http://schemas.microsoft.com/office/drawing/2014/main" id="{62060ED0-1C28-B548-AE48-51F30722FBA9}"/>
                  </a:ext>
                </a:extLst>
              </p:cNvPr>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9" name="Text Box 41">
              <a:extLst>
                <a:ext uri="{FF2B5EF4-FFF2-40B4-BE49-F238E27FC236}">
                  <a16:creationId xmlns:a16="http://schemas.microsoft.com/office/drawing/2014/main" id="{BD385FB4-06B6-2D40-95B6-F565CF3C74DE}"/>
                </a:ext>
              </a:extLst>
            </p:cNvPr>
            <p:cNvSpPr txBox="1">
              <a:spLocks noChangeArrowheads="1"/>
            </p:cNvSpPr>
            <p:nvPr/>
          </p:nvSpPr>
          <p:spPr bwMode="auto">
            <a:xfrm>
              <a:off x="4279794" y="2138089"/>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60" name="Text Box 17">
              <a:extLst>
                <a:ext uri="{FF2B5EF4-FFF2-40B4-BE49-F238E27FC236}">
                  <a16:creationId xmlns:a16="http://schemas.microsoft.com/office/drawing/2014/main" id="{1DB64770-F138-3343-B15A-C4FFD6CC3F59}"/>
                </a:ext>
              </a:extLst>
            </p:cNvPr>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  </a:t>
              </a:r>
            </a:p>
          </p:txBody>
        </p:sp>
        <p:cxnSp>
          <p:nvCxnSpPr>
            <p:cNvPr id="62" name="AutoShape 21">
              <a:extLst>
                <a:ext uri="{FF2B5EF4-FFF2-40B4-BE49-F238E27FC236}">
                  <a16:creationId xmlns:a16="http://schemas.microsoft.com/office/drawing/2014/main" id="{DBAAD3CD-16C5-4947-A7EF-BEFEB9EDCDCF}"/>
                </a:ext>
              </a:extLst>
            </p:cNvPr>
            <p:cNvCxnSpPr>
              <a:cxnSpLocks noChangeShapeType="1"/>
              <a:stCxn id="60" idx="3"/>
              <a:endCxn id="47" idx="1"/>
            </p:cNvCxnSpPr>
            <p:nvPr/>
          </p:nvCxnSpPr>
          <p:spPr bwMode="auto">
            <a:xfrm>
              <a:off x="3010649" y="3190237"/>
              <a:ext cx="1058135"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63" name="AutoShape 21">
              <a:extLst>
                <a:ext uri="{FF2B5EF4-FFF2-40B4-BE49-F238E27FC236}">
                  <a16:creationId xmlns:a16="http://schemas.microsoft.com/office/drawing/2014/main" id="{084D489F-4310-EB45-B9A8-53D6CE450DEE}"/>
                </a:ext>
              </a:extLst>
            </p:cNvPr>
            <p:cNvCxnSpPr>
              <a:cxnSpLocks noChangeShapeType="1"/>
            </p:cNvCxnSpPr>
            <p:nvPr/>
          </p:nvCxnSpPr>
          <p:spPr bwMode="auto">
            <a:xfrm flipV="1">
              <a:off x="6705600" y="2461087"/>
              <a:ext cx="0" cy="72915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64" name="AutoShape 21">
              <a:extLst>
                <a:ext uri="{FF2B5EF4-FFF2-40B4-BE49-F238E27FC236}">
                  <a16:creationId xmlns:a16="http://schemas.microsoft.com/office/drawing/2014/main" id="{F895605E-5F5E-714E-A634-6A8E007F5C87}"/>
                </a:ext>
              </a:extLst>
            </p:cNvPr>
            <p:cNvCxnSpPr>
              <a:cxnSpLocks noChangeShapeType="1"/>
            </p:cNvCxnSpPr>
            <p:nvPr/>
          </p:nvCxnSpPr>
          <p:spPr bwMode="auto">
            <a:xfrm flipH="1">
              <a:off x="5102034" y="2459171"/>
              <a:ext cx="1603566" cy="7105"/>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65" name="TextBox 64">
              <a:extLst>
                <a:ext uri="{FF2B5EF4-FFF2-40B4-BE49-F238E27FC236}">
                  <a16:creationId xmlns:a16="http://schemas.microsoft.com/office/drawing/2014/main" id="{34D81BB8-9AE0-C346-BD01-98F92E7CD260}"/>
                </a:ext>
              </a:extLst>
            </p:cNvPr>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66" name="Text Box 7">
              <a:extLst>
                <a:ext uri="{FF2B5EF4-FFF2-40B4-BE49-F238E27FC236}">
                  <a16:creationId xmlns:a16="http://schemas.microsoft.com/office/drawing/2014/main" id="{6D85D359-C1F0-C541-AB60-2E3550BFB60D}"/>
                </a:ext>
              </a:extLst>
            </p:cNvPr>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67" name="TextBox 66">
              <a:extLst>
                <a:ext uri="{FF2B5EF4-FFF2-40B4-BE49-F238E27FC236}">
                  <a16:creationId xmlns:a16="http://schemas.microsoft.com/office/drawing/2014/main" id="{0017CA13-2241-F44B-8D17-403552DCA18C}"/>
                </a:ext>
              </a:extLst>
            </p:cNvPr>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68" name="Group 67">
              <a:extLst>
                <a:ext uri="{FF2B5EF4-FFF2-40B4-BE49-F238E27FC236}">
                  <a16:creationId xmlns:a16="http://schemas.microsoft.com/office/drawing/2014/main" id="{17E56D40-6DA3-6C48-8573-A6BECB619BED}"/>
                </a:ext>
              </a:extLst>
            </p:cNvPr>
            <p:cNvGrpSpPr/>
            <p:nvPr/>
          </p:nvGrpSpPr>
          <p:grpSpPr>
            <a:xfrm>
              <a:off x="3108039" y="3335124"/>
              <a:ext cx="860271" cy="228600"/>
              <a:chOff x="3330729" y="3865063"/>
              <a:chExt cx="588054" cy="228600"/>
            </a:xfrm>
          </p:grpSpPr>
          <p:sp>
            <p:nvSpPr>
              <p:cNvPr id="81" name="Freeform 27">
                <a:extLst>
                  <a:ext uri="{FF2B5EF4-FFF2-40B4-BE49-F238E27FC236}">
                    <a16:creationId xmlns:a16="http://schemas.microsoft.com/office/drawing/2014/main" id="{D520393A-0EEA-DE41-8DAB-9EE2CB4974A7}"/>
                  </a:ext>
                </a:extLst>
              </p:cNvPr>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28">
                <a:extLst>
                  <a:ext uri="{FF2B5EF4-FFF2-40B4-BE49-F238E27FC236}">
                    <a16:creationId xmlns:a16="http://schemas.microsoft.com/office/drawing/2014/main" id="{0E35A7E2-775F-FA47-BDC6-799D13175267}"/>
                  </a:ext>
                </a:extLst>
              </p:cNvPr>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29">
                <a:extLst>
                  <a:ext uri="{FF2B5EF4-FFF2-40B4-BE49-F238E27FC236}">
                    <a16:creationId xmlns:a16="http://schemas.microsoft.com/office/drawing/2014/main" id="{7655B040-24FC-DD46-826C-8AFD0B85192F}"/>
                  </a:ext>
                </a:extLst>
              </p:cNvPr>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0" name="Rectangle 69">
              <a:extLst>
                <a:ext uri="{FF2B5EF4-FFF2-40B4-BE49-F238E27FC236}">
                  <a16:creationId xmlns:a16="http://schemas.microsoft.com/office/drawing/2014/main" id="{8669990B-F22A-A947-ABB8-3A7A326B6D55}"/>
                </a:ext>
              </a:extLst>
            </p:cNvPr>
            <p:cNvSpPr/>
            <p:nvPr/>
          </p:nvSpPr>
          <p:spPr>
            <a:xfrm>
              <a:off x="4068783" y="1473911"/>
              <a:ext cx="2001927" cy="6614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Auto-Reload Register (ARR)</a:t>
              </a:r>
              <a:endParaRPr lang="en-US" sz="2000" b="1" dirty="0">
                <a:solidFill>
                  <a:schemeClr val="bg1"/>
                </a:solidFill>
                <a:latin typeface="Arial" pitchFamily="34" charset="0"/>
                <a:cs typeface="Arial" pitchFamily="34" charset="0"/>
              </a:endParaRPr>
            </a:p>
          </p:txBody>
        </p:sp>
        <p:sp>
          <p:nvSpPr>
            <p:cNvPr id="71" name="TextBox 70">
              <a:extLst>
                <a:ext uri="{FF2B5EF4-FFF2-40B4-BE49-F238E27FC236}">
                  <a16:creationId xmlns:a16="http://schemas.microsoft.com/office/drawing/2014/main" id="{42F462FC-19A0-4C43-BE22-4E0FB819D6DA}"/>
                </a:ext>
              </a:extLst>
            </p:cNvPr>
            <p:cNvSpPr txBox="1"/>
            <p:nvPr/>
          </p:nvSpPr>
          <p:spPr>
            <a:xfrm>
              <a:off x="6006178" y="2820905"/>
              <a:ext cx="699422" cy="369332"/>
            </a:xfrm>
            <a:prstGeom prst="rect">
              <a:avLst/>
            </a:prstGeom>
            <a:noFill/>
          </p:spPr>
          <p:txBody>
            <a:bodyPr wrap="none" rtlCol="0">
              <a:spAutoFit/>
            </a:bodyPr>
            <a:lstStyle/>
            <a:p>
              <a:r>
                <a:rPr lang="en-US" dirty="0">
                  <a:solidFill>
                    <a:srgbClr val="C00000"/>
                  </a:solidFill>
                </a:rPr>
                <a:t>event</a:t>
              </a:r>
            </a:p>
          </p:txBody>
        </p:sp>
        <p:sp>
          <p:nvSpPr>
            <p:cNvPr id="73" name="TextBox 72">
              <a:extLst>
                <a:ext uri="{FF2B5EF4-FFF2-40B4-BE49-F238E27FC236}">
                  <a16:creationId xmlns:a16="http://schemas.microsoft.com/office/drawing/2014/main" id="{28D4AB9C-DF26-AE4F-9463-AD8EA0DFFAD6}"/>
                </a:ext>
              </a:extLst>
            </p:cNvPr>
            <p:cNvSpPr txBox="1"/>
            <p:nvPr/>
          </p:nvSpPr>
          <p:spPr>
            <a:xfrm>
              <a:off x="5130850" y="2130556"/>
              <a:ext cx="801823" cy="369332"/>
            </a:xfrm>
            <a:prstGeom prst="rect">
              <a:avLst/>
            </a:prstGeom>
            <a:noFill/>
          </p:spPr>
          <p:txBody>
            <a:bodyPr wrap="none" rtlCol="0">
              <a:spAutoFit/>
            </a:bodyPr>
            <a:lstStyle/>
            <a:p>
              <a:r>
                <a:rPr lang="en-US" dirty="0">
                  <a:solidFill>
                    <a:srgbClr val="C00000"/>
                  </a:solidFill>
                </a:rPr>
                <a:t>trigger</a:t>
              </a:r>
            </a:p>
          </p:txBody>
        </p:sp>
        <p:sp>
          <p:nvSpPr>
            <p:cNvPr id="74" name="TextBox 73">
              <a:extLst>
                <a:ext uri="{FF2B5EF4-FFF2-40B4-BE49-F238E27FC236}">
                  <a16:creationId xmlns:a16="http://schemas.microsoft.com/office/drawing/2014/main" id="{1264BBAD-7503-F346-AD4D-A4B04052AE2B}"/>
                </a:ext>
              </a:extLst>
            </p:cNvPr>
            <p:cNvSpPr txBox="1"/>
            <p:nvPr/>
          </p:nvSpPr>
          <p:spPr>
            <a:xfrm>
              <a:off x="6783388" y="2636239"/>
              <a:ext cx="1071127"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TIMx_SR</a:t>
              </a:r>
              <a:endParaRPr lang="en-US" b="1" dirty="0">
                <a:latin typeface="Consolas" panose="020B0609020204030204" pitchFamily="49" charset="0"/>
                <a:cs typeface="Consolas" panose="020B0609020204030204" pitchFamily="49" charset="0"/>
              </a:endParaRPr>
            </a:p>
          </p:txBody>
        </p:sp>
        <p:sp>
          <p:nvSpPr>
            <p:cNvPr id="75" name="Text Box 17">
              <a:extLst>
                <a:ext uri="{FF2B5EF4-FFF2-40B4-BE49-F238E27FC236}">
                  <a16:creationId xmlns:a16="http://schemas.microsoft.com/office/drawing/2014/main" id="{5E225E6A-7419-B347-AB2C-83CA9A175CFD}"/>
                </a:ext>
              </a:extLst>
            </p:cNvPr>
            <p:cNvSpPr txBox="1">
              <a:spLocks noChangeArrowheads="1"/>
            </p:cNvSpPr>
            <p:nvPr/>
          </p:nvSpPr>
          <p:spPr bwMode="auto">
            <a:xfrm>
              <a:off x="6951561" y="3504540"/>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UIE</a:t>
              </a:r>
              <a:endParaRPr lang="en-US" sz="1600" b="1" dirty="0">
                <a:solidFill>
                  <a:schemeClr val="bg1"/>
                </a:solidFill>
                <a:latin typeface="Arial" pitchFamily="34" charset="0"/>
                <a:cs typeface="Arial" pitchFamily="34" charset="0"/>
              </a:endParaRPr>
            </a:p>
          </p:txBody>
        </p:sp>
        <p:sp>
          <p:nvSpPr>
            <p:cNvPr id="76" name="TextBox 75">
              <a:extLst>
                <a:ext uri="{FF2B5EF4-FFF2-40B4-BE49-F238E27FC236}">
                  <a16:creationId xmlns:a16="http://schemas.microsoft.com/office/drawing/2014/main" id="{1B7D2886-5766-2146-8FF7-1983FFC9C54F}"/>
                </a:ext>
              </a:extLst>
            </p:cNvPr>
            <p:cNvSpPr txBox="1"/>
            <p:nvPr/>
          </p:nvSpPr>
          <p:spPr>
            <a:xfrm>
              <a:off x="6783388" y="3873872"/>
              <a:ext cx="1324402"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TIMx_DIER</a:t>
              </a:r>
              <a:endParaRPr lang="en-US" b="1" dirty="0">
                <a:latin typeface="Consolas" panose="020B0609020204030204" pitchFamily="49" charset="0"/>
                <a:cs typeface="Consolas" panose="020B0609020204030204" pitchFamily="49" charset="0"/>
              </a:endParaRPr>
            </a:p>
          </p:txBody>
        </p:sp>
        <p:sp>
          <p:nvSpPr>
            <p:cNvPr id="77" name="Text Box 17">
              <a:extLst>
                <a:ext uri="{FF2B5EF4-FFF2-40B4-BE49-F238E27FC236}">
                  <a16:creationId xmlns:a16="http://schemas.microsoft.com/office/drawing/2014/main" id="{A1E1585D-7216-234D-BB75-C9545431D21C}"/>
                </a:ext>
              </a:extLst>
            </p:cNvPr>
            <p:cNvSpPr txBox="1">
              <a:spLocks noChangeArrowheads="1"/>
            </p:cNvSpPr>
            <p:nvPr/>
          </p:nvSpPr>
          <p:spPr bwMode="auto">
            <a:xfrm>
              <a:off x="7756412" y="3264758"/>
              <a:ext cx="351378"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&amp;</a:t>
              </a:r>
              <a:endParaRPr lang="en-US" sz="1600" b="1" dirty="0">
                <a:solidFill>
                  <a:schemeClr val="bg1"/>
                </a:solidFill>
                <a:latin typeface="Arial" pitchFamily="34" charset="0"/>
                <a:cs typeface="Arial" pitchFamily="34" charset="0"/>
              </a:endParaRPr>
            </a:p>
          </p:txBody>
        </p:sp>
        <p:cxnSp>
          <p:nvCxnSpPr>
            <p:cNvPr id="78" name="AutoShape 21">
              <a:extLst>
                <a:ext uri="{FF2B5EF4-FFF2-40B4-BE49-F238E27FC236}">
                  <a16:creationId xmlns:a16="http://schemas.microsoft.com/office/drawing/2014/main" id="{643C5314-A54F-0841-B635-D15DCA69C565}"/>
                </a:ext>
              </a:extLst>
            </p:cNvPr>
            <p:cNvCxnSpPr>
              <a:cxnSpLocks noChangeShapeType="1"/>
              <a:stCxn id="75" idx="3"/>
              <a:endCxn id="77" idx="1"/>
            </p:cNvCxnSpPr>
            <p:nvPr/>
          </p:nvCxnSpPr>
          <p:spPr bwMode="auto">
            <a:xfrm flipV="1">
              <a:off x="7520948" y="3449424"/>
              <a:ext cx="235464" cy="239782"/>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79" name="AutoShape 21">
              <a:extLst>
                <a:ext uri="{FF2B5EF4-FFF2-40B4-BE49-F238E27FC236}">
                  <a16:creationId xmlns:a16="http://schemas.microsoft.com/office/drawing/2014/main" id="{0C18A316-8F15-A842-83FC-DD012382E559}"/>
                </a:ext>
              </a:extLst>
            </p:cNvPr>
            <p:cNvCxnSpPr>
              <a:cxnSpLocks noChangeShapeType="1"/>
            </p:cNvCxnSpPr>
            <p:nvPr/>
          </p:nvCxnSpPr>
          <p:spPr bwMode="auto">
            <a:xfrm>
              <a:off x="8126868" y="3445023"/>
              <a:ext cx="940932" cy="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80" name="TextBox 79">
              <a:extLst>
                <a:ext uri="{FF2B5EF4-FFF2-40B4-BE49-F238E27FC236}">
                  <a16:creationId xmlns:a16="http://schemas.microsoft.com/office/drawing/2014/main" id="{A23F7EFF-9AF3-FE40-AEDB-DD277A7B57BE}"/>
                </a:ext>
              </a:extLst>
            </p:cNvPr>
            <p:cNvSpPr txBox="1"/>
            <p:nvPr/>
          </p:nvSpPr>
          <p:spPr>
            <a:xfrm>
              <a:off x="8116796" y="3048000"/>
              <a:ext cx="1027204" cy="369332"/>
            </a:xfrm>
            <a:prstGeom prst="rect">
              <a:avLst/>
            </a:prstGeom>
            <a:noFill/>
          </p:spPr>
          <p:txBody>
            <a:bodyPr wrap="none" rtlCol="0">
              <a:spAutoFit/>
            </a:bodyPr>
            <a:lstStyle/>
            <a:p>
              <a:r>
                <a:rPr lang="en-US" dirty="0">
                  <a:solidFill>
                    <a:srgbClr val="C00000"/>
                  </a:solidFill>
                </a:rPr>
                <a:t>interrupt</a:t>
              </a:r>
            </a:p>
          </p:txBody>
        </p:sp>
      </p:grpSp>
    </p:spTree>
    <p:extLst>
      <p:ext uri="{BB962C8B-B14F-4D97-AF65-F5344CB8AC3E}">
        <p14:creationId xmlns:p14="http://schemas.microsoft.com/office/powerpoint/2010/main" val="294174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000"/>
                                        <p:tgtEl>
                                          <p:spTgt spid="58"/>
                                        </p:tgtEl>
                                      </p:cBhvr>
                                    </p:animEffect>
                                  </p:childTnLst>
                                </p:cTn>
                              </p:par>
                              <p:par>
                                <p:cTn id="8" presetID="22" presetClass="entr" presetSubtype="8"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1000"/>
                                        <p:tgtEl>
                                          <p:spTgt spid="57"/>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1000"/>
                                        <p:tgtEl>
                                          <p:spTgt spid="61"/>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Input Capture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cxnSp>
        <p:nvCxnSpPr>
          <p:cNvPr id="58" name="Straight Arrow Connector 57"/>
          <p:cNvCxnSpPr>
            <a:cxnSpLocks/>
            <a:stCxn id="46" idx="2"/>
            <a:endCxn id="41" idx="0"/>
          </p:cNvCxnSpPr>
          <p:nvPr/>
        </p:nvCxnSpPr>
        <p:spPr>
          <a:xfrm flipH="1">
            <a:off x="5069549" y="3574413"/>
            <a:ext cx="199" cy="1761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17"/>
          <p:cNvSpPr txBox="1">
            <a:spLocks noChangeArrowheads="1"/>
          </p:cNvSpPr>
          <p:nvPr/>
        </p:nvSpPr>
        <p:spPr bwMode="auto">
          <a:xfrm>
            <a:off x="4068783" y="5335863"/>
            <a:ext cx="2001531" cy="923330"/>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chemeClr val="bg1"/>
                </a:solidFill>
                <a:latin typeface="Arial" charset="0"/>
                <a:cs typeface="Arial" charset="0"/>
              </a:rPr>
              <a:t>Compare &amp; </a:t>
            </a:r>
            <a:r>
              <a:rPr lang="en-US" sz="1800" b="1" dirty="0">
                <a:solidFill>
                  <a:srgbClr val="FF00FF"/>
                </a:solidFill>
                <a:latin typeface="Arial" charset="0"/>
                <a:cs typeface="Arial" charset="0"/>
              </a:rPr>
              <a:t>Capture</a:t>
            </a:r>
            <a:r>
              <a:rPr lang="en-US" sz="1800" b="1" dirty="0">
                <a:solidFill>
                  <a:schemeClr val="bg1"/>
                </a:solidFill>
                <a:latin typeface="Arial" charset="0"/>
                <a:cs typeface="Arial" charset="0"/>
              </a:rPr>
              <a:t> Register (CCR)   </a:t>
            </a:r>
          </a:p>
        </p:txBody>
      </p:sp>
      <p:grpSp>
        <p:nvGrpSpPr>
          <p:cNvPr id="40" name="Group 39">
            <a:extLst>
              <a:ext uri="{FF2B5EF4-FFF2-40B4-BE49-F238E27FC236}">
                <a16:creationId xmlns:a16="http://schemas.microsoft.com/office/drawing/2014/main" id="{55B2C277-364C-D44A-937B-5056C744506C}"/>
              </a:ext>
            </a:extLst>
          </p:cNvPr>
          <p:cNvGrpSpPr/>
          <p:nvPr/>
        </p:nvGrpSpPr>
        <p:grpSpPr>
          <a:xfrm>
            <a:off x="152400" y="1473911"/>
            <a:ext cx="8991600" cy="2769293"/>
            <a:chOff x="152400" y="1473911"/>
            <a:chExt cx="8991600" cy="2769293"/>
          </a:xfrm>
        </p:grpSpPr>
        <p:sp>
          <p:nvSpPr>
            <p:cNvPr id="45" name="Line 9">
              <a:extLst>
                <a:ext uri="{FF2B5EF4-FFF2-40B4-BE49-F238E27FC236}">
                  <a16:creationId xmlns:a16="http://schemas.microsoft.com/office/drawing/2014/main" id="{8D1C5794-15AC-B141-A4A3-0BA4E2941C81}"/>
                </a:ext>
              </a:extLst>
            </p:cNvPr>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Rectangle 4">
              <a:extLst>
                <a:ext uri="{FF2B5EF4-FFF2-40B4-BE49-F238E27FC236}">
                  <a16:creationId xmlns:a16="http://schemas.microsoft.com/office/drawing/2014/main" id="{EFAFAC5B-0669-3543-9A16-5D6EE13FA9E7}"/>
                </a:ext>
              </a:extLst>
            </p:cNvPr>
            <p:cNvSpPr>
              <a:spLocks noChangeArrowheads="1"/>
            </p:cNvSpPr>
            <p:nvPr/>
          </p:nvSpPr>
          <p:spPr bwMode="auto">
            <a:xfrm>
              <a:off x="4068784"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47" name="AutoShape 5">
              <a:extLst>
                <a:ext uri="{FF2B5EF4-FFF2-40B4-BE49-F238E27FC236}">
                  <a16:creationId xmlns:a16="http://schemas.microsoft.com/office/drawing/2014/main" id="{2EAFFDB4-EA53-4D4B-90E3-8D0EBD73D1A5}"/>
                </a:ext>
              </a:extLst>
            </p:cNvPr>
            <p:cNvSpPr>
              <a:spLocks noChangeArrowheads="1"/>
            </p:cNvSpPr>
            <p:nvPr/>
          </p:nvSpPr>
          <p:spPr bwMode="auto">
            <a:xfrm rot="5400000">
              <a:off x="4032429"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8" name="Line 13">
              <a:extLst>
                <a:ext uri="{FF2B5EF4-FFF2-40B4-BE49-F238E27FC236}">
                  <a16:creationId xmlns:a16="http://schemas.microsoft.com/office/drawing/2014/main" id="{8B0EC04E-57C3-6844-98F8-106A1B603BFF}"/>
                </a:ext>
              </a:extLst>
            </p:cNvPr>
            <p:cNvSpPr>
              <a:spLocks noChangeShapeType="1"/>
            </p:cNvSpPr>
            <p:nvPr/>
          </p:nvSpPr>
          <p:spPr bwMode="auto">
            <a:xfrm>
              <a:off x="5102034"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7">
              <a:extLst>
                <a:ext uri="{FF2B5EF4-FFF2-40B4-BE49-F238E27FC236}">
                  <a16:creationId xmlns:a16="http://schemas.microsoft.com/office/drawing/2014/main" id="{DA4020E5-51FF-1844-9017-1415380A12E7}"/>
                </a:ext>
              </a:extLst>
            </p:cNvPr>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50" name="Text Box 17">
              <a:extLst>
                <a:ext uri="{FF2B5EF4-FFF2-40B4-BE49-F238E27FC236}">
                  <a16:creationId xmlns:a16="http://schemas.microsoft.com/office/drawing/2014/main" id="{602B78E4-66AF-C348-BE46-40A19245CAA2}"/>
                </a:ext>
              </a:extLst>
            </p:cNvPr>
            <p:cNvSpPr txBox="1">
              <a:spLocks noChangeArrowheads="1"/>
            </p:cNvSpPr>
            <p:nvPr/>
          </p:nvSpPr>
          <p:spPr bwMode="auto">
            <a:xfrm>
              <a:off x="6951561" y="2998229"/>
              <a:ext cx="55656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UIF</a:t>
              </a:r>
              <a:endParaRPr lang="en-US" sz="1600" b="1" dirty="0">
                <a:solidFill>
                  <a:schemeClr val="bg1"/>
                </a:solidFill>
                <a:latin typeface="Arial" pitchFamily="34" charset="0"/>
                <a:cs typeface="Arial" pitchFamily="34" charset="0"/>
              </a:endParaRPr>
            </a:p>
          </p:txBody>
        </p:sp>
        <p:cxnSp>
          <p:nvCxnSpPr>
            <p:cNvPr id="51" name="AutoShape 20">
              <a:extLst>
                <a:ext uri="{FF2B5EF4-FFF2-40B4-BE49-F238E27FC236}">
                  <a16:creationId xmlns:a16="http://schemas.microsoft.com/office/drawing/2014/main" id="{6CBF3795-C83D-5548-9C9F-2A9552C6261E}"/>
                </a:ext>
              </a:extLst>
            </p:cNvPr>
            <p:cNvCxnSpPr>
              <a:cxnSpLocks noChangeShapeType="1"/>
              <a:stCxn id="46" idx="3"/>
              <a:endCxn id="50" idx="1"/>
            </p:cNvCxnSpPr>
            <p:nvPr/>
          </p:nvCxnSpPr>
          <p:spPr bwMode="auto">
            <a:xfrm flipV="1">
              <a:off x="6070711" y="3182895"/>
              <a:ext cx="880850"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3" name="AutoShape 21">
              <a:extLst>
                <a:ext uri="{FF2B5EF4-FFF2-40B4-BE49-F238E27FC236}">
                  <a16:creationId xmlns:a16="http://schemas.microsoft.com/office/drawing/2014/main" id="{BB1CE9A9-BF21-7F47-8FB5-2AE6234A07B7}"/>
                </a:ext>
              </a:extLst>
            </p:cNvPr>
            <p:cNvCxnSpPr>
              <a:cxnSpLocks noChangeShapeType="1"/>
              <a:stCxn id="50" idx="3"/>
              <a:endCxn id="72" idx="1"/>
            </p:cNvCxnSpPr>
            <p:nvPr/>
          </p:nvCxnSpPr>
          <p:spPr bwMode="auto">
            <a:xfrm>
              <a:off x="7508124" y="3182895"/>
              <a:ext cx="248288" cy="266529"/>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grpSp>
          <p:nvGrpSpPr>
            <p:cNvPr id="54" name="Group 37">
              <a:extLst>
                <a:ext uri="{FF2B5EF4-FFF2-40B4-BE49-F238E27FC236}">
                  <a16:creationId xmlns:a16="http://schemas.microsoft.com/office/drawing/2014/main" id="{C1171E06-5A06-814D-9103-34C0C4C4A8CC}"/>
                </a:ext>
              </a:extLst>
            </p:cNvPr>
            <p:cNvGrpSpPr>
              <a:grpSpLocks/>
            </p:cNvGrpSpPr>
            <p:nvPr/>
          </p:nvGrpSpPr>
          <p:grpSpPr bwMode="auto">
            <a:xfrm>
              <a:off x="152400" y="3124200"/>
              <a:ext cx="1524000" cy="228600"/>
              <a:chOff x="144" y="1440"/>
              <a:chExt cx="960" cy="144"/>
            </a:xfrm>
          </p:grpSpPr>
          <p:sp>
            <p:nvSpPr>
              <p:cNvPr id="79" name="Freeform 27">
                <a:extLst>
                  <a:ext uri="{FF2B5EF4-FFF2-40B4-BE49-F238E27FC236}">
                    <a16:creationId xmlns:a16="http://schemas.microsoft.com/office/drawing/2014/main" id="{B5F335B3-42B3-6F49-B0B1-36E03876D422}"/>
                  </a:ext>
                </a:extLst>
              </p:cNvPr>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28">
                <a:extLst>
                  <a:ext uri="{FF2B5EF4-FFF2-40B4-BE49-F238E27FC236}">
                    <a16:creationId xmlns:a16="http://schemas.microsoft.com/office/drawing/2014/main" id="{5AE98789-E630-0D44-BE8D-77144C98D024}"/>
                  </a:ext>
                </a:extLst>
              </p:cNvPr>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29">
                <a:extLst>
                  <a:ext uri="{FF2B5EF4-FFF2-40B4-BE49-F238E27FC236}">
                    <a16:creationId xmlns:a16="http://schemas.microsoft.com/office/drawing/2014/main" id="{5B314581-3A92-7C45-86A9-8BB81AA5CEEB}"/>
                  </a:ext>
                </a:extLst>
              </p:cNvPr>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30">
                <a:extLst>
                  <a:ext uri="{FF2B5EF4-FFF2-40B4-BE49-F238E27FC236}">
                    <a16:creationId xmlns:a16="http://schemas.microsoft.com/office/drawing/2014/main" id="{0F9A5E3B-9856-DC4A-BBB0-3DD2AE552745}"/>
                  </a:ext>
                </a:extLst>
              </p:cNvPr>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31">
                <a:extLst>
                  <a:ext uri="{FF2B5EF4-FFF2-40B4-BE49-F238E27FC236}">
                    <a16:creationId xmlns:a16="http://schemas.microsoft.com/office/drawing/2014/main" id="{002B3F7E-BB5D-4C4E-8F7E-B29495EA4963}"/>
                  </a:ext>
                </a:extLst>
              </p:cNvPr>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32">
                <a:extLst>
                  <a:ext uri="{FF2B5EF4-FFF2-40B4-BE49-F238E27FC236}">
                    <a16:creationId xmlns:a16="http://schemas.microsoft.com/office/drawing/2014/main" id="{17D1E792-9FFD-9241-B9C4-7FF4D0432D5E}"/>
                  </a:ext>
                </a:extLst>
              </p:cNvPr>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33">
                <a:extLst>
                  <a:ext uri="{FF2B5EF4-FFF2-40B4-BE49-F238E27FC236}">
                    <a16:creationId xmlns:a16="http://schemas.microsoft.com/office/drawing/2014/main" id="{602F3BF0-BD1F-F34A-80BC-DF40DD57BC61}"/>
                  </a:ext>
                </a:extLst>
              </p:cNvPr>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Freeform 34">
                <a:extLst>
                  <a:ext uri="{FF2B5EF4-FFF2-40B4-BE49-F238E27FC236}">
                    <a16:creationId xmlns:a16="http://schemas.microsoft.com/office/drawing/2014/main" id="{7B7EB254-3892-C34D-8CD1-42D85FC55B5B}"/>
                  </a:ext>
                </a:extLst>
              </p:cNvPr>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Freeform 35">
                <a:extLst>
                  <a:ext uri="{FF2B5EF4-FFF2-40B4-BE49-F238E27FC236}">
                    <a16:creationId xmlns:a16="http://schemas.microsoft.com/office/drawing/2014/main" id="{001C1337-A0C1-6F43-9484-1A6A636AF043}"/>
                  </a:ext>
                </a:extLst>
              </p:cNvPr>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Freeform 36">
                <a:extLst>
                  <a:ext uri="{FF2B5EF4-FFF2-40B4-BE49-F238E27FC236}">
                    <a16:creationId xmlns:a16="http://schemas.microsoft.com/office/drawing/2014/main" id="{A05982B6-B39D-EC4E-983C-84F72678DB3F}"/>
                  </a:ext>
                </a:extLst>
              </p:cNvPr>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5" name="Text Box 41">
              <a:extLst>
                <a:ext uri="{FF2B5EF4-FFF2-40B4-BE49-F238E27FC236}">
                  <a16:creationId xmlns:a16="http://schemas.microsoft.com/office/drawing/2014/main" id="{18809E7E-04B1-1A42-8673-F9450822FCFC}"/>
                </a:ext>
              </a:extLst>
            </p:cNvPr>
            <p:cNvSpPr txBox="1">
              <a:spLocks noChangeArrowheads="1"/>
            </p:cNvSpPr>
            <p:nvPr/>
          </p:nvSpPr>
          <p:spPr bwMode="auto">
            <a:xfrm>
              <a:off x="4279794" y="2138089"/>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56" name="Text Box 17">
              <a:extLst>
                <a:ext uri="{FF2B5EF4-FFF2-40B4-BE49-F238E27FC236}">
                  <a16:creationId xmlns:a16="http://schemas.microsoft.com/office/drawing/2014/main" id="{1F046D4E-D9BD-3A41-96C7-9B4070190CE5}"/>
                </a:ext>
              </a:extLst>
            </p:cNvPr>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  </a:t>
              </a:r>
            </a:p>
          </p:txBody>
        </p:sp>
        <p:cxnSp>
          <p:nvCxnSpPr>
            <p:cNvPr id="57" name="AutoShape 21">
              <a:extLst>
                <a:ext uri="{FF2B5EF4-FFF2-40B4-BE49-F238E27FC236}">
                  <a16:creationId xmlns:a16="http://schemas.microsoft.com/office/drawing/2014/main" id="{4CC93CD7-E770-974B-908F-EF2D3BA94EEF}"/>
                </a:ext>
              </a:extLst>
            </p:cNvPr>
            <p:cNvCxnSpPr>
              <a:cxnSpLocks noChangeShapeType="1"/>
              <a:stCxn id="56" idx="3"/>
              <a:endCxn id="46" idx="1"/>
            </p:cNvCxnSpPr>
            <p:nvPr/>
          </p:nvCxnSpPr>
          <p:spPr bwMode="auto">
            <a:xfrm>
              <a:off x="3010649" y="3190237"/>
              <a:ext cx="1058135"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9" name="AutoShape 21">
              <a:extLst>
                <a:ext uri="{FF2B5EF4-FFF2-40B4-BE49-F238E27FC236}">
                  <a16:creationId xmlns:a16="http://schemas.microsoft.com/office/drawing/2014/main" id="{66CDD78C-E778-B046-BE17-73AD95DDE9F1}"/>
                </a:ext>
              </a:extLst>
            </p:cNvPr>
            <p:cNvCxnSpPr>
              <a:cxnSpLocks noChangeShapeType="1"/>
            </p:cNvCxnSpPr>
            <p:nvPr/>
          </p:nvCxnSpPr>
          <p:spPr bwMode="auto">
            <a:xfrm flipV="1">
              <a:off x="6705600" y="2461087"/>
              <a:ext cx="0" cy="72915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60" name="AutoShape 21">
              <a:extLst>
                <a:ext uri="{FF2B5EF4-FFF2-40B4-BE49-F238E27FC236}">
                  <a16:creationId xmlns:a16="http://schemas.microsoft.com/office/drawing/2014/main" id="{35A8D4E6-1D49-CD47-AF6D-C035BB38D34B}"/>
                </a:ext>
              </a:extLst>
            </p:cNvPr>
            <p:cNvCxnSpPr>
              <a:cxnSpLocks noChangeShapeType="1"/>
            </p:cNvCxnSpPr>
            <p:nvPr/>
          </p:nvCxnSpPr>
          <p:spPr bwMode="auto">
            <a:xfrm flipH="1">
              <a:off x="5102034" y="2459171"/>
              <a:ext cx="1603566" cy="7105"/>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61" name="TextBox 60">
              <a:extLst>
                <a:ext uri="{FF2B5EF4-FFF2-40B4-BE49-F238E27FC236}">
                  <a16:creationId xmlns:a16="http://schemas.microsoft.com/office/drawing/2014/main" id="{04BFFAEE-EF8D-B149-B32C-38EBD02AFBDE}"/>
                </a:ext>
              </a:extLst>
            </p:cNvPr>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62" name="Text Box 7">
              <a:extLst>
                <a:ext uri="{FF2B5EF4-FFF2-40B4-BE49-F238E27FC236}">
                  <a16:creationId xmlns:a16="http://schemas.microsoft.com/office/drawing/2014/main" id="{28F0F477-2B83-4F4B-B63E-961ACB0B6291}"/>
                </a:ext>
              </a:extLst>
            </p:cNvPr>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63" name="TextBox 62">
              <a:extLst>
                <a:ext uri="{FF2B5EF4-FFF2-40B4-BE49-F238E27FC236}">
                  <a16:creationId xmlns:a16="http://schemas.microsoft.com/office/drawing/2014/main" id="{4245C1A6-85C0-E249-A7FA-FA206AEE3389}"/>
                </a:ext>
              </a:extLst>
            </p:cNvPr>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64" name="Group 63">
              <a:extLst>
                <a:ext uri="{FF2B5EF4-FFF2-40B4-BE49-F238E27FC236}">
                  <a16:creationId xmlns:a16="http://schemas.microsoft.com/office/drawing/2014/main" id="{747969A6-B9B8-9B4E-A222-B0B34471CE8D}"/>
                </a:ext>
              </a:extLst>
            </p:cNvPr>
            <p:cNvGrpSpPr/>
            <p:nvPr/>
          </p:nvGrpSpPr>
          <p:grpSpPr>
            <a:xfrm>
              <a:off x="3108039" y="3335124"/>
              <a:ext cx="860271" cy="228600"/>
              <a:chOff x="3330729" y="3865063"/>
              <a:chExt cx="588054" cy="228600"/>
            </a:xfrm>
          </p:grpSpPr>
          <p:sp>
            <p:nvSpPr>
              <p:cNvPr id="76" name="Freeform 27">
                <a:extLst>
                  <a:ext uri="{FF2B5EF4-FFF2-40B4-BE49-F238E27FC236}">
                    <a16:creationId xmlns:a16="http://schemas.microsoft.com/office/drawing/2014/main" id="{6AAE37E4-4CF0-4243-81A5-DBC544A6F78D}"/>
                  </a:ext>
                </a:extLst>
              </p:cNvPr>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28">
                <a:extLst>
                  <a:ext uri="{FF2B5EF4-FFF2-40B4-BE49-F238E27FC236}">
                    <a16:creationId xmlns:a16="http://schemas.microsoft.com/office/drawing/2014/main" id="{AC2EC5C8-968D-D744-9980-C658E2557725}"/>
                  </a:ext>
                </a:extLst>
              </p:cNvPr>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29">
                <a:extLst>
                  <a:ext uri="{FF2B5EF4-FFF2-40B4-BE49-F238E27FC236}">
                    <a16:creationId xmlns:a16="http://schemas.microsoft.com/office/drawing/2014/main" id="{34648C30-C5F1-C24A-A189-EBBC507D0C30}"/>
                  </a:ext>
                </a:extLst>
              </p:cNvPr>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6" name="Rectangle 65">
              <a:extLst>
                <a:ext uri="{FF2B5EF4-FFF2-40B4-BE49-F238E27FC236}">
                  <a16:creationId xmlns:a16="http://schemas.microsoft.com/office/drawing/2014/main" id="{EC39AAAA-45D3-1843-9591-56CB26218A06}"/>
                </a:ext>
              </a:extLst>
            </p:cNvPr>
            <p:cNvSpPr/>
            <p:nvPr/>
          </p:nvSpPr>
          <p:spPr>
            <a:xfrm>
              <a:off x="4068783" y="1473911"/>
              <a:ext cx="2001927" cy="6614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Auto-Reload Register (ARR)</a:t>
              </a:r>
              <a:endParaRPr lang="en-US" sz="2000" b="1" dirty="0">
                <a:solidFill>
                  <a:schemeClr val="bg1"/>
                </a:solidFill>
                <a:latin typeface="Arial" pitchFamily="34" charset="0"/>
                <a:cs typeface="Arial" pitchFamily="34" charset="0"/>
              </a:endParaRPr>
            </a:p>
          </p:txBody>
        </p:sp>
        <p:sp>
          <p:nvSpPr>
            <p:cNvPr id="67" name="TextBox 66">
              <a:extLst>
                <a:ext uri="{FF2B5EF4-FFF2-40B4-BE49-F238E27FC236}">
                  <a16:creationId xmlns:a16="http://schemas.microsoft.com/office/drawing/2014/main" id="{E3C66921-934E-0F43-828E-0F6944C13A2C}"/>
                </a:ext>
              </a:extLst>
            </p:cNvPr>
            <p:cNvSpPr txBox="1"/>
            <p:nvPr/>
          </p:nvSpPr>
          <p:spPr>
            <a:xfrm>
              <a:off x="6006178" y="2820905"/>
              <a:ext cx="699422" cy="369332"/>
            </a:xfrm>
            <a:prstGeom prst="rect">
              <a:avLst/>
            </a:prstGeom>
            <a:noFill/>
          </p:spPr>
          <p:txBody>
            <a:bodyPr wrap="none" rtlCol="0">
              <a:spAutoFit/>
            </a:bodyPr>
            <a:lstStyle/>
            <a:p>
              <a:r>
                <a:rPr lang="en-US" dirty="0">
                  <a:solidFill>
                    <a:srgbClr val="C00000"/>
                  </a:solidFill>
                </a:rPr>
                <a:t>event</a:t>
              </a:r>
            </a:p>
          </p:txBody>
        </p:sp>
        <p:sp>
          <p:nvSpPr>
            <p:cNvPr id="68" name="TextBox 67">
              <a:extLst>
                <a:ext uri="{FF2B5EF4-FFF2-40B4-BE49-F238E27FC236}">
                  <a16:creationId xmlns:a16="http://schemas.microsoft.com/office/drawing/2014/main" id="{3927C539-277D-B14A-A336-5362363C64A0}"/>
                </a:ext>
              </a:extLst>
            </p:cNvPr>
            <p:cNvSpPr txBox="1"/>
            <p:nvPr/>
          </p:nvSpPr>
          <p:spPr>
            <a:xfrm>
              <a:off x="5130850" y="2130556"/>
              <a:ext cx="801823" cy="369332"/>
            </a:xfrm>
            <a:prstGeom prst="rect">
              <a:avLst/>
            </a:prstGeom>
            <a:noFill/>
          </p:spPr>
          <p:txBody>
            <a:bodyPr wrap="none" rtlCol="0">
              <a:spAutoFit/>
            </a:bodyPr>
            <a:lstStyle/>
            <a:p>
              <a:r>
                <a:rPr lang="en-US" dirty="0">
                  <a:solidFill>
                    <a:srgbClr val="C00000"/>
                  </a:solidFill>
                </a:rPr>
                <a:t>trigger</a:t>
              </a:r>
            </a:p>
          </p:txBody>
        </p:sp>
        <p:sp>
          <p:nvSpPr>
            <p:cNvPr id="69" name="TextBox 68">
              <a:extLst>
                <a:ext uri="{FF2B5EF4-FFF2-40B4-BE49-F238E27FC236}">
                  <a16:creationId xmlns:a16="http://schemas.microsoft.com/office/drawing/2014/main" id="{E0C5B766-4B5E-3E47-A1D9-7EE4C03FC23E}"/>
                </a:ext>
              </a:extLst>
            </p:cNvPr>
            <p:cNvSpPr txBox="1"/>
            <p:nvPr/>
          </p:nvSpPr>
          <p:spPr>
            <a:xfrm>
              <a:off x="6783388" y="2636239"/>
              <a:ext cx="1071127"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TIMx_SR</a:t>
              </a:r>
              <a:endParaRPr lang="en-US" b="1" dirty="0">
                <a:latin typeface="Consolas" panose="020B0609020204030204" pitchFamily="49" charset="0"/>
                <a:cs typeface="Consolas" panose="020B0609020204030204" pitchFamily="49" charset="0"/>
              </a:endParaRPr>
            </a:p>
          </p:txBody>
        </p:sp>
        <p:sp>
          <p:nvSpPr>
            <p:cNvPr id="70" name="Text Box 17">
              <a:extLst>
                <a:ext uri="{FF2B5EF4-FFF2-40B4-BE49-F238E27FC236}">
                  <a16:creationId xmlns:a16="http://schemas.microsoft.com/office/drawing/2014/main" id="{A83CB852-1328-3F48-B104-1970E1A02C92}"/>
                </a:ext>
              </a:extLst>
            </p:cNvPr>
            <p:cNvSpPr txBox="1">
              <a:spLocks noChangeArrowheads="1"/>
            </p:cNvSpPr>
            <p:nvPr/>
          </p:nvSpPr>
          <p:spPr bwMode="auto">
            <a:xfrm>
              <a:off x="6951561" y="3504540"/>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UIE</a:t>
              </a:r>
              <a:endParaRPr lang="en-US" sz="1600" b="1" dirty="0">
                <a:solidFill>
                  <a:schemeClr val="bg1"/>
                </a:solidFill>
                <a:latin typeface="Arial" pitchFamily="34" charset="0"/>
                <a:cs typeface="Arial" pitchFamily="34" charset="0"/>
              </a:endParaRPr>
            </a:p>
          </p:txBody>
        </p:sp>
        <p:sp>
          <p:nvSpPr>
            <p:cNvPr id="71" name="TextBox 70">
              <a:extLst>
                <a:ext uri="{FF2B5EF4-FFF2-40B4-BE49-F238E27FC236}">
                  <a16:creationId xmlns:a16="http://schemas.microsoft.com/office/drawing/2014/main" id="{EA8F7385-CC0B-EB47-9CEE-A626A20682A9}"/>
                </a:ext>
              </a:extLst>
            </p:cNvPr>
            <p:cNvSpPr txBox="1"/>
            <p:nvPr/>
          </p:nvSpPr>
          <p:spPr>
            <a:xfrm>
              <a:off x="6783388" y="3873872"/>
              <a:ext cx="1324402"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TIMx_DIER</a:t>
              </a:r>
              <a:endParaRPr lang="en-US" b="1" dirty="0">
                <a:latin typeface="Consolas" panose="020B0609020204030204" pitchFamily="49" charset="0"/>
                <a:cs typeface="Consolas" panose="020B0609020204030204" pitchFamily="49" charset="0"/>
              </a:endParaRPr>
            </a:p>
          </p:txBody>
        </p:sp>
        <p:sp>
          <p:nvSpPr>
            <p:cNvPr id="72" name="Text Box 17">
              <a:extLst>
                <a:ext uri="{FF2B5EF4-FFF2-40B4-BE49-F238E27FC236}">
                  <a16:creationId xmlns:a16="http://schemas.microsoft.com/office/drawing/2014/main" id="{D2652129-62D8-3C4A-AE23-1E1FCCE65ACD}"/>
                </a:ext>
              </a:extLst>
            </p:cNvPr>
            <p:cNvSpPr txBox="1">
              <a:spLocks noChangeArrowheads="1"/>
            </p:cNvSpPr>
            <p:nvPr/>
          </p:nvSpPr>
          <p:spPr bwMode="auto">
            <a:xfrm>
              <a:off x="7756412" y="3264758"/>
              <a:ext cx="351378"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&amp;</a:t>
              </a:r>
              <a:endParaRPr lang="en-US" sz="1600" b="1" dirty="0">
                <a:solidFill>
                  <a:schemeClr val="bg1"/>
                </a:solidFill>
                <a:latin typeface="Arial" pitchFamily="34" charset="0"/>
                <a:cs typeface="Arial" pitchFamily="34" charset="0"/>
              </a:endParaRPr>
            </a:p>
          </p:txBody>
        </p:sp>
        <p:cxnSp>
          <p:nvCxnSpPr>
            <p:cNvPr id="73" name="AutoShape 21">
              <a:extLst>
                <a:ext uri="{FF2B5EF4-FFF2-40B4-BE49-F238E27FC236}">
                  <a16:creationId xmlns:a16="http://schemas.microsoft.com/office/drawing/2014/main" id="{3348E1A6-2F99-634A-A3E5-C74DC331317B}"/>
                </a:ext>
              </a:extLst>
            </p:cNvPr>
            <p:cNvCxnSpPr>
              <a:cxnSpLocks noChangeShapeType="1"/>
              <a:stCxn id="70" idx="3"/>
              <a:endCxn id="72" idx="1"/>
            </p:cNvCxnSpPr>
            <p:nvPr/>
          </p:nvCxnSpPr>
          <p:spPr bwMode="auto">
            <a:xfrm flipV="1">
              <a:off x="7520948" y="3449424"/>
              <a:ext cx="235464" cy="239782"/>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74" name="AutoShape 21">
              <a:extLst>
                <a:ext uri="{FF2B5EF4-FFF2-40B4-BE49-F238E27FC236}">
                  <a16:creationId xmlns:a16="http://schemas.microsoft.com/office/drawing/2014/main" id="{413D8FD8-3039-6B43-A1F9-053158131F78}"/>
                </a:ext>
              </a:extLst>
            </p:cNvPr>
            <p:cNvCxnSpPr>
              <a:cxnSpLocks noChangeShapeType="1"/>
            </p:cNvCxnSpPr>
            <p:nvPr/>
          </p:nvCxnSpPr>
          <p:spPr bwMode="auto">
            <a:xfrm>
              <a:off x="8126868" y="3445023"/>
              <a:ext cx="940932" cy="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75" name="TextBox 74">
              <a:extLst>
                <a:ext uri="{FF2B5EF4-FFF2-40B4-BE49-F238E27FC236}">
                  <a16:creationId xmlns:a16="http://schemas.microsoft.com/office/drawing/2014/main" id="{24DFF56E-B9F4-744A-A29B-A7769BC6213A}"/>
                </a:ext>
              </a:extLst>
            </p:cNvPr>
            <p:cNvSpPr txBox="1"/>
            <p:nvPr/>
          </p:nvSpPr>
          <p:spPr>
            <a:xfrm>
              <a:off x="8116796" y="3048000"/>
              <a:ext cx="1027204" cy="369332"/>
            </a:xfrm>
            <a:prstGeom prst="rect">
              <a:avLst/>
            </a:prstGeom>
            <a:noFill/>
          </p:spPr>
          <p:txBody>
            <a:bodyPr wrap="none" rtlCol="0">
              <a:spAutoFit/>
            </a:bodyPr>
            <a:lstStyle/>
            <a:p>
              <a:r>
                <a:rPr lang="en-US" dirty="0">
                  <a:solidFill>
                    <a:srgbClr val="C00000"/>
                  </a:solidFill>
                </a:rPr>
                <a:t>interrupt</a:t>
              </a:r>
            </a:p>
          </p:txBody>
        </p:sp>
      </p:grpSp>
    </p:spTree>
    <p:extLst>
      <p:ext uri="{BB962C8B-B14F-4D97-AF65-F5344CB8AC3E}">
        <p14:creationId xmlns:p14="http://schemas.microsoft.com/office/powerpoint/2010/main" val="352171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Multi-Channel Outputs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47800"/>
            <a:ext cx="8839200" cy="4517390"/>
          </a:xfrm>
          <a:prstGeom prst="rect">
            <a:avLst/>
          </a:prstGeom>
        </p:spPr>
      </p:pic>
    </p:spTree>
    <p:extLst>
      <p:ext uri="{BB962C8B-B14F-4D97-AF65-F5344CB8AC3E}">
        <p14:creationId xmlns:p14="http://schemas.microsoft.com/office/powerpoint/2010/main" val="1230673309"/>
      </p:ext>
    </p:extLst>
  </p:cSld>
  <p:clrMapOvr>
    <a:masterClrMapping/>
  </p:clrMapOvr>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Compare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280349292"/>
              </p:ext>
            </p:extLst>
          </p:nvPr>
        </p:nvGraphicFramePr>
        <p:xfrm>
          <a:off x="1219200" y="4267200"/>
          <a:ext cx="6629400" cy="1920240"/>
        </p:xfrm>
        <a:graphic>
          <a:graphicData uri="http://schemas.openxmlformats.org/drawingml/2006/table">
            <a:tbl>
              <a:tblPr firstRow="1" bandRow="1">
                <a:tableStyleId>{5C22544A-7EE6-4342-B048-85BDC9FD1C3A}</a:tableStyleId>
              </a:tblPr>
              <a:tblGrid>
                <a:gridCol w="3482520">
                  <a:extLst>
                    <a:ext uri="{9D8B030D-6E8A-4147-A177-3AD203B41FA5}">
                      <a16:colId xmlns:a16="http://schemas.microsoft.com/office/drawing/2014/main" val="20000"/>
                    </a:ext>
                  </a:extLst>
                </a:gridCol>
                <a:gridCol w="3146880">
                  <a:extLst>
                    <a:ext uri="{9D8B030D-6E8A-4147-A177-3AD203B41FA5}">
                      <a16:colId xmlns:a16="http://schemas.microsoft.com/office/drawing/2014/main" val="20001"/>
                    </a:ext>
                  </a:extLst>
                </a:gridCol>
              </a:tblGrid>
              <a:tr h="0">
                <a:tc>
                  <a:txBody>
                    <a:bodyPr/>
                    <a:lstStyle/>
                    <a:p>
                      <a:pPr marL="0" marR="0" algn="ctr">
                        <a:spcBef>
                          <a:spcPts val="0"/>
                        </a:spcBef>
                        <a:spcAft>
                          <a:spcPts val="0"/>
                        </a:spcAft>
                      </a:pPr>
                      <a:r>
                        <a:rPr lang="en-US" sz="1800" dirty="0">
                          <a:effectLst/>
                        </a:rPr>
                        <a:t>Output Compare Mode (</a:t>
                      </a:r>
                      <a:r>
                        <a:rPr lang="en-US" sz="1800" dirty="0" err="1">
                          <a:effectLst/>
                        </a:rPr>
                        <a:t>OCM</a:t>
                      </a:r>
                      <a:r>
                        <a:rPr lang="en-US" sz="1800" dirty="0">
                          <a:effectLst/>
                        </a:rPr>
                        <a:t>)</a:t>
                      </a:r>
                      <a:endParaRPr lang="en-US" sz="1800" dirty="0">
                        <a:effectLst/>
                        <a:latin typeface="Palatino Linotype"/>
                        <a:ea typeface="宋体"/>
                        <a:cs typeface="Times New Roman"/>
                      </a:endParaRPr>
                    </a:p>
                  </a:txBody>
                  <a:tcPr marL="68580" marR="68580" marT="0" marB="0"/>
                </a:tc>
                <a:tc>
                  <a:txBody>
                    <a:bodyPr/>
                    <a:lstStyle/>
                    <a:p>
                      <a:pPr marL="0" marR="0" algn="just">
                        <a:spcBef>
                          <a:spcPts val="0"/>
                        </a:spcBef>
                        <a:spcAft>
                          <a:spcPts val="0"/>
                        </a:spcAft>
                      </a:pPr>
                      <a:r>
                        <a:rPr lang="en-US" sz="1800">
                          <a:effectLst/>
                        </a:rPr>
                        <a:t>Timer Output (OCREF)</a:t>
                      </a:r>
                      <a:endParaRPr lang="en-US" sz="180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000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Frozen</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001</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High if </a:t>
                      </a:r>
                      <a:r>
                        <a:rPr lang="en-US" sz="1800" dirty="0" err="1">
                          <a:effectLst/>
                          <a:latin typeface="Consolas" panose="020B0609020204030204" pitchFamily="49" charset="0"/>
                          <a:cs typeface="Consolas" panose="020B0609020204030204" pitchFamily="49" charset="0"/>
                        </a:rPr>
                        <a:t>CNT</a:t>
                      </a:r>
                      <a:r>
                        <a:rPr lang="en-US" sz="1800" dirty="0">
                          <a:effectLst/>
                          <a:latin typeface="Consolas" panose="020B0609020204030204" pitchFamily="49" charset="0"/>
                          <a:cs typeface="Consolas" panose="020B0609020204030204" pitchFamily="49" charset="0"/>
                        </a:rPr>
                        <a:t> == </a:t>
                      </a:r>
                      <a:r>
                        <a:rPr lang="en-US" sz="1800" dirty="0" err="1">
                          <a:effectLst/>
                          <a:latin typeface="Consolas" panose="020B0609020204030204" pitchFamily="49" charset="0"/>
                          <a:cs typeface="Consolas" panose="020B0609020204030204" pitchFamily="49" charset="0"/>
                        </a:rPr>
                        <a:t>CCR</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010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Low if </a:t>
                      </a:r>
                      <a:r>
                        <a:rPr lang="en-US" sz="1800" dirty="0" err="1">
                          <a:effectLst/>
                          <a:latin typeface="Consolas" panose="020B0609020204030204" pitchFamily="49" charset="0"/>
                          <a:cs typeface="Consolas" panose="020B0609020204030204" pitchFamily="49" charset="0"/>
                        </a:rPr>
                        <a:t>CNT</a:t>
                      </a:r>
                      <a:r>
                        <a:rPr lang="en-US" sz="1800" dirty="0">
                          <a:effectLst/>
                          <a:latin typeface="Consolas" panose="020B0609020204030204" pitchFamily="49" charset="0"/>
                          <a:cs typeface="Consolas" panose="020B0609020204030204" pitchFamily="49" charset="0"/>
                        </a:rPr>
                        <a:t> == </a:t>
                      </a:r>
                      <a:r>
                        <a:rPr lang="en-US" sz="1800" dirty="0" err="1">
                          <a:effectLst/>
                          <a:latin typeface="Consolas" panose="020B0609020204030204" pitchFamily="49" charset="0"/>
                          <a:cs typeface="Consolas" panose="020B0609020204030204" pitchFamily="49" charset="0"/>
                        </a:rPr>
                        <a:t>CCR</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011</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Toggle if </a:t>
                      </a:r>
                      <a:r>
                        <a:rPr lang="en-US" sz="1800" dirty="0" err="1">
                          <a:effectLst/>
                          <a:latin typeface="Consolas" panose="020B0609020204030204" pitchFamily="49" charset="0"/>
                          <a:cs typeface="Consolas" panose="020B0609020204030204" pitchFamily="49" charset="0"/>
                        </a:rPr>
                        <a:t>CNT</a:t>
                      </a:r>
                      <a:r>
                        <a:rPr lang="en-US" sz="1800" dirty="0">
                          <a:effectLst/>
                          <a:latin typeface="Consolas" panose="020B0609020204030204" pitchFamily="49" charset="0"/>
                          <a:cs typeface="Consolas" panose="020B0609020204030204" pitchFamily="49" charset="0"/>
                        </a:rPr>
                        <a:t> == </a:t>
                      </a:r>
                      <a:r>
                        <a:rPr lang="en-US" sz="1800" dirty="0" err="1">
                          <a:effectLst/>
                          <a:latin typeface="Consolas" panose="020B0609020204030204" pitchFamily="49" charset="0"/>
                          <a:cs typeface="Consolas" panose="020B0609020204030204" pitchFamily="49" charset="0"/>
                        </a:rPr>
                        <a:t>CCR</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100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a:effectLst/>
                        </a:rPr>
                        <a:t>Forced low (always low)</a:t>
                      </a:r>
                      <a:endParaRPr lang="en-US" sz="1800">
                        <a:effectLst/>
                        <a:latin typeface="Palatino Linotype"/>
                        <a:ea typeface="宋体"/>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US" sz="1800" b="1" dirty="0">
                          <a:effectLst/>
                          <a:latin typeface="Consolas" panose="020B0609020204030204" pitchFamily="49" charset="0"/>
                          <a:cs typeface="Consolas" panose="020B0609020204030204" pitchFamily="49" charset="0"/>
                        </a:rPr>
                        <a:t>101</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Forced high (always high)</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6"/>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62973"/>
            <a:ext cx="7467600" cy="2687945"/>
          </a:xfrm>
          <a:prstGeom prst="rect">
            <a:avLst/>
          </a:prstGeom>
        </p:spPr>
      </p:pic>
    </p:spTree>
    <p:extLst>
      <p:ext uri="{BB962C8B-B14F-4D97-AF65-F5344CB8AC3E}">
        <p14:creationId xmlns:p14="http://schemas.microsoft.com/office/powerpoint/2010/main" val="385422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graphicFrame>
        <p:nvGraphicFramePr>
          <p:cNvPr id="4" name="Table 3"/>
          <p:cNvGraphicFramePr>
            <a:graphicFrameLocks noGrp="1"/>
          </p:cNvGraphicFramePr>
          <p:nvPr>
            <p:extLst/>
          </p:nvPr>
        </p:nvGraphicFramePr>
        <p:xfrm>
          <a:off x="1648166" y="4495800"/>
          <a:ext cx="6456293" cy="1356360"/>
        </p:xfrm>
        <a:graphic>
          <a:graphicData uri="http://schemas.openxmlformats.org/drawingml/2006/table">
            <a:tbl>
              <a:tblPr firstRow="1" firstCol="1" bandRow="1">
                <a:tableStyleId>{5C22544A-7EE6-4342-B048-85BDC9FD1C3A}</a:tableStyleId>
              </a:tblPr>
              <a:tblGrid>
                <a:gridCol w="1951680">
                  <a:extLst>
                    <a:ext uri="{9D8B030D-6E8A-4147-A177-3AD203B41FA5}">
                      <a16:colId xmlns:a16="http://schemas.microsoft.com/office/drawing/2014/main" val="20000"/>
                    </a:ext>
                  </a:extLst>
                </a:gridCol>
                <a:gridCol w="2306705">
                  <a:extLst>
                    <a:ext uri="{9D8B030D-6E8A-4147-A177-3AD203B41FA5}">
                      <a16:colId xmlns:a16="http://schemas.microsoft.com/office/drawing/2014/main" val="20002"/>
                    </a:ext>
                  </a:extLst>
                </a:gridCol>
                <a:gridCol w="2197908">
                  <a:extLst>
                    <a:ext uri="{9D8B030D-6E8A-4147-A177-3AD203B41FA5}">
                      <a16:colId xmlns:a16="http://schemas.microsoft.com/office/drawing/2014/main" val="20003"/>
                    </a:ext>
                  </a:extLst>
                </a:gridCol>
              </a:tblGrid>
              <a:tr h="381000">
                <a:tc>
                  <a:txBody>
                    <a:bodyPr/>
                    <a:lstStyle/>
                    <a:p>
                      <a:pPr marL="0" marR="0" algn="ctr">
                        <a:spcBef>
                          <a:spcPts val="0"/>
                        </a:spcBef>
                        <a:spcAft>
                          <a:spcPts val="0"/>
                        </a:spcAft>
                      </a:pPr>
                      <a:r>
                        <a:rPr lang="en-US" sz="1600" dirty="0">
                          <a:effectLst/>
                        </a:rPr>
                        <a:t>Mode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Counter &lt; Reference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Counter ≥ Reference</a:t>
                      </a:r>
                      <a:endParaRPr lang="en-US" sz="16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381000">
                <a:tc>
                  <a:txBody>
                    <a:bodyPr/>
                    <a:lstStyle/>
                    <a:p>
                      <a:pPr marL="0" marR="0" algn="ctr">
                        <a:spcBef>
                          <a:spcPts val="0"/>
                        </a:spcBef>
                        <a:spcAft>
                          <a:spcPts val="0"/>
                        </a:spcAft>
                      </a:pPr>
                      <a:r>
                        <a:rPr lang="en-US" sz="1600" dirty="0">
                          <a:effectLst/>
                        </a:rPr>
                        <a:t>PWM mode 1</a:t>
                      </a:r>
                    </a:p>
                    <a:p>
                      <a:pPr marL="0" marR="0" algn="ctr">
                        <a:spcBef>
                          <a:spcPts val="0"/>
                        </a:spcBef>
                        <a:spcAft>
                          <a:spcPts val="0"/>
                        </a:spcAft>
                      </a:pPr>
                      <a:r>
                        <a:rPr lang="en-US" sz="1600" dirty="0">
                          <a:effectLst/>
                          <a:latin typeface="Palatino Linotype"/>
                          <a:ea typeface="宋体"/>
                          <a:cs typeface="Times New Roman"/>
                        </a:rPr>
                        <a:t>(Low True)</a:t>
                      </a:r>
                    </a:p>
                  </a:txBody>
                  <a:tcPr marL="68580" marR="68580" marT="0" marB="0" anchor="ctr"/>
                </a:tc>
                <a:tc>
                  <a:txBody>
                    <a:bodyPr/>
                    <a:lstStyle/>
                    <a:p>
                      <a:pPr marL="0" marR="0" algn="ctr">
                        <a:spcBef>
                          <a:spcPts val="0"/>
                        </a:spcBef>
                        <a:spcAft>
                          <a:spcPts val="0"/>
                        </a:spcAft>
                      </a:pPr>
                      <a:r>
                        <a:rPr lang="en-US" sz="1600" dirty="0">
                          <a:effectLst/>
                        </a:rPr>
                        <a:t>Active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Inactive</a:t>
                      </a:r>
                      <a:endParaRPr lang="en-US" sz="16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381000">
                <a:tc>
                  <a:txBody>
                    <a:bodyPr/>
                    <a:lstStyle/>
                    <a:p>
                      <a:pPr marL="0" marR="0" algn="ctr">
                        <a:spcBef>
                          <a:spcPts val="0"/>
                        </a:spcBef>
                        <a:spcAft>
                          <a:spcPts val="0"/>
                        </a:spcAft>
                      </a:pPr>
                      <a:r>
                        <a:rPr lang="en-US" sz="1600" dirty="0">
                          <a:effectLst/>
                        </a:rPr>
                        <a:t>PWM mode 2</a:t>
                      </a:r>
                    </a:p>
                    <a:p>
                      <a:pPr marL="0" marR="0" algn="ctr">
                        <a:spcBef>
                          <a:spcPts val="0"/>
                        </a:spcBef>
                        <a:spcAft>
                          <a:spcPts val="0"/>
                        </a:spcAft>
                      </a:pPr>
                      <a:r>
                        <a:rPr lang="en-US" sz="1600" dirty="0">
                          <a:effectLst/>
                          <a:latin typeface="Palatino Linotype"/>
                          <a:ea typeface="宋体"/>
                          <a:cs typeface="Times New Roman"/>
                        </a:rPr>
                        <a:t>(High True)</a:t>
                      </a:r>
                    </a:p>
                  </a:txBody>
                  <a:tcPr marL="68580" marR="68580" marT="0" marB="0" anchor="ctr"/>
                </a:tc>
                <a:tc>
                  <a:txBody>
                    <a:bodyPr/>
                    <a:lstStyle/>
                    <a:p>
                      <a:pPr marL="0" marR="0" algn="ctr">
                        <a:spcBef>
                          <a:spcPts val="0"/>
                        </a:spcBef>
                        <a:spcAft>
                          <a:spcPts val="0"/>
                        </a:spcAft>
                      </a:pPr>
                      <a:r>
                        <a:rPr lang="en-US" sz="1600" b="1" dirty="0">
                          <a:solidFill>
                            <a:srgbClr val="C00000"/>
                          </a:solidFill>
                          <a:effectLst/>
                        </a:rPr>
                        <a:t>Inactive</a:t>
                      </a:r>
                      <a:endParaRPr lang="en-US" sz="1600" b="1" dirty="0">
                        <a:solidFill>
                          <a:srgbClr val="C0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b="1" dirty="0">
                          <a:solidFill>
                            <a:srgbClr val="C00000"/>
                          </a:solidFill>
                          <a:effectLst/>
                        </a:rPr>
                        <a:t>Active</a:t>
                      </a:r>
                      <a:endParaRPr lang="en-US" sz="1600" b="1" dirty="0">
                        <a:solidFill>
                          <a:srgbClr val="C00000"/>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250706"/>
            <a:ext cx="4157477" cy="2992999"/>
          </a:xfrm>
          <a:prstGeom prst="rect">
            <a:avLst/>
          </a:prstGeom>
        </p:spPr>
      </p:pic>
    </p:spTree>
    <p:extLst>
      <p:ext uri="{BB962C8B-B14F-4D97-AF65-F5344CB8AC3E}">
        <p14:creationId xmlns:p14="http://schemas.microsoft.com/office/powerpoint/2010/main" val="2803075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8"/>
</p:tagLst>
</file>

<file path=ppt/tags/tag2.xml><?xml version="1.0" encoding="utf-8"?>
<p:tagLst xmlns:a="http://schemas.openxmlformats.org/drawingml/2006/main" xmlns:r="http://schemas.openxmlformats.org/officeDocument/2006/relationships" xmlns:p="http://schemas.openxmlformats.org/presentationml/2006/main">
  <p:tag name="TIMING" val="|38.9"/>
</p:tagLst>
</file>

<file path=ppt/tags/tag3.xml><?xml version="1.0" encoding="utf-8"?>
<p:tagLst xmlns:a="http://schemas.openxmlformats.org/drawingml/2006/main" xmlns:r="http://schemas.openxmlformats.org/officeDocument/2006/relationships" xmlns:p="http://schemas.openxmlformats.org/presentationml/2006/main">
  <p:tag name="TIMING" val="|7.4|2.7|3.2|3.5|5.3|15|5.6|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4592</TotalTime>
  <Words>3508</Words>
  <Application>Microsoft Macintosh PowerPoint</Application>
  <PresentationFormat>On-screen Show (4:3)</PresentationFormat>
  <Paragraphs>726</Paragraphs>
  <Slides>30</Slides>
  <Notes>23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Bookman Old Style (Headings)</vt:lpstr>
      <vt:lpstr>DengXian</vt:lpstr>
      <vt:lpstr>宋体</vt:lpstr>
      <vt:lpstr>Arial</vt:lpstr>
      <vt:lpstr>Bookman Old Style</vt:lpstr>
      <vt:lpstr>Calibri</vt:lpstr>
      <vt:lpstr>Cambria Math</vt:lpstr>
      <vt:lpstr>Consolas</vt:lpstr>
      <vt:lpstr>Gill Sans MT</vt:lpstr>
      <vt:lpstr>Helvetica</vt:lpstr>
      <vt:lpstr>Palatino Linotype</vt:lpstr>
      <vt:lpstr>Times New Roman</vt:lpstr>
      <vt:lpstr>Wingdings</vt:lpstr>
      <vt:lpstr>Wingdings 3</vt:lpstr>
      <vt:lpstr>Origin</vt:lpstr>
      <vt:lpstr>Dr. Yifeng Zhu Electrical and Computer Engineering University of Maine</vt:lpstr>
      <vt:lpstr>Timer</vt:lpstr>
      <vt:lpstr>Timer: Clock</vt:lpstr>
      <vt:lpstr>Timer: Clock</vt:lpstr>
      <vt:lpstr>Timer: Output</vt:lpstr>
      <vt:lpstr>Timer: Input Capture</vt:lpstr>
      <vt:lpstr>Multi-Channel Outputs</vt:lpstr>
      <vt:lpstr>Output Compare</vt:lpstr>
      <vt:lpstr>PWM Mode</vt:lpstr>
      <vt:lpstr>Edge-aligned Mode (Up-counting)</vt:lpstr>
      <vt:lpstr>Edge-aligned Mode (down-counting)</vt:lpstr>
      <vt:lpstr>Center-aligned Mode</vt:lpstr>
      <vt:lpstr>PWM Mode 1 (Low-True)</vt:lpstr>
      <vt:lpstr>PWM Mode 2 (High-True)</vt:lpstr>
      <vt:lpstr>PWM Mode 2 (High-True)</vt:lpstr>
      <vt:lpstr>PWM Mode 2 (High-True)</vt:lpstr>
      <vt:lpstr>PWM Mode 2 (High-True)</vt:lpstr>
      <vt:lpstr>Auto-Reload Register (ARR)</vt:lpstr>
      <vt:lpstr>Repetition Counter Register (RCR)</vt:lpstr>
      <vt:lpstr>Repetition Counter Register (RCR)</vt:lpstr>
      <vt:lpstr>Repetition Counter Register (RCR)</vt:lpstr>
      <vt:lpstr>Repetition Counter Register (RCR)</vt:lpstr>
      <vt:lpstr>Repetition Counter Register (RCR)</vt:lpstr>
      <vt:lpstr>PWM Output Polarity</vt:lpstr>
      <vt:lpstr>Counting up, down, center</vt:lpstr>
      <vt:lpstr>Up-Counting: Left Edge-aligned</vt:lpstr>
      <vt:lpstr>PWM Mode 2: Right Edge-aligned</vt:lpstr>
      <vt:lpstr>PWM Mode 2: Center Aligned</vt:lpstr>
      <vt:lpstr>The devil is in the detail</vt:lpstr>
      <vt:lpstr>Summary: Timer Output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Microsoft Office User</cp:lastModifiedBy>
  <cp:revision>346</cp:revision>
  <dcterms:created xsi:type="dcterms:W3CDTF">2013-02-03T05:36:57Z</dcterms:created>
  <dcterms:modified xsi:type="dcterms:W3CDTF">2020-04-16T14:50:50Z</dcterms:modified>
</cp:coreProperties>
</file>