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63" r:id="rId5"/>
    <p:sldId id="259" r:id="rId6"/>
    <p:sldId id="265" r:id="rId7"/>
    <p:sldId id="260" r:id="rId8"/>
    <p:sldId id="264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/>
    <p:restoredTop sz="86721" autoAdjust="0"/>
  </p:normalViewPr>
  <p:slideViewPr>
    <p:cSldViewPr>
      <p:cViewPr varScale="1">
        <p:scale>
          <a:sx n="114" d="100"/>
          <a:sy n="114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1/28/2020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1/28/2020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9681" y="1828800"/>
            <a:ext cx="4339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17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Liquid-Crystal Display (LCD)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219200"/>
            <a:ext cx="7997952" cy="50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Font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4" y="1765852"/>
            <a:ext cx="3754989" cy="2577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432852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Smiling 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0" y="1295400"/>
            <a:ext cx="4800600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// Select CGRAM and set address to 0x00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LCD_SendCmd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(0x40 + 0x00);  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Delay(4);            // Wait &gt; 39us	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// Define smile face	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(0x00);  // 1st row byte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(0x0A);  // 2nd row byte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(0x0A);  // 3rd row byte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(0x0A);  // 4th row byte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(0x00);  // 5th row byte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(0x11);  // 6th row byte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(0x0E);  // 7th row byte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(0x00);  // 8th row byte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// Select display RAM &amp; set address to 0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LCD_SendCmd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(0x80);   // First character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Delay(4);            // Wait &gt; 39us			</a:t>
            </a:r>
          </a:p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LCD_SendData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(0x00);  // Display the font</a:t>
            </a:r>
          </a:p>
        </p:txBody>
      </p:sp>
    </p:spTree>
    <p:extLst>
      <p:ext uri="{BB962C8B-B14F-4D97-AF65-F5344CB8AC3E}">
        <p14:creationId xmlns:p14="http://schemas.microsoft.com/office/powerpoint/2010/main" val="27230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HD44780 Connection Diagram</a:t>
            </a:r>
            <a:br>
              <a:rPr lang="en-US" dirty="0"/>
            </a:br>
            <a:r>
              <a:rPr lang="en-US" dirty="0"/>
              <a:t>(8-bit data bus)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219200"/>
            <a:ext cx="5867400" cy="319417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4419600"/>
            <a:ext cx="8763000" cy="1936750"/>
          </a:xfrm>
        </p:spPr>
        <p:txBody>
          <a:bodyPr>
            <a:noAutofit/>
          </a:bodyPr>
          <a:lstStyle/>
          <a:p>
            <a:r>
              <a:rPr lang="en-US" sz="1700" dirty="0"/>
              <a:t>Read/Write (RW) connects to the ground if processor does not read data from LCD</a:t>
            </a:r>
          </a:p>
          <a:p>
            <a:r>
              <a:rPr lang="en-US" sz="1700" dirty="0"/>
              <a:t>LED+ and LED- pins provide 5V voltage for backlights. </a:t>
            </a:r>
          </a:p>
          <a:p>
            <a:r>
              <a:rPr lang="en-US" sz="1700" dirty="0"/>
              <a:t>Enable (E) pin provides clock signal</a:t>
            </a:r>
          </a:p>
          <a:p>
            <a:r>
              <a:rPr lang="en-US" sz="1700" dirty="0"/>
              <a:t>Register Select (RS)</a:t>
            </a:r>
          </a:p>
          <a:p>
            <a:pPr lvl="1"/>
            <a:r>
              <a:rPr lang="en-US" sz="1400" dirty="0"/>
              <a:t>RS = 0:  data on the data bus is a command </a:t>
            </a:r>
          </a:p>
          <a:p>
            <a:pPr lvl="1"/>
            <a:r>
              <a:rPr lang="en-US" sz="1400" dirty="0"/>
              <a:t>RS = 1:  data on the data bus is actual data.</a:t>
            </a:r>
          </a:p>
        </p:txBody>
      </p:sp>
    </p:spTree>
    <p:extLst>
      <p:ext uri="{BB962C8B-B14F-4D97-AF65-F5344CB8AC3E}">
        <p14:creationId xmlns:p14="http://schemas.microsoft.com/office/powerpoint/2010/main" val="32922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HD44780 Connection Diagram</a:t>
            </a:r>
            <a:br>
              <a:rPr lang="en-US" dirty="0"/>
            </a:br>
            <a:r>
              <a:rPr lang="en-US" dirty="0"/>
              <a:t>(8-bit data bus)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5791200" cy="3152692"/>
          </a:xfrm>
          <a:prstGeom prst="rect">
            <a:avLst/>
          </a:prstGeom>
        </p:spPr>
      </p:pic>
      <p:sp>
        <p:nvSpPr>
          <p:cNvPr id="8" name="Content Placeholder 8"/>
          <p:cNvSpPr txBox="1">
            <a:spLocks/>
          </p:cNvSpPr>
          <p:nvPr/>
        </p:nvSpPr>
        <p:spPr>
          <a:xfrm>
            <a:off x="228600" y="4600492"/>
            <a:ext cx="8763000" cy="175585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Saves four pins for the processor</a:t>
            </a:r>
          </a:p>
          <a:p>
            <a:r>
              <a:rPr lang="en-US" sz="1700" dirty="0"/>
              <a:t>For each 8-bit data, transfer the upper 4 bits first and then the lower 4 bits. </a:t>
            </a:r>
          </a:p>
        </p:txBody>
      </p:sp>
    </p:spTree>
    <p:extLst>
      <p:ext uri="{BB962C8B-B14F-4D97-AF65-F5344CB8AC3E}">
        <p14:creationId xmlns:p14="http://schemas.microsoft.com/office/powerpoint/2010/main" val="365232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HD44780 Controller:</a:t>
            </a:r>
            <a:br>
              <a:rPr lang="en-US" dirty="0"/>
            </a:br>
            <a:r>
              <a:rPr lang="en-US" dirty="0"/>
              <a:t>Internal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80663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Signal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8229600" cy="2118360"/>
          </a:xfrm>
        </p:spPr>
        <p:txBody>
          <a:bodyPr>
            <a:noAutofit/>
          </a:bodyPr>
          <a:lstStyle/>
          <a:p>
            <a:r>
              <a:rPr lang="en-US" sz="2000" dirty="0"/>
              <a:t>On the falling edge of E (Enable), data are latched into the data or command register</a:t>
            </a:r>
          </a:p>
          <a:p>
            <a:pPr lvl="1"/>
            <a:r>
              <a:rPr lang="en-US" sz="1800" dirty="0"/>
              <a:t>RS = 0: command; RS = 1: data</a:t>
            </a:r>
            <a:endParaRPr lang="en-US" sz="2000" dirty="0"/>
          </a:p>
          <a:p>
            <a:r>
              <a:rPr lang="en-US" sz="2000" dirty="0"/>
              <a:t>E is a data transmission clock signal provided by the processor</a:t>
            </a:r>
          </a:p>
          <a:p>
            <a:r>
              <a:rPr lang="en-US" sz="2000" dirty="0"/>
              <a:t>A nibble = 4 bits</a:t>
            </a:r>
          </a:p>
          <a:p>
            <a:r>
              <a:rPr lang="en-US" sz="2000" dirty="0"/>
              <a:t>For each byte, the upper nibble is sent out first.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31" y="1312075"/>
            <a:ext cx="5001338" cy="26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9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Clock Signal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9377576"/>
              </p:ext>
            </p:extLst>
          </p:nvPr>
        </p:nvGraphicFramePr>
        <p:xfrm>
          <a:off x="1219200" y="2743200"/>
          <a:ext cx="7162800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LCD_Pulse</a:t>
                      </a: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(void)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LCD_Port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-&gt;ODR |= 1&lt;&lt;LCD_EN;	     </a:t>
                      </a: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// Set E high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Delay(4);                       </a:t>
                      </a: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// Delay 40us           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LCD_Port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-&gt;ODR &amp;= ~(1&lt;&lt;LCD_EN);  </a:t>
                      </a: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// Set E low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  Delay(4);                       </a:t>
                      </a: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// Delay 40us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Signals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6700" y="1430262"/>
            <a:ext cx="8229600" cy="44196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Sending “hello”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0"/>
            <a:ext cx="5715000" cy="37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Command and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9261280"/>
              </p:ext>
            </p:extLst>
          </p:nvPr>
        </p:nvGraphicFramePr>
        <p:xfrm>
          <a:off x="304800" y="1590040"/>
          <a:ext cx="8458200" cy="4145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Sending Command to LCD</a:t>
                      </a:r>
                      <a:endParaRPr lang="en-US" sz="16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Sending Data to LCD</a:t>
                      </a:r>
                      <a:endParaRPr lang="en-US" sz="160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LCD_SendCmd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(uint8_t c)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// RS: 0 = command, 1 = data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LCD_Port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-&gt;ODR &amp;= ~(1&lt;&lt;LCD_RS);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// Send Upper 4 bits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LCD_PutNibble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 c &gt;&gt; 4 ); 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LCD_Pulse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// Send Lower 4 bits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LCD_PutNibble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 c &amp; 0xF ); 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LCD_Pulse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// Return to default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LCD_Port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-&gt;ODR |= 1&lt;&lt;LCD_RS;  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LCD_SendData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(uint8_t c)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// RS defaults to 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// Send Upper 4 bits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LCD_PutNibble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 c &gt;&gt; 4 );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LCD_Pulse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// Send Lower 4 bits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LCD_PutNibble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 c &amp; 0xF );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</a:rPr>
                        <a:t>LCD_Pulse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();  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             		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Consolas" charset="0"/>
                        <a:cs typeface="Consolas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10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88820"/>
              </p:ext>
            </p:extLst>
          </p:nvPr>
        </p:nvGraphicFramePr>
        <p:xfrm>
          <a:off x="228598" y="1447798"/>
          <a:ext cx="8458205" cy="441960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96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03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RW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DB7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DB6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DB5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DB4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DB3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DB2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DB1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DB0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8">
                <a:tc rowSpan="8"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LCD Commands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 screen and set DDRAM address to 0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 home (set DDRAM address to 0)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I/D</a:t>
                      </a:r>
                      <a:endParaRPr lang="en-US" sz="20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Entry mode set 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Control on/off of display, cursor, and blink 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SC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RL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Cursor/display shift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DL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N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F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-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Set of data length, lines, and font type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A5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A4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A3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A2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 code generator CG-RAM address A5-A0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A6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A5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A4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A3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A2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 display memory DDRAM address A6-A0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BF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A6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A5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A4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A3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A2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A0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Ready busy flag (BF) and address A6-A0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D7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D6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D5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D4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D3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D2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D0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 data D7-D0 to DDRAM or CG-RAM</a:t>
                      </a:r>
                      <a:endParaRPr lang="en-US" sz="160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D7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D6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D5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D4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D3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D2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D1</a:t>
                      </a:r>
                      <a:endParaRPr lang="en-US" sz="2000" b="1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D0</a:t>
                      </a:r>
                      <a:endParaRPr lang="en-US" sz="2000" b="1" dirty="0"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27305" marR="27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data D7-D0 from DDRAM or CG-RAM</a:t>
                      </a:r>
                      <a:endParaRPr lang="en-US" sz="1600" dirty="0">
                        <a:effectLst/>
                        <a:latin typeface="Palatino Linotype" charset="0"/>
                        <a:ea typeface="宋体" charset="0"/>
                        <a:cs typeface="Times New Roman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482</Words>
  <Application>Microsoft Office PowerPoint</Application>
  <PresentationFormat>On-screen Show (4:3)</PresentationFormat>
  <Paragraphs>234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Bookman Old Style (Headings)</vt:lpstr>
      <vt:lpstr>宋体</vt:lpstr>
      <vt:lpstr>Bookman Old Style</vt:lpstr>
      <vt:lpstr>Calibri</vt:lpstr>
      <vt:lpstr>Consolas</vt:lpstr>
      <vt:lpstr>Gill Sans MT</vt:lpstr>
      <vt:lpstr>Palatino Linotype</vt:lpstr>
      <vt:lpstr>Times New Roman</vt:lpstr>
      <vt:lpstr>Wingdings</vt:lpstr>
      <vt:lpstr>Wingdings 3</vt:lpstr>
      <vt:lpstr>Origin</vt:lpstr>
      <vt:lpstr>Dr. Yifeng Zhu Electrical and Computer Engineering University of Maine</vt:lpstr>
      <vt:lpstr>HD44780 Connection Diagram (8-bit data bus)</vt:lpstr>
      <vt:lpstr>HD44780 Connection Diagram (8-bit data bus)</vt:lpstr>
      <vt:lpstr>HD44780 Controller: Internal Diagram</vt:lpstr>
      <vt:lpstr>Clock Signal</vt:lpstr>
      <vt:lpstr>Generating Clock Signal</vt:lpstr>
      <vt:lpstr>Example Signals</vt:lpstr>
      <vt:lpstr>Sending Command and Data</vt:lpstr>
      <vt:lpstr>Command Format</vt:lpstr>
      <vt:lpstr>LCD Initialization</vt:lpstr>
      <vt:lpstr>Customized Font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228</cp:revision>
  <dcterms:created xsi:type="dcterms:W3CDTF">2013-02-03T05:36:57Z</dcterms:created>
  <dcterms:modified xsi:type="dcterms:W3CDTF">2020-01-28T15:07:04Z</dcterms:modified>
</cp:coreProperties>
</file>