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xml" ContentType="application/vnd.openxmlformats-officedocument.presentationml.tags+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0.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1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3.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56" r:id="rId2"/>
    <p:sldId id="292" r:id="rId3"/>
    <p:sldId id="293" r:id="rId4"/>
    <p:sldId id="294" r:id="rId5"/>
    <p:sldId id="320" r:id="rId6"/>
    <p:sldId id="295" r:id="rId7"/>
    <p:sldId id="296" r:id="rId8"/>
    <p:sldId id="297" r:id="rId9"/>
    <p:sldId id="298" r:id="rId10"/>
    <p:sldId id="299" r:id="rId11"/>
    <p:sldId id="305" r:id="rId12"/>
    <p:sldId id="306" r:id="rId13"/>
    <p:sldId id="307" r:id="rId14"/>
    <p:sldId id="257" r:id="rId15"/>
    <p:sldId id="308" r:id="rId16"/>
    <p:sldId id="311" r:id="rId17"/>
    <p:sldId id="309" r:id="rId18"/>
    <p:sldId id="312" r:id="rId19"/>
    <p:sldId id="313" r:id="rId20"/>
    <p:sldId id="314" r:id="rId21"/>
    <p:sldId id="315" r:id="rId22"/>
    <p:sldId id="316" r:id="rId23"/>
    <p:sldId id="317" r:id="rId24"/>
    <p:sldId id="318" r:id="rId25"/>
    <p:sldId id="321" r:id="rId26"/>
    <p:sldId id="319" r:id="rId27"/>
    <p:sldId id="263" r:id="rId28"/>
    <p:sldId id="264" r:id="rId29"/>
    <p:sldId id="265" r:id="rId30"/>
    <p:sldId id="266" r:id="rId31"/>
    <p:sldId id="267" r:id="rId32"/>
    <p:sldId id="268" r:id="rId33"/>
    <p:sldId id="269" r:id="rId34"/>
    <p:sldId id="271" r:id="rId35"/>
    <p:sldId id="274" r:id="rId36"/>
    <p:sldId id="277" r:id="rId37"/>
    <p:sldId id="280" r:id="rId38"/>
    <p:sldId id="283" r:id="rId39"/>
    <p:sldId id="284" r:id="rId40"/>
    <p:sldId id="285" r:id="rId41"/>
    <p:sldId id="286" r:id="rId42"/>
    <p:sldId id="322"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3"/>
    <p:restoredTop sz="86682" autoAdjust="0"/>
  </p:normalViewPr>
  <p:slideViewPr>
    <p:cSldViewPr>
      <p:cViewPr>
        <p:scale>
          <a:sx n="120" d="100"/>
          <a:sy n="120" d="100"/>
        </p:scale>
        <p:origin x="786"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4F56A7-3CDE-194F-B9AF-D598FBBF1989}" type="datetimeFigureOut">
              <a:rPr lang="en-US" smtClean="0"/>
              <a:pPr/>
              <a:t>1/28/2020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1097CB-F954-3545-B5D0-357D0C1748E3}" type="slidenum">
              <a:rPr lang="en-US" smtClean="0"/>
              <a:pPr/>
              <a:t>‹#›</a:t>
            </a:fld>
            <a:endParaRPr lang="en-US"/>
          </a:p>
        </p:txBody>
      </p:sp>
    </p:spTree>
    <p:extLst>
      <p:ext uri="{BB962C8B-B14F-4D97-AF65-F5344CB8AC3E}">
        <p14:creationId xmlns:p14="http://schemas.microsoft.com/office/powerpoint/2010/main" val="31766406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52AD58-60CE-E948-9CBA-0BD7030FC28E}" type="datetimeFigureOut">
              <a:rPr lang="en-US" smtClean="0"/>
              <a:pPr/>
              <a:t>1/28/2020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4DF53-3DD3-9F45-9E7E-472B96F1AB81}" type="slidenum">
              <a:rPr lang="en-US" smtClean="0"/>
              <a:pPr/>
              <a:t>‹#›</a:t>
            </a:fld>
            <a:endParaRPr lang="en-US"/>
          </a:p>
        </p:txBody>
      </p:sp>
    </p:spTree>
    <p:extLst>
      <p:ext uri="{BB962C8B-B14F-4D97-AF65-F5344CB8AC3E}">
        <p14:creationId xmlns:p14="http://schemas.microsoft.com/office/powerpoint/2010/main" val="1681763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{{Pause=3}}  There are two major types of LCDs:</a:t>
            </a:r>
            <a:r>
              <a:rPr lang="en-US" baseline="0" dirty="0"/>
              <a:t>  segment LCD, and dot matrix LCD. A segment LCD can only display </a:t>
            </a:r>
            <a:r>
              <a:rPr lang="en-US" sz="1200" b="0" i="0" kern="1200" dirty="0">
                <a:solidFill>
                  <a:schemeClr val="tx1"/>
                </a:solidFill>
                <a:effectLst/>
                <a:latin typeface="+mn-lt"/>
                <a:ea typeface="+mn-ea"/>
                <a:cs typeface="+mn-cs"/>
              </a:rPr>
              <a:t>English </a:t>
            </a:r>
            <a:r>
              <a:rPr lang="en-US" baseline="0" dirty="0"/>
              <a:t>alphabet, </a:t>
            </a:r>
            <a:r>
              <a:rPr lang="en-US" sz="1200" b="0" i="0" kern="1200" dirty="0">
                <a:solidFill>
                  <a:schemeClr val="tx1"/>
                </a:solidFill>
                <a:effectLst/>
                <a:latin typeface="+mn-lt"/>
                <a:ea typeface="+mn-ea"/>
                <a:cs typeface="+mn-cs"/>
              </a:rPr>
              <a:t>Arabic</a:t>
            </a:r>
            <a:r>
              <a:rPr lang="en-US" baseline="0" dirty="0"/>
              <a:t> numbers and a few simple symbols. A dot matrix LCD has pixels arranged in rows and columns. Dot matrix LCDs are more flexible and can display more characters than segment LCDs. However, segment LCDs are cheaper. In this tutorial, we use segment LCDs as examples to illustrate how to develop software to control LCDs. The key ideas are also applicable to dot matrix LCD.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a:t>
            </a:fld>
            <a:endParaRPr lang="en-US"/>
          </a:p>
        </p:txBody>
      </p:sp>
    </p:spTree>
    <p:extLst>
      <p:ext uri="{BB962C8B-B14F-4D97-AF65-F5344CB8AC3E}">
        <p14:creationId xmlns:p14="http://schemas.microsoft.com/office/powerpoint/2010/main" val="34782436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{{Pause=3}} In</a:t>
            </a:r>
            <a:r>
              <a:rPr lang="en-US" baseline="0" dirty="0"/>
              <a:t> the previous example, we encode the font of letter “A” as F E zero </a:t>
            </a:r>
            <a:r>
              <a:rPr lang="en-US" baseline="0" dirty="0" err="1"/>
              <a:t>zero</a:t>
            </a:r>
            <a:r>
              <a:rPr lang="en-US" baseline="0" dirty="0"/>
              <a:t>, in hex. Similarly, we can find the font for the remaining capital letters. We put the fonts into an array. We call this array as the font library.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11</a:t>
            </a:fld>
            <a:endParaRPr lang="en-US"/>
          </a:p>
        </p:txBody>
      </p:sp>
    </p:spTree>
    <p:extLst>
      <p:ext uri="{BB962C8B-B14F-4D97-AF65-F5344CB8AC3E}">
        <p14:creationId xmlns:p14="http://schemas.microsoft.com/office/powerpoint/2010/main" val="877367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{{Pause=3}} </a:t>
            </a:r>
            <a:r>
              <a:rPr lang="en-US" baseline="0" dirty="0"/>
              <a:t>Similarly, we can also find the fonts for numbers, as well as a few special symbols that can be displayed on the 16-segment LCD, such as question mark, star, dash, and percentage sign.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12</a:t>
            </a:fld>
            <a:endParaRPr lang="en-US"/>
          </a:p>
        </p:txBody>
      </p:sp>
    </p:spTree>
    <p:extLst>
      <p:ext uri="{BB962C8B-B14F-4D97-AF65-F5344CB8AC3E}">
        <p14:creationId xmlns:p14="http://schemas.microsoft.com/office/powerpoint/2010/main" val="3929106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{{Pause=3}}  In the second task, we will</a:t>
            </a:r>
            <a:r>
              <a:rPr lang="en-US" baseline="0" dirty="0"/>
              <a:t> explain, how to find the font of a letter or a number, by looking up the corresponding array. All strings are stored as an array of ASCII values in memory. </a:t>
            </a:r>
          </a:p>
          <a:p>
            <a:endParaRPr lang="en-US" baseline="0" dirty="0"/>
          </a:p>
          <a:p>
            <a:r>
              <a:rPr lang="en-US" dirty="0"/>
              <a:t>{{Pause=2}}  </a:t>
            </a:r>
            <a:r>
              <a:rPr lang="en-US" baseline="0" dirty="0"/>
              <a:t>For a capital letter, the index of its font in the array of Letters, is, the difference between, the ASCII values of this letter and letter “A”. </a:t>
            </a:r>
          </a:p>
          <a:p>
            <a:endParaRPr lang="en-US" dirty="0"/>
          </a:p>
          <a:p>
            <a:r>
              <a:rPr lang="en-US" dirty="0"/>
              <a:t>{{Pause=2}} For a lower</a:t>
            </a:r>
            <a:r>
              <a:rPr lang="en-US" baseline="0" dirty="0"/>
              <a:t> case letters, we simply convert it to the capital case, and find the corresponding font.</a:t>
            </a:r>
          </a:p>
          <a:p>
            <a:endParaRPr lang="en-US" baseline="0" dirty="0"/>
          </a:p>
          <a:p>
            <a:r>
              <a:rPr lang="en-US" dirty="0"/>
              <a:t>{{Pause=2}} For a number,</a:t>
            </a:r>
            <a:r>
              <a:rPr lang="en-US" baseline="0" dirty="0"/>
              <a:t> the index of its font in the array of Numbers, is, the difference between, the ASCII values of this number and number “0”.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13</a:t>
            </a:fld>
            <a:endParaRPr lang="en-US"/>
          </a:p>
        </p:txBody>
      </p:sp>
    </p:spTree>
    <p:extLst>
      <p:ext uri="{BB962C8B-B14F-4D97-AF65-F5344CB8AC3E}">
        <p14:creationId xmlns:p14="http://schemas.microsoft.com/office/powerpoint/2010/main" val="27205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C9D69-9831-4844-8B1E-062B2DA58B0D}" type="slidenum">
              <a:rPr lang="en-US" smtClean="0"/>
              <a:pPr/>
              <a:t>14</a:t>
            </a:fld>
            <a:endParaRPr lang="en-US"/>
          </a:p>
        </p:txBody>
      </p:sp>
    </p:spTree>
    <p:extLst>
      <p:ext uri="{BB962C8B-B14F-4D97-AF65-F5344CB8AC3E}">
        <p14:creationId xmlns:p14="http://schemas.microsoft.com/office/powerpoint/2010/main" val="4151805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{{Pause=3}} In task 3, the</a:t>
            </a:r>
            <a:r>
              <a:rPr lang="en-US" baseline="0" dirty="0"/>
              <a:t> software driver needs to modify the display memory. The first question we need to understand is that, to turn on a specific segment, which bit should be set to 1 in the display memory. Before we answer this question, let’s take a look at the LCD glass. The LCD glass has a total of 28 pins, including </a:t>
            </a:r>
            <a:r>
              <a:rPr lang="en-US" dirty="0"/>
              <a:t>{{Pause=1}}  </a:t>
            </a:r>
            <a:r>
              <a:rPr lang="en-US" baseline="0" dirty="0"/>
              <a:t>24 segment pins and </a:t>
            </a:r>
            <a:r>
              <a:rPr lang="en-US" dirty="0"/>
              <a:t>{{Pause=1}}  </a:t>
            </a:r>
            <a:r>
              <a:rPr lang="en-US" baseline="0" dirty="0"/>
              <a:t>4 com pins. </a:t>
            </a:r>
          </a:p>
          <a:p>
            <a:endParaRPr lang="en-US" baseline="0" dirty="0"/>
          </a:p>
          <a:p>
            <a:r>
              <a:rPr lang="en-US" dirty="0"/>
              <a:t>{{Pause=2}} </a:t>
            </a:r>
            <a:r>
              <a:rPr lang="en-US" baseline="0" dirty="0"/>
              <a:t>This table shows how each segment is controlled by the LCDs pins. For example, Segment 2D, which means segment D at the 2</a:t>
            </a:r>
            <a:r>
              <a:rPr lang="en-US" baseline="30000" dirty="0"/>
              <a:t>nd</a:t>
            </a:r>
            <a:r>
              <a:rPr lang="en-US" baseline="0" dirty="0"/>
              <a:t> display position,  is controlled by, </a:t>
            </a:r>
            <a:r>
              <a:rPr lang="en-US" dirty="0"/>
              <a:t>{{Pause=1}} </a:t>
            </a:r>
            <a:r>
              <a:rPr lang="en-US" baseline="0" dirty="0"/>
              <a:t> LCD pin 3 and </a:t>
            </a:r>
            <a:r>
              <a:rPr lang="en-US" dirty="0"/>
              <a:t>{{Pause=1}}  </a:t>
            </a:r>
            <a:r>
              <a:rPr lang="en-US" baseline="0" dirty="0"/>
              <a:t>LCD pin 15.  LCD pin 3 is also called pin segment 2. </a:t>
            </a:r>
            <a:r>
              <a:rPr lang="en-US" dirty="0"/>
              <a:t>{{Pause=1}}  </a:t>
            </a:r>
            <a:r>
              <a:rPr lang="en-US" baseline="0" dirty="0"/>
              <a:t>LCD Pin 15 is also called COM 1. </a:t>
            </a: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15</a:t>
            </a:fld>
            <a:endParaRPr lang="en-US"/>
          </a:p>
        </p:txBody>
      </p:sp>
    </p:spTree>
    <p:extLst>
      <p:ext uri="{BB962C8B-B14F-4D97-AF65-F5344CB8AC3E}">
        <p14:creationId xmlns:p14="http://schemas.microsoft.com/office/powerpoint/2010/main" val="633164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{{Pause=3}} The STM32L4 processor has  49 LCD pins, which have  the alternate function of LCD.  The LCD glass has only 28 pins.  Therefore, when we design a circuit board, we need to think about which processor pins should be used to drive the LCD.  The decision should be made carefully based on the overall needs of the whole systems, because a processor pin can only perform a limited number of pre-defined alternate functions. At the system design stage, we need to think about the overall pin assignment. For example, we need to consider: how many serial ports we need, how many I2C ports we need, how many GPIO pins we need, how many timer outputs or inputs we need, and etc. </a:t>
            </a:r>
          </a:p>
          <a:p>
            <a:endParaRPr lang="en-US" dirty="0"/>
          </a:p>
          <a:p>
            <a:r>
              <a:rPr lang="en-US" dirty="0"/>
              <a:t>{{Pause=1}} System designer determines,  which processor pins are selected to connect the LCD, and what is the connection order between processor pins and LCD pins. Once the hardware connection is made, software cannot change it. </a:t>
            </a:r>
          </a:p>
          <a:p>
            <a:endParaRPr lang="en-US" dirty="0"/>
          </a:p>
          <a:p>
            <a:r>
              <a:rPr lang="en-US" dirty="0"/>
              <a:t>{{Pause=1}} On the STM32L4 discovery kit, the circuit designers have implemented the connections as shown in this table. {{Pause=1}}  For example, the processor pin PA 7 is connected to the LCD pin 1. The processor pin PA 7 has the alternate function of LCD Segment 4. </a:t>
            </a:r>
            <a:r>
              <a:rPr lang="en-US" baseline="0" dirty="0"/>
              <a:t>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16</a:t>
            </a:fld>
            <a:endParaRPr lang="en-US"/>
          </a:p>
        </p:txBody>
      </p:sp>
    </p:spTree>
    <p:extLst>
      <p:ext uri="{BB962C8B-B14F-4D97-AF65-F5344CB8AC3E}">
        <p14:creationId xmlns:p14="http://schemas.microsoft.com/office/powerpoint/2010/main" val="2755790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{{Pause=3}} Now, let’s take a look at the processor pins. The STM32L4 processor on the discovery kit has a total of 100 pins.  Among these 100 pins, 49 pins are capable of driving an external LCD glass. {{Pause=0.5}} These pins can function from LCD Segment 0 to LCD Segment 43, or {{Pause=0.5}} from LCD COM 0 to LCD COM 7.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17</a:t>
            </a:fld>
            <a:endParaRPr lang="en-US"/>
          </a:p>
        </p:txBody>
      </p:sp>
    </p:spTree>
    <p:extLst>
      <p:ext uri="{BB962C8B-B14F-4D97-AF65-F5344CB8AC3E}">
        <p14:creationId xmlns:p14="http://schemas.microsoft.com/office/powerpoint/2010/main" val="529617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This</a:t>
            </a:r>
            <a:r>
              <a:rPr lang="en-US" baseline="0" dirty="0"/>
              <a:t> table presents put two pieces of information together. The first piece is the connection between the processor pins and the LCD glass pins. The second piece is the LCD’s internal relationship between LCD pins and LCD segments. </a:t>
            </a:r>
            <a:r>
              <a:rPr lang="en-US" dirty="0"/>
              <a:t>{{Pause=1}}  Let’s use</a:t>
            </a:r>
            <a:r>
              <a:rPr lang="en-US" baseline="0" dirty="0"/>
              <a:t> LCD segment D on the second display position as example.  We call this segment 2D. </a:t>
            </a:r>
            <a:r>
              <a:rPr lang="en-US" dirty="0"/>
              <a:t>{{Pause=1}}  Here is the segment 2D.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18</a:t>
            </a:fld>
            <a:endParaRPr lang="en-US"/>
          </a:p>
        </p:txBody>
      </p:sp>
    </p:spTree>
    <p:extLst>
      <p:ext uri="{BB962C8B-B14F-4D97-AF65-F5344CB8AC3E}">
        <p14:creationId xmlns:p14="http://schemas.microsoft.com/office/powerpoint/2010/main" val="7923898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{{Pause=2}}This table shows that, in the LCD internal circuit, segment 2D is driven by two LCD pins:  {{Pause=1}} LCD Pin 3, and {{Pause=1}} LCD pin 15.  </a:t>
            </a:r>
          </a:p>
          <a:p>
            <a:endParaRPr lang="en-US" dirty="0"/>
          </a:p>
          <a:p>
            <a:r>
              <a:rPr lang="en-US" dirty="0"/>
              <a:t>{{Pause=2}} The table also shows that LCD’s pin 3 is connected to the processor’s pin P B 1, {{Pause=1}} and LCD’s pin 15 is connected to the processor’s pin P A 9.  </a:t>
            </a:r>
          </a:p>
          <a:p>
            <a:endParaRPr lang="en-US" dirty="0"/>
          </a:p>
          <a:p>
            <a:r>
              <a:rPr lang="en-US" dirty="0"/>
              <a:t>{{Pause=1}}  This figure shows the connection diagram.   Pin 3 connected to P A 9.  Pin 15 connected to P B 1.</a:t>
            </a:r>
          </a:p>
          <a:p>
            <a:endParaRPr lang="en-US" dirty="0"/>
          </a:p>
          <a:p>
            <a:r>
              <a:rPr lang="en-US" dirty="0"/>
              <a:t>{{Pause=1}} If we look at the reference manual of STM32L4 processors, we can find that, the LCD alternate function of the processor’s pin P B 1, is Segment 6. {{Pause=1}}  and the LCD alternate function of the processor’s pin P A 9, is COM 1. </a:t>
            </a:r>
          </a:p>
          <a:p>
            <a:endParaRPr lang="en-US" dirty="0"/>
          </a:p>
          <a:p>
            <a:r>
              <a:rPr lang="en-US" dirty="0"/>
              <a:t>{{Pause=1}} Therefore, we conclude that, LCD segment 2D is controlled by the bit for, Segment 6 of COM 1, in the display memory.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19</a:t>
            </a:fld>
            <a:endParaRPr lang="en-US"/>
          </a:p>
        </p:txBody>
      </p:sp>
    </p:spTree>
    <p:extLst>
      <p:ext uri="{BB962C8B-B14F-4D97-AF65-F5344CB8AC3E}">
        <p14:creationId xmlns:p14="http://schemas.microsoft.com/office/powerpoint/2010/main" val="345797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{{Pause=3}} In the previous slide, we have found that </a:t>
            </a:r>
            <a:r>
              <a:rPr lang="en-US" baseline="0" dirty="0"/>
              <a:t>LCD segment 2D is controlled by the bit for Segment 6 of COM 1 in the display memory.  Now, let’s take a look at the display memory again. We can locate the bit in the display memory.  This display memory table is given in the STM32L4 reference manual. </a:t>
            </a:r>
            <a:r>
              <a:rPr lang="en-US" dirty="0"/>
              <a:t>{{Pause=1}} Here,</a:t>
            </a:r>
            <a:r>
              <a:rPr lang="en-US" baseline="0" dirty="0"/>
              <a:t> we locate the bit for Segment 6 of COM 1, which is bit 6 of LCD RAM 2. </a:t>
            </a:r>
            <a:r>
              <a:rPr lang="en-US" dirty="0"/>
              <a:t>{{Pause=1}} Therefore, LCD segment 2D is controlled by bit 6 of LCD RAM 2.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20</a:t>
            </a:fld>
            <a:endParaRPr lang="en-US"/>
          </a:p>
        </p:txBody>
      </p:sp>
    </p:spTree>
    <p:extLst>
      <p:ext uri="{BB962C8B-B14F-4D97-AF65-F5344CB8AC3E}">
        <p14:creationId xmlns:p14="http://schemas.microsoft.com/office/powerpoint/2010/main" val="4274584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{{Pause=3}}  An LCD module</a:t>
            </a:r>
            <a:r>
              <a:rPr lang="en-US" baseline="0" dirty="0"/>
              <a:t> has four major components: LCD glass, </a:t>
            </a:r>
            <a:r>
              <a:rPr lang="en-US" dirty="0"/>
              <a:t>{{Pause=2}} </a:t>
            </a:r>
            <a:r>
              <a:rPr lang="en-US" baseline="0" dirty="0"/>
              <a:t> LCD hardware signal generator</a:t>
            </a:r>
            <a:r>
              <a:rPr lang="en-US" dirty="0"/>
              <a:t>{{Pause=2}}</a:t>
            </a:r>
            <a:r>
              <a:rPr lang="en-US" baseline="0" dirty="0"/>
              <a:t>, LCD display memory, </a:t>
            </a:r>
            <a:r>
              <a:rPr lang="en-US" dirty="0"/>
              <a:t>{{Pause=2}} </a:t>
            </a:r>
            <a:r>
              <a:rPr lang="en-US" baseline="0" dirty="0"/>
              <a:t>and software driver.  The hardware signal generator uses </a:t>
            </a:r>
            <a:r>
              <a:rPr lang="en-US" sz="1200" kern="1200" dirty="0">
                <a:solidFill>
                  <a:schemeClr val="tx1"/>
                </a:solidFill>
                <a:effectLst/>
                <a:latin typeface="+mn-lt"/>
                <a:ea typeface="+mn-ea"/>
                <a:cs typeface="+mn-cs"/>
              </a:rPr>
              <a:t>a special hardware technology, called a </a:t>
            </a:r>
            <a:r>
              <a:rPr lang="en-US" sz="1200" b="1" i="1" kern="1200" dirty="0">
                <a:solidFill>
                  <a:schemeClr val="tx1"/>
                </a:solidFill>
                <a:effectLst/>
                <a:latin typeface="+mn-lt"/>
                <a:ea typeface="+mn-ea"/>
                <a:cs typeface="+mn-cs"/>
              </a:rPr>
              <a:t>multiplexed drive</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to reduce the number of pins required to drive a LCD glass. Refer to the book for details.</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3</a:t>
            </a:fld>
            <a:endParaRPr lang="en-US"/>
          </a:p>
        </p:txBody>
      </p:sp>
    </p:spTree>
    <p:extLst>
      <p:ext uri="{BB962C8B-B14F-4D97-AF65-F5344CB8AC3E}">
        <p14:creationId xmlns:p14="http://schemas.microsoft.com/office/powerpoint/2010/main" val="10179429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{{Pause=3}} In the previous slide, we locate the bit in the display memory, which controls LCD segment 2D. Following the same procedure, we can find all bits in the processor’s display memory, which control all segments of the LCD. {{Pause=2}}   Next, we will show you an example, how to write software program, to show letter “A”, at the first position on the LCD.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21</a:t>
            </a:fld>
            <a:endParaRPr lang="en-US"/>
          </a:p>
        </p:txBody>
      </p:sp>
    </p:spTree>
    <p:extLst>
      <p:ext uri="{BB962C8B-B14F-4D97-AF65-F5344CB8AC3E}">
        <p14:creationId xmlns:p14="http://schemas.microsoft.com/office/powerpoint/2010/main" val="428951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{{Pause=3}}  In this table, we mark all bits that controls the segments of the first display position in color. {{Pause=2}}  To show letter, “A”, at the first position on the LCD, we need to turn on the following 7 segments, including segment 1A, {{Pause=0.5}}  1B, {{Pause=0.5}} 1C, {{Pause=0.5}} 1F, {{Pause=0.5}} 1E, {{Pause=0.5}} 1G, {{Pause=0.5}} and, 1M, {{Pause=0.5}}  and turn off all remaining segments of the first display position. Therefore, we need to set all bits marked in red to 1, and {{Pause=1}} reset all bits marked in blue to zero. {{Pause=1}}  Here is the software code. First, the code clears all bits that belongs to the first display position.  Then, software sets all bits marked in red in the display memory, including 1G, {{Pause=0.5}} 1E, {{Pause=0.5}} 1B, {{Pause=0.5}} 1M, {{Pause=0.5}} 1F, {{Pause=0.5}} 1A, {{Pause=0.5}} and 1C.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22</a:t>
            </a:fld>
            <a:endParaRPr lang="en-US"/>
          </a:p>
        </p:txBody>
      </p:sp>
    </p:spTree>
    <p:extLst>
      <p:ext uri="{BB962C8B-B14F-4D97-AF65-F5344CB8AC3E}">
        <p14:creationId xmlns:p14="http://schemas.microsoft.com/office/powerpoint/2010/main" val="3993102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{{Pause=3}} Here is the key idea of LCD driver. Suppose, the font is stored in the array, C 4. This example controls the display at the first position based on the font. For a given font, we turn on, or turn off each LCD segment, based on the encoded on or off information, in the font. Please read the book for details.</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23</a:t>
            </a:fld>
            <a:endParaRPr lang="en-US"/>
          </a:p>
        </p:txBody>
      </p:sp>
    </p:spTree>
    <p:extLst>
      <p:ext uri="{BB962C8B-B14F-4D97-AF65-F5344CB8AC3E}">
        <p14:creationId xmlns:p14="http://schemas.microsoft.com/office/powerpoint/2010/main" val="29992892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{{Pause=3}} Now, let me show you one debug trick. Suppose we want to display, letter “A”, at the first display position. However, segment 1F is off by mistake. {{Pause=1}}  How to quickly find the problem?  </a:t>
            </a:r>
          </a:p>
          <a:p>
            <a:endParaRPr lang="en-US" dirty="0"/>
          </a:p>
          <a:p>
            <a:r>
              <a:rPr lang="en-US" dirty="0"/>
              <a:t>{{Pause=2}} Let’s take a look at the connection table. We locate segment 1F in the table first. {{Pause=1}}  Here is Segment 1F.  {{Pause=1}} The table shows that, segment 1F, is controlled by processor’s pin, P A 6, and {{Pause=0.5}} P A 9. Therefore, the first to check the GPIO pin initialization has been performed correctly. Specially, we need to make sure that the mode of pin PA 6 and PA 9 have been set to alternate function, and their alternate function has been set to LCD. {{Pause=1}} Next, we need to check the display memory. We need to check whether bit 3 of LCD RAM 2 has been set to 1. We can check this bit in the Keil debug IDE.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24</a:t>
            </a:fld>
            <a:endParaRPr lang="en-US"/>
          </a:p>
        </p:txBody>
      </p:sp>
    </p:spTree>
    <p:extLst>
      <p:ext uri="{BB962C8B-B14F-4D97-AF65-F5344CB8AC3E}">
        <p14:creationId xmlns:p14="http://schemas.microsoft.com/office/powerpoint/2010/main" val="21986415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C9D69-9831-4844-8B1E-062B2DA58B0D}" type="slidenum">
              <a:rPr lang="en-US" smtClean="0"/>
              <a:pPr/>
              <a:t>25</a:t>
            </a:fld>
            <a:endParaRPr lang="en-US"/>
          </a:p>
        </p:txBody>
      </p:sp>
    </p:spTree>
    <p:extLst>
      <p:ext uri="{BB962C8B-B14F-4D97-AF65-F5344CB8AC3E}">
        <p14:creationId xmlns:p14="http://schemas.microsoft.com/office/powerpoint/2010/main" val="1420658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{{Pause=3}}  An LCD module</a:t>
            </a:r>
            <a:r>
              <a:rPr lang="en-US" baseline="0" dirty="0"/>
              <a:t> has four major components: LCD glass, </a:t>
            </a:r>
            <a:r>
              <a:rPr lang="en-US" dirty="0"/>
              <a:t>{{Pause=2}} </a:t>
            </a:r>
            <a:r>
              <a:rPr lang="en-US" baseline="0" dirty="0"/>
              <a:t> LCD hardware signal generator</a:t>
            </a:r>
            <a:r>
              <a:rPr lang="en-US" dirty="0"/>
              <a:t>{{Pause=2}}</a:t>
            </a:r>
            <a:r>
              <a:rPr lang="en-US" baseline="0" dirty="0"/>
              <a:t>, LCD display memory, </a:t>
            </a:r>
            <a:r>
              <a:rPr lang="en-US" dirty="0"/>
              <a:t>{{Pause=2}} </a:t>
            </a:r>
            <a:r>
              <a:rPr lang="en-US" baseline="0" dirty="0"/>
              <a:t>and software driver.  The hardware signal generator uses </a:t>
            </a:r>
            <a:r>
              <a:rPr lang="en-US" sz="1200" kern="1200" dirty="0">
                <a:solidFill>
                  <a:schemeClr val="tx1"/>
                </a:solidFill>
                <a:effectLst/>
                <a:latin typeface="+mn-lt"/>
                <a:ea typeface="+mn-ea"/>
                <a:cs typeface="+mn-cs"/>
              </a:rPr>
              <a:t>a special hardware technology, called a </a:t>
            </a:r>
            <a:r>
              <a:rPr lang="en-US" sz="1200" b="1" i="1" kern="1200" dirty="0">
                <a:solidFill>
                  <a:schemeClr val="tx1"/>
                </a:solidFill>
                <a:effectLst/>
                <a:latin typeface="+mn-lt"/>
                <a:ea typeface="+mn-ea"/>
                <a:cs typeface="+mn-cs"/>
              </a:rPr>
              <a:t>multiplexed drive</a:t>
            </a:r>
            <a:r>
              <a:rPr lang="en-US" sz="1200" b="0" i="0" kern="1200" dirty="0">
                <a:solidFill>
                  <a:schemeClr val="tx1"/>
                </a:solidFill>
                <a:effectLst/>
                <a:latin typeface="+mn-lt"/>
                <a:ea typeface="+mn-ea"/>
                <a:cs typeface="+mn-cs"/>
              </a:rPr>
              <a:t>,</a:t>
            </a:r>
            <a:r>
              <a:rPr lang="en-US" sz="1200" b="0" i="0" kern="1200" baseline="0" dirty="0">
                <a:solidFill>
                  <a:schemeClr val="tx1"/>
                </a:solidFill>
                <a:effectLst/>
                <a:latin typeface="+mn-lt"/>
                <a:ea typeface="+mn-ea"/>
                <a:cs typeface="+mn-cs"/>
              </a:rPr>
              <a:t> to reduce the number of pins required to drive a LCD glass. Refer to the book for details.</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26</a:t>
            </a:fld>
            <a:endParaRPr lang="en-US"/>
          </a:p>
        </p:txBody>
      </p:sp>
    </p:spTree>
    <p:extLst>
      <p:ext uri="{BB962C8B-B14F-4D97-AF65-F5344CB8AC3E}">
        <p14:creationId xmlns:p14="http://schemas.microsoft.com/office/powerpoint/2010/main" val="3569458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Applying DC voltage for too long can damage, so circuit must provide an AC voltage centered on zero.</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28</a:t>
            </a:fld>
            <a:endParaRPr lang="en-US"/>
          </a:p>
        </p:txBody>
      </p:sp>
    </p:spTree>
    <p:extLst>
      <p:ext uri="{BB962C8B-B14F-4D97-AF65-F5344CB8AC3E}">
        <p14:creationId xmlns:p14="http://schemas.microsoft.com/office/powerpoint/2010/main" val="452728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{{Pause=3}} The LCD controller can be built {{Pause=0.5}}  in an external LCD module, or {{Pause=0.5}}  in a microprocessor chip.  </a:t>
            </a:r>
          </a:p>
          <a:p>
            <a:endParaRPr lang="en-US" dirty="0"/>
          </a:p>
          <a:p>
            <a:r>
              <a:rPr lang="en-US" dirty="0"/>
              <a:t>If the LCD controller is external to the processor, the processor uses some serial communication interface, to send a string to the controller.  </a:t>
            </a:r>
          </a:p>
          <a:p>
            <a:endParaRPr lang="en-US" dirty="0"/>
          </a:p>
          <a:p>
            <a:r>
              <a:rPr lang="en-US" dirty="0"/>
              <a:t>If the LCD controller is on-chip, the microprocessor can directly drive an LCD glass, without any extra hardware. STM32L processors have on-chip LCD controller. </a:t>
            </a:r>
          </a:p>
          <a:p>
            <a:endParaRPr lang="en-US" dirty="0"/>
          </a:p>
          <a:p>
            <a:r>
              <a:rPr lang="en-US" dirty="0"/>
              <a:t>{{Pause=1}}  An external LCD controller has two major advantages over an on-chip controller. First, an external controller typically requires much less processor pins. Second, software to interface an external LCD is relatively simpler. </a:t>
            </a:r>
          </a:p>
          <a:p>
            <a:endParaRPr lang="en-US" dirty="0"/>
          </a:p>
          <a:p>
            <a:r>
              <a:rPr lang="en-US" dirty="0"/>
              <a:t>{{Pause=1}} The advantage of having an on-chip LCD controller is that, the system can be made smaller and cheaper. However, it uses many processor pins, and requires complex software to drive the LCD. </a:t>
            </a:r>
          </a:p>
          <a:p>
            <a:endParaRPr lang="en-US" dirty="0"/>
          </a:p>
          <a:p>
            <a:r>
              <a:rPr lang="en-US" dirty="0"/>
              <a:t>In this tutorial, we focuses on the on-chip LCD controller.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a:t>
            </a:fld>
            <a:endParaRPr lang="en-US"/>
          </a:p>
        </p:txBody>
      </p:sp>
    </p:spTree>
    <p:extLst>
      <p:ext uri="{BB962C8B-B14F-4D97-AF65-F5344CB8AC3E}">
        <p14:creationId xmlns:p14="http://schemas.microsoft.com/office/powerpoint/2010/main" val="2692598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a:t>
            </a:fld>
            <a:endParaRPr lang="en-US"/>
          </a:p>
        </p:txBody>
      </p:sp>
    </p:spTree>
    <p:extLst>
      <p:ext uri="{BB962C8B-B14F-4D97-AF65-F5344CB8AC3E}">
        <p14:creationId xmlns:p14="http://schemas.microsoft.com/office/powerpoint/2010/main" val="3428698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{{Pause=3}} Let’s focus on how to write software to drive the on-chip LCD controller on STM32L4 microprocessors. The software driver takes two inputs: first, an Alphanumeric character, and second, the target display position.  </a:t>
            </a:r>
          </a:p>
          <a:p>
            <a:endParaRPr lang="en-US" dirty="0"/>
          </a:p>
          <a:p>
            <a:r>
              <a:rPr lang="en-US" dirty="0"/>
              <a:t>For example,  we want to display the letter “A”, at the first position on the LCD.  {{Pause=1}}  On computers, the letter ‘A’ is represented by its ASCII value. Software looks up the font library based on the ASCII value, and finds the font of the letter “A”. Then, software modifies the LCD display memory, based on the font and the display position.  Specifically, software will set the bits to 1 in the display memory that controls the on or off of the following segments: 1A, 1B, 1C, 1F, 1E, 1G, and 1M.  </a:t>
            </a:r>
          </a:p>
          <a:p>
            <a:endParaRPr lang="en-US" dirty="0"/>
          </a:p>
          <a:p>
            <a:r>
              <a:rPr lang="en-US" dirty="0"/>
              <a:t>In summary, the LCD software driver has three tasks. Task 1, define the font for alphabet letters and Arabic numbers. Task 2, for a given character to be displayed, find its font  by looking the font library defined in Task 1. Task 3, decode the font and modify the LCD display memory.  The font library is only needed to be defined once. All characters share the same font library.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a:t>
            </a:fld>
            <a:endParaRPr lang="en-US"/>
          </a:p>
        </p:txBody>
      </p:sp>
    </p:spTree>
    <p:extLst>
      <p:ext uri="{BB962C8B-B14F-4D97-AF65-F5344CB8AC3E}">
        <p14:creationId xmlns:p14="http://schemas.microsoft.com/office/powerpoint/2010/main" val="296497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{{Pause=3}} On the STM32L4 discovery kit, the LCD glass can display, six characters. {{Pause=1}}  Each character has 16 segments, such as segment A, segment B, segment C, and etc.  {{Pause=2}} Suppose we use 1 bit to represent the ON or OFF setting of each segment, we need a total 16 bits to encode all segment of a character. {{Pause=2}} Let's assume that we encode the segment in this order: G, B, M, E, F, A, C, D, Q, K, and etc. {{Pause=2}} You may ask why we encode the binary ON or OFF information of these segments in this specific order. {{Pause=1}} In fact, you can use any order you want, as long as you use the same order when you decode the font.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7</a:t>
            </a:fld>
            <a:endParaRPr lang="en-US"/>
          </a:p>
        </p:txBody>
      </p:sp>
    </p:spTree>
    <p:extLst>
      <p:ext uri="{BB962C8B-B14F-4D97-AF65-F5344CB8AC3E}">
        <p14:creationId xmlns:p14="http://schemas.microsoft.com/office/powerpoint/2010/main" val="11486986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{{Pause=3}} Let’s use the letter “A” as an example, to show how to encode a letter, or a number. In order to display the letter “A”, we need to turn on the following 7 segments: A, B, C, F, E, G, and, M.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8</a:t>
            </a:fld>
            <a:endParaRPr lang="en-US"/>
          </a:p>
        </p:txBody>
      </p:sp>
    </p:spTree>
    <p:extLst>
      <p:ext uri="{BB962C8B-B14F-4D97-AF65-F5344CB8AC3E}">
        <p14:creationId xmlns:p14="http://schemas.microsoft.com/office/powerpoint/2010/main" val="1741783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For each segment that needs to be turned on, we set the corresponding bit to 1. Otherwise, we clear the corresponding bit to 0. This table shows the ON or OFF setting of all 16 segments.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9</a:t>
            </a:fld>
            <a:endParaRPr lang="en-US"/>
          </a:p>
        </p:txBody>
      </p:sp>
    </p:spTree>
    <p:extLst>
      <p:ext uri="{BB962C8B-B14F-4D97-AF65-F5344CB8AC3E}">
        <p14:creationId xmlns:p14="http://schemas.microsoft.com/office/powerpoint/2010/main" val="3852787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If we convert the 16-bit binary encoding to hex, we will obtain, F, E, zero, zero, in hex. Therefore, the letter “A” is encoded as, “F E zero </a:t>
            </a:r>
            <a:r>
              <a:rPr lang="en-US" dirty="0" err="1"/>
              <a:t>zero</a:t>
            </a:r>
            <a:r>
              <a:rPr lang="en-US" dirty="0"/>
              <a:t>”. We call this encoding as the font for letter “A”.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10</a:t>
            </a:fld>
            <a:endParaRPr lang="en-US"/>
          </a:p>
        </p:txBody>
      </p:sp>
    </p:spTree>
    <p:extLst>
      <p:ext uri="{BB962C8B-B14F-4D97-AF65-F5344CB8AC3E}">
        <p14:creationId xmlns:p14="http://schemas.microsoft.com/office/powerpoint/2010/main" val="1033154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8E8B2B42-CBC2-7D4E-BA50-0E7F29B4DAAB}" type="datetime1">
              <a:rPr lang="en-US" smtClean="0"/>
              <a:t>1/28/2020</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1/28/2020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1/28/2020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1/28/2020</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34C82E41-DA7E-CA4C-823B-C759BEA16CE8}" type="datetime1">
              <a:rPr lang="en-US" smtClean="0"/>
              <a:t>1/28/2020</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1/28/2020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1/28/2020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1/28/2020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1/28/2020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1/28/2020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1/28/2020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CDD18CD8-E404-844E-A4BD-DF69B8E5881E}" type="datetime1">
              <a:rPr lang="en-US" smtClean="0"/>
              <a:t>1/28/2020</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15.emf"/><Relationship Id="rId5" Type="http://schemas.openxmlformats.org/officeDocument/2006/relationships/image" Target="../media/image2.jpg"/><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2.jp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web.eece.maine.edu/~zhu/book/STM32L4_Discovery_Kit_pins_L.png" TargetMode="Externa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image" Target="../media/image19.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20.emf"/><Relationship Id="rId5" Type="http://schemas.openxmlformats.org/officeDocument/2006/relationships/image" Target="../media/image11.emf"/><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1.emf"/></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image" Target="../media/image3.emf"/></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4.emf"/><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0.png"/></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eb.eece.maine.edu/~zhu/book/STM32L4/STM32L476_Pins.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8.emf"/><Relationship Id="rId5" Type="http://schemas.openxmlformats.org/officeDocument/2006/relationships/image" Target="../media/image4.emf"/><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8.emf"/><Relationship Id="rId5" Type="http://schemas.openxmlformats.org/officeDocument/2006/relationships/image" Target="../media/image4.emf"/><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0.emf"/><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Dr. Yifeng Zhu</a:t>
            </a:r>
            <a:br>
              <a:rPr lang="en-US" sz="2000" dirty="0"/>
            </a:br>
            <a:r>
              <a:rPr lang="en-US" sz="2000" dirty="0"/>
              <a:t>Electrical and Computer Engineering</a:t>
            </a:r>
            <a:br>
              <a:rPr lang="en-US" sz="2000" dirty="0"/>
            </a:br>
            <a:r>
              <a:rPr lang="en-US" sz="2000" dirty="0"/>
              <a:t>University of Maine</a:t>
            </a:r>
          </a:p>
        </p:txBody>
      </p:sp>
      <p:sp>
        <p:nvSpPr>
          <p:cNvPr id="3" name="Subtitle 2"/>
          <p:cNvSpPr>
            <a:spLocks noGrp="1"/>
          </p:cNvSpPr>
          <p:nvPr>
            <p:ph type="subTitle" idx="1"/>
          </p:nvPr>
        </p:nvSpPr>
        <p:spPr/>
        <p:txBody>
          <a:bodyPr/>
          <a:lstStyle/>
          <a:p>
            <a:r>
              <a:rPr lang="en-US" dirty="0"/>
              <a:t>Spring 2020</a:t>
            </a:r>
          </a:p>
        </p:txBody>
      </p:sp>
      <p:sp>
        <p:nvSpPr>
          <p:cNvPr id="5" name="TextBox 4"/>
          <p:cNvSpPr txBox="1"/>
          <p:nvPr/>
        </p:nvSpPr>
        <p:spPr>
          <a:xfrm>
            <a:off x="1828800" y="337547"/>
            <a:ext cx="6477000" cy="646331"/>
          </a:xfrm>
          <a:prstGeom prst="rect">
            <a:avLst/>
          </a:prstGeom>
          <a:noFill/>
        </p:spPr>
        <p:txBody>
          <a:bodyPr wrap="square" rtlCol="0">
            <a:spAutoFit/>
          </a:bodyPr>
          <a:lstStyle/>
          <a:p>
            <a:pPr algn="r"/>
            <a:r>
              <a:rPr lang="en-US" b="1" dirty="0">
                <a:latin typeface="Bookman Old Style (Headings)"/>
              </a:rPr>
              <a:t>Embedded Systems with ARM Cortex-M Microcontrollers in Assembly Language and C</a:t>
            </a:r>
          </a:p>
        </p:txBody>
      </p:sp>
      <p:sp>
        <p:nvSpPr>
          <p:cNvPr id="6" name="TextBox 5"/>
          <p:cNvSpPr txBox="1"/>
          <p:nvPr/>
        </p:nvSpPr>
        <p:spPr>
          <a:xfrm>
            <a:off x="3929681" y="1828800"/>
            <a:ext cx="4339714" cy="830997"/>
          </a:xfrm>
          <a:prstGeom prst="rect">
            <a:avLst/>
          </a:prstGeom>
          <a:noFill/>
        </p:spPr>
        <p:txBody>
          <a:bodyPr wrap="none" rtlCol="0">
            <a:spAutoFit/>
          </a:bodyPr>
          <a:lstStyle/>
          <a:p>
            <a:pPr algn="r"/>
            <a:r>
              <a:rPr lang="en-US" sz="2400" b="1" dirty="0">
                <a:solidFill>
                  <a:srgbClr val="C00000"/>
                </a:solidFill>
              </a:rPr>
              <a:t>Chapter 17</a:t>
            </a:r>
          </a:p>
          <a:p>
            <a:pPr algn="r"/>
            <a:r>
              <a:rPr lang="en-US" sz="2400" b="1" dirty="0">
                <a:solidFill>
                  <a:srgbClr val="C00000"/>
                </a:solidFill>
              </a:rPr>
              <a:t>Liquid-Crystal Display (LCD)</a:t>
            </a:r>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1</a:t>
            </a:fld>
            <a:endParaRPr kumimoji="0" lang="en-US" dirty="0"/>
          </a:p>
        </p:txBody>
      </p:sp>
    </p:spTree>
    <p:extLst>
      <p:ext uri="{BB962C8B-B14F-4D97-AF65-F5344CB8AC3E}">
        <p14:creationId xmlns:p14="http://schemas.microsoft.com/office/powerpoint/2010/main" val="16832813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 Define Fonts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10</a:t>
            </a:fld>
            <a:endParaRPr kumimoji="0" lang="en-US" dirty="0"/>
          </a:p>
        </p:txBody>
      </p:sp>
      <p:pic>
        <p:nvPicPr>
          <p:cNvPr id="8" name="Picture 7"/>
          <p:cNvPicPr>
            <a:picLocks noChangeAspect="1"/>
          </p:cNvPicPr>
          <p:nvPr/>
        </p:nvPicPr>
        <p:blipFill>
          <a:blip r:embed="rId3"/>
          <a:stretch>
            <a:fillRect/>
          </a:stretch>
        </p:blipFill>
        <p:spPr>
          <a:xfrm>
            <a:off x="768463" y="2400300"/>
            <a:ext cx="1838574" cy="2041200"/>
          </a:xfrm>
          <a:prstGeom prst="rect">
            <a:avLst/>
          </a:prstGeom>
        </p:spPr>
      </p:pic>
      <p:graphicFrame>
        <p:nvGraphicFramePr>
          <p:cNvPr id="9" name="Table 8"/>
          <p:cNvGraphicFramePr>
            <a:graphicFrameLocks noGrp="1"/>
          </p:cNvGraphicFramePr>
          <p:nvPr/>
        </p:nvGraphicFramePr>
        <p:xfrm>
          <a:off x="3657600" y="2743200"/>
          <a:ext cx="3721181" cy="2623558"/>
        </p:xfrm>
        <a:graphic>
          <a:graphicData uri="http://schemas.openxmlformats.org/drawingml/2006/table">
            <a:tbl>
              <a:tblPr firstRow="1" firstCol="1" bandRow="1">
                <a:tableStyleId>{3B4B98B0-60AC-42C2-AFA5-B58CD77FA1E5}</a:tableStyleId>
              </a:tblPr>
              <a:tblGrid>
                <a:gridCol w="844916">
                  <a:extLst>
                    <a:ext uri="{9D8B030D-6E8A-4147-A177-3AD203B41FA5}">
                      <a16:colId xmlns:a16="http://schemas.microsoft.com/office/drawing/2014/main" val="2755585926"/>
                    </a:ext>
                  </a:extLst>
                </a:gridCol>
                <a:gridCol w="582037">
                  <a:extLst>
                    <a:ext uri="{9D8B030D-6E8A-4147-A177-3AD203B41FA5}">
                      <a16:colId xmlns:a16="http://schemas.microsoft.com/office/drawing/2014/main" val="153847913"/>
                    </a:ext>
                  </a:extLst>
                </a:gridCol>
                <a:gridCol w="624437">
                  <a:extLst>
                    <a:ext uri="{9D8B030D-6E8A-4147-A177-3AD203B41FA5}">
                      <a16:colId xmlns:a16="http://schemas.microsoft.com/office/drawing/2014/main" val="1482474938"/>
                    </a:ext>
                  </a:extLst>
                </a:gridCol>
                <a:gridCol w="577511">
                  <a:extLst>
                    <a:ext uri="{9D8B030D-6E8A-4147-A177-3AD203B41FA5}">
                      <a16:colId xmlns:a16="http://schemas.microsoft.com/office/drawing/2014/main" val="2981013554"/>
                    </a:ext>
                  </a:extLst>
                </a:gridCol>
                <a:gridCol w="577931">
                  <a:extLst>
                    <a:ext uri="{9D8B030D-6E8A-4147-A177-3AD203B41FA5}">
                      <a16:colId xmlns:a16="http://schemas.microsoft.com/office/drawing/2014/main" val="114394194"/>
                    </a:ext>
                  </a:extLst>
                </a:gridCol>
                <a:gridCol w="514349">
                  <a:extLst>
                    <a:ext uri="{9D8B030D-6E8A-4147-A177-3AD203B41FA5}">
                      <a16:colId xmlns:a16="http://schemas.microsoft.com/office/drawing/2014/main" val="3220043367"/>
                    </a:ext>
                  </a:extLst>
                </a:gridCol>
              </a:tblGrid>
              <a:tr h="313834">
                <a:tc>
                  <a:txBody>
                    <a:bodyPr/>
                    <a:lstStyle/>
                    <a:p>
                      <a:pPr marL="0" marR="0" algn="ctr">
                        <a:spcBef>
                          <a:spcPts val="0"/>
                        </a:spcBef>
                        <a:spcAft>
                          <a:spcPts val="0"/>
                        </a:spcAft>
                      </a:pPr>
                      <a:r>
                        <a:rPr lang="en-US" sz="1100" dirty="0">
                          <a:solidFill>
                            <a:srgbClr val="0000FF"/>
                          </a:solidFill>
                          <a:effectLst/>
                        </a:rPr>
                        <a:t>Segments</a:t>
                      </a:r>
                      <a:endParaRPr lang="en-US" sz="140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G</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B</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M</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E</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ctr">
                        <a:spcBef>
                          <a:spcPts val="0"/>
                        </a:spcBef>
                        <a:spcAft>
                          <a:spcPts val="0"/>
                        </a:spcAft>
                      </a:pPr>
                      <a:r>
                        <a:rPr lang="en-US" sz="1400" b="0" dirty="0">
                          <a:effectLst/>
                          <a:latin typeface="Consolas" panose="020B0609020204030204" pitchFamily="49" charset="0"/>
                        </a:rPr>
                        <a:t> </a:t>
                      </a:r>
                      <a:endParaRPr lang="en-US" sz="1800" b="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2627260"/>
                  </a:ext>
                </a:extLst>
              </a:tr>
              <a:tr h="313834">
                <a:tc>
                  <a:txBody>
                    <a:bodyPr/>
                    <a:lstStyle/>
                    <a:p>
                      <a:pPr marL="0" marR="0" algn="ctr">
                        <a:spcBef>
                          <a:spcPts val="0"/>
                        </a:spcBef>
                        <a:spcAft>
                          <a:spcPts val="0"/>
                        </a:spcAft>
                      </a:pPr>
                      <a:r>
                        <a:rPr lang="en-US" sz="1100" dirty="0">
                          <a:solidFill>
                            <a:srgbClr val="C00000"/>
                          </a:solidFill>
                          <a:effectLst/>
                        </a:rPr>
                        <a:t>Encoding</a:t>
                      </a:r>
                      <a:endParaRPr lang="en-US" sz="140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800" b="1" dirty="0">
                          <a:solidFill>
                            <a:srgbClr val="C00000"/>
                          </a:solidFill>
                          <a:effectLst/>
                          <a:latin typeface="Consolas" panose="020B0609020204030204" pitchFamily="49" charset="0"/>
                        </a:rPr>
                        <a:t>1</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a:solidFill>
                            <a:srgbClr val="C00000"/>
                          </a:solidFill>
                          <a:effectLst/>
                          <a:latin typeface="Consolas" panose="020B0609020204030204" pitchFamily="49" charset="0"/>
                        </a:rPr>
                        <a:t>1</a:t>
                      </a:r>
                      <a:endParaRPr lang="en-US" sz="2400" b="1">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a:solidFill>
                            <a:srgbClr val="C00000"/>
                          </a:solidFill>
                          <a:effectLst/>
                          <a:latin typeface="Consolas" panose="020B0609020204030204" pitchFamily="49" charset="0"/>
                        </a:rPr>
                        <a:t>1</a:t>
                      </a:r>
                      <a:endParaRPr lang="en-US" sz="2400" b="1">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dirty="0">
                          <a:solidFill>
                            <a:srgbClr val="C00000"/>
                          </a:solidFill>
                          <a:effectLst/>
                          <a:latin typeface="Consolas" panose="020B0609020204030204" pitchFamily="49" charset="0"/>
                        </a:rPr>
                        <a:t>1</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r>
                        <a:rPr lang="en-US" sz="1800" b="1" dirty="0">
                          <a:solidFill>
                            <a:srgbClr val="C00000"/>
                          </a:solidFill>
                          <a:effectLst/>
                          <a:latin typeface="Consolas" panose="020B0609020204030204" pitchFamily="49" charset="0"/>
                        </a:rPr>
                        <a:t>0xF</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w="12700" cmpd="sng">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94187696"/>
                  </a:ext>
                </a:extLst>
              </a:tr>
              <a:tr h="313834">
                <a:tc>
                  <a:txBody>
                    <a:bodyPr/>
                    <a:lstStyle/>
                    <a:p>
                      <a:pPr marL="0" marR="0" algn="ctr">
                        <a:spcBef>
                          <a:spcPts val="0"/>
                        </a:spcBef>
                        <a:spcAft>
                          <a:spcPts val="0"/>
                        </a:spcAft>
                      </a:pPr>
                      <a:r>
                        <a:rPr lang="en-US" sz="1100" dirty="0">
                          <a:solidFill>
                            <a:srgbClr val="0000FF"/>
                          </a:solidFill>
                          <a:effectLst/>
                        </a:rPr>
                        <a:t>Segments</a:t>
                      </a:r>
                      <a:endParaRPr lang="en-US" sz="140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F</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A</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C</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D</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r>
                        <a:rPr lang="en-US" sz="1800" b="1" dirty="0">
                          <a:effectLst/>
                          <a:latin typeface="Consolas" panose="020B0609020204030204" pitchFamily="49" charset="0"/>
                        </a:rPr>
                        <a:t> </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7530716"/>
                  </a:ext>
                </a:extLst>
              </a:tr>
              <a:tr h="313834">
                <a:tc>
                  <a:txBody>
                    <a:bodyPr/>
                    <a:lstStyle/>
                    <a:p>
                      <a:pPr marL="0" marR="0" algn="ctr">
                        <a:spcBef>
                          <a:spcPts val="0"/>
                        </a:spcBef>
                        <a:spcAft>
                          <a:spcPts val="0"/>
                        </a:spcAft>
                      </a:pPr>
                      <a:r>
                        <a:rPr lang="en-US" sz="1100" dirty="0">
                          <a:solidFill>
                            <a:srgbClr val="C00000"/>
                          </a:solidFill>
                          <a:effectLst/>
                        </a:rPr>
                        <a:t>Encoding</a:t>
                      </a:r>
                      <a:endParaRPr lang="en-US" sz="140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800" b="1">
                          <a:solidFill>
                            <a:srgbClr val="C00000"/>
                          </a:solidFill>
                          <a:effectLst/>
                          <a:latin typeface="Consolas" panose="020B0609020204030204" pitchFamily="49" charset="0"/>
                        </a:rPr>
                        <a:t>1</a:t>
                      </a:r>
                      <a:endParaRPr lang="en-US" sz="2400" b="1">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dirty="0">
                          <a:solidFill>
                            <a:srgbClr val="C00000"/>
                          </a:solidFill>
                          <a:effectLst/>
                          <a:latin typeface="Consolas" panose="020B0609020204030204" pitchFamily="49" charset="0"/>
                        </a:rPr>
                        <a:t>1</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a:solidFill>
                            <a:srgbClr val="C00000"/>
                          </a:solidFill>
                          <a:effectLst/>
                          <a:latin typeface="Consolas" panose="020B0609020204030204" pitchFamily="49" charset="0"/>
                        </a:rPr>
                        <a:t>1</a:t>
                      </a:r>
                      <a:endParaRPr lang="en-US" sz="2400" b="1">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dirty="0">
                          <a:solidFill>
                            <a:srgbClr val="C00000"/>
                          </a:solidFill>
                          <a:effectLst/>
                          <a:latin typeface="Consolas" panose="020B0609020204030204" pitchFamily="49" charset="0"/>
                        </a:rPr>
                        <a:t>0</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r>
                        <a:rPr lang="en-US" sz="1800" b="1" dirty="0">
                          <a:solidFill>
                            <a:srgbClr val="C00000"/>
                          </a:solidFill>
                          <a:effectLst/>
                          <a:latin typeface="Consolas" panose="020B0609020204030204" pitchFamily="49" charset="0"/>
                        </a:rPr>
                        <a:t>0xE</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6604461"/>
                  </a:ext>
                </a:extLst>
              </a:tr>
              <a:tr h="313834">
                <a:tc>
                  <a:txBody>
                    <a:bodyPr/>
                    <a:lstStyle/>
                    <a:p>
                      <a:pPr marL="0" marR="0" algn="ctr">
                        <a:spcBef>
                          <a:spcPts val="0"/>
                        </a:spcBef>
                        <a:spcAft>
                          <a:spcPts val="0"/>
                        </a:spcAft>
                      </a:pPr>
                      <a:r>
                        <a:rPr lang="en-US" sz="1100" dirty="0">
                          <a:solidFill>
                            <a:srgbClr val="0000FF"/>
                          </a:solidFill>
                          <a:effectLst/>
                        </a:rPr>
                        <a:t>Segments</a:t>
                      </a:r>
                      <a:endParaRPr lang="en-US" sz="140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Q</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K</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Colon</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P</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r>
                        <a:rPr lang="en-US" sz="1800" b="1" dirty="0">
                          <a:effectLst/>
                          <a:latin typeface="Consolas" panose="020B0609020204030204" pitchFamily="49" charset="0"/>
                        </a:rPr>
                        <a:t> </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7234452"/>
                  </a:ext>
                </a:extLst>
              </a:tr>
              <a:tr h="313834">
                <a:tc>
                  <a:txBody>
                    <a:bodyPr/>
                    <a:lstStyle/>
                    <a:p>
                      <a:pPr marL="0" marR="0" algn="ctr">
                        <a:spcBef>
                          <a:spcPts val="0"/>
                        </a:spcBef>
                        <a:spcAft>
                          <a:spcPts val="0"/>
                        </a:spcAft>
                      </a:pPr>
                      <a:r>
                        <a:rPr lang="en-US" sz="1100" dirty="0">
                          <a:solidFill>
                            <a:srgbClr val="C00000"/>
                          </a:solidFill>
                          <a:effectLst/>
                        </a:rPr>
                        <a:t>Encoding</a:t>
                      </a:r>
                      <a:endParaRPr lang="en-US" sz="140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800" b="1">
                          <a:solidFill>
                            <a:srgbClr val="C00000"/>
                          </a:solidFill>
                          <a:effectLst/>
                          <a:latin typeface="Consolas" panose="020B0609020204030204" pitchFamily="49" charset="0"/>
                        </a:rPr>
                        <a:t>0</a:t>
                      </a:r>
                      <a:endParaRPr lang="en-US" sz="2400" b="1">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dirty="0">
                          <a:solidFill>
                            <a:srgbClr val="C00000"/>
                          </a:solidFill>
                          <a:effectLst/>
                          <a:latin typeface="Consolas" panose="020B0609020204030204" pitchFamily="49" charset="0"/>
                        </a:rPr>
                        <a:t>0</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dirty="0">
                          <a:solidFill>
                            <a:srgbClr val="C00000"/>
                          </a:solidFill>
                          <a:effectLst/>
                          <a:latin typeface="Consolas" panose="020B0609020204030204" pitchFamily="49" charset="0"/>
                        </a:rPr>
                        <a:t>0</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dirty="0">
                          <a:solidFill>
                            <a:srgbClr val="C00000"/>
                          </a:solidFill>
                          <a:effectLst/>
                          <a:latin typeface="Consolas" panose="020B0609020204030204" pitchFamily="49" charset="0"/>
                        </a:rPr>
                        <a:t>0</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r>
                        <a:rPr lang="en-US" sz="1800" b="1" dirty="0">
                          <a:solidFill>
                            <a:srgbClr val="C00000"/>
                          </a:solidFill>
                          <a:effectLst/>
                          <a:latin typeface="Consolas" panose="020B0609020204030204" pitchFamily="49" charset="0"/>
                        </a:rPr>
                        <a:t>0x0</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1853909"/>
                  </a:ext>
                </a:extLst>
              </a:tr>
              <a:tr h="313834">
                <a:tc>
                  <a:txBody>
                    <a:bodyPr/>
                    <a:lstStyle/>
                    <a:p>
                      <a:pPr marL="0" marR="0" algn="ctr">
                        <a:spcBef>
                          <a:spcPts val="0"/>
                        </a:spcBef>
                        <a:spcAft>
                          <a:spcPts val="0"/>
                        </a:spcAft>
                      </a:pPr>
                      <a:r>
                        <a:rPr lang="en-US" sz="1100" dirty="0">
                          <a:solidFill>
                            <a:srgbClr val="0000FF"/>
                          </a:solidFill>
                          <a:effectLst/>
                        </a:rPr>
                        <a:t>Segments</a:t>
                      </a:r>
                      <a:endParaRPr lang="en-US" sz="140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H</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J</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DP</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N</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r>
                        <a:rPr lang="en-US" sz="1800" b="1" dirty="0">
                          <a:effectLst/>
                          <a:latin typeface="Consolas" panose="020B0609020204030204" pitchFamily="49" charset="0"/>
                        </a:rPr>
                        <a:t> </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29056511"/>
                  </a:ext>
                </a:extLst>
              </a:tr>
              <a:tr h="313834">
                <a:tc>
                  <a:txBody>
                    <a:bodyPr/>
                    <a:lstStyle/>
                    <a:p>
                      <a:pPr marL="0" marR="0" algn="ctr">
                        <a:spcBef>
                          <a:spcPts val="0"/>
                        </a:spcBef>
                        <a:spcAft>
                          <a:spcPts val="0"/>
                        </a:spcAft>
                      </a:pPr>
                      <a:r>
                        <a:rPr lang="en-US" sz="1100" dirty="0">
                          <a:solidFill>
                            <a:srgbClr val="C00000"/>
                          </a:solidFill>
                          <a:effectLst/>
                        </a:rPr>
                        <a:t>Encoding</a:t>
                      </a:r>
                      <a:endParaRPr lang="en-US" sz="140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800" b="1" dirty="0">
                          <a:solidFill>
                            <a:srgbClr val="C00000"/>
                          </a:solidFill>
                          <a:effectLst/>
                          <a:latin typeface="Consolas" panose="020B0609020204030204" pitchFamily="49" charset="0"/>
                        </a:rPr>
                        <a:t>0</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a:solidFill>
                            <a:srgbClr val="C00000"/>
                          </a:solidFill>
                          <a:effectLst/>
                          <a:latin typeface="Consolas" panose="020B0609020204030204" pitchFamily="49" charset="0"/>
                        </a:rPr>
                        <a:t>0</a:t>
                      </a:r>
                      <a:endParaRPr lang="en-US" sz="2400" b="1">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a:solidFill>
                            <a:srgbClr val="C00000"/>
                          </a:solidFill>
                          <a:effectLst/>
                          <a:latin typeface="Consolas" panose="020B0609020204030204" pitchFamily="49" charset="0"/>
                        </a:rPr>
                        <a:t>0</a:t>
                      </a:r>
                      <a:endParaRPr lang="en-US" sz="2400" b="1">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dirty="0">
                          <a:solidFill>
                            <a:srgbClr val="C00000"/>
                          </a:solidFill>
                          <a:effectLst/>
                          <a:latin typeface="Consolas" panose="020B0609020204030204" pitchFamily="49" charset="0"/>
                        </a:rPr>
                        <a:t>0</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r>
                        <a:rPr lang="en-US" sz="1800" b="1" dirty="0">
                          <a:solidFill>
                            <a:srgbClr val="C00000"/>
                          </a:solidFill>
                          <a:effectLst/>
                          <a:latin typeface="Consolas" panose="020B0609020204030204" pitchFamily="49" charset="0"/>
                        </a:rPr>
                        <a:t>0x0</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37508685"/>
                  </a:ext>
                </a:extLst>
              </a:tr>
            </a:tbl>
          </a:graphicData>
        </a:graphic>
      </p:graphicFrame>
      <p:sp>
        <p:nvSpPr>
          <p:cNvPr id="17" name="Rectangle 16"/>
          <p:cNvSpPr/>
          <p:nvPr/>
        </p:nvSpPr>
        <p:spPr>
          <a:xfrm>
            <a:off x="2607037" y="2089556"/>
            <a:ext cx="6479813" cy="507831"/>
          </a:xfrm>
          <a:prstGeom prst="rect">
            <a:avLst/>
          </a:prstGeom>
        </p:spPr>
        <p:txBody>
          <a:bodyPr wrap="square">
            <a:spAutoFit/>
          </a:bodyPr>
          <a:lstStyle/>
          <a:p>
            <a:r>
              <a:rPr lang="pt-BR" sz="1350" dirty="0">
                <a:solidFill>
                  <a:srgbClr val="000000"/>
                </a:solidFill>
                <a:latin typeface="Consolas" panose="020B0609020204030204" pitchFamily="49" charset="0"/>
              </a:rPr>
              <a:t>Encoding Order = G, B, M, E, F, A, C, D, Q, K, COL, P, H, J, DP, N</a:t>
            </a:r>
          </a:p>
          <a:p>
            <a:r>
              <a:rPr lang="en-US" sz="1350" dirty="0">
                <a:solidFill>
                  <a:srgbClr val="000000"/>
                </a:solidFill>
                <a:latin typeface="Consolas" panose="020B0609020204030204" pitchFamily="49" charset="0"/>
              </a:rPr>
              <a:t>                15 14 13 12 11 10  9  8  7  6   5   4  3  2   1  0</a:t>
            </a:r>
          </a:p>
        </p:txBody>
      </p:sp>
      <p:grpSp>
        <p:nvGrpSpPr>
          <p:cNvPr id="27" name="Group 26"/>
          <p:cNvGrpSpPr/>
          <p:nvPr/>
        </p:nvGrpSpPr>
        <p:grpSpPr>
          <a:xfrm>
            <a:off x="662033" y="4894504"/>
            <a:ext cx="1779624" cy="369332"/>
            <a:chOff x="882710" y="5383009"/>
            <a:chExt cx="2372833" cy="492443"/>
          </a:xfrm>
        </p:grpSpPr>
        <p:sp>
          <p:nvSpPr>
            <p:cNvPr id="18" name="TextBox 17"/>
            <p:cNvSpPr txBox="1"/>
            <p:nvPr/>
          </p:nvSpPr>
          <p:spPr>
            <a:xfrm>
              <a:off x="882710" y="5383009"/>
              <a:ext cx="752771" cy="492443"/>
            </a:xfrm>
            <a:prstGeom prst="rect">
              <a:avLst/>
            </a:prstGeom>
            <a:noFill/>
          </p:spPr>
          <p:txBody>
            <a:bodyPr wrap="none" rtlCol="0">
              <a:spAutoFit/>
            </a:bodyPr>
            <a:lstStyle/>
            <a:p>
              <a:r>
                <a:rPr lang="en-US" dirty="0">
                  <a:solidFill>
                    <a:srgbClr val="C00000"/>
                  </a:solidFill>
                  <a:latin typeface="Consolas" panose="020B0609020204030204" pitchFamily="49" charset="0"/>
                </a:rPr>
                <a:t>“A”</a:t>
              </a:r>
            </a:p>
          </p:txBody>
        </p:sp>
        <p:sp>
          <p:nvSpPr>
            <p:cNvPr id="19" name="Rectangle 18"/>
            <p:cNvSpPr/>
            <p:nvPr/>
          </p:nvSpPr>
          <p:spPr>
            <a:xfrm>
              <a:off x="1996224" y="5383009"/>
              <a:ext cx="1259319" cy="492443"/>
            </a:xfrm>
            <a:prstGeom prst="rect">
              <a:avLst/>
            </a:prstGeom>
          </p:spPr>
          <p:txBody>
            <a:bodyPr wrap="none">
              <a:spAutoFit/>
            </a:bodyPr>
            <a:lstStyle/>
            <a:p>
              <a:r>
                <a:rPr lang="en-US" b="1" dirty="0">
                  <a:solidFill>
                    <a:srgbClr val="C00000"/>
                  </a:solidFill>
                  <a:latin typeface="Consolas" panose="020B0609020204030204" pitchFamily="49" charset="0"/>
                </a:rPr>
                <a:t>0xFE00</a:t>
              </a:r>
            </a:p>
          </p:txBody>
        </p:sp>
        <p:cxnSp>
          <p:nvCxnSpPr>
            <p:cNvPr id="24" name="Straight Arrow Connector 23"/>
            <p:cNvCxnSpPr>
              <a:stCxn id="18" idx="3"/>
              <a:endCxn id="19" idx="1"/>
            </p:cNvCxnSpPr>
            <p:nvPr/>
          </p:nvCxnSpPr>
          <p:spPr>
            <a:xfrm>
              <a:off x="1635481" y="5629231"/>
              <a:ext cx="360743"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4371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 Define Font Library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grpSp>
        <p:nvGrpSpPr>
          <p:cNvPr id="27" name="Group 26"/>
          <p:cNvGrpSpPr/>
          <p:nvPr/>
        </p:nvGrpSpPr>
        <p:grpSpPr>
          <a:xfrm>
            <a:off x="612649" y="1883460"/>
            <a:ext cx="1779624" cy="369332"/>
            <a:chOff x="882710" y="5383009"/>
            <a:chExt cx="2372833" cy="492443"/>
          </a:xfrm>
        </p:grpSpPr>
        <p:sp>
          <p:nvSpPr>
            <p:cNvPr id="18" name="TextBox 17"/>
            <p:cNvSpPr txBox="1"/>
            <p:nvPr/>
          </p:nvSpPr>
          <p:spPr>
            <a:xfrm>
              <a:off x="882710" y="5383009"/>
              <a:ext cx="752771" cy="492443"/>
            </a:xfrm>
            <a:prstGeom prst="rect">
              <a:avLst/>
            </a:prstGeom>
            <a:noFill/>
          </p:spPr>
          <p:txBody>
            <a:bodyPr wrap="none" rtlCol="0">
              <a:spAutoFit/>
            </a:bodyPr>
            <a:lstStyle/>
            <a:p>
              <a:r>
                <a:rPr lang="en-US" dirty="0">
                  <a:solidFill>
                    <a:srgbClr val="C00000"/>
                  </a:solidFill>
                  <a:latin typeface="Consolas" panose="020B0609020204030204" pitchFamily="49" charset="0"/>
                </a:rPr>
                <a:t>“A”</a:t>
              </a:r>
            </a:p>
          </p:txBody>
        </p:sp>
        <p:sp>
          <p:nvSpPr>
            <p:cNvPr id="19" name="Rectangle 18"/>
            <p:cNvSpPr/>
            <p:nvPr/>
          </p:nvSpPr>
          <p:spPr>
            <a:xfrm>
              <a:off x="1996224" y="5383009"/>
              <a:ext cx="1259319" cy="492443"/>
            </a:xfrm>
            <a:prstGeom prst="rect">
              <a:avLst/>
            </a:prstGeom>
          </p:spPr>
          <p:txBody>
            <a:bodyPr wrap="none">
              <a:spAutoFit/>
            </a:bodyPr>
            <a:lstStyle/>
            <a:p>
              <a:r>
                <a:rPr lang="en-US" b="1" dirty="0">
                  <a:solidFill>
                    <a:srgbClr val="C00000"/>
                  </a:solidFill>
                  <a:latin typeface="Consolas" panose="020B0609020204030204" pitchFamily="49" charset="0"/>
                </a:rPr>
                <a:t>0xFE00</a:t>
              </a:r>
            </a:p>
          </p:txBody>
        </p:sp>
        <p:cxnSp>
          <p:nvCxnSpPr>
            <p:cNvPr id="24" name="Straight Arrow Connector 23"/>
            <p:cNvCxnSpPr>
              <a:stCxn id="18" idx="3"/>
              <a:endCxn id="19" idx="1"/>
            </p:cNvCxnSpPr>
            <p:nvPr/>
          </p:nvCxnSpPr>
          <p:spPr>
            <a:xfrm>
              <a:off x="1635481" y="5629231"/>
              <a:ext cx="360743"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Rectangle 3"/>
          <p:cNvSpPr/>
          <p:nvPr/>
        </p:nvSpPr>
        <p:spPr>
          <a:xfrm>
            <a:off x="637141" y="2500894"/>
            <a:ext cx="8001000" cy="2862322"/>
          </a:xfrm>
          <a:prstGeom prst="rect">
            <a:avLst/>
          </a:prstGeom>
        </p:spPr>
        <p:txBody>
          <a:bodyPr wrap="square">
            <a:spAutoFit/>
          </a:bodyPr>
          <a:lstStyle/>
          <a:p>
            <a:pPr algn="just">
              <a:spcBef>
                <a:spcPts val="225"/>
              </a:spcBef>
              <a:spcAft>
                <a:spcPts val="750"/>
              </a:spcAft>
            </a:pPr>
            <a:r>
              <a:rPr lang="en-US" sz="1350" dirty="0">
                <a:latin typeface="Consolas" panose="020B0609020204030204" pitchFamily="49" charset="0"/>
                <a:ea typeface="宋体" panose="02010600030101010101" pitchFamily="2" charset="-122"/>
                <a:cs typeface="Consolas" panose="020B0609020204030204" pitchFamily="49" charset="0"/>
              </a:rPr>
              <a:t>uint16_t </a:t>
            </a:r>
            <a:r>
              <a:rPr lang="en-US" sz="1350" b="1" dirty="0">
                <a:solidFill>
                  <a:srgbClr val="0000FF"/>
                </a:solidFill>
                <a:latin typeface="Consolas" panose="020B0609020204030204" pitchFamily="49" charset="0"/>
                <a:ea typeface="宋体" panose="02010600030101010101" pitchFamily="2" charset="-122"/>
                <a:cs typeface="Consolas" panose="020B0609020204030204" pitchFamily="49" charset="0"/>
              </a:rPr>
              <a:t>Letters[26] </a:t>
            </a:r>
            <a:r>
              <a:rPr lang="en-US" sz="1350" dirty="0">
                <a:latin typeface="Consolas" panose="020B0609020204030204" pitchFamily="49" charset="0"/>
                <a:ea typeface="宋体" panose="02010600030101010101" pitchFamily="2" charset="-122"/>
                <a:cs typeface="Consolas" panose="020B0609020204030204" pitchFamily="49" charset="0"/>
              </a:rPr>
              <a:t>= {</a:t>
            </a:r>
            <a:endParaRPr lang="en-US" dirty="0">
              <a:latin typeface="Palatino Linotype" panose="02040502050505030304" pitchFamily="18" charset="0"/>
              <a:ea typeface="宋体" panose="02010600030101010101" pitchFamily="2" charset="-122"/>
              <a:cs typeface="Times New Roman" panose="02020603050405020304" pitchFamily="18" charset="0"/>
            </a:endParaRPr>
          </a:p>
          <a:p>
            <a:pPr algn="just">
              <a:spcAft>
                <a:spcPts val="750"/>
              </a:spcAft>
            </a:pPr>
            <a:r>
              <a:rPr lang="en-US" sz="1350" dirty="0">
                <a:latin typeface="Consolas" panose="020B0609020204030204" pitchFamily="49" charset="0"/>
                <a:ea typeface="宋体" panose="02010600030101010101" pitchFamily="2" charset="-122"/>
                <a:cs typeface="Consolas" panose="020B0609020204030204" pitchFamily="49" charset="0"/>
              </a:rPr>
              <a:t>   </a:t>
            </a:r>
            <a:r>
              <a:rPr lang="en-US" sz="1200" i="1" dirty="0">
                <a:solidFill>
                  <a:srgbClr val="7F7F7F"/>
                </a:solidFill>
                <a:latin typeface="Consolas" panose="020B0609020204030204" pitchFamily="49" charset="0"/>
                <a:ea typeface="宋体" panose="02010600030101010101" pitchFamily="2" charset="-122"/>
                <a:cs typeface="Consolas" panose="020B0609020204030204" pitchFamily="49" charset="0"/>
              </a:rPr>
              <a:t>// </a:t>
            </a:r>
            <a:r>
              <a:rPr lang="en-US" sz="1200" i="1" dirty="0">
                <a:solidFill>
                  <a:srgbClr val="C00000"/>
                </a:solidFill>
                <a:latin typeface="Consolas" panose="020B0609020204030204" pitchFamily="49" charset="0"/>
                <a:ea typeface="宋体" panose="02010600030101010101" pitchFamily="2" charset="-122"/>
                <a:cs typeface="Consolas" panose="020B0609020204030204" pitchFamily="49" charset="0"/>
              </a:rPr>
              <a:t>A</a:t>
            </a:r>
            <a:r>
              <a:rPr lang="en-US" sz="1200" i="1" dirty="0">
                <a:solidFill>
                  <a:srgbClr val="7F7F7F"/>
                </a:solidFill>
                <a:latin typeface="Consolas" panose="020B0609020204030204" pitchFamily="49" charset="0"/>
                <a:ea typeface="宋体" panose="02010600030101010101" pitchFamily="2" charset="-122"/>
                <a:cs typeface="Consolas" panose="020B0609020204030204" pitchFamily="49" charset="0"/>
              </a:rPr>
              <a:t>        B         C       D        E        F       G        H        I  </a:t>
            </a:r>
            <a:endParaRPr lang="en-US" dirty="0">
              <a:latin typeface="Palatino Linotype" panose="02040502050505030304" pitchFamily="18" charset="0"/>
              <a:ea typeface="宋体" panose="02010600030101010101" pitchFamily="2" charset="-122"/>
              <a:cs typeface="Times New Roman" panose="02020603050405020304" pitchFamily="18" charset="0"/>
            </a:endParaRPr>
          </a:p>
          <a:p>
            <a:pPr algn="just">
              <a:spcAft>
                <a:spcPts val="750"/>
              </a:spcAft>
            </a:pPr>
            <a:r>
              <a:rPr lang="en-US" sz="1350" dirty="0">
                <a:latin typeface="Consolas" panose="020B0609020204030204" pitchFamily="49" charset="0"/>
                <a:ea typeface="宋体" panose="02010600030101010101" pitchFamily="2" charset="-122"/>
                <a:cs typeface="Consolas" panose="020B0609020204030204" pitchFamily="49" charset="0"/>
              </a:rPr>
              <a:t>   </a:t>
            </a:r>
            <a:r>
              <a:rPr lang="en-US" sz="1350" dirty="0">
                <a:solidFill>
                  <a:srgbClr val="C00000"/>
                </a:solidFill>
                <a:latin typeface="Consolas" panose="020B0609020204030204" pitchFamily="49" charset="0"/>
                <a:ea typeface="宋体" panose="02010600030101010101" pitchFamily="2" charset="-122"/>
                <a:cs typeface="Consolas" panose="020B0609020204030204" pitchFamily="49" charset="0"/>
              </a:rPr>
              <a:t>0xFE00</a:t>
            </a:r>
            <a:r>
              <a:rPr lang="en-US" sz="1350" dirty="0">
                <a:latin typeface="Consolas" panose="020B0609020204030204" pitchFamily="49" charset="0"/>
                <a:ea typeface="宋体" panose="02010600030101010101" pitchFamily="2" charset="-122"/>
                <a:cs typeface="Consolas" panose="020B0609020204030204" pitchFamily="49" charset="0"/>
              </a:rPr>
              <a:t>, 0x6714, 0x1D00, 0x4714, 0x9D00, 0x9C00, 0x3F00, 0xFA00, 0x0014,</a:t>
            </a:r>
            <a:endParaRPr lang="en-US" dirty="0">
              <a:latin typeface="Palatino Linotype" panose="02040502050505030304" pitchFamily="18" charset="0"/>
              <a:ea typeface="宋体" panose="02010600030101010101" pitchFamily="2" charset="-122"/>
              <a:cs typeface="Times New Roman" panose="02020603050405020304" pitchFamily="18" charset="0"/>
            </a:endParaRPr>
          </a:p>
          <a:p>
            <a:pPr algn="just">
              <a:spcAft>
                <a:spcPts val="750"/>
              </a:spcAft>
            </a:pPr>
            <a:r>
              <a:rPr lang="en-US" sz="600" dirty="0">
                <a:latin typeface="Consolas" panose="020B0609020204030204" pitchFamily="49" charset="0"/>
                <a:ea typeface="宋体" panose="02010600030101010101" pitchFamily="2" charset="-122"/>
                <a:cs typeface="Consolas" panose="020B0609020204030204" pitchFamily="49" charset="0"/>
              </a:rPr>
              <a:t> </a:t>
            </a:r>
            <a:endParaRPr lang="en-US" dirty="0">
              <a:latin typeface="Palatino Linotype" panose="02040502050505030304" pitchFamily="18" charset="0"/>
              <a:ea typeface="宋体" panose="02010600030101010101" pitchFamily="2" charset="-122"/>
              <a:cs typeface="Times New Roman" panose="02020603050405020304" pitchFamily="18" charset="0"/>
            </a:endParaRPr>
          </a:p>
          <a:p>
            <a:pPr algn="just">
              <a:spcAft>
                <a:spcPts val="750"/>
              </a:spcAft>
            </a:pPr>
            <a:r>
              <a:rPr lang="en-US" sz="1350" dirty="0">
                <a:latin typeface="Consolas" panose="020B0609020204030204" pitchFamily="49" charset="0"/>
                <a:ea typeface="宋体" panose="02010600030101010101" pitchFamily="2" charset="-122"/>
                <a:cs typeface="Consolas" panose="020B0609020204030204" pitchFamily="49" charset="0"/>
              </a:rPr>
              <a:t>   </a:t>
            </a:r>
            <a:r>
              <a:rPr lang="en-US" sz="1200" i="1" dirty="0">
                <a:solidFill>
                  <a:srgbClr val="7F7F7F"/>
                </a:solidFill>
                <a:latin typeface="Consolas" panose="020B0609020204030204" pitchFamily="49" charset="0"/>
                <a:ea typeface="宋体" panose="02010600030101010101" pitchFamily="2" charset="-122"/>
                <a:cs typeface="Consolas" panose="020B0609020204030204" pitchFamily="49" charset="0"/>
              </a:rPr>
              <a:t>// J        K        L        M        N        O        P       Q        R  </a:t>
            </a:r>
            <a:endParaRPr lang="en-US" dirty="0">
              <a:latin typeface="Palatino Linotype" panose="02040502050505030304" pitchFamily="18" charset="0"/>
              <a:ea typeface="宋体" panose="02010600030101010101" pitchFamily="2" charset="-122"/>
              <a:cs typeface="Times New Roman" panose="02020603050405020304" pitchFamily="18" charset="0"/>
            </a:endParaRPr>
          </a:p>
          <a:p>
            <a:pPr algn="just">
              <a:spcAft>
                <a:spcPts val="750"/>
              </a:spcAft>
            </a:pPr>
            <a:r>
              <a:rPr lang="en-US" sz="1350" dirty="0">
                <a:latin typeface="Consolas" panose="020B0609020204030204" pitchFamily="49" charset="0"/>
                <a:ea typeface="宋体" panose="02010600030101010101" pitchFamily="2" charset="-122"/>
                <a:cs typeface="Consolas" panose="020B0609020204030204" pitchFamily="49" charset="0"/>
              </a:rPr>
              <a:t>   0x5300, 0x9841, 0x1900, 0x5A48, 0x5A09, 0x5F00, 0xFC00, 0x5F01, 0xFC01,</a:t>
            </a:r>
            <a:endParaRPr lang="en-US" dirty="0">
              <a:latin typeface="Palatino Linotype" panose="02040502050505030304" pitchFamily="18" charset="0"/>
              <a:ea typeface="宋体" panose="02010600030101010101" pitchFamily="2" charset="-122"/>
              <a:cs typeface="Times New Roman" panose="02020603050405020304" pitchFamily="18" charset="0"/>
            </a:endParaRPr>
          </a:p>
          <a:p>
            <a:pPr algn="just">
              <a:spcAft>
                <a:spcPts val="750"/>
              </a:spcAft>
            </a:pPr>
            <a:r>
              <a:rPr lang="en-US" sz="600" dirty="0">
                <a:latin typeface="Consolas" panose="020B0609020204030204" pitchFamily="49" charset="0"/>
                <a:ea typeface="宋体" panose="02010600030101010101" pitchFamily="2" charset="-122"/>
                <a:cs typeface="Consolas" panose="020B0609020204030204" pitchFamily="49" charset="0"/>
              </a:rPr>
              <a:t> </a:t>
            </a:r>
            <a:endParaRPr lang="en-US" dirty="0">
              <a:latin typeface="Palatino Linotype" panose="02040502050505030304" pitchFamily="18" charset="0"/>
              <a:ea typeface="宋体" panose="02010600030101010101" pitchFamily="2" charset="-122"/>
              <a:cs typeface="Times New Roman" panose="02020603050405020304" pitchFamily="18" charset="0"/>
            </a:endParaRPr>
          </a:p>
          <a:p>
            <a:pPr algn="just">
              <a:spcAft>
                <a:spcPts val="750"/>
              </a:spcAft>
            </a:pPr>
            <a:r>
              <a:rPr lang="en-US" sz="1350" dirty="0">
                <a:latin typeface="Consolas" panose="020B0609020204030204" pitchFamily="49" charset="0"/>
                <a:ea typeface="宋体" panose="02010600030101010101" pitchFamily="2" charset="-122"/>
                <a:cs typeface="Consolas" panose="020B0609020204030204" pitchFamily="49" charset="0"/>
              </a:rPr>
              <a:t>   </a:t>
            </a:r>
            <a:r>
              <a:rPr lang="en-US" sz="1200" i="1" dirty="0">
                <a:solidFill>
                  <a:srgbClr val="7F7F7F"/>
                </a:solidFill>
                <a:latin typeface="Consolas" panose="020B0609020204030204" pitchFamily="49" charset="0"/>
                <a:ea typeface="宋体" panose="02010600030101010101" pitchFamily="2" charset="-122"/>
                <a:cs typeface="Consolas" panose="020B0609020204030204" pitchFamily="49" charset="0"/>
              </a:rPr>
              <a:t>// S        T        U        V        W       X        Y        Z         </a:t>
            </a:r>
            <a:endParaRPr lang="en-US" dirty="0">
              <a:latin typeface="Palatino Linotype" panose="02040502050505030304" pitchFamily="18" charset="0"/>
              <a:ea typeface="宋体" panose="02010600030101010101" pitchFamily="2" charset="-122"/>
              <a:cs typeface="Times New Roman" panose="02020603050405020304" pitchFamily="18" charset="0"/>
            </a:endParaRPr>
          </a:p>
          <a:p>
            <a:pPr algn="just">
              <a:spcAft>
                <a:spcPts val="750"/>
              </a:spcAft>
            </a:pPr>
            <a:r>
              <a:rPr lang="en-US" sz="1350" dirty="0">
                <a:latin typeface="Consolas" panose="020B0609020204030204" pitchFamily="49" charset="0"/>
                <a:ea typeface="宋体" panose="02010600030101010101" pitchFamily="2" charset="-122"/>
                <a:cs typeface="Consolas" panose="020B0609020204030204" pitchFamily="49" charset="0"/>
              </a:rPr>
              <a:t>   0xAF00, 0x0414, 0x5B00, 0x18C0, 0x5A81, 0x00C9, 0x0058, 0x05C0</a:t>
            </a:r>
            <a:endParaRPr lang="en-US" dirty="0">
              <a:latin typeface="Palatino Linotype" panose="02040502050505030304" pitchFamily="18" charset="0"/>
              <a:ea typeface="宋体" panose="02010600030101010101" pitchFamily="2" charset="-122"/>
              <a:cs typeface="Times New Roman" panose="02020603050405020304" pitchFamily="18" charset="0"/>
            </a:endParaRPr>
          </a:p>
          <a:p>
            <a:r>
              <a:rPr lang="en-US" sz="1350" dirty="0">
                <a:latin typeface="Consolas" panose="020B0609020204030204" pitchFamily="49" charset="0"/>
                <a:ea typeface="宋体" panose="02010600030101010101" pitchFamily="2" charset="-122"/>
                <a:cs typeface="Consolas" panose="020B0609020204030204" pitchFamily="49" charset="0"/>
              </a:rPr>
              <a:t>};</a:t>
            </a:r>
            <a:endParaRPr lang="en-US" sz="1350" dirty="0"/>
          </a:p>
        </p:txBody>
      </p:sp>
    </p:spTree>
    <p:custDataLst>
      <p:tags r:id="rId1"/>
    </p:custDataLst>
    <p:extLst>
      <p:ext uri="{BB962C8B-B14F-4D97-AF65-F5344CB8AC3E}">
        <p14:creationId xmlns:p14="http://schemas.microsoft.com/office/powerpoint/2010/main" val="285027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 Define Fonts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
        <p:nvSpPr>
          <p:cNvPr id="5" name="Rectangle 4"/>
          <p:cNvSpPr/>
          <p:nvPr/>
        </p:nvSpPr>
        <p:spPr>
          <a:xfrm>
            <a:off x="591923" y="1885950"/>
            <a:ext cx="4572000" cy="2046714"/>
          </a:xfrm>
          <a:prstGeom prst="rect">
            <a:avLst/>
          </a:prstGeom>
        </p:spPr>
        <p:txBody>
          <a:bodyPr>
            <a:spAutoFit/>
          </a:bodyPr>
          <a:lstStyle/>
          <a:p>
            <a:pPr algn="just">
              <a:spcBef>
                <a:spcPts val="225"/>
              </a:spcBef>
              <a:spcAft>
                <a:spcPts val="750"/>
              </a:spcAft>
            </a:pPr>
            <a:r>
              <a:rPr lang="en-US" sz="1350" dirty="0">
                <a:latin typeface="Consolas" panose="020B0609020204030204" pitchFamily="49" charset="0"/>
                <a:ea typeface="宋体" panose="02010600030101010101" pitchFamily="2" charset="-122"/>
                <a:cs typeface="Consolas" panose="020B0609020204030204" pitchFamily="49" charset="0"/>
              </a:rPr>
              <a:t>uint16_t </a:t>
            </a:r>
            <a:r>
              <a:rPr lang="en-US" sz="1350" b="1" dirty="0">
                <a:solidFill>
                  <a:srgbClr val="0000FF"/>
                </a:solidFill>
                <a:latin typeface="Consolas" panose="020B0609020204030204" pitchFamily="49" charset="0"/>
                <a:ea typeface="宋体" panose="02010600030101010101" pitchFamily="2" charset="-122"/>
                <a:cs typeface="Consolas" panose="020B0609020204030204" pitchFamily="49" charset="0"/>
              </a:rPr>
              <a:t>Numbers[10] </a:t>
            </a:r>
            <a:r>
              <a:rPr lang="en-US" sz="1350" dirty="0">
                <a:latin typeface="Consolas" panose="020B0609020204030204" pitchFamily="49" charset="0"/>
                <a:ea typeface="宋体" panose="02010600030101010101" pitchFamily="2" charset="-122"/>
                <a:cs typeface="Consolas" panose="020B0609020204030204" pitchFamily="49" charset="0"/>
              </a:rPr>
              <a:t>= {</a:t>
            </a:r>
            <a:endParaRPr lang="en-US" dirty="0">
              <a:latin typeface="Palatino Linotype" panose="02040502050505030304" pitchFamily="18" charset="0"/>
              <a:ea typeface="宋体" panose="02010600030101010101" pitchFamily="2" charset="-122"/>
              <a:cs typeface="Times New Roman" panose="02020603050405020304" pitchFamily="18" charset="0"/>
            </a:endParaRPr>
          </a:p>
          <a:p>
            <a:pPr algn="just">
              <a:spcAft>
                <a:spcPts val="750"/>
              </a:spcAft>
            </a:pPr>
            <a:r>
              <a:rPr lang="en-US" sz="1350" dirty="0">
                <a:latin typeface="Consolas" panose="020B0609020204030204" pitchFamily="49" charset="0"/>
                <a:ea typeface="宋体" panose="02010600030101010101" pitchFamily="2" charset="-122"/>
                <a:cs typeface="Consolas" panose="020B0609020204030204" pitchFamily="49" charset="0"/>
              </a:rPr>
              <a:t>   </a:t>
            </a:r>
            <a:r>
              <a:rPr lang="en-US" sz="1200" i="1" dirty="0">
                <a:solidFill>
                  <a:srgbClr val="7F7F7F"/>
                </a:solidFill>
                <a:latin typeface="Consolas" panose="020B0609020204030204" pitchFamily="49" charset="0"/>
                <a:ea typeface="宋体" panose="02010600030101010101" pitchFamily="2" charset="-122"/>
                <a:cs typeface="Consolas" panose="020B0609020204030204" pitchFamily="49" charset="0"/>
              </a:rPr>
              <a:t>// 0       1       2       3       4      </a:t>
            </a:r>
            <a:endParaRPr lang="en-US" dirty="0">
              <a:latin typeface="Palatino Linotype" panose="02040502050505030304" pitchFamily="18" charset="0"/>
              <a:ea typeface="宋体" panose="02010600030101010101" pitchFamily="2" charset="-122"/>
              <a:cs typeface="Times New Roman" panose="02020603050405020304" pitchFamily="18" charset="0"/>
            </a:endParaRPr>
          </a:p>
          <a:p>
            <a:pPr algn="just">
              <a:spcAft>
                <a:spcPts val="750"/>
              </a:spcAft>
            </a:pPr>
            <a:r>
              <a:rPr lang="en-US" sz="1350" dirty="0">
                <a:latin typeface="Consolas" panose="020B0609020204030204" pitchFamily="49" charset="0"/>
                <a:ea typeface="宋体" panose="02010600030101010101" pitchFamily="2" charset="-122"/>
                <a:cs typeface="Consolas" panose="020B0609020204030204" pitchFamily="49" charset="0"/>
              </a:rPr>
              <a:t>   0x5F00, 0x4200, 0xF500, 0x6700, 0xEA00,</a:t>
            </a:r>
            <a:endParaRPr lang="en-US" dirty="0">
              <a:latin typeface="Palatino Linotype" panose="02040502050505030304" pitchFamily="18" charset="0"/>
              <a:ea typeface="宋体" panose="02010600030101010101" pitchFamily="2" charset="-122"/>
              <a:cs typeface="Times New Roman" panose="02020603050405020304" pitchFamily="18" charset="0"/>
            </a:endParaRPr>
          </a:p>
          <a:p>
            <a:pPr algn="just">
              <a:spcAft>
                <a:spcPts val="750"/>
              </a:spcAft>
            </a:pPr>
            <a:r>
              <a:rPr lang="en-US" sz="600" dirty="0">
                <a:latin typeface="Consolas" panose="020B0609020204030204" pitchFamily="49" charset="0"/>
                <a:ea typeface="宋体" panose="02010600030101010101" pitchFamily="2" charset="-122"/>
                <a:cs typeface="Consolas" panose="020B0609020204030204" pitchFamily="49" charset="0"/>
              </a:rPr>
              <a:t> </a:t>
            </a:r>
            <a:endParaRPr lang="en-US" dirty="0">
              <a:latin typeface="Palatino Linotype" panose="02040502050505030304" pitchFamily="18" charset="0"/>
              <a:ea typeface="宋体" panose="02010600030101010101" pitchFamily="2" charset="-122"/>
              <a:cs typeface="Times New Roman" panose="02020603050405020304" pitchFamily="18" charset="0"/>
            </a:endParaRPr>
          </a:p>
          <a:p>
            <a:pPr algn="just">
              <a:spcAft>
                <a:spcPts val="750"/>
              </a:spcAft>
            </a:pPr>
            <a:r>
              <a:rPr lang="en-US" sz="1350" dirty="0">
                <a:latin typeface="Consolas" panose="020B0609020204030204" pitchFamily="49" charset="0"/>
                <a:ea typeface="宋体" panose="02010600030101010101" pitchFamily="2" charset="-122"/>
                <a:cs typeface="Consolas" panose="020B0609020204030204" pitchFamily="49" charset="0"/>
              </a:rPr>
              <a:t>   </a:t>
            </a:r>
            <a:r>
              <a:rPr lang="en-US" sz="1200" i="1" dirty="0">
                <a:solidFill>
                  <a:srgbClr val="7F7F7F"/>
                </a:solidFill>
                <a:latin typeface="Consolas" panose="020B0609020204030204" pitchFamily="49" charset="0"/>
                <a:ea typeface="宋体" panose="02010600030101010101" pitchFamily="2" charset="-122"/>
                <a:cs typeface="Consolas" panose="020B0609020204030204" pitchFamily="49" charset="0"/>
              </a:rPr>
              <a:t>// 5       6       7       8       9  </a:t>
            </a:r>
            <a:endParaRPr lang="en-US" dirty="0">
              <a:latin typeface="Palatino Linotype" panose="02040502050505030304" pitchFamily="18" charset="0"/>
              <a:ea typeface="宋体" panose="02010600030101010101" pitchFamily="2" charset="-122"/>
              <a:cs typeface="Times New Roman" panose="02020603050405020304" pitchFamily="18" charset="0"/>
            </a:endParaRPr>
          </a:p>
          <a:p>
            <a:pPr algn="just">
              <a:spcAft>
                <a:spcPts val="750"/>
              </a:spcAft>
            </a:pPr>
            <a:r>
              <a:rPr lang="en-US" sz="1350" dirty="0">
                <a:latin typeface="Consolas" panose="020B0609020204030204" pitchFamily="49" charset="0"/>
                <a:ea typeface="宋体" panose="02010600030101010101" pitchFamily="2" charset="-122"/>
                <a:cs typeface="Consolas" panose="020B0609020204030204" pitchFamily="49" charset="0"/>
              </a:rPr>
              <a:t>   0xAF00, 0xBF00, 0x4600, 0xFF00, 0xEF00</a:t>
            </a:r>
            <a:endParaRPr lang="en-US" dirty="0">
              <a:latin typeface="Palatino Linotype" panose="02040502050505030304" pitchFamily="18" charset="0"/>
              <a:ea typeface="宋体" panose="02010600030101010101" pitchFamily="2" charset="-122"/>
              <a:cs typeface="Times New Roman" panose="02020603050405020304" pitchFamily="18" charset="0"/>
            </a:endParaRPr>
          </a:p>
          <a:p>
            <a:r>
              <a:rPr lang="en-US" sz="1350" dirty="0">
                <a:latin typeface="Consolas" panose="020B0609020204030204" pitchFamily="49" charset="0"/>
                <a:ea typeface="宋体" panose="02010600030101010101" pitchFamily="2" charset="-122"/>
                <a:cs typeface="Consolas" panose="020B0609020204030204" pitchFamily="49" charset="0"/>
              </a:rPr>
              <a:t>};</a:t>
            </a:r>
            <a:endParaRPr lang="en-US" sz="1350" dirty="0"/>
          </a:p>
        </p:txBody>
      </p:sp>
      <p:graphicFrame>
        <p:nvGraphicFramePr>
          <p:cNvPr id="6" name="Table 5"/>
          <p:cNvGraphicFramePr>
            <a:graphicFrameLocks noGrp="1"/>
          </p:cNvGraphicFramePr>
          <p:nvPr/>
        </p:nvGraphicFramePr>
        <p:xfrm>
          <a:off x="736473" y="4343400"/>
          <a:ext cx="3714752" cy="567140"/>
        </p:xfrm>
        <a:graphic>
          <a:graphicData uri="http://schemas.openxmlformats.org/drawingml/2006/table">
            <a:tbl>
              <a:tblPr firstRow="1" firstCol="1" bandRow="1">
                <a:tableStyleId>{3B4B98B0-60AC-42C2-AFA5-B58CD77FA1E5}</a:tableStyleId>
              </a:tblPr>
              <a:tblGrid>
                <a:gridCol w="737810">
                  <a:extLst>
                    <a:ext uri="{9D8B030D-6E8A-4147-A177-3AD203B41FA5}">
                      <a16:colId xmlns:a16="http://schemas.microsoft.com/office/drawing/2014/main" val="1505818288"/>
                    </a:ext>
                  </a:extLst>
                </a:gridCol>
                <a:gridCol w="737810">
                  <a:extLst>
                    <a:ext uri="{9D8B030D-6E8A-4147-A177-3AD203B41FA5}">
                      <a16:colId xmlns:a16="http://schemas.microsoft.com/office/drawing/2014/main" val="4072079109"/>
                    </a:ext>
                  </a:extLst>
                </a:gridCol>
                <a:gridCol w="737810">
                  <a:extLst>
                    <a:ext uri="{9D8B030D-6E8A-4147-A177-3AD203B41FA5}">
                      <a16:colId xmlns:a16="http://schemas.microsoft.com/office/drawing/2014/main" val="1809937863"/>
                    </a:ext>
                  </a:extLst>
                </a:gridCol>
                <a:gridCol w="1501322">
                  <a:extLst>
                    <a:ext uri="{9D8B030D-6E8A-4147-A177-3AD203B41FA5}">
                      <a16:colId xmlns:a16="http://schemas.microsoft.com/office/drawing/2014/main" val="189524594"/>
                    </a:ext>
                  </a:extLst>
                </a:gridCol>
              </a:tblGrid>
              <a:tr h="283570">
                <a:tc>
                  <a:txBody>
                    <a:bodyPr/>
                    <a:lstStyle/>
                    <a:p>
                      <a:pPr marL="0" marR="0" algn="ctr">
                        <a:spcBef>
                          <a:spcPts val="0"/>
                        </a:spcBef>
                        <a:spcAft>
                          <a:spcPts val="0"/>
                        </a:spcAft>
                      </a:pPr>
                      <a:r>
                        <a:rPr lang="en-US" sz="1100" b="1">
                          <a:effectLst/>
                          <a:latin typeface="Consolas" panose="020B0609020204030204" pitchFamily="49" charset="0"/>
                        </a:rPr>
                        <a:t>?</a:t>
                      </a:r>
                      <a:endParaRPr lang="en-US" sz="1400" b="1">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100" b="1">
                          <a:effectLst/>
                          <a:latin typeface="Consolas" panose="020B0609020204030204" pitchFamily="49" charset="0"/>
                        </a:rPr>
                        <a:t>*</a:t>
                      </a:r>
                      <a:endParaRPr lang="en-US" sz="1400" b="1">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100" b="1">
                          <a:effectLst/>
                          <a:latin typeface="Consolas" panose="020B0609020204030204" pitchFamily="49" charset="0"/>
                        </a:rPr>
                        <a:t>-</a:t>
                      </a:r>
                      <a:endParaRPr lang="en-US" sz="1400" b="1">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100" b="1" dirty="0">
                          <a:effectLst/>
                          <a:latin typeface="Consolas" panose="020B0609020204030204" pitchFamily="49" charset="0"/>
                        </a:rPr>
                        <a:t>%</a:t>
                      </a:r>
                      <a:endParaRPr lang="en-US" sz="1400" b="1" dirty="0">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760137258"/>
                  </a:ext>
                </a:extLst>
              </a:tr>
              <a:tr h="283570">
                <a:tc>
                  <a:txBody>
                    <a:bodyPr/>
                    <a:lstStyle/>
                    <a:p>
                      <a:pPr marL="0" marR="0" algn="ctr">
                        <a:spcBef>
                          <a:spcPts val="0"/>
                        </a:spcBef>
                        <a:spcAft>
                          <a:spcPts val="0"/>
                        </a:spcAft>
                      </a:pPr>
                      <a:r>
                        <a:rPr lang="en-US" sz="1100" b="1">
                          <a:effectLst/>
                          <a:latin typeface="Consolas" panose="020B0609020204030204" pitchFamily="49" charset="0"/>
                        </a:rPr>
                        <a:t>0x6084</a:t>
                      </a:r>
                      <a:endParaRPr lang="en-US" sz="1400" b="1">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100" b="1">
                          <a:effectLst/>
                          <a:latin typeface="Consolas" panose="020B0609020204030204" pitchFamily="49" charset="0"/>
                        </a:rPr>
                        <a:t>0xA0DD</a:t>
                      </a:r>
                      <a:endParaRPr lang="en-US" sz="1400" b="1">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100" b="1">
                          <a:effectLst/>
                          <a:latin typeface="Consolas" panose="020B0609020204030204" pitchFamily="49" charset="0"/>
                        </a:rPr>
                        <a:t>0x00C0</a:t>
                      </a:r>
                      <a:endParaRPr lang="en-US" sz="1400" b="1">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100" b="1" dirty="0">
                          <a:effectLst/>
                          <a:latin typeface="Consolas" panose="020B0609020204030204" pitchFamily="49" charset="0"/>
                        </a:rPr>
                        <a:t>0xEC00, 0xB300</a:t>
                      </a:r>
                      <a:endParaRPr lang="en-US" sz="1400" b="1" dirty="0">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extLst>
                  <a:ext uri="{0D108BD9-81ED-4DB2-BD59-A6C34878D82A}">
                    <a16:rowId xmlns:a16="http://schemas.microsoft.com/office/drawing/2014/main" val="141790413"/>
                  </a:ext>
                </a:extLst>
              </a:tr>
            </a:tbl>
          </a:graphicData>
        </a:graphic>
      </p:graphicFrame>
    </p:spTree>
    <p:extLst>
      <p:ext uri="{BB962C8B-B14F-4D97-AF65-F5344CB8AC3E}">
        <p14:creationId xmlns:p14="http://schemas.microsoft.com/office/powerpoint/2010/main" val="5350856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8622"/>
            <a:ext cx="3371850" cy="742950"/>
          </a:xfrm>
        </p:spPr>
        <p:txBody>
          <a:bodyPr>
            <a:normAutofit fontScale="90000"/>
          </a:bodyPr>
          <a:lstStyle/>
          <a:p>
            <a:r>
              <a:rPr lang="en-US" dirty="0"/>
              <a:t>Task 2: Convert ASCII to Font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pic>
        <p:nvPicPr>
          <p:cNvPr id="6" name="Picture 5"/>
          <p:cNvPicPr>
            <a:picLocks noChangeAspect="1"/>
          </p:cNvPicPr>
          <p:nvPr/>
        </p:nvPicPr>
        <p:blipFill>
          <a:blip r:embed="rId4"/>
          <a:stretch>
            <a:fillRect/>
          </a:stretch>
        </p:blipFill>
        <p:spPr>
          <a:xfrm>
            <a:off x="4400550" y="857250"/>
            <a:ext cx="4659969" cy="5143500"/>
          </a:xfrm>
          <a:prstGeom prst="rect">
            <a:avLst/>
          </a:prstGeom>
        </p:spPr>
      </p:pic>
      <p:sp>
        <p:nvSpPr>
          <p:cNvPr id="7" name="Rectangle 6"/>
          <p:cNvSpPr/>
          <p:nvPr/>
        </p:nvSpPr>
        <p:spPr>
          <a:xfrm>
            <a:off x="6736556" y="1200150"/>
            <a:ext cx="1143000" cy="4000500"/>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5551512" y="3518403"/>
            <a:ext cx="1143000" cy="15107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191672" y="1812381"/>
            <a:ext cx="3902908" cy="1431161"/>
          </a:xfrm>
          <a:prstGeom prst="rect">
            <a:avLst/>
          </a:prstGeom>
          <a:ln w="12700">
            <a:solidFill>
              <a:srgbClr val="0000FF"/>
            </a:solidFill>
          </a:ln>
        </p:spPr>
        <p:txBody>
          <a:bodyPr wrap="square">
            <a:spAutoFit/>
          </a:bodyPr>
          <a:lstStyle/>
          <a:p>
            <a:pPr algn="just"/>
            <a:r>
              <a:rPr lang="en-US" sz="1350" i="1" dirty="0">
                <a:latin typeface="Consolas" panose="020B0609020204030204" pitchFamily="49" charset="0"/>
                <a:ea typeface="宋体" panose="02010600030101010101" pitchFamily="2" charset="-122"/>
                <a:cs typeface="Consolas" panose="020B0609020204030204" pitchFamily="49" charset="0"/>
              </a:rPr>
              <a:t>// Find the font of a capital letter</a:t>
            </a:r>
          </a:p>
          <a:p>
            <a:pPr algn="just"/>
            <a:r>
              <a:rPr lang="en-US" sz="1350" i="1" dirty="0">
                <a:latin typeface="Consolas" panose="020B0609020204030204" pitchFamily="49" charset="0"/>
                <a:ea typeface="宋体" panose="02010600030101010101" pitchFamily="2" charset="-122"/>
                <a:cs typeface="Consolas" panose="020B0609020204030204" pitchFamily="49" charset="0"/>
              </a:rPr>
              <a:t>// if c points to a capital letter</a:t>
            </a:r>
            <a:endParaRPr lang="en-US" sz="2100" dirty="0">
              <a:latin typeface="Palatino Linotype" panose="02040502050505030304" pitchFamily="18" charset="0"/>
              <a:ea typeface="宋体" panose="02010600030101010101" pitchFamily="2" charset="-122"/>
              <a:cs typeface="Times New Roman" panose="02020603050405020304" pitchFamily="18" charset="0"/>
            </a:endParaRPr>
          </a:p>
          <a:p>
            <a:pPr algn="just"/>
            <a:r>
              <a:rPr lang="en-US" sz="1500" dirty="0">
                <a:solidFill>
                  <a:srgbClr val="0000FF"/>
                </a:solidFill>
                <a:latin typeface="Consolas" panose="020B0609020204030204" pitchFamily="49" charset="0"/>
                <a:ea typeface="宋体" panose="02010600030101010101" pitchFamily="2" charset="-122"/>
                <a:cs typeface="Consolas" panose="020B0609020204030204" pitchFamily="49" charset="0"/>
              </a:rPr>
              <a:t>if ( (*c &lt; 0x5B) &amp;&amp; (*c &gt; 0x40) ) {  </a:t>
            </a:r>
          </a:p>
          <a:p>
            <a:pPr algn="just"/>
            <a:r>
              <a:rPr lang="en-US" sz="1500" i="1" dirty="0">
                <a:solidFill>
                  <a:srgbClr val="0000FF"/>
                </a:solidFill>
                <a:latin typeface="Consolas" panose="020B0609020204030204" pitchFamily="49" charset="0"/>
                <a:ea typeface="宋体" panose="02010600030101010101" pitchFamily="2" charset="-122"/>
                <a:cs typeface="Consolas" panose="020B0609020204030204" pitchFamily="49" charset="0"/>
              </a:rPr>
              <a:t>  </a:t>
            </a:r>
            <a:r>
              <a:rPr lang="en-US" sz="1350" i="1" dirty="0">
                <a:latin typeface="Consolas" panose="020B0609020204030204" pitchFamily="49" charset="0"/>
                <a:ea typeface="宋体" panose="02010600030101010101" pitchFamily="2" charset="-122"/>
                <a:cs typeface="Consolas" panose="020B0609020204030204" pitchFamily="49" charset="0"/>
              </a:rPr>
              <a:t>//  ASCII ‘A’ = 0x41, ‘Z’ = 0x5A</a:t>
            </a:r>
            <a:endParaRPr lang="en-US" sz="2100" dirty="0">
              <a:latin typeface="Palatino Linotype" panose="02040502050505030304" pitchFamily="18" charset="0"/>
              <a:ea typeface="宋体" panose="02010600030101010101" pitchFamily="2" charset="-122"/>
              <a:cs typeface="Times New Roman" panose="02020603050405020304" pitchFamily="18" charset="0"/>
            </a:endParaRPr>
          </a:p>
          <a:p>
            <a:pPr algn="just"/>
            <a:r>
              <a:rPr lang="en-US" sz="1500" dirty="0">
                <a:solidFill>
                  <a:srgbClr val="0000FF"/>
                </a:solidFill>
                <a:latin typeface="Consolas" panose="020B0609020204030204" pitchFamily="49" charset="0"/>
                <a:ea typeface="宋体" panose="02010600030101010101" pitchFamily="2" charset="-122"/>
                <a:cs typeface="Consolas" panose="020B0609020204030204" pitchFamily="49" charset="0"/>
              </a:rPr>
              <a:t>  encoding = Letters[*c - 'A'];</a:t>
            </a:r>
            <a:endParaRPr lang="en-US" sz="2100" dirty="0">
              <a:solidFill>
                <a:srgbClr val="0000FF"/>
              </a:solidFill>
              <a:latin typeface="Palatino Linotype" panose="02040502050505030304" pitchFamily="18" charset="0"/>
              <a:ea typeface="宋体" panose="02010600030101010101" pitchFamily="2" charset="-122"/>
              <a:cs typeface="Times New Roman" panose="02020603050405020304" pitchFamily="18" charset="0"/>
            </a:endParaRPr>
          </a:p>
          <a:p>
            <a:pPr algn="just">
              <a:spcAft>
                <a:spcPts val="450"/>
              </a:spcAft>
            </a:pPr>
            <a:r>
              <a:rPr lang="en-US" sz="1500" dirty="0">
                <a:solidFill>
                  <a:srgbClr val="0000FF"/>
                </a:solidFill>
                <a:latin typeface="Consolas" panose="020B0609020204030204" pitchFamily="49" charset="0"/>
                <a:ea typeface="宋体" panose="02010600030101010101" pitchFamily="2" charset="-122"/>
                <a:cs typeface="Consolas" panose="020B0609020204030204" pitchFamily="49" charset="0"/>
              </a:rPr>
              <a:t>}</a:t>
            </a:r>
            <a:endParaRPr lang="en-US" sz="2100" dirty="0">
              <a:solidFill>
                <a:srgbClr val="0000FF"/>
              </a:solidFill>
              <a:latin typeface="Palatino Linotype" panose="02040502050505030304" pitchFamily="18" charset="0"/>
              <a:ea typeface="宋体" panose="02010600030101010101" pitchFamily="2" charset="-122"/>
              <a:cs typeface="Times New Roman" panose="02020603050405020304" pitchFamily="18" charset="0"/>
            </a:endParaRPr>
          </a:p>
        </p:txBody>
      </p:sp>
      <p:sp>
        <p:nvSpPr>
          <p:cNvPr id="10" name="Rectangle 9"/>
          <p:cNvSpPr/>
          <p:nvPr/>
        </p:nvSpPr>
        <p:spPr>
          <a:xfrm>
            <a:off x="7922419" y="1200150"/>
            <a:ext cx="1143000" cy="4000500"/>
          </a:xfrm>
          <a:prstGeom prst="rect">
            <a:avLst/>
          </a:prstGeom>
          <a:noFill/>
          <a:ln w="3810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00FF"/>
              </a:solidFill>
            </a:endParaRPr>
          </a:p>
        </p:txBody>
      </p:sp>
      <p:cxnSp>
        <p:nvCxnSpPr>
          <p:cNvPr id="12" name="Straight Arrow Connector 11"/>
          <p:cNvCxnSpPr/>
          <p:nvPr/>
        </p:nvCxnSpPr>
        <p:spPr>
          <a:xfrm flipH="1">
            <a:off x="3911098" y="1200150"/>
            <a:ext cx="2825459" cy="771525"/>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911098" y="2102518"/>
            <a:ext cx="4029744" cy="1326482"/>
          </a:xfrm>
          <a:prstGeom prst="straightConnector1">
            <a:avLst/>
          </a:prstGeom>
          <a:ln w="381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000500" y="4188493"/>
            <a:ext cx="1568054" cy="60822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181288" y="4733745"/>
            <a:ext cx="3933512" cy="715581"/>
          </a:xfrm>
          <a:prstGeom prst="rect">
            <a:avLst/>
          </a:prstGeom>
          <a:ln w="12700">
            <a:solidFill>
              <a:srgbClr val="FF0000"/>
            </a:solidFill>
          </a:ln>
        </p:spPr>
        <p:txBody>
          <a:bodyPr wrap="square">
            <a:spAutoFit/>
          </a:bodyPr>
          <a:lstStyle/>
          <a:p>
            <a:r>
              <a:rPr lang="en-US" sz="1350" dirty="0">
                <a:latin typeface="Consolas" panose="020B0609020204030204" pitchFamily="49" charset="0"/>
                <a:ea typeface="宋体" panose="02010600030101010101" pitchFamily="2" charset="-122"/>
                <a:cs typeface="Consolas" panose="020B0609020204030204" pitchFamily="49" charset="0"/>
              </a:rPr>
              <a:t>// Find font of a number</a:t>
            </a:r>
          </a:p>
          <a:p>
            <a:r>
              <a:rPr lang="en-US" sz="1350" dirty="0">
                <a:solidFill>
                  <a:srgbClr val="FF0000"/>
                </a:solidFill>
                <a:latin typeface="Consolas" panose="020B0609020204030204" pitchFamily="49" charset="0"/>
                <a:ea typeface="宋体" panose="02010600030101010101" pitchFamily="2" charset="-122"/>
                <a:cs typeface="Consolas" panose="020B0609020204030204" pitchFamily="49" charset="0"/>
              </a:rPr>
              <a:t>encoding = Numbers [*c </a:t>
            </a:r>
            <a:r>
              <a:rPr lang="en-US" sz="1350" dirty="0" smtClean="0">
                <a:solidFill>
                  <a:srgbClr val="FF0000"/>
                </a:solidFill>
                <a:latin typeface="Consolas" panose="020B0609020204030204" pitchFamily="49" charset="0"/>
                <a:ea typeface="宋体" panose="02010600030101010101" pitchFamily="2" charset="-122"/>
                <a:cs typeface="Consolas" panose="020B0609020204030204" pitchFamily="49" charset="0"/>
              </a:rPr>
              <a:t>– </a:t>
            </a:r>
            <a:r>
              <a:rPr lang="en-US" sz="1350" dirty="0" smtClean="0">
                <a:solidFill>
                  <a:srgbClr val="FF0000"/>
                </a:solidFill>
                <a:latin typeface="Consolas" panose="020B0609020204030204" pitchFamily="49" charset="0"/>
                <a:ea typeface="宋体" panose="02010600030101010101" pitchFamily="2" charset="-122"/>
                <a:cs typeface="Consolas" panose="020B0609020204030204" pitchFamily="49" charset="0"/>
              </a:rPr>
              <a:t>'</a:t>
            </a:r>
            <a:r>
              <a:rPr lang="en-US" sz="1350" dirty="0" smtClean="0">
                <a:solidFill>
                  <a:srgbClr val="FF0000"/>
                </a:solidFill>
                <a:latin typeface="Consolas" panose="020B0609020204030204" pitchFamily="49" charset="0"/>
                <a:ea typeface="宋体" panose="02010600030101010101" pitchFamily="2" charset="-122"/>
                <a:cs typeface="Consolas" panose="020B0609020204030204" pitchFamily="49" charset="0"/>
              </a:rPr>
              <a:t>0</a:t>
            </a:r>
            <a:r>
              <a:rPr lang="en-US" sz="1350" dirty="0">
                <a:solidFill>
                  <a:srgbClr val="FF0000"/>
                </a:solidFill>
                <a:latin typeface="Consolas" panose="020B0609020204030204" pitchFamily="49" charset="0"/>
                <a:ea typeface="宋体" panose="02010600030101010101" pitchFamily="2" charset="-122"/>
                <a:cs typeface="Consolas" panose="020B0609020204030204" pitchFamily="49" charset="0"/>
              </a:rPr>
              <a:t>'</a:t>
            </a:r>
            <a:r>
              <a:rPr lang="en-US" sz="1350" dirty="0" smtClean="0">
                <a:solidFill>
                  <a:srgbClr val="FF0000"/>
                </a:solidFill>
                <a:latin typeface="Consolas" panose="020B0609020204030204" pitchFamily="49" charset="0"/>
                <a:ea typeface="宋体" panose="02010600030101010101" pitchFamily="2" charset="-122"/>
                <a:cs typeface="Consolas" panose="020B0609020204030204" pitchFamily="49" charset="0"/>
              </a:rPr>
              <a:t>];  </a:t>
            </a:r>
            <a:endParaRPr lang="en-US" sz="1350" dirty="0">
              <a:solidFill>
                <a:srgbClr val="FF0000"/>
              </a:solidFill>
              <a:latin typeface="Consolas" panose="020B0609020204030204" pitchFamily="49" charset="0"/>
              <a:ea typeface="宋体" panose="02010600030101010101" pitchFamily="2" charset="-122"/>
              <a:cs typeface="Consolas" panose="020B0609020204030204" pitchFamily="49" charset="0"/>
            </a:endParaRPr>
          </a:p>
          <a:p>
            <a:r>
              <a:rPr lang="en-US" sz="1350" dirty="0">
                <a:latin typeface="Consolas" panose="020B0609020204030204" pitchFamily="49" charset="0"/>
                <a:ea typeface="宋体" panose="02010600030101010101" pitchFamily="2" charset="-122"/>
                <a:cs typeface="Consolas" panose="020B0609020204030204" pitchFamily="49" charset="0"/>
              </a:rPr>
              <a:t>// ASCII ‘0’ = 0x30</a:t>
            </a:r>
          </a:p>
        </p:txBody>
      </p:sp>
      <p:sp>
        <p:nvSpPr>
          <p:cNvPr id="23" name="Rectangle 22"/>
          <p:cNvSpPr/>
          <p:nvPr/>
        </p:nvSpPr>
        <p:spPr>
          <a:xfrm>
            <a:off x="203724" y="3314700"/>
            <a:ext cx="3897696" cy="1338828"/>
          </a:xfrm>
          <a:prstGeom prst="rect">
            <a:avLst/>
          </a:prstGeom>
          <a:ln w="12700">
            <a:solidFill>
              <a:srgbClr val="FF00FF"/>
            </a:solidFill>
          </a:ln>
        </p:spPr>
        <p:txBody>
          <a:bodyPr wrap="square">
            <a:spAutoFit/>
          </a:bodyPr>
          <a:lstStyle/>
          <a:p>
            <a:pPr algn="just"/>
            <a:r>
              <a:rPr lang="en-US" sz="1350" i="1" dirty="0">
                <a:latin typeface="Consolas" panose="020B0609020204030204" pitchFamily="49" charset="0"/>
                <a:ea typeface="宋体" panose="02010600030101010101" pitchFamily="2" charset="-122"/>
                <a:cs typeface="Consolas" panose="020B0609020204030204" pitchFamily="49" charset="0"/>
              </a:rPr>
              <a:t>// if c points to a lower-case letter,</a:t>
            </a:r>
          </a:p>
          <a:p>
            <a:pPr algn="just"/>
            <a:r>
              <a:rPr lang="en-US" sz="1350" i="1" dirty="0">
                <a:latin typeface="Consolas" panose="020B0609020204030204" pitchFamily="49" charset="0"/>
                <a:ea typeface="宋体" panose="02010600030101010101" pitchFamily="2" charset="-122"/>
                <a:cs typeface="Consolas" panose="020B0609020204030204" pitchFamily="49" charset="0"/>
              </a:rPr>
              <a:t>// convert it to upper case</a:t>
            </a:r>
            <a:endParaRPr lang="en-US" dirty="0">
              <a:latin typeface="Palatino Linotype" panose="02040502050505030304" pitchFamily="18" charset="0"/>
              <a:ea typeface="宋体" panose="02010600030101010101" pitchFamily="2" charset="-122"/>
              <a:cs typeface="Times New Roman" panose="02020603050405020304" pitchFamily="18" charset="0"/>
            </a:endParaRPr>
          </a:p>
          <a:p>
            <a:pPr algn="just"/>
            <a:r>
              <a:rPr lang="en-US" sz="1350" dirty="0">
                <a:solidFill>
                  <a:srgbClr val="FF00FF"/>
                </a:solidFill>
                <a:latin typeface="Consolas" panose="020B0609020204030204" pitchFamily="49" charset="0"/>
                <a:ea typeface="宋体" panose="02010600030101010101" pitchFamily="2" charset="-122"/>
                <a:cs typeface="Consolas" panose="020B0609020204030204" pitchFamily="49" charset="0"/>
              </a:rPr>
              <a:t>if ( (*c &lt; 0x7B) &amp;&amp; (*c &gt; 0x60) ) {   </a:t>
            </a:r>
          </a:p>
          <a:p>
            <a:pPr algn="just"/>
            <a:r>
              <a:rPr lang="en-US" sz="1350" i="1" dirty="0">
                <a:solidFill>
                  <a:srgbClr val="FF00FF"/>
                </a:solidFill>
                <a:latin typeface="Consolas" panose="020B0609020204030204" pitchFamily="49" charset="0"/>
                <a:ea typeface="宋体" panose="02010600030101010101" pitchFamily="2" charset="-122"/>
                <a:cs typeface="Consolas" panose="020B0609020204030204" pitchFamily="49" charset="0"/>
              </a:rPr>
              <a:t>  </a:t>
            </a:r>
            <a:r>
              <a:rPr lang="en-US" sz="1350" i="1" dirty="0">
                <a:latin typeface="Consolas" panose="020B0609020204030204" pitchFamily="49" charset="0"/>
                <a:ea typeface="宋体" panose="02010600030101010101" pitchFamily="2" charset="-122"/>
                <a:cs typeface="Consolas" panose="020B0609020204030204" pitchFamily="49" charset="0"/>
              </a:rPr>
              <a:t>// ASCII ‘a’ = 0x61, ‘z’ = 0x7A</a:t>
            </a:r>
            <a:endParaRPr lang="en-US" dirty="0">
              <a:latin typeface="Palatino Linotype" panose="02040502050505030304" pitchFamily="18" charset="0"/>
              <a:ea typeface="宋体" panose="02010600030101010101" pitchFamily="2" charset="-122"/>
              <a:cs typeface="Times New Roman" panose="02020603050405020304" pitchFamily="18" charset="0"/>
            </a:endParaRPr>
          </a:p>
          <a:p>
            <a:pPr algn="just"/>
            <a:r>
              <a:rPr lang="en-US" sz="1350" dirty="0">
                <a:solidFill>
                  <a:srgbClr val="FF00FF"/>
                </a:solidFill>
                <a:latin typeface="Consolas" panose="020B0609020204030204" pitchFamily="49" charset="0"/>
                <a:ea typeface="宋体" panose="02010600030101010101" pitchFamily="2" charset="-122"/>
                <a:cs typeface="Consolas" panose="020B0609020204030204" pitchFamily="49" charset="0"/>
              </a:rPr>
              <a:t>  encoding = Letters[*c - 'a'];</a:t>
            </a:r>
            <a:endParaRPr lang="en-US" dirty="0">
              <a:solidFill>
                <a:srgbClr val="FF00FF"/>
              </a:solidFill>
              <a:latin typeface="Palatino Linotype" panose="02040502050505030304" pitchFamily="18" charset="0"/>
              <a:ea typeface="宋体" panose="02010600030101010101" pitchFamily="2" charset="-122"/>
              <a:cs typeface="Times New Roman" panose="02020603050405020304" pitchFamily="18" charset="0"/>
            </a:endParaRPr>
          </a:p>
          <a:p>
            <a:r>
              <a:rPr lang="en-US" sz="1350" dirty="0">
                <a:solidFill>
                  <a:srgbClr val="FF00FF"/>
                </a:solidFill>
                <a:latin typeface="Consolas" panose="020B0609020204030204" pitchFamily="49" charset="0"/>
                <a:ea typeface="宋体" panose="02010600030101010101" pitchFamily="2" charset="-122"/>
                <a:cs typeface="Consolas" panose="020B0609020204030204" pitchFamily="49" charset="0"/>
              </a:rPr>
              <a:t>}</a:t>
            </a:r>
          </a:p>
        </p:txBody>
      </p:sp>
    </p:spTree>
    <p:custDataLst>
      <p:tags r:id="rId1"/>
    </p:custDataLst>
    <p:extLst>
      <p:ext uri="{BB962C8B-B14F-4D97-AF65-F5344CB8AC3E}">
        <p14:creationId xmlns:p14="http://schemas.microsoft.com/office/powerpoint/2010/main" val="3458189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par>
                          <p:cTn id="18" fill="hold">
                            <p:stCondLst>
                              <p:cond delay="0"/>
                            </p:stCondLst>
                            <p:childTnLst>
                              <p:par>
                                <p:cTn id="19" presetID="22" presetClass="entr" presetSubtype="1"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up)">
                                      <p:cBhvr>
                                        <p:cTn id="21" dur="500"/>
                                        <p:tgtEl>
                                          <p:spTgt spid="13"/>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par>
                          <p:cTn id="29" fill="hold">
                            <p:stCondLst>
                              <p:cond delay="0"/>
                            </p:stCondLst>
                            <p:childTnLst>
                              <p:par>
                                <p:cTn id="30" presetID="22" presetClass="entr" presetSubtype="1"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r>
              <a:rPr lang="en-US" dirty="0"/>
              <a:t/>
            </a:r>
            <a:br>
              <a:rPr lang="en-US" dirty="0"/>
            </a:br>
            <a:r>
              <a:rPr lang="en-US" dirty="0"/>
              <a:t>LCD Driver Connection</a:t>
            </a:r>
          </a:p>
        </p:txBody>
      </p:sp>
      <p:sp>
        <p:nvSpPr>
          <p:cNvPr id="7" name="Slide Number Placeholder 2"/>
          <p:cNvSpPr>
            <a:spLocks noGrp="1"/>
          </p:cNvSpPr>
          <p:nvPr>
            <p:ph type="sldNum" sz="quarter" idx="12"/>
          </p:nvPr>
        </p:nvSpPr>
        <p:spPr>
          <a:xfrm>
            <a:off x="612648" y="6356350"/>
            <a:ext cx="1981200" cy="365760"/>
          </a:xfrm>
        </p:spPr>
        <p:txBody>
          <a:bodyPr/>
          <a:lstStyle/>
          <a:p>
            <a:fld id="{AEE14D4A-FE32-40AF-B06D-E9622816B101}" type="slidenum">
              <a:rPr lang="en-US" smtClean="0"/>
              <a:pPr/>
              <a:t>14</a:t>
            </a:fld>
            <a:endParaRPr lang="en-US" dirty="0"/>
          </a:p>
        </p:txBody>
      </p:sp>
      <p:pic>
        <p:nvPicPr>
          <p:cNvPr id="12" name="Picture 1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219200"/>
            <a:ext cx="6858000" cy="5562600"/>
          </a:xfrm>
          <a:prstGeom prst="rect">
            <a:avLst/>
          </a:prstGeom>
          <a:noFill/>
          <a:ln>
            <a:noFill/>
          </a:ln>
        </p:spPr>
      </p:pic>
      <p:sp>
        <p:nvSpPr>
          <p:cNvPr id="2" name="Rectangle 1"/>
          <p:cNvSpPr/>
          <p:nvPr/>
        </p:nvSpPr>
        <p:spPr>
          <a:xfrm>
            <a:off x="7010400" y="2743200"/>
            <a:ext cx="2133600" cy="3139321"/>
          </a:xfrm>
          <a:prstGeom prst="rect">
            <a:avLst/>
          </a:prstGeom>
        </p:spPr>
        <p:txBody>
          <a:bodyPr wrap="square">
            <a:spAutoFit/>
          </a:bodyPr>
          <a:lstStyle/>
          <a:p>
            <a:r>
              <a:rPr lang="en-US" b="1" dirty="0">
                <a:solidFill>
                  <a:srgbClr val="C00000"/>
                </a:solidFill>
              </a:rPr>
              <a:t>28 Pins used:</a:t>
            </a:r>
          </a:p>
          <a:p>
            <a:endParaRPr lang="en-US" b="1" dirty="0">
              <a:solidFill>
                <a:srgbClr val="C00000"/>
              </a:solidFill>
            </a:endParaRPr>
          </a:p>
          <a:p>
            <a:r>
              <a:rPr lang="en-US" b="1" dirty="0">
                <a:solidFill>
                  <a:srgbClr val="C00000"/>
                </a:solidFill>
              </a:rPr>
              <a:t>24</a:t>
            </a:r>
            <a:r>
              <a:rPr lang="en-US" dirty="0">
                <a:solidFill>
                  <a:srgbClr val="C00000"/>
                </a:solidFill>
              </a:rPr>
              <a:t> </a:t>
            </a:r>
            <a:r>
              <a:rPr lang="en-US" dirty="0"/>
              <a:t>segment lines (SEG0-SEG23) </a:t>
            </a:r>
          </a:p>
          <a:p>
            <a:endParaRPr lang="en-US" dirty="0"/>
          </a:p>
          <a:p>
            <a:r>
              <a:rPr lang="en-US" b="1" dirty="0">
                <a:solidFill>
                  <a:srgbClr val="C00000"/>
                </a:solidFill>
              </a:rPr>
              <a:t>4</a:t>
            </a:r>
            <a:r>
              <a:rPr lang="en-US" dirty="0"/>
              <a:t> common terminals </a:t>
            </a:r>
          </a:p>
          <a:p>
            <a:r>
              <a:rPr lang="en-US" dirty="0"/>
              <a:t>(COM0-COM3)</a:t>
            </a:r>
          </a:p>
          <a:p>
            <a:endParaRPr lang="en-US" dirty="0"/>
          </a:p>
          <a:p>
            <a:r>
              <a:rPr lang="en-US" b="1" dirty="0">
                <a:solidFill>
                  <a:srgbClr val="FF0000"/>
                </a:solidFill>
              </a:rPr>
              <a:t>6</a:t>
            </a:r>
            <a:r>
              <a:rPr lang="en-US" dirty="0">
                <a:solidFill>
                  <a:srgbClr val="FF0000"/>
                </a:solidFill>
              </a:rPr>
              <a:t> </a:t>
            </a:r>
            <a:r>
              <a:rPr lang="en-US" dirty="0"/>
              <a:t>digits and </a:t>
            </a:r>
            <a:r>
              <a:rPr lang="en-US" b="1" dirty="0">
                <a:solidFill>
                  <a:srgbClr val="FF0000"/>
                </a:solidFill>
              </a:rPr>
              <a:t>4</a:t>
            </a:r>
            <a:r>
              <a:rPr lang="en-US" dirty="0">
                <a:solidFill>
                  <a:srgbClr val="FF0000"/>
                </a:solidFill>
              </a:rPr>
              <a:t> </a:t>
            </a:r>
            <a:r>
              <a:rPr lang="en-US" dirty="0"/>
              <a:t>bars</a:t>
            </a:r>
          </a:p>
          <a:p>
            <a:endParaRPr lang="en-US" b="1" dirty="0">
              <a:solidFill>
                <a:srgbClr val="FF0000"/>
              </a:solidFill>
            </a:endParaRPr>
          </a:p>
          <a:p>
            <a:r>
              <a:rPr lang="en-US" b="1" dirty="0">
                <a:solidFill>
                  <a:srgbClr val="FF0000"/>
                </a:solidFill>
              </a:rPr>
              <a:t>96</a:t>
            </a:r>
            <a:r>
              <a:rPr lang="en-US" dirty="0"/>
              <a:t> pixel segments</a:t>
            </a:r>
          </a:p>
        </p:txBody>
      </p:sp>
    </p:spTree>
    <p:extLst>
      <p:ext uri="{BB962C8B-B14F-4D97-AF65-F5344CB8AC3E}">
        <p14:creationId xmlns:p14="http://schemas.microsoft.com/office/powerpoint/2010/main" val="10518132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64462"/>
            <a:ext cx="3733800" cy="742950"/>
          </a:xfrm>
        </p:spPr>
        <p:txBody>
          <a:bodyPr>
            <a:normAutofit fontScale="90000"/>
          </a:bodyPr>
          <a:lstStyle/>
          <a:p>
            <a:r>
              <a:rPr lang="en-US" dirty="0"/>
              <a:t>Task 3: Modify Display Memory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graphicFrame>
        <p:nvGraphicFramePr>
          <p:cNvPr id="5" name="Content Placeholder 4"/>
          <p:cNvGraphicFramePr>
            <a:graphicFrameLocks noGrp="1"/>
          </p:cNvGraphicFramePr>
          <p:nvPr>
            <p:ph sz="quarter" idx="1"/>
          </p:nvPr>
        </p:nvGraphicFramePr>
        <p:xfrm>
          <a:off x="5086351" y="971550"/>
          <a:ext cx="3714749" cy="5257800"/>
        </p:xfrm>
        <a:graphic>
          <a:graphicData uri="http://schemas.openxmlformats.org/drawingml/2006/table">
            <a:tbl>
              <a:tblPr firstRow="1" firstCol="1" bandRow="1">
                <a:tableStyleId>{5C22544A-7EE6-4342-B048-85BDC9FD1C3A}</a:tableStyleId>
              </a:tblPr>
              <a:tblGrid>
                <a:gridCol w="790089">
                  <a:extLst>
                    <a:ext uri="{9D8B030D-6E8A-4147-A177-3AD203B41FA5}">
                      <a16:colId xmlns:a16="http://schemas.microsoft.com/office/drawing/2014/main" val="607718162"/>
                    </a:ext>
                  </a:extLst>
                </a:gridCol>
                <a:gridCol w="529683">
                  <a:extLst>
                    <a:ext uri="{9D8B030D-6E8A-4147-A177-3AD203B41FA5}">
                      <a16:colId xmlns:a16="http://schemas.microsoft.com/office/drawing/2014/main" val="942588162"/>
                    </a:ext>
                  </a:extLst>
                </a:gridCol>
                <a:gridCol w="658302">
                  <a:extLst>
                    <a:ext uri="{9D8B030D-6E8A-4147-A177-3AD203B41FA5}">
                      <a16:colId xmlns:a16="http://schemas.microsoft.com/office/drawing/2014/main" val="2033425851"/>
                    </a:ext>
                  </a:extLst>
                </a:gridCol>
                <a:gridCol w="529683">
                  <a:extLst>
                    <a:ext uri="{9D8B030D-6E8A-4147-A177-3AD203B41FA5}">
                      <a16:colId xmlns:a16="http://schemas.microsoft.com/office/drawing/2014/main" val="69998548"/>
                    </a:ext>
                  </a:extLst>
                </a:gridCol>
                <a:gridCol w="529683">
                  <a:extLst>
                    <a:ext uri="{9D8B030D-6E8A-4147-A177-3AD203B41FA5}">
                      <a16:colId xmlns:a16="http://schemas.microsoft.com/office/drawing/2014/main" val="2986555290"/>
                    </a:ext>
                  </a:extLst>
                </a:gridCol>
                <a:gridCol w="677309">
                  <a:extLst>
                    <a:ext uri="{9D8B030D-6E8A-4147-A177-3AD203B41FA5}">
                      <a16:colId xmlns:a16="http://schemas.microsoft.com/office/drawing/2014/main" val="1115031049"/>
                    </a:ext>
                  </a:extLst>
                </a:gridCol>
              </a:tblGrid>
              <a:tr h="170879">
                <a:tc gridSpan="6">
                  <a:txBody>
                    <a:bodyPr/>
                    <a:lstStyle/>
                    <a:p>
                      <a:pPr marL="0" marR="0" algn="ctr">
                        <a:lnSpc>
                          <a:spcPct val="115000"/>
                        </a:lnSpc>
                        <a:spcBef>
                          <a:spcPts val="0"/>
                        </a:spcBef>
                        <a:spcAft>
                          <a:spcPts val="0"/>
                        </a:spcAft>
                      </a:pPr>
                      <a:r>
                        <a:rPr lang="en-US" sz="1000" b="1" dirty="0">
                          <a:effectLst/>
                          <a:latin typeface="Consolas" panose="020B0609020204030204" pitchFamily="49" charset="0"/>
                        </a:rPr>
                        <a:t>Internal connection of LCD module</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4959095"/>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LCD Pin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solidFill>
                            <a:srgbClr val="FF0000"/>
                          </a:solidFill>
                          <a:effectLst/>
                          <a:latin typeface="Consolas" panose="020B0609020204030204" pitchFamily="49" charset="0"/>
                        </a:rPr>
                        <a:t>COM3</a:t>
                      </a:r>
                      <a:endParaRPr lang="en-US" sz="1000" b="1">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solidFill>
                            <a:srgbClr val="FF0000"/>
                          </a:solidFill>
                          <a:effectLst/>
                          <a:latin typeface="Consolas" panose="020B0609020204030204" pitchFamily="49" charset="0"/>
                        </a:rPr>
                        <a:t>COM2</a:t>
                      </a:r>
                      <a:endParaRPr lang="en-US" sz="1000" b="1">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solidFill>
                            <a:srgbClr val="FF0000"/>
                          </a:solidFill>
                          <a:effectLst/>
                          <a:latin typeface="Consolas" panose="020B0609020204030204" pitchFamily="49" charset="0"/>
                        </a:rPr>
                        <a:t>COM1</a:t>
                      </a:r>
                      <a:endParaRPr lang="en-US" sz="1000" b="1">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solidFill>
                            <a:srgbClr val="FF0000"/>
                          </a:solidFill>
                          <a:effectLst/>
                          <a:latin typeface="Consolas" panose="020B0609020204030204" pitchFamily="49" charset="0"/>
                        </a:rPr>
                        <a:t>COM0</a:t>
                      </a:r>
                      <a:endParaRPr lang="en-US" sz="1000" b="1">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dirty="0">
                          <a:solidFill>
                            <a:srgbClr val="FF0000"/>
                          </a:solidFill>
                          <a:effectLst/>
                          <a:latin typeface="Consolas" panose="020B0609020204030204" pitchFamily="49" charset="0"/>
                        </a:rPr>
                        <a:t>LCD Pin</a:t>
                      </a:r>
                      <a:endParaRPr lang="en-US" sz="10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3585541430"/>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1</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1D</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1E</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350019199"/>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1DP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1COLON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1C</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1M</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1</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1739567723"/>
                  </a:ext>
                </a:extLst>
              </a:tr>
              <a:tr h="170879">
                <a:tc>
                  <a:txBody>
                    <a:bodyPr/>
                    <a:lstStyle/>
                    <a:p>
                      <a:pPr marL="0" marR="0" algn="ctr">
                        <a:lnSpc>
                          <a:spcPct val="115000"/>
                        </a:lnSpc>
                        <a:spcBef>
                          <a:spcPts val="0"/>
                        </a:spcBef>
                        <a:spcAft>
                          <a:spcPts val="0"/>
                        </a:spcAft>
                      </a:pPr>
                      <a:r>
                        <a:rPr lang="en-US" sz="1000" b="1" dirty="0">
                          <a:solidFill>
                            <a:srgbClr val="FF0000"/>
                          </a:solidFill>
                          <a:effectLst/>
                          <a:latin typeface="Consolas" panose="020B0609020204030204" pitchFamily="49" charset="0"/>
                        </a:rPr>
                        <a:t>3</a:t>
                      </a:r>
                      <a:endParaRPr lang="en-US" sz="10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dirty="0">
                          <a:solidFill>
                            <a:srgbClr val="FF0000"/>
                          </a:solidFill>
                          <a:effectLst/>
                          <a:latin typeface="Consolas" panose="020B0609020204030204" pitchFamily="49" charset="0"/>
                        </a:rPr>
                        <a:t>2D</a:t>
                      </a:r>
                      <a:endParaRPr lang="en-US" sz="10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2E</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dirty="0">
                          <a:solidFill>
                            <a:srgbClr val="FF0000"/>
                          </a:solidFill>
                          <a:effectLst/>
                          <a:latin typeface="Consolas" panose="020B0609020204030204" pitchFamily="49" charset="0"/>
                        </a:rPr>
                        <a:t>SEG 2</a:t>
                      </a:r>
                      <a:endParaRPr lang="en-US" sz="10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1465653496"/>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4</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2DP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2COLON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2C</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2M</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2276382358"/>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5</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3D</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3E</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4</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2472627835"/>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6</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3DP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3COLON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3C</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3M</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5</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14477131"/>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7</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4D</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4E</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6</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840974272"/>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8</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4DP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4COLON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4C</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4M</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7</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3264766286"/>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9</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5D</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5E</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8</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2545733692"/>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10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BAR2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BAR3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5C</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5M</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9</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3377413161"/>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11</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6D</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6E</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10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1480652092"/>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12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BAR0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BAR1</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6C</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6M</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11</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3101531517"/>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13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COM3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COM3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3679205741"/>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14</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COM2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COM2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2750028401"/>
                  </a:ext>
                </a:extLst>
              </a:tr>
              <a:tr h="170879">
                <a:tc>
                  <a:txBody>
                    <a:bodyPr/>
                    <a:lstStyle/>
                    <a:p>
                      <a:pPr marL="0" marR="0" algn="ctr">
                        <a:lnSpc>
                          <a:spcPct val="115000"/>
                        </a:lnSpc>
                        <a:spcBef>
                          <a:spcPts val="0"/>
                        </a:spcBef>
                        <a:spcAft>
                          <a:spcPts val="0"/>
                        </a:spcAft>
                      </a:pPr>
                      <a:r>
                        <a:rPr lang="en-US" sz="1000" b="1" dirty="0">
                          <a:solidFill>
                            <a:srgbClr val="FF0000"/>
                          </a:solidFill>
                          <a:effectLst/>
                          <a:latin typeface="Consolas" panose="020B0609020204030204" pitchFamily="49" charset="0"/>
                        </a:rPr>
                        <a:t>15</a:t>
                      </a:r>
                      <a:endParaRPr lang="en-US" sz="10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dirty="0">
                          <a:solidFill>
                            <a:srgbClr val="FF0000"/>
                          </a:solidFill>
                          <a:effectLst/>
                          <a:latin typeface="Consolas" panose="020B0609020204030204" pitchFamily="49" charset="0"/>
                        </a:rPr>
                        <a:t>COM1</a:t>
                      </a:r>
                      <a:endParaRPr lang="en-US" sz="10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dirty="0">
                          <a:solidFill>
                            <a:srgbClr val="FF0000"/>
                          </a:solidFill>
                          <a:effectLst/>
                          <a:latin typeface="Consolas" panose="020B0609020204030204" pitchFamily="49" charset="0"/>
                        </a:rPr>
                        <a:t>COM1</a:t>
                      </a:r>
                      <a:endParaRPr lang="en-US" sz="10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3835581098"/>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16</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COM0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COM0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2523133338"/>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17</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6J</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6K</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6A</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6B</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12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265172702"/>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18</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6H</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6Q</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6F</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6G</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13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3639246973"/>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19</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5J</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5K</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5A</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5B</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14</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297541992"/>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20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5H</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5Q</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5F</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5G</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15</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323446408"/>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21</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4J</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4K</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4A</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4B</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16</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586509288"/>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22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4H</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4Q</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4F</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4G</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17</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1962543013"/>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23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3J</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3K</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3A</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3B</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18</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507827214"/>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24</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3H</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3Q</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3F</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3G</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19</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2140819400"/>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25</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2J</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2K</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2A</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2B</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20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3419249280"/>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26</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2H</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2Q</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2F</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2G</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21</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4146116949"/>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27</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1J</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1K</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1A</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1B</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SEG 22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2435149583"/>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28</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1H</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1Q</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1F</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1G</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SEG 23</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48298" marR="48298" marT="0" marB="0" anchor="ctr"/>
                </a:tc>
                <a:extLst>
                  <a:ext uri="{0D108BD9-81ED-4DB2-BD59-A6C34878D82A}">
                    <a16:rowId xmlns:a16="http://schemas.microsoft.com/office/drawing/2014/main" val="1820966552"/>
                  </a:ext>
                </a:extLst>
              </a:tr>
            </a:tbl>
          </a:graphicData>
        </a:graphic>
      </p:graphicFrame>
      <p:pic>
        <p:nvPicPr>
          <p:cNvPr id="8" name="Picture 7"/>
          <p:cNvPicPr>
            <a:picLocks noChangeAspect="1"/>
          </p:cNvPicPr>
          <p:nvPr/>
        </p:nvPicPr>
        <p:blipFill>
          <a:blip r:embed="rId4"/>
          <a:stretch>
            <a:fillRect/>
          </a:stretch>
        </p:blipFill>
        <p:spPr>
          <a:xfrm>
            <a:off x="419084" y="1874090"/>
            <a:ext cx="4343400" cy="4081551"/>
          </a:xfrm>
          <a:prstGeom prst="rect">
            <a:avLst/>
          </a:prstGeom>
        </p:spPr>
      </p:pic>
      <p:pic>
        <p:nvPicPr>
          <p:cNvPr id="7" name="Content Placeholder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37912" y="1021557"/>
            <a:ext cx="1548426" cy="1035844"/>
          </a:xfrm>
          <a:prstGeom prst="rect">
            <a:avLst/>
          </a:prstGeom>
        </p:spPr>
      </p:pic>
      <p:pic>
        <p:nvPicPr>
          <p:cNvPr id="9" name="Picture 8"/>
          <p:cNvPicPr>
            <a:picLocks noChangeAspect="1"/>
          </p:cNvPicPr>
          <p:nvPr/>
        </p:nvPicPr>
        <p:blipFill>
          <a:blip r:embed="rId6"/>
          <a:stretch>
            <a:fillRect/>
          </a:stretch>
        </p:blipFill>
        <p:spPr>
          <a:xfrm>
            <a:off x="80931" y="1778183"/>
            <a:ext cx="1459640" cy="267358"/>
          </a:xfrm>
          <a:prstGeom prst="rect">
            <a:avLst/>
          </a:prstGeom>
        </p:spPr>
      </p:pic>
      <p:grpSp>
        <p:nvGrpSpPr>
          <p:cNvPr id="18" name="Group 17"/>
          <p:cNvGrpSpPr/>
          <p:nvPr/>
        </p:nvGrpSpPr>
        <p:grpSpPr>
          <a:xfrm>
            <a:off x="-33410" y="2874543"/>
            <a:ext cx="1862210" cy="1583158"/>
            <a:chOff x="-44546" y="2689723"/>
            <a:chExt cx="2482946" cy="2110877"/>
          </a:xfrm>
        </p:grpSpPr>
        <p:sp>
          <p:nvSpPr>
            <p:cNvPr id="10" name="Rectangle 9"/>
            <p:cNvSpPr/>
            <p:nvPr/>
          </p:nvSpPr>
          <p:spPr>
            <a:xfrm>
              <a:off x="1676400" y="3505200"/>
              <a:ext cx="762000" cy="1295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6" name="Straight Arrow Connector 15"/>
            <p:cNvCxnSpPr/>
            <p:nvPr/>
          </p:nvCxnSpPr>
          <p:spPr>
            <a:xfrm>
              <a:off x="685800" y="3048000"/>
              <a:ext cx="990600" cy="457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4546" y="2689723"/>
              <a:ext cx="1260773" cy="677108"/>
            </a:xfrm>
            <a:prstGeom prst="rect">
              <a:avLst/>
            </a:prstGeom>
            <a:noFill/>
          </p:spPr>
          <p:txBody>
            <a:bodyPr wrap="none" rtlCol="0">
              <a:spAutoFit/>
            </a:bodyPr>
            <a:lstStyle/>
            <a:p>
              <a:r>
                <a:rPr lang="en-US" sz="1350" dirty="0">
                  <a:solidFill>
                    <a:srgbClr val="FF0000"/>
                  </a:solidFill>
                </a:rPr>
                <a:t>2</a:t>
              </a:r>
              <a:r>
                <a:rPr lang="en-US" sz="1350" baseline="30000" dirty="0">
                  <a:solidFill>
                    <a:srgbClr val="FF0000"/>
                  </a:solidFill>
                </a:rPr>
                <a:t>nd</a:t>
              </a:r>
              <a:r>
                <a:rPr lang="en-US" sz="1350" dirty="0">
                  <a:solidFill>
                    <a:srgbClr val="FF0000"/>
                  </a:solidFill>
                </a:rPr>
                <a:t> display </a:t>
              </a:r>
            </a:p>
            <a:p>
              <a:r>
                <a:rPr lang="en-US" sz="1350" dirty="0">
                  <a:solidFill>
                    <a:srgbClr val="FF0000"/>
                  </a:solidFill>
                </a:rPr>
                <a:t>position</a:t>
              </a:r>
            </a:p>
          </p:txBody>
        </p:sp>
      </p:grpSp>
    </p:spTree>
    <p:custDataLst>
      <p:tags r:id="rId1"/>
    </p:custDataLst>
    <p:extLst>
      <p:ext uri="{BB962C8B-B14F-4D97-AF65-F5344CB8AC3E}">
        <p14:creationId xmlns:p14="http://schemas.microsoft.com/office/powerpoint/2010/main" val="72501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208" y="315878"/>
            <a:ext cx="4057650" cy="742950"/>
          </a:xfrm>
        </p:spPr>
        <p:txBody>
          <a:bodyPr>
            <a:noAutofit/>
          </a:bodyPr>
          <a:lstStyle/>
          <a:p>
            <a:r>
              <a:rPr lang="en-US" sz="2400" dirty="0"/>
              <a:t>Connection between LCD Pins and Processor Pins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grpSp>
        <p:nvGrpSpPr>
          <p:cNvPr id="5" name="Group 4"/>
          <p:cNvGrpSpPr/>
          <p:nvPr/>
        </p:nvGrpSpPr>
        <p:grpSpPr>
          <a:xfrm>
            <a:off x="697681" y="2004798"/>
            <a:ext cx="971550" cy="937385"/>
            <a:chOff x="3929333" y="1006354"/>
            <a:chExt cx="2153739" cy="1707232"/>
          </a:xfrm>
        </p:grpSpPr>
        <p:pic>
          <p:nvPicPr>
            <p:cNvPr id="6" name="Picture 3"/>
            <p:cNvPicPr>
              <a:picLocks noChangeAspect="1" noChangeArrowheads="1"/>
            </p:cNvPicPr>
            <p:nvPr/>
          </p:nvPicPr>
          <p:blipFill>
            <a:blip r:embed="rId4" cstate="print"/>
            <a:srcRect/>
            <a:stretch>
              <a:fillRect/>
            </a:stretch>
          </p:blipFill>
          <p:spPr bwMode="auto">
            <a:xfrm>
              <a:off x="3929333" y="1006354"/>
              <a:ext cx="2153739" cy="1707232"/>
            </a:xfrm>
            <a:prstGeom prst="rect">
              <a:avLst/>
            </a:prstGeom>
            <a:noFill/>
            <a:ln w="9525">
              <a:noFill/>
              <a:miter lim="800000"/>
              <a:headEnd/>
              <a:tailEnd/>
            </a:ln>
          </p:spPr>
        </p:pic>
        <p:sp>
          <p:nvSpPr>
            <p:cNvPr id="7" name="TextBox 6"/>
            <p:cNvSpPr txBox="1"/>
            <p:nvPr/>
          </p:nvSpPr>
          <p:spPr>
            <a:xfrm>
              <a:off x="4471440" y="1362697"/>
              <a:ext cx="409513" cy="546531"/>
            </a:xfrm>
            <a:prstGeom prst="rect">
              <a:avLst/>
            </a:prstGeom>
            <a:noFill/>
          </p:spPr>
          <p:txBody>
            <a:bodyPr wrap="none" rtlCol="0">
              <a:spAutoFit/>
            </a:bodyPr>
            <a:lstStyle/>
            <a:p>
              <a:endParaRPr lang="en-US" sz="1350" dirty="0">
                <a:solidFill>
                  <a:schemeClr val="bg1"/>
                </a:solidFill>
              </a:endParaRPr>
            </a:p>
          </p:txBody>
        </p:sp>
      </p:grpSp>
      <p:pic>
        <p:nvPicPr>
          <p:cNvPr id="8" name="Content Placeholder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6424" y="2008833"/>
            <a:ext cx="1548426" cy="1035844"/>
          </a:xfrm>
          <a:prstGeom prst="rect">
            <a:avLst/>
          </a:prstGeom>
        </p:spPr>
      </p:pic>
      <p:graphicFrame>
        <p:nvGraphicFramePr>
          <p:cNvPr id="9" name="Table 8"/>
          <p:cNvGraphicFramePr>
            <a:graphicFrameLocks noGrp="1"/>
          </p:cNvGraphicFramePr>
          <p:nvPr/>
        </p:nvGraphicFramePr>
        <p:xfrm>
          <a:off x="5443865" y="943356"/>
          <a:ext cx="2571750" cy="5082540"/>
        </p:xfrm>
        <a:graphic>
          <a:graphicData uri="http://schemas.openxmlformats.org/drawingml/2006/table">
            <a:tbl>
              <a:tblPr firstRow="1" firstCol="1" bandRow="1">
                <a:tableStyleId>{BC89EF96-8CEA-46FF-86C4-4CE0E7609802}</a:tableStyleId>
              </a:tblPr>
              <a:tblGrid>
                <a:gridCol w="1435396">
                  <a:extLst>
                    <a:ext uri="{9D8B030D-6E8A-4147-A177-3AD203B41FA5}">
                      <a16:colId xmlns:a16="http://schemas.microsoft.com/office/drawing/2014/main" val="3235958596"/>
                    </a:ext>
                  </a:extLst>
                </a:gridCol>
                <a:gridCol w="1136354">
                  <a:extLst>
                    <a:ext uri="{9D8B030D-6E8A-4147-A177-3AD203B41FA5}">
                      <a16:colId xmlns:a16="http://schemas.microsoft.com/office/drawing/2014/main" val="2714717978"/>
                    </a:ext>
                  </a:extLst>
                </a:gridCol>
              </a:tblGrid>
              <a:tr h="170879">
                <a:tc>
                  <a:txBody>
                    <a:bodyPr/>
                    <a:lstStyle/>
                    <a:p>
                      <a:pPr marL="0" marR="0" algn="ctr">
                        <a:lnSpc>
                          <a:spcPct val="115000"/>
                        </a:lnSpc>
                        <a:spcBef>
                          <a:spcPts val="0"/>
                        </a:spcBef>
                        <a:spcAft>
                          <a:spcPts val="0"/>
                        </a:spcAft>
                      </a:pPr>
                      <a:r>
                        <a:rPr lang="en-US" sz="1000" b="1" dirty="0">
                          <a:solidFill>
                            <a:schemeClr val="bg1"/>
                          </a:solidFill>
                          <a:effectLst/>
                          <a:latin typeface="Consolas" panose="020B0609020204030204" pitchFamily="49" charset="0"/>
                        </a:rPr>
                        <a:t>STM32L4 Pins</a:t>
                      </a:r>
                      <a:endParaRPr lang="en-US" sz="1000" b="1" dirty="0">
                        <a:solidFill>
                          <a:schemeClr val="bg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solidFill>
                      <a:schemeClr val="tx2"/>
                    </a:solidFill>
                  </a:tcPr>
                </a:tc>
                <a:tc>
                  <a:txBody>
                    <a:bodyPr/>
                    <a:lstStyle/>
                    <a:p>
                      <a:pPr marL="0" marR="0" algn="ctr">
                        <a:lnSpc>
                          <a:spcPct val="115000"/>
                        </a:lnSpc>
                        <a:spcBef>
                          <a:spcPts val="0"/>
                        </a:spcBef>
                        <a:spcAft>
                          <a:spcPts val="0"/>
                        </a:spcAft>
                      </a:pPr>
                      <a:r>
                        <a:rPr lang="en-US" sz="1000" b="1" dirty="0">
                          <a:solidFill>
                            <a:schemeClr val="bg1"/>
                          </a:solidFill>
                          <a:effectLst/>
                          <a:latin typeface="Consolas" panose="020B0609020204030204" pitchFamily="49" charset="0"/>
                        </a:rPr>
                        <a:t>LCD Pin</a:t>
                      </a:r>
                      <a:endParaRPr lang="en-US" sz="1000" b="1" dirty="0">
                        <a:solidFill>
                          <a:schemeClr val="bg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solidFill>
                      <a:schemeClr val="tx2"/>
                    </a:solidFill>
                  </a:tcPr>
                </a:tc>
                <a:extLst>
                  <a:ext uri="{0D108BD9-81ED-4DB2-BD59-A6C34878D82A}">
                    <a16:rowId xmlns:a16="http://schemas.microsoft.com/office/drawing/2014/main" val="529153115"/>
                  </a:ext>
                </a:extLst>
              </a:tr>
              <a:tr h="170879">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PA7 (LCD_SEG4)</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1 (SEG 0)</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3137895768"/>
                  </a:ext>
                </a:extLst>
              </a:tr>
              <a:tr h="170879">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PC5 (LCD_SEG23)</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2 (SEG 1)</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2952721139"/>
                  </a:ext>
                </a:extLst>
              </a:tr>
              <a:tr h="170879">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PB1 (LCD_SEG6)</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3 (SEG 2)</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1732059391"/>
                  </a:ext>
                </a:extLst>
              </a:tr>
              <a:tr h="170879">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PB13 (LCD_SEG13)</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4 (SEG 3)</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2973570942"/>
                  </a:ext>
                </a:extLst>
              </a:tr>
              <a:tr h="170879">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PB15 (LCD_SEG15)</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5 (SEG 4)</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3522788342"/>
                  </a:ext>
                </a:extLst>
              </a:tr>
              <a:tr h="170879">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PD9 (LCD_SEG29)</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6 (SEG 5)</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3052147709"/>
                  </a:ext>
                </a:extLst>
              </a:tr>
              <a:tr h="170879">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PD11 (LCD_SEG31)</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7 (SEG 6)</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4273473123"/>
                  </a:ext>
                </a:extLst>
              </a:tr>
              <a:tr h="170879">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PD13 (LCD_SEG33)</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8 (SEG 7)</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3724591595"/>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PD15 (LCD_SEG35)</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9 (SEG 8)</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3558252630"/>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PC7 (LCD_SEG25)</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10 (SEG</a:t>
                      </a:r>
                      <a:r>
                        <a:rPr lang="en-US" sz="1000" b="1" baseline="0" dirty="0">
                          <a:solidFill>
                            <a:srgbClr val="C00000"/>
                          </a:solidFill>
                          <a:effectLst/>
                          <a:latin typeface="Consolas" panose="020B0609020204030204" pitchFamily="49" charset="0"/>
                        </a:rPr>
                        <a:t> 9</a:t>
                      </a:r>
                      <a:r>
                        <a:rPr lang="en-US" sz="1000" b="1" dirty="0">
                          <a:solidFill>
                            <a:srgbClr val="C00000"/>
                          </a:solidFill>
                          <a:effectLst/>
                          <a:latin typeface="Consolas" panose="020B0609020204030204" pitchFamily="49" charset="0"/>
                        </a:rPr>
                        <a:t>)</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3296455610"/>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PA15 (LCD_SEG17)</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11 (SEG 10)</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3581658608"/>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PB4 (LCD_SEG8)</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12 (SEG 11)</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611571947"/>
                  </a:ext>
                </a:extLst>
              </a:tr>
              <a:tr h="170879">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PB9 (LCD_COM3)</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13 (COM</a:t>
                      </a:r>
                      <a:r>
                        <a:rPr lang="en-US" sz="1000" b="1" baseline="0" dirty="0">
                          <a:solidFill>
                            <a:srgbClr val="C00000"/>
                          </a:solidFill>
                          <a:effectLst/>
                          <a:latin typeface="Consolas" panose="020B0609020204030204" pitchFamily="49" charset="0"/>
                        </a:rPr>
                        <a:t> 3</a:t>
                      </a:r>
                      <a:r>
                        <a:rPr lang="en-US" sz="1000" b="1" dirty="0">
                          <a:solidFill>
                            <a:srgbClr val="C00000"/>
                          </a:solidFill>
                          <a:effectLst/>
                          <a:latin typeface="Consolas" panose="020B0609020204030204" pitchFamily="49" charset="0"/>
                        </a:rPr>
                        <a:t>)</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3113299248"/>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PA10 (LCD_COM2)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14 (COM 2)</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3479643062"/>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PA9 (LCD_COM1)</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15 (COM 1)</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182805697"/>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PA8 (LCD_COM0)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16 (COM 0)</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3914887105"/>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PB5 (LCD_SEG9)</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17 (SEG 12)</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1569256838"/>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PC8 (LCD_SEG26)</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18 (SEG 13)</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2397800903"/>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PC6 (LCD_SEG24)</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19 (SEG 14)</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81851330"/>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PD14 (LCD_SEG34)</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20 (SEG 15)</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1194953828"/>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PD12 (LCD_SEG32)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21 (SEG 16)</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3289539102"/>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PD10 (LCD_SEG30)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22 (SEG 17)</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2536311707"/>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PD8 (LCD_SEG28)</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23 (SEG 18)</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2520652210"/>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PB14 (LCD_SEG14)</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24 (SEG 19)</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2808813371"/>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PB12 (LCD_SEG12)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25 (SEG 20)</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3537729040"/>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PB0 (LCD_SEG5)</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26 (SEG 21)</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607522530"/>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PC4 (LCD_SEG22)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27 (SEG 22)</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3842800804"/>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PA6 (LCD_SEG3)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solidFill>
                            <a:srgbClr val="C00000"/>
                          </a:solidFill>
                          <a:effectLst/>
                          <a:latin typeface="Consolas" panose="020B0609020204030204" pitchFamily="49" charset="0"/>
                        </a:rPr>
                        <a:t>28 (SEG 23)</a:t>
                      </a:r>
                      <a:endParaRPr lang="en-US" sz="10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extLst>
                  <a:ext uri="{0D108BD9-81ED-4DB2-BD59-A6C34878D82A}">
                    <a16:rowId xmlns:a16="http://schemas.microsoft.com/office/drawing/2014/main" val="501159364"/>
                  </a:ext>
                </a:extLst>
              </a:tr>
            </a:tbl>
          </a:graphicData>
        </a:graphic>
      </p:graphicFrame>
      <p:sp>
        <p:nvSpPr>
          <p:cNvPr id="10" name="Arrow: Left-Right 9"/>
          <p:cNvSpPr/>
          <p:nvPr/>
        </p:nvSpPr>
        <p:spPr>
          <a:xfrm>
            <a:off x="1921643" y="2350524"/>
            <a:ext cx="771525" cy="2900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TextBox 10"/>
          <p:cNvSpPr txBox="1"/>
          <p:nvPr/>
        </p:nvSpPr>
        <p:spPr>
          <a:xfrm>
            <a:off x="2124981" y="1780993"/>
            <a:ext cx="389850" cy="584775"/>
          </a:xfrm>
          <a:prstGeom prst="rect">
            <a:avLst/>
          </a:prstGeom>
          <a:noFill/>
        </p:spPr>
        <p:txBody>
          <a:bodyPr wrap="none" rtlCol="0">
            <a:spAutoFit/>
          </a:bodyPr>
          <a:lstStyle/>
          <a:p>
            <a:r>
              <a:rPr lang="en-US" sz="3200" b="1" dirty="0">
                <a:solidFill>
                  <a:srgbClr val="C00000"/>
                </a:solidFill>
                <a:latin typeface="Times New Roman" panose="02020603050405020304" pitchFamily="18" charset="0"/>
                <a:cs typeface="Times New Roman" panose="02020603050405020304" pitchFamily="18" charset="0"/>
              </a:rPr>
              <a:t>?</a:t>
            </a:r>
          </a:p>
        </p:txBody>
      </p:sp>
      <p:sp>
        <p:nvSpPr>
          <p:cNvPr id="13" name="Rectangle 12"/>
          <p:cNvSpPr/>
          <p:nvPr/>
        </p:nvSpPr>
        <p:spPr>
          <a:xfrm>
            <a:off x="618177" y="2938903"/>
            <a:ext cx="1042231" cy="715581"/>
          </a:xfrm>
          <a:prstGeom prst="rect">
            <a:avLst/>
          </a:prstGeom>
        </p:spPr>
        <p:txBody>
          <a:bodyPr wrap="square">
            <a:spAutoFit/>
          </a:bodyPr>
          <a:lstStyle/>
          <a:p>
            <a:pPr algn="ctr"/>
            <a:r>
              <a:rPr lang="en-US" sz="1350" b="1" dirty="0">
                <a:solidFill>
                  <a:srgbClr val="FF0000"/>
                </a:solidFill>
              </a:rPr>
              <a:t>49</a:t>
            </a:r>
            <a:r>
              <a:rPr lang="en-US" sz="1350" dirty="0"/>
              <a:t> pins can drive an LCD</a:t>
            </a:r>
          </a:p>
        </p:txBody>
      </p:sp>
      <p:sp>
        <p:nvSpPr>
          <p:cNvPr id="14" name="Rectangle 13"/>
          <p:cNvSpPr/>
          <p:nvPr/>
        </p:nvSpPr>
        <p:spPr>
          <a:xfrm>
            <a:off x="3143250" y="2994566"/>
            <a:ext cx="1042231" cy="507831"/>
          </a:xfrm>
          <a:prstGeom prst="rect">
            <a:avLst/>
          </a:prstGeom>
        </p:spPr>
        <p:txBody>
          <a:bodyPr wrap="square">
            <a:spAutoFit/>
          </a:bodyPr>
          <a:lstStyle/>
          <a:p>
            <a:pPr algn="ctr"/>
            <a:r>
              <a:rPr lang="en-US" sz="1350" b="1" dirty="0">
                <a:solidFill>
                  <a:srgbClr val="FF0000"/>
                </a:solidFill>
              </a:rPr>
              <a:t>28</a:t>
            </a:r>
            <a:r>
              <a:rPr lang="en-US" sz="1350" dirty="0"/>
              <a:t> LCD pins</a:t>
            </a:r>
          </a:p>
        </p:txBody>
      </p:sp>
      <p:sp>
        <p:nvSpPr>
          <p:cNvPr id="15" name="Content Placeholder 3"/>
          <p:cNvSpPr>
            <a:spLocks noGrp="1"/>
          </p:cNvSpPr>
          <p:nvPr>
            <p:ph sz="quarter" idx="1"/>
          </p:nvPr>
        </p:nvSpPr>
        <p:spPr>
          <a:xfrm>
            <a:off x="350018" y="4075945"/>
            <a:ext cx="4686300" cy="1223756"/>
          </a:xfrm>
        </p:spPr>
        <p:txBody>
          <a:bodyPr>
            <a:normAutofit fontScale="92500" lnSpcReduction="10000"/>
          </a:bodyPr>
          <a:lstStyle/>
          <a:p>
            <a:r>
              <a:rPr lang="en-US" sz="1800" dirty="0"/>
              <a:t>System designers determine hardware connections:</a:t>
            </a:r>
          </a:p>
          <a:p>
            <a:pPr lvl="1"/>
            <a:r>
              <a:rPr lang="en-US" sz="1800" dirty="0"/>
              <a:t>Which pins are selected to drive the LCD?</a:t>
            </a:r>
          </a:p>
          <a:p>
            <a:pPr lvl="1"/>
            <a:r>
              <a:rPr lang="en-US" sz="1800" dirty="0"/>
              <a:t>What is their connection order?</a:t>
            </a:r>
          </a:p>
          <a:p>
            <a:endParaRPr lang="en-US" sz="1800" dirty="0"/>
          </a:p>
        </p:txBody>
      </p:sp>
    </p:spTree>
    <p:custDataLst>
      <p:tags r:id="rId1"/>
    </p:custDataLst>
    <p:extLst>
      <p:ext uri="{BB962C8B-B14F-4D97-AF65-F5344CB8AC3E}">
        <p14:creationId xmlns:p14="http://schemas.microsoft.com/office/powerpoint/2010/main" val="344341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Processor’s Pins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pic>
        <p:nvPicPr>
          <p:cNvPr id="9220" name="Picture 4" descr="http://web.eece.maine.edu/~zhu/book/STM32L4_Discovery_Kit_pins_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25" y="1983185"/>
            <a:ext cx="8972550" cy="3640425"/>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p:cNvGrpSpPr/>
          <p:nvPr/>
        </p:nvGrpSpPr>
        <p:grpSpPr>
          <a:xfrm>
            <a:off x="7772400" y="152400"/>
            <a:ext cx="971550" cy="937385"/>
            <a:chOff x="3929333" y="1006354"/>
            <a:chExt cx="2153739" cy="1707232"/>
          </a:xfrm>
        </p:grpSpPr>
        <p:pic>
          <p:nvPicPr>
            <p:cNvPr id="8" name="Picture 3"/>
            <p:cNvPicPr>
              <a:picLocks noChangeAspect="1" noChangeArrowheads="1"/>
            </p:cNvPicPr>
            <p:nvPr/>
          </p:nvPicPr>
          <p:blipFill>
            <a:blip r:embed="rId4" cstate="print"/>
            <a:srcRect/>
            <a:stretch>
              <a:fillRect/>
            </a:stretch>
          </p:blipFill>
          <p:spPr bwMode="auto">
            <a:xfrm>
              <a:off x="3929333" y="1006354"/>
              <a:ext cx="2153739" cy="1707232"/>
            </a:xfrm>
            <a:prstGeom prst="rect">
              <a:avLst/>
            </a:prstGeom>
            <a:noFill/>
            <a:ln w="9525">
              <a:noFill/>
              <a:miter lim="800000"/>
              <a:headEnd/>
              <a:tailEnd/>
            </a:ln>
          </p:spPr>
        </p:pic>
        <p:sp>
          <p:nvSpPr>
            <p:cNvPr id="9" name="TextBox 8"/>
            <p:cNvSpPr txBox="1"/>
            <p:nvPr/>
          </p:nvSpPr>
          <p:spPr>
            <a:xfrm>
              <a:off x="4471440" y="1362697"/>
              <a:ext cx="409513" cy="546531"/>
            </a:xfrm>
            <a:prstGeom prst="rect">
              <a:avLst/>
            </a:prstGeom>
            <a:noFill/>
          </p:spPr>
          <p:txBody>
            <a:bodyPr wrap="none" rtlCol="0">
              <a:spAutoFit/>
            </a:bodyPr>
            <a:lstStyle/>
            <a:p>
              <a:endParaRPr lang="en-US" sz="1350" dirty="0">
                <a:solidFill>
                  <a:schemeClr val="bg1"/>
                </a:solidFill>
              </a:endParaRPr>
            </a:p>
          </p:txBody>
        </p:sp>
      </p:grpSp>
      <p:sp>
        <p:nvSpPr>
          <p:cNvPr id="4" name="TextBox 3"/>
          <p:cNvSpPr txBox="1"/>
          <p:nvPr/>
        </p:nvSpPr>
        <p:spPr>
          <a:xfrm>
            <a:off x="228600" y="1339324"/>
            <a:ext cx="4869025" cy="300082"/>
          </a:xfrm>
          <a:prstGeom prst="rect">
            <a:avLst/>
          </a:prstGeom>
          <a:noFill/>
        </p:spPr>
        <p:txBody>
          <a:bodyPr wrap="none" rtlCol="0">
            <a:spAutoFit/>
          </a:bodyPr>
          <a:lstStyle/>
          <a:p>
            <a:r>
              <a:rPr lang="en-US" sz="1350" b="1" dirty="0">
                <a:solidFill>
                  <a:srgbClr val="C00000"/>
                </a:solidFill>
              </a:rPr>
              <a:t>49 pins can drive LCD: SEG 0 – SEG 43, or COM0 – COM7</a:t>
            </a:r>
          </a:p>
        </p:txBody>
      </p:sp>
      <p:sp>
        <p:nvSpPr>
          <p:cNvPr id="5" name="TextBox 4"/>
          <p:cNvSpPr txBox="1"/>
          <p:nvPr/>
        </p:nvSpPr>
        <p:spPr>
          <a:xfrm>
            <a:off x="258526" y="5759147"/>
            <a:ext cx="4891083" cy="461665"/>
          </a:xfrm>
          <a:prstGeom prst="rect">
            <a:avLst/>
          </a:prstGeom>
          <a:noFill/>
        </p:spPr>
        <p:txBody>
          <a:bodyPr wrap="none" rtlCol="0">
            <a:spAutoFit/>
          </a:bodyPr>
          <a:lstStyle/>
          <a:p>
            <a:r>
              <a:rPr lang="en-US" sz="1200" dirty="0"/>
              <a:t>You can download a higher resolution here: </a:t>
            </a:r>
          </a:p>
          <a:p>
            <a:r>
              <a:rPr lang="en-US" sz="1200" dirty="0">
                <a:hlinkClick r:id="rId5"/>
              </a:rPr>
              <a:t>http://web.eece.maine.edu/~zhu/book/STM32L4_Discovery_Kit_pins_L.png</a:t>
            </a:r>
            <a:endParaRPr lang="en-US" sz="1200" dirty="0"/>
          </a:p>
        </p:txBody>
      </p:sp>
    </p:spTree>
    <p:extLst>
      <p:ext uri="{BB962C8B-B14F-4D97-AF65-F5344CB8AC3E}">
        <p14:creationId xmlns:p14="http://schemas.microsoft.com/office/powerpoint/2010/main" val="2445956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077141262"/>
              </p:ext>
            </p:extLst>
          </p:nvPr>
        </p:nvGraphicFramePr>
        <p:xfrm>
          <a:off x="4914900" y="971550"/>
          <a:ext cx="3943351" cy="5126370"/>
        </p:xfrm>
        <a:graphic>
          <a:graphicData uri="http://schemas.openxmlformats.org/drawingml/2006/table">
            <a:tbl>
              <a:tblPr firstRow="1" firstCol="1" bandRow="1">
                <a:tableStyleId>{5C22544A-7EE6-4342-B048-85BDC9FD1C3A}</a:tableStyleId>
              </a:tblPr>
              <a:tblGrid>
                <a:gridCol w="1254703">
                  <a:extLst>
                    <a:ext uri="{9D8B030D-6E8A-4147-A177-3AD203B41FA5}">
                      <a16:colId xmlns:a16="http://schemas.microsoft.com/office/drawing/2014/main" val="187845524"/>
                    </a:ext>
                  </a:extLst>
                </a:gridCol>
                <a:gridCol w="852020">
                  <a:extLst>
                    <a:ext uri="{9D8B030D-6E8A-4147-A177-3AD203B41FA5}">
                      <a16:colId xmlns:a16="http://schemas.microsoft.com/office/drawing/2014/main" val="4048428051"/>
                    </a:ext>
                  </a:extLst>
                </a:gridCol>
                <a:gridCol w="432149">
                  <a:extLst>
                    <a:ext uri="{9D8B030D-6E8A-4147-A177-3AD203B41FA5}">
                      <a16:colId xmlns:a16="http://schemas.microsoft.com/office/drawing/2014/main" val="1845501110"/>
                    </a:ext>
                  </a:extLst>
                </a:gridCol>
                <a:gridCol w="648222">
                  <a:extLst>
                    <a:ext uri="{9D8B030D-6E8A-4147-A177-3AD203B41FA5}">
                      <a16:colId xmlns:a16="http://schemas.microsoft.com/office/drawing/2014/main" val="1690354928"/>
                    </a:ext>
                  </a:extLst>
                </a:gridCol>
                <a:gridCol w="378129">
                  <a:extLst>
                    <a:ext uri="{9D8B030D-6E8A-4147-A177-3AD203B41FA5}">
                      <a16:colId xmlns:a16="http://schemas.microsoft.com/office/drawing/2014/main" val="590079919"/>
                    </a:ext>
                  </a:extLst>
                </a:gridCol>
                <a:gridCol w="378128">
                  <a:extLst>
                    <a:ext uri="{9D8B030D-6E8A-4147-A177-3AD203B41FA5}">
                      <a16:colId xmlns:a16="http://schemas.microsoft.com/office/drawing/2014/main" val="3543350733"/>
                    </a:ext>
                  </a:extLst>
                </a:gridCol>
              </a:tblGrid>
              <a:tr h="170879">
                <a:tc rowSpan="2">
                  <a:txBody>
                    <a:bodyPr/>
                    <a:lstStyle/>
                    <a:p>
                      <a:pPr marL="0" marR="0" algn="ctr">
                        <a:lnSpc>
                          <a:spcPct val="115000"/>
                        </a:lnSpc>
                        <a:spcBef>
                          <a:spcPts val="0"/>
                        </a:spcBef>
                        <a:spcAft>
                          <a:spcPts val="0"/>
                        </a:spcAft>
                      </a:pPr>
                      <a:r>
                        <a:rPr lang="en-US" sz="1000" b="1" dirty="0">
                          <a:effectLst/>
                          <a:latin typeface="Consolas" panose="020B0609020204030204" pitchFamily="49" charset="0"/>
                        </a:rPr>
                        <a:t>STM32L4 Pin</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gridSpan="5">
                  <a:txBody>
                    <a:bodyPr/>
                    <a:lstStyle/>
                    <a:p>
                      <a:pPr marL="0" marR="0" algn="ctr">
                        <a:lnSpc>
                          <a:spcPct val="115000"/>
                        </a:lnSpc>
                        <a:spcBef>
                          <a:spcPts val="0"/>
                        </a:spcBef>
                        <a:spcAft>
                          <a:spcPts val="0"/>
                        </a:spcAft>
                      </a:pPr>
                      <a:r>
                        <a:rPr lang="en-US" sz="1000" b="1" dirty="0">
                          <a:effectLst/>
                          <a:latin typeface="Consolas" panose="020B0609020204030204" pitchFamily="49" charset="0"/>
                        </a:rPr>
                        <a:t>LCD Glass</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38263152"/>
                  </a:ext>
                </a:extLst>
              </a:tr>
              <a:tr h="170879">
                <a:tc vMerge="1">
                  <a:txBody>
                    <a:bodyPr/>
                    <a:lstStyle/>
                    <a:p>
                      <a:endParaRPr lang="en-US"/>
                    </a:p>
                  </a:txBody>
                  <a:tcP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LCD Pin</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COM3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COM2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COM1</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COM0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644590539"/>
                  </a:ext>
                </a:extLst>
              </a:tr>
              <a:tr h="170879">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PA7 (LCD_SEG4)</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 (SEG 0)</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1D</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1E</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016552614"/>
                  </a:ext>
                </a:extLst>
              </a:tr>
              <a:tr h="170879">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PC5 (LCD_SEG23)</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 (SEG 1)</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1DP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1COLON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1C</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1M</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819404660"/>
                  </a:ext>
                </a:extLst>
              </a:tr>
              <a:tr h="170879">
                <a:tc>
                  <a:txBody>
                    <a:bodyPr/>
                    <a:lstStyle/>
                    <a:p>
                      <a:pPr marL="0" marR="0" algn="ctr">
                        <a:lnSpc>
                          <a:spcPct val="115000"/>
                        </a:lnSpc>
                        <a:spcBef>
                          <a:spcPts val="0"/>
                        </a:spcBef>
                        <a:spcAft>
                          <a:spcPts val="0"/>
                        </a:spcAft>
                      </a:pPr>
                      <a:r>
                        <a:rPr lang="en-US" sz="1000" b="1" dirty="0">
                          <a:solidFill>
                            <a:srgbClr val="FF0000"/>
                          </a:solidFill>
                          <a:effectLst/>
                          <a:latin typeface="Consolas" panose="020B0609020204030204" pitchFamily="49" charset="0"/>
                        </a:rPr>
                        <a:t>PB1 (LCD_SEG6)</a:t>
                      </a:r>
                      <a:endParaRPr lang="en-US" sz="10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3 (SEG 2)</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rgbClr val="FF0000"/>
                          </a:solidFill>
                          <a:effectLst/>
                          <a:latin typeface="Consolas" panose="020B0609020204030204" pitchFamily="49" charset="0"/>
                        </a:rPr>
                        <a:t>2D</a:t>
                      </a:r>
                      <a:endParaRPr lang="en-US" sz="10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2E</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060582801"/>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PB13 (LCD_SEG13)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4 (SEG 3)</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2DP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2COLON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2C</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2M</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385029975"/>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PB15 (LCD_SEG15)</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5 (SEG 4)</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3D</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3E</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4018666797"/>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PD9 (LCD_SEG29)</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6 (SEG 5)</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3DP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3COLON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3C</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3M</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706396613"/>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PD11 (LCD_SEG31)</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7 (SEG 6)</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4D</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4E</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370814848"/>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PD13 (LCD_SEG33)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8 (SEG 7)</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4DP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4COLON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4C</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4M</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930034464"/>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PD15 (LCD_SEG35)</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9 (SEG 8)</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5P</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5D</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5E</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943643784"/>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PC7 (LCD_SEG25)</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10 (SEG</a:t>
                      </a:r>
                      <a:r>
                        <a:rPr lang="en-US" sz="1000" b="1" baseline="0" dirty="0">
                          <a:solidFill>
                            <a:schemeClr val="tx1"/>
                          </a:solidFill>
                          <a:effectLst/>
                          <a:latin typeface="Consolas" panose="020B0609020204030204" pitchFamily="49" charset="0"/>
                        </a:rPr>
                        <a:t> 9</a:t>
                      </a:r>
                      <a:r>
                        <a:rPr lang="en-US" sz="1000" b="1" dirty="0">
                          <a:solidFill>
                            <a:schemeClr val="tx1"/>
                          </a:solidFill>
                          <a:effectLst/>
                          <a:latin typeface="Consolas" panose="020B0609020204030204" pitchFamily="49" charset="0"/>
                        </a:rPr>
                        <a:t>)</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BAR2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BAR3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5C</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5M</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133733991"/>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PA15 (LCD_SEG17)</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11 (SEG 10)</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6D</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6E</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4189686425"/>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PB4 (LCD_SEG8)</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12 (SEG 11)</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BAR0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BAR1</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6C</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6M</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08194105"/>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PB9 (LCD_COM3)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13 (COM</a:t>
                      </a:r>
                      <a:r>
                        <a:rPr lang="en-US" sz="1000" b="1" baseline="0" dirty="0">
                          <a:solidFill>
                            <a:schemeClr val="tx1"/>
                          </a:solidFill>
                          <a:effectLst/>
                          <a:latin typeface="Consolas" panose="020B0609020204030204" pitchFamily="49" charset="0"/>
                        </a:rPr>
                        <a:t> 3</a:t>
                      </a:r>
                      <a:r>
                        <a:rPr lang="en-US" sz="1000" b="1" dirty="0">
                          <a:solidFill>
                            <a:schemeClr val="tx1"/>
                          </a:solidFill>
                          <a:effectLst/>
                          <a:latin typeface="Consolas" panose="020B0609020204030204" pitchFamily="49" charset="0"/>
                        </a:rPr>
                        <a:t>)</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COM3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840752010"/>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PA10 (LCD_COM2)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14 (COM 2)</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COM2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168808733"/>
                  </a:ext>
                </a:extLst>
              </a:tr>
              <a:tr h="170879">
                <a:tc>
                  <a:txBody>
                    <a:bodyPr/>
                    <a:lstStyle/>
                    <a:p>
                      <a:pPr marL="0" marR="0" algn="ctr">
                        <a:lnSpc>
                          <a:spcPct val="115000"/>
                        </a:lnSpc>
                        <a:spcBef>
                          <a:spcPts val="0"/>
                        </a:spcBef>
                        <a:spcAft>
                          <a:spcPts val="0"/>
                        </a:spcAft>
                      </a:pPr>
                      <a:r>
                        <a:rPr lang="en-US" sz="1000" b="1" dirty="0">
                          <a:solidFill>
                            <a:srgbClr val="FF0000"/>
                          </a:solidFill>
                          <a:effectLst/>
                          <a:latin typeface="Consolas" panose="020B0609020204030204" pitchFamily="49" charset="0"/>
                        </a:rPr>
                        <a:t>PA9 (LCD_COM1)</a:t>
                      </a:r>
                      <a:endParaRPr lang="en-US" sz="10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15 (COM 1)</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rgbClr val="FF0000"/>
                          </a:solidFill>
                          <a:effectLst/>
                          <a:latin typeface="Consolas" panose="020B0609020204030204" pitchFamily="49" charset="0"/>
                        </a:rPr>
                        <a:t>COM1</a:t>
                      </a:r>
                      <a:endParaRPr lang="en-US" sz="10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45623077"/>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PA8 (LCD_COM0)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16 (COM 0)</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COM0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575255222"/>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PB5 (LCD_SEG9)</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17 (SEG 12)</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6J</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6K</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6A</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6B</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093807595"/>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PC8 (LCD_SEG26)</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18 (SEG 13)</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6H</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6Q</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6F</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6G</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695152253"/>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PC6 (LCD_SEG24)</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19 (SEG 14)</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5J</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5K</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5A</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5B</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015293042"/>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PD14 (LCD_SEG34)</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20 (SEG 15)</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5H</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5Q</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5F</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5G</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103767848"/>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PD12 (LCD_SEG32)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21 (SEG 16)</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4J</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4K</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4A</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4B</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064384072"/>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PD10 (LCD_SEG30)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22 (SEG 17)</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4H</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4Q</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4F</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4G</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885923449"/>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PD8 (LCD_SEG28)</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23 (SEG 18)</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3J</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3K</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3A</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3B</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491305889"/>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PB14 (LCD_SEG14)</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24 (SEG 19)</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3H</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3Q</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3F</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3G</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279745560"/>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PB12 (LCD_SEG12)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25 (SEG 20)</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2J</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2K</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2A</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2B</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644956932"/>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PB0 (LCD_SEG5)</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26 (SEG 21)</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2H</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2Q</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2F</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2G</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931676650"/>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PC4 (LCD_SEG22)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27 (SEG 22)</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1J</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1K</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1A</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1B</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823894503"/>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PA6 (LCD_SEG3)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28 (SEG 23)</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1H</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1Q</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1F</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1G</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960876322"/>
                  </a:ext>
                </a:extLst>
              </a:tr>
            </a:tbl>
          </a:graphicData>
        </a:graphic>
      </p:graphicFrame>
      <p:sp>
        <p:nvSpPr>
          <p:cNvPr id="8" name="Title 1"/>
          <p:cNvSpPr>
            <a:spLocks noGrp="1"/>
          </p:cNvSpPr>
          <p:nvPr>
            <p:ph type="title"/>
          </p:nvPr>
        </p:nvSpPr>
        <p:spPr>
          <a:xfrm>
            <a:off x="249882" y="287384"/>
            <a:ext cx="4876800" cy="742950"/>
          </a:xfrm>
        </p:spPr>
        <p:txBody>
          <a:bodyPr>
            <a:noAutofit/>
          </a:bodyPr>
          <a:lstStyle/>
          <a:p>
            <a:r>
              <a:rPr lang="en-US" sz="2400" dirty="0"/>
              <a:t>Mapping between Segments and Display Memory Bits</a:t>
            </a:r>
          </a:p>
        </p:txBody>
      </p:sp>
      <p:grpSp>
        <p:nvGrpSpPr>
          <p:cNvPr id="24" name="Group 23"/>
          <p:cNvGrpSpPr/>
          <p:nvPr/>
        </p:nvGrpSpPr>
        <p:grpSpPr>
          <a:xfrm>
            <a:off x="156154" y="2025546"/>
            <a:ext cx="4608869" cy="1817837"/>
            <a:chOff x="208204" y="1557727"/>
            <a:chExt cx="6145159" cy="2423783"/>
          </a:xfrm>
        </p:grpSpPr>
        <p:grpSp>
          <p:nvGrpSpPr>
            <p:cNvPr id="13" name="Group 12"/>
            <p:cNvGrpSpPr/>
            <p:nvPr/>
          </p:nvGrpSpPr>
          <p:grpSpPr>
            <a:xfrm>
              <a:off x="208204" y="1557727"/>
              <a:ext cx="6145159" cy="1833173"/>
              <a:chOff x="208204" y="2281627"/>
              <a:chExt cx="6145159" cy="1833173"/>
            </a:xfrm>
          </p:grpSpPr>
          <p:pic>
            <p:nvPicPr>
              <p:cNvPr id="2" name="Picture 1"/>
              <p:cNvPicPr>
                <a:picLocks noChangeAspect="1"/>
              </p:cNvPicPr>
              <p:nvPr/>
            </p:nvPicPr>
            <p:blipFill>
              <a:blip r:embed="rId4"/>
              <a:stretch>
                <a:fillRect/>
              </a:stretch>
            </p:blipFill>
            <p:spPr>
              <a:xfrm>
                <a:off x="208204" y="2590800"/>
                <a:ext cx="6136791" cy="1524000"/>
              </a:xfrm>
              <a:prstGeom prst="rect">
                <a:avLst/>
              </a:prstGeom>
            </p:spPr>
          </p:pic>
          <p:sp>
            <p:nvSpPr>
              <p:cNvPr id="4" name="TextBox 3"/>
              <p:cNvSpPr txBox="1"/>
              <p:nvPr/>
            </p:nvSpPr>
            <p:spPr>
              <a:xfrm>
                <a:off x="381000" y="2438400"/>
                <a:ext cx="472779" cy="400109"/>
              </a:xfrm>
              <a:prstGeom prst="rect">
                <a:avLst/>
              </a:prstGeom>
              <a:noFill/>
            </p:spPr>
            <p:txBody>
              <a:bodyPr wrap="none" rtlCol="0">
                <a:spAutoFit/>
              </a:bodyPr>
              <a:lstStyle/>
              <a:p>
                <a:r>
                  <a:rPr lang="en-US" sz="1350" dirty="0"/>
                  <a:t>1</a:t>
                </a:r>
                <a:r>
                  <a:rPr lang="en-US" sz="1350" baseline="30000" dirty="0"/>
                  <a:t>st</a:t>
                </a:r>
                <a:endParaRPr lang="en-US" sz="1350" dirty="0"/>
              </a:p>
            </p:txBody>
          </p:sp>
          <p:sp>
            <p:nvSpPr>
              <p:cNvPr id="6" name="TextBox 5"/>
              <p:cNvSpPr txBox="1"/>
              <p:nvPr/>
            </p:nvSpPr>
            <p:spPr>
              <a:xfrm>
                <a:off x="1277859" y="2438400"/>
                <a:ext cx="581784" cy="400109"/>
              </a:xfrm>
              <a:prstGeom prst="rect">
                <a:avLst/>
              </a:prstGeom>
              <a:noFill/>
            </p:spPr>
            <p:txBody>
              <a:bodyPr wrap="none" rtlCol="0">
                <a:spAutoFit/>
              </a:bodyPr>
              <a:lstStyle/>
              <a:p>
                <a:r>
                  <a:rPr lang="en-US" sz="1350" dirty="0"/>
                  <a:t>2</a:t>
                </a:r>
                <a:r>
                  <a:rPr lang="en-US" sz="1350" baseline="30000" dirty="0"/>
                  <a:t>nd</a:t>
                </a:r>
                <a:r>
                  <a:rPr lang="en-US" sz="1350" dirty="0"/>
                  <a:t> </a:t>
                </a:r>
              </a:p>
            </p:txBody>
          </p:sp>
          <p:sp>
            <p:nvSpPr>
              <p:cNvPr id="7" name="TextBox 6"/>
              <p:cNvSpPr txBox="1"/>
              <p:nvPr/>
            </p:nvSpPr>
            <p:spPr>
              <a:xfrm>
                <a:off x="2137664" y="2438400"/>
                <a:ext cx="564515" cy="400109"/>
              </a:xfrm>
              <a:prstGeom prst="rect">
                <a:avLst/>
              </a:prstGeom>
              <a:noFill/>
            </p:spPr>
            <p:txBody>
              <a:bodyPr wrap="none" rtlCol="0">
                <a:spAutoFit/>
              </a:bodyPr>
              <a:lstStyle/>
              <a:p>
                <a:r>
                  <a:rPr lang="en-US" sz="1350" dirty="0"/>
                  <a:t>3</a:t>
                </a:r>
                <a:r>
                  <a:rPr lang="en-US" sz="1350" baseline="30000" dirty="0"/>
                  <a:t>rd</a:t>
                </a:r>
                <a:r>
                  <a:rPr lang="en-US" sz="1350" dirty="0"/>
                  <a:t> </a:t>
                </a:r>
              </a:p>
            </p:txBody>
          </p:sp>
          <p:sp>
            <p:nvSpPr>
              <p:cNvPr id="9" name="TextBox 8"/>
              <p:cNvSpPr txBox="1"/>
              <p:nvPr/>
            </p:nvSpPr>
            <p:spPr>
              <a:xfrm>
                <a:off x="3030377" y="2446604"/>
                <a:ext cx="553997" cy="400109"/>
              </a:xfrm>
              <a:prstGeom prst="rect">
                <a:avLst/>
              </a:prstGeom>
              <a:noFill/>
            </p:spPr>
            <p:txBody>
              <a:bodyPr wrap="none" rtlCol="0">
                <a:spAutoFit/>
              </a:bodyPr>
              <a:lstStyle/>
              <a:p>
                <a:r>
                  <a:rPr lang="en-US" sz="1350" dirty="0"/>
                  <a:t>4</a:t>
                </a:r>
                <a:r>
                  <a:rPr lang="en-US" sz="1350" baseline="30000" dirty="0"/>
                  <a:t>th</a:t>
                </a:r>
                <a:r>
                  <a:rPr lang="en-US" sz="1350" dirty="0"/>
                  <a:t> </a:t>
                </a:r>
              </a:p>
            </p:txBody>
          </p:sp>
          <p:sp>
            <p:nvSpPr>
              <p:cNvPr id="10" name="TextBox 9"/>
              <p:cNvSpPr txBox="1"/>
              <p:nvPr/>
            </p:nvSpPr>
            <p:spPr>
              <a:xfrm>
                <a:off x="3907988" y="2451346"/>
                <a:ext cx="553997" cy="400109"/>
              </a:xfrm>
              <a:prstGeom prst="rect">
                <a:avLst/>
              </a:prstGeom>
              <a:noFill/>
            </p:spPr>
            <p:txBody>
              <a:bodyPr wrap="none" rtlCol="0">
                <a:spAutoFit/>
              </a:bodyPr>
              <a:lstStyle/>
              <a:p>
                <a:r>
                  <a:rPr lang="en-US" sz="1350" dirty="0"/>
                  <a:t>5</a:t>
                </a:r>
                <a:r>
                  <a:rPr lang="en-US" sz="1350" baseline="30000" dirty="0"/>
                  <a:t>th</a:t>
                </a:r>
                <a:r>
                  <a:rPr lang="en-US" sz="1350" dirty="0"/>
                  <a:t> </a:t>
                </a:r>
              </a:p>
            </p:txBody>
          </p:sp>
          <p:sp>
            <p:nvSpPr>
              <p:cNvPr id="11" name="TextBox 10"/>
              <p:cNvSpPr txBox="1"/>
              <p:nvPr/>
            </p:nvSpPr>
            <p:spPr>
              <a:xfrm>
                <a:off x="4813642" y="2483611"/>
                <a:ext cx="553997" cy="400109"/>
              </a:xfrm>
              <a:prstGeom prst="rect">
                <a:avLst/>
              </a:prstGeom>
              <a:noFill/>
            </p:spPr>
            <p:txBody>
              <a:bodyPr wrap="none" rtlCol="0">
                <a:spAutoFit/>
              </a:bodyPr>
              <a:lstStyle/>
              <a:p>
                <a:r>
                  <a:rPr lang="en-US" sz="1350" dirty="0"/>
                  <a:t>6</a:t>
                </a:r>
                <a:r>
                  <a:rPr lang="en-US" sz="1350" baseline="30000" dirty="0"/>
                  <a:t>th</a:t>
                </a:r>
                <a:r>
                  <a:rPr lang="en-US" sz="1350" dirty="0"/>
                  <a:t> </a:t>
                </a:r>
              </a:p>
            </p:txBody>
          </p:sp>
          <p:sp>
            <p:nvSpPr>
              <p:cNvPr id="12" name="TextBox 11"/>
              <p:cNvSpPr txBox="1"/>
              <p:nvPr/>
            </p:nvSpPr>
            <p:spPr>
              <a:xfrm>
                <a:off x="5711734" y="2281627"/>
                <a:ext cx="641629" cy="400109"/>
              </a:xfrm>
              <a:prstGeom prst="rect">
                <a:avLst/>
              </a:prstGeom>
              <a:noFill/>
            </p:spPr>
            <p:txBody>
              <a:bodyPr wrap="none" rtlCol="0">
                <a:spAutoFit/>
              </a:bodyPr>
              <a:lstStyle/>
              <a:p>
                <a:r>
                  <a:rPr lang="en-US" sz="1350" dirty="0"/>
                  <a:t>bars</a:t>
                </a:r>
              </a:p>
            </p:txBody>
          </p:sp>
        </p:grpSp>
        <p:sp>
          <p:nvSpPr>
            <p:cNvPr id="20" name="Rectangle 19"/>
            <p:cNvSpPr/>
            <p:nvPr/>
          </p:nvSpPr>
          <p:spPr>
            <a:xfrm>
              <a:off x="1174247" y="3200400"/>
              <a:ext cx="654553" cy="76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2" name="Straight Arrow Connector 21"/>
            <p:cNvCxnSpPr>
              <a:stCxn id="20" idx="2"/>
            </p:cNvCxnSpPr>
            <p:nvPr/>
          </p:nvCxnSpPr>
          <p:spPr>
            <a:xfrm>
              <a:off x="1501524" y="3276600"/>
              <a:ext cx="251076" cy="304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752600" y="3581401"/>
              <a:ext cx="1393972" cy="400109"/>
            </a:xfrm>
            <a:prstGeom prst="rect">
              <a:avLst/>
            </a:prstGeom>
            <a:noFill/>
          </p:spPr>
          <p:txBody>
            <a:bodyPr wrap="none" rtlCol="0">
              <a:spAutoFit/>
            </a:bodyPr>
            <a:lstStyle/>
            <a:p>
              <a:r>
                <a:rPr lang="en-US" sz="1350" dirty="0">
                  <a:solidFill>
                    <a:srgbClr val="FF0000"/>
                  </a:solidFill>
                </a:rPr>
                <a:t>Segment 2D</a:t>
              </a:r>
            </a:p>
          </p:txBody>
        </p:sp>
      </p:grpSp>
      <p:sp>
        <p:nvSpPr>
          <p:cNvPr id="25" name="Rectangle 24"/>
          <p:cNvSpPr/>
          <p:nvPr/>
        </p:nvSpPr>
        <p:spPr>
          <a:xfrm>
            <a:off x="4916890" y="1286065"/>
            <a:ext cx="2104496" cy="4886135"/>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 name="Rectangle 25"/>
          <p:cNvSpPr/>
          <p:nvPr/>
        </p:nvSpPr>
        <p:spPr>
          <a:xfrm>
            <a:off x="6160411" y="1143001"/>
            <a:ext cx="2697839" cy="508635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ustDataLst>
      <p:tags r:id="rId1"/>
    </p:custDataLst>
    <p:extLst>
      <p:ext uri="{BB962C8B-B14F-4D97-AF65-F5344CB8AC3E}">
        <p14:creationId xmlns:p14="http://schemas.microsoft.com/office/powerpoint/2010/main" val="109823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5"/>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grpId="1" nodeType="clickEffect">
                                  <p:stCondLst>
                                    <p:cond delay="0"/>
                                  </p:stCondLst>
                                  <p:childTnLst>
                                    <p:set>
                                      <p:cBhvr>
                                        <p:cTn id="17" dur="1" fill="hold">
                                          <p:stCondLst>
                                            <p:cond delay="0"/>
                                          </p:stCondLst>
                                        </p:cTn>
                                        <p:tgtEl>
                                          <p:spTgt spid="26"/>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6" grpId="0" animBg="1"/>
      <p:bldP spid="26"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p:cNvGrpSpPr/>
          <p:nvPr/>
        </p:nvGrpSpPr>
        <p:grpSpPr>
          <a:xfrm>
            <a:off x="1896323" y="2208886"/>
            <a:ext cx="2601771" cy="2534162"/>
            <a:chOff x="3929333" y="1006354"/>
            <a:chExt cx="2153739" cy="1707232"/>
          </a:xfrm>
        </p:grpSpPr>
        <p:pic>
          <p:nvPicPr>
            <p:cNvPr id="24" name="Picture 3"/>
            <p:cNvPicPr>
              <a:picLocks noChangeAspect="1" noChangeArrowheads="1"/>
            </p:cNvPicPr>
            <p:nvPr/>
          </p:nvPicPr>
          <p:blipFill>
            <a:blip r:embed="rId3" cstate="print"/>
            <a:srcRect/>
            <a:stretch>
              <a:fillRect/>
            </a:stretch>
          </p:blipFill>
          <p:spPr bwMode="auto">
            <a:xfrm>
              <a:off x="3929333" y="1006354"/>
              <a:ext cx="2153739" cy="1707232"/>
            </a:xfrm>
            <a:prstGeom prst="rect">
              <a:avLst/>
            </a:prstGeom>
            <a:noFill/>
            <a:ln w="9525">
              <a:noFill/>
              <a:miter lim="800000"/>
              <a:headEnd/>
              <a:tailEnd/>
            </a:ln>
          </p:spPr>
        </p:pic>
        <p:sp>
          <p:nvSpPr>
            <p:cNvPr id="25" name="TextBox 24"/>
            <p:cNvSpPr txBox="1"/>
            <p:nvPr/>
          </p:nvSpPr>
          <p:spPr>
            <a:xfrm>
              <a:off x="4471440" y="1362696"/>
              <a:ext cx="152920" cy="202161"/>
            </a:xfrm>
            <a:prstGeom prst="rect">
              <a:avLst/>
            </a:prstGeom>
            <a:noFill/>
          </p:spPr>
          <p:txBody>
            <a:bodyPr wrap="none" rtlCol="0">
              <a:spAutoFit/>
            </a:bodyPr>
            <a:lstStyle/>
            <a:p>
              <a:endParaRPr lang="en-US" sz="1350" dirty="0">
                <a:solidFill>
                  <a:schemeClr val="bg1"/>
                </a:solidFill>
              </a:endParaRPr>
            </a:p>
          </p:txBody>
        </p:sp>
      </p:grpSp>
      <p:pic>
        <p:nvPicPr>
          <p:cNvPr id="16" name="Content Placeholder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517" y="2821433"/>
            <a:ext cx="1548426" cy="1035844"/>
          </a:xfrm>
          <a:prstGeom prst="rect">
            <a:avLst/>
          </a:prstGeom>
        </p:spPr>
      </p:pic>
      <p:sp>
        <p:nvSpPr>
          <p:cNvPr id="3" name="Slide Number Placeholder 2"/>
          <p:cNvSpPr>
            <a:spLocks noGrp="1"/>
          </p:cNvSpPr>
          <p:nvPr>
            <p:ph type="sldNum" sz="quarter" idx="12"/>
          </p:nvPr>
        </p:nvSpPr>
        <p:spPr/>
        <p:txBody>
          <a:bodyPr/>
          <a:lstStyle/>
          <a:p>
            <a:fld id="{EA7C8D44-3667-46F6-9772-CC52308E2A7F}" type="slidenum">
              <a:rPr kumimoji="0" lang="en-US" smtClean="0"/>
              <a:pPr/>
              <a:t>19</a:t>
            </a:fld>
            <a:endParaRPr kumimoji="0" lang="en-US" dirty="0"/>
          </a:p>
        </p:txBody>
      </p:sp>
      <p:sp>
        <p:nvSpPr>
          <p:cNvPr id="4" name="TextBox 3"/>
          <p:cNvSpPr txBox="1"/>
          <p:nvPr/>
        </p:nvSpPr>
        <p:spPr>
          <a:xfrm>
            <a:off x="61892" y="1893973"/>
            <a:ext cx="1470595" cy="300082"/>
          </a:xfrm>
          <a:prstGeom prst="rect">
            <a:avLst/>
          </a:prstGeom>
          <a:noFill/>
        </p:spPr>
        <p:txBody>
          <a:bodyPr wrap="none" rtlCol="0">
            <a:spAutoFit/>
          </a:bodyPr>
          <a:lstStyle/>
          <a:p>
            <a:pPr algn="ctr"/>
            <a:r>
              <a:rPr lang="en-US" sz="1350" dirty="0"/>
              <a:t>LCD Segment: </a:t>
            </a:r>
            <a:r>
              <a:rPr lang="en-US" sz="1350" b="1" dirty="0">
                <a:solidFill>
                  <a:srgbClr val="FF0000"/>
                </a:solidFill>
              </a:rPr>
              <a:t>2D</a:t>
            </a:r>
          </a:p>
        </p:txBody>
      </p:sp>
      <p:cxnSp>
        <p:nvCxnSpPr>
          <p:cNvPr id="9" name="Straight Arrow Connector 8"/>
          <p:cNvCxnSpPr/>
          <p:nvPr/>
        </p:nvCxnSpPr>
        <p:spPr>
          <a:xfrm flipH="1" flipV="1">
            <a:off x="399901" y="3334193"/>
            <a:ext cx="1771799" cy="54883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74807" y="2480988"/>
            <a:ext cx="800220" cy="507831"/>
          </a:xfrm>
          <a:prstGeom prst="rect">
            <a:avLst/>
          </a:prstGeom>
          <a:noFill/>
        </p:spPr>
        <p:txBody>
          <a:bodyPr wrap="none" rtlCol="0">
            <a:spAutoFit/>
          </a:bodyPr>
          <a:lstStyle/>
          <a:p>
            <a:pPr algn="ctr"/>
            <a:r>
              <a:rPr lang="en-US" sz="1350" dirty="0">
                <a:solidFill>
                  <a:srgbClr val="FF0000"/>
                </a:solidFill>
                <a:latin typeface="Arial" panose="020B0604020202020204" pitchFamily="34" charset="0"/>
                <a:cs typeface="Arial" panose="020B0604020202020204" pitchFamily="34" charset="0"/>
              </a:rPr>
              <a:t>Pin 15 </a:t>
            </a:r>
          </a:p>
          <a:p>
            <a:pPr algn="ctr"/>
            <a:r>
              <a:rPr lang="en-US" sz="1350" dirty="0">
                <a:solidFill>
                  <a:srgbClr val="FF0000"/>
                </a:solidFill>
                <a:latin typeface="Arial" panose="020B0604020202020204" pitchFamily="34" charset="0"/>
                <a:cs typeface="Arial" panose="020B0604020202020204" pitchFamily="34" charset="0"/>
              </a:rPr>
              <a:t>(COM1)</a:t>
            </a:r>
          </a:p>
        </p:txBody>
      </p:sp>
      <p:sp>
        <p:nvSpPr>
          <p:cNvPr id="13" name="TextBox 12"/>
          <p:cNvSpPr txBox="1"/>
          <p:nvPr/>
        </p:nvSpPr>
        <p:spPr>
          <a:xfrm>
            <a:off x="10435" y="3573181"/>
            <a:ext cx="809838" cy="507831"/>
          </a:xfrm>
          <a:prstGeom prst="rect">
            <a:avLst/>
          </a:prstGeom>
          <a:noFill/>
        </p:spPr>
        <p:txBody>
          <a:bodyPr wrap="none" rtlCol="0">
            <a:spAutoFit/>
          </a:bodyPr>
          <a:lstStyle/>
          <a:p>
            <a:pPr algn="ctr"/>
            <a:r>
              <a:rPr lang="en-US" sz="1350" dirty="0">
                <a:solidFill>
                  <a:srgbClr val="FF0000"/>
                </a:solidFill>
                <a:latin typeface="Arial" panose="020B0604020202020204" pitchFamily="34" charset="0"/>
                <a:cs typeface="Arial" panose="020B0604020202020204" pitchFamily="34" charset="0"/>
              </a:rPr>
              <a:t>Pin 3 </a:t>
            </a:r>
          </a:p>
          <a:p>
            <a:pPr algn="ctr"/>
            <a:r>
              <a:rPr lang="en-US" sz="1350" dirty="0">
                <a:solidFill>
                  <a:srgbClr val="FF0000"/>
                </a:solidFill>
                <a:latin typeface="Arial" panose="020B0604020202020204" pitchFamily="34" charset="0"/>
                <a:cs typeface="Arial" panose="020B0604020202020204" pitchFamily="34" charset="0"/>
              </a:rPr>
              <a:t>(SEG 2)</a:t>
            </a:r>
          </a:p>
        </p:txBody>
      </p:sp>
      <p:cxnSp>
        <p:nvCxnSpPr>
          <p:cNvPr id="20" name="Straight Arrow Connector 19"/>
          <p:cNvCxnSpPr/>
          <p:nvPr/>
        </p:nvCxnSpPr>
        <p:spPr>
          <a:xfrm flipH="1" flipV="1">
            <a:off x="1554426" y="3131950"/>
            <a:ext cx="731574" cy="15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312831" y="3657608"/>
            <a:ext cx="1213794" cy="507831"/>
          </a:xfrm>
          <a:prstGeom prst="rect">
            <a:avLst/>
          </a:prstGeom>
          <a:noFill/>
        </p:spPr>
        <p:txBody>
          <a:bodyPr wrap="none" rtlCol="0">
            <a:spAutoFit/>
          </a:bodyPr>
          <a:lstStyle/>
          <a:p>
            <a:pPr algn="ctr"/>
            <a:r>
              <a:rPr lang="en-US" sz="1350" b="1" dirty="0">
                <a:solidFill>
                  <a:schemeClr val="bg1"/>
                </a:solidFill>
                <a:latin typeface="Arial" panose="020B0604020202020204" pitchFamily="34" charset="0"/>
                <a:cs typeface="Arial" panose="020B0604020202020204" pitchFamily="34" charset="0"/>
              </a:rPr>
              <a:t>PB 1 </a:t>
            </a:r>
          </a:p>
          <a:p>
            <a:pPr algn="ctr"/>
            <a:r>
              <a:rPr lang="en-US" sz="1350" b="1" dirty="0">
                <a:solidFill>
                  <a:schemeClr val="bg1"/>
                </a:solidFill>
                <a:latin typeface="Arial" panose="020B0604020202020204" pitchFamily="34" charset="0"/>
                <a:cs typeface="Arial" panose="020B0604020202020204" pitchFamily="34" charset="0"/>
              </a:rPr>
              <a:t>(LCD_SEG6)</a:t>
            </a:r>
          </a:p>
        </p:txBody>
      </p:sp>
      <p:sp>
        <p:nvSpPr>
          <p:cNvPr id="27" name="TextBox 26"/>
          <p:cNvSpPr txBox="1"/>
          <p:nvPr/>
        </p:nvSpPr>
        <p:spPr>
          <a:xfrm>
            <a:off x="2370342" y="2838799"/>
            <a:ext cx="1252267" cy="507831"/>
          </a:xfrm>
          <a:prstGeom prst="rect">
            <a:avLst/>
          </a:prstGeom>
          <a:noFill/>
        </p:spPr>
        <p:txBody>
          <a:bodyPr wrap="none" rtlCol="0">
            <a:spAutoFit/>
          </a:bodyPr>
          <a:lstStyle/>
          <a:p>
            <a:pPr algn="ctr"/>
            <a:r>
              <a:rPr lang="en-US" sz="1350" b="1" dirty="0">
                <a:solidFill>
                  <a:schemeClr val="bg1"/>
                </a:solidFill>
                <a:latin typeface="Arial" panose="020B0604020202020204" pitchFamily="34" charset="0"/>
                <a:cs typeface="Arial" panose="020B0604020202020204" pitchFamily="34" charset="0"/>
              </a:rPr>
              <a:t>PA 9 </a:t>
            </a:r>
          </a:p>
          <a:p>
            <a:pPr algn="ctr"/>
            <a:r>
              <a:rPr lang="en-US" sz="1350" b="1" dirty="0">
                <a:solidFill>
                  <a:schemeClr val="bg1"/>
                </a:solidFill>
                <a:latin typeface="Arial" panose="020B0604020202020204" pitchFamily="34" charset="0"/>
                <a:cs typeface="Arial" panose="020B0604020202020204" pitchFamily="34" charset="0"/>
              </a:rPr>
              <a:t>(LCD_COM1)</a:t>
            </a:r>
          </a:p>
        </p:txBody>
      </p:sp>
      <p:sp>
        <p:nvSpPr>
          <p:cNvPr id="29" name="TextBox 28"/>
          <p:cNvSpPr txBox="1"/>
          <p:nvPr/>
        </p:nvSpPr>
        <p:spPr>
          <a:xfrm>
            <a:off x="304703" y="4846888"/>
            <a:ext cx="3273552" cy="507831"/>
          </a:xfrm>
          <a:prstGeom prst="rect">
            <a:avLst/>
          </a:prstGeom>
          <a:noFill/>
        </p:spPr>
        <p:txBody>
          <a:bodyPr wrap="square" rtlCol="0">
            <a:spAutoFit/>
          </a:bodyPr>
          <a:lstStyle/>
          <a:p>
            <a:r>
              <a:rPr lang="en-US" sz="1350" dirty="0"/>
              <a:t>Segment 2D is controlled by the bit for </a:t>
            </a:r>
            <a:r>
              <a:rPr lang="en-US" sz="1350" b="1" dirty="0">
                <a:solidFill>
                  <a:srgbClr val="FF0000"/>
                </a:solidFill>
                <a:latin typeface="Arial" panose="020B0604020202020204" pitchFamily="34" charset="0"/>
                <a:cs typeface="Arial" panose="020B0604020202020204" pitchFamily="34" charset="0"/>
              </a:rPr>
              <a:t>SEG 6</a:t>
            </a:r>
            <a:r>
              <a:rPr lang="en-US" sz="1350" dirty="0"/>
              <a:t> of </a:t>
            </a:r>
            <a:r>
              <a:rPr lang="en-US" sz="1350" b="1" dirty="0">
                <a:solidFill>
                  <a:srgbClr val="FF0000"/>
                </a:solidFill>
                <a:latin typeface="Arial" panose="020B0604020202020204" pitchFamily="34" charset="0"/>
                <a:cs typeface="Arial" panose="020B0604020202020204" pitchFamily="34" charset="0"/>
              </a:rPr>
              <a:t>COM 1</a:t>
            </a:r>
            <a:r>
              <a:rPr lang="en-US" sz="1350" dirty="0"/>
              <a:t> in the display memory.</a:t>
            </a:r>
          </a:p>
        </p:txBody>
      </p:sp>
      <p:graphicFrame>
        <p:nvGraphicFramePr>
          <p:cNvPr id="31" name="Content Placeholder 4"/>
          <p:cNvGraphicFramePr>
            <a:graphicFrameLocks/>
          </p:cNvGraphicFramePr>
          <p:nvPr/>
        </p:nvGraphicFramePr>
        <p:xfrm>
          <a:off x="4869112" y="1028708"/>
          <a:ext cx="4038699" cy="5257800"/>
        </p:xfrm>
        <a:graphic>
          <a:graphicData uri="http://schemas.openxmlformats.org/drawingml/2006/table">
            <a:tbl>
              <a:tblPr firstRow="1" firstCol="1" bandRow="1">
                <a:tableStyleId>{5C22544A-7EE6-4342-B048-85BDC9FD1C3A}</a:tableStyleId>
              </a:tblPr>
              <a:tblGrid>
                <a:gridCol w="1285040">
                  <a:extLst>
                    <a:ext uri="{9D8B030D-6E8A-4147-A177-3AD203B41FA5}">
                      <a16:colId xmlns:a16="http://schemas.microsoft.com/office/drawing/2014/main" val="187845524"/>
                    </a:ext>
                  </a:extLst>
                </a:gridCol>
                <a:gridCol w="872621">
                  <a:extLst>
                    <a:ext uri="{9D8B030D-6E8A-4147-A177-3AD203B41FA5}">
                      <a16:colId xmlns:a16="http://schemas.microsoft.com/office/drawing/2014/main" val="4048428051"/>
                    </a:ext>
                  </a:extLst>
                </a:gridCol>
                <a:gridCol w="442598">
                  <a:extLst>
                    <a:ext uri="{9D8B030D-6E8A-4147-A177-3AD203B41FA5}">
                      <a16:colId xmlns:a16="http://schemas.microsoft.com/office/drawing/2014/main" val="1845501110"/>
                    </a:ext>
                  </a:extLst>
                </a:gridCol>
                <a:gridCol w="663896">
                  <a:extLst>
                    <a:ext uri="{9D8B030D-6E8A-4147-A177-3AD203B41FA5}">
                      <a16:colId xmlns:a16="http://schemas.microsoft.com/office/drawing/2014/main" val="1690354928"/>
                    </a:ext>
                  </a:extLst>
                </a:gridCol>
                <a:gridCol w="387272">
                  <a:extLst>
                    <a:ext uri="{9D8B030D-6E8A-4147-A177-3AD203B41FA5}">
                      <a16:colId xmlns:a16="http://schemas.microsoft.com/office/drawing/2014/main" val="590079919"/>
                    </a:ext>
                  </a:extLst>
                </a:gridCol>
                <a:gridCol w="387272">
                  <a:extLst>
                    <a:ext uri="{9D8B030D-6E8A-4147-A177-3AD203B41FA5}">
                      <a16:colId xmlns:a16="http://schemas.microsoft.com/office/drawing/2014/main" val="3543350733"/>
                    </a:ext>
                  </a:extLst>
                </a:gridCol>
              </a:tblGrid>
              <a:tr h="170879">
                <a:tc rowSpan="2">
                  <a:txBody>
                    <a:bodyPr/>
                    <a:lstStyle/>
                    <a:p>
                      <a:pPr marL="0" marR="0" algn="ctr">
                        <a:lnSpc>
                          <a:spcPct val="115000"/>
                        </a:lnSpc>
                        <a:spcBef>
                          <a:spcPts val="0"/>
                        </a:spcBef>
                        <a:spcAft>
                          <a:spcPts val="0"/>
                        </a:spcAft>
                      </a:pPr>
                      <a:r>
                        <a:rPr lang="en-US" sz="1000" b="1" dirty="0">
                          <a:effectLst/>
                          <a:latin typeface="Consolas" panose="020B0609020204030204" pitchFamily="49" charset="0"/>
                        </a:rPr>
                        <a:t>STM32L4 Pin</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gridSpan="5">
                  <a:txBody>
                    <a:bodyPr/>
                    <a:lstStyle/>
                    <a:p>
                      <a:pPr marL="0" marR="0" algn="ctr">
                        <a:lnSpc>
                          <a:spcPct val="115000"/>
                        </a:lnSpc>
                        <a:spcBef>
                          <a:spcPts val="0"/>
                        </a:spcBef>
                        <a:spcAft>
                          <a:spcPts val="0"/>
                        </a:spcAft>
                      </a:pPr>
                      <a:r>
                        <a:rPr lang="en-US" sz="1000" b="1" dirty="0">
                          <a:effectLst/>
                          <a:latin typeface="Consolas" panose="020B0609020204030204" pitchFamily="49" charset="0"/>
                        </a:rPr>
                        <a:t>LCD Glass</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38263152"/>
                  </a:ext>
                </a:extLst>
              </a:tr>
              <a:tr h="170879">
                <a:tc vMerge="1">
                  <a:txBody>
                    <a:bodyPr/>
                    <a:lstStyle/>
                    <a:p>
                      <a:endParaRPr lang="en-US"/>
                    </a:p>
                  </a:txBody>
                  <a:tcP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LCD Pin</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COM3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COM2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COM1</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COM0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644590539"/>
                  </a:ext>
                </a:extLst>
              </a:tr>
              <a:tr h="170879">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PA7 (LCD_SEG4)</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 (SEG 0)</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1D</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1E</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016552614"/>
                  </a:ext>
                </a:extLst>
              </a:tr>
              <a:tr h="170879">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PC5 (LCD_SEG23)</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 (SEG 1)</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1DP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1COLON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1C</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1M</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819404660"/>
                  </a:ext>
                </a:extLst>
              </a:tr>
              <a:tr h="170879">
                <a:tc>
                  <a:txBody>
                    <a:bodyPr/>
                    <a:lstStyle/>
                    <a:p>
                      <a:pPr marL="0" marR="0" algn="ctr">
                        <a:lnSpc>
                          <a:spcPct val="115000"/>
                        </a:lnSpc>
                        <a:spcBef>
                          <a:spcPts val="0"/>
                        </a:spcBef>
                        <a:spcAft>
                          <a:spcPts val="0"/>
                        </a:spcAft>
                      </a:pPr>
                      <a:r>
                        <a:rPr lang="en-US" sz="1000" b="1">
                          <a:solidFill>
                            <a:srgbClr val="FF0000"/>
                          </a:solidFill>
                          <a:effectLst/>
                          <a:latin typeface="Consolas" panose="020B0609020204030204" pitchFamily="49" charset="0"/>
                        </a:rPr>
                        <a:t>PB1 (LCD_SEG6)</a:t>
                      </a:r>
                      <a:endParaRPr lang="en-US" sz="1000" b="1">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rgbClr val="FF0000"/>
                          </a:solidFill>
                          <a:effectLst/>
                          <a:latin typeface="Consolas" panose="020B0609020204030204" pitchFamily="49" charset="0"/>
                        </a:rPr>
                        <a:t>3 (SEG 2)</a:t>
                      </a:r>
                      <a:endParaRPr lang="en-US" sz="10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2N</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rgbClr val="FF0000"/>
                          </a:solidFill>
                          <a:effectLst/>
                          <a:latin typeface="Consolas" panose="020B0609020204030204" pitchFamily="49" charset="0"/>
                        </a:rPr>
                        <a:t>2D</a:t>
                      </a:r>
                      <a:endParaRPr lang="en-US" sz="10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2E</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060582801"/>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PB13 (LCD_SEG13)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4 (SEG 3)</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2DP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2COLON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2C</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2M</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385029975"/>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PB15 (LCD_SEG15)</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5 (SEG 4)</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3D</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3E</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4018666797"/>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PD9 (LCD_SEG29)</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6 (SEG 5)</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3DP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3COLON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3C</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3M</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706396613"/>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PD11 (LCD_SEG31)</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7 (SEG 6)</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4D</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4E</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370814848"/>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PD13 (LCD_SEG33)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8 (SEG 7)</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4DP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4COLON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4C</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4M</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930034464"/>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PD15 (LCD_SEG35)</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9 (SEG 8)</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5P</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5D</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5E</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943643784"/>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PC7 (LCD_SEG25)</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10 (SEG</a:t>
                      </a:r>
                      <a:r>
                        <a:rPr lang="en-US" sz="1000" b="1" baseline="0" dirty="0">
                          <a:solidFill>
                            <a:schemeClr val="tx1"/>
                          </a:solidFill>
                          <a:effectLst/>
                          <a:latin typeface="Consolas" panose="020B0609020204030204" pitchFamily="49" charset="0"/>
                        </a:rPr>
                        <a:t> 9</a:t>
                      </a:r>
                      <a:r>
                        <a:rPr lang="en-US" sz="1000" b="1" dirty="0">
                          <a:solidFill>
                            <a:schemeClr val="tx1"/>
                          </a:solidFill>
                          <a:effectLst/>
                          <a:latin typeface="Consolas" panose="020B0609020204030204" pitchFamily="49" charset="0"/>
                        </a:rPr>
                        <a:t>)</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BAR2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BAR3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5C</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5M</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133733991"/>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PA15 (LCD_SEG17)</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11 (SEG 10)</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6N</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6P</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6D</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6E</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4189686425"/>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PB4 (LCD_SEG8)</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12 (SEG 11)</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BAR0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BAR1</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6C</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6M</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08194105"/>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PB9 (LCD_COM3)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13 (COM</a:t>
                      </a:r>
                      <a:r>
                        <a:rPr lang="en-US" sz="1000" b="1" baseline="0" dirty="0">
                          <a:solidFill>
                            <a:schemeClr val="tx1"/>
                          </a:solidFill>
                          <a:effectLst/>
                          <a:latin typeface="Consolas" panose="020B0609020204030204" pitchFamily="49" charset="0"/>
                        </a:rPr>
                        <a:t> 3</a:t>
                      </a:r>
                      <a:r>
                        <a:rPr lang="en-US" sz="1000" b="1" dirty="0">
                          <a:solidFill>
                            <a:schemeClr val="tx1"/>
                          </a:solidFill>
                          <a:effectLst/>
                          <a:latin typeface="Consolas" panose="020B0609020204030204" pitchFamily="49" charset="0"/>
                        </a:rPr>
                        <a:t>)</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COM3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840752010"/>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PA10 (LCD_COM2)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14 (COM 2)</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COM2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168808733"/>
                  </a:ext>
                </a:extLst>
              </a:tr>
              <a:tr h="170879">
                <a:tc>
                  <a:txBody>
                    <a:bodyPr/>
                    <a:lstStyle/>
                    <a:p>
                      <a:pPr marL="0" marR="0" algn="ctr">
                        <a:lnSpc>
                          <a:spcPct val="115000"/>
                        </a:lnSpc>
                        <a:spcBef>
                          <a:spcPts val="0"/>
                        </a:spcBef>
                        <a:spcAft>
                          <a:spcPts val="0"/>
                        </a:spcAft>
                      </a:pPr>
                      <a:r>
                        <a:rPr lang="en-US" sz="1000" b="1">
                          <a:solidFill>
                            <a:srgbClr val="FF0000"/>
                          </a:solidFill>
                          <a:effectLst/>
                          <a:latin typeface="Consolas" panose="020B0609020204030204" pitchFamily="49" charset="0"/>
                        </a:rPr>
                        <a:t>PA9 (LCD_COM1)</a:t>
                      </a:r>
                      <a:endParaRPr lang="en-US" sz="1000" b="1">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rgbClr val="FF0000"/>
                          </a:solidFill>
                          <a:effectLst/>
                          <a:latin typeface="Consolas" panose="020B0609020204030204" pitchFamily="49" charset="0"/>
                        </a:rPr>
                        <a:t>15 (COM 1)</a:t>
                      </a:r>
                      <a:endParaRPr lang="en-US" sz="10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rgbClr val="FF0000"/>
                          </a:solidFill>
                          <a:effectLst/>
                          <a:latin typeface="Consolas" panose="020B0609020204030204" pitchFamily="49" charset="0"/>
                        </a:rPr>
                        <a:t>COM1</a:t>
                      </a:r>
                      <a:endParaRPr lang="en-US" sz="10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45623077"/>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PA8 (LCD_COM0)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16 (COM 0)</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 </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COM0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575255222"/>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PB5 (LCD_SEG9)</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17 (SEG 12)</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6J</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6K</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6A</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6B</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093807595"/>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PC8 (LCD_SEG26)</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18 (SEG 13)</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6H</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6Q</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6F</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6G</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695152253"/>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PC6 (LCD_SEG24)</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19 (SEG 14)</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5J</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5K</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5A</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5B</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015293042"/>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PD14 (LCD_SEG34)</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20 (SEG 15)</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5H</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5Q</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5F</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5G</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103767848"/>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PD12 (LCD_SEG32)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21 (SEG 16)</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4J</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4K</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4A</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4B</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064384072"/>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PD10 (LCD_SEG30)</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22 (SEG 17)</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4H</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4Q</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4F</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4G</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885923449"/>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PD8 (LCD_SEG28)</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23 (SEG 18)</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3J</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3K</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3A</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3B</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491305889"/>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PB14 (LCD_SEG14)</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24 (SEG 19)</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3H</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3Q</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3F</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3G</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279745560"/>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PB12 (LCD_SEG12)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25 (SEG 20)</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2J</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2K</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2A</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2B</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644956932"/>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PB0 (LCD_SEG5)</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26 (SEG 21)</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2H</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2Q</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2F</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2G</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931676650"/>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PC4 (LCD_SEG22)</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27 (SEG 22)</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1J</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1K</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1A</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1B</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823894503"/>
                  </a:ext>
                </a:extLst>
              </a:tr>
              <a:tr h="170879">
                <a:tc>
                  <a:txBody>
                    <a:bodyPr/>
                    <a:lstStyle/>
                    <a:p>
                      <a:pPr marL="0" marR="0" algn="ctr">
                        <a:lnSpc>
                          <a:spcPct val="115000"/>
                        </a:lnSpc>
                        <a:spcBef>
                          <a:spcPts val="0"/>
                        </a:spcBef>
                        <a:spcAft>
                          <a:spcPts val="0"/>
                        </a:spcAft>
                      </a:pPr>
                      <a:r>
                        <a:rPr lang="en-US" sz="1000" b="1">
                          <a:effectLst/>
                          <a:latin typeface="Consolas" panose="020B0609020204030204" pitchFamily="49" charset="0"/>
                        </a:rPr>
                        <a:t>PA6 (LCD_SEG3)</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solidFill>
                            <a:schemeClr val="tx1"/>
                          </a:solidFill>
                          <a:effectLst/>
                          <a:latin typeface="Consolas" panose="020B0609020204030204" pitchFamily="49" charset="0"/>
                        </a:rPr>
                        <a:t>28 (SEG 23)</a:t>
                      </a:r>
                      <a:endParaRPr lang="en-US" sz="10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1H</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1Q</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a:effectLst/>
                          <a:latin typeface="Consolas" panose="020B0609020204030204" pitchFamily="49" charset="0"/>
                        </a:rPr>
                        <a:t>1F</a:t>
                      </a:r>
                      <a:endParaRPr lang="en-US" sz="10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000" b="1" dirty="0">
                          <a:effectLst/>
                          <a:latin typeface="Consolas" panose="020B0609020204030204" pitchFamily="49" charset="0"/>
                        </a:rPr>
                        <a:t>1G</a:t>
                      </a:r>
                      <a:endParaRPr lang="en-US" sz="10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960876322"/>
                  </a:ext>
                </a:extLst>
              </a:tr>
            </a:tbl>
          </a:graphicData>
        </a:graphic>
      </p:graphicFrame>
      <p:sp>
        <p:nvSpPr>
          <p:cNvPr id="18" name="Title 1"/>
          <p:cNvSpPr>
            <a:spLocks noGrp="1"/>
          </p:cNvSpPr>
          <p:nvPr>
            <p:ph type="title"/>
          </p:nvPr>
        </p:nvSpPr>
        <p:spPr>
          <a:xfrm>
            <a:off x="249882" y="287384"/>
            <a:ext cx="4876800" cy="742950"/>
          </a:xfrm>
        </p:spPr>
        <p:txBody>
          <a:bodyPr>
            <a:noAutofit/>
          </a:bodyPr>
          <a:lstStyle/>
          <a:p>
            <a:r>
              <a:rPr lang="en-US" sz="2400" dirty="0"/>
              <a:t>Mapping between Segments and Display Memory Bits</a:t>
            </a:r>
          </a:p>
        </p:txBody>
      </p:sp>
    </p:spTree>
    <p:extLst>
      <p:ext uri="{BB962C8B-B14F-4D97-AF65-F5344CB8AC3E}">
        <p14:creationId xmlns:p14="http://schemas.microsoft.com/office/powerpoint/2010/main" val="14546669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LCD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pic>
        <p:nvPicPr>
          <p:cNvPr id="5" name="Content Placeholder 4"/>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857250" y="2628900"/>
            <a:ext cx="2071688" cy="1385888"/>
          </a:xfrm>
        </p:spPr>
      </p:pic>
      <p:pic>
        <p:nvPicPr>
          <p:cNvPr id="6" name="Picture 5"/>
          <p:cNvPicPr>
            <a:picLocks noChangeAspect="1"/>
          </p:cNvPicPr>
          <p:nvPr/>
        </p:nvPicPr>
        <p:blipFill>
          <a:blip r:embed="rId4"/>
          <a:stretch>
            <a:fillRect/>
          </a:stretch>
        </p:blipFill>
        <p:spPr>
          <a:xfrm>
            <a:off x="4572000" y="2228850"/>
            <a:ext cx="923485" cy="1024800"/>
          </a:xfrm>
          <a:prstGeom prst="rect">
            <a:avLst/>
          </a:prstGeom>
        </p:spPr>
      </p:pic>
      <p:pic>
        <p:nvPicPr>
          <p:cNvPr id="7" name="Picture 6"/>
          <p:cNvPicPr>
            <a:picLocks noChangeAspect="1"/>
          </p:cNvPicPr>
          <p:nvPr/>
        </p:nvPicPr>
        <p:blipFill>
          <a:blip r:embed="rId5"/>
          <a:stretch>
            <a:fillRect/>
          </a:stretch>
        </p:blipFill>
        <p:spPr>
          <a:xfrm>
            <a:off x="5535440" y="2240336"/>
            <a:ext cx="923484" cy="1024800"/>
          </a:xfrm>
          <a:prstGeom prst="rect">
            <a:avLst/>
          </a:prstGeom>
        </p:spPr>
      </p:pic>
      <p:pic>
        <p:nvPicPr>
          <p:cNvPr id="8" name="Picture 7"/>
          <p:cNvPicPr>
            <a:picLocks noChangeAspect="1"/>
          </p:cNvPicPr>
          <p:nvPr/>
        </p:nvPicPr>
        <p:blipFill>
          <a:blip r:embed="rId5"/>
          <a:stretch>
            <a:fillRect/>
          </a:stretch>
        </p:blipFill>
        <p:spPr>
          <a:xfrm>
            <a:off x="6629400" y="2240336"/>
            <a:ext cx="923484" cy="1024800"/>
          </a:xfrm>
          <a:prstGeom prst="rect">
            <a:avLst/>
          </a:prstGeom>
        </p:spPr>
      </p:pic>
      <p:pic>
        <p:nvPicPr>
          <p:cNvPr id="9" name="Picture 8"/>
          <p:cNvPicPr>
            <a:picLocks noChangeAspect="1"/>
          </p:cNvPicPr>
          <p:nvPr/>
        </p:nvPicPr>
        <p:blipFill>
          <a:blip r:embed="rId6"/>
          <a:stretch>
            <a:fillRect/>
          </a:stretch>
        </p:blipFill>
        <p:spPr>
          <a:xfrm>
            <a:off x="4686921" y="3805406"/>
            <a:ext cx="2865964" cy="1032323"/>
          </a:xfrm>
          <a:prstGeom prst="rect">
            <a:avLst/>
          </a:prstGeom>
        </p:spPr>
      </p:pic>
      <p:cxnSp>
        <p:nvCxnSpPr>
          <p:cNvPr id="10" name="Straight Arrow Connector 9"/>
          <p:cNvCxnSpPr>
            <a:stCxn id="5" idx="3"/>
          </p:cNvCxnSpPr>
          <p:nvPr/>
        </p:nvCxnSpPr>
        <p:spPr>
          <a:xfrm flipV="1">
            <a:off x="2928938" y="2752736"/>
            <a:ext cx="1472587" cy="5691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p:cNvCxnSpPr>
          <p:nvPr/>
        </p:nvCxnSpPr>
        <p:spPr>
          <a:xfrm>
            <a:off x="2928937" y="3321844"/>
            <a:ext cx="1643063" cy="96440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471209" y="3321844"/>
            <a:ext cx="1165704" cy="300082"/>
          </a:xfrm>
          <a:prstGeom prst="rect">
            <a:avLst/>
          </a:prstGeom>
          <a:noFill/>
        </p:spPr>
        <p:txBody>
          <a:bodyPr wrap="none" rtlCol="0">
            <a:spAutoFit/>
          </a:bodyPr>
          <a:lstStyle/>
          <a:p>
            <a:r>
              <a:rPr lang="en-US" sz="1350" dirty="0"/>
              <a:t>Segment LCD</a:t>
            </a:r>
          </a:p>
        </p:txBody>
      </p:sp>
      <p:sp>
        <p:nvSpPr>
          <p:cNvPr id="17" name="TextBox 16"/>
          <p:cNvSpPr txBox="1"/>
          <p:nvPr/>
        </p:nvSpPr>
        <p:spPr>
          <a:xfrm>
            <a:off x="5458059" y="4872480"/>
            <a:ext cx="1361270" cy="300082"/>
          </a:xfrm>
          <a:prstGeom prst="rect">
            <a:avLst/>
          </a:prstGeom>
          <a:noFill/>
        </p:spPr>
        <p:txBody>
          <a:bodyPr wrap="none" rtlCol="0">
            <a:spAutoFit/>
          </a:bodyPr>
          <a:lstStyle/>
          <a:p>
            <a:r>
              <a:rPr lang="en-US" sz="1350" dirty="0"/>
              <a:t>Dot Matrix LCD</a:t>
            </a:r>
          </a:p>
        </p:txBody>
      </p:sp>
    </p:spTree>
    <p:extLst>
      <p:ext uri="{BB962C8B-B14F-4D97-AF65-F5344CB8AC3E}">
        <p14:creationId xmlns:p14="http://schemas.microsoft.com/office/powerpoint/2010/main" val="4654278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28600" y="4842924"/>
            <a:ext cx="1314450" cy="1126601"/>
            <a:chOff x="3929333" y="1006354"/>
            <a:chExt cx="2153739" cy="1707232"/>
          </a:xfrm>
        </p:grpSpPr>
        <p:pic>
          <p:nvPicPr>
            <p:cNvPr id="7" name="Picture 3"/>
            <p:cNvPicPr>
              <a:picLocks noChangeAspect="1" noChangeArrowheads="1"/>
            </p:cNvPicPr>
            <p:nvPr/>
          </p:nvPicPr>
          <p:blipFill>
            <a:blip r:embed="rId3" cstate="print"/>
            <a:srcRect/>
            <a:stretch>
              <a:fillRect/>
            </a:stretch>
          </p:blipFill>
          <p:spPr bwMode="auto">
            <a:xfrm>
              <a:off x="3929333" y="1006354"/>
              <a:ext cx="2153739" cy="1707232"/>
            </a:xfrm>
            <a:prstGeom prst="rect">
              <a:avLst/>
            </a:prstGeom>
            <a:noFill/>
            <a:ln w="9525">
              <a:noFill/>
              <a:miter lim="800000"/>
              <a:headEnd/>
              <a:tailEnd/>
            </a:ln>
          </p:spPr>
        </p:pic>
        <p:sp>
          <p:nvSpPr>
            <p:cNvPr id="8" name="TextBox 7"/>
            <p:cNvSpPr txBox="1"/>
            <p:nvPr/>
          </p:nvSpPr>
          <p:spPr>
            <a:xfrm>
              <a:off x="4471440" y="1362696"/>
              <a:ext cx="302684" cy="454739"/>
            </a:xfrm>
            <a:prstGeom prst="rect">
              <a:avLst/>
            </a:prstGeom>
            <a:noFill/>
          </p:spPr>
          <p:txBody>
            <a:bodyPr wrap="none" rtlCol="0">
              <a:spAutoFit/>
            </a:bodyPr>
            <a:lstStyle/>
            <a:p>
              <a:endParaRPr lang="en-US" sz="1350" dirty="0">
                <a:solidFill>
                  <a:schemeClr val="bg1"/>
                </a:solidFill>
              </a:endParaRPr>
            </a:p>
          </p:txBody>
        </p:sp>
      </p:grpSp>
      <p:sp>
        <p:nvSpPr>
          <p:cNvPr id="2" name="Title 1"/>
          <p:cNvSpPr>
            <a:spLocks noGrp="1"/>
          </p:cNvSpPr>
          <p:nvPr>
            <p:ph type="title"/>
          </p:nvPr>
        </p:nvSpPr>
        <p:spPr/>
        <p:txBody>
          <a:bodyPr>
            <a:normAutofit fontScale="90000"/>
          </a:bodyPr>
          <a:lstStyle/>
          <a:p>
            <a:r>
              <a:rPr lang="en-US" dirty="0"/>
              <a:t>Mapping Between Display Memory Bits and Processor Pins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20</a:t>
            </a:fld>
            <a:endParaRPr kumimoji="0" lang="en-US" dirty="0"/>
          </a:p>
        </p:txBody>
      </p:sp>
      <p:pic>
        <p:nvPicPr>
          <p:cNvPr id="5" name="Picture 4"/>
          <p:cNvPicPr>
            <a:picLocks noChangeAspect="1"/>
          </p:cNvPicPr>
          <p:nvPr/>
        </p:nvPicPr>
        <p:blipFill>
          <a:blip r:embed="rId4"/>
          <a:stretch>
            <a:fillRect/>
          </a:stretch>
        </p:blipFill>
        <p:spPr>
          <a:xfrm>
            <a:off x="114300" y="1785343"/>
            <a:ext cx="8848725" cy="3110210"/>
          </a:xfrm>
          <a:prstGeom prst="rect">
            <a:avLst/>
          </a:prstGeom>
        </p:spPr>
      </p:pic>
      <p:sp>
        <p:nvSpPr>
          <p:cNvPr id="4" name="Rectangle 3"/>
          <p:cNvSpPr/>
          <p:nvPr/>
        </p:nvSpPr>
        <p:spPr>
          <a:xfrm>
            <a:off x="1771650" y="4956720"/>
            <a:ext cx="6784322" cy="507831"/>
          </a:xfrm>
          <a:prstGeom prst="rect">
            <a:avLst/>
          </a:prstGeom>
        </p:spPr>
        <p:txBody>
          <a:bodyPr wrap="square">
            <a:spAutoFit/>
          </a:bodyPr>
          <a:lstStyle/>
          <a:p>
            <a:r>
              <a:rPr lang="en-US" sz="1350" dirty="0"/>
              <a:t>Segment </a:t>
            </a:r>
            <a:r>
              <a:rPr lang="en-US" sz="1350" b="1" dirty="0">
                <a:solidFill>
                  <a:srgbClr val="FF0000"/>
                </a:solidFill>
              </a:rPr>
              <a:t>2D</a:t>
            </a:r>
            <a:r>
              <a:rPr lang="en-US" sz="1350" dirty="0"/>
              <a:t> is mapped to the bit for </a:t>
            </a:r>
            <a:r>
              <a:rPr lang="en-US" sz="1350" b="1" dirty="0">
                <a:solidFill>
                  <a:srgbClr val="FF0000"/>
                </a:solidFill>
                <a:latin typeface="Arial" panose="020B0604020202020204" pitchFamily="34" charset="0"/>
                <a:cs typeface="Arial" panose="020B0604020202020204" pitchFamily="34" charset="0"/>
              </a:rPr>
              <a:t>SEG 6</a:t>
            </a:r>
            <a:r>
              <a:rPr lang="en-US" sz="1350" dirty="0"/>
              <a:t> of </a:t>
            </a:r>
            <a:r>
              <a:rPr lang="en-US" sz="1350" b="1" dirty="0">
                <a:solidFill>
                  <a:srgbClr val="FF0000"/>
                </a:solidFill>
                <a:latin typeface="Arial" panose="020B0604020202020204" pitchFamily="34" charset="0"/>
                <a:cs typeface="Arial" panose="020B0604020202020204" pitchFamily="34" charset="0"/>
              </a:rPr>
              <a:t>COM 1</a:t>
            </a:r>
            <a:r>
              <a:rPr lang="en-US" sz="1350" dirty="0"/>
              <a:t> in the display memory.</a:t>
            </a:r>
          </a:p>
          <a:p>
            <a:r>
              <a:rPr lang="en-US" sz="1350" dirty="0">
                <a:solidFill>
                  <a:srgbClr val="FF0000"/>
                </a:solidFill>
                <a:latin typeface="Times New Roman" panose="02020603050405020304" pitchFamily="18" charset="0"/>
                <a:cs typeface="Times New Roman" panose="02020603050405020304" pitchFamily="18" charset="0"/>
              </a:rPr>
              <a:t>→</a:t>
            </a:r>
            <a:r>
              <a:rPr lang="en-US" sz="1350" dirty="0">
                <a:latin typeface="Times New Roman" panose="02020603050405020304" pitchFamily="18" charset="0"/>
                <a:cs typeface="Times New Roman" panose="02020603050405020304" pitchFamily="18" charset="0"/>
              </a:rPr>
              <a:t> </a:t>
            </a:r>
            <a:r>
              <a:rPr lang="en-US" sz="1350" dirty="0"/>
              <a:t>Segment 2D is controlled by </a:t>
            </a:r>
            <a:r>
              <a:rPr lang="en-US" sz="1350" b="1" dirty="0">
                <a:solidFill>
                  <a:srgbClr val="FF0000"/>
                </a:solidFill>
                <a:latin typeface="Arial" panose="020B0604020202020204" pitchFamily="34" charset="0"/>
                <a:cs typeface="Arial" panose="020B0604020202020204" pitchFamily="34" charset="0"/>
              </a:rPr>
              <a:t>bit 6</a:t>
            </a:r>
            <a:r>
              <a:rPr lang="en-US" sz="1350" dirty="0"/>
              <a:t> of </a:t>
            </a:r>
            <a:r>
              <a:rPr lang="en-US" sz="1350" b="1" dirty="0">
                <a:solidFill>
                  <a:srgbClr val="FF0000"/>
                </a:solidFill>
                <a:latin typeface="Arial" panose="020B0604020202020204" pitchFamily="34" charset="0"/>
                <a:cs typeface="Arial" panose="020B0604020202020204" pitchFamily="34" charset="0"/>
              </a:rPr>
              <a:t>LCD_RAM[2]</a:t>
            </a:r>
            <a:r>
              <a:rPr lang="en-US" sz="1350" dirty="0"/>
              <a:t>.</a:t>
            </a:r>
          </a:p>
        </p:txBody>
      </p:sp>
      <p:sp>
        <p:nvSpPr>
          <p:cNvPr id="9" name="Rectangle 8"/>
          <p:cNvSpPr/>
          <p:nvPr/>
        </p:nvSpPr>
        <p:spPr>
          <a:xfrm>
            <a:off x="6738363" y="2725947"/>
            <a:ext cx="228600" cy="3468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1" name="Straight Arrow Connector 10"/>
          <p:cNvCxnSpPr/>
          <p:nvPr/>
        </p:nvCxnSpPr>
        <p:spPr>
          <a:xfrm flipH="1">
            <a:off x="5029200" y="3072758"/>
            <a:ext cx="1709163" cy="18839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02611" y="2728804"/>
            <a:ext cx="623455" cy="3030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ectangle 12"/>
          <p:cNvSpPr/>
          <p:nvPr/>
        </p:nvSpPr>
        <p:spPr>
          <a:xfrm>
            <a:off x="8594389" y="2921256"/>
            <a:ext cx="380327" cy="30300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686323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Mapping Between Display Memory Bits and Processor Pins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750" y="1854349"/>
            <a:ext cx="3600450" cy="1137467"/>
          </a:xfrm>
          <a:prstGeom prst="rect">
            <a:avLst/>
          </a:prstGeom>
          <a:noFill/>
          <a:ln>
            <a:noFill/>
          </a:ln>
        </p:spPr>
      </p:pic>
      <p:pic>
        <p:nvPicPr>
          <p:cNvPr id="4" name="Picture 3"/>
          <p:cNvPicPr>
            <a:picLocks noChangeAspect="1"/>
          </p:cNvPicPr>
          <p:nvPr/>
        </p:nvPicPr>
        <p:blipFill>
          <a:blip r:embed="rId4"/>
          <a:stretch>
            <a:fillRect/>
          </a:stretch>
        </p:blipFill>
        <p:spPr>
          <a:xfrm>
            <a:off x="171450" y="3200400"/>
            <a:ext cx="8743950" cy="2281394"/>
          </a:xfrm>
          <a:prstGeom prst="rect">
            <a:avLst/>
          </a:prstGeom>
        </p:spPr>
      </p:pic>
      <p:pic>
        <p:nvPicPr>
          <p:cNvPr id="9" name="Picture 8"/>
          <p:cNvPicPr>
            <a:picLocks noChangeAspect="1"/>
          </p:cNvPicPr>
          <p:nvPr/>
        </p:nvPicPr>
        <p:blipFill>
          <a:blip r:embed="rId5"/>
          <a:stretch>
            <a:fillRect/>
          </a:stretch>
        </p:blipFill>
        <p:spPr>
          <a:xfrm>
            <a:off x="4972051" y="1771381"/>
            <a:ext cx="1142999" cy="1268398"/>
          </a:xfrm>
          <a:prstGeom prst="rect">
            <a:avLst/>
          </a:prstGeom>
        </p:spPr>
      </p:pic>
    </p:spTree>
    <p:extLst>
      <p:ext uri="{BB962C8B-B14F-4D97-AF65-F5344CB8AC3E}">
        <p14:creationId xmlns:p14="http://schemas.microsoft.com/office/powerpoint/2010/main" val="24642608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Mapping Between Display Memory Bits and Processor Pins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pic>
        <p:nvPicPr>
          <p:cNvPr id="6" name="Picture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750" y="1945867"/>
            <a:ext cx="3600450" cy="1137467"/>
          </a:xfrm>
          <a:prstGeom prst="rect">
            <a:avLst/>
          </a:prstGeom>
          <a:noFill/>
          <a:ln>
            <a:noFill/>
          </a:ln>
        </p:spPr>
      </p:pic>
      <p:pic>
        <p:nvPicPr>
          <p:cNvPr id="8" name="Picture 7"/>
          <p:cNvPicPr>
            <a:picLocks noChangeAspect="1"/>
          </p:cNvPicPr>
          <p:nvPr/>
        </p:nvPicPr>
        <p:blipFill>
          <a:blip r:embed="rId5"/>
          <a:stretch>
            <a:fillRect/>
          </a:stretch>
        </p:blipFill>
        <p:spPr>
          <a:xfrm>
            <a:off x="292638" y="2250592"/>
            <a:ext cx="779767" cy="865703"/>
          </a:xfrm>
          <a:prstGeom prst="rect">
            <a:avLst/>
          </a:prstGeom>
        </p:spPr>
      </p:pic>
      <p:sp>
        <p:nvSpPr>
          <p:cNvPr id="13" name="Rectangle 12"/>
          <p:cNvSpPr/>
          <p:nvPr/>
        </p:nvSpPr>
        <p:spPr>
          <a:xfrm>
            <a:off x="4229101" y="1964316"/>
            <a:ext cx="4645286" cy="1061829"/>
          </a:xfrm>
          <a:prstGeom prst="rect">
            <a:avLst/>
          </a:prstGeom>
          <a:ln>
            <a:solidFill>
              <a:schemeClr val="tx1"/>
            </a:solidFill>
          </a:ln>
        </p:spPr>
        <p:txBody>
          <a:bodyPr wrap="square">
            <a:spAutoFit/>
          </a:bodyPr>
          <a:lstStyle/>
          <a:p>
            <a:r>
              <a:rPr lang="pl-PL" sz="1050" dirty="0">
                <a:solidFill>
                  <a:srgbClr val="FF0000"/>
                </a:solidFill>
                <a:latin typeface="Consolas" panose="020B0609020204030204" pitchFamily="49" charset="0"/>
              </a:rPr>
              <a:t>LCD-&gt;RAM[0] &amp;= ~( 1U &lt;&lt; </a:t>
            </a:r>
            <a:r>
              <a:rPr lang="en-US" sz="1050" dirty="0">
                <a:solidFill>
                  <a:srgbClr val="FF0000"/>
                </a:solidFill>
                <a:latin typeface="Consolas" panose="020B0609020204030204" pitchFamily="49" charset="0"/>
              </a:rPr>
              <a:t>3</a:t>
            </a:r>
            <a:r>
              <a:rPr lang="pl-PL" sz="1050" dirty="0">
                <a:solidFill>
                  <a:srgbClr val="FF0000"/>
                </a:solidFill>
                <a:latin typeface="Consolas" panose="020B0609020204030204" pitchFamily="49" charset="0"/>
              </a:rPr>
              <a:t> | 1U &lt;&lt; </a:t>
            </a:r>
            <a:r>
              <a:rPr lang="en-US" sz="1050" dirty="0">
                <a:solidFill>
                  <a:srgbClr val="FF0000"/>
                </a:solidFill>
                <a:latin typeface="Consolas" panose="020B0609020204030204" pitchFamily="49" charset="0"/>
              </a:rPr>
              <a:t>4</a:t>
            </a:r>
            <a:r>
              <a:rPr lang="pl-PL" sz="1050" dirty="0">
                <a:solidFill>
                  <a:srgbClr val="FF0000"/>
                </a:solidFill>
                <a:latin typeface="Consolas" panose="020B0609020204030204" pitchFamily="49" charset="0"/>
              </a:rPr>
              <a:t> | 1U &lt;&lt; 22 | 1U &lt;&lt; </a:t>
            </a:r>
            <a:r>
              <a:rPr lang="en-US" sz="1050" dirty="0">
                <a:solidFill>
                  <a:srgbClr val="FF0000"/>
                </a:solidFill>
                <a:latin typeface="Consolas" panose="020B0609020204030204" pitchFamily="49" charset="0"/>
              </a:rPr>
              <a:t>2</a:t>
            </a:r>
            <a:r>
              <a:rPr lang="pl-PL" sz="1050" dirty="0">
                <a:solidFill>
                  <a:srgbClr val="FF0000"/>
                </a:solidFill>
                <a:latin typeface="Consolas" panose="020B0609020204030204" pitchFamily="49" charset="0"/>
              </a:rPr>
              <a:t>3 );</a:t>
            </a:r>
            <a:endParaRPr lang="en-US" sz="1050" dirty="0">
              <a:solidFill>
                <a:srgbClr val="FF0000"/>
              </a:solidFill>
              <a:latin typeface="Consolas" panose="020B0609020204030204" pitchFamily="49" charset="0"/>
            </a:endParaRPr>
          </a:p>
          <a:p>
            <a:r>
              <a:rPr lang="pl-PL" sz="1050" dirty="0">
                <a:solidFill>
                  <a:srgbClr val="FF0000"/>
                </a:solidFill>
                <a:latin typeface="Consolas" panose="020B0609020204030204" pitchFamily="49" charset="0"/>
              </a:rPr>
              <a:t>LCD-&gt;RAM[2] &amp;= ~( 1U &lt;&lt; </a:t>
            </a:r>
            <a:r>
              <a:rPr lang="en-US" sz="1050" dirty="0">
                <a:solidFill>
                  <a:srgbClr val="FF0000"/>
                </a:solidFill>
                <a:latin typeface="Consolas" panose="020B0609020204030204" pitchFamily="49" charset="0"/>
              </a:rPr>
              <a:t>3</a:t>
            </a:r>
            <a:r>
              <a:rPr lang="pl-PL" sz="1050" dirty="0">
                <a:solidFill>
                  <a:srgbClr val="FF0000"/>
                </a:solidFill>
                <a:latin typeface="Consolas" panose="020B0609020204030204" pitchFamily="49" charset="0"/>
              </a:rPr>
              <a:t> | 1U &lt;&lt; </a:t>
            </a:r>
            <a:r>
              <a:rPr lang="en-US" sz="1050" dirty="0">
                <a:solidFill>
                  <a:srgbClr val="FF0000"/>
                </a:solidFill>
                <a:latin typeface="Consolas" panose="020B0609020204030204" pitchFamily="49" charset="0"/>
              </a:rPr>
              <a:t>4</a:t>
            </a:r>
            <a:r>
              <a:rPr lang="pl-PL" sz="1050" dirty="0">
                <a:solidFill>
                  <a:srgbClr val="FF0000"/>
                </a:solidFill>
                <a:latin typeface="Consolas" panose="020B0609020204030204" pitchFamily="49" charset="0"/>
              </a:rPr>
              <a:t> | 1U &lt;&lt; 22 | 1U &lt;&lt; </a:t>
            </a:r>
            <a:r>
              <a:rPr lang="en-US" sz="1050" dirty="0">
                <a:solidFill>
                  <a:srgbClr val="FF0000"/>
                </a:solidFill>
                <a:latin typeface="Consolas" panose="020B0609020204030204" pitchFamily="49" charset="0"/>
              </a:rPr>
              <a:t>2</a:t>
            </a:r>
            <a:r>
              <a:rPr lang="pl-PL" sz="1050" dirty="0">
                <a:solidFill>
                  <a:srgbClr val="FF0000"/>
                </a:solidFill>
                <a:latin typeface="Consolas" panose="020B0609020204030204" pitchFamily="49" charset="0"/>
              </a:rPr>
              <a:t>3 );</a:t>
            </a:r>
            <a:endParaRPr lang="en-US" sz="1050" dirty="0">
              <a:solidFill>
                <a:srgbClr val="FF0000"/>
              </a:solidFill>
              <a:latin typeface="Consolas" panose="020B0609020204030204" pitchFamily="49" charset="0"/>
            </a:endParaRPr>
          </a:p>
          <a:p>
            <a:r>
              <a:rPr lang="pl-PL" sz="1050" dirty="0">
                <a:solidFill>
                  <a:srgbClr val="FF0000"/>
                </a:solidFill>
                <a:latin typeface="Consolas" panose="020B0609020204030204" pitchFamily="49" charset="0"/>
              </a:rPr>
              <a:t>LCD-&gt;RAM[4] &amp;= ~( 1U &lt;&lt; </a:t>
            </a:r>
            <a:r>
              <a:rPr lang="en-US" sz="1050" dirty="0">
                <a:solidFill>
                  <a:srgbClr val="FF0000"/>
                </a:solidFill>
                <a:latin typeface="Consolas" panose="020B0609020204030204" pitchFamily="49" charset="0"/>
              </a:rPr>
              <a:t>3</a:t>
            </a:r>
            <a:r>
              <a:rPr lang="pl-PL" sz="1050" dirty="0">
                <a:solidFill>
                  <a:srgbClr val="FF0000"/>
                </a:solidFill>
                <a:latin typeface="Consolas" panose="020B0609020204030204" pitchFamily="49" charset="0"/>
              </a:rPr>
              <a:t> | 1U &lt;&lt; </a:t>
            </a:r>
            <a:r>
              <a:rPr lang="en-US" sz="1050" dirty="0">
                <a:solidFill>
                  <a:srgbClr val="FF0000"/>
                </a:solidFill>
                <a:latin typeface="Consolas" panose="020B0609020204030204" pitchFamily="49" charset="0"/>
              </a:rPr>
              <a:t>4</a:t>
            </a:r>
            <a:r>
              <a:rPr lang="pl-PL" sz="1050" dirty="0">
                <a:solidFill>
                  <a:srgbClr val="FF0000"/>
                </a:solidFill>
                <a:latin typeface="Consolas" panose="020B0609020204030204" pitchFamily="49" charset="0"/>
              </a:rPr>
              <a:t> | 1U &lt;&lt; 22 | 1U &lt;&lt; </a:t>
            </a:r>
            <a:r>
              <a:rPr lang="en-US" sz="1050" dirty="0">
                <a:solidFill>
                  <a:srgbClr val="FF0000"/>
                </a:solidFill>
                <a:latin typeface="Consolas" panose="020B0609020204030204" pitchFamily="49" charset="0"/>
              </a:rPr>
              <a:t>2</a:t>
            </a:r>
            <a:r>
              <a:rPr lang="pl-PL" sz="1050" dirty="0">
                <a:solidFill>
                  <a:srgbClr val="FF0000"/>
                </a:solidFill>
                <a:latin typeface="Consolas" panose="020B0609020204030204" pitchFamily="49" charset="0"/>
              </a:rPr>
              <a:t>3 );</a:t>
            </a:r>
            <a:endParaRPr lang="en-US" sz="1050" dirty="0">
              <a:solidFill>
                <a:srgbClr val="FF0000"/>
              </a:solidFill>
              <a:latin typeface="Consolas" panose="020B0609020204030204" pitchFamily="49" charset="0"/>
            </a:endParaRPr>
          </a:p>
          <a:p>
            <a:r>
              <a:rPr lang="pl-PL" sz="1050" dirty="0">
                <a:solidFill>
                  <a:srgbClr val="FF0000"/>
                </a:solidFill>
                <a:latin typeface="Consolas" panose="020B0609020204030204" pitchFamily="49" charset="0"/>
              </a:rPr>
              <a:t>LCD-&gt;RAM[6] &amp;= ~( 1U &lt;&lt; </a:t>
            </a:r>
            <a:r>
              <a:rPr lang="en-US" sz="1050" dirty="0">
                <a:solidFill>
                  <a:srgbClr val="FF0000"/>
                </a:solidFill>
                <a:latin typeface="Consolas" panose="020B0609020204030204" pitchFamily="49" charset="0"/>
              </a:rPr>
              <a:t>3</a:t>
            </a:r>
            <a:r>
              <a:rPr lang="pl-PL" sz="1050" dirty="0">
                <a:solidFill>
                  <a:srgbClr val="FF0000"/>
                </a:solidFill>
                <a:latin typeface="Consolas" panose="020B0609020204030204" pitchFamily="49" charset="0"/>
              </a:rPr>
              <a:t> | 1U &lt;&lt; </a:t>
            </a:r>
            <a:r>
              <a:rPr lang="en-US" sz="1050" dirty="0">
                <a:solidFill>
                  <a:srgbClr val="FF0000"/>
                </a:solidFill>
                <a:latin typeface="Consolas" panose="020B0609020204030204" pitchFamily="49" charset="0"/>
              </a:rPr>
              <a:t>4</a:t>
            </a:r>
            <a:r>
              <a:rPr lang="pl-PL" sz="1050" dirty="0">
                <a:solidFill>
                  <a:srgbClr val="FF0000"/>
                </a:solidFill>
                <a:latin typeface="Consolas" panose="020B0609020204030204" pitchFamily="49" charset="0"/>
              </a:rPr>
              <a:t> | 1U &lt;&lt; 22 | 1U &lt;&lt; </a:t>
            </a:r>
            <a:r>
              <a:rPr lang="en-US" sz="1050" dirty="0">
                <a:solidFill>
                  <a:srgbClr val="FF0000"/>
                </a:solidFill>
                <a:latin typeface="Consolas" panose="020B0609020204030204" pitchFamily="49" charset="0"/>
              </a:rPr>
              <a:t>2</a:t>
            </a:r>
            <a:r>
              <a:rPr lang="pl-PL" sz="1050" dirty="0">
                <a:solidFill>
                  <a:srgbClr val="FF0000"/>
                </a:solidFill>
                <a:latin typeface="Consolas" panose="020B0609020204030204" pitchFamily="49" charset="0"/>
              </a:rPr>
              <a:t>3 );</a:t>
            </a:r>
            <a:endParaRPr lang="en-US" sz="1050" dirty="0">
              <a:solidFill>
                <a:srgbClr val="FF0000"/>
              </a:solidFill>
              <a:latin typeface="Consolas" panose="020B0609020204030204" pitchFamily="49" charset="0"/>
            </a:endParaRPr>
          </a:p>
          <a:p>
            <a:r>
              <a:rPr lang="en-US" sz="1050" dirty="0">
                <a:solidFill>
                  <a:srgbClr val="FF0000"/>
                </a:solidFill>
                <a:latin typeface="Consolas" panose="020B0609020204030204" pitchFamily="49" charset="0"/>
              </a:rPr>
              <a:t>LCD-&gt;RAM[0] |= 1U &lt;&lt; 3 | 1U &lt;&lt; 4  | 1U &lt;&lt; 22 | 1U &lt;&lt; 23;</a:t>
            </a:r>
          </a:p>
          <a:p>
            <a:r>
              <a:rPr lang="en-US" sz="1050" dirty="0">
                <a:solidFill>
                  <a:srgbClr val="FF0000"/>
                </a:solidFill>
                <a:latin typeface="Consolas" panose="020B0609020204030204" pitchFamily="49" charset="0"/>
              </a:rPr>
              <a:t>LCD-&gt;RAM[2] |= 1U &lt;&lt; 3 | 1U &lt;&lt; 22 | 1U &lt;&lt; 23;</a:t>
            </a:r>
          </a:p>
        </p:txBody>
      </p:sp>
      <p:pic>
        <p:nvPicPr>
          <p:cNvPr id="4" name="Picture 3"/>
          <p:cNvPicPr>
            <a:picLocks noChangeAspect="1"/>
          </p:cNvPicPr>
          <p:nvPr/>
        </p:nvPicPr>
        <p:blipFill>
          <a:blip r:embed="rId6"/>
          <a:stretch>
            <a:fillRect/>
          </a:stretch>
        </p:blipFill>
        <p:spPr>
          <a:xfrm>
            <a:off x="57150" y="3224396"/>
            <a:ext cx="8976411" cy="2319846"/>
          </a:xfrm>
          <a:prstGeom prst="rect">
            <a:avLst/>
          </a:prstGeom>
        </p:spPr>
      </p:pic>
    </p:spTree>
    <p:custDataLst>
      <p:tags r:id="rId1"/>
    </p:custDataLst>
    <p:extLst>
      <p:ext uri="{BB962C8B-B14F-4D97-AF65-F5344CB8AC3E}">
        <p14:creationId xmlns:p14="http://schemas.microsoft.com/office/powerpoint/2010/main" val="166876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LCD Driver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
        <p:nvSpPr>
          <p:cNvPr id="4" name="Content Placeholder 3"/>
          <p:cNvSpPr>
            <a:spLocks noGrp="1"/>
          </p:cNvSpPr>
          <p:nvPr>
            <p:ph sz="quarter" idx="1"/>
          </p:nvPr>
        </p:nvSpPr>
        <p:spPr>
          <a:xfrm>
            <a:off x="508469" y="5943600"/>
            <a:ext cx="8229600" cy="336550"/>
          </a:xfrm>
        </p:spPr>
        <p:txBody>
          <a:bodyPr>
            <a:normAutofit/>
          </a:bodyPr>
          <a:lstStyle/>
          <a:p>
            <a:r>
              <a:rPr lang="en-US" sz="1350" dirty="0" smtClean="0"/>
              <a:t>Repeat for the other positions</a:t>
            </a:r>
            <a:endParaRPr lang="en-US" sz="1350" dirty="0"/>
          </a:p>
        </p:txBody>
      </p:sp>
      <p:graphicFrame>
        <p:nvGraphicFramePr>
          <p:cNvPr id="5" name="Table 4"/>
          <p:cNvGraphicFramePr>
            <a:graphicFrameLocks noGrp="1"/>
          </p:cNvGraphicFramePr>
          <p:nvPr>
            <p:extLst>
              <p:ext uri="{D42A27DB-BD31-4B8C-83A1-F6EECF244321}">
                <p14:modId xmlns:p14="http://schemas.microsoft.com/office/powerpoint/2010/main" val="3488966533"/>
              </p:ext>
            </p:extLst>
          </p:nvPr>
        </p:nvGraphicFramePr>
        <p:xfrm>
          <a:off x="523709" y="2286000"/>
          <a:ext cx="8401050" cy="3581400"/>
        </p:xfrm>
        <a:graphic>
          <a:graphicData uri="http://schemas.openxmlformats.org/drawingml/2006/table">
            <a:tbl>
              <a:tblPr firstRow="1" firstCol="1" bandRow="1">
                <a:tableStyleId>{5C22544A-7EE6-4342-B048-85BDC9FD1C3A}</a:tableStyleId>
              </a:tblPr>
              <a:tblGrid>
                <a:gridCol w="8401050">
                  <a:extLst>
                    <a:ext uri="{9D8B030D-6E8A-4147-A177-3AD203B41FA5}">
                      <a16:colId xmlns:a16="http://schemas.microsoft.com/office/drawing/2014/main" val="1517553434"/>
                    </a:ext>
                  </a:extLst>
                </a:gridCol>
              </a:tblGrid>
              <a:tr h="3581400">
                <a:tc>
                  <a:txBody>
                    <a:bodyPr/>
                    <a:lstStyle/>
                    <a:p>
                      <a:pPr marL="0" marR="0" algn="just">
                        <a:spcBef>
                          <a:spcPts val="300"/>
                        </a:spcBef>
                        <a:spcAft>
                          <a:spcPts val="0"/>
                        </a:spcAft>
                      </a:pPr>
                      <a:r>
                        <a:rPr lang="en-US" sz="950" dirty="0" smtClean="0">
                          <a:solidFill>
                            <a:schemeClr val="tx1"/>
                          </a:solidFill>
                          <a:effectLst/>
                          <a:latin typeface="Consolas" panose="020B0609020204030204" pitchFamily="49" charset="0"/>
                        </a:rPr>
                        <a:t>// </a:t>
                      </a:r>
                      <a:r>
                        <a:rPr lang="en-US" sz="950" dirty="0">
                          <a:solidFill>
                            <a:schemeClr val="tx1"/>
                          </a:solidFill>
                          <a:effectLst/>
                          <a:latin typeface="Consolas" panose="020B0609020204030204" pitchFamily="49" charset="0"/>
                        </a:rPr>
                        <a:t>Clear corresponding bits in the buffer LCD-&gt;RAM</a:t>
                      </a:r>
                    </a:p>
                    <a:p>
                      <a:pPr marL="0" marR="0" algn="just">
                        <a:spcBef>
                          <a:spcPts val="0"/>
                        </a:spcBef>
                        <a:spcAft>
                          <a:spcPts val="0"/>
                        </a:spcAft>
                      </a:pPr>
                      <a:r>
                        <a:rPr lang="en-US" sz="950" dirty="0">
                          <a:solidFill>
                            <a:schemeClr val="tx1"/>
                          </a:solidFill>
                          <a:effectLst/>
                          <a:latin typeface="Consolas" panose="020B0609020204030204" pitchFamily="49" charset="0"/>
                        </a:rPr>
                        <a:t>// </a:t>
                      </a:r>
                      <a:r>
                        <a:rPr lang="en-US" sz="950" dirty="0">
                          <a:solidFill>
                            <a:srgbClr val="FF0000"/>
                          </a:solidFill>
                          <a:effectLst/>
                          <a:latin typeface="Consolas" panose="020B0609020204030204" pitchFamily="49" charset="0"/>
                        </a:rPr>
                        <a:t>1G -&gt; Bit 4, 1B -&gt; Bit 23, 1M -&gt; Bit 22, 1E -&gt; Bit 3 in RAM[0]</a:t>
                      </a:r>
                    </a:p>
                    <a:p>
                      <a:pPr marL="0" marR="0" algn="just">
                        <a:spcBef>
                          <a:spcPts val="0"/>
                        </a:spcBef>
                        <a:spcAft>
                          <a:spcPts val="0"/>
                        </a:spcAft>
                      </a:pPr>
                      <a:r>
                        <a:rPr lang="en-US" sz="950" dirty="0">
                          <a:solidFill>
                            <a:schemeClr val="tx1"/>
                          </a:solidFill>
                          <a:effectLst/>
                          <a:latin typeface="Consolas" panose="020B0609020204030204" pitchFamily="49" charset="0"/>
                        </a:rPr>
                        <a:t>LCD-&gt;RAM[0] &amp;= ~( 1U &lt;&lt; 4 | 1U &lt;&lt; 23 | 1U &lt;&lt; 22 | 1U &lt;&lt; 3 );</a:t>
                      </a:r>
                    </a:p>
                    <a:p>
                      <a:pPr marL="0" marR="0" algn="just">
                        <a:spcBef>
                          <a:spcPts val="0"/>
                        </a:spcBef>
                        <a:spcAft>
                          <a:spcPts val="0"/>
                        </a:spcAft>
                      </a:pPr>
                      <a:r>
                        <a:rPr lang="en-US" sz="950" dirty="0">
                          <a:solidFill>
                            <a:schemeClr val="tx1"/>
                          </a:solidFill>
                          <a:effectLst/>
                          <a:latin typeface="Consolas" panose="020B0609020204030204" pitchFamily="49" charset="0"/>
                        </a:rPr>
                        <a:t> </a:t>
                      </a:r>
                    </a:p>
                    <a:p>
                      <a:pPr marL="0" marR="0" algn="just">
                        <a:spcBef>
                          <a:spcPts val="0"/>
                        </a:spcBef>
                        <a:spcAft>
                          <a:spcPts val="0"/>
                        </a:spcAft>
                      </a:pPr>
                      <a:r>
                        <a:rPr lang="en-US" sz="950" dirty="0">
                          <a:solidFill>
                            <a:schemeClr val="tx1"/>
                          </a:solidFill>
                          <a:effectLst/>
                          <a:latin typeface="Consolas" panose="020B0609020204030204" pitchFamily="49" charset="0"/>
                        </a:rPr>
                        <a:t>// </a:t>
                      </a:r>
                      <a:r>
                        <a:rPr lang="en-US" sz="950" dirty="0">
                          <a:solidFill>
                            <a:srgbClr val="FF0000"/>
                          </a:solidFill>
                          <a:effectLst/>
                          <a:latin typeface="Consolas" panose="020B0609020204030204" pitchFamily="49" charset="0"/>
                        </a:rPr>
                        <a:t>1F -&gt; Bit 4, 1A -&gt; Bit 23, 1C -&gt; Bit 22, 1D -&gt; Bit 3 in RAM[2]</a:t>
                      </a:r>
                    </a:p>
                    <a:p>
                      <a:pPr marL="0" marR="0" algn="just">
                        <a:spcBef>
                          <a:spcPts val="0"/>
                        </a:spcBef>
                        <a:spcAft>
                          <a:spcPts val="0"/>
                        </a:spcAft>
                      </a:pPr>
                      <a:r>
                        <a:rPr lang="en-US" sz="950" dirty="0">
                          <a:solidFill>
                            <a:schemeClr val="tx1"/>
                          </a:solidFill>
                          <a:effectLst/>
                          <a:latin typeface="Consolas" panose="020B0609020204030204" pitchFamily="49" charset="0"/>
                        </a:rPr>
                        <a:t>LCD-&gt;RAM[2] &amp;= ~( 1U &lt;&lt; 4 | 1U &lt;&lt; 23 | 1U &lt;&lt; 22 | 1U &lt;&lt; 3 );</a:t>
                      </a:r>
                    </a:p>
                    <a:p>
                      <a:pPr marL="0" marR="0" algn="just">
                        <a:spcBef>
                          <a:spcPts val="0"/>
                        </a:spcBef>
                        <a:spcAft>
                          <a:spcPts val="0"/>
                        </a:spcAft>
                      </a:pPr>
                      <a:r>
                        <a:rPr lang="en-US" sz="950" dirty="0">
                          <a:solidFill>
                            <a:schemeClr val="tx1"/>
                          </a:solidFill>
                          <a:effectLst/>
                          <a:latin typeface="Consolas" panose="020B0609020204030204" pitchFamily="49" charset="0"/>
                        </a:rPr>
                        <a:t> </a:t>
                      </a:r>
                    </a:p>
                    <a:p>
                      <a:pPr marL="0" marR="0" algn="just">
                        <a:spcBef>
                          <a:spcPts val="0"/>
                        </a:spcBef>
                        <a:spcAft>
                          <a:spcPts val="0"/>
                        </a:spcAft>
                      </a:pPr>
                      <a:r>
                        <a:rPr lang="en-US" sz="950" dirty="0">
                          <a:solidFill>
                            <a:schemeClr val="tx1"/>
                          </a:solidFill>
                          <a:effectLst/>
                          <a:latin typeface="Consolas" panose="020B0609020204030204" pitchFamily="49" charset="0"/>
                        </a:rPr>
                        <a:t>// </a:t>
                      </a:r>
                      <a:r>
                        <a:rPr lang="en-US" sz="950" dirty="0">
                          <a:solidFill>
                            <a:srgbClr val="FF0000"/>
                          </a:solidFill>
                          <a:effectLst/>
                          <a:latin typeface="Consolas" panose="020B0609020204030204" pitchFamily="49" charset="0"/>
                        </a:rPr>
                        <a:t>1Q -&gt; Bit 4, 1K -&gt; Bit 23, 1Col -&gt; Bit 22, 1P -&gt; Bit 3 in RAM[4]</a:t>
                      </a:r>
                    </a:p>
                    <a:p>
                      <a:pPr marL="0" marR="0" algn="just">
                        <a:spcBef>
                          <a:spcPts val="0"/>
                        </a:spcBef>
                        <a:spcAft>
                          <a:spcPts val="0"/>
                        </a:spcAft>
                      </a:pPr>
                      <a:r>
                        <a:rPr lang="en-US" sz="950" dirty="0">
                          <a:solidFill>
                            <a:schemeClr val="tx1"/>
                          </a:solidFill>
                          <a:effectLst/>
                          <a:latin typeface="Consolas" panose="020B0609020204030204" pitchFamily="49" charset="0"/>
                        </a:rPr>
                        <a:t>LCD-&gt;RAM[4] &amp;= ~( 1U &lt;&lt; 4 | 1U &lt;&lt; 23 | 1U &lt;&lt; 22 | 1U &lt;&lt; 3 );</a:t>
                      </a:r>
                    </a:p>
                    <a:p>
                      <a:pPr marL="0" marR="0" indent="457200" algn="just">
                        <a:spcBef>
                          <a:spcPts val="0"/>
                        </a:spcBef>
                        <a:spcAft>
                          <a:spcPts val="0"/>
                        </a:spcAft>
                      </a:pPr>
                      <a:r>
                        <a:rPr lang="en-US" sz="950" dirty="0">
                          <a:solidFill>
                            <a:schemeClr val="tx1"/>
                          </a:solidFill>
                          <a:effectLst/>
                          <a:latin typeface="Consolas" panose="020B0609020204030204" pitchFamily="49" charset="0"/>
                        </a:rPr>
                        <a:t> </a:t>
                      </a:r>
                    </a:p>
                    <a:p>
                      <a:pPr marL="0" marR="0" algn="just">
                        <a:spcBef>
                          <a:spcPts val="0"/>
                        </a:spcBef>
                        <a:spcAft>
                          <a:spcPts val="0"/>
                        </a:spcAft>
                      </a:pPr>
                      <a:r>
                        <a:rPr lang="en-US" sz="950" dirty="0">
                          <a:solidFill>
                            <a:schemeClr val="tx1"/>
                          </a:solidFill>
                          <a:effectLst/>
                          <a:latin typeface="Consolas" panose="020B0609020204030204" pitchFamily="49" charset="0"/>
                        </a:rPr>
                        <a:t>// </a:t>
                      </a:r>
                      <a:r>
                        <a:rPr lang="en-US" sz="950" dirty="0">
                          <a:solidFill>
                            <a:srgbClr val="FF0000"/>
                          </a:solidFill>
                          <a:effectLst/>
                          <a:latin typeface="Consolas" panose="020B0609020204030204" pitchFamily="49" charset="0"/>
                        </a:rPr>
                        <a:t>1H -&gt; Bit 4, 1J -&gt; Bit 23, 1DP -&gt; Bit 22, 1N -&gt; Bit 3 in RAM[6]</a:t>
                      </a:r>
                    </a:p>
                    <a:p>
                      <a:pPr marL="0" marR="0" algn="just">
                        <a:spcBef>
                          <a:spcPts val="0"/>
                        </a:spcBef>
                        <a:spcAft>
                          <a:spcPts val="0"/>
                        </a:spcAft>
                      </a:pPr>
                      <a:r>
                        <a:rPr lang="en-US" sz="950" dirty="0">
                          <a:solidFill>
                            <a:schemeClr val="tx1"/>
                          </a:solidFill>
                          <a:effectLst/>
                          <a:latin typeface="Consolas" panose="020B0609020204030204" pitchFamily="49" charset="0"/>
                        </a:rPr>
                        <a:t>LCD-&gt;RAM[6] &amp;= ~( 1U &lt;&lt; 4 | 1U &lt;&lt; 23 | 1U &lt;&lt; 22 | 1U &lt;&lt; 3 );</a:t>
                      </a:r>
                    </a:p>
                    <a:p>
                      <a:pPr marL="0" marR="0" algn="just">
                        <a:spcBef>
                          <a:spcPts val="0"/>
                        </a:spcBef>
                        <a:spcAft>
                          <a:spcPts val="0"/>
                        </a:spcAft>
                      </a:pPr>
                      <a:r>
                        <a:rPr lang="en-US" sz="950" dirty="0">
                          <a:solidFill>
                            <a:schemeClr val="tx1"/>
                          </a:solidFill>
                          <a:effectLst/>
                          <a:latin typeface="Consolas" panose="020B0609020204030204" pitchFamily="49" charset="0"/>
                        </a:rPr>
                        <a:t> </a:t>
                      </a:r>
                    </a:p>
                    <a:p>
                      <a:pPr marL="0" marR="0" algn="just">
                        <a:spcBef>
                          <a:spcPts val="0"/>
                        </a:spcBef>
                        <a:spcAft>
                          <a:spcPts val="0"/>
                        </a:spcAft>
                      </a:pPr>
                      <a:r>
                        <a:rPr lang="en-US" sz="950" dirty="0">
                          <a:solidFill>
                            <a:schemeClr val="tx1"/>
                          </a:solidFill>
                          <a:effectLst/>
                          <a:latin typeface="Consolas" panose="020B0609020204030204" pitchFamily="49" charset="0"/>
                        </a:rPr>
                        <a:t>// Segments: </a:t>
                      </a:r>
                      <a:r>
                        <a:rPr lang="en-US" sz="950" dirty="0">
                          <a:solidFill>
                            <a:srgbClr val="FF0000"/>
                          </a:solidFill>
                          <a:effectLst/>
                          <a:latin typeface="Consolas" panose="020B0609020204030204" pitchFamily="49" charset="0"/>
                        </a:rPr>
                        <a:t>1G 1B 1M 1E </a:t>
                      </a:r>
                    </a:p>
                    <a:p>
                      <a:pPr marL="0" marR="0" algn="just">
                        <a:spcBef>
                          <a:spcPts val="0"/>
                        </a:spcBef>
                        <a:spcAft>
                          <a:spcPts val="0"/>
                        </a:spcAft>
                      </a:pPr>
                      <a:r>
                        <a:rPr lang="en-US" sz="950" dirty="0">
                          <a:solidFill>
                            <a:schemeClr val="tx1"/>
                          </a:solidFill>
                          <a:effectLst/>
                          <a:latin typeface="Consolas" panose="020B0609020204030204" pitchFamily="49" charset="0"/>
                        </a:rPr>
                        <a:t>LCD-&gt;RAM[0] |= ((C[0] &amp; 0x1) &lt;&lt; 4) | (((C[0] &amp; 0x2) &gt;&gt; 1) &lt;&lt; 23) | (((C[0] &amp; 0x4) &gt;&gt; 2) &lt;&lt; 22) | (((C[0] &amp; 0x8) &gt;&gt; 3) &lt;&lt; 3);</a:t>
                      </a:r>
                    </a:p>
                    <a:p>
                      <a:pPr marL="0" marR="0" algn="just">
                        <a:spcBef>
                          <a:spcPts val="0"/>
                        </a:spcBef>
                        <a:spcAft>
                          <a:spcPts val="0"/>
                        </a:spcAft>
                      </a:pPr>
                      <a:r>
                        <a:rPr lang="en-US" sz="950" dirty="0">
                          <a:solidFill>
                            <a:schemeClr val="tx1"/>
                          </a:solidFill>
                          <a:effectLst/>
                          <a:latin typeface="Consolas" panose="020B0609020204030204" pitchFamily="49" charset="0"/>
                        </a:rPr>
                        <a:t> </a:t>
                      </a:r>
                    </a:p>
                    <a:p>
                      <a:pPr marL="0" marR="0" algn="just">
                        <a:spcBef>
                          <a:spcPts val="0"/>
                        </a:spcBef>
                        <a:spcAft>
                          <a:spcPts val="0"/>
                        </a:spcAft>
                      </a:pPr>
                      <a:r>
                        <a:rPr lang="en-US" sz="950" dirty="0">
                          <a:solidFill>
                            <a:schemeClr val="tx1"/>
                          </a:solidFill>
                          <a:effectLst/>
                          <a:latin typeface="Consolas" panose="020B0609020204030204" pitchFamily="49" charset="0"/>
                        </a:rPr>
                        <a:t>// Segments: </a:t>
                      </a:r>
                      <a:r>
                        <a:rPr lang="en-US" sz="950" dirty="0">
                          <a:solidFill>
                            <a:srgbClr val="FF0000"/>
                          </a:solidFill>
                          <a:effectLst/>
                          <a:latin typeface="Consolas" panose="020B0609020204030204" pitchFamily="49" charset="0"/>
                        </a:rPr>
                        <a:t>1F 1A 1C 1D  </a:t>
                      </a:r>
                    </a:p>
                    <a:p>
                      <a:pPr marL="0" marR="0" algn="just">
                        <a:spcBef>
                          <a:spcPts val="0"/>
                        </a:spcBef>
                        <a:spcAft>
                          <a:spcPts val="0"/>
                        </a:spcAft>
                      </a:pPr>
                      <a:r>
                        <a:rPr lang="en-US" sz="950" dirty="0">
                          <a:solidFill>
                            <a:schemeClr val="tx1"/>
                          </a:solidFill>
                          <a:effectLst/>
                          <a:latin typeface="Consolas" panose="020B0609020204030204" pitchFamily="49" charset="0"/>
                        </a:rPr>
                        <a:t>LCD-&gt;RAM[2] |= ((C[1] &amp; 0x1) &lt;&lt; 4) | (((C[1] &amp; 0x2) &gt;&gt; 1) &lt;&lt; 23) | (((C[1] &amp; 0x4) &gt;&gt; 2) &lt;&lt; 22) | (((C[1] &amp; 0x8) &gt;&gt; 3) &lt;&lt; 3);</a:t>
                      </a:r>
                    </a:p>
                    <a:p>
                      <a:pPr marL="0" marR="0" algn="just">
                        <a:spcBef>
                          <a:spcPts val="0"/>
                        </a:spcBef>
                        <a:spcAft>
                          <a:spcPts val="0"/>
                        </a:spcAft>
                      </a:pPr>
                      <a:r>
                        <a:rPr lang="en-US" sz="950" dirty="0">
                          <a:solidFill>
                            <a:schemeClr val="tx1"/>
                          </a:solidFill>
                          <a:effectLst/>
                          <a:latin typeface="Consolas" panose="020B0609020204030204" pitchFamily="49" charset="0"/>
                        </a:rPr>
                        <a:t> </a:t>
                      </a:r>
                    </a:p>
                    <a:p>
                      <a:pPr marL="0" marR="0" algn="just">
                        <a:spcBef>
                          <a:spcPts val="0"/>
                        </a:spcBef>
                        <a:spcAft>
                          <a:spcPts val="0"/>
                        </a:spcAft>
                      </a:pPr>
                      <a:r>
                        <a:rPr lang="en-US" sz="950" dirty="0">
                          <a:solidFill>
                            <a:schemeClr val="tx1"/>
                          </a:solidFill>
                          <a:effectLst/>
                          <a:latin typeface="Consolas" panose="020B0609020204030204" pitchFamily="49" charset="0"/>
                        </a:rPr>
                        <a:t>// Segments: </a:t>
                      </a:r>
                      <a:r>
                        <a:rPr lang="en-US" sz="950" dirty="0">
                          <a:solidFill>
                            <a:srgbClr val="FF0000"/>
                          </a:solidFill>
                          <a:effectLst/>
                          <a:latin typeface="Consolas" panose="020B0609020204030204" pitchFamily="49" charset="0"/>
                        </a:rPr>
                        <a:t>1Q 1K 1Col 1P  </a:t>
                      </a:r>
                    </a:p>
                    <a:p>
                      <a:pPr marL="0" marR="0" algn="just">
                        <a:spcBef>
                          <a:spcPts val="0"/>
                        </a:spcBef>
                        <a:spcAft>
                          <a:spcPts val="0"/>
                        </a:spcAft>
                      </a:pPr>
                      <a:r>
                        <a:rPr lang="en-US" sz="950" dirty="0">
                          <a:solidFill>
                            <a:schemeClr val="tx1"/>
                          </a:solidFill>
                          <a:effectLst/>
                          <a:latin typeface="Consolas" panose="020B0609020204030204" pitchFamily="49" charset="0"/>
                        </a:rPr>
                        <a:t>LCD-&gt;RAM[4] |= ((C[2] &amp; 0x1) &lt;&lt; 4) | (((C[2] &amp; 0x2) &gt;&gt; 1) &lt;&lt; 23) | (((C[2] &amp; 0x4) &gt;&gt; 2) &lt;&lt; 22) | (((C[2] &amp; 0x8) &gt;&gt; 3) &lt;&lt; 3);</a:t>
                      </a:r>
                    </a:p>
                    <a:p>
                      <a:pPr marL="0" marR="0" algn="just">
                        <a:spcBef>
                          <a:spcPts val="0"/>
                        </a:spcBef>
                        <a:spcAft>
                          <a:spcPts val="0"/>
                        </a:spcAft>
                      </a:pPr>
                      <a:r>
                        <a:rPr lang="en-US" sz="950" dirty="0">
                          <a:solidFill>
                            <a:schemeClr val="tx1"/>
                          </a:solidFill>
                          <a:effectLst/>
                          <a:latin typeface="Consolas" panose="020B0609020204030204" pitchFamily="49" charset="0"/>
                        </a:rPr>
                        <a:t> </a:t>
                      </a:r>
                    </a:p>
                    <a:p>
                      <a:pPr marL="0" marR="0" algn="just">
                        <a:spcBef>
                          <a:spcPts val="0"/>
                        </a:spcBef>
                        <a:spcAft>
                          <a:spcPts val="0"/>
                        </a:spcAft>
                      </a:pPr>
                      <a:r>
                        <a:rPr lang="en-US" sz="950" dirty="0">
                          <a:solidFill>
                            <a:schemeClr val="tx1"/>
                          </a:solidFill>
                          <a:effectLst/>
                          <a:latin typeface="Consolas" panose="020B0609020204030204" pitchFamily="49" charset="0"/>
                        </a:rPr>
                        <a:t>// Segments: </a:t>
                      </a:r>
                      <a:r>
                        <a:rPr lang="en-US" sz="950" dirty="0">
                          <a:solidFill>
                            <a:srgbClr val="FF0000"/>
                          </a:solidFill>
                          <a:effectLst/>
                          <a:latin typeface="Consolas" panose="020B0609020204030204" pitchFamily="49" charset="0"/>
                        </a:rPr>
                        <a:t>1H 1J 1DP 1N  </a:t>
                      </a:r>
                    </a:p>
                    <a:p>
                      <a:pPr marL="0" marR="0" algn="just">
                        <a:spcBef>
                          <a:spcPts val="0"/>
                        </a:spcBef>
                        <a:spcAft>
                          <a:spcPts val="0"/>
                        </a:spcAft>
                      </a:pPr>
                      <a:r>
                        <a:rPr lang="en-US" sz="950" dirty="0">
                          <a:solidFill>
                            <a:schemeClr val="tx1"/>
                          </a:solidFill>
                          <a:effectLst/>
                          <a:latin typeface="Consolas" panose="020B0609020204030204" pitchFamily="49" charset="0"/>
                        </a:rPr>
                        <a:t>LCD-&gt;RAM[6] |= ((C[3] &amp; 0x1) &lt;&lt; 4) | (((C[3] &amp; 0x2) &gt;&gt; 1) &lt;&lt; 23) | (((C[3] &amp; 0x4) &gt;&gt; 2) &lt;&lt; 22) | (((C[3] &amp; 0x8) &gt;&gt; 3) &lt;&lt; 3);</a:t>
                      </a:r>
                      <a:endParaRPr lang="en-US" sz="950"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solidFill>
                      <a:schemeClr val="accent1">
                        <a:lumMod val="20000"/>
                        <a:lumOff val="80000"/>
                      </a:schemeClr>
                    </a:solidFill>
                  </a:tcPr>
                </a:tc>
                <a:extLst>
                  <a:ext uri="{0D108BD9-81ED-4DB2-BD59-A6C34878D82A}">
                    <a16:rowId xmlns:a16="http://schemas.microsoft.com/office/drawing/2014/main" val="711715897"/>
                  </a:ext>
                </a:extLst>
              </a:tr>
            </a:tbl>
          </a:graphicData>
        </a:graphic>
      </p:graphicFrame>
      <p:sp>
        <p:nvSpPr>
          <p:cNvPr id="7" name="Content Placeholder 3"/>
          <p:cNvSpPr txBox="1">
            <a:spLocks/>
          </p:cNvSpPr>
          <p:nvPr/>
        </p:nvSpPr>
        <p:spPr>
          <a:xfrm>
            <a:off x="473351" y="1295400"/>
            <a:ext cx="8229600" cy="9906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1350" dirty="0" smtClean="0"/>
              <a:t>Get the font and modify the display memory:  </a:t>
            </a:r>
          </a:p>
          <a:p>
            <a:r>
              <a:rPr lang="en-US" sz="1350" dirty="0" smtClean="0"/>
              <a:t>Suppose the font is stored in the array C[4]. </a:t>
            </a:r>
          </a:p>
          <a:p>
            <a:r>
              <a:rPr lang="en-US" sz="1350" dirty="0" smtClean="0"/>
              <a:t>The following example controls the display at the </a:t>
            </a:r>
            <a:r>
              <a:rPr lang="en-US" sz="1350" b="1" dirty="0" smtClean="0">
                <a:solidFill>
                  <a:srgbClr val="C00000"/>
                </a:solidFill>
              </a:rPr>
              <a:t>first</a:t>
            </a:r>
            <a:r>
              <a:rPr lang="en-US" sz="1350" dirty="0" smtClean="0"/>
              <a:t> position based on the font.</a:t>
            </a:r>
            <a:endParaRPr lang="en-US" sz="1350" dirty="0"/>
          </a:p>
        </p:txBody>
      </p:sp>
    </p:spTree>
    <p:extLst>
      <p:ext uri="{BB962C8B-B14F-4D97-AF65-F5344CB8AC3E}">
        <p14:creationId xmlns:p14="http://schemas.microsoft.com/office/powerpoint/2010/main" val="16693147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201" y="307975"/>
            <a:ext cx="2136648" cy="742950"/>
          </a:xfrm>
        </p:spPr>
        <p:txBody>
          <a:bodyPr>
            <a:normAutofit fontScale="90000"/>
          </a:bodyPr>
          <a:lstStyle/>
          <a:p>
            <a:r>
              <a:rPr lang="en-US" dirty="0"/>
              <a:t>Debug Trick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pic>
        <p:nvPicPr>
          <p:cNvPr id="7" name="Picture 6"/>
          <p:cNvPicPr>
            <a:picLocks noChangeAspect="1"/>
          </p:cNvPicPr>
          <p:nvPr/>
        </p:nvPicPr>
        <p:blipFill>
          <a:blip r:embed="rId4"/>
          <a:stretch>
            <a:fillRect/>
          </a:stretch>
        </p:blipFill>
        <p:spPr>
          <a:xfrm>
            <a:off x="342900" y="2457450"/>
            <a:ext cx="1698735" cy="1885950"/>
          </a:xfrm>
          <a:prstGeom prst="rect">
            <a:avLst/>
          </a:prstGeom>
        </p:spPr>
      </p:pic>
      <p:sp>
        <p:nvSpPr>
          <p:cNvPr id="9" name="Content Placeholder 3"/>
          <p:cNvSpPr txBox="1">
            <a:spLocks/>
          </p:cNvSpPr>
          <p:nvPr/>
        </p:nvSpPr>
        <p:spPr>
          <a:xfrm>
            <a:off x="1905000" y="1828800"/>
            <a:ext cx="2644665" cy="3417570"/>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sz="1800" dirty="0"/>
              <a:t>Suppose segment </a:t>
            </a:r>
            <a:r>
              <a:rPr lang="en-US" sz="1800" b="1" dirty="0">
                <a:solidFill>
                  <a:srgbClr val="C00000"/>
                </a:solidFill>
                <a:latin typeface="Consolas" panose="020B0609020204030204" pitchFamily="49" charset="0"/>
              </a:rPr>
              <a:t>1F</a:t>
            </a:r>
            <a:r>
              <a:rPr lang="en-US" sz="1800" dirty="0"/>
              <a:t> cannot be turned on</a:t>
            </a:r>
          </a:p>
          <a:p>
            <a:pPr lvl="1"/>
            <a:r>
              <a:rPr lang="en-US" sz="1500" dirty="0">
                <a:solidFill>
                  <a:schemeClr val="tx1"/>
                </a:solidFill>
              </a:rPr>
              <a:t>Segment </a:t>
            </a:r>
            <a:r>
              <a:rPr lang="en-US" sz="1500" b="1" dirty="0">
                <a:solidFill>
                  <a:srgbClr val="C00000"/>
                </a:solidFill>
                <a:latin typeface="Consolas" panose="020B0609020204030204" pitchFamily="49" charset="0"/>
              </a:rPr>
              <a:t>1F</a:t>
            </a:r>
            <a:r>
              <a:rPr lang="en-US" sz="1500" dirty="0">
                <a:solidFill>
                  <a:schemeClr val="tx1"/>
                </a:solidFill>
              </a:rPr>
              <a:t> is controlled by </a:t>
            </a:r>
            <a:r>
              <a:rPr lang="en-US" sz="1500" b="1" dirty="0">
                <a:solidFill>
                  <a:srgbClr val="C00000"/>
                </a:solidFill>
                <a:latin typeface="Consolas" panose="020B0609020204030204" pitchFamily="49" charset="0"/>
              </a:rPr>
              <a:t>PA6 (LCD_SEG3)</a:t>
            </a:r>
            <a:r>
              <a:rPr lang="en-US" sz="1500" dirty="0">
                <a:solidFill>
                  <a:schemeClr val="tx1"/>
                </a:solidFill>
              </a:rPr>
              <a:t> and </a:t>
            </a:r>
            <a:r>
              <a:rPr lang="en-US" sz="1500" b="1" dirty="0">
                <a:solidFill>
                  <a:srgbClr val="C00000"/>
                </a:solidFill>
                <a:latin typeface="Consolas" panose="020B0609020204030204" pitchFamily="49" charset="0"/>
              </a:rPr>
              <a:t>PA9 (LCD_COM1)</a:t>
            </a:r>
          </a:p>
          <a:p>
            <a:pPr lvl="1"/>
            <a:r>
              <a:rPr lang="en-US" sz="1500" dirty="0">
                <a:solidFill>
                  <a:schemeClr val="tx1"/>
                </a:solidFill>
              </a:rPr>
              <a:t>Check pin PA6 and PA9: </a:t>
            </a:r>
          </a:p>
          <a:p>
            <a:pPr lvl="2"/>
            <a:r>
              <a:rPr lang="en-US" sz="1350" dirty="0"/>
              <a:t>AF mode, </a:t>
            </a:r>
          </a:p>
          <a:p>
            <a:pPr lvl="2"/>
            <a:r>
              <a:rPr lang="en-US" sz="1350" dirty="0"/>
              <a:t>LCD AF function</a:t>
            </a:r>
          </a:p>
          <a:p>
            <a:pPr lvl="1"/>
            <a:r>
              <a:rPr lang="en-US" sz="1500" dirty="0">
                <a:solidFill>
                  <a:schemeClr val="tx1"/>
                </a:solidFill>
              </a:rPr>
              <a:t>Check the bit in the display memory, mapping to SEG 3 and COM1, i.e., </a:t>
            </a:r>
            <a:r>
              <a:rPr lang="en-US" sz="1500" b="1" dirty="0">
                <a:solidFill>
                  <a:srgbClr val="C00000"/>
                </a:solidFill>
                <a:latin typeface="Consolas" panose="020B0609020204030204" pitchFamily="49" charset="0"/>
              </a:rPr>
              <a:t>bit 3</a:t>
            </a:r>
            <a:r>
              <a:rPr lang="en-US" sz="1500" b="1" dirty="0">
                <a:solidFill>
                  <a:srgbClr val="C00000"/>
                </a:solidFill>
                <a:latin typeface="Gill Sans MT (Body)"/>
              </a:rPr>
              <a:t> </a:t>
            </a:r>
            <a:r>
              <a:rPr lang="en-US" sz="1500" dirty="0">
                <a:solidFill>
                  <a:schemeClr val="tx1"/>
                </a:solidFill>
              </a:rPr>
              <a:t>of</a:t>
            </a:r>
            <a:r>
              <a:rPr lang="en-US" sz="1500" b="1" dirty="0">
                <a:solidFill>
                  <a:srgbClr val="C00000"/>
                </a:solidFill>
                <a:latin typeface="Gill Sans MT (Body)"/>
              </a:rPr>
              <a:t> </a:t>
            </a:r>
            <a:r>
              <a:rPr lang="en-US" sz="1500" b="1" dirty="0">
                <a:solidFill>
                  <a:srgbClr val="C00000"/>
                </a:solidFill>
                <a:latin typeface="Consolas" panose="020B0609020204030204" pitchFamily="49" charset="0"/>
              </a:rPr>
              <a:t>LCD_RAM[2]</a:t>
            </a:r>
          </a:p>
        </p:txBody>
      </p:sp>
      <p:graphicFrame>
        <p:nvGraphicFramePr>
          <p:cNvPr id="11" name="Content Placeholder 4"/>
          <p:cNvGraphicFramePr>
            <a:graphicFrameLocks noGrp="1"/>
          </p:cNvGraphicFramePr>
          <p:nvPr>
            <p:ph sz="quarter" idx="1"/>
            <p:extLst>
              <p:ext uri="{D42A27DB-BD31-4B8C-83A1-F6EECF244321}">
                <p14:modId xmlns:p14="http://schemas.microsoft.com/office/powerpoint/2010/main" val="3627519791"/>
              </p:ext>
            </p:extLst>
          </p:nvPr>
        </p:nvGraphicFramePr>
        <p:xfrm>
          <a:off x="4686300" y="480060"/>
          <a:ext cx="4267200" cy="5783580"/>
        </p:xfrm>
        <a:graphic>
          <a:graphicData uri="http://schemas.openxmlformats.org/drawingml/2006/table">
            <a:tbl>
              <a:tblPr firstRow="1" firstCol="1" bandRow="1">
                <a:tableStyleId>{5C22544A-7EE6-4342-B048-85BDC9FD1C3A}</a:tableStyleId>
              </a:tblPr>
              <a:tblGrid>
                <a:gridCol w="1357745">
                  <a:extLst>
                    <a:ext uri="{9D8B030D-6E8A-4147-A177-3AD203B41FA5}">
                      <a16:colId xmlns:a16="http://schemas.microsoft.com/office/drawing/2014/main" val="187845524"/>
                    </a:ext>
                  </a:extLst>
                </a:gridCol>
                <a:gridCol w="921992">
                  <a:extLst>
                    <a:ext uri="{9D8B030D-6E8A-4147-A177-3AD203B41FA5}">
                      <a16:colId xmlns:a16="http://schemas.microsoft.com/office/drawing/2014/main" val="4048428051"/>
                    </a:ext>
                  </a:extLst>
                </a:gridCol>
                <a:gridCol w="467639">
                  <a:extLst>
                    <a:ext uri="{9D8B030D-6E8A-4147-A177-3AD203B41FA5}">
                      <a16:colId xmlns:a16="http://schemas.microsoft.com/office/drawing/2014/main" val="1845501110"/>
                    </a:ext>
                  </a:extLst>
                </a:gridCol>
                <a:gridCol w="701457">
                  <a:extLst>
                    <a:ext uri="{9D8B030D-6E8A-4147-A177-3AD203B41FA5}">
                      <a16:colId xmlns:a16="http://schemas.microsoft.com/office/drawing/2014/main" val="1690354928"/>
                    </a:ext>
                  </a:extLst>
                </a:gridCol>
                <a:gridCol w="409184">
                  <a:extLst>
                    <a:ext uri="{9D8B030D-6E8A-4147-A177-3AD203B41FA5}">
                      <a16:colId xmlns:a16="http://schemas.microsoft.com/office/drawing/2014/main" val="590079919"/>
                    </a:ext>
                  </a:extLst>
                </a:gridCol>
                <a:gridCol w="409183">
                  <a:extLst>
                    <a:ext uri="{9D8B030D-6E8A-4147-A177-3AD203B41FA5}">
                      <a16:colId xmlns:a16="http://schemas.microsoft.com/office/drawing/2014/main" val="3543350733"/>
                    </a:ext>
                  </a:extLst>
                </a:gridCol>
              </a:tblGrid>
              <a:tr h="157734">
                <a:tc rowSpan="2">
                  <a:txBody>
                    <a:bodyPr/>
                    <a:lstStyle/>
                    <a:p>
                      <a:pPr marL="0" marR="0" algn="ctr">
                        <a:lnSpc>
                          <a:spcPct val="115000"/>
                        </a:lnSpc>
                        <a:spcBef>
                          <a:spcPts val="0"/>
                        </a:spcBef>
                        <a:spcAft>
                          <a:spcPts val="0"/>
                        </a:spcAft>
                      </a:pPr>
                      <a:r>
                        <a:rPr lang="en-US" sz="1100" b="1" dirty="0">
                          <a:effectLst/>
                          <a:latin typeface="Consolas" panose="020B0609020204030204" pitchFamily="49" charset="0"/>
                        </a:rPr>
                        <a:t>STM32L4 Pin</a:t>
                      </a:r>
                      <a:endParaRPr lang="en-US" sz="11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gridSpan="5">
                  <a:txBody>
                    <a:bodyPr/>
                    <a:lstStyle/>
                    <a:p>
                      <a:pPr marL="0" marR="0" algn="ctr">
                        <a:lnSpc>
                          <a:spcPct val="115000"/>
                        </a:lnSpc>
                        <a:spcBef>
                          <a:spcPts val="0"/>
                        </a:spcBef>
                        <a:spcAft>
                          <a:spcPts val="0"/>
                        </a:spcAft>
                      </a:pPr>
                      <a:r>
                        <a:rPr lang="en-US" sz="1100" b="1" dirty="0">
                          <a:effectLst/>
                          <a:latin typeface="Consolas" panose="020B0609020204030204" pitchFamily="49" charset="0"/>
                        </a:rPr>
                        <a:t>LCD Glass</a:t>
                      </a:r>
                      <a:endParaRPr lang="en-US" sz="11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38263152"/>
                  </a:ext>
                </a:extLst>
              </a:tr>
              <a:tr h="157734">
                <a:tc vMerge="1">
                  <a:txBody>
                    <a:bodyPr/>
                    <a:lstStyle/>
                    <a:p>
                      <a:endParaRPr lang="en-US"/>
                    </a:p>
                  </a:txBody>
                  <a:tcP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LCD Pin</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COM3</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COM2</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COM1</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COM0</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644590539"/>
                  </a:ext>
                </a:extLst>
              </a:tr>
              <a:tr h="157734">
                <a:tc>
                  <a:txBody>
                    <a:bodyPr/>
                    <a:lstStyle/>
                    <a:p>
                      <a:pPr marL="0" marR="0" algn="ctr">
                        <a:lnSpc>
                          <a:spcPct val="115000"/>
                        </a:lnSpc>
                        <a:spcBef>
                          <a:spcPts val="0"/>
                        </a:spcBef>
                        <a:spcAft>
                          <a:spcPts val="0"/>
                        </a:spcAft>
                      </a:pPr>
                      <a:r>
                        <a:rPr lang="en-US" sz="1100" b="1" dirty="0">
                          <a:effectLst/>
                          <a:latin typeface="Consolas" panose="020B0609020204030204" pitchFamily="49" charset="0"/>
                        </a:rPr>
                        <a:t>PA7 (LCD_SEG4)</a:t>
                      </a:r>
                      <a:endParaRPr lang="en-US" sz="11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1 (SEG 0)</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1N</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1P</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1D</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1E</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016552614"/>
                  </a:ext>
                </a:extLst>
              </a:tr>
              <a:tr h="157734">
                <a:tc>
                  <a:txBody>
                    <a:bodyPr/>
                    <a:lstStyle/>
                    <a:p>
                      <a:pPr marL="0" marR="0" algn="ctr">
                        <a:lnSpc>
                          <a:spcPct val="115000"/>
                        </a:lnSpc>
                        <a:spcBef>
                          <a:spcPts val="0"/>
                        </a:spcBef>
                        <a:spcAft>
                          <a:spcPts val="0"/>
                        </a:spcAft>
                      </a:pPr>
                      <a:r>
                        <a:rPr lang="en-US" sz="1100" b="1" dirty="0">
                          <a:effectLst/>
                          <a:latin typeface="Consolas" panose="020B0609020204030204" pitchFamily="49" charset="0"/>
                        </a:rPr>
                        <a:t>PC5 (LCD_SEG23)</a:t>
                      </a:r>
                      <a:endParaRPr lang="en-US" sz="11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2 (SEG 1)</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1DP</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1COLON</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1C</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1M</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819404660"/>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PB1 (LCD_SEG6)</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3 (SEG 2)</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2N</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2P</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effectLst/>
                          <a:latin typeface="Consolas" panose="020B0609020204030204" pitchFamily="49" charset="0"/>
                        </a:rPr>
                        <a:t>2D</a:t>
                      </a:r>
                      <a:endParaRPr lang="en-US" sz="11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2E</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060582801"/>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PB13 (LCD_SEG13)</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4 (SEG 3)</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2DP</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2COLON</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2C</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2M</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385029975"/>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PB15 (LCD_SEG15)</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5 (SEG 4)</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3N</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3P</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3D</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3E</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4018666797"/>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PD9 (LCD_SEG29)</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6 (SEG 5)</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3DP</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3COLON</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3C</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3M</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706396613"/>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PD11 (LCD_SEG31)</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7 (SEG 6)</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4N</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4P</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4D</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4E</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370814848"/>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PD13 (LCD_SEG33)</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8 (SEG 7)</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4DP</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4COLON</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4C</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4M</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930034464"/>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PD15 (LCD_SEG35)</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9 (SEG 8)</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5N</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effectLst/>
                          <a:latin typeface="Consolas" panose="020B0609020204030204" pitchFamily="49" charset="0"/>
                        </a:rPr>
                        <a:t>5P</a:t>
                      </a:r>
                      <a:endParaRPr lang="en-US" sz="11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5D</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5E</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943643784"/>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PC7 (LCD_SEG25)</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10 (SEG</a:t>
                      </a:r>
                      <a:r>
                        <a:rPr lang="en-US" sz="1100" b="1" baseline="0" dirty="0">
                          <a:solidFill>
                            <a:schemeClr val="tx1"/>
                          </a:solidFill>
                          <a:effectLst/>
                          <a:latin typeface="Consolas" panose="020B0609020204030204" pitchFamily="49" charset="0"/>
                        </a:rPr>
                        <a:t> 9</a:t>
                      </a:r>
                      <a:r>
                        <a:rPr lang="en-US" sz="1100" b="1" dirty="0">
                          <a:solidFill>
                            <a:schemeClr val="tx1"/>
                          </a:solidFill>
                          <a:effectLst/>
                          <a:latin typeface="Consolas" panose="020B0609020204030204" pitchFamily="49" charset="0"/>
                        </a:rPr>
                        <a:t>)</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BAR2</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BAR3</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5C</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5M</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133733991"/>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PA15 (LCD_SEG17)</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11 (SEG 10)</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6N</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6P</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6D</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6E</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4189686425"/>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PB4 (LCD_SEG8)</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12 (SEG 11)</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BAR0</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BAR1</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6C</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6M</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08194105"/>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PB9 (LCD_COM3)</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13 (COM</a:t>
                      </a:r>
                      <a:r>
                        <a:rPr lang="en-US" sz="1100" b="1" baseline="0" dirty="0">
                          <a:solidFill>
                            <a:schemeClr val="tx1"/>
                          </a:solidFill>
                          <a:effectLst/>
                          <a:latin typeface="Consolas" panose="020B0609020204030204" pitchFamily="49" charset="0"/>
                        </a:rPr>
                        <a:t> 3</a:t>
                      </a:r>
                      <a:r>
                        <a:rPr lang="en-US" sz="1100" b="1" dirty="0">
                          <a:solidFill>
                            <a:schemeClr val="tx1"/>
                          </a:solidFill>
                          <a:effectLst/>
                          <a:latin typeface="Consolas" panose="020B0609020204030204" pitchFamily="49" charset="0"/>
                        </a:rPr>
                        <a:t>)</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COM3</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 </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 </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 </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840752010"/>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PA10 (LCD_COM2)</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14 (COM 2)</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 </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COM2</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 </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 </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168808733"/>
                  </a:ext>
                </a:extLst>
              </a:tr>
              <a:tr h="157734">
                <a:tc>
                  <a:txBody>
                    <a:bodyPr/>
                    <a:lstStyle/>
                    <a:p>
                      <a:pPr marL="0" marR="0" algn="ctr">
                        <a:lnSpc>
                          <a:spcPct val="115000"/>
                        </a:lnSpc>
                        <a:spcBef>
                          <a:spcPts val="0"/>
                        </a:spcBef>
                        <a:spcAft>
                          <a:spcPts val="0"/>
                        </a:spcAft>
                      </a:pPr>
                      <a:r>
                        <a:rPr lang="en-US" sz="1100" b="1">
                          <a:solidFill>
                            <a:srgbClr val="FF0000"/>
                          </a:solidFill>
                          <a:effectLst/>
                          <a:latin typeface="Consolas" panose="020B0609020204030204" pitchFamily="49" charset="0"/>
                        </a:rPr>
                        <a:t>PA9 (LCD_COM1)</a:t>
                      </a:r>
                      <a:endParaRPr lang="en-US" sz="1100" b="1">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rgbClr val="FF0000"/>
                          </a:solidFill>
                          <a:effectLst/>
                          <a:latin typeface="Consolas" panose="020B0609020204030204" pitchFamily="49" charset="0"/>
                        </a:rPr>
                        <a:t>15 (COM 1)</a:t>
                      </a:r>
                      <a:endParaRPr lang="en-US" sz="11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 </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 </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rgbClr val="FF0000"/>
                          </a:solidFill>
                          <a:effectLst/>
                          <a:latin typeface="Consolas" panose="020B0609020204030204" pitchFamily="49" charset="0"/>
                        </a:rPr>
                        <a:t>COM1</a:t>
                      </a:r>
                      <a:endParaRPr lang="en-US" sz="11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 </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45623077"/>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PA8 (LCD_COM0)</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16 (COM 0)</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 </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effectLst/>
                          <a:latin typeface="Consolas" panose="020B0609020204030204" pitchFamily="49" charset="0"/>
                        </a:rPr>
                        <a:t> </a:t>
                      </a:r>
                      <a:endParaRPr lang="en-US" sz="11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 </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COM0</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575255222"/>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PB5 (LCD_SEG9)</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17 (SEG 12)</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6J</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6K</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6A</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6B</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093807595"/>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PC8 (LCD_SEG26)</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18 (SEG 13)</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6H</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6Q</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effectLst/>
                          <a:latin typeface="Consolas" panose="020B0609020204030204" pitchFamily="49" charset="0"/>
                        </a:rPr>
                        <a:t>6F</a:t>
                      </a:r>
                      <a:endParaRPr lang="en-US" sz="11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6G</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695152253"/>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PC6 (LCD_SEG24)</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19 (SEG 14)</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5J</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5K</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5A</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5B</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015293042"/>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PD14 (LCD_SEG34)</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20 (SEG 15)</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5H</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5Q</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5F</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5G</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103767848"/>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PD12 (LCD_SEG32)</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21 (SEG 16)</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4J</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4K</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4A</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4B</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064384072"/>
                  </a:ext>
                </a:extLst>
              </a:tr>
              <a:tr h="157734">
                <a:tc>
                  <a:txBody>
                    <a:bodyPr/>
                    <a:lstStyle/>
                    <a:p>
                      <a:pPr marL="0" marR="0" algn="ctr">
                        <a:lnSpc>
                          <a:spcPct val="115000"/>
                        </a:lnSpc>
                        <a:spcBef>
                          <a:spcPts val="0"/>
                        </a:spcBef>
                        <a:spcAft>
                          <a:spcPts val="0"/>
                        </a:spcAft>
                      </a:pPr>
                      <a:r>
                        <a:rPr lang="en-US" sz="1100" b="1" dirty="0">
                          <a:effectLst/>
                          <a:latin typeface="Consolas" panose="020B0609020204030204" pitchFamily="49" charset="0"/>
                        </a:rPr>
                        <a:t>PD10 (LCD_SEG30)</a:t>
                      </a:r>
                      <a:endParaRPr lang="en-US" sz="11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22 (SEG 17)</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4H</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4Q</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4F</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4G</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885923449"/>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PD8 (LCD_SEG28)</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23 (SEG 18)</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3J</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3K</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3A</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3B</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491305889"/>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PB14 (LCD_SEG14)</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24 (SEG 19)</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3H</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3Q</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3F</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3G</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279745560"/>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PB12 (LCD_SEG12)</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25 (SEG 20)</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2J</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2K</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2A</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2B</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3644956932"/>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PB0 (LCD_SEG5)</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26 (SEG 21)</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2H</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2Q</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2F</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effectLst/>
                          <a:latin typeface="Consolas" panose="020B0609020204030204" pitchFamily="49" charset="0"/>
                        </a:rPr>
                        <a:t>2G</a:t>
                      </a:r>
                      <a:endParaRPr lang="en-US" sz="11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931676650"/>
                  </a:ext>
                </a:extLst>
              </a:tr>
              <a:tr h="157734">
                <a:tc>
                  <a:txBody>
                    <a:bodyPr/>
                    <a:lstStyle/>
                    <a:p>
                      <a:pPr marL="0" marR="0" algn="ctr">
                        <a:lnSpc>
                          <a:spcPct val="115000"/>
                        </a:lnSpc>
                        <a:spcBef>
                          <a:spcPts val="0"/>
                        </a:spcBef>
                        <a:spcAft>
                          <a:spcPts val="0"/>
                        </a:spcAft>
                      </a:pPr>
                      <a:r>
                        <a:rPr lang="en-US" sz="1100" b="1">
                          <a:effectLst/>
                          <a:latin typeface="Consolas" panose="020B0609020204030204" pitchFamily="49" charset="0"/>
                        </a:rPr>
                        <a:t>PC4 (LCD_SEG22)</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chemeClr val="tx1"/>
                          </a:solidFill>
                          <a:effectLst/>
                          <a:latin typeface="Consolas" panose="020B0609020204030204" pitchFamily="49" charset="0"/>
                        </a:rPr>
                        <a:t>27 (SEG 22)</a:t>
                      </a:r>
                      <a:endParaRPr lang="en-US" sz="1100" b="1" dirty="0">
                        <a:solidFill>
                          <a:schemeClr val="tx1"/>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1J</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1K</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1A</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1B</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2823894503"/>
                  </a:ext>
                </a:extLst>
              </a:tr>
              <a:tr h="157734">
                <a:tc>
                  <a:txBody>
                    <a:bodyPr/>
                    <a:lstStyle/>
                    <a:p>
                      <a:pPr marL="0" marR="0" algn="ctr">
                        <a:lnSpc>
                          <a:spcPct val="115000"/>
                        </a:lnSpc>
                        <a:spcBef>
                          <a:spcPts val="0"/>
                        </a:spcBef>
                        <a:spcAft>
                          <a:spcPts val="0"/>
                        </a:spcAft>
                      </a:pPr>
                      <a:r>
                        <a:rPr lang="en-US" sz="1100" b="1" dirty="0">
                          <a:solidFill>
                            <a:srgbClr val="FF0000"/>
                          </a:solidFill>
                          <a:effectLst/>
                          <a:latin typeface="Consolas" panose="020B0609020204030204" pitchFamily="49" charset="0"/>
                        </a:rPr>
                        <a:t>PA6 (LCD_SEG3)</a:t>
                      </a:r>
                      <a:endParaRPr lang="en-US" sz="11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rgbClr val="FF0000"/>
                          </a:solidFill>
                          <a:effectLst/>
                          <a:latin typeface="Consolas" panose="020B0609020204030204" pitchFamily="49" charset="0"/>
                        </a:rPr>
                        <a:t>28 (SEG 23)</a:t>
                      </a:r>
                      <a:endParaRPr lang="en-US" sz="11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24424" marR="24424"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1H</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a:effectLst/>
                          <a:latin typeface="Consolas" panose="020B0609020204030204" pitchFamily="49" charset="0"/>
                        </a:rPr>
                        <a:t>1Q</a:t>
                      </a:r>
                      <a:endParaRPr lang="en-US" sz="1100" b="1">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solidFill>
                            <a:srgbClr val="FF0000"/>
                          </a:solidFill>
                          <a:effectLst/>
                          <a:latin typeface="Consolas" panose="020B0609020204030204" pitchFamily="49" charset="0"/>
                        </a:rPr>
                        <a:t>1F</a:t>
                      </a:r>
                      <a:endParaRPr lang="en-US" sz="1100" b="1" dirty="0">
                        <a:solidFill>
                          <a:srgbClr val="FF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tc>
                  <a:txBody>
                    <a:bodyPr/>
                    <a:lstStyle/>
                    <a:p>
                      <a:pPr marL="0" marR="0" algn="ctr">
                        <a:lnSpc>
                          <a:spcPct val="115000"/>
                        </a:lnSpc>
                        <a:spcBef>
                          <a:spcPts val="0"/>
                        </a:spcBef>
                        <a:spcAft>
                          <a:spcPts val="0"/>
                        </a:spcAft>
                      </a:pPr>
                      <a:r>
                        <a:rPr lang="en-US" sz="1100" b="1" dirty="0">
                          <a:effectLst/>
                          <a:latin typeface="Consolas" panose="020B0609020204030204" pitchFamily="49" charset="0"/>
                        </a:rPr>
                        <a:t>1G</a:t>
                      </a:r>
                      <a:endParaRPr lang="en-US" sz="1100" b="1" dirty="0">
                        <a:effectLst/>
                        <a:latin typeface="Consolas" panose="020B0609020204030204" pitchFamily="49" charset="0"/>
                        <a:ea typeface="宋体" panose="02010600030101010101" pitchFamily="2" charset="-122"/>
                        <a:cs typeface="Times New Roman" panose="02020603050405020304" pitchFamily="18" charset="0"/>
                      </a:endParaRPr>
                    </a:p>
                  </a:txBody>
                  <a:tcPr marL="34499" marR="34499" marT="0" marB="0" anchor="ctr"/>
                </a:tc>
                <a:extLst>
                  <a:ext uri="{0D108BD9-81ED-4DB2-BD59-A6C34878D82A}">
                    <a16:rowId xmlns:a16="http://schemas.microsoft.com/office/drawing/2014/main" val="1960876322"/>
                  </a:ext>
                </a:extLst>
              </a:tr>
            </a:tbl>
          </a:graphicData>
        </a:graphic>
      </p:graphicFrame>
      <p:sp>
        <p:nvSpPr>
          <p:cNvPr id="4" name="Rectangle 3"/>
          <p:cNvSpPr/>
          <p:nvPr/>
        </p:nvSpPr>
        <p:spPr>
          <a:xfrm>
            <a:off x="342900" y="2628900"/>
            <a:ext cx="171450" cy="7429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ustDataLst>
      <p:tags r:id="rId1"/>
    </p:custDataLst>
    <p:extLst>
      <p:ext uri="{BB962C8B-B14F-4D97-AF65-F5344CB8AC3E}">
        <p14:creationId xmlns:p14="http://schemas.microsoft.com/office/powerpoint/2010/main" val="26846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a:bodyPr>
          <a:lstStyle/>
          <a:p>
            <a:r>
              <a:rPr lang="en-US" dirty="0"/>
              <a:t>Too Many Pins Required</a:t>
            </a:r>
          </a:p>
        </p:txBody>
      </p:sp>
      <p:sp>
        <p:nvSpPr>
          <p:cNvPr id="7" name="Slide Number Placeholder 2"/>
          <p:cNvSpPr>
            <a:spLocks noGrp="1"/>
          </p:cNvSpPr>
          <p:nvPr>
            <p:ph type="sldNum" sz="quarter" idx="12"/>
          </p:nvPr>
        </p:nvSpPr>
        <p:spPr>
          <a:xfrm>
            <a:off x="612648" y="6356350"/>
            <a:ext cx="1981200" cy="365760"/>
          </a:xfrm>
        </p:spPr>
        <p:txBody>
          <a:bodyPr/>
          <a:lstStyle/>
          <a:p>
            <a:fld id="{AEE14D4A-FE32-40AF-B06D-E9622816B101}" type="slidenum">
              <a:rPr lang="en-US" smtClean="0"/>
              <a:pPr/>
              <a:t>25</a:t>
            </a:fld>
            <a:endParaRPr lang="en-US" dirty="0"/>
          </a:p>
        </p:txBody>
      </p:sp>
      <p:sp>
        <p:nvSpPr>
          <p:cNvPr id="8" name="Content Placeholder 3"/>
          <p:cNvSpPr>
            <a:spLocks noGrp="1"/>
          </p:cNvSpPr>
          <p:nvPr>
            <p:ph sz="quarter" idx="1"/>
          </p:nvPr>
        </p:nvSpPr>
        <p:spPr>
          <a:xfrm>
            <a:off x="4876800" y="1652894"/>
            <a:ext cx="4419600" cy="3886200"/>
          </a:xfrm>
        </p:spPr>
        <p:txBody>
          <a:bodyPr>
            <a:normAutofit/>
          </a:bodyPr>
          <a:lstStyle/>
          <a:p>
            <a:r>
              <a:rPr lang="en-US" sz="1800" dirty="0"/>
              <a:t>Six digits and four bars </a:t>
            </a:r>
          </a:p>
          <a:p>
            <a:r>
              <a:rPr lang="en-US" sz="1800" dirty="0"/>
              <a:t>Each digit has 16 segments: 14 digital segments, 1 colon, 1 point</a:t>
            </a:r>
          </a:p>
          <a:p>
            <a:r>
              <a:rPr lang="en-US" sz="1800" dirty="0"/>
              <a:t>Thus: </a:t>
            </a:r>
          </a:p>
          <a:p>
            <a:pPr>
              <a:buNone/>
            </a:pPr>
            <a:r>
              <a:rPr lang="en-US" sz="1800" dirty="0"/>
              <a:t>    6 </a:t>
            </a:r>
            <a:r>
              <a:rPr lang="en-US" sz="1800" dirty="0" err="1"/>
              <a:t>x</a:t>
            </a:r>
            <a:r>
              <a:rPr lang="en-US" sz="1800" dirty="0"/>
              <a:t> 6 + 4 = 100 display segments</a:t>
            </a:r>
          </a:p>
          <a:p>
            <a:r>
              <a:rPr lang="en-US" sz="1800" dirty="0"/>
              <a:t>If all display segments share the same ground, and each display segment needs a pin to drive,  then we need a total 100 pins.</a:t>
            </a:r>
          </a:p>
          <a:p>
            <a:r>
              <a:rPr lang="en-US" sz="1800" dirty="0"/>
              <a:t>But we only have 28 pins.</a:t>
            </a:r>
          </a:p>
        </p:txBody>
      </p:sp>
      <p:sp>
        <p:nvSpPr>
          <p:cNvPr id="2" name="TextBox 1"/>
          <p:cNvSpPr txBox="1"/>
          <p:nvPr/>
        </p:nvSpPr>
        <p:spPr>
          <a:xfrm>
            <a:off x="1501416" y="5551336"/>
            <a:ext cx="5831148" cy="369332"/>
          </a:xfrm>
          <a:prstGeom prst="rect">
            <a:avLst/>
          </a:prstGeom>
          <a:noFill/>
        </p:spPr>
        <p:txBody>
          <a:bodyPr wrap="none" rtlCol="0">
            <a:spAutoFit/>
          </a:bodyPr>
          <a:lstStyle/>
          <a:p>
            <a:r>
              <a:rPr lang="en-US" b="1" dirty="0" smtClean="0">
                <a:solidFill>
                  <a:srgbClr val="C00000"/>
                </a:solidFill>
              </a:rPr>
              <a:t>How can we control 100 segments using just 28 pins?</a:t>
            </a:r>
            <a:endParaRPr lang="en-US" b="1" dirty="0">
              <a:solidFill>
                <a:srgbClr val="C00000"/>
              </a:solidFill>
            </a:endParaRPr>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652894"/>
            <a:ext cx="4648200" cy="3462760"/>
          </a:xfrm>
          <a:prstGeom prst="rect">
            <a:avLst/>
          </a:prstGeom>
          <a:noFill/>
          <a:ln>
            <a:noFill/>
          </a:ln>
        </p:spPr>
      </p:pic>
    </p:spTree>
    <p:extLst>
      <p:ext uri="{BB962C8B-B14F-4D97-AF65-F5344CB8AC3E}">
        <p14:creationId xmlns:p14="http://schemas.microsoft.com/office/powerpoint/2010/main" val="10461256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Multiplexed Drive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sp>
        <p:nvSpPr>
          <p:cNvPr id="15" name="Rectangle 14"/>
          <p:cNvSpPr/>
          <p:nvPr/>
        </p:nvSpPr>
        <p:spPr>
          <a:xfrm>
            <a:off x="3436277" y="2572486"/>
            <a:ext cx="894167" cy="78152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LCD Display Memory</a:t>
            </a:r>
          </a:p>
        </p:txBody>
      </p:sp>
      <p:sp>
        <p:nvSpPr>
          <p:cNvPr id="39" name="Arrow: Right 38"/>
          <p:cNvSpPr/>
          <p:nvPr/>
        </p:nvSpPr>
        <p:spPr>
          <a:xfrm>
            <a:off x="5699023" y="2884735"/>
            <a:ext cx="348270" cy="142541"/>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p:nvSpPr>
        <p:spPr>
          <a:xfrm>
            <a:off x="4686300" y="2572486"/>
            <a:ext cx="1012723" cy="78152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Hardware Signal </a:t>
            </a:r>
          </a:p>
          <a:p>
            <a:pPr algn="ctr"/>
            <a:r>
              <a:rPr lang="en-US" sz="1200" b="1" dirty="0">
                <a:solidFill>
                  <a:schemeClr val="bg1"/>
                </a:solidFill>
              </a:rPr>
              <a:t>Generator</a:t>
            </a:r>
          </a:p>
        </p:txBody>
      </p:sp>
      <p:sp>
        <p:nvSpPr>
          <p:cNvPr id="48" name="Arrow: Right 47"/>
          <p:cNvSpPr/>
          <p:nvPr/>
        </p:nvSpPr>
        <p:spPr>
          <a:xfrm>
            <a:off x="4338030" y="2894862"/>
            <a:ext cx="335719" cy="132414"/>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7" name="Group 56"/>
          <p:cNvGrpSpPr/>
          <p:nvPr/>
        </p:nvGrpSpPr>
        <p:grpSpPr>
          <a:xfrm>
            <a:off x="61648" y="1771650"/>
            <a:ext cx="3374629" cy="1944648"/>
            <a:chOff x="82197" y="1219200"/>
            <a:chExt cx="4499505" cy="2592863"/>
          </a:xfrm>
        </p:grpSpPr>
        <p:sp>
          <p:nvSpPr>
            <p:cNvPr id="51" name="Rectangle: Rounded Corners 50"/>
            <p:cNvSpPr/>
            <p:nvPr/>
          </p:nvSpPr>
          <p:spPr>
            <a:xfrm>
              <a:off x="2057400" y="1219200"/>
              <a:ext cx="2286000" cy="2153348"/>
            </a:xfrm>
            <a:prstGeom prst="round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5" name="Straight Arrow Connector 24"/>
            <p:cNvCxnSpPr>
              <a:stCxn id="26" idx="3"/>
            </p:cNvCxnSpPr>
            <p:nvPr/>
          </p:nvCxnSpPr>
          <p:spPr>
            <a:xfrm flipV="1">
              <a:off x="2014369" y="3124200"/>
              <a:ext cx="2567333" cy="153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16" idx="3"/>
            </p:cNvCxnSpPr>
            <p:nvPr/>
          </p:nvCxnSpPr>
          <p:spPr>
            <a:xfrm>
              <a:off x="3352800" y="1892618"/>
              <a:ext cx="1228902" cy="59356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362200" y="1371600"/>
              <a:ext cx="990600" cy="10420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Font Library</a:t>
              </a:r>
            </a:p>
          </p:txBody>
        </p:sp>
        <p:sp>
          <p:nvSpPr>
            <p:cNvPr id="21" name="TextBox 20"/>
            <p:cNvSpPr txBox="1"/>
            <p:nvPr/>
          </p:nvSpPr>
          <p:spPr>
            <a:xfrm>
              <a:off x="82197" y="1671935"/>
              <a:ext cx="1941643" cy="492443"/>
            </a:xfrm>
            <a:prstGeom prst="rect">
              <a:avLst/>
            </a:prstGeom>
            <a:noFill/>
          </p:spPr>
          <p:txBody>
            <a:bodyPr wrap="none" rtlCol="0">
              <a:spAutoFit/>
            </a:bodyPr>
            <a:lstStyle/>
            <a:p>
              <a:r>
                <a:rPr lang="en-US" dirty="0"/>
                <a:t>Display String</a:t>
              </a:r>
            </a:p>
          </p:txBody>
        </p:sp>
        <p:cxnSp>
          <p:nvCxnSpPr>
            <p:cNvPr id="23" name="Straight Arrow Connector 22"/>
            <p:cNvCxnSpPr>
              <a:stCxn id="21" idx="3"/>
              <a:endCxn id="16" idx="1"/>
            </p:cNvCxnSpPr>
            <p:nvPr/>
          </p:nvCxnSpPr>
          <p:spPr>
            <a:xfrm flipV="1">
              <a:off x="2023840" y="1892619"/>
              <a:ext cx="338360" cy="255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85800" y="2893366"/>
              <a:ext cx="1328569" cy="492443"/>
            </a:xfrm>
            <a:prstGeom prst="rect">
              <a:avLst/>
            </a:prstGeom>
            <a:noFill/>
          </p:spPr>
          <p:txBody>
            <a:bodyPr wrap="none" rtlCol="0">
              <a:spAutoFit/>
            </a:bodyPr>
            <a:lstStyle/>
            <a:p>
              <a:r>
                <a:rPr lang="en-US" dirty="0"/>
                <a:t>Position </a:t>
              </a:r>
              <a:endParaRPr lang="en-US" b="1" dirty="0">
                <a:solidFill>
                  <a:srgbClr val="FF00FF"/>
                </a:solidFill>
                <a:latin typeface="Consolas" panose="020B0609020204030204" pitchFamily="49" charset="0"/>
              </a:endParaRPr>
            </a:p>
          </p:txBody>
        </p:sp>
        <p:sp>
          <p:nvSpPr>
            <p:cNvPr id="52" name="TextBox 51"/>
            <p:cNvSpPr txBox="1"/>
            <p:nvPr/>
          </p:nvSpPr>
          <p:spPr>
            <a:xfrm>
              <a:off x="2347439" y="3411954"/>
              <a:ext cx="1756636" cy="400109"/>
            </a:xfrm>
            <a:prstGeom prst="rect">
              <a:avLst/>
            </a:prstGeom>
            <a:noFill/>
          </p:spPr>
          <p:txBody>
            <a:bodyPr wrap="none" rtlCol="0">
              <a:spAutoFit/>
            </a:bodyPr>
            <a:lstStyle/>
            <a:p>
              <a:r>
                <a:rPr lang="en-US" sz="1350" dirty="0"/>
                <a:t>Software Driver</a:t>
              </a:r>
            </a:p>
          </p:txBody>
        </p:sp>
      </p:grpSp>
      <p:grpSp>
        <p:nvGrpSpPr>
          <p:cNvPr id="54" name="Group 53"/>
          <p:cNvGrpSpPr/>
          <p:nvPr/>
        </p:nvGrpSpPr>
        <p:grpSpPr>
          <a:xfrm>
            <a:off x="5548216" y="2137968"/>
            <a:ext cx="3424334" cy="1740741"/>
            <a:chOff x="7397621" y="1707624"/>
            <a:chExt cx="4565779" cy="2320988"/>
          </a:xfrm>
        </p:grpSpPr>
        <p:sp>
          <p:nvSpPr>
            <p:cNvPr id="13" name="Rectangle 12"/>
            <p:cNvSpPr/>
            <p:nvPr/>
          </p:nvSpPr>
          <p:spPr>
            <a:xfrm>
              <a:off x="8077200" y="2076956"/>
              <a:ext cx="3886200"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p:cNvPicPr>
              <a:picLocks noChangeAspect="1"/>
            </p:cNvPicPr>
            <p:nvPr/>
          </p:nvPicPr>
          <p:blipFill>
            <a:blip r:embed="rId4"/>
            <a:stretch>
              <a:fillRect/>
            </a:stretch>
          </p:blipFill>
          <p:spPr>
            <a:xfrm>
              <a:off x="9409710" y="2124799"/>
              <a:ext cx="1231313" cy="1366400"/>
            </a:xfrm>
            <a:prstGeom prst="rect">
              <a:avLst/>
            </a:prstGeom>
          </p:spPr>
        </p:pic>
        <p:pic>
          <p:nvPicPr>
            <p:cNvPr id="12" name="Picture 11"/>
            <p:cNvPicPr>
              <a:picLocks noChangeAspect="1"/>
            </p:cNvPicPr>
            <p:nvPr/>
          </p:nvPicPr>
          <p:blipFill>
            <a:blip r:embed="rId5"/>
            <a:stretch>
              <a:fillRect/>
            </a:stretch>
          </p:blipFill>
          <p:spPr>
            <a:xfrm>
              <a:off x="10694297" y="2140114"/>
              <a:ext cx="1231312" cy="1366400"/>
            </a:xfrm>
            <a:prstGeom prst="rect">
              <a:avLst/>
            </a:prstGeom>
          </p:spPr>
        </p:pic>
        <p:sp>
          <p:nvSpPr>
            <p:cNvPr id="40" name="TextBox 39"/>
            <p:cNvSpPr txBox="1"/>
            <p:nvPr/>
          </p:nvSpPr>
          <p:spPr>
            <a:xfrm>
              <a:off x="9395638" y="1707624"/>
              <a:ext cx="1259319" cy="400109"/>
            </a:xfrm>
            <a:prstGeom prst="rect">
              <a:avLst/>
            </a:prstGeom>
            <a:noFill/>
          </p:spPr>
          <p:txBody>
            <a:bodyPr wrap="none" rtlCol="0">
              <a:spAutoFit/>
            </a:bodyPr>
            <a:lstStyle/>
            <a:p>
              <a:r>
                <a:rPr lang="en-US" sz="1350" dirty="0"/>
                <a:t>LCD Glass</a:t>
              </a:r>
            </a:p>
          </p:txBody>
        </p:sp>
        <p:sp>
          <p:nvSpPr>
            <p:cNvPr id="53" name="TextBox 52"/>
            <p:cNvSpPr txBox="1"/>
            <p:nvPr/>
          </p:nvSpPr>
          <p:spPr>
            <a:xfrm>
              <a:off x="7397621" y="3628503"/>
              <a:ext cx="3867983" cy="400109"/>
            </a:xfrm>
            <a:prstGeom prst="rect">
              <a:avLst/>
            </a:prstGeom>
            <a:noFill/>
          </p:spPr>
          <p:txBody>
            <a:bodyPr wrap="none" rtlCol="0">
              <a:spAutoFit/>
            </a:bodyPr>
            <a:lstStyle/>
            <a:p>
              <a:r>
                <a:rPr lang="en-US" sz="1350" dirty="0"/>
                <a:t>Position:   </a:t>
              </a:r>
              <a:r>
                <a:rPr lang="en-US" sz="1350" dirty="0">
                  <a:latin typeface="Consolas" panose="020B0609020204030204" pitchFamily="49" charset="0"/>
                </a:rPr>
                <a:t>1         2         3</a:t>
              </a:r>
            </a:p>
          </p:txBody>
        </p:sp>
      </p:grpSp>
      <p:pic>
        <p:nvPicPr>
          <p:cNvPr id="59" name="Picture 58"/>
          <p:cNvPicPr>
            <a:picLocks noChangeAspect="1"/>
          </p:cNvPicPr>
          <p:nvPr/>
        </p:nvPicPr>
        <p:blipFill>
          <a:blip r:embed="rId4"/>
          <a:stretch>
            <a:fillRect/>
          </a:stretch>
        </p:blipFill>
        <p:spPr>
          <a:xfrm>
            <a:off x="6097620" y="2450849"/>
            <a:ext cx="923485" cy="1024800"/>
          </a:xfrm>
          <a:prstGeom prst="rect">
            <a:avLst/>
          </a:prstGeom>
        </p:spPr>
      </p:pic>
      <p:pic>
        <p:nvPicPr>
          <p:cNvPr id="62" name="Picture 2" descr="https://hsto.org/getpro/habr/post_images/04b/8d9/110/04b8d9110d84ac92b80c043806fbcca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0164" y="3990339"/>
            <a:ext cx="6836636" cy="1828800"/>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62"/>
          <p:cNvSpPr/>
          <p:nvPr/>
        </p:nvSpPr>
        <p:spPr>
          <a:xfrm>
            <a:off x="3663181" y="3855625"/>
            <a:ext cx="1282402" cy="300082"/>
          </a:xfrm>
          <a:prstGeom prst="rect">
            <a:avLst/>
          </a:prstGeom>
        </p:spPr>
        <p:txBody>
          <a:bodyPr wrap="none">
            <a:spAutoFit/>
          </a:bodyPr>
          <a:lstStyle/>
          <a:p>
            <a:r>
              <a:rPr lang="en-US" sz="1350" i="1" dirty="0">
                <a:solidFill>
                  <a:srgbClr val="C00000"/>
                </a:solidFill>
              </a:rPr>
              <a:t>multiplexed drive</a:t>
            </a:r>
          </a:p>
        </p:txBody>
      </p:sp>
      <p:cxnSp>
        <p:nvCxnSpPr>
          <p:cNvPr id="5" name="Straight Arrow Connector 4"/>
          <p:cNvCxnSpPr>
            <a:stCxn id="43" idx="2"/>
          </p:cNvCxnSpPr>
          <p:nvPr/>
        </p:nvCxnSpPr>
        <p:spPr>
          <a:xfrm flipH="1">
            <a:off x="4743450" y="3354013"/>
            <a:ext cx="449212" cy="50161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5105400" y="5822815"/>
            <a:ext cx="2643672" cy="276999"/>
          </a:xfrm>
          <a:prstGeom prst="rect">
            <a:avLst/>
          </a:prstGeom>
        </p:spPr>
        <p:txBody>
          <a:bodyPr wrap="none">
            <a:spAutoFit/>
          </a:bodyPr>
          <a:lstStyle/>
          <a:p>
            <a:r>
              <a:rPr lang="en-US" sz="1200" dirty="0"/>
              <a:t>from https://habrahabr.ru/post/173709/</a:t>
            </a:r>
          </a:p>
        </p:txBody>
      </p:sp>
    </p:spTree>
    <p:custDataLst>
      <p:tags r:id="rId1"/>
    </p:custDataLst>
    <p:extLst>
      <p:ext uri="{BB962C8B-B14F-4D97-AF65-F5344CB8AC3E}">
        <p14:creationId xmlns:p14="http://schemas.microsoft.com/office/powerpoint/2010/main" val="15313159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Driving Method (Duty = 1)</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sp>
        <p:nvSpPr>
          <p:cNvPr id="4" name="Content Placeholder 3"/>
          <p:cNvSpPr>
            <a:spLocks noGrp="1"/>
          </p:cNvSpPr>
          <p:nvPr>
            <p:ph sz="quarter" idx="1"/>
          </p:nvPr>
        </p:nvSpPr>
        <p:spPr>
          <a:xfrm>
            <a:off x="457200" y="4038600"/>
            <a:ext cx="3276600" cy="2118360"/>
          </a:xfrm>
        </p:spPr>
        <p:txBody>
          <a:bodyPr>
            <a:normAutofit fontScale="77500" lnSpcReduction="20000"/>
          </a:bodyPr>
          <a:lstStyle/>
          <a:p>
            <a:r>
              <a:rPr lang="en-US" sz="2000" dirty="0"/>
              <a:t>When the segment voltage across is greater than a </a:t>
            </a:r>
            <a:r>
              <a:rPr lang="en-US" sz="2000" b="1" i="1" dirty="0">
                <a:solidFill>
                  <a:srgbClr val="0066FF"/>
                </a:solidFill>
              </a:rPr>
              <a:t>threshold voltage</a:t>
            </a:r>
            <a:r>
              <a:rPr lang="en-US" sz="2000" dirty="0"/>
              <a:t>, this segment becomes visible.</a:t>
            </a:r>
          </a:p>
          <a:p>
            <a:r>
              <a:rPr lang="en-US" sz="2000" dirty="0"/>
              <a:t>The segment voltage must be </a:t>
            </a:r>
            <a:r>
              <a:rPr lang="en-US" sz="2000" b="1" i="1" dirty="0">
                <a:solidFill>
                  <a:srgbClr val="0066FF"/>
                </a:solidFill>
              </a:rPr>
              <a:t>alternated</a:t>
            </a:r>
            <a:r>
              <a:rPr lang="en-US" sz="2000" dirty="0">
                <a:solidFill>
                  <a:srgbClr val="0066FF"/>
                </a:solidFill>
              </a:rPr>
              <a:t> </a:t>
            </a:r>
            <a:r>
              <a:rPr lang="en-US" sz="2000" dirty="0"/>
              <a:t>to avoid damage.</a:t>
            </a:r>
          </a:p>
          <a:p>
            <a:r>
              <a:rPr lang="en-US" sz="2000" dirty="0"/>
              <a:t>Each segment is driven with two square waveforms.</a:t>
            </a:r>
          </a:p>
          <a:p>
            <a:r>
              <a:rPr lang="en-US" sz="2000" dirty="0"/>
              <a:t>Good display quality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33525"/>
            <a:ext cx="2209800" cy="2278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896486"/>
            <a:ext cx="4024021"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02878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Driving Method (Duty = 1)</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533525"/>
            <a:ext cx="2209800" cy="2278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896486"/>
            <a:ext cx="4024021"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3197" y="3706531"/>
            <a:ext cx="4716989" cy="1322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562600" y="5410199"/>
            <a:ext cx="2648482" cy="646331"/>
          </a:xfrm>
          <a:prstGeom prst="rect">
            <a:avLst/>
          </a:prstGeom>
        </p:spPr>
        <p:txBody>
          <a:bodyPr wrap="none">
            <a:spAutoFit/>
          </a:bodyPr>
          <a:lstStyle/>
          <a:p>
            <a:pPr marL="285750" indent="-285750">
              <a:buFont typeface="Arial" pitchFamily="34" charset="0"/>
              <a:buChar char="•"/>
            </a:pPr>
            <a:r>
              <a:rPr lang="en-US" dirty="0"/>
              <a:t>Segment </a:t>
            </a:r>
            <a:r>
              <a:rPr lang="en-US" dirty="0">
                <a:latin typeface="Consolas" pitchFamily="49" charset="0"/>
                <a:cs typeface="Consolas" pitchFamily="49" charset="0"/>
              </a:rPr>
              <a:t>0</a:t>
            </a:r>
            <a:r>
              <a:rPr lang="en-US" dirty="0"/>
              <a:t> is turned off</a:t>
            </a:r>
          </a:p>
          <a:p>
            <a:pPr marL="285750" indent="-285750">
              <a:buFont typeface="Arial" pitchFamily="34" charset="0"/>
              <a:buChar char="•"/>
            </a:pPr>
            <a:r>
              <a:rPr lang="en-US" dirty="0"/>
              <a:t>Segment </a:t>
            </a:r>
            <a:r>
              <a:rPr lang="en-US" dirty="0">
                <a:latin typeface="Consolas" pitchFamily="49" charset="0"/>
                <a:cs typeface="Consolas" pitchFamily="49" charset="0"/>
              </a:rPr>
              <a:t>1</a:t>
            </a:r>
            <a:r>
              <a:rPr lang="en-US" dirty="0"/>
              <a:t> is turned on</a:t>
            </a:r>
          </a:p>
        </p:txBody>
      </p:sp>
      <p:sp>
        <p:nvSpPr>
          <p:cNvPr id="10" name="Content Placeholder 3"/>
          <p:cNvSpPr>
            <a:spLocks noGrp="1"/>
          </p:cNvSpPr>
          <p:nvPr>
            <p:ph sz="quarter" idx="1"/>
          </p:nvPr>
        </p:nvSpPr>
        <p:spPr>
          <a:xfrm>
            <a:off x="457200" y="4038600"/>
            <a:ext cx="3276600" cy="2118360"/>
          </a:xfrm>
        </p:spPr>
        <p:txBody>
          <a:bodyPr>
            <a:normAutofit fontScale="77500" lnSpcReduction="20000"/>
          </a:bodyPr>
          <a:lstStyle/>
          <a:p>
            <a:r>
              <a:rPr lang="en-US" sz="2000" dirty="0"/>
              <a:t>When the segment voltage across is greater than a </a:t>
            </a:r>
            <a:r>
              <a:rPr lang="en-US" sz="2000" b="1" i="1" dirty="0">
                <a:solidFill>
                  <a:srgbClr val="0066FF"/>
                </a:solidFill>
              </a:rPr>
              <a:t>threshold voltage</a:t>
            </a:r>
            <a:r>
              <a:rPr lang="en-US" sz="2000" dirty="0"/>
              <a:t>, this segment becomes visible.</a:t>
            </a:r>
          </a:p>
          <a:p>
            <a:r>
              <a:rPr lang="en-US" sz="2000" dirty="0"/>
              <a:t>The segment voltage must be </a:t>
            </a:r>
            <a:r>
              <a:rPr lang="en-US" sz="2000" b="1" i="1" dirty="0">
                <a:solidFill>
                  <a:srgbClr val="0066FF"/>
                </a:solidFill>
              </a:rPr>
              <a:t>alternated</a:t>
            </a:r>
            <a:r>
              <a:rPr lang="en-US" sz="2000" dirty="0">
                <a:solidFill>
                  <a:srgbClr val="0066FF"/>
                </a:solidFill>
              </a:rPr>
              <a:t> </a:t>
            </a:r>
            <a:r>
              <a:rPr lang="en-US" sz="2000" dirty="0"/>
              <a:t>to avoid damage.</a:t>
            </a:r>
          </a:p>
          <a:p>
            <a:r>
              <a:rPr lang="en-US" sz="2000" dirty="0"/>
              <a:t>Each segment is driven with two square waveforms.</a:t>
            </a:r>
          </a:p>
          <a:p>
            <a:r>
              <a:rPr lang="en-US" sz="2000" dirty="0"/>
              <a:t>Good display quality</a:t>
            </a:r>
          </a:p>
        </p:txBody>
      </p:sp>
    </p:spTree>
    <p:extLst>
      <p:ext uri="{BB962C8B-B14F-4D97-AF65-F5344CB8AC3E}">
        <p14:creationId xmlns:p14="http://schemas.microsoft.com/office/powerpoint/2010/main" val="10191003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Segment </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sp>
        <p:nvSpPr>
          <p:cNvPr id="4" name="Content Placeholder 3"/>
          <p:cNvSpPr>
            <a:spLocks noGrp="1"/>
          </p:cNvSpPr>
          <p:nvPr>
            <p:ph sz="quarter" idx="1"/>
          </p:nvPr>
        </p:nvSpPr>
        <p:spPr>
          <a:xfrm>
            <a:off x="5638800" y="1447800"/>
            <a:ext cx="3429000" cy="4709160"/>
          </a:xfrm>
        </p:spPr>
        <p:txBody>
          <a:bodyPr>
            <a:normAutofit/>
          </a:bodyPr>
          <a:lstStyle/>
          <a:p>
            <a:r>
              <a:rPr lang="en-US" sz="2000" dirty="0"/>
              <a:t>Eight connections:</a:t>
            </a:r>
          </a:p>
          <a:p>
            <a:pPr lvl="1"/>
            <a:r>
              <a:rPr lang="en-US" sz="1800" dirty="0"/>
              <a:t>7 segment lines</a:t>
            </a:r>
          </a:p>
          <a:p>
            <a:pPr lvl="1"/>
            <a:r>
              <a:rPr lang="en-US" sz="1800" dirty="0"/>
              <a:t>1 common terminal</a:t>
            </a:r>
          </a:p>
          <a:p>
            <a:r>
              <a:rPr lang="en-US" sz="2000" dirty="0"/>
              <a:t>Two square waves to drive these connections</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 y="1295400"/>
            <a:ext cx="5248275" cy="500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458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LCD module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a:t>
            </a:fld>
            <a:endParaRPr kumimoji="0" lang="en-US" dirty="0"/>
          </a:p>
        </p:txBody>
      </p:sp>
      <p:sp>
        <p:nvSpPr>
          <p:cNvPr id="15" name="Rectangle 14"/>
          <p:cNvSpPr/>
          <p:nvPr/>
        </p:nvSpPr>
        <p:spPr>
          <a:xfrm>
            <a:off x="3436277" y="2572486"/>
            <a:ext cx="894167" cy="78152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LCD Display Memory</a:t>
            </a:r>
          </a:p>
        </p:txBody>
      </p:sp>
      <p:sp>
        <p:nvSpPr>
          <p:cNvPr id="39" name="Arrow: Right 38"/>
          <p:cNvSpPr/>
          <p:nvPr/>
        </p:nvSpPr>
        <p:spPr>
          <a:xfrm>
            <a:off x="5699023" y="2884735"/>
            <a:ext cx="348270" cy="142541"/>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Rectangle 42"/>
          <p:cNvSpPr/>
          <p:nvPr/>
        </p:nvSpPr>
        <p:spPr>
          <a:xfrm>
            <a:off x="4686300" y="2572486"/>
            <a:ext cx="1012723" cy="78152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Hardware Signal </a:t>
            </a:r>
          </a:p>
          <a:p>
            <a:pPr algn="ctr"/>
            <a:r>
              <a:rPr lang="en-US" sz="1200" b="1" dirty="0">
                <a:solidFill>
                  <a:schemeClr val="bg1"/>
                </a:solidFill>
              </a:rPr>
              <a:t>Generator</a:t>
            </a:r>
          </a:p>
        </p:txBody>
      </p:sp>
      <p:sp>
        <p:nvSpPr>
          <p:cNvPr id="48" name="Arrow: Right 47"/>
          <p:cNvSpPr/>
          <p:nvPr/>
        </p:nvSpPr>
        <p:spPr>
          <a:xfrm>
            <a:off x="4338030" y="2894862"/>
            <a:ext cx="335719" cy="132414"/>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57" name="Group 56"/>
          <p:cNvGrpSpPr/>
          <p:nvPr/>
        </p:nvGrpSpPr>
        <p:grpSpPr>
          <a:xfrm>
            <a:off x="61648" y="1771650"/>
            <a:ext cx="3374629" cy="1944648"/>
            <a:chOff x="82197" y="1219200"/>
            <a:chExt cx="4499505" cy="2592863"/>
          </a:xfrm>
        </p:grpSpPr>
        <p:sp>
          <p:nvSpPr>
            <p:cNvPr id="51" name="Rectangle: Rounded Corners 50"/>
            <p:cNvSpPr/>
            <p:nvPr/>
          </p:nvSpPr>
          <p:spPr>
            <a:xfrm>
              <a:off x="2057400" y="1219200"/>
              <a:ext cx="2286000" cy="2153348"/>
            </a:xfrm>
            <a:prstGeom prst="round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5" name="Straight Arrow Connector 24"/>
            <p:cNvCxnSpPr>
              <a:stCxn id="26" idx="3"/>
            </p:cNvCxnSpPr>
            <p:nvPr/>
          </p:nvCxnSpPr>
          <p:spPr>
            <a:xfrm flipV="1">
              <a:off x="2014369" y="3124200"/>
              <a:ext cx="2567333" cy="153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p:cNvCxnSpPr>
              <a:stCxn id="16" idx="3"/>
            </p:cNvCxnSpPr>
            <p:nvPr/>
          </p:nvCxnSpPr>
          <p:spPr>
            <a:xfrm>
              <a:off x="3352800" y="1892618"/>
              <a:ext cx="1228902" cy="593566"/>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362200" y="1371600"/>
              <a:ext cx="990600" cy="104203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Font Library</a:t>
              </a:r>
            </a:p>
          </p:txBody>
        </p:sp>
        <p:sp>
          <p:nvSpPr>
            <p:cNvPr id="21" name="TextBox 20"/>
            <p:cNvSpPr txBox="1"/>
            <p:nvPr/>
          </p:nvSpPr>
          <p:spPr>
            <a:xfrm>
              <a:off x="82197" y="1649564"/>
              <a:ext cx="1941643" cy="492442"/>
            </a:xfrm>
            <a:prstGeom prst="rect">
              <a:avLst/>
            </a:prstGeom>
            <a:noFill/>
          </p:spPr>
          <p:txBody>
            <a:bodyPr wrap="none" rtlCol="0">
              <a:spAutoFit/>
            </a:bodyPr>
            <a:lstStyle/>
            <a:p>
              <a:r>
                <a:rPr lang="en-US" dirty="0"/>
                <a:t>Display String</a:t>
              </a:r>
            </a:p>
          </p:txBody>
        </p:sp>
        <p:cxnSp>
          <p:nvCxnSpPr>
            <p:cNvPr id="23" name="Straight Arrow Connector 22"/>
            <p:cNvCxnSpPr>
              <a:stCxn id="21" idx="3"/>
              <a:endCxn id="16" idx="1"/>
            </p:cNvCxnSpPr>
            <p:nvPr/>
          </p:nvCxnSpPr>
          <p:spPr>
            <a:xfrm flipV="1">
              <a:off x="2023840" y="1892618"/>
              <a:ext cx="338360" cy="31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85800" y="2893366"/>
              <a:ext cx="1328569" cy="492443"/>
            </a:xfrm>
            <a:prstGeom prst="rect">
              <a:avLst/>
            </a:prstGeom>
            <a:noFill/>
          </p:spPr>
          <p:txBody>
            <a:bodyPr wrap="none" rtlCol="0">
              <a:spAutoFit/>
            </a:bodyPr>
            <a:lstStyle/>
            <a:p>
              <a:r>
                <a:rPr lang="en-US" dirty="0"/>
                <a:t>Position </a:t>
              </a:r>
              <a:endParaRPr lang="en-US" b="1" dirty="0">
                <a:solidFill>
                  <a:srgbClr val="FF00FF"/>
                </a:solidFill>
                <a:latin typeface="Consolas" panose="020B0609020204030204" pitchFamily="49" charset="0"/>
              </a:endParaRPr>
            </a:p>
          </p:txBody>
        </p:sp>
        <p:sp>
          <p:nvSpPr>
            <p:cNvPr id="52" name="TextBox 51"/>
            <p:cNvSpPr txBox="1"/>
            <p:nvPr/>
          </p:nvSpPr>
          <p:spPr>
            <a:xfrm>
              <a:off x="2347439" y="3411954"/>
              <a:ext cx="1756636" cy="400109"/>
            </a:xfrm>
            <a:prstGeom prst="rect">
              <a:avLst/>
            </a:prstGeom>
            <a:noFill/>
          </p:spPr>
          <p:txBody>
            <a:bodyPr wrap="none" rtlCol="0">
              <a:spAutoFit/>
            </a:bodyPr>
            <a:lstStyle/>
            <a:p>
              <a:r>
                <a:rPr lang="en-US" sz="1350" dirty="0"/>
                <a:t>Software Driver</a:t>
              </a:r>
            </a:p>
          </p:txBody>
        </p:sp>
      </p:grpSp>
      <p:grpSp>
        <p:nvGrpSpPr>
          <p:cNvPr id="54" name="Group 53"/>
          <p:cNvGrpSpPr/>
          <p:nvPr/>
        </p:nvGrpSpPr>
        <p:grpSpPr>
          <a:xfrm>
            <a:off x="5548216" y="2137968"/>
            <a:ext cx="3424334" cy="1740741"/>
            <a:chOff x="7397621" y="1707624"/>
            <a:chExt cx="4565779" cy="2320988"/>
          </a:xfrm>
        </p:grpSpPr>
        <p:sp>
          <p:nvSpPr>
            <p:cNvPr id="13" name="Rectangle 12"/>
            <p:cNvSpPr/>
            <p:nvPr/>
          </p:nvSpPr>
          <p:spPr>
            <a:xfrm>
              <a:off x="8077200" y="2076956"/>
              <a:ext cx="3886200"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p:cNvPicPr>
              <a:picLocks noChangeAspect="1"/>
            </p:cNvPicPr>
            <p:nvPr/>
          </p:nvPicPr>
          <p:blipFill>
            <a:blip r:embed="rId4"/>
            <a:stretch>
              <a:fillRect/>
            </a:stretch>
          </p:blipFill>
          <p:spPr>
            <a:xfrm>
              <a:off x="9409710" y="2124799"/>
              <a:ext cx="1231313" cy="1366400"/>
            </a:xfrm>
            <a:prstGeom prst="rect">
              <a:avLst/>
            </a:prstGeom>
          </p:spPr>
        </p:pic>
        <p:pic>
          <p:nvPicPr>
            <p:cNvPr id="12" name="Picture 11"/>
            <p:cNvPicPr>
              <a:picLocks noChangeAspect="1"/>
            </p:cNvPicPr>
            <p:nvPr/>
          </p:nvPicPr>
          <p:blipFill>
            <a:blip r:embed="rId5"/>
            <a:stretch>
              <a:fillRect/>
            </a:stretch>
          </p:blipFill>
          <p:spPr>
            <a:xfrm>
              <a:off x="10694297" y="2140114"/>
              <a:ext cx="1231312" cy="1366400"/>
            </a:xfrm>
            <a:prstGeom prst="rect">
              <a:avLst/>
            </a:prstGeom>
          </p:spPr>
        </p:pic>
        <p:sp>
          <p:nvSpPr>
            <p:cNvPr id="40" name="TextBox 39"/>
            <p:cNvSpPr txBox="1"/>
            <p:nvPr/>
          </p:nvSpPr>
          <p:spPr>
            <a:xfrm>
              <a:off x="9395638" y="1707624"/>
              <a:ext cx="1259319" cy="400109"/>
            </a:xfrm>
            <a:prstGeom prst="rect">
              <a:avLst/>
            </a:prstGeom>
            <a:noFill/>
          </p:spPr>
          <p:txBody>
            <a:bodyPr wrap="none" rtlCol="0">
              <a:spAutoFit/>
            </a:bodyPr>
            <a:lstStyle/>
            <a:p>
              <a:r>
                <a:rPr lang="en-US" sz="1350" dirty="0"/>
                <a:t>LCD Glass</a:t>
              </a:r>
            </a:p>
          </p:txBody>
        </p:sp>
        <p:sp>
          <p:nvSpPr>
            <p:cNvPr id="53" name="TextBox 52"/>
            <p:cNvSpPr txBox="1"/>
            <p:nvPr/>
          </p:nvSpPr>
          <p:spPr>
            <a:xfrm>
              <a:off x="7397621" y="3628503"/>
              <a:ext cx="3867983" cy="400109"/>
            </a:xfrm>
            <a:prstGeom prst="rect">
              <a:avLst/>
            </a:prstGeom>
            <a:noFill/>
          </p:spPr>
          <p:txBody>
            <a:bodyPr wrap="none" rtlCol="0">
              <a:spAutoFit/>
            </a:bodyPr>
            <a:lstStyle/>
            <a:p>
              <a:r>
                <a:rPr lang="en-US" sz="1350" dirty="0"/>
                <a:t>Position:   </a:t>
              </a:r>
              <a:r>
                <a:rPr lang="en-US" sz="1350" dirty="0">
                  <a:latin typeface="Consolas" panose="020B0609020204030204" pitchFamily="49" charset="0"/>
                </a:rPr>
                <a:t>1         2         3</a:t>
              </a:r>
            </a:p>
          </p:txBody>
        </p:sp>
      </p:grpSp>
      <p:pic>
        <p:nvPicPr>
          <p:cNvPr id="59" name="Picture 58"/>
          <p:cNvPicPr>
            <a:picLocks noChangeAspect="1"/>
          </p:cNvPicPr>
          <p:nvPr/>
        </p:nvPicPr>
        <p:blipFill>
          <a:blip r:embed="rId4"/>
          <a:stretch>
            <a:fillRect/>
          </a:stretch>
        </p:blipFill>
        <p:spPr>
          <a:xfrm>
            <a:off x="6097620" y="2450849"/>
            <a:ext cx="923485" cy="1024800"/>
          </a:xfrm>
          <a:prstGeom prst="rect">
            <a:avLst/>
          </a:prstGeom>
        </p:spPr>
      </p:pic>
      <p:pic>
        <p:nvPicPr>
          <p:cNvPr id="62" name="Picture 2" descr="https://hsto.org/getpro/habr/post_images/04b/8d9/110/04b8d9110d84ac92b80c043806fbccab.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50164" y="3990339"/>
            <a:ext cx="6836636" cy="1828800"/>
          </a:xfrm>
          <a:prstGeom prst="rect">
            <a:avLst/>
          </a:prstGeom>
          <a:noFill/>
          <a:extLst>
            <a:ext uri="{909E8E84-426E-40DD-AFC4-6F175D3DCCD1}">
              <a14:hiddenFill xmlns:a14="http://schemas.microsoft.com/office/drawing/2010/main">
                <a:solidFill>
                  <a:srgbClr val="FFFFFF"/>
                </a:solidFill>
              </a14:hiddenFill>
            </a:ext>
          </a:extLst>
        </p:spPr>
      </p:pic>
      <p:sp>
        <p:nvSpPr>
          <p:cNvPr id="63" name="Rectangle 62"/>
          <p:cNvSpPr/>
          <p:nvPr/>
        </p:nvSpPr>
        <p:spPr>
          <a:xfrm>
            <a:off x="3663181" y="3855625"/>
            <a:ext cx="1282402" cy="300082"/>
          </a:xfrm>
          <a:prstGeom prst="rect">
            <a:avLst/>
          </a:prstGeom>
        </p:spPr>
        <p:txBody>
          <a:bodyPr wrap="none">
            <a:spAutoFit/>
          </a:bodyPr>
          <a:lstStyle/>
          <a:p>
            <a:r>
              <a:rPr lang="en-US" sz="1350" i="1" dirty="0">
                <a:solidFill>
                  <a:srgbClr val="C00000"/>
                </a:solidFill>
              </a:rPr>
              <a:t>multiplexed drive</a:t>
            </a:r>
          </a:p>
        </p:txBody>
      </p:sp>
      <p:cxnSp>
        <p:nvCxnSpPr>
          <p:cNvPr id="5" name="Straight Arrow Connector 4"/>
          <p:cNvCxnSpPr>
            <a:stCxn id="43" idx="2"/>
          </p:cNvCxnSpPr>
          <p:nvPr/>
        </p:nvCxnSpPr>
        <p:spPr>
          <a:xfrm flipH="1">
            <a:off x="4743450" y="3354013"/>
            <a:ext cx="449212" cy="50161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52011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Duty Ratio</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47305"/>
            <a:ext cx="183832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2237780"/>
            <a:ext cx="22002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2118717"/>
            <a:ext cx="26670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57200" y="1187231"/>
            <a:ext cx="8382000" cy="646331"/>
          </a:xfrm>
          <a:prstGeom prst="rect">
            <a:avLst/>
          </a:prstGeom>
        </p:spPr>
        <p:txBody>
          <a:bodyPr wrap="square">
            <a:spAutoFit/>
          </a:bodyPr>
          <a:lstStyle/>
          <a:p>
            <a:r>
              <a:rPr lang="en-US" dirty="0"/>
              <a:t>Duty Ratio </a:t>
            </a:r>
          </a:p>
          <a:p>
            <a:pPr marL="285750" indent="-285750">
              <a:buFont typeface="Arial" pitchFamily="34" charset="0"/>
              <a:buChar char="•"/>
            </a:pPr>
            <a:r>
              <a:rPr lang="en-US" dirty="0"/>
              <a:t>how long each segment is activated during each frame</a:t>
            </a:r>
          </a:p>
        </p:txBody>
      </p:sp>
      <p:sp>
        <p:nvSpPr>
          <p:cNvPr id="11" name="TextBox 10"/>
          <p:cNvSpPr txBox="1"/>
          <p:nvPr/>
        </p:nvSpPr>
        <p:spPr>
          <a:xfrm>
            <a:off x="1233995" y="4326136"/>
            <a:ext cx="899605" cy="307777"/>
          </a:xfrm>
          <a:prstGeom prst="rect">
            <a:avLst/>
          </a:prstGeom>
          <a:noFill/>
        </p:spPr>
        <p:txBody>
          <a:bodyPr wrap="none" rtlCol="0">
            <a:spAutoFit/>
          </a:bodyPr>
          <a:lstStyle/>
          <a:p>
            <a:r>
              <a:rPr lang="en-US" sz="1400" b="1" dirty="0">
                <a:solidFill>
                  <a:srgbClr val="C00000"/>
                </a:solidFill>
              </a:rPr>
              <a:t>Duty = 1</a:t>
            </a:r>
          </a:p>
        </p:txBody>
      </p:sp>
      <p:sp>
        <p:nvSpPr>
          <p:cNvPr id="15" name="TextBox 14"/>
          <p:cNvSpPr txBox="1"/>
          <p:nvPr/>
        </p:nvSpPr>
        <p:spPr>
          <a:xfrm>
            <a:off x="4038600" y="4340423"/>
            <a:ext cx="1048685" cy="307777"/>
          </a:xfrm>
          <a:prstGeom prst="rect">
            <a:avLst/>
          </a:prstGeom>
          <a:noFill/>
        </p:spPr>
        <p:txBody>
          <a:bodyPr wrap="none" rtlCol="0">
            <a:spAutoFit/>
          </a:bodyPr>
          <a:lstStyle/>
          <a:p>
            <a:r>
              <a:rPr lang="en-US" sz="1400" b="1" dirty="0">
                <a:solidFill>
                  <a:srgbClr val="C00000"/>
                </a:solidFill>
              </a:rPr>
              <a:t>Duty = 1/2</a:t>
            </a:r>
          </a:p>
        </p:txBody>
      </p:sp>
      <p:sp>
        <p:nvSpPr>
          <p:cNvPr id="16" name="TextBox 15"/>
          <p:cNvSpPr txBox="1"/>
          <p:nvPr/>
        </p:nvSpPr>
        <p:spPr>
          <a:xfrm>
            <a:off x="7010400" y="4340423"/>
            <a:ext cx="1048685" cy="307777"/>
          </a:xfrm>
          <a:prstGeom prst="rect">
            <a:avLst/>
          </a:prstGeom>
          <a:noFill/>
        </p:spPr>
        <p:txBody>
          <a:bodyPr wrap="none" rtlCol="0">
            <a:spAutoFit/>
          </a:bodyPr>
          <a:lstStyle/>
          <a:p>
            <a:r>
              <a:rPr lang="en-US" sz="1400" b="1" dirty="0">
                <a:solidFill>
                  <a:srgbClr val="C00000"/>
                </a:solidFill>
              </a:rPr>
              <a:t>Duty = 1/3</a:t>
            </a:r>
          </a:p>
        </p:txBody>
      </p:sp>
      <mc:AlternateContent xmlns:mc="http://schemas.openxmlformats.org/markup-compatibility/2006" xmlns:a14="http://schemas.microsoft.com/office/drawing/2010/main">
        <mc:Choice Requires="a14">
          <p:sp>
            <p:nvSpPr>
              <p:cNvPr id="17" name="TextBox 16"/>
              <p:cNvSpPr txBox="1"/>
              <p:nvPr/>
            </p:nvSpPr>
            <p:spPr>
              <a:xfrm>
                <a:off x="2124075" y="4953000"/>
                <a:ext cx="5267325" cy="6613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𝐷𝑢𝑡𝑦</m:t>
                      </m:r>
                      <m:r>
                        <a:rPr lang="en-US" b="0" i="1" smtClean="0">
                          <a:latin typeface="Cambria Math"/>
                        </a:rPr>
                        <m:t> </m:t>
                      </m:r>
                      <m:r>
                        <a:rPr lang="en-US" b="0" i="1" smtClean="0">
                          <a:latin typeface="Cambria Math"/>
                        </a:rPr>
                        <m:t>𝑅𝑎𝑡𝑖𝑜</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𝑆𝑒𝑔𝑚𝑒𝑛𝑡𝑠</m:t>
                          </m:r>
                          <m:r>
                            <a:rPr lang="en-US" b="0" i="1" smtClean="0">
                              <a:latin typeface="Cambria Math"/>
                            </a:rPr>
                            <m:t> </m:t>
                          </m:r>
                          <m:r>
                            <a:rPr lang="en-US" b="0" i="1" smtClean="0">
                              <a:latin typeface="Cambria Math"/>
                            </a:rPr>
                            <m:t>𝐷𝑟𝑖𝑣𝑒𝑛</m:t>
                          </m:r>
                          <m:r>
                            <a:rPr lang="en-US" b="0" i="1" smtClean="0">
                              <a:latin typeface="Cambria Math"/>
                            </a:rPr>
                            <m:t> </m:t>
                          </m:r>
                          <m:r>
                            <a:rPr lang="en-US" b="0" i="1" smtClean="0">
                              <a:latin typeface="Cambria Math"/>
                            </a:rPr>
                            <m:t>𝑏𝑦</m:t>
                          </m:r>
                          <m:r>
                            <a:rPr lang="en-US" b="0" i="1" smtClean="0">
                              <a:latin typeface="Cambria Math"/>
                            </a:rPr>
                            <m:t> </m:t>
                          </m:r>
                          <m:r>
                            <a:rPr lang="en-US" b="0" i="1" smtClean="0">
                              <a:latin typeface="Cambria Math"/>
                            </a:rPr>
                            <m:t>𝐸𝑎𝑐h</m:t>
                          </m:r>
                          <m:r>
                            <a:rPr lang="en-US" b="0" i="1" smtClean="0">
                              <a:latin typeface="Cambria Math"/>
                            </a:rPr>
                            <m:t> </m:t>
                          </m:r>
                          <m:r>
                            <a:rPr lang="en-US" b="0" i="1" smtClean="0">
                              <a:latin typeface="Cambria Math"/>
                            </a:rPr>
                            <m:t>𝐿𝑖𝑛𝑒</m:t>
                          </m:r>
                        </m:den>
                      </m:f>
                    </m:oMath>
                  </m:oMathPara>
                </a14:m>
                <a:endParaRPr lang="en-US" dirty="0"/>
              </a:p>
            </p:txBody>
          </p:sp>
        </mc:Choice>
        <mc:Fallback xmlns:mv="urn:schemas-microsoft-com:mac:vml" xmlns="">
          <p:sp>
            <p:nvSpPr>
              <p:cNvPr id="17" name="TextBox 16"/>
              <p:cNvSpPr txBox="1">
                <a:spLocks noRot="1" noChangeAspect="1" noMove="1" noResize="1" noEditPoints="1" noAdjustHandles="1" noChangeArrowheads="1" noChangeShapeType="1" noTextEdit="1"/>
              </p:cNvSpPr>
              <p:nvPr/>
            </p:nvSpPr>
            <p:spPr>
              <a:xfrm>
                <a:off x="2124075" y="4953000"/>
                <a:ext cx="5267325" cy="66133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124073" y="5666070"/>
                <a:ext cx="5267325" cy="66133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𝐷𝑢𝑡𝑦</m:t>
                      </m:r>
                      <m:r>
                        <a:rPr lang="en-US" b="0" i="1" smtClean="0">
                          <a:latin typeface="Cambria Math"/>
                        </a:rPr>
                        <m:t> </m:t>
                      </m:r>
                      <m:r>
                        <a:rPr lang="en-US" b="0" i="1" smtClean="0">
                          <a:latin typeface="Cambria Math"/>
                        </a:rPr>
                        <m:t>𝑅𝑎𝑡𝑖𝑜</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𝑁𝑢𝑚𝑏𝑒𝑟</m:t>
                          </m:r>
                          <m:r>
                            <a:rPr lang="en-US" b="0" i="1" smtClean="0">
                              <a:latin typeface="Cambria Math"/>
                            </a:rPr>
                            <m:t> </m:t>
                          </m:r>
                          <m:r>
                            <a:rPr lang="en-US" b="0" i="1" smtClean="0">
                              <a:latin typeface="Cambria Math"/>
                            </a:rPr>
                            <m:t>𝑜𝑓</m:t>
                          </m:r>
                          <m:r>
                            <a:rPr lang="en-US" b="0" i="1" smtClean="0">
                              <a:latin typeface="Cambria Math"/>
                            </a:rPr>
                            <m:t> </m:t>
                          </m:r>
                          <m:r>
                            <a:rPr lang="en-US" b="0" i="1" smtClean="0">
                              <a:latin typeface="Cambria Math"/>
                            </a:rPr>
                            <m:t>𝐶𝑜𝑚𝑚𝑜𝑛</m:t>
                          </m:r>
                          <m:r>
                            <a:rPr lang="en-US" b="0" i="1" smtClean="0">
                              <a:latin typeface="Cambria Math"/>
                            </a:rPr>
                            <m:t> </m:t>
                          </m:r>
                          <m:r>
                            <a:rPr lang="en-US" b="0" i="1" smtClean="0">
                              <a:latin typeface="Cambria Math"/>
                            </a:rPr>
                            <m:t>𝑇𝑒𝑟𝑚𝑖𝑛𝑎𝑙𝑠</m:t>
                          </m:r>
                        </m:den>
                      </m:f>
                    </m:oMath>
                  </m:oMathPara>
                </a14:m>
                <a:endParaRPr lang="en-US" dirty="0"/>
              </a:p>
            </p:txBody>
          </p:sp>
        </mc:Choice>
        <mc:Fallback xmlns:mv="urn:schemas-microsoft-com:mac:vml" xmlns="">
          <p:sp>
            <p:nvSpPr>
              <p:cNvPr id="12" name="TextBox 11"/>
              <p:cNvSpPr txBox="1">
                <a:spLocks noRot="1" noChangeAspect="1" noMove="1" noResize="1" noEditPoints="1" noAdjustHandles="1" noChangeArrowheads="1" noChangeShapeType="1" noTextEdit="1"/>
              </p:cNvSpPr>
              <p:nvPr/>
            </p:nvSpPr>
            <p:spPr>
              <a:xfrm>
                <a:off x="2124073" y="5666070"/>
                <a:ext cx="5267325" cy="661335"/>
              </a:xfrm>
              <a:prstGeom prst="rect">
                <a:avLst/>
              </a:prstGeom>
              <a:blipFill rotWithShape="1">
                <a:blip r:embed="rId6"/>
                <a:stretch>
                  <a:fillRect/>
                </a:stretch>
              </a:blipFill>
            </p:spPr>
            <p:txBody>
              <a:bodyPr/>
              <a:lstStyle/>
              <a:p>
                <a:r>
                  <a:rPr lang="en-US">
                    <a:noFill/>
                  </a:rPr>
                  <a:t> </a:t>
                </a:r>
              </a:p>
            </p:txBody>
          </p:sp>
        </mc:Fallback>
      </mc:AlternateContent>
      <p:sp>
        <p:nvSpPr>
          <p:cNvPr id="4" name="TextBox 3"/>
          <p:cNvSpPr txBox="1"/>
          <p:nvPr/>
        </p:nvSpPr>
        <p:spPr>
          <a:xfrm>
            <a:off x="1897183" y="5429669"/>
            <a:ext cx="453779" cy="369332"/>
          </a:xfrm>
          <a:prstGeom prst="rect">
            <a:avLst/>
          </a:prstGeom>
          <a:noFill/>
        </p:spPr>
        <p:txBody>
          <a:bodyPr wrap="none" rtlCol="0">
            <a:spAutoFit/>
          </a:bodyPr>
          <a:lstStyle/>
          <a:p>
            <a:r>
              <a:rPr lang="en-US" dirty="0"/>
              <a:t>i.e.</a:t>
            </a:r>
          </a:p>
        </p:txBody>
      </p:sp>
    </p:spTree>
    <p:extLst>
      <p:ext uri="{BB962C8B-B14F-4D97-AF65-F5344CB8AC3E}">
        <p14:creationId xmlns:p14="http://schemas.microsoft.com/office/powerpoint/2010/main" val="16573845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4824" y="1641438"/>
            <a:ext cx="3962400" cy="33115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Duty 1 </a:t>
            </a:r>
            <a:r>
              <a:rPr lang="en-US" dirty="0" err="1"/>
              <a:t>vs</a:t>
            </a:r>
            <a:r>
              <a:rPr lang="en-US" dirty="0"/>
              <a:t> Duty ½ </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31</a:t>
            </a:fld>
            <a:endParaRPr kumimoji="0"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197" y="2221354"/>
            <a:ext cx="3457575" cy="2030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186518"/>
            <a:ext cx="3414069" cy="2065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13"/>
          <p:cNvSpPr/>
          <p:nvPr/>
        </p:nvSpPr>
        <p:spPr>
          <a:xfrm>
            <a:off x="1916221" y="1658731"/>
            <a:ext cx="899605" cy="307777"/>
          </a:xfrm>
          <a:prstGeom prst="rect">
            <a:avLst/>
          </a:prstGeom>
        </p:spPr>
        <p:txBody>
          <a:bodyPr wrap="none">
            <a:spAutoFit/>
          </a:bodyPr>
          <a:lstStyle/>
          <a:p>
            <a:r>
              <a:rPr lang="en-US" sz="1400" b="1" dirty="0">
                <a:solidFill>
                  <a:srgbClr val="C00000"/>
                </a:solidFill>
              </a:rPr>
              <a:t>Duty = 1</a:t>
            </a:r>
          </a:p>
        </p:txBody>
      </p:sp>
      <p:sp>
        <p:nvSpPr>
          <p:cNvPr id="19" name="Rectangle 18"/>
          <p:cNvSpPr/>
          <p:nvPr/>
        </p:nvSpPr>
        <p:spPr>
          <a:xfrm>
            <a:off x="6329565" y="1627955"/>
            <a:ext cx="1178528" cy="338554"/>
          </a:xfrm>
          <a:prstGeom prst="rect">
            <a:avLst/>
          </a:prstGeom>
        </p:spPr>
        <p:txBody>
          <a:bodyPr wrap="none">
            <a:spAutoFit/>
          </a:bodyPr>
          <a:lstStyle/>
          <a:p>
            <a:r>
              <a:rPr lang="en-US" sz="1600" b="1" dirty="0">
                <a:solidFill>
                  <a:srgbClr val="C00000"/>
                </a:solidFill>
              </a:rPr>
              <a:t>Duty = 1/2</a:t>
            </a:r>
          </a:p>
        </p:txBody>
      </p:sp>
      <p:sp>
        <p:nvSpPr>
          <p:cNvPr id="20" name="TextBox 19"/>
          <p:cNvSpPr txBox="1"/>
          <p:nvPr/>
        </p:nvSpPr>
        <p:spPr>
          <a:xfrm>
            <a:off x="1492462" y="4474984"/>
            <a:ext cx="1528175" cy="369332"/>
          </a:xfrm>
          <a:prstGeom prst="rect">
            <a:avLst/>
          </a:prstGeom>
          <a:noFill/>
        </p:spPr>
        <p:txBody>
          <a:bodyPr wrap="none" rtlCol="0">
            <a:spAutoFit/>
          </a:bodyPr>
          <a:lstStyle/>
          <a:p>
            <a:r>
              <a:rPr lang="en-US" dirty="0" smtClean="0">
                <a:solidFill>
                  <a:srgbClr val="C00000"/>
                </a:solidFill>
              </a:rPr>
              <a:t>Require 9 pins</a:t>
            </a:r>
            <a:endParaRPr lang="en-US" dirty="0">
              <a:solidFill>
                <a:srgbClr val="C00000"/>
              </a:solidFill>
            </a:endParaRPr>
          </a:p>
        </p:txBody>
      </p:sp>
      <p:sp>
        <p:nvSpPr>
          <p:cNvPr id="26" name="TextBox 25"/>
          <p:cNvSpPr txBox="1"/>
          <p:nvPr/>
        </p:nvSpPr>
        <p:spPr>
          <a:xfrm>
            <a:off x="6019800" y="4474985"/>
            <a:ext cx="1984389" cy="369332"/>
          </a:xfrm>
          <a:prstGeom prst="rect">
            <a:avLst/>
          </a:prstGeom>
          <a:noFill/>
        </p:spPr>
        <p:txBody>
          <a:bodyPr wrap="none" rtlCol="0">
            <a:spAutoFit/>
          </a:bodyPr>
          <a:lstStyle/>
          <a:p>
            <a:r>
              <a:rPr lang="en-US" dirty="0" smtClean="0">
                <a:solidFill>
                  <a:srgbClr val="C00000"/>
                </a:solidFill>
              </a:rPr>
              <a:t>Require only 6 </a:t>
            </a:r>
            <a:r>
              <a:rPr lang="en-US" dirty="0">
                <a:solidFill>
                  <a:srgbClr val="C00000"/>
                </a:solidFill>
              </a:rPr>
              <a:t>pins</a:t>
            </a:r>
          </a:p>
        </p:txBody>
      </p:sp>
      <p:sp>
        <p:nvSpPr>
          <p:cNvPr id="21" name="TextBox 20"/>
          <p:cNvSpPr txBox="1"/>
          <p:nvPr/>
        </p:nvSpPr>
        <p:spPr>
          <a:xfrm>
            <a:off x="2819400" y="5470008"/>
            <a:ext cx="2954399" cy="369332"/>
          </a:xfrm>
          <a:prstGeom prst="rect">
            <a:avLst/>
          </a:prstGeom>
          <a:noFill/>
        </p:spPr>
        <p:txBody>
          <a:bodyPr wrap="none" rtlCol="0">
            <a:spAutoFit/>
          </a:bodyPr>
          <a:lstStyle/>
          <a:p>
            <a:r>
              <a:rPr lang="en-US" b="1" i="1" dirty="0">
                <a:solidFill>
                  <a:srgbClr val="0066FF"/>
                </a:solidFill>
              </a:rPr>
              <a:t>Reduce the number of pins!</a:t>
            </a:r>
          </a:p>
        </p:txBody>
      </p:sp>
      <p:sp>
        <p:nvSpPr>
          <p:cNvPr id="15" name="Rectangle 14"/>
          <p:cNvSpPr/>
          <p:nvPr/>
        </p:nvSpPr>
        <p:spPr>
          <a:xfrm>
            <a:off x="4937630" y="1641438"/>
            <a:ext cx="3962400" cy="33115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06407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Duty Ratio = 1/2</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276474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1685925"/>
            <a:ext cx="44862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20429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Duty Ratio = 1/2</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33</a:t>
            </a:fld>
            <a:endParaRPr kumimoji="0" 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09800"/>
            <a:ext cx="2764743"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1925" y="1685925"/>
            <a:ext cx="4486275"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267200" y="3352800"/>
            <a:ext cx="4343400" cy="646331"/>
          </a:xfrm>
          <a:prstGeom prst="rect">
            <a:avLst/>
          </a:prstGeom>
        </p:spPr>
        <p:txBody>
          <a:bodyPr wrap="square">
            <a:spAutoFit/>
          </a:bodyPr>
          <a:lstStyle/>
          <a:p>
            <a:r>
              <a:rPr lang="en-US" dirty="0"/>
              <a:t>Drive Bias</a:t>
            </a:r>
          </a:p>
          <a:p>
            <a:pPr marL="285750" indent="-285750">
              <a:buFont typeface="Arial" pitchFamily="34" charset="0"/>
              <a:buChar char="•"/>
            </a:pPr>
            <a:r>
              <a:rPr lang="en-US" dirty="0"/>
              <a:t>the number of voltage levels used</a:t>
            </a:r>
          </a:p>
        </p:txBody>
      </p:sp>
      <mc:AlternateContent xmlns:mc="http://schemas.openxmlformats.org/markup-compatibility/2006" xmlns:a14="http://schemas.microsoft.com/office/drawing/2010/main">
        <mc:Choice Requires="a14">
          <p:sp>
            <p:nvSpPr>
              <p:cNvPr id="7" name="TextBox 6"/>
              <p:cNvSpPr txBox="1"/>
              <p:nvPr/>
            </p:nvSpPr>
            <p:spPr>
              <a:xfrm>
                <a:off x="4133850" y="4486275"/>
                <a:ext cx="4261808" cy="6613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𝐵𝑖𝑎𝑠</m:t>
                      </m:r>
                      <m:r>
                        <a:rPr lang="en-US" b="0" i="1" smtClean="0">
                          <a:latin typeface="Cambria Math"/>
                        </a:rPr>
                        <m:t>= </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𝑁</m:t>
                          </m:r>
                          <m:r>
                            <a:rPr lang="en-US" i="1">
                              <a:latin typeface="Cambria Math"/>
                            </a:rPr>
                            <m:t>𝑢𝑚𝑏𝑒𝑟</m:t>
                          </m:r>
                          <m:r>
                            <a:rPr lang="en-US" i="1">
                              <a:latin typeface="Cambria Math"/>
                            </a:rPr>
                            <m:t> </m:t>
                          </m:r>
                          <m:r>
                            <a:rPr lang="en-US" i="1">
                              <a:latin typeface="Cambria Math"/>
                            </a:rPr>
                            <m:t>𝑜𝑓</m:t>
                          </m:r>
                          <m:r>
                            <a:rPr lang="en-US" i="1">
                              <a:latin typeface="Cambria Math"/>
                            </a:rPr>
                            <m:t> </m:t>
                          </m:r>
                          <m:r>
                            <a:rPr lang="en-US" b="0" i="1" smtClean="0">
                              <a:latin typeface="Cambria Math"/>
                            </a:rPr>
                            <m:t>𝑉</m:t>
                          </m:r>
                          <m:r>
                            <a:rPr lang="en-US" i="1">
                              <a:latin typeface="Cambria Math"/>
                            </a:rPr>
                            <m:t>𝑜𝑙𝑡𝑎𝑔𝑒</m:t>
                          </m:r>
                          <m:r>
                            <a:rPr lang="en-US" i="1">
                              <a:latin typeface="Cambria Math"/>
                            </a:rPr>
                            <m:t> </m:t>
                          </m:r>
                          <m:r>
                            <a:rPr lang="en-US" b="0" i="1" smtClean="0">
                              <a:latin typeface="Cambria Math"/>
                            </a:rPr>
                            <m:t>𝐿</m:t>
                          </m:r>
                          <m:r>
                            <a:rPr lang="en-US" i="1">
                              <a:latin typeface="Cambria Math"/>
                            </a:rPr>
                            <m:t>𝑒𝑣𝑒𝑙𝑠</m:t>
                          </m:r>
                          <m:r>
                            <a:rPr lang="en-US" b="0" i="1" smtClean="0">
                              <a:latin typeface="Cambria Math"/>
                            </a:rPr>
                            <m:t> −1</m:t>
                          </m:r>
                        </m:den>
                      </m:f>
                    </m:oMath>
                  </m:oMathPara>
                </a14:m>
                <a:endParaRPr lang="en-US" dirty="0"/>
              </a:p>
            </p:txBody>
          </p:sp>
        </mc:Choice>
        <mc:Fallback xmlns:mv="urn:schemas-microsoft-com:mac:vml" xmlns="">
          <p:sp>
            <p:nvSpPr>
              <p:cNvPr id="7" name="TextBox 6"/>
              <p:cNvSpPr txBox="1">
                <a:spLocks noRot="1" noChangeAspect="1" noMove="1" noResize="1" noEditPoints="1" noAdjustHandles="1" noChangeArrowheads="1" noChangeShapeType="1" noTextEdit="1"/>
              </p:cNvSpPr>
              <p:nvPr/>
            </p:nvSpPr>
            <p:spPr>
              <a:xfrm>
                <a:off x="4133850" y="4486275"/>
                <a:ext cx="4261808" cy="661335"/>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4114800" y="5338110"/>
                <a:ext cx="1196097"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𝐵𝑖𝑎𝑠</m:t>
                      </m:r>
                      <m:r>
                        <a:rPr lang="en-US" b="0" i="1" smtClean="0">
                          <a:latin typeface="Cambria Math"/>
                        </a:rPr>
                        <m:t>= </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oMath>
                  </m:oMathPara>
                </a14:m>
                <a:endParaRPr lang="en-US" dirty="0"/>
              </a:p>
            </p:txBody>
          </p:sp>
        </mc:Choice>
        <mc:Fallback xmlns:mv="urn:schemas-microsoft-com:mac:vml" xmlns="">
          <p:sp>
            <p:nvSpPr>
              <p:cNvPr id="10" name="TextBox 9"/>
              <p:cNvSpPr txBox="1">
                <a:spLocks noRot="1" noChangeAspect="1" noMove="1" noResize="1" noEditPoints="1" noAdjustHandles="1" noChangeArrowheads="1" noChangeShapeType="1" noTextEdit="1"/>
              </p:cNvSpPr>
              <p:nvPr/>
            </p:nvSpPr>
            <p:spPr>
              <a:xfrm>
                <a:off x="4114800" y="5338110"/>
                <a:ext cx="1196097" cy="610936"/>
              </a:xfrm>
              <a:prstGeom prst="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466316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Duty Ratio = ½, SEG0 ON, SEG1 OFF</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34</a:t>
            </a:fld>
            <a:endParaRPr kumimoji="0" lang="en-US"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1524000"/>
            <a:ext cx="447675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828800"/>
            <a:ext cx="267258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6071" y="5253355"/>
            <a:ext cx="476250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Group 4"/>
          <p:cNvGrpSpPr/>
          <p:nvPr/>
        </p:nvGrpSpPr>
        <p:grpSpPr>
          <a:xfrm>
            <a:off x="1828800" y="3581400"/>
            <a:ext cx="6667500" cy="1504950"/>
            <a:chOff x="1828800" y="3581400"/>
            <a:chExt cx="6667500" cy="1504950"/>
          </a:xfrm>
        </p:grpSpPr>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3581400"/>
              <a:ext cx="46863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28800" y="4492823"/>
              <a:ext cx="1899302" cy="307777"/>
            </a:xfrm>
            <a:prstGeom prst="rect">
              <a:avLst/>
            </a:prstGeom>
            <a:noFill/>
          </p:spPr>
          <p:txBody>
            <a:bodyPr wrap="none" rtlCol="0">
              <a:spAutoFit/>
            </a:bodyPr>
            <a:lstStyle/>
            <a:p>
              <a:r>
                <a:rPr lang="en-US" sz="1400" b="1" dirty="0" smtClean="0"/>
                <a:t>Voltage across SEG0</a:t>
              </a:r>
              <a:endParaRPr lang="en-US" sz="1400" b="1" dirty="0"/>
            </a:p>
          </p:txBody>
        </p:sp>
      </p:grpSp>
      <p:sp>
        <p:nvSpPr>
          <p:cNvPr id="9" name="TextBox 8"/>
          <p:cNvSpPr txBox="1"/>
          <p:nvPr/>
        </p:nvSpPr>
        <p:spPr>
          <a:xfrm>
            <a:off x="1828800" y="6055862"/>
            <a:ext cx="1899302" cy="307777"/>
          </a:xfrm>
          <a:prstGeom prst="rect">
            <a:avLst/>
          </a:prstGeom>
          <a:noFill/>
        </p:spPr>
        <p:txBody>
          <a:bodyPr wrap="none" rtlCol="0">
            <a:spAutoFit/>
          </a:bodyPr>
          <a:lstStyle/>
          <a:p>
            <a:r>
              <a:rPr lang="en-US" sz="1400" b="1" dirty="0" smtClean="0"/>
              <a:t>Voltage across SEG1</a:t>
            </a:r>
            <a:endParaRPr lang="en-US" sz="1400" b="1" dirty="0"/>
          </a:p>
        </p:txBody>
      </p:sp>
    </p:spTree>
    <p:extLst>
      <p:ext uri="{BB962C8B-B14F-4D97-AF65-F5344CB8AC3E}">
        <p14:creationId xmlns:p14="http://schemas.microsoft.com/office/powerpoint/2010/main" val="3183135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Duty Ratio = ½, SEG0 OFF, SEG1 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35</a:t>
            </a:fld>
            <a:endParaRPr kumimoji="0"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400175"/>
            <a:ext cx="4486275"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90667"/>
            <a:ext cx="2522777" cy="2085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1588008" y="3276600"/>
            <a:ext cx="6803517" cy="1276350"/>
            <a:chOff x="1588008" y="3276600"/>
            <a:chExt cx="6803517" cy="1276350"/>
          </a:xfrm>
        </p:grpSpPr>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0925" y="3276600"/>
              <a:ext cx="48006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588008" y="4114800"/>
              <a:ext cx="1899302" cy="307777"/>
            </a:xfrm>
            <a:prstGeom prst="rect">
              <a:avLst/>
            </a:prstGeom>
            <a:noFill/>
          </p:spPr>
          <p:txBody>
            <a:bodyPr wrap="none" rtlCol="0">
              <a:spAutoFit/>
            </a:bodyPr>
            <a:lstStyle/>
            <a:p>
              <a:r>
                <a:rPr lang="en-US" sz="1400" b="1" dirty="0" smtClean="0"/>
                <a:t>Voltage across SEG0</a:t>
              </a:r>
              <a:endParaRPr lang="en-US" sz="1400" b="1" dirty="0"/>
            </a:p>
          </p:txBody>
        </p:sp>
      </p:grpSp>
      <p:grpSp>
        <p:nvGrpSpPr>
          <p:cNvPr id="5" name="Group 4"/>
          <p:cNvGrpSpPr/>
          <p:nvPr/>
        </p:nvGrpSpPr>
        <p:grpSpPr>
          <a:xfrm>
            <a:off x="1524000" y="4877904"/>
            <a:ext cx="6880777" cy="1504950"/>
            <a:chOff x="1524000" y="4877904"/>
            <a:chExt cx="6880777" cy="1504950"/>
          </a:xfrm>
        </p:grpSpPr>
        <p:pic>
          <p:nvPicPr>
            <p:cNvPr id="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4177" y="4877904"/>
              <a:ext cx="48006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524000" y="5715000"/>
              <a:ext cx="1899302" cy="307777"/>
            </a:xfrm>
            <a:prstGeom prst="rect">
              <a:avLst/>
            </a:prstGeom>
            <a:noFill/>
          </p:spPr>
          <p:txBody>
            <a:bodyPr wrap="none" rtlCol="0">
              <a:spAutoFit/>
            </a:bodyPr>
            <a:lstStyle/>
            <a:p>
              <a:r>
                <a:rPr lang="en-US" sz="1400" b="1" dirty="0" smtClean="0"/>
                <a:t>Voltage across SEG1</a:t>
              </a:r>
              <a:endParaRPr lang="en-US" sz="1400" b="1" dirty="0"/>
            </a:p>
          </p:txBody>
        </p:sp>
      </p:grpSp>
    </p:spTree>
    <p:extLst>
      <p:ext uri="{BB962C8B-B14F-4D97-AF65-F5344CB8AC3E}">
        <p14:creationId xmlns:p14="http://schemas.microsoft.com/office/powerpoint/2010/main" val="70891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Duty Ratio = ½, BOTH 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1"/>
            <a:ext cx="2209800" cy="182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524000"/>
            <a:ext cx="447675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1717349" y="3352800"/>
            <a:ext cx="6969451" cy="1504950"/>
            <a:chOff x="1717349" y="3352800"/>
            <a:chExt cx="6969451" cy="1504950"/>
          </a:xfrm>
        </p:grpSpPr>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3352800"/>
              <a:ext cx="48006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717349" y="4191000"/>
              <a:ext cx="1899302" cy="307777"/>
            </a:xfrm>
            <a:prstGeom prst="rect">
              <a:avLst/>
            </a:prstGeom>
            <a:noFill/>
          </p:spPr>
          <p:txBody>
            <a:bodyPr wrap="none" rtlCol="0">
              <a:spAutoFit/>
            </a:bodyPr>
            <a:lstStyle/>
            <a:p>
              <a:r>
                <a:rPr lang="en-US" sz="1400" b="1" dirty="0" smtClean="0"/>
                <a:t>Voltage across SEG0</a:t>
              </a:r>
              <a:endParaRPr lang="en-US" sz="1400" b="1" dirty="0"/>
            </a:p>
          </p:txBody>
        </p:sp>
      </p:grpSp>
      <p:grpSp>
        <p:nvGrpSpPr>
          <p:cNvPr id="5" name="Group 4"/>
          <p:cNvGrpSpPr/>
          <p:nvPr/>
        </p:nvGrpSpPr>
        <p:grpSpPr>
          <a:xfrm>
            <a:off x="1644197" y="5010150"/>
            <a:ext cx="7042603" cy="1504950"/>
            <a:chOff x="1644197" y="5010150"/>
            <a:chExt cx="7042603" cy="1504950"/>
          </a:xfrm>
        </p:grpSpPr>
        <p:pic>
          <p:nvPicPr>
            <p:cNvPr id="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86200" y="5010150"/>
              <a:ext cx="4800600"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644197" y="5867400"/>
              <a:ext cx="1899302" cy="307777"/>
            </a:xfrm>
            <a:prstGeom prst="rect">
              <a:avLst/>
            </a:prstGeom>
            <a:noFill/>
          </p:spPr>
          <p:txBody>
            <a:bodyPr wrap="none" rtlCol="0">
              <a:spAutoFit/>
            </a:bodyPr>
            <a:lstStyle/>
            <a:p>
              <a:r>
                <a:rPr lang="en-US" sz="1400" b="1" dirty="0" smtClean="0"/>
                <a:t>Voltage across SEG1</a:t>
              </a:r>
              <a:endParaRPr lang="en-US" sz="1400" b="1" dirty="0"/>
            </a:p>
          </p:txBody>
        </p:sp>
      </p:grpSp>
    </p:spTree>
    <p:extLst>
      <p:ext uri="{BB962C8B-B14F-4D97-AF65-F5344CB8AC3E}">
        <p14:creationId xmlns:p14="http://schemas.microsoft.com/office/powerpoint/2010/main" val="328941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Duty Ratio = ½, BOTH OFF</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2690138" cy="222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600200"/>
            <a:ext cx="4486275"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4" name="Group 3"/>
          <p:cNvGrpSpPr/>
          <p:nvPr/>
        </p:nvGrpSpPr>
        <p:grpSpPr>
          <a:xfrm>
            <a:off x="1722242" y="3505200"/>
            <a:ext cx="6869308" cy="1276350"/>
            <a:chOff x="1722242" y="3505200"/>
            <a:chExt cx="6869308" cy="1276350"/>
          </a:xfrm>
        </p:grpSpPr>
        <p:pic>
          <p:nvPicPr>
            <p:cNvPr id="1536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0950" y="3505200"/>
              <a:ext cx="48006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1722242" y="4343400"/>
              <a:ext cx="1899302" cy="307777"/>
            </a:xfrm>
            <a:prstGeom prst="rect">
              <a:avLst/>
            </a:prstGeom>
            <a:noFill/>
          </p:spPr>
          <p:txBody>
            <a:bodyPr wrap="none" rtlCol="0">
              <a:spAutoFit/>
            </a:bodyPr>
            <a:lstStyle/>
            <a:p>
              <a:r>
                <a:rPr lang="en-US" sz="1400" b="1" dirty="0" smtClean="0"/>
                <a:t>Voltage across SEG0</a:t>
              </a:r>
              <a:endParaRPr lang="en-US" sz="1400" b="1" dirty="0"/>
            </a:p>
          </p:txBody>
        </p:sp>
      </p:grpSp>
      <p:grpSp>
        <p:nvGrpSpPr>
          <p:cNvPr id="5" name="Group 4"/>
          <p:cNvGrpSpPr/>
          <p:nvPr/>
        </p:nvGrpSpPr>
        <p:grpSpPr>
          <a:xfrm>
            <a:off x="1722242" y="5059459"/>
            <a:ext cx="6869308" cy="1276350"/>
            <a:chOff x="1722242" y="5059459"/>
            <a:chExt cx="6869308" cy="1276350"/>
          </a:xfrm>
        </p:grpSpPr>
        <p:pic>
          <p:nvPicPr>
            <p:cNvPr id="7"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0950" y="5059459"/>
              <a:ext cx="48006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722242" y="5867400"/>
              <a:ext cx="1899302" cy="307777"/>
            </a:xfrm>
            <a:prstGeom prst="rect">
              <a:avLst/>
            </a:prstGeom>
            <a:noFill/>
          </p:spPr>
          <p:txBody>
            <a:bodyPr wrap="none" rtlCol="0">
              <a:spAutoFit/>
            </a:bodyPr>
            <a:lstStyle/>
            <a:p>
              <a:r>
                <a:rPr lang="en-US" sz="1400" b="1" dirty="0" smtClean="0"/>
                <a:t>Voltage across SEG1</a:t>
              </a:r>
              <a:endParaRPr lang="en-US" sz="1400" b="1" dirty="0"/>
            </a:p>
          </p:txBody>
        </p:sp>
      </p:grpSp>
    </p:spTree>
    <p:extLst>
      <p:ext uri="{BB962C8B-B14F-4D97-AF65-F5344CB8AC3E}">
        <p14:creationId xmlns:p14="http://schemas.microsoft.com/office/powerpoint/2010/main" val="301710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Segment Display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00200"/>
            <a:ext cx="5817434" cy="351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3453923" y="5521547"/>
            <a:ext cx="2251963" cy="646331"/>
          </a:xfrm>
          <a:prstGeom prst="rect">
            <a:avLst/>
          </a:prstGeom>
          <a:noFill/>
        </p:spPr>
        <p:txBody>
          <a:bodyPr wrap="none" rtlCol="0">
            <a:spAutoFit/>
          </a:bodyPr>
          <a:lstStyle/>
          <a:p>
            <a:r>
              <a:rPr lang="en-US" b="1" dirty="0" smtClean="0">
                <a:solidFill>
                  <a:srgbClr val="FF0000"/>
                </a:solidFill>
              </a:rPr>
              <a:t>Two com terminals</a:t>
            </a:r>
          </a:p>
          <a:p>
            <a:r>
              <a:rPr lang="en-US" b="1" dirty="0" smtClean="0">
                <a:solidFill>
                  <a:srgbClr val="FF0000"/>
                </a:solidFill>
              </a:rPr>
              <a:t>Duty Cycle = 1/2</a:t>
            </a:r>
            <a:endParaRPr lang="en-US" b="1" dirty="0">
              <a:solidFill>
                <a:srgbClr val="FF0000"/>
              </a:solidFill>
            </a:endParaRPr>
          </a:p>
        </p:txBody>
      </p:sp>
    </p:spTree>
    <p:extLst>
      <p:ext uri="{BB962C8B-B14F-4D97-AF65-F5344CB8AC3E}">
        <p14:creationId xmlns:p14="http://schemas.microsoft.com/office/powerpoint/2010/main" val="78551812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STM32L1/STM32L4 Discovery Kit</a:t>
            </a:r>
            <a:br>
              <a:rPr lang="en-US" altLang="zh-CN" dirty="0"/>
            </a:br>
            <a:r>
              <a:rPr lang="en-US" altLang="zh-CN" dirty="0"/>
              <a:t>LCD Module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133600"/>
            <a:ext cx="6096000" cy="3171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53923" y="5521547"/>
            <a:ext cx="2321020" cy="646331"/>
          </a:xfrm>
          <a:prstGeom prst="rect">
            <a:avLst/>
          </a:prstGeom>
          <a:noFill/>
        </p:spPr>
        <p:txBody>
          <a:bodyPr wrap="none" rtlCol="0">
            <a:spAutoFit/>
          </a:bodyPr>
          <a:lstStyle/>
          <a:p>
            <a:r>
              <a:rPr lang="en-US" b="1" dirty="0" smtClean="0">
                <a:solidFill>
                  <a:srgbClr val="FF0000"/>
                </a:solidFill>
              </a:rPr>
              <a:t>Four com terminals</a:t>
            </a:r>
          </a:p>
          <a:p>
            <a:r>
              <a:rPr lang="en-US" b="1" dirty="0" smtClean="0">
                <a:solidFill>
                  <a:srgbClr val="FF0000"/>
                </a:solidFill>
              </a:rPr>
              <a:t>Duty Cycle = 1/4</a:t>
            </a:r>
            <a:endParaRPr lang="en-US" b="1" dirty="0">
              <a:solidFill>
                <a:srgbClr val="FF0000"/>
              </a:solidFill>
            </a:endParaRPr>
          </a:p>
        </p:txBody>
      </p:sp>
      <p:sp>
        <p:nvSpPr>
          <p:cNvPr id="4" name="Rectangle 3"/>
          <p:cNvSpPr/>
          <p:nvPr/>
        </p:nvSpPr>
        <p:spPr>
          <a:xfrm>
            <a:off x="5638800" y="1981200"/>
            <a:ext cx="685800" cy="1089991"/>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658016" y="4386387"/>
            <a:ext cx="685800" cy="1089991"/>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60883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997081" y="1524000"/>
            <a:ext cx="5804019" cy="156985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solidFill>
                  <a:srgbClr val="C00000"/>
                </a:solidFill>
              </a:rPr>
              <a:t>External</a:t>
            </a:r>
            <a:r>
              <a:rPr lang="en-US" dirty="0"/>
              <a:t> controller </a:t>
            </a:r>
            <a:r>
              <a:rPr lang="en-US" i="1" dirty="0"/>
              <a:t>vs</a:t>
            </a:r>
            <a:r>
              <a:rPr lang="en-US" dirty="0"/>
              <a:t> </a:t>
            </a:r>
            <a:br>
              <a:rPr lang="en-US" dirty="0"/>
            </a:br>
            <a:r>
              <a:rPr lang="en-US" dirty="0">
                <a:solidFill>
                  <a:srgbClr val="C00000"/>
                </a:solidFill>
              </a:rPr>
              <a:t>On-chip</a:t>
            </a:r>
            <a:r>
              <a:rPr lang="en-US" dirty="0"/>
              <a:t> LCD controller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grpSp>
        <p:nvGrpSpPr>
          <p:cNvPr id="5" name="Group 4"/>
          <p:cNvGrpSpPr/>
          <p:nvPr/>
        </p:nvGrpSpPr>
        <p:grpSpPr>
          <a:xfrm>
            <a:off x="80236" y="1677244"/>
            <a:ext cx="1519964" cy="1257299"/>
            <a:chOff x="3929333" y="1006354"/>
            <a:chExt cx="2153739" cy="1707232"/>
          </a:xfrm>
        </p:grpSpPr>
        <p:pic>
          <p:nvPicPr>
            <p:cNvPr id="6" name="Picture 3"/>
            <p:cNvPicPr>
              <a:picLocks noChangeAspect="1" noChangeArrowheads="1"/>
            </p:cNvPicPr>
            <p:nvPr/>
          </p:nvPicPr>
          <p:blipFill>
            <a:blip r:embed="rId4" cstate="print"/>
            <a:srcRect/>
            <a:stretch>
              <a:fillRect/>
            </a:stretch>
          </p:blipFill>
          <p:spPr bwMode="auto">
            <a:xfrm>
              <a:off x="3929333" y="1006354"/>
              <a:ext cx="2153739" cy="1707232"/>
            </a:xfrm>
            <a:prstGeom prst="rect">
              <a:avLst/>
            </a:prstGeom>
            <a:noFill/>
            <a:ln w="9525">
              <a:noFill/>
              <a:miter lim="800000"/>
              <a:headEnd/>
              <a:tailEnd/>
            </a:ln>
          </p:spPr>
        </p:pic>
        <p:sp>
          <p:nvSpPr>
            <p:cNvPr id="7" name="TextBox 6"/>
            <p:cNvSpPr txBox="1"/>
            <p:nvPr/>
          </p:nvSpPr>
          <p:spPr>
            <a:xfrm>
              <a:off x="4471441" y="1362696"/>
              <a:ext cx="261758" cy="407468"/>
            </a:xfrm>
            <a:prstGeom prst="rect">
              <a:avLst/>
            </a:prstGeom>
            <a:noFill/>
          </p:spPr>
          <p:txBody>
            <a:bodyPr wrap="none" rtlCol="0">
              <a:spAutoFit/>
            </a:bodyPr>
            <a:lstStyle/>
            <a:p>
              <a:endParaRPr lang="en-US" sz="1350" dirty="0">
                <a:solidFill>
                  <a:schemeClr val="bg1"/>
                </a:solidFill>
              </a:endParaRPr>
            </a:p>
          </p:txBody>
        </p:sp>
      </p:grpSp>
      <p:sp>
        <p:nvSpPr>
          <p:cNvPr id="8" name="Rectangle 7"/>
          <p:cNvSpPr/>
          <p:nvPr/>
        </p:nvSpPr>
        <p:spPr>
          <a:xfrm>
            <a:off x="3086101" y="2015030"/>
            <a:ext cx="894167" cy="78152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LCD Display Memory</a:t>
            </a:r>
          </a:p>
        </p:txBody>
      </p:sp>
      <p:sp>
        <p:nvSpPr>
          <p:cNvPr id="9" name="Arrow: Right 8"/>
          <p:cNvSpPr/>
          <p:nvPr/>
        </p:nvSpPr>
        <p:spPr>
          <a:xfrm>
            <a:off x="5348846" y="2327278"/>
            <a:ext cx="348270" cy="142541"/>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Rectangle 9"/>
          <p:cNvSpPr/>
          <p:nvPr/>
        </p:nvSpPr>
        <p:spPr>
          <a:xfrm>
            <a:off x="4336124" y="2015030"/>
            <a:ext cx="1012723" cy="78152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Hardware Signal </a:t>
            </a:r>
          </a:p>
          <a:p>
            <a:pPr algn="ctr"/>
            <a:r>
              <a:rPr lang="en-US" sz="1200" b="1" dirty="0">
                <a:solidFill>
                  <a:schemeClr val="bg1"/>
                </a:solidFill>
              </a:rPr>
              <a:t>Generator</a:t>
            </a:r>
          </a:p>
        </p:txBody>
      </p:sp>
      <p:sp>
        <p:nvSpPr>
          <p:cNvPr id="11" name="Arrow: Right 10"/>
          <p:cNvSpPr/>
          <p:nvPr/>
        </p:nvSpPr>
        <p:spPr>
          <a:xfrm>
            <a:off x="3987853" y="2337406"/>
            <a:ext cx="335719" cy="132414"/>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2" name="Group 11"/>
          <p:cNvGrpSpPr/>
          <p:nvPr/>
        </p:nvGrpSpPr>
        <p:grpSpPr>
          <a:xfrm>
            <a:off x="5707724" y="1580512"/>
            <a:ext cx="2914650" cy="1362849"/>
            <a:chOff x="8077200" y="1707624"/>
            <a:chExt cx="3886200" cy="1817132"/>
          </a:xfrm>
        </p:grpSpPr>
        <p:sp>
          <p:nvSpPr>
            <p:cNvPr id="13" name="Rectangle 12"/>
            <p:cNvSpPr/>
            <p:nvPr/>
          </p:nvSpPr>
          <p:spPr>
            <a:xfrm>
              <a:off x="8077200" y="2076956"/>
              <a:ext cx="3886200"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4" name="Picture 13"/>
            <p:cNvPicPr>
              <a:picLocks noChangeAspect="1"/>
            </p:cNvPicPr>
            <p:nvPr/>
          </p:nvPicPr>
          <p:blipFill>
            <a:blip r:embed="rId5"/>
            <a:stretch>
              <a:fillRect/>
            </a:stretch>
          </p:blipFill>
          <p:spPr>
            <a:xfrm>
              <a:off x="9409710" y="2124799"/>
              <a:ext cx="1231313" cy="1366400"/>
            </a:xfrm>
            <a:prstGeom prst="rect">
              <a:avLst/>
            </a:prstGeom>
          </p:spPr>
        </p:pic>
        <p:pic>
          <p:nvPicPr>
            <p:cNvPr id="15" name="Picture 14"/>
            <p:cNvPicPr>
              <a:picLocks noChangeAspect="1"/>
            </p:cNvPicPr>
            <p:nvPr/>
          </p:nvPicPr>
          <p:blipFill>
            <a:blip r:embed="rId6"/>
            <a:stretch>
              <a:fillRect/>
            </a:stretch>
          </p:blipFill>
          <p:spPr>
            <a:xfrm>
              <a:off x="10694297" y="2140114"/>
              <a:ext cx="1231312" cy="1366400"/>
            </a:xfrm>
            <a:prstGeom prst="rect">
              <a:avLst/>
            </a:prstGeom>
          </p:spPr>
        </p:pic>
        <p:sp>
          <p:nvSpPr>
            <p:cNvPr id="16" name="TextBox 15"/>
            <p:cNvSpPr txBox="1"/>
            <p:nvPr/>
          </p:nvSpPr>
          <p:spPr>
            <a:xfrm>
              <a:off x="9395639" y="1707624"/>
              <a:ext cx="1259319" cy="400109"/>
            </a:xfrm>
            <a:prstGeom prst="rect">
              <a:avLst/>
            </a:prstGeom>
            <a:noFill/>
          </p:spPr>
          <p:txBody>
            <a:bodyPr wrap="none" rtlCol="0">
              <a:spAutoFit/>
            </a:bodyPr>
            <a:lstStyle/>
            <a:p>
              <a:r>
                <a:rPr lang="en-US" sz="1350" dirty="0"/>
                <a:t>LCD Glass</a:t>
              </a:r>
            </a:p>
          </p:txBody>
        </p:sp>
      </p:grpSp>
      <p:pic>
        <p:nvPicPr>
          <p:cNvPr id="18" name="Picture 17"/>
          <p:cNvPicPr>
            <a:picLocks noChangeAspect="1"/>
          </p:cNvPicPr>
          <p:nvPr/>
        </p:nvPicPr>
        <p:blipFill>
          <a:blip r:embed="rId5"/>
          <a:stretch>
            <a:fillRect/>
          </a:stretch>
        </p:blipFill>
        <p:spPr>
          <a:xfrm>
            <a:off x="5747443" y="1893393"/>
            <a:ext cx="923485" cy="1024800"/>
          </a:xfrm>
          <a:prstGeom prst="rect">
            <a:avLst/>
          </a:prstGeom>
        </p:spPr>
      </p:pic>
      <p:sp>
        <p:nvSpPr>
          <p:cNvPr id="20" name="TextBox 19"/>
          <p:cNvSpPr txBox="1"/>
          <p:nvPr/>
        </p:nvSpPr>
        <p:spPr>
          <a:xfrm>
            <a:off x="3168232" y="1589901"/>
            <a:ext cx="2012602" cy="300082"/>
          </a:xfrm>
          <a:prstGeom prst="rect">
            <a:avLst/>
          </a:prstGeom>
          <a:noFill/>
        </p:spPr>
        <p:txBody>
          <a:bodyPr wrap="none" rtlCol="0">
            <a:spAutoFit/>
          </a:bodyPr>
          <a:lstStyle/>
          <a:p>
            <a:r>
              <a:rPr lang="en-US" sz="1350" b="1" dirty="0">
                <a:solidFill>
                  <a:srgbClr val="C00000"/>
                </a:solidFill>
              </a:rPr>
              <a:t>External</a:t>
            </a:r>
            <a:r>
              <a:rPr lang="en-US" sz="1350" dirty="0"/>
              <a:t> LCD controller</a:t>
            </a:r>
          </a:p>
        </p:txBody>
      </p:sp>
      <p:cxnSp>
        <p:nvCxnSpPr>
          <p:cNvPr id="22" name="Straight Arrow Connector 21"/>
          <p:cNvCxnSpPr>
            <a:stCxn id="6" idx="3"/>
            <a:endCxn id="19" idx="1"/>
          </p:cNvCxnSpPr>
          <p:nvPr/>
        </p:nvCxnSpPr>
        <p:spPr>
          <a:xfrm>
            <a:off x="1600200" y="2305894"/>
            <a:ext cx="1396881" cy="30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615471" y="2308928"/>
            <a:ext cx="1306704" cy="715581"/>
          </a:xfrm>
          <a:prstGeom prst="rect">
            <a:avLst/>
          </a:prstGeom>
          <a:noFill/>
        </p:spPr>
        <p:txBody>
          <a:bodyPr wrap="none" rtlCol="0">
            <a:spAutoFit/>
          </a:bodyPr>
          <a:lstStyle/>
          <a:p>
            <a:pPr algn="ctr"/>
            <a:r>
              <a:rPr lang="en-US" sz="1350" dirty="0"/>
              <a:t>Serial </a:t>
            </a:r>
          </a:p>
          <a:p>
            <a:pPr algn="ctr"/>
            <a:r>
              <a:rPr lang="en-US" sz="1350" dirty="0"/>
              <a:t>Communication</a:t>
            </a:r>
          </a:p>
          <a:p>
            <a:pPr algn="ctr"/>
            <a:r>
              <a:rPr lang="en-US" sz="1350" dirty="0"/>
              <a:t>Interface</a:t>
            </a:r>
          </a:p>
        </p:txBody>
      </p:sp>
      <p:grpSp>
        <p:nvGrpSpPr>
          <p:cNvPr id="46" name="Group 45"/>
          <p:cNvGrpSpPr/>
          <p:nvPr/>
        </p:nvGrpSpPr>
        <p:grpSpPr>
          <a:xfrm>
            <a:off x="80236" y="3919002"/>
            <a:ext cx="4091714" cy="2481798"/>
            <a:chOff x="106980" y="3582067"/>
            <a:chExt cx="5455619" cy="3195754"/>
          </a:xfrm>
        </p:grpSpPr>
        <p:pic>
          <p:nvPicPr>
            <p:cNvPr id="28" name="Picture 3"/>
            <p:cNvPicPr>
              <a:picLocks noChangeAspect="1" noChangeArrowheads="1"/>
            </p:cNvPicPr>
            <p:nvPr/>
          </p:nvPicPr>
          <p:blipFill>
            <a:blip r:embed="rId4" cstate="print"/>
            <a:srcRect/>
            <a:stretch>
              <a:fillRect/>
            </a:stretch>
          </p:blipFill>
          <p:spPr bwMode="auto">
            <a:xfrm>
              <a:off x="106980" y="3582067"/>
              <a:ext cx="5455619" cy="3195754"/>
            </a:xfrm>
            <a:prstGeom prst="rect">
              <a:avLst/>
            </a:prstGeom>
            <a:noFill/>
            <a:ln w="9525">
              <a:noFill/>
              <a:miter lim="800000"/>
              <a:headEnd/>
              <a:tailEnd/>
            </a:ln>
          </p:spPr>
        </p:pic>
        <p:sp>
          <p:nvSpPr>
            <p:cNvPr id="29" name="TextBox 28"/>
            <p:cNvSpPr txBox="1"/>
            <p:nvPr/>
          </p:nvSpPr>
          <p:spPr>
            <a:xfrm>
              <a:off x="1480187" y="4249100"/>
              <a:ext cx="246308" cy="386409"/>
            </a:xfrm>
            <a:prstGeom prst="rect">
              <a:avLst/>
            </a:prstGeom>
            <a:noFill/>
          </p:spPr>
          <p:txBody>
            <a:bodyPr wrap="none" rtlCol="0">
              <a:spAutoFit/>
            </a:bodyPr>
            <a:lstStyle/>
            <a:p>
              <a:endParaRPr lang="en-US" sz="1350" dirty="0">
                <a:solidFill>
                  <a:schemeClr val="bg1"/>
                </a:solidFill>
              </a:endParaRPr>
            </a:p>
          </p:txBody>
        </p:sp>
      </p:grpSp>
      <p:grpSp>
        <p:nvGrpSpPr>
          <p:cNvPr id="47" name="Group 46"/>
          <p:cNvGrpSpPr/>
          <p:nvPr/>
        </p:nvGrpSpPr>
        <p:grpSpPr>
          <a:xfrm>
            <a:off x="1072797" y="4514246"/>
            <a:ext cx="7128304" cy="1362849"/>
            <a:chOff x="1430396" y="4262416"/>
            <a:chExt cx="9504405" cy="1817132"/>
          </a:xfrm>
        </p:grpSpPr>
        <p:sp>
          <p:nvSpPr>
            <p:cNvPr id="31" name="Rectangle 30"/>
            <p:cNvSpPr/>
            <p:nvPr/>
          </p:nvSpPr>
          <p:spPr>
            <a:xfrm>
              <a:off x="1430396" y="4694266"/>
              <a:ext cx="1192223" cy="1042036"/>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LCD Display Memory</a:t>
              </a:r>
            </a:p>
          </p:txBody>
        </p:sp>
        <p:sp>
          <p:nvSpPr>
            <p:cNvPr id="32" name="Arrow: Right 31"/>
            <p:cNvSpPr/>
            <p:nvPr/>
          </p:nvSpPr>
          <p:spPr>
            <a:xfrm>
              <a:off x="4953000" y="4495210"/>
              <a:ext cx="2081458" cy="1584337"/>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Rectangle 32"/>
            <p:cNvSpPr/>
            <p:nvPr/>
          </p:nvSpPr>
          <p:spPr>
            <a:xfrm>
              <a:off x="3080613" y="4694266"/>
              <a:ext cx="1350297" cy="1042036"/>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Hardware Signal </a:t>
              </a:r>
            </a:p>
            <a:p>
              <a:pPr algn="ctr"/>
              <a:r>
                <a:rPr lang="en-US" sz="1200" b="1" dirty="0">
                  <a:solidFill>
                    <a:schemeClr val="bg1"/>
                  </a:solidFill>
                </a:rPr>
                <a:t>Generator</a:t>
              </a:r>
            </a:p>
          </p:txBody>
        </p:sp>
        <p:sp>
          <p:nvSpPr>
            <p:cNvPr id="34" name="Arrow: Right 33"/>
            <p:cNvSpPr/>
            <p:nvPr/>
          </p:nvSpPr>
          <p:spPr>
            <a:xfrm>
              <a:off x="2624624" y="5126440"/>
              <a:ext cx="447625" cy="176552"/>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45" name="Group 44"/>
            <p:cNvGrpSpPr/>
            <p:nvPr/>
          </p:nvGrpSpPr>
          <p:grpSpPr>
            <a:xfrm>
              <a:off x="7048601" y="4262416"/>
              <a:ext cx="3886200" cy="1817132"/>
              <a:chOff x="7048601" y="4262416"/>
              <a:chExt cx="3886200" cy="1817132"/>
            </a:xfrm>
          </p:grpSpPr>
          <p:sp>
            <p:nvSpPr>
              <p:cNvPr id="36" name="Rectangle 35"/>
              <p:cNvSpPr/>
              <p:nvPr/>
            </p:nvSpPr>
            <p:spPr>
              <a:xfrm>
                <a:off x="7048601" y="4631748"/>
                <a:ext cx="3886200" cy="1447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7" name="Picture 36"/>
              <p:cNvPicPr>
                <a:picLocks noChangeAspect="1"/>
              </p:cNvPicPr>
              <p:nvPr/>
            </p:nvPicPr>
            <p:blipFill>
              <a:blip r:embed="rId5"/>
              <a:stretch>
                <a:fillRect/>
              </a:stretch>
            </p:blipFill>
            <p:spPr>
              <a:xfrm>
                <a:off x="8381111" y="4679591"/>
                <a:ext cx="1231313" cy="1366400"/>
              </a:xfrm>
              <a:prstGeom prst="rect">
                <a:avLst/>
              </a:prstGeom>
            </p:spPr>
          </p:pic>
          <p:pic>
            <p:nvPicPr>
              <p:cNvPr id="38" name="Picture 37"/>
              <p:cNvPicPr>
                <a:picLocks noChangeAspect="1"/>
              </p:cNvPicPr>
              <p:nvPr/>
            </p:nvPicPr>
            <p:blipFill>
              <a:blip r:embed="rId6"/>
              <a:stretch>
                <a:fillRect/>
              </a:stretch>
            </p:blipFill>
            <p:spPr>
              <a:xfrm>
                <a:off x="9665698" y="4694906"/>
                <a:ext cx="1231312" cy="1366400"/>
              </a:xfrm>
              <a:prstGeom prst="rect">
                <a:avLst/>
              </a:prstGeom>
            </p:spPr>
          </p:pic>
          <p:sp>
            <p:nvSpPr>
              <p:cNvPr id="39" name="TextBox 38"/>
              <p:cNvSpPr txBox="1"/>
              <p:nvPr/>
            </p:nvSpPr>
            <p:spPr>
              <a:xfrm>
                <a:off x="8367040" y="4262416"/>
                <a:ext cx="1259319" cy="400109"/>
              </a:xfrm>
              <a:prstGeom prst="rect">
                <a:avLst/>
              </a:prstGeom>
              <a:noFill/>
            </p:spPr>
            <p:txBody>
              <a:bodyPr wrap="none" rtlCol="0">
                <a:spAutoFit/>
              </a:bodyPr>
              <a:lstStyle/>
              <a:p>
                <a:r>
                  <a:rPr lang="en-US" sz="1350" dirty="0"/>
                  <a:t>LCD Glass</a:t>
                </a:r>
              </a:p>
            </p:txBody>
          </p:sp>
        </p:grpSp>
        <p:pic>
          <p:nvPicPr>
            <p:cNvPr id="40" name="Picture 39"/>
            <p:cNvPicPr>
              <a:picLocks noChangeAspect="1"/>
            </p:cNvPicPr>
            <p:nvPr/>
          </p:nvPicPr>
          <p:blipFill>
            <a:blip r:embed="rId5"/>
            <a:stretch>
              <a:fillRect/>
            </a:stretch>
          </p:blipFill>
          <p:spPr>
            <a:xfrm>
              <a:off x="7101560" y="4679591"/>
              <a:ext cx="1231313" cy="1366400"/>
            </a:xfrm>
            <a:prstGeom prst="rect">
              <a:avLst/>
            </a:prstGeom>
          </p:spPr>
        </p:pic>
      </p:grpSp>
      <p:cxnSp>
        <p:nvCxnSpPr>
          <p:cNvPr id="43" name="Straight Connector 42"/>
          <p:cNvCxnSpPr/>
          <p:nvPr/>
        </p:nvCxnSpPr>
        <p:spPr>
          <a:xfrm>
            <a:off x="0" y="3581400"/>
            <a:ext cx="9144000" cy="0"/>
          </a:xfrm>
          <a:prstGeom prst="line">
            <a:avLst/>
          </a:prstGeom>
          <a:ln w="12700">
            <a:solidFill>
              <a:schemeClr val="bg1">
                <a:lumMod val="75000"/>
              </a:schemeClr>
            </a:solidFill>
            <a:prstDash val="lgDash"/>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258193" y="4489545"/>
            <a:ext cx="1969322" cy="300082"/>
          </a:xfrm>
          <a:prstGeom prst="rect">
            <a:avLst/>
          </a:prstGeom>
          <a:noFill/>
        </p:spPr>
        <p:txBody>
          <a:bodyPr wrap="none" rtlCol="0">
            <a:spAutoFit/>
          </a:bodyPr>
          <a:lstStyle/>
          <a:p>
            <a:r>
              <a:rPr lang="en-US" sz="1350" b="1" dirty="0">
                <a:solidFill>
                  <a:srgbClr val="FF0000"/>
                </a:solidFill>
              </a:rPr>
              <a:t>On-chip</a:t>
            </a:r>
            <a:r>
              <a:rPr lang="en-US" sz="1350" dirty="0">
                <a:solidFill>
                  <a:schemeClr val="bg1"/>
                </a:solidFill>
              </a:rPr>
              <a:t> LCD controller</a:t>
            </a:r>
          </a:p>
        </p:txBody>
      </p:sp>
      <p:sp>
        <p:nvSpPr>
          <p:cNvPr id="4" name="TextBox 3"/>
          <p:cNvSpPr txBox="1"/>
          <p:nvPr/>
        </p:nvSpPr>
        <p:spPr>
          <a:xfrm>
            <a:off x="1447800" y="1605655"/>
            <a:ext cx="1521314" cy="507831"/>
          </a:xfrm>
          <a:prstGeom prst="rect">
            <a:avLst/>
          </a:prstGeom>
          <a:noFill/>
        </p:spPr>
        <p:txBody>
          <a:bodyPr wrap="none" rtlCol="0">
            <a:spAutoFit/>
          </a:bodyPr>
          <a:lstStyle/>
          <a:p>
            <a:r>
              <a:rPr lang="en-US" sz="1350" dirty="0">
                <a:solidFill>
                  <a:srgbClr val="C00000"/>
                </a:solidFill>
              </a:rPr>
              <a:t>+ </a:t>
            </a:r>
            <a:r>
              <a:rPr lang="en-US" sz="1350" dirty="0" smtClean="0">
                <a:solidFill>
                  <a:srgbClr val="C00000"/>
                </a:solidFill>
              </a:rPr>
              <a:t>Require less pins</a:t>
            </a:r>
          </a:p>
          <a:p>
            <a:r>
              <a:rPr lang="en-US" sz="1350" dirty="0" smtClean="0">
                <a:solidFill>
                  <a:srgbClr val="C00000"/>
                </a:solidFill>
              </a:rPr>
              <a:t>+ </a:t>
            </a:r>
            <a:r>
              <a:rPr lang="en-US" sz="1350" dirty="0">
                <a:solidFill>
                  <a:srgbClr val="C00000"/>
                </a:solidFill>
              </a:rPr>
              <a:t>Software simpler</a:t>
            </a:r>
          </a:p>
        </p:txBody>
      </p:sp>
      <p:sp>
        <p:nvSpPr>
          <p:cNvPr id="17" name="TextBox 16"/>
          <p:cNvSpPr txBox="1"/>
          <p:nvPr/>
        </p:nvSpPr>
        <p:spPr>
          <a:xfrm>
            <a:off x="4131744" y="4000126"/>
            <a:ext cx="3393173" cy="507831"/>
          </a:xfrm>
          <a:prstGeom prst="rect">
            <a:avLst/>
          </a:prstGeom>
          <a:noFill/>
        </p:spPr>
        <p:txBody>
          <a:bodyPr wrap="none" rtlCol="0">
            <a:spAutoFit/>
          </a:bodyPr>
          <a:lstStyle/>
          <a:p>
            <a:r>
              <a:rPr lang="en-US" sz="1350" dirty="0">
                <a:solidFill>
                  <a:srgbClr val="C00000"/>
                </a:solidFill>
              </a:rPr>
              <a:t>+ Smaller system, cheaper</a:t>
            </a:r>
          </a:p>
          <a:p>
            <a:r>
              <a:rPr lang="en-US" sz="1350" dirty="0">
                <a:solidFill>
                  <a:srgbClr val="C00000"/>
                </a:solidFill>
              </a:rPr>
              <a:t>-  Require more pins, software more complex</a:t>
            </a:r>
          </a:p>
        </p:txBody>
      </p:sp>
    </p:spTree>
    <p:custDataLst>
      <p:tags r:id="rId1"/>
    </p:custDataLst>
    <p:extLst>
      <p:ext uri="{BB962C8B-B14F-4D97-AF65-F5344CB8AC3E}">
        <p14:creationId xmlns:p14="http://schemas.microsoft.com/office/powerpoint/2010/main" val="352627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STM32L1/STM32L4 Discovery Kit</a:t>
            </a:r>
            <a:br>
              <a:rPr lang="en-US" altLang="zh-CN" dirty="0"/>
            </a:br>
            <a:r>
              <a:rPr lang="en-US" altLang="zh-CN" dirty="0"/>
              <a:t>LCD Module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40</a:t>
            </a:fld>
            <a:endParaRPr kumimoji="0" lang="en-US" dirty="0"/>
          </a:p>
        </p:txBody>
      </p:sp>
      <p:pic>
        <p:nvPicPr>
          <p:cNvPr id="2050" name="Picture 2" descr="https://hsto.org/getpro/habr/post_images/04b/8d9/110/04b8d9110d84ac92b80c043806fbcca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12" y="1219200"/>
            <a:ext cx="9115514" cy="24384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248400" y="6353950"/>
            <a:ext cx="2643672" cy="276999"/>
          </a:xfrm>
          <a:prstGeom prst="rect">
            <a:avLst/>
          </a:prstGeom>
        </p:spPr>
        <p:txBody>
          <a:bodyPr wrap="none">
            <a:spAutoFit/>
          </a:bodyPr>
          <a:lstStyle/>
          <a:p>
            <a:r>
              <a:rPr lang="en-US" sz="1200" dirty="0"/>
              <a:t>from https://habrahabr.ru/post/173709/</a:t>
            </a:r>
          </a:p>
        </p:txBody>
      </p:sp>
      <p:pic>
        <p:nvPicPr>
          <p:cNvPr id="2052" name="Picture 4" descr="https://habrastorage.org/getpro/habr/post_images/fb6/bf4/693/fb6bf46935187984af7529a526bb60f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086999"/>
            <a:ext cx="3810000" cy="226695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habrastorage.org/getpro/habr/post_images/2c0/ccd/fe9/2c0ccdfe92b58ca51e538644501512c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3962400"/>
            <a:ext cx="3810000" cy="225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35604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a:t>STM32L1/STM32L4 Discovery Kit</a:t>
            </a:r>
            <a:br>
              <a:rPr lang="en-US" altLang="zh-CN" dirty="0"/>
            </a:br>
            <a:r>
              <a:rPr lang="en-US" altLang="zh-CN" dirty="0"/>
              <a:t>LCD Module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41</a:t>
            </a:fld>
            <a:endParaRPr kumimoji="0"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1371600"/>
            <a:ext cx="5648325" cy="460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291703" y="2025134"/>
            <a:ext cx="691215" cy="369332"/>
          </a:xfrm>
          <a:prstGeom prst="rect">
            <a:avLst/>
          </a:prstGeom>
          <a:noFill/>
        </p:spPr>
        <p:txBody>
          <a:bodyPr wrap="none" rtlCol="0">
            <a:spAutoFit/>
          </a:bodyPr>
          <a:lstStyle/>
          <a:p>
            <a:r>
              <a:rPr lang="en-US" dirty="0">
                <a:latin typeface="Consolas" panose="020B0609020204030204" pitchFamily="49" charset="0"/>
              </a:rPr>
              <a:t>COM0</a:t>
            </a:r>
          </a:p>
        </p:txBody>
      </p:sp>
      <p:sp>
        <p:nvSpPr>
          <p:cNvPr id="7" name="TextBox 6"/>
          <p:cNvSpPr txBox="1"/>
          <p:nvPr/>
        </p:nvSpPr>
        <p:spPr>
          <a:xfrm>
            <a:off x="6321568" y="3200400"/>
            <a:ext cx="691215" cy="369332"/>
          </a:xfrm>
          <a:prstGeom prst="rect">
            <a:avLst/>
          </a:prstGeom>
          <a:noFill/>
        </p:spPr>
        <p:txBody>
          <a:bodyPr wrap="none" rtlCol="0">
            <a:spAutoFit/>
          </a:bodyPr>
          <a:lstStyle/>
          <a:p>
            <a:r>
              <a:rPr lang="en-US" dirty="0">
                <a:latin typeface="Consolas" panose="020B0609020204030204" pitchFamily="49" charset="0"/>
              </a:rPr>
              <a:t>COM1</a:t>
            </a:r>
          </a:p>
        </p:txBody>
      </p:sp>
      <p:sp>
        <p:nvSpPr>
          <p:cNvPr id="8" name="TextBox 7"/>
          <p:cNvSpPr txBox="1"/>
          <p:nvPr/>
        </p:nvSpPr>
        <p:spPr>
          <a:xfrm>
            <a:off x="6321567" y="4267200"/>
            <a:ext cx="691215" cy="369332"/>
          </a:xfrm>
          <a:prstGeom prst="rect">
            <a:avLst/>
          </a:prstGeom>
          <a:noFill/>
        </p:spPr>
        <p:txBody>
          <a:bodyPr wrap="none" rtlCol="0">
            <a:spAutoFit/>
          </a:bodyPr>
          <a:lstStyle/>
          <a:p>
            <a:r>
              <a:rPr lang="en-US" dirty="0">
                <a:latin typeface="Consolas" panose="020B0609020204030204" pitchFamily="49" charset="0"/>
              </a:rPr>
              <a:t>COM2</a:t>
            </a:r>
          </a:p>
        </p:txBody>
      </p:sp>
      <p:sp>
        <p:nvSpPr>
          <p:cNvPr id="9" name="TextBox 8"/>
          <p:cNvSpPr txBox="1"/>
          <p:nvPr/>
        </p:nvSpPr>
        <p:spPr>
          <a:xfrm>
            <a:off x="6366357" y="5257800"/>
            <a:ext cx="691215" cy="369332"/>
          </a:xfrm>
          <a:prstGeom prst="rect">
            <a:avLst/>
          </a:prstGeom>
          <a:noFill/>
        </p:spPr>
        <p:txBody>
          <a:bodyPr wrap="none" rtlCol="0">
            <a:spAutoFit/>
          </a:bodyPr>
          <a:lstStyle/>
          <a:p>
            <a:r>
              <a:rPr lang="en-US" dirty="0">
                <a:latin typeface="Consolas" panose="020B0609020204030204" pitchFamily="49" charset="0"/>
              </a:rPr>
              <a:t>COM3</a:t>
            </a:r>
          </a:p>
        </p:txBody>
      </p:sp>
      <p:sp>
        <p:nvSpPr>
          <p:cNvPr id="10" name="Rectangle 9"/>
          <p:cNvSpPr/>
          <p:nvPr/>
        </p:nvSpPr>
        <p:spPr>
          <a:xfrm>
            <a:off x="6248400" y="6353950"/>
            <a:ext cx="2643672" cy="276999"/>
          </a:xfrm>
          <a:prstGeom prst="rect">
            <a:avLst/>
          </a:prstGeom>
        </p:spPr>
        <p:txBody>
          <a:bodyPr wrap="none">
            <a:spAutoFit/>
          </a:bodyPr>
          <a:lstStyle/>
          <a:p>
            <a:r>
              <a:rPr lang="en-US" sz="1200" dirty="0"/>
              <a:t>from https://habrahabr.ru/post/173709/</a:t>
            </a:r>
          </a:p>
        </p:txBody>
      </p:sp>
    </p:spTree>
    <p:extLst>
      <p:ext uri="{BB962C8B-B14F-4D97-AF65-F5344CB8AC3E}">
        <p14:creationId xmlns:p14="http://schemas.microsoft.com/office/powerpoint/2010/main" val="33978698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 Tips</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42</a:t>
            </a:fld>
            <a:endParaRPr kumimoji="0" lang="en-US" dirty="0"/>
          </a:p>
        </p:txBody>
      </p:sp>
      <p:sp>
        <p:nvSpPr>
          <p:cNvPr id="4" name="Content Placeholder 3"/>
          <p:cNvSpPr>
            <a:spLocks noGrp="1"/>
          </p:cNvSpPr>
          <p:nvPr>
            <p:ph sz="quarter" idx="1"/>
          </p:nvPr>
        </p:nvSpPr>
        <p:spPr/>
        <p:txBody>
          <a:bodyPr/>
          <a:lstStyle/>
          <a:p>
            <a:r>
              <a:rPr lang="en-US" dirty="0" smtClean="0"/>
              <a:t>Most implementation is given in file </a:t>
            </a:r>
            <a:r>
              <a:rPr lang="en-US" dirty="0" err="1" smtClean="0"/>
              <a:t>LCD.c</a:t>
            </a:r>
            <a:r>
              <a:rPr lang="en-US" dirty="0" smtClean="0"/>
              <a:t> in the project template.</a:t>
            </a:r>
          </a:p>
          <a:p>
            <a:r>
              <a:rPr lang="en-US" dirty="0" smtClean="0"/>
              <a:t>Alternate function of each pin:</a:t>
            </a:r>
          </a:p>
          <a:p>
            <a:pPr lvl="1"/>
            <a:r>
              <a:rPr lang="en-US" sz="2000" dirty="0">
                <a:hlinkClick r:id="rId2"/>
              </a:rPr>
              <a:t>http://web.eece.maine.edu/~</a:t>
            </a:r>
            <a:r>
              <a:rPr lang="en-US" sz="2000" dirty="0" smtClean="0">
                <a:hlinkClick r:id="rId2"/>
              </a:rPr>
              <a:t>zhu/book/STM32L4/STM32L476_Pins.pdf</a:t>
            </a:r>
            <a:r>
              <a:rPr lang="en-US" sz="2000" dirty="0" smtClean="0"/>
              <a:t> </a:t>
            </a:r>
          </a:p>
          <a:p>
            <a:r>
              <a:rPr lang="en-US" sz="2300" dirty="0" smtClean="0"/>
              <a:t>When you program Port A and mistakenly change the mode or the alternate function number for pin PA 13 and PA 14,  </a:t>
            </a:r>
            <a:r>
              <a:rPr lang="en-US" sz="2300" dirty="0" err="1" smtClean="0"/>
              <a:t>Keil</a:t>
            </a:r>
            <a:r>
              <a:rPr lang="en-US" sz="2300" dirty="0" smtClean="0"/>
              <a:t> can no longer program your board.</a:t>
            </a:r>
          </a:p>
          <a:p>
            <a:pPr lvl="1"/>
            <a:r>
              <a:rPr lang="en-US" sz="2000" dirty="0" smtClean="0"/>
              <a:t>These two pins are used as ST-Link SW_IO and SW_CLK for the communication with the debugger</a:t>
            </a:r>
          </a:p>
          <a:p>
            <a:pPr lvl="1"/>
            <a:r>
              <a:rPr lang="en-US" sz="2000" dirty="0" smtClean="0"/>
              <a:t>Fix:  Use ST-Link Utility to erase the code</a:t>
            </a:r>
            <a:endParaRPr lang="en-US" sz="2000" dirty="0"/>
          </a:p>
        </p:txBody>
      </p:sp>
    </p:spTree>
    <p:extLst>
      <p:ext uri="{BB962C8B-B14F-4D97-AF65-F5344CB8AC3E}">
        <p14:creationId xmlns:p14="http://schemas.microsoft.com/office/powerpoint/2010/main" val="30246297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Rounded Corners 50"/>
          <p:cNvSpPr/>
          <p:nvPr/>
        </p:nvSpPr>
        <p:spPr>
          <a:xfrm>
            <a:off x="1543050" y="1371600"/>
            <a:ext cx="1714500" cy="1615011"/>
          </a:xfrm>
          <a:prstGeom prst="round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Software Driver for On-chip LCD Controller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13" name="Rectangle 12"/>
          <p:cNvSpPr/>
          <p:nvPr/>
        </p:nvSpPr>
        <p:spPr>
          <a:xfrm>
            <a:off x="6057900" y="2014917"/>
            <a:ext cx="2914650" cy="1085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p:cNvPicPr>
            <a:picLocks noChangeAspect="1"/>
          </p:cNvPicPr>
          <p:nvPr/>
        </p:nvPicPr>
        <p:blipFill>
          <a:blip r:embed="rId4"/>
          <a:stretch>
            <a:fillRect/>
          </a:stretch>
        </p:blipFill>
        <p:spPr>
          <a:xfrm>
            <a:off x="7057283" y="2050799"/>
            <a:ext cx="923485" cy="1024800"/>
          </a:xfrm>
          <a:prstGeom prst="rect">
            <a:avLst/>
          </a:prstGeom>
        </p:spPr>
      </p:pic>
      <p:pic>
        <p:nvPicPr>
          <p:cNvPr id="12" name="Picture 11"/>
          <p:cNvPicPr>
            <a:picLocks noChangeAspect="1"/>
          </p:cNvPicPr>
          <p:nvPr/>
        </p:nvPicPr>
        <p:blipFill>
          <a:blip r:embed="rId5"/>
          <a:stretch>
            <a:fillRect/>
          </a:stretch>
        </p:blipFill>
        <p:spPr>
          <a:xfrm>
            <a:off x="8020723" y="2062286"/>
            <a:ext cx="923484" cy="1024800"/>
          </a:xfrm>
          <a:prstGeom prst="rect">
            <a:avLst/>
          </a:prstGeom>
        </p:spPr>
      </p:pic>
      <p:sp>
        <p:nvSpPr>
          <p:cNvPr id="15" name="Rectangle 14"/>
          <p:cNvSpPr/>
          <p:nvPr/>
        </p:nvSpPr>
        <p:spPr>
          <a:xfrm>
            <a:off x="3436277" y="2172436"/>
            <a:ext cx="894167" cy="78152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LCD Display Memory</a:t>
            </a:r>
          </a:p>
        </p:txBody>
      </p:sp>
      <p:sp>
        <p:nvSpPr>
          <p:cNvPr id="16" name="Rectangle 15"/>
          <p:cNvSpPr/>
          <p:nvPr/>
        </p:nvSpPr>
        <p:spPr>
          <a:xfrm>
            <a:off x="1771650" y="1485900"/>
            <a:ext cx="742950" cy="78152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Font Library</a:t>
            </a:r>
          </a:p>
        </p:txBody>
      </p:sp>
      <p:pic>
        <p:nvPicPr>
          <p:cNvPr id="20" name="Picture 19"/>
          <p:cNvPicPr>
            <a:picLocks noChangeAspect="1"/>
          </p:cNvPicPr>
          <p:nvPr/>
        </p:nvPicPr>
        <p:blipFill>
          <a:blip r:embed="rId6"/>
          <a:stretch>
            <a:fillRect/>
          </a:stretch>
        </p:blipFill>
        <p:spPr>
          <a:xfrm>
            <a:off x="6106588" y="2058076"/>
            <a:ext cx="910739" cy="1011110"/>
          </a:xfrm>
          <a:prstGeom prst="rect">
            <a:avLst/>
          </a:prstGeom>
        </p:spPr>
      </p:pic>
      <p:sp>
        <p:nvSpPr>
          <p:cNvPr id="21" name="TextBox 20"/>
          <p:cNvSpPr txBox="1"/>
          <p:nvPr/>
        </p:nvSpPr>
        <p:spPr>
          <a:xfrm>
            <a:off x="708274" y="1657350"/>
            <a:ext cx="652743" cy="461665"/>
          </a:xfrm>
          <a:prstGeom prst="rect">
            <a:avLst/>
          </a:prstGeom>
          <a:noFill/>
        </p:spPr>
        <p:txBody>
          <a:bodyPr wrap="none" rtlCol="0">
            <a:spAutoFit/>
          </a:bodyPr>
          <a:lstStyle/>
          <a:p>
            <a:r>
              <a:rPr lang="en-US" sz="2400" dirty="0"/>
              <a:t>“</a:t>
            </a:r>
            <a:r>
              <a:rPr lang="en-US" sz="2400" dirty="0">
                <a:solidFill>
                  <a:srgbClr val="FF00FF"/>
                </a:solidFill>
              </a:rPr>
              <a:t>A</a:t>
            </a:r>
            <a:r>
              <a:rPr lang="en-US" sz="2400" dirty="0"/>
              <a:t>”</a:t>
            </a:r>
          </a:p>
        </p:txBody>
      </p:sp>
      <p:cxnSp>
        <p:nvCxnSpPr>
          <p:cNvPr id="23" name="Straight Arrow Connector 22"/>
          <p:cNvCxnSpPr>
            <a:stCxn id="21" idx="3"/>
            <a:endCxn id="16" idx="1"/>
          </p:cNvCxnSpPr>
          <p:nvPr/>
        </p:nvCxnSpPr>
        <p:spPr>
          <a:xfrm flipV="1">
            <a:off x="1361017" y="1876664"/>
            <a:ext cx="410633" cy="115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6" idx="3"/>
          </p:cNvCxnSpPr>
          <p:nvPr/>
        </p:nvCxnSpPr>
        <p:spPr>
          <a:xfrm flipV="1">
            <a:off x="1416165" y="2798721"/>
            <a:ext cx="2020112" cy="131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4328" y="2627225"/>
            <a:ext cx="1321837" cy="369332"/>
          </a:xfrm>
          <a:prstGeom prst="rect">
            <a:avLst/>
          </a:prstGeom>
          <a:noFill/>
        </p:spPr>
        <p:txBody>
          <a:bodyPr wrap="none" rtlCol="0">
            <a:spAutoFit/>
          </a:bodyPr>
          <a:lstStyle/>
          <a:p>
            <a:r>
              <a:rPr lang="en-US" dirty="0"/>
              <a:t>Position = </a:t>
            </a:r>
            <a:r>
              <a:rPr lang="en-US" b="1" dirty="0">
                <a:solidFill>
                  <a:srgbClr val="FF00FF"/>
                </a:solidFill>
                <a:latin typeface="Consolas" panose="020B0609020204030204" pitchFamily="49" charset="0"/>
              </a:rPr>
              <a:t>1</a:t>
            </a:r>
          </a:p>
        </p:txBody>
      </p:sp>
      <p:cxnSp>
        <p:nvCxnSpPr>
          <p:cNvPr id="28" name="Connector: Elbow 27"/>
          <p:cNvCxnSpPr>
            <a:stCxn id="16" idx="3"/>
          </p:cNvCxnSpPr>
          <p:nvPr/>
        </p:nvCxnSpPr>
        <p:spPr>
          <a:xfrm>
            <a:off x="2514600" y="1876663"/>
            <a:ext cx="921677" cy="44517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2421060" y="1419031"/>
            <a:ext cx="897604" cy="507831"/>
          </a:xfrm>
          <a:prstGeom prst="rect">
            <a:avLst/>
          </a:prstGeom>
        </p:spPr>
        <p:txBody>
          <a:bodyPr wrap="square">
            <a:spAutoFit/>
          </a:bodyPr>
          <a:lstStyle/>
          <a:p>
            <a:pPr algn="ctr"/>
            <a:r>
              <a:rPr lang="en-US" sz="1350" b="1" dirty="0">
                <a:solidFill>
                  <a:srgbClr val="C00000"/>
                </a:solidFill>
                <a:latin typeface="Consolas" panose="020B0609020204030204" pitchFamily="49" charset="0"/>
              </a:rPr>
              <a:t>Font = 0xFE00 </a:t>
            </a:r>
            <a:endParaRPr lang="en-US" sz="1350" b="1" dirty="0">
              <a:solidFill>
                <a:srgbClr val="C00000"/>
              </a:solidFill>
            </a:endParaRPr>
          </a:p>
        </p:txBody>
      </p:sp>
      <p:sp>
        <p:nvSpPr>
          <p:cNvPr id="39" name="Arrow: Right 38"/>
          <p:cNvSpPr/>
          <p:nvPr/>
        </p:nvSpPr>
        <p:spPr>
          <a:xfrm>
            <a:off x="5699023" y="2484685"/>
            <a:ext cx="348270" cy="142541"/>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TextBox 39"/>
          <p:cNvSpPr txBox="1"/>
          <p:nvPr/>
        </p:nvSpPr>
        <p:spPr>
          <a:xfrm>
            <a:off x="7046730" y="1737918"/>
            <a:ext cx="944489" cy="300082"/>
          </a:xfrm>
          <a:prstGeom prst="rect">
            <a:avLst/>
          </a:prstGeom>
          <a:noFill/>
        </p:spPr>
        <p:txBody>
          <a:bodyPr wrap="none" rtlCol="0">
            <a:spAutoFit/>
          </a:bodyPr>
          <a:lstStyle/>
          <a:p>
            <a:r>
              <a:rPr lang="en-US" sz="1350" dirty="0"/>
              <a:t>LCD Glass</a:t>
            </a:r>
          </a:p>
        </p:txBody>
      </p:sp>
      <p:sp>
        <p:nvSpPr>
          <p:cNvPr id="43" name="Rectangle 42"/>
          <p:cNvSpPr/>
          <p:nvPr/>
        </p:nvSpPr>
        <p:spPr>
          <a:xfrm>
            <a:off x="4686300" y="2172436"/>
            <a:ext cx="1012723" cy="78152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Hardware Signal </a:t>
            </a:r>
          </a:p>
          <a:p>
            <a:pPr algn="ctr"/>
            <a:r>
              <a:rPr lang="en-US" sz="1200" b="1" dirty="0">
                <a:solidFill>
                  <a:schemeClr val="bg1"/>
                </a:solidFill>
              </a:rPr>
              <a:t>Generator</a:t>
            </a:r>
          </a:p>
        </p:txBody>
      </p:sp>
      <p:sp>
        <p:nvSpPr>
          <p:cNvPr id="48" name="Arrow: Right 47"/>
          <p:cNvSpPr/>
          <p:nvPr/>
        </p:nvSpPr>
        <p:spPr>
          <a:xfrm>
            <a:off x="4338030" y="2494812"/>
            <a:ext cx="335719" cy="132414"/>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TextBox 51"/>
          <p:cNvSpPr txBox="1"/>
          <p:nvPr/>
        </p:nvSpPr>
        <p:spPr>
          <a:xfrm>
            <a:off x="1760580" y="3016166"/>
            <a:ext cx="1317477" cy="300082"/>
          </a:xfrm>
          <a:prstGeom prst="rect">
            <a:avLst/>
          </a:prstGeom>
          <a:noFill/>
        </p:spPr>
        <p:txBody>
          <a:bodyPr wrap="none" rtlCol="0">
            <a:spAutoFit/>
          </a:bodyPr>
          <a:lstStyle/>
          <a:p>
            <a:r>
              <a:rPr lang="en-US" sz="1350" dirty="0"/>
              <a:t>Software Driver</a:t>
            </a:r>
          </a:p>
        </p:txBody>
      </p:sp>
      <p:sp>
        <p:nvSpPr>
          <p:cNvPr id="53" name="TextBox 52"/>
          <p:cNvSpPr txBox="1"/>
          <p:nvPr/>
        </p:nvSpPr>
        <p:spPr>
          <a:xfrm>
            <a:off x="5548216" y="3178576"/>
            <a:ext cx="2900987" cy="300082"/>
          </a:xfrm>
          <a:prstGeom prst="rect">
            <a:avLst/>
          </a:prstGeom>
          <a:noFill/>
        </p:spPr>
        <p:txBody>
          <a:bodyPr wrap="none" rtlCol="0">
            <a:spAutoFit/>
          </a:bodyPr>
          <a:lstStyle/>
          <a:p>
            <a:r>
              <a:rPr lang="en-US" sz="1350" dirty="0"/>
              <a:t>Position:   </a:t>
            </a:r>
            <a:r>
              <a:rPr lang="en-US" sz="1350" dirty="0">
                <a:latin typeface="Consolas" panose="020B0609020204030204" pitchFamily="49" charset="0"/>
              </a:rPr>
              <a:t>1         2         3</a:t>
            </a:r>
          </a:p>
        </p:txBody>
      </p:sp>
      <p:cxnSp>
        <p:nvCxnSpPr>
          <p:cNvPr id="6" name="Straight Arrow Connector 5"/>
          <p:cNvCxnSpPr>
            <a:stCxn id="15" idx="2"/>
            <a:endCxn id="8" idx="0"/>
          </p:cNvCxnSpPr>
          <p:nvPr/>
        </p:nvCxnSpPr>
        <p:spPr>
          <a:xfrm flipH="1">
            <a:off x="3876030" y="2953963"/>
            <a:ext cx="7331" cy="745430"/>
          </a:xfrm>
          <a:prstGeom prst="straightConnector1">
            <a:avLst/>
          </a:prstGeom>
          <a:ln w="19050">
            <a:solidFill>
              <a:srgbClr val="0000FF"/>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403520" y="3699393"/>
            <a:ext cx="4945020" cy="1652431"/>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816155" y="3844794"/>
            <a:ext cx="1306225" cy="1303928"/>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Back buffer </a:t>
            </a:r>
          </a:p>
          <a:p>
            <a:pPr algn="ctr"/>
            <a:r>
              <a:rPr lang="en-US" dirty="0"/>
              <a:t>(</a:t>
            </a:r>
            <a:r>
              <a:rPr lang="en-US" dirty="0">
                <a:latin typeface="Consolas" panose="020B0609020204030204" pitchFamily="49" charset="0"/>
              </a:rPr>
              <a:t>1</a:t>
            </a:r>
            <a:r>
              <a:rPr lang="en-US" baseline="30000" dirty="0"/>
              <a:t>st</a:t>
            </a:r>
            <a:r>
              <a:rPr lang="en-US" dirty="0"/>
              <a:t> buffer)</a:t>
            </a:r>
          </a:p>
        </p:txBody>
      </p:sp>
      <p:sp>
        <p:nvSpPr>
          <p:cNvPr id="30" name="Rectangle 29"/>
          <p:cNvSpPr/>
          <p:nvPr/>
        </p:nvSpPr>
        <p:spPr>
          <a:xfrm>
            <a:off x="6858000" y="4074356"/>
            <a:ext cx="1012723" cy="78152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Hardware Signal </a:t>
            </a:r>
          </a:p>
          <a:p>
            <a:pPr algn="ctr"/>
            <a:r>
              <a:rPr lang="en-US" sz="1200" b="1" dirty="0">
                <a:solidFill>
                  <a:schemeClr val="bg1"/>
                </a:solidFill>
              </a:rPr>
              <a:t>Generator</a:t>
            </a:r>
          </a:p>
        </p:txBody>
      </p:sp>
      <p:sp>
        <p:nvSpPr>
          <p:cNvPr id="31" name="Rectangle 30"/>
          <p:cNvSpPr/>
          <p:nvPr/>
        </p:nvSpPr>
        <p:spPr>
          <a:xfrm>
            <a:off x="4437778" y="3844794"/>
            <a:ext cx="1287741" cy="127128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Front buffer </a:t>
            </a:r>
          </a:p>
          <a:p>
            <a:pPr algn="ctr"/>
            <a:r>
              <a:rPr lang="en-US" dirty="0"/>
              <a:t>(</a:t>
            </a:r>
            <a:r>
              <a:rPr lang="en-US" dirty="0">
                <a:latin typeface="Consolas" panose="020B0609020204030204" pitchFamily="49" charset="0"/>
              </a:rPr>
              <a:t>2</a:t>
            </a:r>
            <a:r>
              <a:rPr lang="en-US" baseline="30000" dirty="0"/>
              <a:t>nd</a:t>
            </a:r>
            <a:r>
              <a:rPr lang="en-US" dirty="0"/>
              <a:t> buffer)</a:t>
            </a:r>
          </a:p>
        </p:txBody>
      </p:sp>
      <p:sp>
        <p:nvSpPr>
          <p:cNvPr id="33" name="Arrow: Right 38"/>
          <p:cNvSpPr/>
          <p:nvPr/>
        </p:nvSpPr>
        <p:spPr>
          <a:xfrm>
            <a:off x="6053953" y="4381140"/>
            <a:ext cx="623021" cy="178573"/>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4" name="Arrow: Right 38"/>
          <p:cNvSpPr/>
          <p:nvPr/>
        </p:nvSpPr>
        <p:spPr>
          <a:xfrm>
            <a:off x="3503246" y="4384032"/>
            <a:ext cx="623021" cy="178573"/>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6" name="Arrow: Right 38"/>
          <p:cNvSpPr/>
          <p:nvPr/>
        </p:nvSpPr>
        <p:spPr>
          <a:xfrm>
            <a:off x="986816" y="4407471"/>
            <a:ext cx="623021" cy="178573"/>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TextBox 9"/>
          <p:cNvSpPr txBox="1"/>
          <p:nvPr/>
        </p:nvSpPr>
        <p:spPr>
          <a:xfrm>
            <a:off x="-49606" y="4284737"/>
            <a:ext cx="1013611" cy="369332"/>
          </a:xfrm>
          <a:prstGeom prst="rect">
            <a:avLst/>
          </a:prstGeom>
          <a:noFill/>
        </p:spPr>
        <p:txBody>
          <a:bodyPr wrap="none" rtlCol="0">
            <a:spAutoFit/>
          </a:bodyPr>
          <a:lstStyle/>
          <a:p>
            <a:r>
              <a:rPr lang="en-US" dirty="0"/>
              <a:t>Software</a:t>
            </a:r>
          </a:p>
        </p:txBody>
      </p:sp>
      <p:sp>
        <p:nvSpPr>
          <p:cNvPr id="14" name="TextBox 13"/>
          <p:cNvSpPr txBox="1"/>
          <p:nvPr/>
        </p:nvSpPr>
        <p:spPr>
          <a:xfrm>
            <a:off x="276457" y="5397793"/>
            <a:ext cx="8667750" cy="984885"/>
          </a:xfrm>
          <a:prstGeom prst="rect">
            <a:avLst/>
          </a:prstGeom>
          <a:noFill/>
        </p:spPr>
        <p:txBody>
          <a:bodyPr wrap="square" rtlCol="0">
            <a:spAutoFit/>
          </a:bodyPr>
          <a:lstStyle/>
          <a:p>
            <a:r>
              <a:rPr lang="en-US" sz="1600" dirty="0">
                <a:solidFill>
                  <a:srgbClr val="C00000"/>
                </a:solidFill>
              </a:rPr>
              <a:t>Double buffering</a:t>
            </a:r>
            <a:endParaRPr lang="en-US" sz="1600" dirty="0"/>
          </a:p>
          <a:p>
            <a:pPr marL="285750" indent="-285750">
              <a:buFont typeface="Arial" panose="020B0604020202020204" pitchFamily="34" charset="0"/>
              <a:buChar char="•"/>
            </a:pPr>
            <a:r>
              <a:rPr lang="en-US" sz="1400" dirty="0"/>
              <a:t>Write to one buffer, display to another.  Then when ready, swap (display first, write to second). Repeat.</a:t>
            </a:r>
          </a:p>
          <a:p>
            <a:pPr marL="285750" indent="-285750">
              <a:buFont typeface="Arial" panose="020B0604020202020204" pitchFamily="34" charset="0"/>
              <a:buChar char="•"/>
            </a:pPr>
            <a:r>
              <a:rPr lang="en-US" sz="1400" dirty="0"/>
              <a:t>Avoids tearing: displaying partially old and partially new data</a:t>
            </a:r>
          </a:p>
          <a:p>
            <a:pPr marL="285750" indent="-285750">
              <a:buFont typeface="Arial" panose="020B0604020202020204" pitchFamily="34" charset="0"/>
              <a:buChar char="•"/>
            </a:pPr>
            <a:r>
              <a:rPr lang="en-US" sz="1400" dirty="0"/>
              <a:t>Avoid flicker</a:t>
            </a:r>
          </a:p>
        </p:txBody>
      </p:sp>
    </p:spTree>
    <p:custDataLst>
      <p:tags r:id="rId1"/>
    </p:custDataLst>
    <p:extLst>
      <p:ext uri="{BB962C8B-B14F-4D97-AF65-F5344CB8AC3E}">
        <p14:creationId xmlns:p14="http://schemas.microsoft.com/office/powerpoint/2010/main" val="16803329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Rounded Corners 50"/>
          <p:cNvSpPr/>
          <p:nvPr/>
        </p:nvSpPr>
        <p:spPr>
          <a:xfrm>
            <a:off x="1543050" y="1771650"/>
            <a:ext cx="1714500" cy="1615011"/>
          </a:xfrm>
          <a:prstGeom prst="roundRect">
            <a:avLst/>
          </a:prstGeom>
          <a:solidFill>
            <a:schemeClr val="accent5">
              <a:lumMod val="20000"/>
              <a:lumOff val="8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p:txBody>
          <a:bodyPr>
            <a:normAutofit fontScale="90000"/>
          </a:bodyPr>
          <a:lstStyle/>
          <a:p>
            <a:r>
              <a:rPr lang="en-US" dirty="0"/>
              <a:t>Software Driver for On-chip LCD Controller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
        <p:nvSpPr>
          <p:cNvPr id="13" name="Rectangle 12"/>
          <p:cNvSpPr/>
          <p:nvPr/>
        </p:nvSpPr>
        <p:spPr>
          <a:xfrm>
            <a:off x="6057900" y="2414967"/>
            <a:ext cx="2914650" cy="1085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1" name="Picture 10"/>
          <p:cNvPicPr>
            <a:picLocks noChangeAspect="1"/>
          </p:cNvPicPr>
          <p:nvPr/>
        </p:nvPicPr>
        <p:blipFill>
          <a:blip r:embed="rId4"/>
          <a:stretch>
            <a:fillRect/>
          </a:stretch>
        </p:blipFill>
        <p:spPr>
          <a:xfrm>
            <a:off x="7057283" y="2450849"/>
            <a:ext cx="923485" cy="1024800"/>
          </a:xfrm>
          <a:prstGeom prst="rect">
            <a:avLst/>
          </a:prstGeom>
        </p:spPr>
      </p:pic>
      <p:pic>
        <p:nvPicPr>
          <p:cNvPr id="12" name="Picture 11"/>
          <p:cNvPicPr>
            <a:picLocks noChangeAspect="1"/>
          </p:cNvPicPr>
          <p:nvPr/>
        </p:nvPicPr>
        <p:blipFill>
          <a:blip r:embed="rId5"/>
          <a:stretch>
            <a:fillRect/>
          </a:stretch>
        </p:blipFill>
        <p:spPr>
          <a:xfrm>
            <a:off x="8020723" y="2462336"/>
            <a:ext cx="923484" cy="1024800"/>
          </a:xfrm>
          <a:prstGeom prst="rect">
            <a:avLst/>
          </a:prstGeom>
        </p:spPr>
      </p:pic>
      <p:sp>
        <p:nvSpPr>
          <p:cNvPr id="15" name="Rectangle 14"/>
          <p:cNvSpPr/>
          <p:nvPr/>
        </p:nvSpPr>
        <p:spPr>
          <a:xfrm>
            <a:off x="3436277" y="2572486"/>
            <a:ext cx="894167" cy="781527"/>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LCD Display Memory</a:t>
            </a:r>
          </a:p>
        </p:txBody>
      </p:sp>
      <p:sp>
        <p:nvSpPr>
          <p:cNvPr id="16" name="Rectangle 15"/>
          <p:cNvSpPr/>
          <p:nvPr/>
        </p:nvSpPr>
        <p:spPr>
          <a:xfrm>
            <a:off x="1771650" y="1885950"/>
            <a:ext cx="742950" cy="78152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Font Library</a:t>
            </a:r>
          </a:p>
        </p:txBody>
      </p:sp>
      <p:pic>
        <p:nvPicPr>
          <p:cNvPr id="20" name="Picture 19"/>
          <p:cNvPicPr>
            <a:picLocks noChangeAspect="1"/>
          </p:cNvPicPr>
          <p:nvPr/>
        </p:nvPicPr>
        <p:blipFill>
          <a:blip r:embed="rId6"/>
          <a:stretch>
            <a:fillRect/>
          </a:stretch>
        </p:blipFill>
        <p:spPr>
          <a:xfrm>
            <a:off x="6106588" y="2458126"/>
            <a:ext cx="910739" cy="1011110"/>
          </a:xfrm>
          <a:prstGeom prst="rect">
            <a:avLst/>
          </a:prstGeom>
        </p:spPr>
      </p:pic>
      <p:sp>
        <p:nvSpPr>
          <p:cNvPr id="21" name="TextBox 20"/>
          <p:cNvSpPr txBox="1"/>
          <p:nvPr/>
        </p:nvSpPr>
        <p:spPr>
          <a:xfrm>
            <a:off x="708274" y="2057400"/>
            <a:ext cx="652743" cy="461665"/>
          </a:xfrm>
          <a:prstGeom prst="rect">
            <a:avLst/>
          </a:prstGeom>
          <a:noFill/>
        </p:spPr>
        <p:txBody>
          <a:bodyPr wrap="none" rtlCol="0">
            <a:spAutoFit/>
          </a:bodyPr>
          <a:lstStyle/>
          <a:p>
            <a:r>
              <a:rPr lang="en-US" sz="2400" dirty="0"/>
              <a:t>“</a:t>
            </a:r>
            <a:r>
              <a:rPr lang="en-US" sz="2400" dirty="0">
                <a:solidFill>
                  <a:srgbClr val="FF00FF"/>
                </a:solidFill>
              </a:rPr>
              <a:t>A</a:t>
            </a:r>
            <a:r>
              <a:rPr lang="en-US" sz="2400" dirty="0"/>
              <a:t>”</a:t>
            </a:r>
          </a:p>
        </p:txBody>
      </p:sp>
      <p:cxnSp>
        <p:nvCxnSpPr>
          <p:cNvPr id="23" name="Straight Arrow Connector 22"/>
          <p:cNvCxnSpPr>
            <a:stCxn id="21" idx="3"/>
            <a:endCxn id="16" idx="1"/>
          </p:cNvCxnSpPr>
          <p:nvPr/>
        </p:nvCxnSpPr>
        <p:spPr>
          <a:xfrm flipV="1">
            <a:off x="1361017" y="2276714"/>
            <a:ext cx="410633" cy="115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6" idx="3"/>
          </p:cNvCxnSpPr>
          <p:nvPr/>
        </p:nvCxnSpPr>
        <p:spPr>
          <a:xfrm flipV="1">
            <a:off x="1416165" y="3198771"/>
            <a:ext cx="2020112" cy="131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4328" y="3027275"/>
            <a:ext cx="1321837" cy="369332"/>
          </a:xfrm>
          <a:prstGeom prst="rect">
            <a:avLst/>
          </a:prstGeom>
          <a:noFill/>
        </p:spPr>
        <p:txBody>
          <a:bodyPr wrap="none" rtlCol="0">
            <a:spAutoFit/>
          </a:bodyPr>
          <a:lstStyle/>
          <a:p>
            <a:r>
              <a:rPr lang="en-US" dirty="0"/>
              <a:t>Position = </a:t>
            </a:r>
            <a:r>
              <a:rPr lang="en-US" b="1" dirty="0">
                <a:solidFill>
                  <a:srgbClr val="FF00FF"/>
                </a:solidFill>
                <a:latin typeface="Consolas" panose="020B0609020204030204" pitchFamily="49" charset="0"/>
              </a:rPr>
              <a:t>1</a:t>
            </a:r>
          </a:p>
        </p:txBody>
      </p:sp>
      <p:cxnSp>
        <p:nvCxnSpPr>
          <p:cNvPr id="28" name="Connector: Elbow 27"/>
          <p:cNvCxnSpPr>
            <a:stCxn id="16" idx="3"/>
          </p:cNvCxnSpPr>
          <p:nvPr/>
        </p:nvCxnSpPr>
        <p:spPr>
          <a:xfrm>
            <a:off x="2514600" y="2276713"/>
            <a:ext cx="921677" cy="445175"/>
          </a:xfrm>
          <a:prstGeom prst="bentConnector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29176" y="3386661"/>
            <a:ext cx="752129" cy="1546577"/>
          </a:xfrm>
          <a:prstGeom prst="rect">
            <a:avLst/>
          </a:prstGeom>
          <a:noFill/>
        </p:spPr>
        <p:txBody>
          <a:bodyPr wrap="none" rtlCol="0">
            <a:spAutoFit/>
          </a:bodyPr>
          <a:lstStyle/>
          <a:p>
            <a:r>
              <a:rPr lang="en-US" sz="1350" b="1" dirty="0">
                <a:solidFill>
                  <a:srgbClr val="0000FF"/>
                </a:solidFill>
                <a:latin typeface="Consolas" panose="020B0609020204030204" pitchFamily="49" charset="0"/>
              </a:rPr>
              <a:t>1A = 1</a:t>
            </a:r>
          </a:p>
          <a:p>
            <a:r>
              <a:rPr lang="en-US" sz="1350" b="1" dirty="0">
                <a:solidFill>
                  <a:srgbClr val="0000FF"/>
                </a:solidFill>
                <a:latin typeface="Consolas" panose="020B0609020204030204" pitchFamily="49" charset="0"/>
              </a:rPr>
              <a:t>1B = 1</a:t>
            </a:r>
          </a:p>
          <a:p>
            <a:r>
              <a:rPr lang="en-US" sz="1350" b="1" dirty="0">
                <a:solidFill>
                  <a:srgbClr val="0000FF"/>
                </a:solidFill>
                <a:latin typeface="Consolas" panose="020B0609020204030204" pitchFamily="49" charset="0"/>
              </a:rPr>
              <a:t>1C = 1</a:t>
            </a:r>
          </a:p>
          <a:p>
            <a:r>
              <a:rPr lang="en-US" sz="1350" b="1" dirty="0">
                <a:solidFill>
                  <a:srgbClr val="0000FF"/>
                </a:solidFill>
                <a:latin typeface="Consolas" panose="020B0609020204030204" pitchFamily="49" charset="0"/>
              </a:rPr>
              <a:t>1F = 1</a:t>
            </a:r>
          </a:p>
          <a:p>
            <a:r>
              <a:rPr lang="en-US" sz="1350" b="1" dirty="0">
                <a:solidFill>
                  <a:srgbClr val="0000FF"/>
                </a:solidFill>
                <a:latin typeface="Consolas" panose="020B0609020204030204" pitchFamily="49" charset="0"/>
              </a:rPr>
              <a:t>1E = 1</a:t>
            </a:r>
          </a:p>
          <a:p>
            <a:r>
              <a:rPr lang="en-US" sz="1350" b="1" dirty="0">
                <a:solidFill>
                  <a:srgbClr val="0000FF"/>
                </a:solidFill>
                <a:latin typeface="Consolas" panose="020B0609020204030204" pitchFamily="49" charset="0"/>
              </a:rPr>
              <a:t>1G = 1</a:t>
            </a:r>
          </a:p>
          <a:p>
            <a:r>
              <a:rPr lang="en-US" sz="1350" b="1" dirty="0">
                <a:solidFill>
                  <a:srgbClr val="0000FF"/>
                </a:solidFill>
                <a:latin typeface="Consolas" panose="020B0609020204030204" pitchFamily="49" charset="0"/>
              </a:rPr>
              <a:t>1M = 1</a:t>
            </a:r>
          </a:p>
        </p:txBody>
      </p:sp>
      <p:sp>
        <p:nvSpPr>
          <p:cNvPr id="35" name="Rectangle 34"/>
          <p:cNvSpPr/>
          <p:nvPr/>
        </p:nvSpPr>
        <p:spPr>
          <a:xfrm>
            <a:off x="2421060" y="1819081"/>
            <a:ext cx="897604" cy="507831"/>
          </a:xfrm>
          <a:prstGeom prst="rect">
            <a:avLst/>
          </a:prstGeom>
        </p:spPr>
        <p:txBody>
          <a:bodyPr wrap="square">
            <a:spAutoFit/>
          </a:bodyPr>
          <a:lstStyle/>
          <a:p>
            <a:pPr algn="ctr"/>
            <a:r>
              <a:rPr lang="en-US" sz="1350" b="1" dirty="0">
                <a:solidFill>
                  <a:srgbClr val="C00000"/>
                </a:solidFill>
                <a:latin typeface="Consolas" panose="020B0609020204030204" pitchFamily="49" charset="0"/>
              </a:rPr>
              <a:t>Font = 0xFE00 </a:t>
            </a:r>
            <a:endParaRPr lang="en-US" sz="1350" b="1" dirty="0">
              <a:solidFill>
                <a:srgbClr val="C00000"/>
              </a:solidFill>
            </a:endParaRPr>
          </a:p>
        </p:txBody>
      </p:sp>
      <p:sp>
        <p:nvSpPr>
          <p:cNvPr id="39" name="Arrow: Right 38"/>
          <p:cNvSpPr/>
          <p:nvPr/>
        </p:nvSpPr>
        <p:spPr>
          <a:xfrm>
            <a:off x="5699023" y="2884735"/>
            <a:ext cx="348270" cy="142541"/>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0" name="TextBox 39"/>
          <p:cNvSpPr txBox="1"/>
          <p:nvPr/>
        </p:nvSpPr>
        <p:spPr>
          <a:xfrm>
            <a:off x="7046730" y="2137968"/>
            <a:ext cx="944489" cy="300082"/>
          </a:xfrm>
          <a:prstGeom prst="rect">
            <a:avLst/>
          </a:prstGeom>
          <a:noFill/>
        </p:spPr>
        <p:txBody>
          <a:bodyPr wrap="none" rtlCol="0">
            <a:spAutoFit/>
          </a:bodyPr>
          <a:lstStyle/>
          <a:p>
            <a:r>
              <a:rPr lang="en-US" sz="1350" dirty="0"/>
              <a:t>LCD Glass</a:t>
            </a:r>
          </a:p>
        </p:txBody>
      </p:sp>
      <p:sp>
        <p:nvSpPr>
          <p:cNvPr id="43" name="Rectangle 42"/>
          <p:cNvSpPr/>
          <p:nvPr/>
        </p:nvSpPr>
        <p:spPr>
          <a:xfrm>
            <a:off x="4686300" y="2572486"/>
            <a:ext cx="1012723" cy="781527"/>
          </a:xfrm>
          <a:prstGeom prst="rect">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Hardware Signal </a:t>
            </a:r>
          </a:p>
          <a:p>
            <a:pPr algn="ctr"/>
            <a:r>
              <a:rPr lang="en-US" sz="1200" b="1" dirty="0">
                <a:solidFill>
                  <a:schemeClr val="bg1"/>
                </a:solidFill>
              </a:rPr>
              <a:t>Generator</a:t>
            </a:r>
          </a:p>
        </p:txBody>
      </p:sp>
      <p:sp>
        <p:nvSpPr>
          <p:cNvPr id="48" name="Arrow: Right 47"/>
          <p:cNvSpPr/>
          <p:nvPr/>
        </p:nvSpPr>
        <p:spPr>
          <a:xfrm>
            <a:off x="4338030" y="2894862"/>
            <a:ext cx="335719" cy="132414"/>
          </a:xfrm>
          <a:prstGeom prst="rightArrow">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2" name="TextBox 51"/>
          <p:cNvSpPr txBox="1"/>
          <p:nvPr/>
        </p:nvSpPr>
        <p:spPr>
          <a:xfrm>
            <a:off x="1760580" y="3416216"/>
            <a:ext cx="1317477" cy="300082"/>
          </a:xfrm>
          <a:prstGeom prst="rect">
            <a:avLst/>
          </a:prstGeom>
          <a:noFill/>
        </p:spPr>
        <p:txBody>
          <a:bodyPr wrap="none" rtlCol="0">
            <a:spAutoFit/>
          </a:bodyPr>
          <a:lstStyle/>
          <a:p>
            <a:r>
              <a:rPr lang="en-US" sz="1350" dirty="0"/>
              <a:t>Software Driver</a:t>
            </a:r>
          </a:p>
        </p:txBody>
      </p:sp>
      <p:sp>
        <p:nvSpPr>
          <p:cNvPr id="53" name="TextBox 52"/>
          <p:cNvSpPr txBox="1"/>
          <p:nvPr/>
        </p:nvSpPr>
        <p:spPr>
          <a:xfrm>
            <a:off x="5548216" y="3578626"/>
            <a:ext cx="2900987" cy="300082"/>
          </a:xfrm>
          <a:prstGeom prst="rect">
            <a:avLst/>
          </a:prstGeom>
          <a:noFill/>
        </p:spPr>
        <p:txBody>
          <a:bodyPr wrap="none" rtlCol="0">
            <a:spAutoFit/>
          </a:bodyPr>
          <a:lstStyle/>
          <a:p>
            <a:r>
              <a:rPr lang="en-US" sz="1350" dirty="0"/>
              <a:t>Position:   </a:t>
            </a:r>
            <a:r>
              <a:rPr lang="en-US" sz="1350" dirty="0">
                <a:latin typeface="Consolas" panose="020B0609020204030204" pitchFamily="49" charset="0"/>
              </a:rPr>
              <a:t>1         2         3</a:t>
            </a:r>
          </a:p>
        </p:txBody>
      </p:sp>
      <p:cxnSp>
        <p:nvCxnSpPr>
          <p:cNvPr id="6" name="Straight Arrow Connector 5"/>
          <p:cNvCxnSpPr>
            <a:stCxn id="52" idx="2"/>
          </p:cNvCxnSpPr>
          <p:nvPr/>
        </p:nvCxnSpPr>
        <p:spPr>
          <a:xfrm flipH="1">
            <a:off x="1371601" y="3716298"/>
            <a:ext cx="1047718" cy="455652"/>
          </a:xfrm>
          <a:prstGeom prst="straightConnector1">
            <a:avLst/>
          </a:prstGeom>
          <a:ln w="1905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61102" y="4181453"/>
            <a:ext cx="3175175" cy="1131079"/>
          </a:xfrm>
          <a:prstGeom prst="rect">
            <a:avLst/>
          </a:prstGeom>
          <a:noFill/>
        </p:spPr>
        <p:txBody>
          <a:bodyPr wrap="square" rtlCol="0">
            <a:spAutoFit/>
          </a:bodyPr>
          <a:lstStyle/>
          <a:p>
            <a:r>
              <a:rPr lang="en-US" sz="1350" dirty="0">
                <a:solidFill>
                  <a:srgbClr val="C00000"/>
                </a:solidFill>
              </a:rPr>
              <a:t>Three tasks:</a:t>
            </a:r>
          </a:p>
          <a:p>
            <a:pPr marL="257175" indent="-257175">
              <a:buFont typeface="+mj-lt"/>
              <a:buAutoNum type="arabicPeriod"/>
            </a:pPr>
            <a:r>
              <a:rPr lang="en-US" sz="1350" dirty="0">
                <a:solidFill>
                  <a:srgbClr val="C00000"/>
                </a:solidFill>
              </a:rPr>
              <a:t>Define the fonts of alphanumeric</a:t>
            </a:r>
          </a:p>
          <a:p>
            <a:pPr marL="257175" indent="-257175">
              <a:buFont typeface="+mj-lt"/>
              <a:buAutoNum type="arabicPeriod"/>
            </a:pPr>
            <a:r>
              <a:rPr lang="en-US" sz="1350" dirty="0">
                <a:solidFill>
                  <a:srgbClr val="C00000"/>
                </a:solidFill>
              </a:rPr>
              <a:t>Convert ASCII to font</a:t>
            </a:r>
          </a:p>
          <a:p>
            <a:pPr marL="257175" indent="-257175">
              <a:buFont typeface="+mj-lt"/>
              <a:buAutoNum type="arabicPeriod"/>
            </a:pPr>
            <a:r>
              <a:rPr lang="en-US" sz="1350" dirty="0">
                <a:solidFill>
                  <a:srgbClr val="C00000"/>
                </a:solidFill>
              </a:rPr>
              <a:t>Decode font and modify the LCD display memory</a:t>
            </a:r>
          </a:p>
        </p:txBody>
      </p:sp>
    </p:spTree>
    <p:custDataLst>
      <p:tags r:id="rId1"/>
    </p:custDataLst>
    <p:extLst>
      <p:ext uri="{BB962C8B-B14F-4D97-AF65-F5344CB8AC3E}">
        <p14:creationId xmlns:p14="http://schemas.microsoft.com/office/powerpoint/2010/main" val="248365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 Define Fonts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
        <p:nvSpPr>
          <p:cNvPr id="18" name="Content Placeholder 17"/>
          <p:cNvSpPr>
            <a:spLocks noGrp="1"/>
          </p:cNvSpPr>
          <p:nvPr>
            <p:ph sz="quarter" idx="1"/>
          </p:nvPr>
        </p:nvSpPr>
        <p:spPr>
          <a:xfrm>
            <a:off x="2673190" y="2800350"/>
            <a:ext cx="6413660" cy="2674620"/>
          </a:xfrm>
        </p:spPr>
        <p:txBody>
          <a:bodyPr>
            <a:normAutofit fontScale="62500" lnSpcReduction="20000"/>
          </a:bodyPr>
          <a:lstStyle/>
          <a:p>
            <a:r>
              <a:rPr lang="en-US" dirty="0">
                <a:latin typeface="Consolas" panose="020B0609020204030204" pitchFamily="49" charset="0"/>
              </a:rPr>
              <a:t>Each character has 16 segments (pixels)</a:t>
            </a:r>
          </a:p>
          <a:p>
            <a:r>
              <a:rPr lang="en-US" dirty="0">
                <a:latin typeface="Consolas" panose="020B0609020204030204" pitchFamily="49" charset="0"/>
              </a:rPr>
              <a:t>1 bit to control ON/OFF of each segment</a:t>
            </a:r>
          </a:p>
          <a:p>
            <a:r>
              <a:rPr lang="en-US" dirty="0">
                <a:latin typeface="Consolas" panose="020B0609020204030204" pitchFamily="49" charset="0"/>
              </a:rPr>
              <a:t>16 bits (or two bytes) for encoding each display character</a:t>
            </a:r>
          </a:p>
          <a:p>
            <a:r>
              <a:rPr lang="en-US" dirty="0">
                <a:latin typeface="Consolas" panose="020B0609020204030204" pitchFamily="49" charset="0"/>
              </a:rPr>
              <a:t>Define the encoding order:</a:t>
            </a:r>
          </a:p>
          <a:p>
            <a:pPr marL="0" indent="0">
              <a:buNone/>
            </a:pPr>
            <a:r>
              <a:rPr lang="pt-BR" dirty="0">
                <a:solidFill>
                  <a:srgbClr val="C00000"/>
                </a:solidFill>
                <a:latin typeface="Consolas" panose="020B0609020204030204" pitchFamily="49" charset="0"/>
              </a:rPr>
              <a:t>  G, B, M, E, F, A, C, D, Q, K, COL, P, H, J, DP, N</a:t>
            </a:r>
          </a:p>
          <a:p>
            <a:pPr marL="0" indent="0">
              <a:buNone/>
            </a:pPr>
            <a:r>
              <a:rPr lang="en-US" dirty="0">
                <a:solidFill>
                  <a:srgbClr val="000000"/>
                </a:solidFill>
                <a:latin typeface="Consolas" panose="020B0609020204030204" pitchFamily="49" charset="0"/>
              </a:rPr>
              <a:t>  15 14 13 12 11 10 9  8  7  6   5   4  3  2   1  0</a:t>
            </a:r>
          </a:p>
          <a:p>
            <a:r>
              <a:rPr lang="en-US" dirty="0">
                <a:solidFill>
                  <a:srgbClr val="000000"/>
                </a:solidFill>
                <a:latin typeface="Consolas" panose="020B0609020204030204" pitchFamily="49" charset="0"/>
              </a:rPr>
              <a:t>Why this order? </a:t>
            </a:r>
          </a:p>
        </p:txBody>
      </p:sp>
      <p:pic>
        <p:nvPicPr>
          <p:cNvPr id="4" name="Picture 3"/>
          <p:cNvPicPr>
            <a:picLocks noChangeAspect="1"/>
          </p:cNvPicPr>
          <p:nvPr/>
        </p:nvPicPr>
        <p:blipFill>
          <a:blip r:embed="rId4"/>
          <a:stretch>
            <a:fillRect/>
          </a:stretch>
        </p:blipFill>
        <p:spPr>
          <a:xfrm>
            <a:off x="375452" y="2970534"/>
            <a:ext cx="1846969" cy="2049600"/>
          </a:xfrm>
          <a:prstGeom prst="rect">
            <a:avLst/>
          </a:prstGeom>
        </p:spPr>
      </p:pic>
      <p:pic>
        <p:nvPicPr>
          <p:cNvPr id="6" name="Picture 5"/>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1" y="1763554"/>
            <a:ext cx="3073241" cy="865346"/>
          </a:xfrm>
          <a:prstGeom prst="rect">
            <a:avLst/>
          </a:prstGeom>
          <a:noFill/>
          <a:ln>
            <a:noFill/>
          </a:ln>
        </p:spPr>
      </p:pic>
      <p:cxnSp>
        <p:nvCxnSpPr>
          <p:cNvPr id="7" name="Straight Connector 6"/>
          <p:cNvCxnSpPr/>
          <p:nvPr/>
        </p:nvCxnSpPr>
        <p:spPr>
          <a:xfrm flipH="1">
            <a:off x="568286" y="2584311"/>
            <a:ext cx="352545" cy="386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371600" y="2584310"/>
            <a:ext cx="457200" cy="604379"/>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3505200" y="5015262"/>
            <a:ext cx="5397580" cy="338554"/>
          </a:xfrm>
          <a:prstGeom prst="rect">
            <a:avLst/>
          </a:prstGeom>
        </p:spPr>
        <p:txBody>
          <a:bodyPr wrap="square">
            <a:spAutoFit/>
          </a:bodyPr>
          <a:lstStyle/>
          <a:p>
            <a:r>
              <a:rPr lang="en-US" sz="1600" dirty="0">
                <a:solidFill>
                  <a:srgbClr val="000000"/>
                </a:solidFill>
                <a:latin typeface="Consolas" panose="020B0609020204030204" pitchFamily="49" charset="0"/>
              </a:rPr>
              <a:t>No reasons. You can choose your own order.</a:t>
            </a:r>
            <a:endParaRPr lang="en-US" sz="1600" dirty="0"/>
          </a:p>
        </p:txBody>
      </p:sp>
    </p:spTree>
    <p:custDataLst>
      <p:tags r:id="rId1"/>
    </p:custDataLst>
    <p:extLst>
      <p:ext uri="{BB962C8B-B14F-4D97-AF65-F5344CB8AC3E}">
        <p14:creationId xmlns:p14="http://schemas.microsoft.com/office/powerpoint/2010/main" val="348400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 Define Fonts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8</a:t>
            </a:fld>
            <a:endParaRPr kumimoji="0" lang="en-US" dirty="0"/>
          </a:p>
        </p:txBody>
      </p:sp>
      <p:pic>
        <p:nvPicPr>
          <p:cNvPr id="8" name="Picture 7"/>
          <p:cNvPicPr>
            <a:picLocks noChangeAspect="1"/>
          </p:cNvPicPr>
          <p:nvPr/>
        </p:nvPicPr>
        <p:blipFill>
          <a:blip r:embed="rId3"/>
          <a:stretch>
            <a:fillRect/>
          </a:stretch>
        </p:blipFill>
        <p:spPr>
          <a:xfrm>
            <a:off x="768463" y="2400300"/>
            <a:ext cx="1838574" cy="2041200"/>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33410943"/>
              </p:ext>
            </p:extLst>
          </p:nvPr>
        </p:nvGraphicFramePr>
        <p:xfrm>
          <a:off x="3657600" y="2743200"/>
          <a:ext cx="3721181" cy="2623558"/>
        </p:xfrm>
        <a:graphic>
          <a:graphicData uri="http://schemas.openxmlformats.org/drawingml/2006/table">
            <a:tbl>
              <a:tblPr firstRow="1" firstCol="1" bandRow="1">
                <a:tableStyleId>{3B4B98B0-60AC-42C2-AFA5-B58CD77FA1E5}</a:tableStyleId>
              </a:tblPr>
              <a:tblGrid>
                <a:gridCol w="844916">
                  <a:extLst>
                    <a:ext uri="{9D8B030D-6E8A-4147-A177-3AD203B41FA5}">
                      <a16:colId xmlns:a16="http://schemas.microsoft.com/office/drawing/2014/main" val="2755585926"/>
                    </a:ext>
                  </a:extLst>
                </a:gridCol>
                <a:gridCol w="582037">
                  <a:extLst>
                    <a:ext uri="{9D8B030D-6E8A-4147-A177-3AD203B41FA5}">
                      <a16:colId xmlns:a16="http://schemas.microsoft.com/office/drawing/2014/main" val="153847913"/>
                    </a:ext>
                  </a:extLst>
                </a:gridCol>
                <a:gridCol w="624437">
                  <a:extLst>
                    <a:ext uri="{9D8B030D-6E8A-4147-A177-3AD203B41FA5}">
                      <a16:colId xmlns:a16="http://schemas.microsoft.com/office/drawing/2014/main" val="1482474938"/>
                    </a:ext>
                  </a:extLst>
                </a:gridCol>
                <a:gridCol w="577511">
                  <a:extLst>
                    <a:ext uri="{9D8B030D-6E8A-4147-A177-3AD203B41FA5}">
                      <a16:colId xmlns:a16="http://schemas.microsoft.com/office/drawing/2014/main" val="2981013554"/>
                    </a:ext>
                  </a:extLst>
                </a:gridCol>
                <a:gridCol w="577931">
                  <a:extLst>
                    <a:ext uri="{9D8B030D-6E8A-4147-A177-3AD203B41FA5}">
                      <a16:colId xmlns:a16="http://schemas.microsoft.com/office/drawing/2014/main" val="114394194"/>
                    </a:ext>
                  </a:extLst>
                </a:gridCol>
                <a:gridCol w="514349">
                  <a:extLst>
                    <a:ext uri="{9D8B030D-6E8A-4147-A177-3AD203B41FA5}">
                      <a16:colId xmlns:a16="http://schemas.microsoft.com/office/drawing/2014/main" val="3220043367"/>
                    </a:ext>
                  </a:extLst>
                </a:gridCol>
              </a:tblGrid>
              <a:tr h="313834">
                <a:tc>
                  <a:txBody>
                    <a:bodyPr/>
                    <a:lstStyle/>
                    <a:p>
                      <a:pPr marL="0" marR="0" algn="ctr">
                        <a:spcBef>
                          <a:spcPts val="0"/>
                        </a:spcBef>
                        <a:spcAft>
                          <a:spcPts val="0"/>
                        </a:spcAft>
                      </a:pPr>
                      <a:r>
                        <a:rPr lang="en-US" sz="1100" dirty="0">
                          <a:solidFill>
                            <a:srgbClr val="0000FF"/>
                          </a:solidFill>
                          <a:effectLst/>
                        </a:rPr>
                        <a:t>Segments</a:t>
                      </a:r>
                      <a:endParaRPr lang="en-US" sz="140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G</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B</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M</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E</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ctr">
                        <a:spcBef>
                          <a:spcPts val="0"/>
                        </a:spcBef>
                        <a:spcAft>
                          <a:spcPts val="0"/>
                        </a:spcAft>
                      </a:pPr>
                      <a:r>
                        <a:rPr lang="en-US" sz="1400" b="0" dirty="0">
                          <a:effectLst/>
                          <a:latin typeface="Consolas" panose="020B0609020204030204" pitchFamily="49" charset="0"/>
                        </a:rPr>
                        <a:t> </a:t>
                      </a:r>
                      <a:endParaRPr lang="en-US" sz="1800" b="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2627260"/>
                  </a:ext>
                </a:extLst>
              </a:tr>
              <a:tr h="313834">
                <a:tc>
                  <a:txBody>
                    <a:bodyPr/>
                    <a:lstStyle/>
                    <a:p>
                      <a:pPr marL="0" marR="0" algn="ctr">
                        <a:spcBef>
                          <a:spcPts val="0"/>
                        </a:spcBef>
                        <a:spcAft>
                          <a:spcPts val="0"/>
                        </a:spcAft>
                      </a:pPr>
                      <a:r>
                        <a:rPr lang="en-US" sz="1100" dirty="0">
                          <a:solidFill>
                            <a:srgbClr val="C00000"/>
                          </a:solidFill>
                          <a:effectLst/>
                        </a:rPr>
                        <a:t>Encoding</a:t>
                      </a:r>
                      <a:endParaRPr lang="en-US" sz="140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endParaRPr lang="en-US" sz="1800" b="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endParaRPr lang="en-US" sz="1800" b="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endParaRPr lang="en-US" sz="1800" b="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endParaRPr lang="en-US" sz="1800" b="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endParaRPr lang="en-US" sz="18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w="12700" cmpd="sng">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94187696"/>
                  </a:ext>
                </a:extLst>
              </a:tr>
              <a:tr h="313834">
                <a:tc>
                  <a:txBody>
                    <a:bodyPr/>
                    <a:lstStyle/>
                    <a:p>
                      <a:pPr marL="0" marR="0" algn="ctr">
                        <a:spcBef>
                          <a:spcPts val="0"/>
                        </a:spcBef>
                        <a:spcAft>
                          <a:spcPts val="0"/>
                        </a:spcAft>
                      </a:pPr>
                      <a:r>
                        <a:rPr lang="en-US" sz="1100" dirty="0">
                          <a:solidFill>
                            <a:srgbClr val="0000FF"/>
                          </a:solidFill>
                          <a:effectLst/>
                        </a:rPr>
                        <a:t>Segments</a:t>
                      </a:r>
                      <a:endParaRPr lang="en-US" sz="140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F</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A</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C</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D</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endParaRPr lang="en-US" sz="18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7530716"/>
                  </a:ext>
                </a:extLst>
              </a:tr>
              <a:tr h="313834">
                <a:tc>
                  <a:txBody>
                    <a:bodyPr/>
                    <a:lstStyle/>
                    <a:p>
                      <a:pPr marL="0" marR="0" algn="ctr">
                        <a:spcBef>
                          <a:spcPts val="0"/>
                        </a:spcBef>
                        <a:spcAft>
                          <a:spcPts val="0"/>
                        </a:spcAft>
                      </a:pPr>
                      <a:r>
                        <a:rPr lang="en-US" sz="1100" dirty="0">
                          <a:solidFill>
                            <a:srgbClr val="C00000"/>
                          </a:solidFill>
                          <a:effectLst/>
                        </a:rPr>
                        <a:t>Encoding</a:t>
                      </a:r>
                      <a:endParaRPr lang="en-US" sz="140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endParaRPr lang="en-US" sz="1800" b="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endParaRPr lang="en-US" sz="1800" b="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endParaRPr lang="en-US" sz="1800" b="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endParaRPr lang="en-US" sz="1800" b="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endParaRPr lang="en-US" sz="18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6604461"/>
                  </a:ext>
                </a:extLst>
              </a:tr>
              <a:tr h="313834">
                <a:tc>
                  <a:txBody>
                    <a:bodyPr/>
                    <a:lstStyle/>
                    <a:p>
                      <a:pPr marL="0" marR="0" algn="ctr">
                        <a:spcBef>
                          <a:spcPts val="0"/>
                        </a:spcBef>
                        <a:spcAft>
                          <a:spcPts val="0"/>
                        </a:spcAft>
                      </a:pPr>
                      <a:r>
                        <a:rPr lang="en-US" sz="1100" dirty="0">
                          <a:solidFill>
                            <a:srgbClr val="0000FF"/>
                          </a:solidFill>
                          <a:effectLst/>
                        </a:rPr>
                        <a:t>Segments</a:t>
                      </a:r>
                      <a:endParaRPr lang="en-US" sz="140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Q</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K</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Colon</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P</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endParaRPr lang="en-US" sz="18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7234452"/>
                  </a:ext>
                </a:extLst>
              </a:tr>
              <a:tr h="313834">
                <a:tc>
                  <a:txBody>
                    <a:bodyPr/>
                    <a:lstStyle/>
                    <a:p>
                      <a:pPr marL="0" marR="0" algn="ctr">
                        <a:spcBef>
                          <a:spcPts val="0"/>
                        </a:spcBef>
                        <a:spcAft>
                          <a:spcPts val="0"/>
                        </a:spcAft>
                      </a:pPr>
                      <a:r>
                        <a:rPr lang="en-US" sz="1100" dirty="0">
                          <a:solidFill>
                            <a:srgbClr val="C00000"/>
                          </a:solidFill>
                          <a:effectLst/>
                        </a:rPr>
                        <a:t>Encoding</a:t>
                      </a:r>
                      <a:endParaRPr lang="en-US" sz="140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endParaRPr lang="en-US" sz="1800" b="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endParaRPr lang="en-US" sz="1800" b="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endParaRPr lang="en-US" sz="1800" b="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endParaRPr lang="en-US" sz="1800" b="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endParaRPr lang="en-US" sz="18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1853909"/>
                  </a:ext>
                </a:extLst>
              </a:tr>
              <a:tr h="313834">
                <a:tc>
                  <a:txBody>
                    <a:bodyPr/>
                    <a:lstStyle/>
                    <a:p>
                      <a:pPr marL="0" marR="0" algn="ctr">
                        <a:spcBef>
                          <a:spcPts val="0"/>
                        </a:spcBef>
                        <a:spcAft>
                          <a:spcPts val="0"/>
                        </a:spcAft>
                      </a:pPr>
                      <a:r>
                        <a:rPr lang="en-US" sz="1100" dirty="0">
                          <a:solidFill>
                            <a:srgbClr val="0000FF"/>
                          </a:solidFill>
                          <a:effectLst/>
                        </a:rPr>
                        <a:t>Segments</a:t>
                      </a:r>
                      <a:endParaRPr lang="en-US" sz="140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H</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J</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DP</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N</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endParaRPr lang="en-US" sz="18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29056511"/>
                  </a:ext>
                </a:extLst>
              </a:tr>
              <a:tr h="313834">
                <a:tc>
                  <a:txBody>
                    <a:bodyPr/>
                    <a:lstStyle/>
                    <a:p>
                      <a:pPr marL="0" marR="0" algn="ctr">
                        <a:spcBef>
                          <a:spcPts val="0"/>
                        </a:spcBef>
                        <a:spcAft>
                          <a:spcPts val="0"/>
                        </a:spcAft>
                      </a:pPr>
                      <a:r>
                        <a:rPr lang="en-US" sz="1100" dirty="0">
                          <a:solidFill>
                            <a:srgbClr val="C00000"/>
                          </a:solidFill>
                          <a:effectLst/>
                        </a:rPr>
                        <a:t>Encoding</a:t>
                      </a:r>
                      <a:endParaRPr lang="en-US" sz="140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endParaRPr lang="en-US" sz="1800" b="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endParaRPr lang="en-US" sz="1800" b="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endParaRPr lang="en-US" sz="1800" b="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endParaRPr lang="en-US" sz="1800" b="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endParaRPr lang="en-US" sz="18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37508685"/>
                  </a:ext>
                </a:extLst>
              </a:tr>
            </a:tbl>
          </a:graphicData>
        </a:graphic>
      </p:graphicFrame>
      <p:sp>
        <p:nvSpPr>
          <p:cNvPr id="17" name="Rectangle 16"/>
          <p:cNvSpPr/>
          <p:nvPr/>
        </p:nvSpPr>
        <p:spPr>
          <a:xfrm>
            <a:off x="2607037" y="2089556"/>
            <a:ext cx="6479813" cy="507831"/>
          </a:xfrm>
          <a:prstGeom prst="rect">
            <a:avLst/>
          </a:prstGeom>
        </p:spPr>
        <p:txBody>
          <a:bodyPr wrap="square">
            <a:spAutoFit/>
          </a:bodyPr>
          <a:lstStyle/>
          <a:p>
            <a:r>
              <a:rPr lang="pt-BR" sz="1350" dirty="0">
                <a:solidFill>
                  <a:srgbClr val="000000"/>
                </a:solidFill>
                <a:latin typeface="Consolas" panose="020B0609020204030204" pitchFamily="49" charset="0"/>
              </a:rPr>
              <a:t>Encoding Order = G, B, M, E, F, A, C, D, Q, K, COL, P, H, J, DP, N</a:t>
            </a:r>
          </a:p>
          <a:p>
            <a:r>
              <a:rPr lang="en-US" sz="1350" dirty="0">
                <a:solidFill>
                  <a:srgbClr val="000000"/>
                </a:solidFill>
                <a:latin typeface="Consolas" panose="020B0609020204030204" pitchFamily="49" charset="0"/>
              </a:rPr>
              <a:t>                15 14 13 12 11 10  9  8  7  6   5   4  3  2   1  0</a:t>
            </a:r>
          </a:p>
        </p:txBody>
      </p:sp>
    </p:spTree>
    <p:extLst>
      <p:ext uri="{BB962C8B-B14F-4D97-AF65-F5344CB8AC3E}">
        <p14:creationId xmlns:p14="http://schemas.microsoft.com/office/powerpoint/2010/main" val="2562962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Task 1: Define Fonts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9</a:t>
            </a:fld>
            <a:endParaRPr kumimoji="0" lang="en-US" dirty="0"/>
          </a:p>
        </p:txBody>
      </p:sp>
      <p:pic>
        <p:nvPicPr>
          <p:cNvPr id="8" name="Picture 7"/>
          <p:cNvPicPr>
            <a:picLocks noChangeAspect="1"/>
          </p:cNvPicPr>
          <p:nvPr/>
        </p:nvPicPr>
        <p:blipFill>
          <a:blip r:embed="rId3"/>
          <a:stretch>
            <a:fillRect/>
          </a:stretch>
        </p:blipFill>
        <p:spPr>
          <a:xfrm>
            <a:off x="768463" y="2400300"/>
            <a:ext cx="1838574" cy="2041200"/>
          </a:xfrm>
          <a:prstGeom prst="rect">
            <a:avLst/>
          </a:prstGeom>
        </p:spPr>
      </p:pic>
      <p:graphicFrame>
        <p:nvGraphicFramePr>
          <p:cNvPr id="9" name="Table 8"/>
          <p:cNvGraphicFramePr>
            <a:graphicFrameLocks noGrp="1"/>
          </p:cNvGraphicFramePr>
          <p:nvPr/>
        </p:nvGraphicFramePr>
        <p:xfrm>
          <a:off x="3657600" y="2743200"/>
          <a:ext cx="3721181" cy="2623558"/>
        </p:xfrm>
        <a:graphic>
          <a:graphicData uri="http://schemas.openxmlformats.org/drawingml/2006/table">
            <a:tbl>
              <a:tblPr firstRow="1" firstCol="1" bandRow="1">
                <a:tableStyleId>{3B4B98B0-60AC-42C2-AFA5-B58CD77FA1E5}</a:tableStyleId>
              </a:tblPr>
              <a:tblGrid>
                <a:gridCol w="844916">
                  <a:extLst>
                    <a:ext uri="{9D8B030D-6E8A-4147-A177-3AD203B41FA5}">
                      <a16:colId xmlns:a16="http://schemas.microsoft.com/office/drawing/2014/main" val="2755585926"/>
                    </a:ext>
                  </a:extLst>
                </a:gridCol>
                <a:gridCol w="582037">
                  <a:extLst>
                    <a:ext uri="{9D8B030D-6E8A-4147-A177-3AD203B41FA5}">
                      <a16:colId xmlns:a16="http://schemas.microsoft.com/office/drawing/2014/main" val="153847913"/>
                    </a:ext>
                  </a:extLst>
                </a:gridCol>
                <a:gridCol w="624437">
                  <a:extLst>
                    <a:ext uri="{9D8B030D-6E8A-4147-A177-3AD203B41FA5}">
                      <a16:colId xmlns:a16="http://schemas.microsoft.com/office/drawing/2014/main" val="1482474938"/>
                    </a:ext>
                  </a:extLst>
                </a:gridCol>
                <a:gridCol w="577511">
                  <a:extLst>
                    <a:ext uri="{9D8B030D-6E8A-4147-A177-3AD203B41FA5}">
                      <a16:colId xmlns:a16="http://schemas.microsoft.com/office/drawing/2014/main" val="2981013554"/>
                    </a:ext>
                  </a:extLst>
                </a:gridCol>
                <a:gridCol w="577931">
                  <a:extLst>
                    <a:ext uri="{9D8B030D-6E8A-4147-A177-3AD203B41FA5}">
                      <a16:colId xmlns:a16="http://schemas.microsoft.com/office/drawing/2014/main" val="114394194"/>
                    </a:ext>
                  </a:extLst>
                </a:gridCol>
                <a:gridCol w="514349">
                  <a:extLst>
                    <a:ext uri="{9D8B030D-6E8A-4147-A177-3AD203B41FA5}">
                      <a16:colId xmlns:a16="http://schemas.microsoft.com/office/drawing/2014/main" val="3220043367"/>
                    </a:ext>
                  </a:extLst>
                </a:gridCol>
              </a:tblGrid>
              <a:tr h="313834">
                <a:tc>
                  <a:txBody>
                    <a:bodyPr/>
                    <a:lstStyle/>
                    <a:p>
                      <a:pPr marL="0" marR="0" algn="ctr">
                        <a:spcBef>
                          <a:spcPts val="0"/>
                        </a:spcBef>
                        <a:spcAft>
                          <a:spcPts val="0"/>
                        </a:spcAft>
                      </a:pPr>
                      <a:r>
                        <a:rPr lang="en-US" sz="1100" dirty="0">
                          <a:solidFill>
                            <a:srgbClr val="0000FF"/>
                          </a:solidFill>
                          <a:effectLst/>
                        </a:rPr>
                        <a:t>Segments</a:t>
                      </a:r>
                      <a:endParaRPr lang="en-US" sz="140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G</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B</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M</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E</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ctr">
                        <a:spcBef>
                          <a:spcPts val="0"/>
                        </a:spcBef>
                        <a:spcAft>
                          <a:spcPts val="0"/>
                        </a:spcAft>
                      </a:pPr>
                      <a:r>
                        <a:rPr lang="en-US" sz="1400" b="0" dirty="0">
                          <a:effectLst/>
                          <a:latin typeface="Consolas" panose="020B0609020204030204" pitchFamily="49" charset="0"/>
                        </a:rPr>
                        <a:t> </a:t>
                      </a:r>
                      <a:endParaRPr lang="en-US" sz="1800" b="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2627260"/>
                  </a:ext>
                </a:extLst>
              </a:tr>
              <a:tr h="313834">
                <a:tc>
                  <a:txBody>
                    <a:bodyPr/>
                    <a:lstStyle/>
                    <a:p>
                      <a:pPr marL="0" marR="0" algn="ctr">
                        <a:spcBef>
                          <a:spcPts val="0"/>
                        </a:spcBef>
                        <a:spcAft>
                          <a:spcPts val="0"/>
                        </a:spcAft>
                      </a:pPr>
                      <a:r>
                        <a:rPr lang="en-US" sz="1100" dirty="0">
                          <a:solidFill>
                            <a:srgbClr val="C00000"/>
                          </a:solidFill>
                          <a:effectLst/>
                        </a:rPr>
                        <a:t>Encoding</a:t>
                      </a:r>
                      <a:endParaRPr lang="en-US" sz="140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800" b="1" dirty="0">
                          <a:solidFill>
                            <a:srgbClr val="C00000"/>
                          </a:solidFill>
                          <a:effectLst/>
                          <a:latin typeface="Consolas" panose="020B0609020204030204" pitchFamily="49" charset="0"/>
                        </a:rPr>
                        <a:t>1</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a:solidFill>
                            <a:srgbClr val="C00000"/>
                          </a:solidFill>
                          <a:effectLst/>
                          <a:latin typeface="Consolas" panose="020B0609020204030204" pitchFamily="49" charset="0"/>
                        </a:rPr>
                        <a:t>1</a:t>
                      </a:r>
                      <a:endParaRPr lang="en-US" sz="2400" b="1">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a:solidFill>
                            <a:srgbClr val="C00000"/>
                          </a:solidFill>
                          <a:effectLst/>
                          <a:latin typeface="Consolas" panose="020B0609020204030204" pitchFamily="49" charset="0"/>
                        </a:rPr>
                        <a:t>1</a:t>
                      </a:r>
                      <a:endParaRPr lang="en-US" sz="2400" b="1">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dirty="0">
                          <a:solidFill>
                            <a:srgbClr val="C00000"/>
                          </a:solidFill>
                          <a:effectLst/>
                          <a:latin typeface="Consolas" panose="020B0609020204030204" pitchFamily="49" charset="0"/>
                        </a:rPr>
                        <a:t>1</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endParaRPr lang="en-US" sz="18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w="12700" cmpd="sng">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94187696"/>
                  </a:ext>
                </a:extLst>
              </a:tr>
              <a:tr h="313834">
                <a:tc>
                  <a:txBody>
                    <a:bodyPr/>
                    <a:lstStyle/>
                    <a:p>
                      <a:pPr marL="0" marR="0" algn="ctr">
                        <a:spcBef>
                          <a:spcPts val="0"/>
                        </a:spcBef>
                        <a:spcAft>
                          <a:spcPts val="0"/>
                        </a:spcAft>
                      </a:pPr>
                      <a:r>
                        <a:rPr lang="en-US" sz="1100" dirty="0">
                          <a:solidFill>
                            <a:srgbClr val="0000FF"/>
                          </a:solidFill>
                          <a:effectLst/>
                        </a:rPr>
                        <a:t>Segments</a:t>
                      </a:r>
                      <a:endParaRPr lang="en-US" sz="140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F</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A</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C</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D</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endParaRPr lang="en-US" sz="18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07530716"/>
                  </a:ext>
                </a:extLst>
              </a:tr>
              <a:tr h="313834">
                <a:tc>
                  <a:txBody>
                    <a:bodyPr/>
                    <a:lstStyle/>
                    <a:p>
                      <a:pPr marL="0" marR="0" algn="ctr">
                        <a:spcBef>
                          <a:spcPts val="0"/>
                        </a:spcBef>
                        <a:spcAft>
                          <a:spcPts val="0"/>
                        </a:spcAft>
                      </a:pPr>
                      <a:r>
                        <a:rPr lang="en-US" sz="1100" dirty="0">
                          <a:solidFill>
                            <a:srgbClr val="C00000"/>
                          </a:solidFill>
                          <a:effectLst/>
                        </a:rPr>
                        <a:t>Encoding</a:t>
                      </a:r>
                      <a:endParaRPr lang="en-US" sz="140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800" b="1">
                          <a:solidFill>
                            <a:srgbClr val="C00000"/>
                          </a:solidFill>
                          <a:effectLst/>
                          <a:latin typeface="Consolas" panose="020B0609020204030204" pitchFamily="49" charset="0"/>
                        </a:rPr>
                        <a:t>1</a:t>
                      </a:r>
                      <a:endParaRPr lang="en-US" sz="2400" b="1">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dirty="0">
                          <a:solidFill>
                            <a:srgbClr val="C00000"/>
                          </a:solidFill>
                          <a:effectLst/>
                          <a:latin typeface="Consolas" panose="020B0609020204030204" pitchFamily="49" charset="0"/>
                        </a:rPr>
                        <a:t>1</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a:solidFill>
                            <a:srgbClr val="C00000"/>
                          </a:solidFill>
                          <a:effectLst/>
                          <a:latin typeface="Consolas" panose="020B0609020204030204" pitchFamily="49" charset="0"/>
                        </a:rPr>
                        <a:t>1</a:t>
                      </a:r>
                      <a:endParaRPr lang="en-US" sz="2400" b="1">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dirty="0">
                          <a:solidFill>
                            <a:srgbClr val="C00000"/>
                          </a:solidFill>
                          <a:effectLst/>
                          <a:latin typeface="Consolas" panose="020B0609020204030204" pitchFamily="49" charset="0"/>
                        </a:rPr>
                        <a:t>0</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endParaRPr lang="en-US" sz="18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06604461"/>
                  </a:ext>
                </a:extLst>
              </a:tr>
              <a:tr h="313834">
                <a:tc>
                  <a:txBody>
                    <a:bodyPr/>
                    <a:lstStyle/>
                    <a:p>
                      <a:pPr marL="0" marR="0" algn="ctr">
                        <a:spcBef>
                          <a:spcPts val="0"/>
                        </a:spcBef>
                        <a:spcAft>
                          <a:spcPts val="0"/>
                        </a:spcAft>
                      </a:pPr>
                      <a:r>
                        <a:rPr lang="en-US" sz="1100" dirty="0">
                          <a:solidFill>
                            <a:srgbClr val="0000FF"/>
                          </a:solidFill>
                          <a:effectLst/>
                        </a:rPr>
                        <a:t>Segments</a:t>
                      </a:r>
                      <a:endParaRPr lang="en-US" sz="140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Q</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K</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Colon</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P</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endParaRPr lang="en-US" sz="18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7234452"/>
                  </a:ext>
                </a:extLst>
              </a:tr>
              <a:tr h="313834">
                <a:tc>
                  <a:txBody>
                    <a:bodyPr/>
                    <a:lstStyle/>
                    <a:p>
                      <a:pPr marL="0" marR="0" algn="ctr">
                        <a:spcBef>
                          <a:spcPts val="0"/>
                        </a:spcBef>
                        <a:spcAft>
                          <a:spcPts val="0"/>
                        </a:spcAft>
                      </a:pPr>
                      <a:r>
                        <a:rPr lang="en-US" sz="1100" dirty="0">
                          <a:solidFill>
                            <a:srgbClr val="C00000"/>
                          </a:solidFill>
                          <a:effectLst/>
                        </a:rPr>
                        <a:t>Encoding</a:t>
                      </a:r>
                      <a:endParaRPr lang="en-US" sz="140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800" b="1">
                          <a:solidFill>
                            <a:srgbClr val="C00000"/>
                          </a:solidFill>
                          <a:effectLst/>
                          <a:latin typeface="Consolas" panose="020B0609020204030204" pitchFamily="49" charset="0"/>
                        </a:rPr>
                        <a:t>0</a:t>
                      </a:r>
                      <a:endParaRPr lang="en-US" sz="2400" b="1">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dirty="0">
                          <a:solidFill>
                            <a:srgbClr val="C00000"/>
                          </a:solidFill>
                          <a:effectLst/>
                          <a:latin typeface="Consolas" panose="020B0609020204030204" pitchFamily="49" charset="0"/>
                        </a:rPr>
                        <a:t>0</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dirty="0">
                          <a:solidFill>
                            <a:srgbClr val="C00000"/>
                          </a:solidFill>
                          <a:effectLst/>
                          <a:latin typeface="Consolas" panose="020B0609020204030204" pitchFamily="49" charset="0"/>
                        </a:rPr>
                        <a:t>0</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dirty="0">
                          <a:solidFill>
                            <a:srgbClr val="C00000"/>
                          </a:solidFill>
                          <a:effectLst/>
                          <a:latin typeface="Consolas" panose="020B0609020204030204" pitchFamily="49" charset="0"/>
                        </a:rPr>
                        <a:t>0</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endParaRPr lang="en-US" sz="18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1853909"/>
                  </a:ext>
                </a:extLst>
              </a:tr>
              <a:tr h="313834">
                <a:tc>
                  <a:txBody>
                    <a:bodyPr/>
                    <a:lstStyle/>
                    <a:p>
                      <a:pPr marL="0" marR="0" algn="ctr">
                        <a:spcBef>
                          <a:spcPts val="0"/>
                        </a:spcBef>
                        <a:spcAft>
                          <a:spcPts val="0"/>
                        </a:spcAft>
                      </a:pPr>
                      <a:r>
                        <a:rPr lang="en-US" sz="1100" dirty="0">
                          <a:solidFill>
                            <a:srgbClr val="0000FF"/>
                          </a:solidFill>
                          <a:effectLst/>
                        </a:rPr>
                        <a:t>Segments</a:t>
                      </a:r>
                      <a:endParaRPr lang="en-US" sz="140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H</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a:solidFill>
                            <a:srgbClr val="0000FF"/>
                          </a:solidFill>
                          <a:effectLst/>
                          <a:latin typeface="Consolas" panose="020B0609020204030204" pitchFamily="49" charset="0"/>
                        </a:rPr>
                        <a:t>J</a:t>
                      </a:r>
                      <a:endParaRPr lang="en-US" sz="1800" b="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DP</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400" b="0" dirty="0">
                          <a:solidFill>
                            <a:srgbClr val="0000FF"/>
                          </a:solidFill>
                          <a:effectLst/>
                          <a:latin typeface="Consolas" panose="020B0609020204030204" pitchFamily="49" charset="0"/>
                        </a:rPr>
                        <a:t>N</a:t>
                      </a:r>
                      <a:endParaRPr lang="en-US" sz="1800" b="0" dirty="0">
                        <a:solidFill>
                          <a:srgbClr val="0000FF"/>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endParaRPr lang="en-US" sz="18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29056511"/>
                  </a:ext>
                </a:extLst>
              </a:tr>
              <a:tr h="313834">
                <a:tc>
                  <a:txBody>
                    <a:bodyPr/>
                    <a:lstStyle/>
                    <a:p>
                      <a:pPr marL="0" marR="0" algn="ctr">
                        <a:spcBef>
                          <a:spcPts val="0"/>
                        </a:spcBef>
                        <a:spcAft>
                          <a:spcPts val="0"/>
                        </a:spcAft>
                      </a:pPr>
                      <a:r>
                        <a:rPr lang="en-US" sz="1100" dirty="0">
                          <a:solidFill>
                            <a:srgbClr val="C00000"/>
                          </a:solidFill>
                          <a:effectLst/>
                        </a:rPr>
                        <a:t>Encoding</a:t>
                      </a:r>
                      <a:endParaRPr lang="en-US" sz="1400"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solidFill>
                      <a:schemeClr val="accent5">
                        <a:lumMod val="40000"/>
                        <a:lumOff val="60000"/>
                      </a:schemeClr>
                    </a:solidFill>
                  </a:tcPr>
                </a:tc>
                <a:tc>
                  <a:txBody>
                    <a:bodyPr/>
                    <a:lstStyle/>
                    <a:p>
                      <a:pPr marL="0" marR="0" algn="ctr">
                        <a:spcBef>
                          <a:spcPts val="0"/>
                        </a:spcBef>
                        <a:spcAft>
                          <a:spcPts val="0"/>
                        </a:spcAft>
                      </a:pPr>
                      <a:r>
                        <a:rPr lang="en-US" sz="1800" b="1" dirty="0">
                          <a:solidFill>
                            <a:srgbClr val="C00000"/>
                          </a:solidFill>
                          <a:effectLst/>
                          <a:latin typeface="Consolas" panose="020B0609020204030204" pitchFamily="49" charset="0"/>
                        </a:rPr>
                        <a:t>0</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a:solidFill>
                            <a:srgbClr val="C00000"/>
                          </a:solidFill>
                          <a:effectLst/>
                          <a:latin typeface="Consolas" panose="020B0609020204030204" pitchFamily="49" charset="0"/>
                        </a:rPr>
                        <a:t>0</a:t>
                      </a:r>
                      <a:endParaRPr lang="en-US" sz="2400" b="1">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a:solidFill>
                            <a:srgbClr val="C00000"/>
                          </a:solidFill>
                          <a:effectLst/>
                          <a:latin typeface="Consolas" panose="020B0609020204030204" pitchFamily="49" charset="0"/>
                        </a:rPr>
                        <a:t>0</a:t>
                      </a:r>
                      <a:endParaRPr lang="en-US" sz="2400" b="1">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tc>
                <a:tc>
                  <a:txBody>
                    <a:bodyPr/>
                    <a:lstStyle/>
                    <a:p>
                      <a:pPr marL="0" marR="0" algn="ctr">
                        <a:spcBef>
                          <a:spcPts val="0"/>
                        </a:spcBef>
                        <a:spcAft>
                          <a:spcPts val="0"/>
                        </a:spcAft>
                      </a:pPr>
                      <a:r>
                        <a:rPr lang="en-US" sz="1800" b="1" dirty="0">
                          <a:solidFill>
                            <a:srgbClr val="C00000"/>
                          </a:solidFill>
                          <a:effectLst/>
                          <a:latin typeface="Consolas" panose="020B0609020204030204" pitchFamily="49" charset="0"/>
                        </a:rPr>
                        <a:t>0</a:t>
                      </a:r>
                      <a:endParaRPr lang="en-US" sz="24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R>
                      <a:noFill/>
                    </a:lnR>
                  </a:tcPr>
                </a:tc>
                <a:tc>
                  <a:txBody>
                    <a:bodyPr/>
                    <a:lstStyle/>
                    <a:p>
                      <a:pPr marL="0" marR="0" algn="l">
                        <a:spcBef>
                          <a:spcPts val="0"/>
                        </a:spcBef>
                        <a:spcAft>
                          <a:spcPts val="0"/>
                        </a:spcAft>
                      </a:pPr>
                      <a:endParaRPr lang="en-US" sz="1800" b="1" dirty="0">
                        <a:solidFill>
                          <a:srgbClr val="C00000"/>
                        </a:solidFill>
                        <a:effectLst/>
                        <a:latin typeface="Consolas" panose="020B0609020204030204" pitchFamily="49" charset="0"/>
                        <a:ea typeface="宋体" panose="02010600030101010101" pitchFamily="2" charset="-122"/>
                        <a:cs typeface="Times New Roman" panose="02020603050405020304" pitchFamily="18" charset="0"/>
                      </a:endParaRPr>
                    </a:p>
                  </a:txBody>
                  <a:tcPr marL="51435" marR="51435" marT="0" marB="0" anchor="ctr">
                    <a:lnL>
                      <a:noFill/>
                    </a:lnL>
                    <a:lnR>
                      <a:noFill/>
                    </a:lnR>
                    <a:lnT>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37508685"/>
                  </a:ext>
                </a:extLst>
              </a:tr>
            </a:tbl>
          </a:graphicData>
        </a:graphic>
      </p:graphicFrame>
      <p:sp>
        <p:nvSpPr>
          <p:cNvPr id="17" name="Rectangle 16"/>
          <p:cNvSpPr/>
          <p:nvPr/>
        </p:nvSpPr>
        <p:spPr>
          <a:xfrm>
            <a:off x="2607037" y="2089556"/>
            <a:ext cx="6479813" cy="507831"/>
          </a:xfrm>
          <a:prstGeom prst="rect">
            <a:avLst/>
          </a:prstGeom>
        </p:spPr>
        <p:txBody>
          <a:bodyPr wrap="square">
            <a:spAutoFit/>
          </a:bodyPr>
          <a:lstStyle/>
          <a:p>
            <a:r>
              <a:rPr lang="pt-BR" sz="1350" dirty="0">
                <a:solidFill>
                  <a:srgbClr val="000000"/>
                </a:solidFill>
                <a:latin typeface="Consolas" panose="020B0609020204030204" pitchFamily="49" charset="0"/>
              </a:rPr>
              <a:t>Encoding Order = G, B, M, E, F, A, C, D, Q, K, COL, P, H, J, DP, N</a:t>
            </a:r>
          </a:p>
          <a:p>
            <a:r>
              <a:rPr lang="en-US" sz="1350" dirty="0">
                <a:solidFill>
                  <a:srgbClr val="000000"/>
                </a:solidFill>
                <a:latin typeface="Consolas" panose="020B0609020204030204" pitchFamily="49" charset="0"/>
              </a:rPr>
              <a:t>                15 14 13 12 11 10  9  8  7  6   5   4  3  2   1  0</a:t>
            </a:r>
          </a:p>
        </p:txBody>
      </p:sp>
    </p:spTree>
    <p:extLst>
      <p:ext uri="{BB962C8B-B14F-4D97-AF65-F5344CB8AC3E}">
        <p14:creationId xmlns:p14="http://schemas.microsoft.com/office/powerpoint/2010/main" val="3659691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7|2.2|4.8|3.6|3.7"/>
</p:tagLst>
</file>

<file path=ppt/tags/tag10.xml><?xml version="1.0" encoding="utf-8"?>
<p:tagLst xmlns:a="http://schemas.openxmlformats.org/drawingml/2006/main" xmlns:r="http://schemas.openxmlformats.org/officeDocument/2006/relationships" xmlns:p="http://schemas.openxmlformats.org/presentationml/2006/main">
  <p:tag name="TIMING" val="|6.5|6.1|6.8"/>
</p:tagLst>
</file>

<file path=ppt/tags/tag11.xml><?xml version="1.0" encoding="utf-8"?>
<p:tagLst xmlns:a="http://schemas.openxmlformats.org/drawingml/2006/main" xmlns:r="http://schemas.openxmlformats.org/officeDocument/2006/relationships" xmlns:p="http://schemas.openxmlformats.org/presentationml/2006/main">
  <p:tag name="TIMING" val="|11.7|30.6"/>
</p:tagLst>
</file>

<file path=ppt/tags/tag12.xml><?xml version="1.0" encoding="utf-8"?>
<p:tagLst xmlns:a="http://schemas.openxmlformats.org/drawingml/2006/main" xmlns:r="http://schemas.openxmlformats.org/officeDocument/2006/relationships" xmlns:p="http://schemas.openxmlformats.org/presentationml/2006/main">
  <p:tag name="TIMING" val="|29.5|11.5|13.9"/>
</p:tagLst>
</file>

<file path=ppt/tags/tag13.xml><?xml version="1.0" encoding="utf-8"?>
<p:tagLst xmlns:a="http://schemas.openxmlformats.org/drawingml/2006/main" xmlns:r="http://schemas.openxmlformats.org/officeDocument/2006/relationships" xmlns:p="http://schemas.openxmlformats.org/presentationml/2006/main">
  <p:tag name="TIMING" val="|6.7|2.2|4.8|3.6|3.7"/>
</p:tagLst>
</file>

<file path=ppt/tags/tag2.xml><?xml version="1.0" encoding="utf-8"?>
<p:tagLst xmlns:a="http://schemas.openxmlformats.org/drawingml/2006/main" xmlns:r="http://schemas.openxmlformats.org/officeDocument/2006/relationships" xmlns:p="http://schemas.openxmlformats.org/presentationml/2006/main">
  <p:tag name="TIMING" val="|22.1|19|4.8|9.5|3.8"/>
</p:tagLst>
</file>

<file path=ppt/tags/tag3.xml><?xml version="1.0" encoding="utf-8"?>
<p:tagLst xmlns:a="http://schemas.openxmlformats.org/drawingml/2006/main" xmlns:r="http://schemas.openxmlformats.org/officeDocument/2006/relationships" xmlns:p="http://schemas.openxmlformats.org/presentationml/2006/main">
  <p:tag name="TIMING" val="|58.2"/>
</p:tagLst>
</file>

<file path=ppt/tags/tag4.xml><?xml version="1.0" encoding="utf-8"?>
<p:tagLst xmlns:a="http://schemas.openxmlformats.org/drawingml/2006/main" xmlns:r="http://schemas.openxmlformats.org/officeDocument/2006/relationships" xmlns:p="http://schemas.openxmlformats.org/presentationml/2006/main">
  <p:tag name="TIMING" val="|58.2"/>
</p:tagLst>
</file>

<file path=ppt/tags/tag5.xml><?xml version="1.0" encoding="utf-8"?>
<p:tagLst xmlns:a="http://schemas.openxmlformats.org/drawingml/2006/main" xmlns:r="http://schemas.openxmlformats.org/officeDocument/2006/relationships" xmlns:p="http://schemas.openxmlformats.org/presentationml/2006/main">
  <p:tag name="TIMING" val="|11|8.5|11.3|13.3"/>
</p:tagLst>
</file>

<file path=ppt/tags/tag6.xml><?xml version="1.0" encoding="utf-8"?>
<p:tagLst xmlns:a="http://schemas.openxmlformats.org/drawingml/2006/main" xmlns:r="http://schemas.openxmlformats.org/officeDocument/2006/relationships" xmlns:p="http://schemas.openxmlformats.org/presentationml/2006/main">
  <p:tag name="TIMING" val="|9.9"/>
</p:tagLst>
</file>

<file path=ppt/tags/tag7.xml><?xml version="1.0" encoding="utf-8"?>
<p:tagLst xmlns:a="http://schemas.openxmlformats.org/drawingml/2006/main" xmlns:r="http://schemas.openxmlformats.org/officeDocument/2006/relationships" xmlns:p="http://schemas.openxmlformats.org/presentationml/2006/main">
  <p:tag name="TIMING" val="|16.4|11.6|9.7|2"/>
</p:tagLst>
</file>

<file path=ppt/tags/tag8.xml><?xml version="1.0" encoding="utf-8"?>
<p:tagLst xmlns:a="http://schemas.openxmlformats.org/drawingml/2006/main" xmlns:r="http://schemas.openxmlformats.org/officeDocument/2006/relationships" xmlns:p="http://schemas.openxmlformats.org/presentationml/2006/main">
  <p:tag name="TIMING" val="|32.2|6.6"/>
</p:tagLst>
</file>

<file path=ppt/tags/tag9.xml><?xml version="1.0" encoding="utf-8"?>
<p:tagLst xmlns:a="http://schemas.openxmlformats.org/drawingml/2006/main" xmlns:r="http://schemas.openxmlformats.org/officeDocument/2006/relationships" xmlns:p="http://schemas.openxmlformats.org/presentationml/2006/main">
  <p:tag name="TIMING" val="|65.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2677</TotalTime>
  <Words>6077</Words>
  <Application>Microsoft Office PowerPoint</Application>
  <PresentationFormat>On-screen Show (4:3)</PresentationFormat>
  <Paragraphs>1328</Paragraphs>
  <Slides>42</Slides>
  <Notes>26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42</vt:i4>
      </vt:variant>
    </vt:vector>
  </HeadingPairs>
  <TitlesOfParts>
    <vt:vector size="56" baseType="lpstr">
      <vt:lpstr>Bookman Old Style (Headings)</vt:lpstr>
      <vt:lpstr>Gill Sans MT (Body)</vt:lpstr>
      <vt:lpstr>宋体</vt:lpstr>
      <vt:lpstr>Arial</vt:lpstr>
      <vt:lpstr>Bookman Old Style</vt:lpstr>
      <vt:lpstr>Calibri</vt:lpstr>
      <vt:lpstr>Cambria Math</vt:lpstr>
      <vt:lpstr>Consolas</vt:lpstr>
      <vt:lpstr>Gill Sans MT</vt:lpstr>
      <vt:lpstr>Palatino Linotype</vt:lpstr>
      <vt:lpstr>Times New Roman</vt:lpstr>
      <vt:lpstr>Wingdings</vt:lpstr>
      <vt:lpstr>Wingdings 3</vt:lpstr>
      <vt:lpstr>Origin</vt:lpstr>
      <vt:lpstr>Dr. Yifeng Zhu Electrical and Computer Engineering University of Maine</vt:lpstr>
      <vt:lpstr>LCD</vt:lpstr>
      <vt:lpstr>LCD module</vt:lpstr>
      <vt:lpstr>External controller vs  On-chip LCD controller</vt:lpstr>
      <vt:lpstr>Software Driver for On-chip LCD Controller</vt:lpstr>
      <vt:lpstr>Software Driver for On-chip LCD Controller</vt:lpstr>
      <vt:lpstr>Task 1: Define Fonts</vt:lpstr>
      <vt:lpstr>Task 1: Define Fonts</vt:lpstr>
      <vt:lpstr>Task 1: Define Fonts</vt:lpstr>
      <vt:lpstr>Task 1: Define Fonts</vt:lpstr>
      <vt:lpstr>Task 1: Define Font Library</vt:lpstr>
      <vt:lpstr>Task 1: Define Fonts</vt:lpstr>
      <vt:lpstr>Task 2: Convert ASCII to Font</vt:lpstr>
      <vt:lpstr> LCD Driver Connection</vt:lpstr>
      <vt:lpstr>Task 3: Modify Display Memory</vt:lpstr>
      <vt:lpstr>Connection between LCD Pins and Processor Pins</vt:lpstr>
      <vt:lpstr>Processor’s Pins</vt:lpstr>
      <vt:lpstr>Mapping between Segments and Display Memory Bits</vt:lpstr>
      <vt:lpstr>Mapping between Segments and Display Memory Bits</vt:lpstr>
      <vt:lpstr>Mapping Between Display Memory Bits and Processor Pins</vt:lpstr>
      <vt:lpstr>Mapping Between Display Memory Bits and Processor Pins</vt:lpstr>
      <vt:lpstr>Mapping Between Display Memory Bits and Processor Pins</vt:lpstr>
      <vt:lpstr>LCD Driver</vt:lpstr>
      <vt:lpstr>Debug Trick</vt:lpstr>
      <vt:lpstr>Too Many Pins Required</vt:lpstr>
      <vt:lpstr>Multiplexed Drive</vt:lpstr>
      <vt:lpstr>Static Driving Method (Duty = 1)</vt:lpstr>
      <vt:lpstr>Static Driving Method (Duty = 1)</vt:lpstr>
      <vt:lpstr>7 Segment </vt:lpstr>
      <vt:lpstr>Duty Ratio</vt:lpstr>
      <vt:lpstr>Duty 1 vs Duty ½ </vt:lpstr>
      <vt:lpstr>Duty Ratio = 1/2</vt:lpstr>
      <vt:lpstr>Duty Ratio = 1/2</vt:lpstr>
      <vt:lpstr>Duty Ratio = ½, SEG0 ON, SEG1 OFF</vt:lpstr>
      <vt:lpstr>Duty Ratio = ½, SEG0 OFF, SEG1 ON</vt:lpstr>
      <vt:lpstr>Duty Ratio = ½, BOTH ON</vt:lpstr>
      <vt:lpstr>Duty Ratio = ½, BOTH OFF</vt:lpstr>
      <vt:lpstr>7 Segment Display</vt:lpstr>
      <vt:lpstr>STM32L1/STM32L4 Discovery Kit LCD Module</vt:lpstr>
      <vt:lpstr>STM32L1/STM32L4 Discovery Kit LCD Module</vt:lpstr>
      <vt:lpstr>STM32L1/STM32L4 Discovery Kit LCD Module</vt:lpstr>
      <vt:lpstr>Lab Tips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zhu</cp:lastModifiedBy>
  <cp:revision>264</cp:revision>
  <dcterms:created xsi:type="dcterms:W3CDTF">2013-02-03T05:36:57Z</dcterms:created>
  <dcterms:modified xsi:type="dcterms:W3CDTF">2020-01-28T18:58:30Z</dcterms:modified>
</cp:coreProperties>
</file>