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9" r:id="rId4"/>
    <p:sldId id="262" r:id="rId5"/>
    <p:sldId id="260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34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2/4/2020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2/4/2020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010" y="1828800"/>
            <a:ext cx="346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18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Real-time Clock (</a:t>
            </a:r>
            <a:r>
              <a:rPr lang="en-US" sz="2400" b="1" dirty="0" err="1">
                <a:solidFill>
                  <a:srgbClr val="C00000"/>
                </a:solidFill>
              </a:rPr>
              <a:t>RTC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Clock (</a:t>
            </a:r>
            <a:r>
              <a:rPr lang="en-US" dirty="0" err="1"/>
              <a:t>RTC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RTC</a:t>
            </a:r>
            <a:r>
              <a:rPr lang="en-US" dirty="0"/>
              <a:t> is a digital clock that provides calendar time and date.</a:t>
            </a:r>
          </a:p>
          <a:p>
            <a:r>
              <a:rPr lang="en-US" dirty="0"/>
              <a:t>Typical requirements:</a:t>
            </a:r>
          </a:p>
          <a:p>
            <a:pPr lvl="1"/>
            <a:r>
              <a:rPr lang="en-US" dirty="0"/>
              <a:t>Low power consumption</a:t>
            </a:r>
          </a:p>
          <a:p>
            <a:pPr lvl="1"/>
            <a:r>
              <a:rPr lang="en-US" dirty="0"/>
              <a:t>Separately powered by a battery</a:t>
            </a:r>
          </a:p>
          <a:p>
            <a:pPr lvl="1"/>
            <a:r>
              <a:rPr lang="en-US" dirty="0"/>
              <a:t>Accurate</a:t>
            </a:r>
          </a:p>
          <a:p>
            <a:pPr lvl="1"/>
            <a:r>
              <a:rPr lang="en-US" dirty="0"/>
              <a:t>Run independently from the processor core </a:t>
            </a:r>
          </a:p>
        </p:txBody>
      </p:sp>
    </p:spTree>
    <p:extLst>
      <p:ext uri="{BB962C8B-B14F-4D97-AF65-F5344CB8AC3E}">
        <p14:creationId xmlns:p14="http://schemas.microsoft.com/office/powerpoint/2010/main" val="153868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Epoch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28800"/>
          </a:xfrm>
        </p:spPr>
        <p:txBody>
          <a:bodyPr>
            <a:normAutofit fontScale="92500"/>
          </a:bodyPr>
          <a:lstStyle/>
          <a:p>
            <a:r>
              <a:rPr lang="en-US" dirty="0"/>
              <a:t>Definition:  number of seconds that have elapsed since 00:00:00 </a:t>
            </a:r>
            <a:r>
              <a:rPr lang="en-US" dirty="0" err="1"/>
              <a:t>UTC</a:t>
            </a:r>
            <a:r>
              <a:rPr lang="en-US" dirty="0"/>
              <a:t>, Thursday,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January 1970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Converting </a:t>
            </a:r>
            <a:r>
              <a:rPr lang="en-US" dirty="0" err="1"/>
              <a:t>2:07:39am</a:t>
            </a:r>
            <a:r>
              <a:rPr lang="en-US" dirty="0"/>
              <a:t>, April 21, 2014 (</a:t>
            </a:r>
            <a:r>
              <a:rPr lang="en-US" dirty="0" err="1"/>
              <a:t>UTC</a:t>
            </a:r>
            <a:r>
              <a:rPr lang="en-US" dirty="0"/>
              <a:t>) to Unix Epoch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3420670"/>
                <a:ext cx="8839200" cy="665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=16181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days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seconds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day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hours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seconds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hour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+7 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minutes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seconds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minutes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420670"/>
                <a:ext cx="8839200" cy="6658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658" y="3051338"/>
                <a:ext cx="32620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UNIX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Epoch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Number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" y="3051338"/>
                <a:ext cx="326204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8503" y="4258270"/>
                <a:ext cx="514649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=16181×86400+2×3600+7×60+39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=1398046059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>
                          <a:latin typeface="Cambria Math"/>
                        </a:rPr>
                        <m:t>53547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r>
                        <a:rPr lang="en-US">
                          <a:latin typeface="Cambria Math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03" y="4258270"/>
                <a:ext cx="5146497" cy="9233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8503" y="5618252"/>
                <a:ext cx="68228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/>
                  <a:t>Note a day has 86400 seconds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24×60×60=86400</m:t>
                    </m:r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03" y="5618252"/>
                <a:ext cx="682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14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34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Epoch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a signed 32-bit integer to hold the UNIX Epoch Time </a:t>
            </a:r>
          </a:p>
          <a:p>
            <a:pPr lvl="1"/>
            <a:r>
              <a:rPr lang="en-US" dirty="0"/>
              <a:t>Covers a time span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136</a:t>
            </a:r>
            <a:r>
              <a:rPr lang="en-US" dirty="0"/>
              <a:t> years.</a:t>
            </a:r>
          </a:p>
          <a:p>
            <a:pPr lvl="1"/>
            <a:r>
              <a:rPr lang="en-US" dirty="0"/>
              <a:t>Minimum representable time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1901-12-13</a:t>
            </a:r>
          </a:p>
          <a:p>
            <a:pPr lvl="1"/>
            <a:r>
              <a:rPr lang="en-US" dirty="0"/>
              <a:t>Maximum representable time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2038-01-19</a:t>
            </a:r>
          </a:p>
          <a:p>
            <a:endParaRPr lang="en-US" dirty="0"/>
          </a:p>
          <a:p>
            <a:r>
              <a:rPr lang="en-US" dirty="0"/>
              <a:t>Year 2038 Problem (also called Unix Millennium Bug)</a:t>
            </a:r>
          </a:p>
          <a:p>
            <a:pPr lvl="1"/>
            <a:r>
              <a:rPr lang="en-US" dirty="0"/>
              <a:t>The second after 03:14:07 </a:t>
            </a:r>
            <a:r>
              <a:rPr lang="en-US" dirty="0" err="1"/>
              <a:t>UTC</a:t>
            </a:r>
            <a:r>
              <a:rPr lang="en-US" dirty="0"/>
              <a:t> 2038-01-19 is an overflow (which became 1901-12-13).</a:t>
            </a:r>
          </a:p>
          <a:p>
            <a:pPr lvl="1"/>
            <a:r>
              <a:rPr lang="en-US" dirty="0"/>
              <a:t>Use a signed 64-bit integer to fix the problem</a:t>
            </a:r>
          </a:p>
          <a:p>
            <a:pPr lvl="1"/>
            <a:r>
              <a:rPr lang="en-US" dirty="0"/>
              <a:t>A challenge in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8129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Crystal Inaccuracy: PPM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sz="2000" dirty="0"/>
              <a:t>Parts Per Million (PPM) = 10</a:t>
            </a:r>
            <a:r>
              <a:rPr lang="en-US" sz="2000" baseline="30000" dirty="0"/>
              <a:t>-6</a:t>
            </a:r>
            <a:endParaRPr lang="en-US" sz="2000" dirty="0"/>
          </a:p>
          <a:p>
            <a:r>
              <a:rPr lang="en-US" sz="2000" dirty="0"/>
              <a:t>Crystal Inaccuracy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/>
              <a:t> PPM </a:t>
            </a:r>
            <a:r>
              <a:rPr lang="en-US" sz="1800" dirty="0">
                <a:latin typeface="Cambria Math"/>
                <a:ea typeface="Cambria Math"/>
              </a:rPr>
              <a:t>⟶ ±1.1 seconds per year </a:t>
            </a:r>
          </a:p>
          <a:p>
            <a:pPr lvl="1"/>
            <a:r>
              <a:rPr lang="en-US" sz="1800" dirty="0">
                <a:latin typeface="Cambria Math"/>
                <a:ea typeface="Cambria Math"/>
              </a:rPr>
              <a:t>A typical watch crystal has 20 PPM </a:t>
            </a:r>
          </a:p>
          <a:p>
            <a:pPr lvl="2"/>
            <a:r>
              <a:rPr lang="en-US" sz="1600" dirty="0">
                <a:latin typeface="Cambria Math"/>
                <a:ea typeface="Cambria Math"/>
              </a:rPr>
              <a:t>Error per day:  86400 seconds × 20 × 10</a:t>
            </a:r>
            <a:r>
              <a:rPr lang="en-US" sz="1600" baseline="30000" dirty="0">
                <a:latin typeface="Cambria Math"/>
                <a:ea typeface="Cambria Math"/>
              </a:rPr>
              <a:t>-6</a:t>
            </a:r>
            <a:r>
              <a:rPr lang="en-US" sz="1600" dirty="0">
                <a:latin typeface="Cambria Math"/>
                <a:ea typeface="Cambria Math"/>
              </a:rPr>
              <a:t> = 1.728 seconds/day</a:t>
            </a:r>
          </a:p>
          <a:p>
            <a:pPr lvl="2"/>
            <a:r>
              <a:rPr lang="en-US" sz="1600" dirty="0">
                <a:latin typeface="Cambria Math"/>
                <a:ea typeface="Cambria Math"/>
              </a:rPr>
              <a:t>Error per month: 30 days × 1.728 seconds/day = 51 seconds/month</a:t>
            </a:r>
          </a:p>
          <a:p>
            <a:r>
              <a:rPr lang="en-US" sz="2000" dirty="0" err="1">
                <a:latin typeface="Cambria Math"/>
                <a:ea typeface="Cambria Math"/>
              </a:rPr>
              <a:t>STM32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dirty="0" err="1">
                <a:latin typeface="Cambria Math"/>
                <a:ea typeface="Cambria Math"/>
              </a:rPr>
              <a:t>RTC</a:t>
            </a:r>
            <a:endParaRPr lang="en-US" sz="2000" dirty="0">
              <a:latin typeface="Cambria Math"/>
              <a:ea typeface="Cambria Math"/>
            </a:endParaRPr>
          </a:p>
          <a:p>
            <a:pPr lvl="1"/>
            <a:r>
              <a:rPr lang="en-US" sz="1800" dirty="0">
                <a:ea typeface="Cambria Math"/>
              </a:rPr>
              <a:t>At</a:t>
            </a:r>
            <a:r>
              <a:rPr lang="en-US" sz="1800" dirty="0">
                <a:latin typeface="Cambria Math"/>
                <a:ea typeface="Cambria Math"/>
              </a:rPr>
              <a:t> 25</a:t>
            </a:r>
            <a:r>
              <a:rPr lang="en-US" sz="1800" dirty="0">
                <a:latin typeface="Arial Unicode MS"/>
                <a:ea typeface="Arial Unicode MS"/>
                <a:cs typeface="Arial Unicode MS"/>
              </a:rPr>
              <a:t>°C, HSI and MSI have an accuracy of 1000 ppm (not accurate enough for RTC)</a:t>
            </a:r>
          </a:p>
          <a:p>
            <a:pPr lvl="1"/>
            <a:r>
              <a:rPr lang="en-US" sz="1800" dirty="0">
                <a:latin typeface="Arial Unicode MS"/>
                <a:ea typeface="Arial Unicode MS"/>
                <a:cs typeface="Arial Unicode MS"/>
              </a:rPr>
              <a:t>LSI, 32KHz, 10% accuracy</a:t>
            </a:r>
          </a:p>
          <a:p>
            <a:pPr lvl="1"/>
            <a:r>
              <a:rPr lang="en-US" sz="1800" dirty="0">
                <a:latin typeface="Arial Unicode MS"/>
                <a:ea typeface="Arial Unicode MS"/>
                <a:cs typeface="Arial Unicode MS"/>
              </a:rPr>
              <a:t>Need to use external LSE crystal, typically 32.768 kHz (2</a:t>
            </a:r>
            <a:r>
              <a:rPr lang="en-US" sz="1800" baseline="30000" dirty="0">
                <a:latin typeface="Arial Unicode MS"/>
                <a:ea typeface="Arial Unicode MS"/>
                <a:cs typeface="Arial Unicode MS"/>
              </a:rPr>
              <a:t>15 </a:t>
            </a:r>
            <a:r>
              <a:rPr lang="en-US" sz="1800" dirty="0">
                <a:latin typeface="Arial Unicode MS"/>
                <a:ea typeface="Arial Unicode MS"/>
                <a:cs typeface="Arial Unicode MS"/>
              </a:rPr>
              <a:t>Hz), 20 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ppm</a:t>
            </a:r>
          </a:p>
          <a:p>
            <a:pPr lvl="1"/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Why 32.768 kHz? </a:t>
            </a:r>
          </a:p>
          <a:p>
            <a:pPr lvl="2"/>
            <a:r>
              <a:rPr lang="en-US" sz="1500" dirty="0" smtClean="0">
                <a:latin typeface="Arial Unicode MS"/>
                <a:ea typeface="Arial Unicode MS"/>
                <a:cs typeface="Arial Unicode MS"/>
              </a:rPr>
              <a:t>Tradeoff</a:t>
            </a:r>
          </a:p>
          <a:p>
            <a:pPr lvl="3"/>
            <a:r>
              <a:rPr lang="en-US" sz="1300" dirty="0" smtClean="0">
                <a:latin typeface="Arial Unicode MS"/>
                <a:ea typeface="Arial Unicode MS"/>
                <a:cs typeface="Arial Unicode MS"/>
              </a:rPr>
              <a:t>Low frequency crystals → large physical size</a:t>
            </a:r>
          </a:p>
          <a:p>
            <a:pPr lvl="3"/>
            <a:r>
              <a:rPr lang="en-US" sz="1300" dirty="0" smtClean="0">
                <a:latin typeface="Arial Unicode MS"/>
                <a:ea typeface="Arial Unicode MS"/>
                <a:cs typeface="Arial Unicode MS"/>
              </a:rPr>
              <a:t>High frequency crystals → large current drain</a:t>
            </a:r>
          </a:p>
          <a:p>
            <a:pPr lvl="1"/>
            <a:endParaRPr lang="en-US" sz="1800" dirty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7738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/>
              <a:t>Frequency Setting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14566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5400" y="4876800"/>
                <a:ext cx="6858000" cy="682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𝐻𝑧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𝑅𝑇𝐶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𝐴𝑠𝑦𝑛𝑐h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𝑃𝑟𝑒𝑠𝑐𝑎𝑙𝑒𝑟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𝑆𝑦𝑛𝑐h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𝑃𝑟𝑒𝑠𝑐𝑎𝑙𝑒𝑟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76800"/>
                <a:ext cx="6858000" cy="6820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Setting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800" y="1600200"/>
                <a:ext cx="8991600" cy="4504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𝑅𝑇𝐶</m:t>
                        </m:r>
                      </m:sub>
                    </m:sSub>
                  </m:oMath>
                </a14:m>
                <a:r>
                  <a:rPr lang="en-US" sz="2400" dirty="0"/>
                  <a:t> is 32.768 kHz, </a:t>
                </a:r>
                <a:r>
                  <a:rPr lang="en-US" sz="2400" i="1" dirty="0"/>
                  <a:t>i.e.</a:t>
                </a:r>
                <a:r>
                  <a:rPr lang="en-US" sz="2400" dirty="0"/>
                  <a:t> 2</a:t>
                </a:r>
                <a:r>
                  <a:rPr lang="en-US" sz="2400" baseline="30000" dirty="0"/>
                  <a:t>15</a:t>
                </a:r>
                <a:r>
                  <a:rPr lang="en-US" sz="2400" dirty="0"/>
                  <a:t> Hz,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𝐴𝑠𝑦𝑛𝑐h</m:t>
                    </m:r>
                    <m:r>
                      <a:rPr lang="en-US" sz="2400" i="1">
                        <a:latin typeface="Cambria Math"/>
                      </a:rPr>
                      <m:t>_</m:t>
                    </m:r>
                    <m:r>
                      <a:rPr lang="en-US" sz="2400" i="1">
                        <a:latin typeface="Cambria Math"/>
                      </a:rPr>
                      <m:t>𝑃𝑟𝑒𝑠𝑐𝑎𝑙𝑒𝑟</m:t>
                    </m:r>
                  </m:oMath>
                </a14:m>
                <a:r>
                  <a:rPr lang="en-US" sz="2400" dirty="0"/>
                  <a:t> is 2</a:t>
                </a:r>
                <a:r>
                  <a:rPr lang="en-US" sz="2400" baseline="30000" dirty="0"/>
                  <a:t>7</a:t>
                </a:r>
                <a:r>
                  <a:rPr lang="en-US" sz="2400" dirty="0"/>
                  <a:t>-1, </a:t>
                </a:r>
                <a:r>
                  <a:rPr lang="en-US" sz="2400" i="1" dirty="0"/>
                  <a:t>i.e.</a:t>
                </a:r>
                <a:r>
                  <a:rPr lang="en-US" sz="2400" dirty="0"/>
                  <a:t> 127,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𝑆𝑦𝑛𝑐h</m:t>
                    </m:r>
                    <m:r>
                      <a:rPr lang="en-US" sz="2400" i="1">
                        <a:latin typeface="Cambria Math"/>
                      </a:rPr>
                      <m:t>_</m:t>
                    </m:r>
                    <m:r>
                      <a:rPr lang="en-US" sz="2400" i="1">
                        <a:latin typeface="Cambria Math"/>
                      </a:rPr>
                      <m:t>𝑃𝑟𝑒𝑠𝑐𝑎𝑙𝑒𝑟</m:t>
                    </m:r>
                  </m:oMath>
                </a14:m>
                <a:r>
                  <a:rPr lang="en-US" sz="2400" dirty="0"/>
                  <a:t> is set as 2</a:t>
                </a:r>
                <a:r>
                  <a:rPr lang="en-US" sz="2400" baseline="30000" dirty="0"/>
                  <a:t>8</a:t>
                </a:r>
                <a:r>
                  <a:rPr lang="en-US" sz="2400" dirty="0"/>
                  <a:t>-1, </a:t>
                </a:r>
                <a:r>
                  <a:rPr lang="en-US" sz="2400" i="1" dirty="0"/>
                  <a:t>i.e.</a:t>
                </a:r>
                <a:r>
                  <a:rPr lang="en-US" sz="2400" dirty="0"/>
                  <a:t> 255, in many applications, as shown below. 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𝑅𝑇𝐶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𝐴𝑠𝑦𝑛𝑐h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𝑃𝑟𝑒𝑠𝑐𝑎𝑙𝑒𝑟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𝑆𝑦𝑛𝑐h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𝑃𝑟𝑒𝑠𝑐𝑎𝑙𝑒𝑟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15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127+1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255+1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15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×2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𝐻𝑧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0200"/>
                <a:ext cx="8991600" cy="4504375"/>
              </a:xfrm>
              <a:prstGeom prst="rect">
                <a:avLst/>
              </a:prstGeom>
              <a:blipFill rotWithShape="1">
                <a:blip r:embed="rId2"/>
                <a:stretch>
                  <a:fillRect l="-1017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838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</TotalTime>
  <Words>315</Words>
  <Application>Microsoft Office PowerPoint</Application>
  <PresentationFormat>On-screen Show (4:3)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Bookman Old Style (Headings)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Dr. Yifeng Zhu Electrical and Computer Engineering University of Maine</vt:lpstr>
      <vt:lpstr>Real-Time Clock (RTC)</vt:lpstr>
      <vt:lpstr>UNIX Epoch Time</vt:lpstr>
      <vt:lpstr>UNIX Epoch Time</vt:lpstr>
      <vt:lpstr>Crystal Inaccuracy: PPM</vt:lpstr>
      <vt:lpstr>Frequency Setting</vt:lpstr>
      <vt:lpstr>Frequency 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224</cp:revision>
  <dcterms:created xsi:type="dcterms:W3CDTF">2013-02-03T05:36:57Z</dcterms:created>
  <dcterms:modified xsi:type="dcterms:W3CDTF">2020-02-04T19:10:02Z</dcterms:modified>
</cp:coreProperties>
</file>