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7" r:id="rId4"/>
    <p:sldId id="257" r:id="rId5"/>
    <p:sldId id="264" r:id="rId6"/>
    <p:sldId id="265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6"/>
    <p:restoredTop sz="86608" autoAdjust="0"/>
  </p:normalViewPr>
  <p:slideViewPr>
    <p:cSldViewPr>
      <p:cViewPr varScale="1">
        <p:scale>
          <a:sx n="118" d="100"/>
          <a:sy n="118" d="100"/>
        </p:scale>
        <p:origin x="216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3/10/20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3/10/20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17508" y="1828800"/>
            <a:ext cx="5251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21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Digital-to-Analog Converter (</a:t>
            </a:r>
            <a:r>
              <a:rPr lang="en-US" sz="2400" b="1" dirty="0" err="1">
                <a:solidFill>
                  <a:srgbClr val="C00000"/>
                </a:solidFill>
              </a:rPr>
              <a:t>DAC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Music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867400" y="1219200"/>
            <a:ext cx="3124200" cy="4937760"/>
          </a:xfrm>
        </p:spPr>
        <p:txBody>
          <a:bodyPr>
            <a:normAutofit/>
          </a:bodyPr>
          <a:lstStyle/>
          <a:p>
            <a:r>
              <a:rPr lang="en-US" sz="2000" dirty="0"/>
              <a:t>No </a:t>
            </a:r>
            <a:r>
              <a:rPr lang="en-US" sz="2000" dirty="0" err="1"/>
              <a:t>FPU</a:t>
            </a:r>
            <a:r>
              <a:rPr lang="en-US" sz="2000" dirty="0"/>
              <a:t> available on the processor to compute sine functions</a:t>
            </a:r>
          </a:p>
          <a:p>
            <a:r>
              <a:rPr lang="en-US" sz="2000" dirty="0"/>
              <a:t>Software FP to compute sine is slow</a:t>
            </a:r>
          </a:p>
          <a:p>
            <a:r>
              <a:rPr lang="en-US" sz="2000" dirty="0"/>
              <a:t>Solution:  </a:t>
            </a:r>
            <a:r>
              <a:rPr lang="en-US" sz="2000" dirty="0">
                <a:solidFill>
                  <a:srgbClr val="C00000"/>
                </a:solidFill>
              </a:rPr>
              <a:t>Table Lookup</a:t>
            </a:r>
          </a:p>
          <a:p>
            <a:pPr lvl="1"/>
            <a:r>
              <a:rPr lang="en-US" sz="1700" dirty="0"/>
              <a:t>Compute sine values and store in table as fix-point format</a:t>
            </a:r>
          </a:p>
          <a:p>
            <a:pPr lvl="1"/>
            <a:r>
              <a:rPr lang="en-US" sz="1700" dirty="0"/>
              <a:t>Look up the table for result</a:t>
            </a:r>
          </a:p>
          <a:p>
            <a:pPr lvl="1"/>
            <a:r>
              <a:rPr lang="en-US" sz="1700" dirty="0"/>
              <a:t>Linear interpolation if necessary</a:t>
            </a:r>
          </a:p>
          <a:p>
            <a:pPr lvl="1"/>
            <a:endParaRPr lang="en-US" sz="1700" dirty="0"/>
          </a:p>
        </p:txBody>
      </p:sp>
      <p:pic>
        <p:nvPicPr>
          <p:cNvPr id="5" name="Picture 4" descr="wave_sin.eps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39266"/>
            <a:ext cx="5798185" cy="3190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6753" y="1269934"/>
            <a:ext cx="20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Sine Wave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991" y="5029200"/>
            <a:ext cx="83785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sin(0.4014257)</a:t>
            </a:r>
          </a:p>
          <a:p>
            <a:r>
              <a:rPr lang="en-US" sz="1600" dirty="0"/>
              <a:t>= 0.4014257 − 0.40142573/3! + 0.40142575/5! − 0.40142577/7!</a:t>
            </a:r>
          </a:p>
          <a:p>
            <a:r>
              <a:rPr lang="en-US" sz="1600" dirty="0"/>
              <a:t>= 0.4014257 − 0.0107811296737492 + 0.000086864959350 − 0.000000333277256</a:t>
            </a:r>
          </a:p>
          <a:p>
            <a:r>
              <a:rPr lang="en-US" sz="1600" dirty="0"/>
              <a:t>= 0.390731102008345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5791200"/>
            <a:ext cx="22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floating-point operations</a:t>
            </a:r>
          </a:p>
        </p:txBody>
      </p:sp>
    </p:spTree>
    <p:extLst>
      <p:ext uri="{BB962C8B-B14F-4D97-AF65-F5344CB8AC3E}">
        <p14:creationId xmlns:p14="http://schemas.microsoft.com/office/powerpoint/2010/main" val="192650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Music:</a:t>
            </a:r>
            <a:br>
              <a:rPr lang="en-US" dirty="0"/>
            </a:br>
            <a:r>
              <a:rPr lang="en-US" dirty="0"/>
              <a:t>Attack, Decay, Sustain, Release (</a:t>
            </a:r>
            <a:r>
              <a:rPr lang="en-US" dirty="0" err="1"/>
              <a:t>ADSR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547705"/>
              </p:ext>
            </p:extLst>
          </p:nvPr>
        </p:nvGraphicFramePr>
        <p:xfrm>
          <a:off x="1614487" y="1295400"/>
          <a:ext cx="5915025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3" imgW="5256517" imgH="3057998" progId="Visio.Drawing.11">
                  <p:embed/>
                </p:oleObj>
              </mc:Choice>
              <mc:Fallback>
                <p:oleObj name="Visio" r:id="rId3" imgW="5256517" imgH="30579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7" y="1295400"/>
                        <a:ext cx="5915025" cy="343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8589" y="5155395"/>
                <a:ext cx="5638800" cy="404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𝐴𝐷𝑆𝑅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r>
                        <a:rPr lang="en-US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𝐴𝐷𝑆𝑅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+(1−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r>
                        <a:rPr lang="en-US" i="1">
                          <a:latin typeface="Cambria Math"/>
                        </a:rPr>
                        <m:t>)×</m:t>
                      </m:r>
                      <m:r>
                        <a:rPr lang="en-US" i="1">
                          <a:latin typeface="Cambria Math"/>
                        </a:rPr>
                        <m:t>𝐴𝐷𝑆𝑅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89" y="5155395"/>
                <a:ext cx="5638800" cy="404791"/>
              </a:xfrm>
              <a:prstGeom prst="rect">
                <a:avLst/>
              </a:prstGeom>
              <a:blipFill rotWithShape="1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66816" y="4768334"/>
            <a:ext cx="367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Implemented by a simple digital filter: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767" y="5572218"/>
            <a:ext cx="106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71600" y="5562600"/>
                <a:ext cx="4572000" cy="6817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𝐴𝐷𝑆𝑅</m:t>
                        </m:r>
                      </m:e>
                    </m:acc>
                  </m:oMath>
                </a14:m>
                <a:r>
                  <a:rPr lang="en-US" dirty="0"/>
                  <a:t> is the target modulated amplitude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 is the gain parameter.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562600"/>
                <a:ext cx="4572000" cy="681790"/>
              </a:xfrm>
              <a:prstGeom prst="rect">
                <a:avLst/>
              </a:prstGeom>
              <a:blipFill rotWithShape="1">
                <a:blip r:embed="rId6"/>
                <a:stretch>
                  <a:fillRect r="-933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50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Music</a:t>
            </a:r>
            <a:br>
              <a:rPr lang="en-US" dirty="0"/>
            </a:br>
            <a:r>
              <a:rPr lang="en-US" dirty="0" err="1"/>
              <a:t>ADSR</a:t>
            </a:r>
            <a:r>
              <a:rPr lang="en-US" dirty="0"/>
              <a:t> Amplitude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6" name="Picture 5" descr="wave_modulated.eps"/>
          <p:cNvPicPr/>
          <p:nvPr/>
        </p:nvPicPr>
        <p:blipFill>
          <a:blip r:embed="rId3"/>
          <a:stretch>
            <a:fillRect/>
          </a:stretch>
        </p:blipFill>
        <p:spPr>
          <a:xfrm>
            <a:off x="1432053" y="2971800"/>
            <a:ext cx="6226810" cy="3381375"/>
          </a:xfrm>
          <a:prstGeom prst="rect">
            <a:avLst/>
          </a:prstGeom>
        </p:spPr>
      </p:pic>
      <p:pic>
        <p:nvPicPr>
          <p:cNvPr id="7" name="Picture 6" descr="wave_sin.eps"/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1295401"/>
            <a:ext cx="3429000" cy="1491414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142362"/>
              </p:ext>
            </p:extLst>
          </p:nvPr>
        </p:nvGraphicFramePr>
        <p:xfrm>
          <a:off x="5486400" y="1398998"/>
          <a:ext cx="2514600" cy="146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Visio" r:id="rId5" imgW="5256517" imgH="3057998" progId="Visio.Drawing.11">
                  <p:embed/>
                </p:oleObj>
              </mc:Choice>
              <mc:Fallback>
                <p:oleObj name="Visio" r:id="rId5" imgW="5256517" imgH="30579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98998"/>
                        <a:ext cx="2514600" cy="146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45458" y="175260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9650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Digital-to-analog converter (DAC)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295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Converts digital data into a voltage signal by a N-bit </a:t>
            </a:r>
            <a:r>
              <a:rPr lang="en-US" sz="2000" dirty="0" err="1"/>
              <a:t>DAC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2000" dirty="0"/>
              <a:t>-bit </a:t>
            </a:r>
            <a:r>
              <a:rPr lang="en-US" sz="2000" dirty="0" err="1"/>
              <a:t>DAC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Many applications:</a:t>
            </a:r>
          </a:p>
          <a:p>
            <a:pPr lvl="1"/>
            <a:r>
              <a:rPr lang="en-US" sz="2000" dirty="0"/>
              <a:t>digital audio</a:t>
            </a:r>
          </a:p>
          <a:p>
            <a:pPr lvl="1"/>
            <a:r>
              <a:rPr lang="en-US" sz="2000" dirty="0"/>
              <a:t>waveform generation</a:t>
            </a:r>
          </a:p>
          <a:p>
            <a:r>
              <a:rPr lang="en-US" sz="2000" dirty="0"/>
              <a:t>Performance parameters</a:t>
            </a:r>
          </a:p>
          <a:p>
            <a:pPr lvl="1"/>
            <a:r>
              <a:rPr lang="en-US" sz="2000" dirty="0"/>
              <a:t>speed</a:t>
            </a:r>
          </a:p>
          <a:p>
            <a:pPr lvl="1"/>
            <a:r>
              <a:rPr lang="en-US" sz="2000" dirty="0"/>
              <a:t>resolution</a:t>
            </a:r>
          </a:p>
          <a:p>
            <a:pPr lvl="1"/>
            <a:r>
              <a:rPr lang="en-US" sz="2000" dirty="0"/>
              <a:t>power dissipation</a:t>
            </a:r>
          </a:p>
          <a:p>
            <a:pPr lvl="1"/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14600" y="1676400"/>
                <a:ext cx="4023089" cy="67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𝐷𝐴𝐶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𝑜𝑢𝑡𝑝𝑢𝑡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𝐷𝑖𝑔𝑖𝑡𝑎𝑙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𝑉𝑎𝑙𝑢𝑒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676400"/>
                <a:ext cx="4023089" cy="674672"/>
              </a:xfrm>
              <a:prstGeom prst="rect">
                <a:avLst/>
              </a:prstGeom>
              <a:blipFill>
                <a:blip r:embed="rId2"/>
                <a:stretch>
                  <a:fillRect t="-1887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569854" y="2819400"/>
                <a:ext cx="4023089" cy="67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𝐷𝐴𝐶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𝑜𝑢𝑡𝑝𝑢𝑡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𝐷𝑖𝑔𝑖𝑡𝑎𝑙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𝑉𝑎𝑙𝑢𝑒</m:t>
                          </m:r>
                        </m:num>
                        <m:den>
                          <m:r>
                            <a:rPr lang="en-US" sz="200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09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54" y="2819400"/>
                <a:ext cx="4023089" cy="674672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07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DAC</a:t>
            </a:r>
            <a:r>
              <a:rPr lang="en-US" dirty="0"/>
              <a:t> Implementations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Pulse-width modulator (</a:t>
            </a:r>
            <a:r>
              <a:rPr lang="en-US" dirty="0" err="1">
                <a:solidFill>
                  <a:schemeClr val="tx1"/>
                </a:solidFill>
              </a:rPr>
              <a:t>PWM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Binary-weighted resistor (We will use this one as an example)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R-</a:t>
            </a:r>
            <a:r>
              <a:rPr lang="en-US" dirty="0" err="1">
                <a:solidFill>
                  <a:schemeClr val="tx1"/>
                </a:solidFill>
              </a:rPr>
              <a:t>2R</a:t>
            </a:r>
            <a:r>
              <a:rPr lang="en-US" dirty="0">
                <a:solidFill>
                  <a:schemeClr val="tx1"/>
                </a:solidFill>
              </a:rPr>
              <a:t> ladder (A special case of binary-weighted resistor)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2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Binary-weighted Resistor </a:t>
            </a:r>
            <a:r>
              <a:rPr lang="en-US" dirty="0" err="1"/>
              <a:t>DAC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03248" y="5597935"/>
                <a:ext cx="6477000" cy="67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𝑅</m:t>
                          </m:r>
                        </m:den>
                      </m:f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×(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×2+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48" y="5597935"/>
                <a:ext cx="6477000" cy="675378"/>
              </a:xfrm>
              <a:prstGeom prst="rect">
                <a:avLst/>
              </a:prstGeom>
              <a:blipFill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940459"/>
            <a:ext cx="7239000" cy="3618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C0390-5EBB-BC49-B611-7BE22431A990}"/>
              </a:ext>
            </a:extLst>
          </p:cNvPr>
          <p:cNvSpPr txBox="1"/>
          <p:nvPr/>
        </p:nvSpPr>
        <p:spPr>
          <a:xfrm>
            <a:off x="152400" y="1447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Reference Voltage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31AAA-EF3F-6C46-8265-22E8E2665014}"/>
              </a:ext>
            </a:extLst>
          </p:cNvPr>
          <p:cNvSpPr txBox="1"/>
          <p:nvPr/>
        </p:nvSpPr>
        <p:spPr>
          <a:xfrm>
            <a:off x="2054361" y="161453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4-bit digital value: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74F3C-92E0-4648-BFF8-0BE07E347E7E}"/>
                  </a:ext>
                </a:extLst>
              </p:cNvPr>
              <p:cNvSpPr txBox="1"/>
              <p:nvPr/>
            </p:nvSpPr>
            <p:spPr>
              <a:xfrm>
                <a:off x="3872487" y="1660706"/>
                <a:ext cx="1075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74F3C-92E0-4648-BFF8-0BE07E347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87" y="1660706"/>
                <a:ext cx="1075231" cy="276999"/>
              </a:xfrm>
              <a:prstGeom prst="rect">
                <a:avLst/>
              </a:prstGeom>
              <a:blipFill>
                <a:blip r:embed="rId4"/>
                <a:stretch>
                  <a:fillRect l="-348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92C0875-C98C-184C-9730-BA8EF081DBA6}"/>
              </a:ext>
            </a:extLst>
          </p:cNvPr>
          <p:cNvSpPr txBox="1"/>
          <p:nvPr/>
        </p:nvSpPr>
        <p:spPr>
          <a:xfrm>
            <a:off x="8080248" y="3886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Analog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1080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Load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614147" y="5313487"/>
                <a:ext cx="3372782" cy="657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𝑂𝑈𝑇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𝐿𝑂𝐴𝐷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𝐷𝐴𝐶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𝐿𝑂𝐴𝐷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𝑂𝑈𝑇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𝑑𝑒𝑠𝑖𝑟𝑒𝑑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47" y="5313487"/>
                <a:ext cx="3372782" cy="657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4486276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99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buffer to remove load effect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15" y="1985142"/>
            <a:ext cx="6886766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24200" y="5562600"/>
                <a:ext cx="2971800" cy="397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𝑂𝑈𝑇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𝑂𝑈𝑇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𝑑𝑒𝑠𝑖𝑟𝑒𝑑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562600"/>
                <a:ext cx="2971800" cy="397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23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Update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DAC Output 1: PA.4</a:t>
                </a:r>
              </a:p>
              <a:p>
                <a:pPr lvl="1"/>
                <a:r>
                  <a:rPr lang="en-US" dirty="0"/>
                  <a:t>Connected to external IDD measurement</a:t>
                </a:r>
              </a:p>
              <a:p>
                <a:pPr lvl="1"/>
                <a:r>
                  <a:rPr lang="en-US" dirty="0"/>
                  <a:t>PA.4 is connected to ground via a capacitor</a:t>
                </a:r>
              </a:p>
              <a:p>
                <a:r>
                  <a:rPr lang="en-US" dirty="0"/>
                  <a:t>DAC Output 2: PA.5</a:t>
                </a:r>
              </a:p>
              <a:p>
                <a:pPr lvl="1"/>
                <a:r>
                  <a:rPr lang="en-US" dirty="0"/>
                  <a:t>Connect to 3V via a small resistor</a:t>
                </a:r>
              </a:p>
              <a:p>
                <a:r>
                  <a:rPr lang="en-US" dirty="0"/>
                  <a:t>In the lab, use DAC Output2 (PA.5)</a:t>
                </a:r>
              </a:p>
              <a:p>
                <a:r>
                  <a:rPr lang="en-US" dirty="0"/>
                  <a:t>Have to clear CC1F or UIF flags in status register in Interrupt Service Handler</a:t>
                </a:r>
              </a:p>
              <a:p>
                <a:r>
                  <a:rPr lang="en-US" dirty="0"/>
                  <a:t>ARR: CNT counts from 0 to ARR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𝐻𝑆𝐼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𝑃𝑆𝐶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)(1+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𝐴𝑅𝑅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=44.1</m:t>
                      </m:r>
                      <m:r>
                        <a:rPr lang="en-US" b="0" i="1" smtClean="0">
                          <a:latin typeface="Cambria Math"/>
                        </a:rPr>
                        <m:t>𝐾𝐻𝑧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43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Music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636335"/>
              </p:ext>
            </p:extLst>
          </p:nvPr>
        </p:nvGraphicFramePr>
        <p:xfrm>
          <a:off x="1143000" y="2133600"/>
          <a:ext cx="7091606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3" imgW="2683501" imgH="884947" progId="Visio.Drawing.11">
                  <p:embed/>
                </p:oleObj>
              </mc:Choice>
              <mc:Fallback>
                <p:oleObj name="Visio" r:id="rId3" imgW="2683501" imgH="88494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7091606" cy="228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53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Music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93782"/>
              </p:ext>
            </p:extLst>
          </p:nvPr>
        </p:nvGraphicFramePr>
        <p:xfrm>
          <a:off x="76200" y="1676400"/>
          <a:ext cx="8991600" cy="277368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748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400" b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16.352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32.703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65.406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130.813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261.626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523.251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1046.502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2093.005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4186.009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C#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17.324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34.648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69.296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138.591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277.183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554.365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1108.731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2217.461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4434.922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18.354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36.708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73.416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146.832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293.665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587.330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1174.659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2349.318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4698.636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D#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19.445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38.891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77.782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155.563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311.127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622.254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1244.508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2489.016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4978.032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20.602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41.203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82.407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164.814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329.628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659.255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1318.510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2637.020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5274.041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21.827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43.654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87.307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174.614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349.228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698.456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1396.913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2793.826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5587.652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F#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23.125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46.249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92.499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184.997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369.994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739.989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1479.978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2959.955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5919.911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24.500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48.999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97.999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195.998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391.995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783.991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1567.982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3135.963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6271.927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G#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25.957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51.913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103.826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207.652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415.305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830.609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1661.219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3322.438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6644.875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27.500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55.000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110.000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220.000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440.000</a:t>
                      </a:r>
                      <a:endParaRPr lang="en-US" sz="1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880.000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1760.000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3520.000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7040.000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A#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29.135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58.270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116.541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233.082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466.164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932.328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1864.655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3729.310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7458.620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30.868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61.735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123.471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246.942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493.883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987.767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1975.533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3951.066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7902.133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4953000"/>
            <a:ext cx="278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a pitch </a:t>
            </a:r>
            <a:r>
              <a:rPr lang="en-US" i="1" dirty="0"/>
              <a:t>p</a:t>
            </a:r>
            <a:r>
              <a:rPr lang="en-US" dirty="0"/>
              <a:t>, its frequency </a:t>
            </a:r>
            <a:r>
              <a:rPr lang="en-US" i="1" dirty="0"/>
              <a:t>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0400" y="5486400"/>
                <a:ext cx="2514856" cy="434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=440×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  <m:r>
                            <a:rPr lang="en-US" sz="2000" i="1">
                              <a:latin typeface="Cambria Math"/>
                            </a:rPr>
                            <m:t>−69)/12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2514856" cy="434350"/>
              </a:xfrm>
              <a:prstGeom prst="rect">
                <a:avLst/>
              </a:prstGeom>
              <a:blipFill rotWithShape="1"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868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564</Words>
  <Application>Microsoft Macintosh PowerPoint</Application>
  <PresentationFormat>On-screen Show (4:3)</PresentationFormat>
  <Paragraphs>216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Bookman Old Style (Headings)</vt:lpstr>
      <vt:lpstr>宋体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Visio</vt:lpstr>
      <vt:lpstr>Dr. Yifeng Zhu Electrical and Computer Engineering University of Maine</vt:lpstr>
      <vt:lpstr>Digital-to-analog converter (DAC)</vt:lpstr>
      <vt:lpstr>DAC Implementations</vt:lpstr>
      <vt:lpstr>Binary-weighted Resistor DAC</vt:lpstr>
      <vt:lpstr>Buffered Output</vt:lpstr>
      <vt:lpstr>Buffered Output</vt:lpstr>
      <vt:lpstr>DAC Update</vt:lpstr>
      <vt:lpstr>Digital Music</vt:lpstr>
      <vt:lpstr>Digital Music</vt:lpstr>
      <vt:lpstr>Digital Music</vt:lpstr>
      <vt:lpstr>Digital Music: Attack, Decay, Sustain, Release (ADSR)</vt:lpstr>
      <vt:lpstr>Digital Music ADSR Amplitude Modulation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Microsoft Office User</cp:lastModifiedBy>
  <cp:revision>237</cp:revision>
  <dcterms:created xsi:type="dcterms:W3CDTF">2013-02-03T05:36:57Z</dcterms:created>
  <dcterms:modified xsi:type="dcterms:W3CDTF">2020-03-10T04:29:27Z</dcterms:modified>
</cp:coreProperties>
</file>