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7" r:id="rId10"/>
    <p:sldId id="266" r:id="rId11"/>
    <p:sldId id="264" r:id="rId12"/>
    <p:sldId id="268" r:id="rId13"/>
    <p:sldId id="271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19" autoAdjust="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5166C-7A25-4630-8419-832FB4507348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E2E33-EA0D-4510-A036-6EEBE60970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3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97DC9DE6-826B-4A6C-9759-9727F7A4C8A4}" type="datetime1">
              <a:rPr lang="en-US" smtClean="0"/>
              <a:pPr eaLnBrk="1" latinLnBrk="0" hangingPunct="1"/>
              <a:t>1/23/2020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CCC8B3A-6ACF-4AE2-A295-9BBDF78ED7C4}" type="datetime1">
              <a:rPr lang="en-US" smtClean="0"/>
              <a:pPr eaLnBrk="1" latinLnBrk="0" hangingPunct="1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AFFAC0F-7A79-48B1-A5E9-2F5B84B616A2}" type="datetime1">
              <a:rPr lang="en-US" smtClean="0"/>
              <a:pPr eaLnBrk="1" latinLnBrk="0" hangingPunct="1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2FABA55-0640-49C2-9E8B-1599F639B853}" type="datetime1">
              <a:rPr lang="en-US" smtClean="0"/>
              <a:pPr eaLnBrk="1" latinLnBrk="0" hangingPunct="1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98F1C1B1-EDDE-45C8-A2A2-4A961A39DF9A}" type="datetime1">
              <a:rPr lang="en-US" smtClean="0"/>
              <a:pPr eaLnBrk="1" latinLnBrk="0" hangingPunct="1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3342350-A61E-4F48-9707-EE8A702AA694}" type="datetime1">
              <a:rPr lang="en-US" smtClean="0"/>
              <a:pPr eaLnBrk="1" latinLnBrk="0" hangingPunct="1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EB447F2-E0CA-4130-85AA-BFC3483AB139}" type="datetime1">
              <a:rPr lang="en-US" smtClean="0"/>
              <a:pPr eaLnBrk="1" latinLnBrk="0" hangingPunct="1"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8CEA138-DBD4-450B-A9D1-B01324AEAB5C}" type="datetime1">
              <a:rPr lang="en-US" smtClean="0"/>
              <a:pPr eaLnBrk="1" latinLnBrk="0" hangingPunct="1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C61B014-4081-4FB9-83F2-2DB52CBD0692}" type="datetime1">
              <a:rPr lang="en-US" smtClean="0"/>
              <a:pPr eaLnBrk="1" latinLnBrk="0" hangingPunct="1"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AF425A6-F079-4943-AD17-9409ADEE8ED3}" type="datetime1">
              <a:rPr lang="en-US" smtClean="0"/>
              <a:pPr eaLnBrk="1" latinLnBrk="0" hangingPunct="1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AA807E7-FEB1-41B1-AF46-629DC5106AEA}" type="datetime1">
              <a:rPr lang="en-US" smtClean="0"/>
              <a:pPr eaLnBrk="1" latinLnBrk="0" hangingPunct="1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AD326F9-B406-40A1-8BA9-93AD3284A530}" type="datetime1">
              <a:rPr lang="en-US" smtClean="0"/>
              <a:pPr eaLnBrk="1" latinLnBrk="0" hangingPunct="1"/>
              <a:t>1/23/2020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Dr. Yifeng Zhu</a:t>
            </a:r>
            <a:br>
              <a:rPr lang="en-US" sz="2000" dirty="0"/>
            </a:br>
            <a:r>
              <a:rPr lang="en-US" sz="2000" dirty="0"/>
              <a:t>Electrical and Computer Engineering</a:t>
            </a:r>
            <a:br>
              <a:rPr lang="en-US" sz="2000" dirty="0"/>
            </a:br>
            <a:r>
              <a:rPr lang="en-US" sz="2000" dirty="0"/>
              <a:t>University of Maine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 2020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0328" y="1828800"/>
            <a:ext cx="3849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22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USB: Universal Serial Bus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Enumeration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6400800"/>
            <a:ext cx="8229600" cy="36576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dirty="0"/>
              <a:t>Format of Setup Request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219200"/>
            <a:ext cx="622935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9103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991600" cy="685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5882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Interface Device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8915400" cy="380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1169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HID Descriptor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0"/>
            <a:ext cx="8995814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897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 Report Format of Keyboard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81200"/>
            <a:ext cx="4495800" cy="3347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106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 Report Format of Mouse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5781675" cy="2934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579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Layers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02879"/>
            <a:ext cx="8610600" cy="5121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941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Connection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3810000"/>
            <a:ext cx="8229600" cy="2346960"/>
          </a:xfrm>
        </p:spPr>
        <p:txBody>
          <a:bodyPr>
            <a:normAutofit/>
          </a:bodyPr>
          <a:lstStyle/>
          <a:p>
            <a:r>
              <a:rPr lang="en-US" sz="2000" dirty="0"/>
              <a:t>Four shielded wires:  two for power (+</a:t>
            </a:r>
            <a:r>
              <a:rPr lang="en-US" sz="2000" dirty="0" err="1"/>
              <a:t>5V</a:t>
            </a:r>
            <a:r>
              <a:rPr lang="en-US" sz="2000" dirty="0"/>
              <a:t>, ground), two for data (D+, D-)</a:t>
            </a:r>
          </a:p>
          <a:p>
            <a:r>
              <a:rPr lang="en-US" sz="2000" dirty="0"/>
              <a:t>D+ and D- are twisted to cancel external electromagnetic interference</a:t>
            </a:r>
          </a:p>
          <a:p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318316"/>
            <a:ext cx="4572000" cy="1982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438400" y="3124200"/>
            <a:ext cx="119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71830" y="3267061"/>
            <a:ext cx="119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B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815581"/>
            <a:ext cx="8000768" cy="60005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58000" y="5569526"/>
            <a:ext cx="1579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Image from wiki.com</a:t>
            </a:r>
          </a:p>
        </p:txBody>
      </p:sp>
    </p:spTree>
    <p:extLst>
      <p:ext uri="{BB962C8B-B14F-4D97-AF65-F5344CB8AC3E}">
        <p14:creationId xmlns:p14="http://schemas.microsoft.com/office/powerpoint/2010/main" val="3473730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Speed Identification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981200"/>
          </a:xfrm>
        </p:spPr>
        <p:txBody>
          <a:bodyPr>
            <a:normAutofit/>
          </a:bodyPr>
          <a:lstStyle/>
          <a:p>
            <a:r>
              <a:rPr lang="en-US" sz="1800" dirty="0"/>
              <a:t>USB supports four transmission speeds: </a:t>
            </a:r>
          </a:p>
          <a:p>
            <a:pPr lvl="1"/>
            <a:r>
              <a:rPr lang="en-US" sz="1600" dirty="0"/>
              <a:t>low speed (1.5 Mbit/s = 187 KB/s) </a:t>
            </a:r>
          </a:p>
          <a:p>
            <a:pPr lvl="1"/>
            <a:r>
              <a:rPr lang="en-US" sz="1600" dirty="0"/>
              <a:t>full speed (12 Mbit/s = 1.5 MB/s) </a:t>
            </a:r>
          </a:p>
          <a:p>
            <a:pPr lvl="1"/>
            <a:r>
              <a:rPr lang="en-US" sz="1600" dirty="0"/>
              <a:t>high speed (480 Mbit/s = 60 MB/s) </a:t>
            </a:r>
          </a:p>
          <a:p>
            <a:pPr lvl="1"/>
            <a:r>
              <a:rPr lang="en-US" sz="1600" dirty="0"/>
              <a:t>super speed (4.8 </a:t>
            </a:r>
            <a:r>
              <a:rPr lang="en-US" sz="1600" dirty="0" err="1"/>
              <a:t>Gbit</a:t>
            </a:r>
            <a:r>
              <a:rPr lang="en-US" sz="1600" dirty="0"/>
              <a:t>/s = 600 MB/s)  </a:t>
            </a:r>
          </a:p>
          <a:p>
            <a:endParaRPr lang="en-US" sz="1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82668"/>
            <a:ext cx="389572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971" y="2782667"/>
            <a:ext cx="389572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195262" y="5715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Full-speed mode (12 </a:t>
            </a:r>
            <a:r>
              <a:rPr lang="en-US" dirty="0" err="1"/>
              <a:t>Mbits</a:t>
            </a:r>
            <a:r>
              <a:rPr lang="en-US" dirty="0"/>
              <a:t>/s) identified by 1.5KΩ pull-up on D+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0" y="5715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Low-speed mode (1.5Mbits/s) identified by 1.5KΩ pull-up on D-</a:t>
            </a:r>
          </a:p>
        </p:txBody>
      </p:sp>
    </p:spTree>
    <p:extLst>
      <p:ext uri="{BB962C8B-B14F-4D97-AF65-F5344CB8AC3E}">
        <p14:creationId xmlns:p14="http://schemas.microsoft.com/office/powerpoint/2010/main" val="2931277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Non-Return-to-Zero Inverted (</a:t>
            </a:r>
            <a:r>
              <a:rPr lang="en-US" dirty="0" err="1"/>
              <a:t>NRZI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4648200"/>
            <a:ext cx="8229600" cy="1203960"/>
          </a:xfrm>
        </p:spPr>
        <p:txBody>
          <a:bodyPr>
            <a:normAutofit/>
          </a:bodyPr>
          <a:lstStyle/>
          <a:p>
            <a:r>
              <a:rPr lang="en-US" sz="2400" dirty="0"/>
              <a:t>Logic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/>
              <a:t>: represented by a transition of the voltage level</a:t>
            </a:r>
          </a:p>
          <a:p>
            <a:r>
              <a:rPr lang="en-US" sz="2400" dirty="0"/>
              <a:t>Logic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/>
              <a:t>: represented by no transition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915400" cy="2601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80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1295400"/>
            <a:ext cx="6012873" cy="5373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678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Descriptors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23345"/>
            <a:ext cx="8763000" cy="3848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6298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872926"/>
              </p:ext>
            </p:extLst>
          </p:nvPr>
        </p:nvGraphicFramePr>
        <p:xfrm>
          <a:off x="304799" y="3810000"/>
          <a:ext cx="3276601" cy="21336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60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Field Name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Size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Offset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bLength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bDescriptorType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bInterfaceNumber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bAlternateSetting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</a:rPr>
                        <a:t>bNumEndpoints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bInterfaceClass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bInterfaceSubClass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bInterfaceProtocol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iInterface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249911"/>
              </p:ext>
            </p:extLst>
          </p:nvPr>
        </p:nvGraphicFramePr>
        <p:xfrm>
          <a:off x="5181600" y="3764280"/>
          <a:ext cx="2991899" cy="14935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89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37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Field Name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Size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Offset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7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bLength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bDescriptorType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7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bEndpointAddress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7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bmAttributes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7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wMaxPacketSize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7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bInterval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990896"/>
              </p:ext>
            </p:extLst>
          </p:nvPr>
        </p:nvGraphicFramePr>
        <p:xfrm>
          <a:off x="5029200" y="381000"/>
          <a:ext cx="3200400" cy="19202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14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20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Field Name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Size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Offset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bLength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bDescriptorType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wTotalLenght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</a:rPr>
                        <a:t>bNumInterfaces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bConfigurationValue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iConfiguration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bmAttributes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bMaxPower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40477"/>
              </p:ext>
            </p:extLst>
          </p:nvPr>
        </p:nvGraphicFramePr>
        <p:xfrm>
          <a:off x="325582" y="167640"/>
          <a:ext cx="3255817" cy="3200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62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Field Name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Size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Offset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bLength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bDescriptorType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bcdUSB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bDeviceClass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bDeviceSubClass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effectLst/>
                        </a:rPr>
                        <a:t>bDeviceProtocol</a:t>
                      </a:r>
                      <a:endParaRPr lang="en-US" sz="1400" b="1" dirty="0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bMaxPacketSize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idVendor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idProduct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bcdDevice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iManufacturer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iProduct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iSerialNumber</a:t>
                      </a:r>
                      <a:endParaRPr lang="en-US" sz="1400" b="1"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400" b="1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</a:rPr>
                        <a:t>bNumConfigurations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  <a:latin typeface="Cambria"/>
                        <a:ea typeface="Cambria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17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Cambria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13092" y="3386554"/>
            <a:ext cx="2777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Device descriptor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438400"/>
            <a:ext cx="2777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Configuration descriptor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5988141"/>
            <a:ext cx="27771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Interface descriptor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81600" y="5264727"/>
            <a:ext cx="27771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</a:rPr>
              <a:t>Endpoint descriptor</a:t>
            </a:r>
          </a:p>
        </p:txBody>
      </p:sp>
    </p:spTree>
    <p:extLst>
      <p:ext uri="{BB962C8B-B14F-4D97-AF65-F5344CB8AC3E}">
        <p14:creationId xmlns:p14="http://schemas.microsoft.com/office/powerpoint/2010/main" val="3134744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Enumeration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Detecting a device has been connected.  When a USB device is plugged into a host, there is a change on the USB D+ or D- line since one of them is pulled up by the device.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Determining the USB speed.  As introduced previously, pulling up D- via </a:t>
            </a:r>
            <a:r>
              <a:rPr lang="en-US" dirty="0" err="1"/>
              <a:t>1.5K</a:t>
            </a:r>
            <a:r>
              <a:rPr lang="en-US" dirty="0"/>
              <a:t>Ω pull-up to 3V indicates a low-speed device. The same pull-up on D+ specifies a high-speed device.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Retrieving the device descriptor and determining what device is attached.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Retrieving all configuration descriptors.  This process may take milliseconds to complete. The host selects one configuration.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Retrieving all interface descriptors.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Loading the corresponding device driver.  This is typically handled by the operating systems on the host. The host typically uses </a:t>
            </a:r>
            <a:r>
              <a:rPr lang="en-US" dirty="0" err="1"/>
              <a:t>idVendor</a:t>
            </a:r>
            <a:r>
              <a:rPr lang="en-US" dirty="0"/>
              <a:t> and </a:t>
            </a:r>
            <a:r>
              <a:rPr lang="en-US" dirty="0" err="1"/>
              <a:t>idProduct</a:t>
            </a:r>
            <a:r>
              <a:rPr lang="en-US" dirty="0"/>
              <a:t> to match a driver.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794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1517</TotalTime>
  <Words>473</Words>
  <Application>Microsoft Office PowerPoint</Application>
  <PresentationFormat>On-screen Show (4:3)</PresentationFormat>
  <Paragraphs>180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Bookman Old Style (Headings)</vt:lpstr>
      <vt:lpstr>Bookman Old Style</vt:lpstr>
      <vt:lpstr>Calibri</vt:lpstr>
      <vt:lpstr>Cambria</vt:lpstr>
      <vt:lpstr>Consolas</vt:lpstr>
      <vt:lpstr>Gill Sans MT</vt:lpstr>
      <vt:lpstr>Times New Roman</vt:lpstr>
      <vt:lpstr>Wingdings</vt:lpstr>
      <vt:lpstr>Wingdings 3</vt:lpstr>
      <vt:lpstr>Origin</vt:lpstr>
      <vt:lpstr>Dr. Yifeng Zhu Electrical and Computer Engineering University of Maine</vt:lpstr>
      <vt:lpstr>USB Layers</vt:lpstr>
      <vt:lpstr>USB Connection</vt:lpstr>
      <vt:lpstr>USB Speed Identification</vt:lpstr>
      <vt:lpstr>Non-Return-to-Zero Inverted (NRZI)</vt:lpstr>
      <vt:lpstr>Interface</vt:lpstr>
      <vt:lpstr>USB Descriptors</vt:lpstr>
      <vt:lpstr>PowerPoint Presentation</vt:lpstr>
      <vt:lpstr>USB Enumeration </vt:lpstr>
      <vt:lpstr>USB Enumeration </vt:lpstr>
      <vt:lpstr>PowerPoint Presentation</vt:lpstr>
      <vt:lpstr>Human Interface Device</vt:lpstr>
      <vt:lpstr>GET HID Descriptor</vt:lpstr>
      <vt:lpstr>HID Report Format of Keyboard</vt:lpstr>
      <vt:lpstr>HID Report Format of Mouse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zhu</cp:lastModifiedBy>
  <cp:revision>93</cp:revision>
  <dcterms:created xsi:type="dcterms:W3CDTF">2013-04-23T04:23:51Z</dcterms:created>
  <dcterms:modified xsi:type="dcterms:W3CDTF">2020-01-23T15:12:07Z</dcterms:modified>
</cp:coreProperties>
</file>