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80" r:id="rId20"/>
    <p:sldId id="278" r:id="rId21"/>
    <p:sldId id="279" r:id="rId22"/>
    <p:sldId id="281" r:id="rId23"/>
    <p:sldId id="282" r:id="rId24"/>
    <p:sldId id="284" r:id="rId25"/>
    <p:sldId id="283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119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6CEE8-BAA8-4602-AE4E-9D0414A5E539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2D34E-482C-401C-AF3F-3B34B6DF36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5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083366F4-BA51-4938-9FF1-D8409703612D}" type="datetime1">
              <a:rPr lang="en-US" smtClean="0"/>
              <a:pPr eaLnBrk="1" latinLnBrk="0" hangingPunct="1"/>
              <a:t>1/23/2020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0D00691-1BBD-48C5-9CFE-8A73E4DF46A6}" type="datetime1">
              <a:rPr lang="en-US" smtClean="0"/>
              <a:pPr eaLnBrk="1" latinLnBrk="0" hangingPunct="1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2E17150-0A91-452D-88EE-4EAB4A055403}" type="datetime1">
              <a:rPr lang="en-US" smtClean="0"/>
              <a:pPr eaLnBrk="1" latinLnBrk="0" hangingPunct="1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8139190-C0F2-4D08-8AD2-E72BF4FCFC10}" type="datetime1">
              <a:rPr lang="en-US" smtClean="0"/>
              <a:pPr eaLnBrk="1" latinLnBrk="0" hangingPunct="1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 eaLnBrk="1" latinLnBrk="0" hangingPunct="1"/>
            <a:fld id="{0284A76A-4937-419E-AFF7-370F427D7E17}" type="datetime1">
              <a:rPr lang="en-US" smtClean="0"/>
              <a:pPr eaLnBrk="1" latinLnBrk="0" hangingPunct="1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3F68FA7C-0340-42AC-B3A9-93B6DD9C9D1F}" type="datetime1">
              <a:rPr lang="en-US" smtClean="0"/>
              <a:pPr eaLnBrk="1" latinLnBrk="0" hangingPunct="1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E0C6488-5FF4-4E8B-A85B-7D79F7EA3A59}" type="datetime1">
              <a:rPr lang="en-US" smtClean="0"/>
              <a:pPr eaLnBrk="1" latinLnBrk="0" hangingPunct="1"/>
              <a:t>1/23/2020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F8A1FB3A-2786-429F-A05E-5BF9080ECE84}" type="datetime1">
              <a:rPr lang="en-US" smtClean="0"/>
              <a:pPr eaLnBrk="1" latinLnBrk="0" hangingPunct="1"/>
              <a:t>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D25FC9C-B195-4C28-B612-D2FE86078257}" type="datetime1">
              <a:rPr lang="en-US" smtClean="0"/>
              <a:pPr eaLnBrk="1" latinLnBrk="0" hangingPunct="1"/>
              <a:t>1/23/2020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64C9545-16B5-4782-BE28-D228F834BB24}" type="datetime1">
              <a:rPr lang="en-US" smtClean="0"/>
              <a:pPr eaLnBrk="1" latinLnBrk="0" hangingPunct="1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2597DFE-DE0C-474A-84E0-CD760612E05F}" type="datetime1">
              <a:rPr lang="en-US" smtClean="0"/>
              <a:pPr eaLnBrk="1" latinLnBrk="0" hangingPunct="1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BA09D4F3-4BB6-46E7-886B-8919FBD86D7F}" type="datetime1">
              <a:rPr lang="en-US" smtClean="0"/>
              <a:pPr eaLnBrk="1" latinLnBrk="0" hangingPunct="1"/>
              <a:t>1/23/2020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Dr. Yifeng Zhu</a:t>
            </a:r>
            <a:br>
              <a:rPr lang="en-US" sz="2000" dirty="0"/>
            </a:br>
            <a:r>
              <a:rPr lang="en-US" sz="2000" dirty="0"/>
              <a:t>Electrical and Computer Engineering</a:t>
            </a:r>
            <a:br>
              <a:rPr lang="en-US" sz="2000" dirty="0"/>
            </a:br>
            <a:r>
              <a:rPr lang="en-US" sz="2000" dirty="0"/>
              <a:t>University of Maine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Spring 2020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28800" y="337547"/>
            <a:ext cx="64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latin typeface="Bookman Old Style (Headings)"/>
              </a:rPr>
              <a:t>Embedded Systems with ARM Cortex-M Microcontrollers in Assembly Language and 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69023" y="1828800"/>
            <a:ext cx="37003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C00000"/>
                </a:solidFill>
              </a:rPr>
              <a:t>Chapter 24</a:t>
            </a:r>
          </a:p>
          <a:p>
            <a:pPr algn="r"/>
            <a:r>
              <a:rPr lang="en-US" sz="2400" b="1" dirty="0">
                <a:solidFill>
                  <a:srgbClr val="C00000"/>
                </a:solidFill>
              </a:rPr>
              <a:t>Digital Signal Processing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83281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Saturation Instructions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10</a:t>
            </a:fld>
            <a:endParaRPr kumimoji="0"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49004604"/>
              </p:ext>
            </p:extLst>
          </p:nvPr>
        </p:nvGraphicFramePr>
        <p:xfrm>
          <a:off x="533400" y="1371600"/>
          <a:ext cx="8077200" cy="189280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820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66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7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SSAT16</a:t>
                      </a: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Rd,#imm4,Rm</a:t>
                      </a:r>
                      <a:endParaRPr lang="en-US" sz="24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Signed saturate two signed 16-bit values </a:t>
                      </a:r>
                      <a:endParaRPr lang="en-US" sz="24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#imm4 =saturation bit position, </a:t>
                      </a:r>
                      <a:endParaRPr lang="en-US" sz="24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-2</a:t>
                      </a:r>
                      <a:r>
                        <a:rPr lang="en-US" sz="1800" baseline="300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imm4 - 1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≤ x ≤ 2</a:t>
                      </a:r>
                      <a:r>
                        <a:rPr lang="en-US" sz="1800" baseline="300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imm4 - 1 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-1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USAT16</a:t>
                      </a: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Rd,#imm4,Rm</a:t>
                      </a:r>
                      <a:endParaRPr lang="en-US" sz="24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Unsigned saturate two unsigned 16-bit values</a:t>
                      </a:r>
                      <a:endParaRPr lang="en-US" sz="24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#imm4 = saturation bit position, </a:t>
                      </a:r>
                      <a:endParaRPr lang="en-US" sz="24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 ≤ x ≤ 2</a:t>
                      </a:r>
                      <a:r>
                        <a:rPr lang="en-US" sz="1800" baseline="300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imm4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- 1</a:t>
                      </a:r>
                      <a:endParaRPr lang="en-US" sz="240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962400"/>
            <a:ext cx="6205066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552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flag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11</a:t>
            </a:fld>
            <a:endParaRPr kumimoji="0"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887424335"/>
              </p:ext>
            </p:extLst>
          </p:nvPr>
        </p:nvGraphicFramePr>
        <p:xfrm>
          <a:off x="304800" y="4495800"/>
          <a:ext cx="8610600" cy="12573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7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85850" algn="l"/>
                        </a:tabLst>
                      </a:pPr>
                      <a:r>
                        <a:rPr lang="en-US" sz="20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 </a:t>
                      </a:r>
                      <a:r>
                        <a:rPr lang="en-US" sz="20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Q</a:t>
                      </a:r>
                      <a:r>
                        <a:rPr lang="en-US" sz="20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flag</a:t>
                      </a:r>
                      <a:endParaRPr lang="en-US" sz="2800" b="1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85850" algn="l"/>
                        </a:tabLst>
                      </a:pPr>
                      <a:r>
                        <a:rPr lang="en-US" sz="20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Clear </a:t>
                      </a:r>
                      <a:r>
                        <a:rPr lang="en-US" sz="20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Q</a:t>
                      </a:r>
                      <a:r>
                        <a:rPr lang="en-US" sz="20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flag</a:t>
                      </a:r>
                      <a:endParaRPr lang="en-US" sz="2800" b="1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MRS r0, APSR   </a:t>
                      </a:r>
                    </a:p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Z is 1 if Q is 0  </a:t>
                      </a:r>
                      <a:endParaRPr lang="en-US" sz="28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TST r0, #(1&lt;&lt;27)</a:t>
                      </a:r>
                      <a:endParaRPr lang="en-US" sz="28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MRS r0, APSR          ; Read APSR</a:t>
                      </a:r>
                      <a:endParaRPr lang="en-US" sz="28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BIC r0, r0, #(1&lt;&lt;27)  ; Clear Q flag</a:t>
                      </a:r>
                      <a:endParaRPr lang="en-US" sz="28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MSR </a:t>
                      </a:r>
                      <a:r>
                        <a:rPr lang="en-US" sz="20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APSR_nzcvq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r0    ; Write APSR</a:t>
                      </a:r>
                      <a:endParaRPr lang="en-US" sz="28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38" y="1295399"/>
            <a:ext cx="8785962" cy="277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167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Instructions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12</a:t>
            </a:fld>
            <a:endParaRPr kumimoji="0"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9434132"/>
                  </p:ext>
                </p:extLst>
              </p:nvPr>
            </p:nvGraphicFramePr>
            <p:xfrm>
              <a:off x="381000" y="1219201"/>
              <a:ext cx="5166360" cy="4999228"/>
            </p:xfrm>
            <a:graphic>
              <a:graphicData uri="http://schemas.openxmlformats.org/drawingml/2006/table">
                <a:tbl>
                  <a:tblPr firstRow="1" firstCol="1" bandRow="1">
                    <a:tableStyleId>{69012ECD-51FC-41F1-AA8D-1B2483CD663E}</a:tableStyleId>
                  </a:tblPr>
                  <a:tblGrid>
                    <a:gridCol w="2090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7576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160000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dirty="0">
                              <a:effectLst/>
                            </a:rPr>
                            <a:t>Data Length &amp; Operation</a:t>
                          </a:r>
                          <a:endParaRPr lang="en-US" sz="1200" dirty="0">
                            <a:effectLst/>
                            <a:latin typeface="Palatino Linotype" panose="0204050205050503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</a:rPr>
                            <a:t>Instructions</a:t>
                          </a:r>
                          <a:endParaRPr lang="en-US" sz="1200">
                            <a:effectLst/>
                            <a:latin typeface="Palatino Linotype" panose="0204050205050503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19999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</a:rPr>
                            <a:t>8 ± 8 = 8</a:t>
                          </a:r>
                          <a:endParaRPr lang="en-US" sz="1200">
                            <a:effectLst/>
                            <a:latin typeface="Palatino Linotype" panose="0204050205050503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</a:rPr>
                            <a:t>SADD8, QADD8, USADD8, UQADD8, SSUB8, QSUB8, USUB8, UQSUB8	</a:t>
                          </a:r>
                          <a:endParaRPr lang="en-US" sz="1200">
                            <a:effectLst/>
                            <a:latin typeface="Palatino Linotype" panose="0204050205050503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60000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</a:rPr>
                            <a:t>(8 ± 8) ÷ two = 8</a:t>
                          </a:r>
                          <a:endParaRPr lang="en-US" sz="1200">
                            <a:effectLst/>
                            <a:latin typeface="Palatino Linotype" panose="0204050205050503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</a:rPr>
                            <a:t>SHADD8, UHADD8, SHSUB8, UHSUB8</a:t>
                          </a:r>
                          <a:endParaRPr lang="en-US" sz="1200">
                            <a:effectLst/>
                            <a:latin typeface="Palatino Linotype" panose="0204050205050503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79999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</a:rPr>
                            <a:t>16 ± 16 = 16</a:t>
                          </a:r>
                          <a:endParaRPr lang="en-US" sz="1200">
                            <a:effectLst/>
                            <a:latin typeface="Palatino Linotype" panose="0204050205050503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</a:rPr>
                            <a:t>SADD16, QADD16, USADD16, UQADD16, SSUB16, QSUB16, USUB16, UQSUB16, SASX, QASX, UASX, UQASX, SSAX, QSAX, USAX, UQSAX</a:t>
                          </a:r>
                          <a:endParaRPr lang="en-US" sz="1200">
                            <a:effectLst/>
                            <a:latin typeface="Palatino Linotype" panose="0204050205050503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19999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</a:rPr>
                            <a:t>(16 ± 16) ÷ two = 16</a:t>
                          </a:r>
                          <a:endParaRPr lang="en-US" sz="1200">
                            <a:effectLst/>
                            <a:latin typeface="Palatino Linotype" panose="0204050205050503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</a:rPr>
                            <a:t>SHADD16, UHADD16, SHSUB16, UHSUB16, SHASX, UHASX, SHSAX, UHSAX</a:t>
                          </a:r>
                          <a:endParaRPr lang="en-US" sz="1200">
                            <a:effectLst/>
                            <a:latin typeface="Palatino Linotype" panose="0204050205050503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160000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</a:rPr>
                            <a:t>32 ± 32 = 32</a:t>
                          </a:r>
                          <a:endParaRPr lang="en-US" sz="1200">
                            <a:effectLst/>
                            <a:latin typeface="Palatino Linotype" panose="0204050205050503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</a:rPr>
                            <a:t>QADD, QSUB, ADD, ADC, SUB, ADC</a:t>
                          </a:r>
                          <a:endParaRPr lang="en-US" sz="1200">
                            <a:effectLst/>
                            <a:latin typeface="Palatino Linotype" panose="0204050205050503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160000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</a:rPr>
                            <a:t>32 ± 32 x two = 32</a:t>
                          </a:r>
                          <a:endParaRPr lang="en-US" sz="1200">
                            <a:effectLst/>
                            <a:latin typeface="Palatino Linotype" panose="0204050205050503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</a:rPr>
                            <a:t>QDADD, QDSUB</a:t>
                          </a:r>
                          <a:endParaRPr lang="en-US" sz="1200">
                            <a:effectLst/>
                            <a:latin typeface="Palatino Linotype" panose="0204050205050503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160000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</a:rPr>
                            <a:t>16 x 16 = 32</a:t>
                          </a:r>
                          <a:endParaRPr lang="en-US" sz="1200">
                            <a:effectLst/>
                            <a:latin typeface="Palatino Linotype" panose="0204050205050503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</a:rPr>
                            <a:t>SMULBB, SMULBT, SMULTB, SMULTT</a:t>
                          </a:r>
                          <a:endParaRPr lang="en-US" sz="1200">
                            <a:effectLst/>
                            <a:latin typeface="Palatino Linotype" panose="0204050205050503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160000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</a:rPr>
                            <a:t>16 x 32 = 32</a:t>
                          </a:r>
                          <a:endParaRPr lang="en-US" sz="1200">
                            <a:effectLst/>
                            <a:latin typeface="Palatino Linotype" panose="0204050205050503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</a:rPr>
                            <a:t>SMULWB, SMULWT, </a:t>
                          </a:r>
                          <a:endParaRPr lang="en-US" sz="1200">
                            <a:effectLst/>
                            <a:latin typeface="Palatino Linotype" panose="0204050205050503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160000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</a:rPr>
                            <a:t>32 x 32 = 32</a:t>
                          </a:r>
                          <a:endParaRPr lang="en-US" sz="1200">
                            <a:effectLst/>
                            <a:latin typeface="Palatino Linotype" panose="0204050205050503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</a:rPr>
                            <a:t>SMMUL, SMMULR, MUL</a:t>
                          </a:r>
                          <a:endParaRPr lang="en-US" sz="1200">
                            <a:effectLst/>
                            <a:latin typeface="Palatino Linotype" panose="0204050205050503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160000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</a:rPr>
                            <a:t>32 x 32 = 64</a:t>
                          </a:r>
                          <a:endParaRPr lang="en-US" sz="1200">
                            <a:effectLst/>
                            <a:latin typeface="Palatino Linotype" panose="0204050205050503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</a:rPr>
                            <a:t>UMULL, SMULL</a:t>
                          </a:r>
                          <a:endParaRPr lang="en-US" sz="1200">
                            <a:effectLst/>
                            <a:latin typeface="Palatino Linotype" panose="0204050205050503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160000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</a:rPr>
                            <a:t>32 ÷ 32 = 32</a:t>
                          </a:r>
                          <a:endParaRPr lang="en-US" sz="1200">
                            <a:effectLst/>
                            <a:latin typeface="Palatino Linotype" panose="0204050205050503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</a:rPr>
                            <a:t>SDIV, UDIV</a:t>
                          </a:r>
                          <a:endParaRPr lang="en-US" sz="1200">
                            <a:effectLst/>
                            <a:latin typeface="Palatino Linotype" panose="0204050205050503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160000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</a:rPr>
                            <a:t>32 + 16 x 16 = 32</a:t>
                          </a:r>
                          <a:endParaRPr lang="en-US" sz="1200">
                            <a:effectLst/>
                            <a:latin typeface="Palatino Linotype" panose="0204050205050503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</a:rPr>
                            <a:t>SMLABB, SMLABT, SMLATB, SMLATT</a:t>
                          </a:r>
                          <a:endParaRPr lang="en-US" sz="1200">
                            <a:effectLst/>
                            <a:latin typeface="Palatino Linotype" panose="0204050205050503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  <a:tr h="160000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</a:rPr>
                            <a:t>32 ± 16 x 32 = 32</a:t>
                          </a:r>
                          <a:endParaRPr lang="en-US" sz="1200">
                            <a:effectLst/>
                            <a:latin typeface="Palatino Linotype" panose="0204050205050503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</a:rPr>
                            <a:t>SMLAWB, SMLAWT</a:t>
                          </a:r>
                          <a:endParaRPr lang="en-US" sz="1200">
                            <a:effectLst/>
                            <a:latin typeface="Palatino Linotype" panose="0204050205050503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13"/>
                      </a:ext>
                    </a:extLst>
                  </a:tr>
                  <a:tr h="160000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</a:rPr>
                            <a:t>32 ± 32 x 32 = 32</a:t>
                          </a:r>
                          <a:endParaRPr lang="en-US" sz="1200">
                            <a:effectLst/>
                            <a:latin typeface="Palatino Linotype" panose="0204050205050503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</a:rPr>
                            <a:t>SMMLA, SMMLAR, SMMLS, SMMLSR, MLA, MLS</a:t>
                          </a:r>
                          <a:endParaRPr lang="en-US" sz="1200">
                            <a:effectLst/>
                            <a:latin typeface="Palatino Linotype" panose="0204050205050503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14"/>
                      </a:ext>
                    </a:extLst>
                  </a:tr>
                  <a:tr h="160000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</a:rPr>
                            <a:t>64 + 16 x 16 = 64</a:t>
                          </a:r>
                          <a:endParaRPr lang="en-US" sz="1200">
                            <a:effectLst/>
                            <a:latin typeface="Palatino Linotype" panose="0204050205050503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</a:rPr>
                            <a:t>SMLALBB, SMLALBT, SMLALTB, SMLALTT</a:t>
                          </a:r>
                          <a:endParaRPr lang="en-US" sz="1200">
                            <a:effectLst/>
                            <a:latin typeface="Palatino Linotype" panose="0204050205050503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15"/>
                      </a:ext>
                    </a:extLst>
                  </a:tr>
                  <a:tr h="160000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</a:rPr>
                            <a:t>64 + 32 x 32 = 64</a:t>
                          </a:r>
                          <a:endParaRPr lang="en-US" sz="1200">
                            <a:effectLst/>
                            <a:latin typeface="Palatino Linotype" panose="0204050205050503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</a:rPr>
                            <a:t>SMLAL, UMULAL</a:t>
                          </a:r>
                          <a:endParaRPr lang="en-US" sz="1200">
                            <a:effectLst/>
                            <a:latin typeface="Palatino Linotype" panose="0204050205050503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16"/>
                      </a:ext>
                    </a:extLst>
                  </a:tr>
                  <a:tr h="160000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</a:rPr>
                            <a:t>16 x 16 ± 16 x 16 = 32</a:t>
                          </a:r>
                          <a:endParaRPr lang="en-US" sz="1200">
                            <a:effectLst/>
                            <a:latin typeface="Palatino Linotype" panose="0204050205050503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</a:rPr>
                            <a:t>SMUAD, SMUADX, SMUSD, SMUSDX</a:t>
                          </a:r>
                          <a:endParaRPr lang="en-US" sz="1200">
                            <a:effectLst/>
                            <a:latin typeface="Palatino Linotype" panose="0204050205050503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17"/>
                      </a:ext>
                    </a:extLst>
                  </a:tr>
                  <a:tr h="160000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</a:rPr>
                            <a:t>32 + 16 x 16 ± 16 x 16 = 32</a:t>
                          </a:r>
                          <a:endParaRPr lang="en-US" sz="1200">
                            <a:effectLst/>
                            <a:latin typeface="Palatino Linotype" panose="0204050205050503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</a:rPr>
                            <a:t>SMLAD, SMLADX, SMLSD, SMLSDX</a:t>
                          </a:r>
                          <a:endParaRPr lang="en-US" sz="1200">
                            <a:effectLst/>
                            <a:latin typeface="Palatino Linotype" panose="0204050205050503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18"/>
                      </a:ext>
                    </a:extLst>
                  </a:tr>
                  <a:tr h="160000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</a:rPr>
                            <a:t>64 + 16 x 16 ± 16 x 16 = 64</a:t>
                          </a:r>
                          <a:endParaRPr lang="en-US" sz="1200">
                            <a:effectLst/>
                            <a:latin typeface="Palatino Linotype" panose="0204050205050503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</a:rPr>
                            <a:t>SMLALD, SMLALDX, SMLSLD, SMLSLDX</a:t>
                          </a:r>
                          <a:endParaRPr lang="en-US" sz="1200">
                            <a:effectLst/>
                            <a:latin typeface="Palatino Linotype" panose="0204050205050503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19"/>
                      </a:ext>
                    </a:extLst>
                  </a:tr>
                  <a:tr h="160000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</a:rPr>
                            <a:t>16 x 16 + 32 + 32 = 64</a:t>
                          </a:r>
                          <a:endParaRPr lang="en-US" sz="1200">
                            <a:effectLst/>
                            <a:latin typeface="Palatino Linotype" panose="0204050205050503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</a:rPr>
                            <a:t>UMAAL</a:t>
                          </a:r>
                          <a:endParaRPr lang="en-US" sz="1200">
                            <a:effectLst/>
                            <a:latin typeface="Palatino Linotype" panose="0204050205050503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20"/>
                      </a:ext>
                    </a:extLst>
                  </a:tr>
                  <a:tr h="490793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US" sz="105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05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05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05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sz="105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5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𝑎𝑏𝑠𝑜𝑙𝑢𝑡𝑒</m:t>
                                        </m:r>
                                        <m:r>
                                          <a:rPr lang="en-US" sz="105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(8−8)</m:t>
                                        </m:r>
                                      </m:e>
                                      <m:sub>
                                        <m:r>
                                          <a:rPr lang="en-US" sz="105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en-US" sz="1200" dirty="0">
                            <a:effectLst/>
                            <a:latin typeface="Palatino Linotype" panose="0204050205050503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</a:rPr>
                            <a:t>USAD8</a:t>
                          </a:r>
                          <a:endParaRPr lang="en-US" sz="1200">
                            <a:effectLst/>
                            <a:latin typeface="Palatino Linotype" panose="0204050205050503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21"/>
                      </a:ext>
                    </a:extLst>
                  </a:tr>
                  <a:tr h="507935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1050">
                                    <a:effectLst/>
                                    <a:latin typeface="Cambria Math" panose="02040503050406030204" pitchFamily="18" charset="0"/>
                                  </a:rPr>
                                  <m:t>32+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US" sz="105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05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05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05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sz="105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5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𝑎𝑏𝑠𝑜𝑙𝑢𝑡𝑒</m:t>
                                        </m:r>
                                        <m:r>
                                          <a:rPr lang="en-US" sz="105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(8−8)</m:t>
                                        </m:r>
                                      </m:e>
                                      <m:sub>
                                        <m:r>
                                          <a:rPr lang="en-US" sz="105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en-US" sz="1200" dirty="0">
                            <a:effectLst/>
                            <a:latin typeface="Palatino Linotype" panose="0204050205050503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dirty="0">
                              <a:effectLst/>
                            </a:rPr>
                            <a:t>USADA8</a:t>
                          </a:r>
                          <a:endParaRPr lang="en-US" sz="1200" dirty="0">
                            <a:effectLst/>
                            <a:latin typeface="Palatino Linotype" panose="0204050205050503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9434132"/>
                  </p:ext>
                </p:extLst>
              </p:nvPr>
            </p:nvGraphicFramePr>
            <p:xfrm>
              <a:off x="381000" y="1219201"/>
              <a:ext cx="5166360" cy="4999228"/>
            </p:xfrm>
            <a:graphic>
              <a:graphicData uri="http://schemas.openxmlformats.org/drawingml/2006/table">
                <a:tbl>
                  <a:tblPr firstRow="1" firstCol="1" bandRow="1">
                    <a:tableStyleId>{69012ECD-51FC-41F1-AA8D-1B2483CD663E}</a:tableStyleId>
                  </a:tblPr>
                  <a:tblGrid>
                    <a:gridCol w="2090600"/>
                    <a:gridCol w="3075760"/>
                  </a:tblGrid>
                  <a:tr h="160020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dirty="0">
                              <a:effectLst/>
                            </a:rPr>
                            <a:t>Data Length &amp; Operation</a:t>
                          </a:r>
                          <a:endParaRPr lang="en-US" sz="1200" dirty="0">
                            <a:effectLst/>
                            <a:latin typeface="Palatino Linotype" panose="0204050205050503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</a:rPr>
                            <a:t>Instructions</a:t>
                          </a:r>
                          <a:endParaRPr lang="en-US" sz="1200">
                            <a:effectLst/>
                            <a:latin typeface="Palatino Linotype" panose="0204050205050503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20040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</a:rPr>
                            <a:t>8 ± 8 = 8</a:t>
                          </a:r>
                          <a:endParaRPr lang="en-US" sz="1200">
                            <a:effectLst/>
                            <a:latin typeface="Palatino Linotype" panose="0204050205050503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</a:rPr>
                            <a:t>SADD8, QADD8, USADD8, UQADD8, SSUB8, QSUB8, USUB8, UQSUB8	</a:t>
                          </a:r>
                          <a:endParaRPr lang="en-US" sz="1200">
                            <a:effectLst/>
                            <a:latin typeface="Palatino Linotype" panose="0204050205050503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60020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</a:rPr>
                            <a:t>(8 ± 8) ÷ two = 8</a:t>
                          </a:r>
                          <a:endParaRPr lang="en-US" sz="1200">
                            <a:effectLst/>
                            <a:latin typeface="Palatino Linotype" panose="0204050205050503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</a:rPr>
                            <a:t>SHADD8, UHADD8, SHSUB8, UHSUB8</a:t>
                          </a:r>
                          <a:endParaRPr lang="en-US" sz="1200">
                            <a:effectLst/>
                            <a:latin typeface="Palatino Linotype" panose="0204050205050503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80060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</a:rPr>
                            <a:t>16 ± 16 = 16</a:t>
                          </a:r>
                          <a:endParaRPr lang="en-US" sz="1200">
                            <a:effectLst/>
                            <a:latin typeface="Palatino Linotype" panose="0204050205050503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</a:rPr>
                            <a:t>SADD16, QADD16, USADD16, UQADD16, SSUB16, QSUB16, USUB16, UQSUB16, SASX, QASX, UASX, UQASX, SSAX, QSAX, USAX, UQSAX</a:t>
                          </a:r>
                          <a:endParaRPr lang="en-US" sz="1200">
                            <a:effectLst/>
                            <a:latin typeface="Palatino Linotype" panose="0204050205050503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320040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</a:rPr>
                            <a:t>(16 ± 16) ÷ two = 16</a:t>
                          </a:r>
                          <a:endParaRPr lang="en-US" sz="1200">
                            <a:effectLst/>
                            <a:latin typeface="Palatino Linotype" panose="0204050205050503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</a:rPr>
                            <a:t>SHADD16, UHADD16, SHSUB16, UHSUB16, SHASX, UHASX, SHSAX, UHSAX</a:t>
                          </a:r>
                          <a:endParaRPr lang="en-US" sz="1200">
                            <a:effectLst/>
                            <a:latin typeface="Palatino Linotype" panose="0204050205050503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60020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</a:rPr>
                            <a:t>32 ± 32 = 32</a:t>
                          </a:r>
                          <a:endParaRPr lang="en-US" sz="1200">
                            <a:effectLst/>
                            <a:latin typeface="Palatino Linotype" panose="0204050205050503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</a:rPr>
                            <a:t>QADD, QSUB, ADD, ADC, SUB, ADC</a:t>
                          </a:r>
                          <a:endParaRPr lang="en-US" sz="1200">
                            <a:effectLst/>
                            <a:latin typeface="Palatino Linotype" panose="0204050205050503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60020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</a:rPr>
                            <a:t>32 ± 32 x two = 32</a:t>
                          </a:r>
                          <a:endParaRPr lang="en-US" sz="1200">
                            <a:effectLst/>
                            <a:latin typeface="Palatino Linotype" panose="0204050205050503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</a:rPr>
                            <a:t>QDADD, QDSUB</a:t>
                          </a:r>
                          <a:endParaRPr lang="en-US" sz="1200">
                            <a:effectLst/>
                            <a:latin typeface="Palatino Linotype" panose="0204050205050503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60020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</a:rPr>
                            <a:t>16 x 16 = 32</a:t>
                          </a:r>
                          <a:endParaRPr lang="en-US" sz="1200">
                            <a:effectLst/>
                            <a:latin typeface="Palatino Linotype" panose="0204050205050503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</a:rPr>
                            <a:t>SMULBB, SMULBT, SMULTB, SMULTT</a:t>
                          </a:r>
                          <a:endParaRPr lang="en-US" sz="1200">
                            <a:effectLst/>
                            <a:latin typeface="Palatino Linotype" panose="0204050205050503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60020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</a:rPr>
                            <a:t>16 x 32 = 32</a:t>
                          </a:r>
                          <a:endParaRPr lang="en-US" sz="1200">
                            <a:effectLst/>
                            <a:latin typeface="Palatino Linotype" panose="0204050205050503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</a:rPr>
                            <a:t>SMULWB, SMULWT, </a:t>
                          </a:r>
                          <a:endParaRPr lang="en-US" sz="1200">
                            <a:effectLst/>
                            <a:latin typeface="Palatino Linotype" panose="0204050205050503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60020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</a:rPr>
                            <a:t>32 x 32 = 32</a:t>
                          </a:r>
                          <a:endParaRPr lang="en-US" sz="1200">
                            <a:effectLst/>
                            <a:latin typeface="Palatino Linotype" panose="0204050205050503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</a:rPr>
                            <a:t>SMMUL, SMMULR, MUL</a:t>
                          </a:r>
                          <a:endParaRPr lang="en-US" sz="1200">
                            <a:effectLst/>
                            <a:latin typeface="Palatino Linotype" panose="0204050205050503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60020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</a:rPr>
                            <a:t>32 x 32 = 64</a:t>
                          </a:r>
                          <a:endParaRPr lang="en-US" sz="1200">
                            <a:effectLst/>
                            <a:latin typeface="Palatino Linotype" panose="0204050205050503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</a:rPr>
                            <a:t>UMULL, SMULL</a:t>
                          </a:r>
                          <a:endParaRPr lang="en-US" sz="1200">
                            <a:effectLst/>
                            <a:latin typeface="Palatino Linotype" panose="0204050205050503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60020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</a:rPr>
                            <a:t>32 ÷ 32 = 32</a:t>
                          </a:r>
                          <a:endParaRPr lang="en-US" sz="1200">
                            <a:effectLst/>
                            <a:latin typeface="Palatino Linotype" panose="0204050205050503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</a:rPr>
                            <a:t>SDIV, UDIV</a:t>
                          </a:r>
                          <a:endParaRPr lang="en-US" sz="1200">
                            <a:effectLst/>
                            <a:latin typeface="Palatino Linotype" panose="0204050205050503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60020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</a:rPr>
                            <a:t>32 + 16 x 16 = 32</a:t>
                          </a:r>
                          <a:endParaRPr lang="en-US" sz="1200">
                            <a:effectLst/>
                            <a:latin typeface="Palatino Linotype" panose="0204050205050503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</a:rPr>
                            <a:t>SMLABB, SMLABT, SMLATB, SMLATT</a:t>
                          </a:r>
                          <a:endParaRPr lang="en-US" sz="1200">
                            <a:effectLst/>
                            <a:latin typeface="Palatino Linotype" panose="0204050205050503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60020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</a:rPr>
                            <a:t>32 ± 16 x 32 = 32</a:t>
                          </a:r>
                          <a:endParaRPr lang="en-US" sz="1200">
                            <a:effectLst/>
                            <a:latin typeface="Palatino Linotype" panose="0204050205050503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</a:rPr>
                            <a:t>SMLAWB, SMLAWT</a:t>
                          </a:r>
                          <a:endParaRPr lang="en-US" sz="1200">
                            <a:effectLst/>
                            <a:latin typeface="Palatino Linotype" panose="0204050205050503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60020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</a:rPr>
                            <a:t>32 ± 32 x 32 = 32</a:t>
                          </a:r>
                          <a:endParaRPr lang="en-US" sz="1200">
                            <a:effectLst/>
                            <a:latin typeface="Palatino Linotype" panose="0204050205050503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</a:rPr>
                            <a:t>SMMLA, SMMLAR, SMMLS, SMMLSR, MLA, MLS</a:t>
                          </a:r>
                          <a:endParaRPr lang="en-US" sz="1200">
                            <a:effectLst/>
                            <a:latin typeface="Palatino Linotype" panose="0204050205050503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60020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</a:rPr>
                            <a:t>64 + 16 x 16 = 64</a:t>
                          </a:r>
                          <a:endParaRPr lang="en-US" sz="1200">
                            <a:effectLst/>
                            <a:latin typeface="Palatino Linotype" panose="0204050205050503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</a:rPr>
                            <a:t>SMLALBB, SMLALBT, SMLALTB, SMLALTT</a:t>
                          </a:r>
                          <a:endParaRPr lang="en-US" sz="1200">
                            <a:effectLst/>
                            <a:latin typeface="Palatino Linotype" panose="0204050205050503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60020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</a:rPr>
                            <a:t>64 + 32 x 32 = 64</a:t>
                          </a:r>
                          <a:endParaRPr lang="en-US" sz="1200">
                            <a:effectLst/>
                            <a:latin typeface="Palatino Linotype" panose="0204050205050503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</a:rPr>
                            <a:t>SMLAL, UMULAL</a:t>
                          </a:r>
                          <a:endParaRPr lang="en-US" sz="1200">
                            <a:effectLst/>
                            <a:latin typeface="Palatino Linotype" panose="0204050205050503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60020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</a:rPr>
                            <a:t>16 x 16 ± 16 x 16 = 32</a:t>
                          </a:r>
                          <a:endParaRPr lang="en-US" sz="1200">
                            <a:effectLst/>
                            <a:latin typeface="Palatino Linotype" panose="0204050205050503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</a:rPr>
                            <a:t>SMUAD, SMUADX, SMUSD, SMUSDX</a:t>
                          </a:r>
                          <a:endParaRPr lang="en-US" sz="1200">
                            <a:effectLst/>
                            <a:latin typeface="Palatino Linotype" panose="0204050205050503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60020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</a:rPr>
                            <a:t>32 + 16 x 16 ± 16 x 16 = 32</a:t>
                          </a:r>
                          <a:endParaRPr lang="en-US" sz="1200">
                            <a:effectLst/>
                            <a:latin typeface="Palatino Linotype" panose="0204050205050503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</a:rPr>
                            <a:t>SMLAD, SMLADX, SMLSD, SMLSDX</a:t>
                          </a:r>
                          <a:endParaRPr lang="en-US" sz="1200">
                            <a:effectLst/>
                            <a:latin typeface="Palatino Linotype" panose="0204050205050503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60020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</a:rPr>
                            <a:t>64 + 16 x 16 ± 16 x 16 = 64</a:t>
                          </a:r>
                          <a:endParaRPr lang="en-US" sz="1200">
                            <a:effectLst/>
                            <a:latin typeface="Palatino Linotype" panose="0204050205050503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</a:rPr>
                            <a:t>SMLALD, SMLALDX, SMLSLD, SMLSLDX</a:t>
                          </a:r>
                          <a:endParaRPr lang="en-US" sz="1200">
                            <a:effectLst/>
                            <a:latin typeface="Palatino Linotype" panose="0204050205050503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60020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</a:rPr>
                            <a:t>16 x 16 + 32 + 32 = 64</a:t>
                          </a:r>
                          <a:endParaRPr lang="en-US" sz="1200">
                            <a:effectLst/>
                            <a:latin typeface="Palatino Linotype" panose="0204050205050503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</a:rPr>
                            <a:t>UMAAL</a:t>
                          </a:r>
                          <a:endParaRPr lang="en-US" sz="1200">
                            <a:effectLst/>
                            <a:latin typeface="Palatino Linotype" panose="0204050205050503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907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292" t="-819753" r="-147813" b="-2604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>
                              <a:effectLst/>
                            </a:rPr>
                            <a:t>USAD8</a:t>
                          </a:r>
                          <a:endParaRPr lang="en-US" sz="1200">
                            <a:effectLst/>
                            <a:latin typeface="Palatino Linotype" panose="0204050205050503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5079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292" t="-897590" r="-147813" b="-1542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50" dirty="0">
                              <a:effectLst/>
                            </a:rPr>
                            <a:t>USADA8</a:t>
                          </a:r>
                          <a:endParaRPr lang="en-US" sz="1200" dirty="0">
                            <a:effectLst/>
                            <a:latin typeface="Palatino Linotype" panose="0204050205050503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Rectangle 5"/>
          <p:cNvSpPr/>
          <p:nvPr/>
        </p:nvSpPr>
        <p:spPr>
          <a:xfrm>
            <a:off x="5791200" y="2514600"/>
            <a:ext cx="3124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SIMD (Single-Instruction Multiple-Data) instructions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leverage </a:t>
            </a:r>
            <a:r>
              <a:rPr lang="en-US" dirty="0">
                <a:solidFill>
                  <a:srgbClr val="C00000"/>
                </a:solidFill>
              </a:rPr>
              <a:t>data-level parallelism </a:t>
            </a:r>
            <a:r>
              <a:rPr lang="en-US" dirty="0"/>
              <a:t>and simultaneously apply the same operation to each member of a set of data. </a:t>
            </a:r>
          </a:p>
        </p:txBody>
      </p:sp>
    </p:spTree>
    <p:extLst>
      <p:ext uri="{BB962C8B-B14F-4D97-AF65-F5344CB8AC3E}">
        <p14:creationId xmlns:p14="http://schemas.microsoft.com/office/powerpoint/2010/main" val="2968683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Add and Subtract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13</a:t>
            </a:fld>
            <a:endParaRPr kumimoji="0"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318499027"/>
              </p:ext>
            </p:extLst>
          </p:nvPr>
        </p:nvGraphicFramePr>
        <p:xfrm>
          <a:off x="914400" y="1447800"/>
          <a:ext cx="7391400" cy="3352801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988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4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93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87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0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58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85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607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Prefix/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Postfix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1308" marR="613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 (S)</a:t>
                      </a:r>
                      <a:endParaRPr lang="en-US" sz="160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1308" marR="613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 Saturating</a:t>
                      </a:r>
                      <a:endParaRPr lang="en-US" sz="16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(Q)</a:t>
                      </a:r>
                      <a:endParaRPr lang="en-US" sz="160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1308" marR="613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 Halving</a:t>
                      </a:r>
                      <a:endParaRPr lang="en-US" sz="16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(SH)</a:t>
                      </a:r>
                      <a:endParaRPr lang="en-US" sz="160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1308" marR="613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Unsigned</a:t>
                      </a:r>
                      <a:endParaRPr lang="en-US" sz="16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(U)</a:t>
                      </a:r>
                      <a:endParaRPr lang="en-US" sz="160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1308" marR="613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Unsigned Saturating</a:t>
                      </a:r>
                      <a:endParaRPr lang="en-US" sz="160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(UQ)</a:t>
                      </a:r>
                      <a:endParaRPr lang="en-US" sz="160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1308" marR="613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Unsigned Halving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(UH)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1308" marR="61308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4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ADD8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1308" marR="613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SADD8</a:t>
                      </a:r>
                      <a:endParaRPr lang="en-US" sz="160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1308" marR="613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QADD8</a:t>
                      </a:r>
                      <a:endParaRPr lang="en-US" sz="160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1308" marR="613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SHADD8</a:t>
                      </a:r>
                      <a:endParaRPr lang="en-US" sz="160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1308" marR="613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UADD8</a:t>
                      </a:r>
                      <a:endParaRPr lang="en-US" sz="160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1308" marR="613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UQADD8</a:t>
                      </a:r>
                      <a:endParaRPr lang="en-US" sz="160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1308" marR="613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UHADD8</a:t>
                      </a:r>
                      <a:endParaRPr lang="en-US" sz="160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1308" marR="61308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4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SUB8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1308" marR="613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SSUB8</a:t>
                      </a:r>
                      <a:endParaRPr lang="en-US" sz="160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1308" marR="613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QSUB8</a:t>
                      </a:r>
                      <a:endParaRPr lang="en-US" sz="160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1308" marR="613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SHSUB8</a:t>
                      </a:r>
                      <a:endParaRPr lang="en-US" sz="160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1308" marR="613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USUB8</a:t>
                      </a:r>
                      <a:endParaRPr lang="en-US" sz="160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1308" marR="613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UQSUB8</a:t>
                      </a:r>
                      <a:endParaRPr lang="en-US" sz="160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1308" marR="613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UHSUB8</a:t>
                      </a:r>
                      <a:endParaRPr lang="en-US" sz="160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1308" marR="61308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84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ADD16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1308" marR="613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SADD16</a:t>
                      </a:r>
                      <a:endParaRPr lang="en-US" sz="160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1308" marR="613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QADD16</a:t>
                      </a:r>
                      <a:endParaRPr lang="en-US" sz="160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1308" marR="613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SHADD16</a:t>
                      </a:r>
                      <a:endParaRPr lang="en-US" sz="160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1308" marR="613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UADD16</a:t>
                      </a:r>
                      <a:endParaRPr lang="en-US" sz="160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1308" marR="613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UQADD16</a:t>
                      </a:r>
                      <a:endParaRPr lang="en-US" sz="160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1308" marR="613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UHADD16</a:t>
                      </a:r>
                      <a:endParaRPr lang="en-US" sz="160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1308" marR="61308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40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SUB16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1308" marR="613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SSUB16</a:t>
                      </a:r>
                      <a:endParaRPr lang="en-US" sz="160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1308" marR="613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QSUB16</a:t>
                      </a:r>
                      <a:endParaRPr lang="en-US" sz="160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1308" marR="613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SHSUB16</a:t>
                      </a:r>
                      <a:endParaRPr lang="en-US" sz="160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1308" marR="613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USUB16</a:t>
                      </a:r>
                      <a:endParaRPr lang="en-US" sz="160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1308" marR="613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UQSUB16</a:t>
                      </a:r>
                      <a:endParaRPr lang="en-US" sz="160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1308" marR="613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UHSUB16</a:t>
                      </a:r>
                      <a:endParaRPr lang="en-US" sz="160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1308" marR="61308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2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ASX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1308" marR="613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SASX</a:t>
                      </a:r>
                      <a:endParaRPr lang="en-US" sz="160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1308" marR="613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QASX</a:t>
                      </a:r>
                      <a:endParaRPr lang="en-US" sz="160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1308" marR="613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SHASX</a:t>
                      </a:r>
                      <a:endParaRPr lang="en-US" sz="160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1308" marR="613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UASX</a:t>
                      </a:r>
                      <a:endParaRPr lang="en-US" sz="160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1308" marR="613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UQASX</a:t>
                      </a:r>
                      <a:endParaRPr lang="en-US" sz="160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1308" marR="613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UHASX</a:t>
                      </a:r>
                      <a:endParaRPr lang="en-US" sz="160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1308" marR="61308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2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SAX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1308" marR="613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SSAX</a:t>
                      </a:r>
                      <a:endParaRPr lang="en-US" sz="160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1308" marR="613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QSAX</a:t>
                      </a:r>
                      <a:endParaRPr lang="en-US" sz="160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1308" marR="613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SHSAX</a:t>
                      </a:r>
                      <a:endParaRPr lang="en-US" sz="160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1308" marR="613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USAX</a:t>
                      </a:r>
                      <a:endParaRPr lang="en-US" sz="160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1308" marR="613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UQSAX</a:t>
                      </a:r>
                      <a:endParaRPr lang="en-US" sz="160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1308" marR="613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UHSAX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1308" marR="61308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8795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8-bit Add and Subtract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14</a:t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2049780" y="4826736"/>
            <a:ext cx="2514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SADD8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Rd, Rn, Rm</a:t>
            </a:r>
          </a:p>
          <a:p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UADD8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Rd, Rn, Rm</a:t>
            </a:r>
          </a:p>
          <a:p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QADD8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Rd, Rn, Rm</a:t>
            </a:r>
          </a:p>
          <a:p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UQADD8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Rd, Rn, Rm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638300"/>
            <a:ext cx="6257616" cy="2667000"/>
          </a:xfrm>
        </p:spPr>
      </p:pic>
      <p:sp>
        <p:nvSpPr>
          <p:cNvPr id="9" name="Rectangle 8"/>
          <p:cNvSpPr/>
          <p:nvPr/>
        </p:nvSpPr>
        <p:spPr>
          <a:xfrm>
            <a:off x="5181600" y="4813668"/>
            <a:ext cx="2514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SSUB8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Rd, Rn, Rm</a:t>
            </a:r>
          </a:p>
          <a:p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USUB8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Rd, Rn, Rm</a:t>
            </a:r>
          </a:p>
          <a:p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QSUB8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Rd, Rn, Rm</a:t>
            </a:r>
          </a:p>
          <a:p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UQSUB8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Rd, Rn, 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408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8-bit Add/Subtract and Half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15</a:t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1752600" y="5156785"/>
            <a:ext cx="24963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SHADD8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Rd,Rn,Rm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UHADD8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Rd,Rn,Rm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76444" y="5179645"/>
            <a:ext cx="2362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SHSUB8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Rd,Rn,Rm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UHSUB8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Rd,Rn,Rm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828800"/>
            <a:ext cx="5800211" cy="291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982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8-bit Add and Subtract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16</a:t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2065020" y="4610814"/>
            <a:ext cx="2514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SADD16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Rd,Rn,Rm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UADD16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Rd,Rn,Rm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QADD16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Rd,Rn,Rm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UQADD16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Rd,Rn,Rm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05400" y="4602837"/>
            <a:ext cx="2590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SSUB16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Rd,Rn,Rm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USUB16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Rd,Rn,Rm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QSUB16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Rd,Rn,Rm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UQSUB16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Rd,Rn,Rm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500466"/>
            <a:ext cx="3830188" cy="274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756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8-bit Add/Subtract and Half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17</a:t>
            </a:fld>
            <a:endParaRPr kumimoji="0" lang="en-US" dirty="0"/>
          </a:p>
        </p:txBody>
      </p:sp>
      <p:sp>
        <p:nvSpPr>
          <p:cNvPr id="4" name="Rectangle 3"/>
          <p:cNvSpPr/>
          <p:nvPr/>
        </p:nvSpPr>
        <p:spPr>
          <a:xfrm>
            <a:off x="1828800" y="5105398"/>
            <a:ext cx="2667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SHADD16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Rd,Rn,Rm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UHADD16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Rd,Rn,Rm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53000" y="5084544"/>
            <a:ext cx="2514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SHSUB16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Rd,Rn,Rm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UHSUB16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Rd,Rn,Rm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550126"/>
            <a:ext cx="3615312" cy="314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55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Exchange and Add/Subtract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18</a:t>
            </a:fld>
            <a:endParaRPr kumimoji="0"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42279"/>
            <a:ext cx="7249240" cy="5045271"/>
          </a:xfrm>
        </p:spPr>
      </p:pic>
    </p:spTree>
    <p:extLst>
      <p:ext uri="{BB962C8B-B14F-4D97-AF65-F5344CB8AC3E}">
        <p14:creationId xmlns:p14="http://schemas.microsoft.com/office/powerpoint/2010/main" val="989254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16-bit and 32-bit </a:t>
            </a:r>
            <a:r>
              <a:rPr lang="en-US" dirty="0" err="1"/>
              <a:t>Muliplication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19</a:t>
            </a:fld>
            <a:endParaRPr kumimoji="0"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968891"/>
              </p:ext>
            </p:extLst>
          </p:nvPr>
        </p:nvGraphicFramePr>
        <p:xfrm>
          <a:off x="457200" y="1619232"/>
          <a:ext cx="8229600" cy="1962912"/>
        </p:xfrm>
        <a:graphic>
          <a:graphicData uri="http://schemas.openxmlformats.org/drawingml/2006/table">
            <a:tbl>
              <a:tblPr firstCol="1" bandRow="1">
                <a:tableStyleId>{3B4B98B0-60AC-42C2-AFA5-B58CD77FA1E5}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323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</a:rPr>
                        <a:t>SMULBB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Rd,Rn,Rm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Signed multiply bottom halfwords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Rd = Rn[B]*Rm[B]</a:t>
                      </a:r>
                      <a:endParaRPr lang="en-US" sz="1400" b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3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</a:rPr>
                        <a:t>SMULBT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Rd,Rn,Rm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Signed multiply bottom and top halfwords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Rd = Rn[B]*Rm[T]</a:t>
                      </a:r>
                      <a:endParaRPr lang="en-US" sz="1400" b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13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</a:rPr>
                        <a:t>SMULTB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Rd,Rn,Rm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Signed multiply top and bottom halfwords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Rd = Rn[T]*Rm[B]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3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</a:rPr>
                        <a:t>SMULTT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Rd,Rn,Rm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Signed multiply top halfwords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Rd = Rn[T]*Rm[T]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04800" y="1219200"/>
            <a:ext cx="3531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Palatino Linotype" panose="0204050205050503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Signed halfword multiplication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3603109"/>
            <a:ext cx="6626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Signed multiplication between halfword and word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875473"/>
              </p:ext>
            </p:extLst>
          </p:nvPr>
        </p:nvGraphicFramePr>
        <p:xfrm>
          <a:off x="419100" y="3987681"/>
          <a:ext cx="8237220" cy="981456"/>
        </p:xfrm>
        <a:graphic>
          <a:graphicData uri="http://schemas.openxmlformats.org/drawingml/2006/table">
            <a:tbl>
              <a:tblPr firstCol="1" bandRow="1">
                <a:tableStyleId>{3B4B98B0-60AC-42C2-AFA5-B58CD77FA1E5}</a:tableStyleId>
              </a:tblPr>
              <a:tblGrid>
                <a:gridCol w="217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5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2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</a:rPr>
                        <a:t>SMULWB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Rd,Rn,Rm</a:t>
                      </a:r>
                      <a:endParaRPr lang="en-US" sz="1800" dirty="0">
                        <a:effectLst/>
                        <a:latin typeface="Palatino Linotype" panose="0204050205050503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Signed multiply word by bottom halfword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Rd = (Rn*Rm[B])&gt;&gt;16</a:t>
                      </a:r>
                      <a:endParaRPr lang="en-US" sz="1800" dirty="0">
                        <a:effectLst/>
                        <a:latin typeface="Palatino Linotype" panose="0204050205050503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2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</a:rPr>
                        <a:t>SMULWT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Rd,Rn,Rm</a:t>
                      </a:r>
                      <a:endParaRPr lang="en-US" sz="1800" dirty="0">
                        <a:effectLst/>
                        <a:latin typeface="Palatino Linotype" panose="0204050205050503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Signed multiply word by top halfword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Rd = (Rn*Rm[T])&gt;&gt;16</a:t>
                      </a:r>
                      <a:endParaRPr lang="en-US" sz="1800" dirty="0">
                        <a:effectLst/>
                        <a:latin typeface="Palatino Linotype" panose="0204050205050503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447633"/>
              </p:ext>
            </p:extLst>
          </p:nvPr>
        </p:nvGraphicFramePr>
        <p:xfrm>
          <a:off x="457200" y="5374894"/>
          <a:ext cx="8229600" cy="981456"/>
        </p:xfrm>
        <a:graphic>
          <a:graphicData uri="http://schemas.openxmlformats.org/drawingml/2006/table">
            <a:tbl>
              <a:tblPr firstCol="1" bandRow="1">
                <a:tableStyleId>{3B4B98B0-60AC-42C2-AFA5-B58CD77FA1E5}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13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SMMUL  </a:t>
                      </a:r>
                      <a:r>
                        <a:rPr lang="en-US" sz="1400" dirty="0" err="1">
                          <a:effectLst/>
                        </a:rPr>
                        <a:t>Rd,Rn,Rm</a:t>
                      </a:r>
                      <a:endParaRPr lang="en-US" sz="1800" dirty="0">
                        <a:effectLst/>
                        <a:latin typeface="Palatino Linotype" panose="0204050205050503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Signed most significant word multiply with truncating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Rd = (Rn*Rm)&gt;&gt;32</a:t>
                      </a:r>
                      <a:endParaRPr lang="en-US" sz="1800" dirty="0">
                        <a:effectLst/>
                        <a:latin typeface="Palatino Linotype" panose="0204050205050503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3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SMMULR Rd,Rn,Rm</a:t>
                      </a:r>
                      <a:endParaRPr lang="en-US" sz="1800">
                        <a:effectLst/>
                        <a:latin typeface="Palatino Linotype" panose="0204050205050503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Signed most significant word multiply with rounding to the nearest, 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Rd = (Rn*Rm)&gt;&gt;32</a:t>
                      </a:r>
                      <a:endParaRPr lang="en-US" sz="1800" dirty="0">
                        <a:effectLst/>
                        <a:latin typeface="Palatino Linotype" panose="0204050205050503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304800" y="5010209"/>
            <a:ext cx="3080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Signed word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1869668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Diagram of DSP systems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</a:t>
            </a:fld>
            <a:endParaRPr kumimoji="0"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28800"/>
            <a:ext cx="8336280" cy="1533078"/>
          </a:xfrm>
        </p:spPr>
      </p:pic>
      <p:sp>
        <p:nvSpPr>
          <p:cNvPr id="6" name="Rectangle 5"/>
          <p:cNvSpPr/>
          <p:nvPr/>
        </p:nvSpPr>
        <p:spPr>
          <a:xfrm>
            <a:off x="2593848" y="3346638"/>
            <a:ext cx="17405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Quantize analog input signal</a:t>
            </a:r>
          </a:p>
        </p:txBody>
      </p:sp>
    </p:spTree>
    <p:extLst>
      <p:ext uri="{BB962C8B-B14F-4D97-AF65-F5344CB8AC3E}">
        <p14:creationId xmlns:p14="http://schemas.microsoft.com/office/powerpoint/2010/main" val="2075452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16-bit Multiplication and Add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20</a:t>
            </a:fld>
            <a:endParaRPr kumimoji="0"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61" y="1249356"/>
            <a:ext cx="7352500" cy="4999044"/>
          </a:xfrm>
        </p:spPr>
      </p:pic>
    </p:spTree>
    <p:extLst>
      <p:ext uri="{BB962C8B-B14F-4D97-AF65-F5344CB8AC3E}">
        <p14:creationId xmlns:p14="http://schemas.microsoft.com/office/powerpoint/2010/main" val="124514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16-bit Multiply and Accumulate with 64-bit Result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21</a:t>
            </a:fld>
            <a:endParaRPr kumimoji="0"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65860"/>
            <a:ext cx="7533808" cy="2564195"/>
          </a:xfrm>
        </p:spPr>
      </p:pic>
      <p:sp>
        <p:nvSpPr>
          <p:cNvPr id="5" name="Rectangle 4"/>
          <p:cNvSpPr/>
          <p:nvPr/>
        </p:nvSpPr>
        <p:spPr>
          <a:xfrm>
            <a:off x="2057400" y="528715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SMLALD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RdLo,RdHi,Rn,Rm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SMLSLD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RdLo,RdHi,Rn,Rm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19200" y="4718437"/>
            <a:ext cx="609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RdHi:RdLo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RdHi:RdLo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+ Rn[T]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×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Rm[T] ± Rn[B]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×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Rm[B]</a:t>
            </a:r>
          </a:p>
        </p:txBody>
      </p:sp>
    </p:spTree>
    <p:extLst>
      <p:ext uri="{BB962C8B-B14F-4D97-AF65-F5344CB8AC3E}">
        <p14:creationId xmlns:p14="http://schemas.microsoft.com/office/powerpoint/2010/main" val="814404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16-bit Multiply and Accumulate with 64-bit Result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22</a:t>
            </a:fld>
            <a:endParaRPr kumimoji="0"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30162"/>
            <a:ext cx="7309926" cy="2487995"/>
          </a:xfrm>
        </p:spPr>
      </p:pic>
      <p:sp>
        <p:nvSpPr>
          <p:cNvPr id="5" name="Rectangle 4"/>
          <p:cNvSpPr/>
          <p:nvPr/>
        </p:nvSpPr>
        <p:spPr>
          <a:xfrm>
            <a:off x="2057400" y="528715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SMLALDX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RdLo,RdHi,Rn,Rm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SMLSLDX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RdLo,RdHi,Rn,Rm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47800" y="4671497"/>
            <a:ext cx="617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RdHi:RdLo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RdHi:RdLo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± Rn[T]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×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Rm[B] + Rn[B]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×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Rm[T]</a:t>
            </a:r>
          </a:p>
        </p:txBody>
      </p:sp>
    </p:spTree>
    <p:extLst>
      <p:ext uri="{BB962C8B-B14F-4D97-AF65-F5344CB8AC3E}">
        <p14:creationId xmlns:p14="http://schemas.microsoft.com/office/powerpoint/2010/main" val="554983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16-bit Multiply and Accumulate with 64-bit Result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23</a:t>
            </a:fld>
            <a:endParaRPr kumimoji="0"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600200"/>
            <a:ext cx="8415885" cy="4191000"/>
          </a:xfrm>
        </p:spPr>
      </p:pic>
    </p:spTree>
    <p:extLst>
      <p:ext uri="{BB962C8B-B14F-4D97-AF65-F5344CB8AC3E}">
        <p14:creationId xmlns:p14="http://schemas.microsoft.com/office/powerpoint/2010/main" val="2032662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16-bit Multiply and Accumulate with 32-bit Result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24</a:t>
            </a:fld>
            <a:endParaRPr kumimoji="0"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219200"/>
            <a:ext cx="5105400" cy="5079688"/>
          </a:xfrm>
        </p:spPr>
      </p:pic>
    </p:spTree>
    <p:extLst>
      <p:ext uri="{BB962C8B-B14F-4D97-AF65-F5344CB8AC3E}">
        <p14:creationId xmlns:p14="http://schemas.microsoft.com/office/powerpoint/2010/main" val="28879784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16-bit Multiply and Accumulate with 32-bit Result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25</a:t>
            </a:fld>
            <a:endParaRPr kumimoji="0"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252844"/>
            <a:ext cx="6629400" cy="4926463"/>
          </a:xfrm>
        </p:spPr>
      </p:pic>
    </p:spTree>
    <p:extLst>
      <p:ext uri="{BB962C8B-B14F-4D97-AF65-F5344CB8AC3E}">
        <p14:creationId xmlns:p14="http://schemas.microsoft.com/office/powerpoint/2010/main" val="1473834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16×32 Multiply and Accumulate with 32-bit Result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26</a:t>
            </a:fld>
            <a:endParaRPr kumimoji="0"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81200"/>
            <a:ext cx="8107757" cy="3200400"/>
          </a:xfrm>
        </p:spPr>
      </p:pic>
    </p:spTree>
    <p:extLst>
      <p:ext uri="{BB962C8B-B14F-4D97-AF65-F5344CB8AC3E}">
        <p14:creationId xmlns:p14="http://schemas.microsoft.com/office/powerpoint/2010/main" val="10583835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Packing Halfwords into a Word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27</a:t>
            </a:fld>
            <a:endParaRPr kumimoji="0"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86000"/>
            <a:ext cx="7176159" cy="2502473"/>
          </a:xfrm>
        </p:spPr>
      </p:pic>
    </p:spTree>
    <p:extLst>
      <p:ext uri="{BB962C8B-B14F-4D97-AF65-F5344CB8AC3E}">
        <p14:creationId xmlns:p14="http://schemas.microsoft.com/office/powerpoint/2010/main" val="9007836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Signed and Unsigned Extension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28</a:t>
            </a:fld>
            <a:endParaRPr kumimoji="0"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938172739"/>
              </p:ext>
            </p:extLst>
          </p:nvPr>
        </p:nvGraphicFramePr>
        <p:xfrm>
          <a:off x="1210945" y="1816608"/>
          <a:ext cx="6722110" cy="1472184"/>
        </p:xfrm>
        <a:graphic>
          <a:graphicData uri="http://schemas.openxmlformats.org/drawingml/2006/table">
            <a:tbl>
              <a:tblPr firstCol="1" bandRow="1">
                <a:tableStyleId>{3B4B98B0-60AC-42C2-AFA5-B58CD77FA1E5}</a:tableStyleId>
              </a:tblPr>
              <a:tblGrid>
                <a:gridCol w="2682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98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13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</a:rPr>
                        <a:t>SXTB16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Rd,Rm</a:t>
                      </a:r>
                      <a:r>
                        <a:rPr lang="en-US" sz="1400" dirty="0">
                          <a:effectLst/>
                        </a:rPr>
                        <a:t> {,ROR #n}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Signed extend byte to 16-bit value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Rd[T] = sign_extend ((Rm, ROR #)[23:16])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Rd[B] = sign_extend ((Rm, ROR #)[7:0])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C00000"/>
                          </a:solidFill>
                          <a:effectLst/>
                        </a:rPr>
                        <a:t>UXTB16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Rd,Rm</a:t>
                      </a:r>
                      <a:r>
                        <a:rPr lang="en-US" sz="1400" dirty="0">
                          <a:effectLst/>
                        </a:rPr>
                        <a:t> {,ROR #n}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Unsigned extend byte to 16-bit value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Rd[T] = </a:t>
                      </a:r>
                      <a:r>
                        <a:rPr lang="en-US" sz="1400" dirty="0" err="1">
                          <a:effectLst/>
                        </a:rPr>
                        <a:t>zero_extend</a:t>
                      </a:r>
                      <a:r>
                        <a:rPr lang="en-US" sz="1400" dirty="0">
                          <a:effectLst/>
                        </a:rPr>
                        <a:t> ((Rm, ROR #)[23:16])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Rd[B] = </a:t>
                      </a:r>
                      <a:r>
                        <a:rPr lang="en-US" sz="1400" dirty="0" err="1">
                          <a:effectLst/>
                        </a:rPr>
                        <a:t>zero_extend</a:t>
                      </a:r>
                      <a:r>
                        <a:rPr lang="en-US" sz="1400" dirty="0">
                          <a:effectLst/>
                        </a:rPr>
                        <a:t> ((Rm, ROR #)[7:0])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962400"/>
            <a:ext cx="6555027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6611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 Flags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29</a:t>
            </a:fld>
            <a:endParaRPr kumimoji="0"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80862132"/>
              </p:ext>
            </p:extLst>
          </p:nvPr>
        </p:nvGraphicFramePr>
        <p:xfrm>
          <a:off x="990600" y="1371600"/>
          <a:ext cx="7239000" cy="4495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7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7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38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854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Palatino Linotype" panose="0204050205050503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GE = 1</a:t>
                      </a:r>
                      <a:endParaRPr lang="en-US" sz="1800">
                        <a:effectLst/>
                        <a:latin typeface="Palatino Linotype" panose="0204050205050503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GE = 0</a:t>
                      </a:r>
                      <a:endParaRPr lang="en-US" sz="1800">
                        <a:effectLst/>
                        <a:latin typeface="Palatino Linotype" panose="0204050205050503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09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SADD8, SADD16</a:t>
                      </a:r>
                      <a:endParaRPr lang="en-US" sz="1800">
                        <a:effectLst/>
                        <a:latin typeface="Palatino Linotype" panose="0204050205050503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The corresponding result is greater than or equal to zero.</a:t>
                      </a:r>
                      <a:endParaRPr lang="en-US" sz="1800">
                        <a:effectLst/>
                        <a:latin typeface="Palatino Linotype" panose="0204050205050503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The corresponding result is smaller than zero.</a:t>
                      </a:r>
                      <a:endParaRPr lang="en-US" sz="1800">
                        <a:effectLst/>
                        <a:latin typeface="Palatino Linotype" panose="0204050205050503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09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SSUB8, SSUB16</a:t>
                      </a:r>
                      <a:endParaRPr lang="en-US" sz="1800">
                        <a:effectLst/>
                        <a:latin typeface="Palatino Linotype" panose="0204050205050503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09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SASX, SSAX</a:t>
                      </a:r>
                      <a:endParaRPr lang="en-US" sz="1800">
                        <a:effectLst/>
                        <a:latin typeface="Palatino Linotype" panose="0204050205050503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563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UADD8</a:t>
                      </a:r>
                      <a:endParaRPr lang="en-US" sz="1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UADD16</a:t>
                      </a:r>
                      <a:endParaRPr lang="en-US" sz="1800">
                        <a:effectLst/>
                        <a:latin typeface="Palatino Linotype" panose="0204050205050503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The corresponding result did overflow, generating a carry.</a:t>
                      </a:r>
                      <a:endParaRPr lang="en-US" sz="1800">
                        <a:effectLst/>
                        <a:latin typeface="Palatino Linotype" panose="0204050205050503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The corresponding result did not overflow.</a:t>
                      </a:r>
                      <a:endParaRPr lang="en-US" sz="1800">
                        <a:effectLst/>
                        <a:latin typeface="Palatino Linotype" panose="0204050205050503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418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USUB8</a:t>
                      </a:r>
                      <a:endParaRPr lang="en-US" sz="1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USUB16</a:t>
                      </a:r>
                      <a:endParaRPr lang="en-US" sz="1800">
                        <a:effectLst/>
                        <a:latin typeface="Palatino Linotype" panose="0204050205050503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The corresponding result is greater than or equal to zero, meaning borrow did not occur.</a:t>
                      </a:r>
                      <a:endParaRPr lang="en-US" sz="1800">
                        <a:effectLst/>
                        <a:latin typeface="Palatino Linotype" panose="0204050205050503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The corresponding result is smaller than zero, meaning borrow did occur.</a:t>
                      </a:r>
                      <a:endParaRPr lang="en-US" sz="1800">
                        <a:effectLst/>
                        <a:latin typeface="Palatino Linotype" panose="0204050205050503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3615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UASX</a:t>
                      </a:r>
                      <a:endParaRPr lang="en-US" sz="18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USAX</a:t>
                      </a:r>
                      <a:endParaRPr lang="en-US" sz="1800">
                        <a:effectLst/>
                        <a:latin typeface="Palatino Linotype" panose="0204050205050503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dirty="0">
                          <a:effectLst/>
                        </a:rPr>
                        <a:t>“A” (Add) sets </a:t>
                      </a:r>
                      <a:r>
                        <a:rPr lang="en-US" sz="1600" dirty="0">
                          <a:effectLst/>
                        </a:rPr>
                        <a:t>GE</a:t>
                      </a:r>
                      <a:r>
                        <a:rPr lang="en-US" sz="1400" dirty="0">
                          <a:effectLst/>
                        </a:rPr>
                        <a:t> flags in the same way as ADDS sets the C flag. If overflow occurs, corresponding </a:t>
                      </a:r>
                      <a:r>
                        <a:rPr lang="en-US" sz="1600" dirty="0">
                          <a:effectLst/>
                        </a:rPr>
                        <a:t>GE</a:t>
                      </a:r>
                      <a:r>
                        <a:rPr lang="en-US" sz="1400" dirty="0">
                          <a:effectLst/>
                        </a:rPr>
                        <a:t> flags are set to 1.</a:t>
                      </a:r>
                      <a:endParaRPr lang="en-US" sz="1800" dirty="0">
                        <a:effectLst/>
                      </a:endParaRP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400" dirty="0">
                          <a:effectLst/>
                        </a:rPr>
                        <a:t>“S” (Subtract) sets </a:t>
                      </a:r>
                      <a:r>
                        <a:rPr lang="en-US" sz="1600" dirty="0">
                          <a:effectLst/>
                        </a:rPr>
                        <a:t>GE</a:t>
                      </a:r>
                      <a:r>
                        <a:rPr lang="en-US" sz="1400" dirty="0">
                          <a:effectLst/>
                        </a:rPr>
                        <a:t> flags in the same way as SUBS sets the C flag. If borrow occurs, the corresponding </a:t>
                      </a:r>
                      <a:r>
                        <a:rPr lang="en-US" sz="1600" dirty="0">
                          <a:effectLst/>
                        </a:rPr>
                        <a:t>GE</a:t>
                      </a:r>
                      <a:r>
                        <a:rPr lang="en-US" sz="1400" dirty="0">
                          <a:effectLst/>
                        </a:rPr>
                        <a:t> flags are set to 0</a:t>
                      </a:r>
                      <a:endParaRPr lang="en-US" sz="1800" dirty="0">
                        <a:effectLst/>
                        <a:latin typeface="Palatino Linotype" panose="0204050205050503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6367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Fixed-point vs Floating-point DSP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3657600" cy="4937760"/>
          </a:xfrm>
        </p:spPr>
        <p:txBody>
          <a:bodyPr/>
          <a:lstStyle/>
          <a:p>
            <a:r>
              <a:rPr lang="en-US" dirty="0"/>
              <a:t>Floating-point DSP uses FPU</a:t>
            </a:r>
          </a:p>
          <a:p>
            <a:pPr lvl="1"/>
            <a:r>
              <a:rPr lang="en-US" dirty="0"/>
              <a:t>Suitable for applications with wide data range </a:t>
            </a:r>
          </a:p>
          <a:p>
            <a:pPr lvl="1"/>
            <a:r>
              <a:rPr lang="en-US" dirty="0"/>
              <a:t>Easy to program</a:t>
            </a:r>
          </a:p>
          <a:p>
            <a:pPr lvl="1"/>
            <a:r>
              <a:rPr lang="en-US" dirty="0"/>
              <a:t>High hardware cost</a:t>
            </a:r>
          </a:p>
          <a:p>
            <a:pPr lvl="1"/>
            <a:r>
              <a:rPr lang="en-US" dirty="0"/>
              <a:t>Not energy efficient</a:t>
            </a:r>
          </a:p>
          <a:p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10100" y="1219200"/>
            <a:ext cx="3771900" cy="50139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Fixed-point DSP uses SIMD DSP coprocessor</a:t>
            </a:r>
          </a:p>
          <a:p>
            <a:pPr lvl="1"/>
            <a:r>
              <a:rPr lang="en-US" dirty="0"/>
              <a:t>Suitable for applications with known data range</a:t>
            </a:r>
          </a:p>
          <a:p>
            <a:pPr lvl="1"/>
            <a:r>
              <a:rPr lang="en-US" dirty="0"/>
              <a:t>Difficult to program</a:t>
            </a:r>
          </a:p>
          <a:p>
            <a:pPr lvl="1"/>
            <a:r>
              <a:rPr lang="en-US" dirty="0"/>
              <a:t>Low hardware cost</a:t>
            </a:r>
          </a:p>
          <a:p>
            <a:pPr lvl="1"/>
            <a:r>
              <a:rPr lang="en-US" dirty="0"/>
              <a:t>Very energy efficient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8902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Byte Selection Instruction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30</a:t>
            </a:fld>
            <a:endParaRPr kumimoji="0"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2057400"/>
            <a:ext cx="7928343" cy="2816798"/>
          </a:xfrm>
        </p:spPr>
      </p:pic>
      <p:sp>
        <p:nvSpPr>
          <p:cNvPr id="5" name="Rectangle 4"/>
          <p:cNvSpPr/>
          <p:nvPr/>
        </p:nvSpPr>
        <p:spPr>
          <a:xfrm>
            <a:off x="3886200" y="5245942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SEL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Rd,Rn,Rm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2233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Vector Negate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31</a:t>
            </a:fld>
            <a:endParaRPr kumimoji="0"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837582252"/>
              </p:ext>
            </p:extLst>
          </p:nvPr>
        </p:nvGraphicFramePr>
        <p:xfrm>
          <a:off x="1295400" y="1447800"/>
          <a:ext cx="6697980" cy="469392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6697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vector_negate_Q15 PROC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export vector_negate_Q15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; r0 = </a:t>
                      </a:r>
                      <a:r>
                        <a:rPr lang="en-US" sz="14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pSrc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pointer to source Q15 array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; r1 = </a:t>
                      </a:r>
                      <a:r>
                        <a:rPr lang="en-US" sz="14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pDst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pointer to destination Q15 array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; r2 = # of Q15 values in source array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PUSH   {r4,r5,lr}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MOV    r3, #0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MOV    r4, #0         ; Initialize loop counter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B      check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loop  LDR    r5, [r0], #4   ; Load two Q15 values, post-index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QSUB16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r5, r3, r5     ; Negate two Q15 values in parallel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STR    r5, [r1], #4   ; Store two Q15 values, post-index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ADDS   r4, r4, #2     ; Increase loop counter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check CMP    r4, r2         ; Compare with array size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BLT    loop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POP    {r4,r5,pc}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ENDP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34215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Vector Mean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32</a:t>
            </a:fld>
            <a:endParaRPr kumimoji="0"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61015"/>
              </p:ext>
            </p:extLst>
          </p:nvPr>
        </p:nvGraphicFramePr>
        <p:xfrm>
          <a:off x="762000" y="1447800"/>
          <a:ext cx="7848600" cy="469392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784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vector_mean_Q15 PROC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export vector_mean_Q15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; r0 = </a:t>
                      </a:r>
                      <a:r>
                        <a:rPr lang="en-US" sz="14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pSrc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pointer to source Q15 array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; r1 = # of Q15 values in source array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PUSH  {r4-r6, </a:t>
                      </a:r>
                      <a:r>
                        <a:rPr lang="en-US" sz="14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lr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MOV   r3, #0               ; sum = 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MOV   r6, #0x00010001      ; r3[T] = 1, r3[B] = 1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MOV   r4, #0               ; Initialize loop counter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B     check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loop  LDR   r5, [r0], #4         ; Load four Q15 values, post-index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SMLAD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r3, r5, r6, r3       ; r3 = 1*r5[T] + 1*r5[B]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ADDS  r4, r4, #2           ; Increase loop counter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check CMP   r4, r1               ; Compare with array size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BLT   loop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	  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SDIV  r3, r3, r1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MOV   r0, r3               ; sum returned in r0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POP   {r4-r6, pc}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ENDP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8932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Vector Absolute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33</a:t>
            </a:fld>
            <a:endParaRPr kumimoji="0"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207577"/>
              </p:ext>
            </p:extLst>
          </p:nvPr>
        </p:nvGraphicFramePr>
        <p:xfrm>
          <a:off x="1447800" y="1205230"/>
          <a:ext cx="6469380" cy="512064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6469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vector_abs_Q15 PROC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EXPORT   vector_abs_Q15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; r0 = </a:t>
                      </a:r>
                      <a:r>
                        <a:rPr lang="en-US" sz="12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pSrc</a:t>
                      </a:r>
                      <a:r>
                        <a:rPr lang="en-US" sz="12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pointer to source Q15 array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; r1 = </a:t>
                      </a:r>
                      <a:r>
                        <a:rPr lang="en-US" sz="12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pDst</a:t>
                      </a:r>
                      <a:r>
                        <a:rPr lang="en-US" sz="12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pointer to destination Q15 array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; r2 = # of Q15 values in source array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PUSH   {r4-r8, LR}       ; Preserve registers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MOV    r6, #0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MOV    r3, #0            ; Initialize loop counter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B      check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loop  LDR    r4, [r0], #4      ; Load two Q15 values   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SSUB16</a:t>
                      </a:r>
                      <a:r>
                        <a:rPr lang="en-US" sz="12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r5, r4, r6        ; Set GE flags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SEL</a:t>
                      </a:r>
                      <a:r>
                        <a:rPr lang="en-US" sz="12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r7, r5, r6        ; Select all positive Q15 based on GE flags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SSUB16</a:t>
                      </a:r>
                      <a:r>
                        <a:rPr lang="en-US" sz="12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r5, r6, r4        ; Negate r4, and set GE flags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SEL</a:t>
                      </a:r>
                      <a:r>
                        <a:rPr lang="en-US" sz="12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r8, r5, r6        ; Select all positive Q15 based on GE flags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ORR    r5, r7, r8        ; Merge two selections 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STR    r5, [r1], #4      ; Store results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	  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ADDS   r3, r3, #2        ; Increase loop counter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check CMP    r3, r2            ; Compare with array size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BLT    loop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POP    {r4-r8, pc}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2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ENDP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2642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322474"/>
            <a:ext cx="5995473" cy="18105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Fixed-point numbers (Review)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Signed fixed-point format: </a:t>
            </a:r>
            <a:r>
              <a:rPr lang="en-US" dirty="0" err="1"/>
              <a:t>Qn</a:t>
            </a:r>
            <a:endParaRPr lang="en-US" dirty="0"/>
          </a:p>
          <a:p>
            <a:pPr lvl="1"/>
            <a:r>
              <a:rPr lang="en-US" dirty="0"/>
              <a:t>n is the number of fraction bits</a:t>
            </a:r>
          </a:p>
          <a:p>
            <a:pPr lvl="1"/>
            <a:r>
              <a:rPr lang="en-US" dirty="0"/>
              <a:t>Two’s complement with n+1 bits</a:t>
            </a:r>
          </a:p>
        </p:txBody>
      </p:sp>
      <p:sp>
        <p:nvSpPr>
          <p:cNvPr id="5" name="Rectangle 4"/>
          <p:cNvSpPr/>
          <p:nvPr/>
        </p:nvSpPr>
        <p:spPr>
          <a:xfrm>
            <a:off x="2555748" y="3276600"/>
            <a:ext cx="45079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Data range: [-1, 1- 2</a:t>
            </a:r>
            <a:r>
              <a:rPr lang="en-US" sz="1600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-7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], i.e. [-1, 0.9921875]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0" y="3852446"/>
            <a:ext cx="5105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Data range: [-1, 1- 2</a:t>
            </a:r>
            <a:r>
              <a:rPr lang="en-US" sz="1600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-15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], i.e. [-1, 0.999969482421875]</a:t>
            </a:r>
          </a:p>
        </p:txBody>
      </p:sp>
      <p:sp>
        <p:nvSpPr>
          <p:cNvPr id="7" name="Rectangle 6"/>
          <p:cNvSpPr/>
          <p:nvPr/>
        </p:nvSpPr>
        <p:spPr>
          <a:xfrm>
            <a:off x="6300273" y="4313847"/>
            <a:ext cx="28437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Data range: [-1, 1- 2</a:t>
            </a:r>
            <a:r>
              <a:rPr lang="en-US" sz="1600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-31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]</a:t>
            </a:r>
          </a:p>
          <a:p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i.e. [-1, 0.999999999534339]</a:t>
            </a:r>
          </a:p>
        </p:txBody>
      </p:sp>
    </p:spTree>
    <p:extLst>
      <p:ext uri="{BB962C8B-B14F-4D97-AF65-F5344CB8AC3E}">
        <p14:creationId xmlns:p14="http://schemas.microsoft.com/office/powerpoint/2010/main" val="1587475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between Q7, Q15, and Q31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</a:t>
            </a:fld>
            <a:endParaRPr kumimoji="0"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057400"/>
            <a:ext cx="5925064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367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between Q7, Q15, and Q31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</a:t>
            </a:fld>
            <a:endParaRPr kumimoji="0"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288" y="2057400"/>
            <a:ext cx="5925312" cy="364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092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904491"/>
            <a:ext cx="4572000" cy="3429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Saturation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When a result of an arithmetic operation is larger than the maximum representable number, </a:t>
            </a:r>
            <a:r>
              <a:rPr lang="en-US" sz="1800" dirty="0">
                <a:solidFill>
                  <a:srgbClr val="C00000"/>
                </a:solidFill>
              </a:rPr>
              <a:t>overflow </a:t>
            </a:r>
            <a:r>
              <a:rPr lang="en-US" sz="1800" dirty="0"/>
              <a:t>occurs. </a:t>
            </a:r>
          </a:p>
          <a:p>
            <a:r>
              <a:rPr lang="en-US" sz="1800" dirty="0"/>
              <a:t>When a result is smaller than the minimum representable number, </a:t>
            </a:r>
            <a:r>
              <a:rPr lang="en-US" sz="1800" dirty="0">
                <a:solidFill>
                  <a:srgbClr val="C00000"/>
                </a:solidFill>
              </a:rPr>
              <a:t>underflow</a:t>
            </a:r>
            <a:r>
              <a:rPr lang="en-US" sz="1800" dirty="0"/>
              <a:t> occurs. </a:t>
            </a:r>
          </a:p>
          <a:p>
            <a:r>
              <a:rPr lang="en-US" sz="1800" dirty="0"/>
              <a:t>In ARM technical documents, underflow is often called as overflow.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40865" y="3688080"/>
            <a:ext cx="26411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Q16 fixed-point numbers</a:t>
            </a:r>
          </a:p>
          <a:p>
            <a:r>
              <a:rPr lang="en-US" dirty="0"/>
              <a:t>Program treats them as signed integers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338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Saturation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8</a:t>
            </a:fld>
            <a:endParaRPr kumimoji="0"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Without saturation, outputs are wrapped-around.</a:t>
            </a: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019800" y="2133600"/>
            <a:ext cx="2819400" cy="40233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 least-significant bits are truncated.</a:t>
            </a:r>
          </a:p>
          <a:p>
            <a:pPr lvl="1"/>
            <a:r>
              <a:rPr lang="en-US" sz="1700" dirty="0"/>
              <a:t>Overflow values are trimmed to very small values, and </a:t>
            </a:r>
          </a:p>
          <a:p>
            <a:pPr lvl="1"/>
            <a:r>
              <a:rPr lang="en-US" sz="1700" dirty="0"/>
              <a:t>Underflow values are wrapped around to very high values</a:t>
            </a:r>
          </a:p>
          <a:p>
            <a:pPr lvl="1"/>
            <a:endParaRPr 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775460"/>
            <a:ext cx="5933440" cy="445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075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Saturation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9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Saturated outputs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6019800" y="2743200"/>
            <a:ext cx="2819400" cy="1524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Saturation clamps the result to the max or min limit of the representable range</a:t>
            </a:r>
            <a:endParaRPr lang="en-US" sz="17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" y="1866900"/>
            <a:ext cx="57912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03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2417</TotalTime>
  <Words>1459</Words>
  <Application>Microsoft Office PowerPoint</Application>
  <PresentationFormat>On-screen Show (4:3)</PresentationFormat>
  <Paragraphs>376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6" baseType="lpstr">
      <vt:lpstr>Bookman Old Style (Headings)</vt:lpstr>
      <vt:lpstr>宋体</vt:lpstr>
      <vt:lpstr>Arial</vt:lpstr>
      <vt:lpstr>Bookman Old Style</vt:lpstr>
      <vt:lpstr>Calibri</vt:lpstr>
      <vt:lpstr>Cambria Math</vt:lpstr>
      <vt:lpstr>Consolas</vt:lpstr>
      <vt:lpstr>Gill Sans MT</vt:lpstr>
      <vt:lpstr>Palatino Linotype</vt:lpstr>
      <vt:lpstr>Times New Roman</vt:lpstr>
      <vt:lpstr>Wingdings</vt:lpstr>
      <vt:lpstr>Wingdings 3</vt:lpstr>
      <vt:lpstr>Origin</vt:lpstr>
      <vt:lpstr>Dr. Yifeng Zhu Electrical and Computer Engineering University of Maine</vt:lpstr>
      <vt:lpstr>Common Diagram of DSP systems</vt:lpstr>
      <vt:lpstr>Fixed-point vs Floating-point DSP</vt:lpstr>
      <vt:lpstr>Fixed-point numbers (Review)</vt:lpstr>
      <vt:lpstr>Conversion between Q7, Q15, and Q31</vt:lpstr>
      <vt:lpstr>Conversion between Q7, Q15, and Q31</vt:lpstr>
      <vt:lpstr>Saturation</vt:lpstr>
      <vt:lpstr>Saturation</vt:lpstr>
      <vt:lpstr>Saturation</vt:lpstr>
      <vt:lpstr>Saturation Instructions</vt:lpstr>
      <vt:lpstr>Q flag</vt:lpstr>
      <vt:lpstr>Arithmetic Instructions</vt:lpstr>
      <vt:lpstr>Parallel Add and Subtract</vt:lpstr>
      <vt:lpstr>Parallel 8-bit Add and Subtract</vt:lpstr>
      <vt:lpstr>Parallel 8-bit Add/Subtract and Half</vt:lpstr>
      <vt:lpstr>Parallel 8-bit Add and Subtract</vt:lpstr>
      <vt:lpstr>Parallel 8-bit Add/Subtract and Half</vt:lpstr>
      <vt:lpstr>Exchange and Add/Subtract</vt:lpstr>
      <vt:lpstr>16-bit and 32-bit Muliplication</vt:lpstr>
      <vt:lpstr>16-bit Multiplication and Add</vt:lpstr>
      <vt:lpstr>16-bit Multiply and Accumulate with 64-bit Result</vt:lpstr>
      <vt:lpstr>16-bit Multiply and Accumulate with 64-bit Result</vt:lpstr>
      <vt:lpstr>16-bit Multiply and Accumulate with 64-bit Result</vt:lpstr>
      <vt:lpstr>16-bit Multiply and Accumulate with 32-bit Result</vt:lpstr>
      <vt:lpstr>16-bit Multiply and Accumulate with 32-bit Result</vt:lpstr>
      <vt:lpstr>16×32 Multiply and Accumulate with 32-bit Result</vt:lpstr>
      <vt:lpstr>Packing Halfwords into a Word</vt:lpstr>
      <vt:lpstr>Signed and Unsigned Extension</vt:lpstr>
      <vt:lpstr>GE Flags</vt:lpstr>
      <vt:lpstr>Byte Selection Instruction</vt:lpstr>
      <vt:lpstr>Example 1: Vector Negate</vt:lpstr>
      <vt:lpstr>Example 2: Vector Mean</vt:lpstr>
      <vt:lpstr>Example 3: Vector Absolute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Yifeng Zhu Electrical and Computer Engineering University of Maine</dc:title>
  <dc:creator>zhu</dc:creator>
  <cp:lastModifiedBy>zhu</cp:lastModifiedBy>
  <cp:revision>66</cp:revision>
  <dcterms:created xsi:type="dcterms:W3CDTF">2014-05-03T13:36:50Z</dcterms:created>
  <dcterms:modified xsi:type="dcterms:W3CDTF">2020-01-23T15:08:25Z</dcterms:modified>
</cp:coreProperties>
</file>